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5" r:id="rId5"/>
    <p:sldId id="258" r:id="rId6"/>
    <p:sldId id="266" r:id="rId7"/>
    <p:sldId id="267" r:id="rId8"/>
    <p:sldId id="271" r:id="rId9"/>
    <p:sldId id="268" r:id="rId10"/>
    <p:sldId id="269" r:id="rId11"/>
    <p:sldId id="280" r:id="rId12"/>
    <p:sldId id="270" r:id="rId13"/>
    <p:sldId id="279" r:id="rId14"/>
    <p:sldId id="276" r:id="rId15"/>
    <p:sldId id="290" r:id="rId16"/>
    <p:sldId id="288" r:id="rId17"/>
    <p:sldId id="289" r:id="rId18"/>
    <p:sldId id="278" r:id="rId19"/>
    <p:sldId id="282" r:id="rId20"/>
    <p:sldId id="283" r:id="rId21"/>
    <p:sldId id="284" r:id="rId22"/>
    <p:sldId id="285" r:id="rId23"/>
    <p:sldId id="286" r:id="rId24"/>
    <p:sldId id="287" r:id="rId25"/>
    <p:sldId id="277" r:id="rId26"/>
    <p:sldId id="272" r:id="rId27"/>
    <p:sldId id="281" r:id="rId28"/>
    <p:sldId id="273" r:id="rId29"/>
    <p:sldId id="291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1145C4C-1988-47EA-9736-CF05BD8659C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BE5945-D78E-4051-898E-9ACBBA2AB9F1}" type="datetimeFigureOut">
              <a:rPr lang="en-US" smtClean="0"/>
              <a:t>10/11/2012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Teen Court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TwoCents</a:t>
            </a:r>
            <a:r>
              <a:rPr lang="en-US" dirty="0" smtClean="0"/>
              <a:t>: Bobby Reilly and Andrew Thompson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3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Court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Administrators will be able to:</a:t>
            </a:r>
          </a:p>
          <a:p>
            <a:pPr lvl="1"/>
            <a:r>
              <a:rPr lang="en-US" dirty="0" smtClean="0"/>
              <a:t>Set information about the court such as state, town(s), logo,  schools, court types, court personnel, volunteers, court mailing information, and court document information</a:t>
            </a:r>
          </a:p>
          <a:p>
            <a:pPr lvl="1"/>
            <a:r>
              <a:rPr lang="en-US" dirty="0" smtClean="0"/>
              <a:t>Set information for court cases such as valid marks for identification, statute number, title, type, and workshop titles</a:t>
            </a:r>
          </a:p>
          <a:p>
            <a:pPr lvl="1"/>
            <a:r>
              <a:rPr lang="en-US" dirty="0" smtClean="0"/>
              <a:t>Manage personnel access levels</a:t>
            </a:r>
          </a:p>
          <a:p>
            <a:pPr lvl="1"/>
            <a:r>
              <a:rPr lang="en-US" dirty="0" smtClean="0"/>
              <a:t>Create reports</a:t>
            </a:r>
          </a:p>
          <a:p>
            <a:pPr lvl="1"/>
            <a:r>
              <a:rPr lang="en-US" dirty="0" smtClean="0"/>
              <a:t>Pull statistics for the 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r>
              <a:rPr lang="en-US" dirty="0"/>
              <a:t> – </a:t>
            </a:r>
            <a:r>
              <a:rPr lang="en-US" dirty="0" smtClean="0"/>
              <a:t>Court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Manager will be able to</a:t>
            </a:r>
          </a:p>
          <a:p>
            <a:pPr lvl="1"/>
            <a:r>
              <a:rPr lang="en-US" dirty="0" smtClean="0"/>
              <a:t>Add and modify Defendant and Volunteer information</a:t>
            </a:r>
          </a:p>
          <a:p>
            <a:pPr lvl="1"/>
            <a:r>
              <a:rPr lang="en-US" dirty="0" smtClean="0"/>
              <a:t>Create Court Docket and manage Jury Pool</a:t>
            </a:r>
            <a:endParaRPr lang="en-US" dirty="0"/>
          </a:p>
          <a:p>
            <a:pPr lvl="1"/>
            <a:r>
              <a:rPr lang="en-US" dirty="0"/>
              <a:t>View and create reports</a:t>
            </a:r>
          </a:p>
          <a:p>
            <a:pPr lvl="1"/>
            <a:r>
              <a:rPr lang="en-US" dirty="0"/>
              <a:t>Pull statistics for the court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8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Court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Users will be able to:</a:t>
            </a:r>
          </a:p>
          <a:p>
            <a:pPr lvl="1"/>
            <a:r>
              <a:rPr lang="en-US" dirty="0" smtClean="0"/>
              <a:t>View Defendant and Volunteer information</a:t>
            </a:r>
          </a:p>
          <a:p>
            <a:pPr lvl="1"/>
            <a:r>
              <a:rPr lang="en-US" dirty="0" smtClean="0"/>
              <a:t>View Court Docket</a:t>
            </a:r>
          </a:p>
          <a:p>
            <a:pPr lvl="1"/>
            <a:r>
              <a:rPr lang="en-US" dirty="0" smtClean="0"/>
              <a:t>View and create reports</a:t>
            </a:r>
          </a:p>
          <a:p>
            <a:pPr lvl="1"/>
            <a:r>
              <a:rPr lang="en-US" dirty="0" smtClean="0"/>
              <a:t>Pull statistics for the 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r>
              <a:rPr lang="en-US" dirty="0" smtClean="0"/>
              <a:t>Accessible with any internet connected device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2" descr="C:\Users\1064529\Dropbox\Senior Design\Arch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230813" cy="316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6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HTTP web server running on Linux OS</a:t>
            </a:r>
          </a:p>
          <a:p>
            <a:r>
              <a:rPr lang="en-US" dirty="0" smtClean="0"/>
              <a:t>Web application will be built using: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PDO (Data Access Layer)</a:t>
            </a:r>
          </a:p>
          <a:p>
            <a:pPr lvl="1"/>
            <a:r>
              <a:rPr lang="en-US" dirty="0" smtClean="0"/>
              <a:t>MySQL RDBMS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(JavaScript Library)</a:t>
            </a:r>
          </a:p>
          <a:p>
            <a:pPr lvl="1"/>
            <a:r>
              <a:rPr lang="en-US" dirty="0" err="1" smtClean="0"/>
              <a:t>JQueryUI</a:t>
            </a:r>
            <a:endParaRPr lang="en-US" dirty="0"/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AJAX</a:t>
            </a:r>
          </a:p>
          <a:p>
            <a:r>
              <a:rPr lang="en-US" dirty="0"/>
              <a:t>An object-oriented approach will be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Quicker implementation</a:t>
            </a:r>
            <a:endParaRPr lang="en-US" dirty="0"/>
          </a:p>
          <a:p>
            <a:pPr lvl="1"/>
            <a:r>
              <a:rPr lang="en-US" dirty="0"/>
              <a:t>Allows code reuse</a:t>
            </a:r>
          </a:p>
          <a:p>
            <a:pPr lvl="1"/>
            <a:r>
              <a:rPr lang="en-US" dirty="0"/>
              <a:t>Easier to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Programs</a:t>
            </a:r>
          </a:p>
          <a:p>
            <a:r>
              <a:rPr lang="en-US" dirty="0" smtClean="0"/>
              <a:t>Users and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Defendant</a:t>
            </a:r>
          </a:p>
          <a:p>
            <a:r>
              <a:rPr lang="en-US" dirty="0" smtClean="0"/>
              <a:t>Volunteer</a:t>
            </a:r>
          </a:p>
          <a:p>
            <a:r>
              <a:rPr lang="en-US" dirty="0" smtClean="0"/>
              <a:t>Jury Pool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Surveys</a:t>
            </a:r>
            <a:endParaRPr lang="en-US" dirty="0"/>
          </a:p>
        </p:txBody>
      </p:sp>
      <p:pic>
        <p:nvPicPr>
          <p:cNvPr id="4" name="Picture 2" descr="C:\Users\1064529\Documents\data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47434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5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– Court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court program accesses and data</a:t>
            </a:r>
          </a:p>
          <a:p>
            <a:r>
              <a:rPr lang="en-US" dirty="0" smtClean="0"/>
              <a:t>Every user belongs to a court program</a:t>
            </a:r>
          </a:p>
          <a:p>
            <a:r>
              <a:rPr lang="en-US" dirty="0" smtClean="0"/>
              <a:t>The National Association of Youth Courts has 1,050+ </a:t>
            </a:r>
            <a:r>
              <a:rPr lang="en-US" dirty="0"/>
              <a:t>registered </a:t>
            </a:r>
            <a:r>
              <a:rPr lang="en-US" dirty="0" smtClean="0"/>
              <a:t>youth and teen court programs</a:t>
            </a:r>
          </a:p>
          <a:p>
            <a:pPr lvl="1"/>
            <a:r>
              <a:rPr lang="en-US" dirty="0" smtClean="0"/>
              <a:t>Any of these could have an “area” setup for them</a:t>
            </a:r>
          </a:p>
          <a:p>
            <a:pPr lvl="1"/>
            <a:r>
              <a:rPr lang="en-US" dirty="0" smtClean="0"/>
              <a:t>Each could have their own branding on the site</a:t>
            </a:r>
          </a:p>
          <a:p>
            <a:r>
              <a:rPr lang="en-US" dirty="0" smtClean="0"/>
              <a:t>Ability to have their own custom data fields</a:t>
            </a:r>
          </a:p>
          <a:p>
            <a:pPr lvl="1"/>
            <a:r>
              <a:rPr lang="en-US" dirty="0" smtClean="0"/>
              <a:t>Schools, cities covered,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– User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gain access using email address and password</a:t>
            </a:r>
          </a:p>
          <a:p>
            <a:r>
              <a:rPr lang="en-US" dirty="0" smtClean="0"/>
              <a:t>Initial account created by:</a:t>
            </a:r>
          </a:p>
          <a:p>
            <a:pPr lvl="1"/>
            <a:r>
              <a:rPr lang="en-US" dirty="0" smtClean="0"/>
              <a:t>Application Administrator</a:t>
            </a:r>
          </a:p>
          <a:p>
            <a:pPr lvl="2"/>
            <a:r>
              <a:rPr lang="en-US" dirty="0" smtClean="0"/>
              <a:t>Can create any level</a:t>
            </a:r>
          </a:p>
          <a:p>
            <a:pPr lvl="1"/>
            <a:r>
              <a:rPr lang="en-US" dirty="0" smtClean="0"/>
              <a:t>Court Administrator</a:t>
            </a:r>
          </a:p>
          <a:p>
            <a:pPr lvl="2"/>
            <a:r>
              <a:rPr lang="en-US" dirty="0" smtClean="0"/>
              <a:t>Can create Court Managers and Court Users</a:t>
            </a:r>
          </a:p>
          <a:p>
            <a:pPr lvl="2"/>
            <a:r>
              <a:rPr lang="en-US" dirty="0" smtClean="0"/>
              <a:t>Access only their data</a:t>
            </a:r>
          </a:p>
          <a:p>
            <a:r>
              <a:rPr lang="en-US" dirty="0" smtClean="0"/>
              <a:t>Prompted to change password at first login</a:t>
            </a:r>
          </a:p>
        </p:txBody>
      </p:sp>
    </p:spTree>
    <p:extLst>
      <p:ext uri="{BB962C8B-B14F-4D97-AF65-F5344CB8AC3E}">
        <p14:creationId xmlns:p14="http://schemas.microsoft.com/office/powerpoint/2010/main" val="88768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– User Access</a:t>
            </a:r>
            <a:endParaRPr lang="en-US" dirty="0"/>
          </a:p>
        </p:txBody>
      </p:sp>
      <p:pic>
        <p:nvPicPr>
          <p:cNvPr id="2051" name="Picture 3" descr="C:\Users\1064529\Dropbox\Senior Design\User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983413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8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– </a:t>
            </a:r>
            <a:r>
              <a:rPr lang="en-US" dirty="0" smtClean="0"/>
              <a:t>Defendant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Members</a:t>
            </a:r>
            <a:endParaRPr lang="en-US" dirty="0"/>
          </a:p>
          <a:p>
            <a:pPr lvl="1"/>
            <a:r>
              <a:rPr lang="en-US" dirty="0" smtClean="0"/>
              <a:t>Personal Information</a:t>
            </a:r>
          </a:p>
          <a:p>
            <a:pPr lvl="1"/>
            <a:r>
              <a:rPr lang="en-US" dirty="0" smtClean="0"/>
              <a:t>Parental</a:t>
            </a:r>
            <a:r>
              <a:rPr lang="en-US" dirty="0"/>
              <a:t> Information</a:t>
            </a:r>
            <a:endParaRPr lang="en-US" dirty="0" smtClean="0"/>
          </a:p>
          <a:p>
            <a:pPr lvl="1"/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Intake Data</a:t>
            </a:r>
          </a:p>
          <a:p>
            <a:pPr lvl="1"/>
            <a:r>
              <a:rPr lang="en-US" dirty="0" smtClean="0"/>
              <a:t>Court Lineup</a:t>
            </a:r>
          </a:p>
          <a:p>
            <a:pPr lvl="1"/>
            <a:r>
              <a:rPr lang="en-US" dirty="0" smtClean="0"/>
              <a:t>Sentence Details</a:t>
            </a:r>
          </a:p>
          <a:p>
            <a:pPr lvl="1"/>
            <a:r>
              <a:rPr lang="en-US" dirty="0" smtClean="0"/>
              <a:t>Workshop and Training Classes</a:t>
            </a:r>
          </a:p>
          <a:p>
            <a:pPr lvl="1"/>
            <a:r>
              <a:rPr lang="en-US" dirty="0" smtClean="0"/>
              <a:t>Expunge Information</a:t>
            </a:r>
            <a:endParaRPr lang="en-US" dirty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Add, Modify, Delete</a:t>
            </a:r>
          </a:p>
          <a:p>
            <a:pPr lvl="1"/>
            <a:r>
              <a:rPr lang="en-US" dirty="0" smtClean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4101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Lawrence County Teen Court</a:t>
            </a:r>
          </a:p>
          <a:p>
            <a:r>
              <a:rPr lang="en-US" dirty="0" smtClean="0"/>
              <a:t>Director Marlene Todd</a:t>
            </a:r>
          </a:p>
          <a:p>
            <a:r>
              <a:rPr lang="en-US" dirty="0" smtClean="0"/>
              <a:t>Based out of Deadwood, SD</a:t>
            </a:r>
          </a:p>
          <a:p>
            <a:endParaRPr lang="en-US" dirty="0" smtClean="0"/>
          </a:p>
          <a:p>
            <a:r>
              <a:rPr lang="en-US" dirty="0" smtClean="0"/>
              <a:t>Teen Courts provide a place for first time offenders to assume responsibility for their actions and keep their record clean.</a:t>
            </a:r>
          </a:p>
          <a:p>
            <a:r>
              <a:rPr lang="en-US" dirty="0" smtClean="0"/>
              <a:t>There are 9 courts within South Dakota and around 1,250 in the US.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4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– </a:t>
            </a:r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Members</a:t>
            </a:r>
          </a:p>
          <a:p>
            <a:pPr lvl="1"/>
            <a:r>
              <a:rPr lang="en-US" dirty="0" smtClean="0"/>
              <a:t>Personal Information</a:t>
            </a:r>
          </a:p>
          <a:p>
            <a:pPr lvl="1"/>
            <a:r>
              <a:rPr lang="en-US" dirty="0" smtClean="0"/>
              <a:t>Contact Information</a:t>
            </a:r>
            <a:endParaRPr lang="en-US" dirty="0"/>
          </a:p>
          <a:p>
            <a:r>
              <a:rPr lang="en-US" dirty="0" smtClean="0"/>
              <a:t>Actions</a:t>
            </a:r>
            <a:endParaRPr lang="en-US" dirty="0"/>
          </a:p>
          <a:p>
            <a:pPr lvl="1"/>
            <a:r>
              <a:rPr lang="en-US" dirty="0"/>
              <a:t>Add, Modify, Delete</a:t>
            </a:r>
          </a:p>
          <a:p>
            <a:pPr lvl="1"/>
            <a:r>
              <a:rPr lang="en-US" dirty="0" smtClean="0"/>
              <a:t>Tracked data per trial</a:t>
            </a:r>
          </a:p>
          <a:p>
            <a:pPr lvl="2"/>
            <a:r>
              <a:rPr lang="en-US" dirty="0" smtClean="0"/>
              <a:t>Volunteer Type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– </a:t>
            </a:r>
            <a:r>
              <a:rPr lang="en-US" dirty="0" smtClean="0"/>
              <a:t>Jury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Members</a:t>
            </a:r>
          </a:p>
          <a:p>
            <a:pPr lvl="1"/>
            <a:r>
              <a:rPr lang="en-US" dirty="0" smtClean="0"/>
              <a:t>Active/Inactive</a:t>
            </a:r>
          </a:p>
          <a:p>
            <a:pPr lvl="1"/>
            <a:r>
              <a:rPr lang="en-US" dirty="0" smtClean="0"/>
              <a:t>Personal Information</a:t>
            </a:r>
          </a:p>
          <a:p>
            <a:pPr lvl="1"/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Jury Information</a:t>
            </a:r>
          </a:p>
          <a:p>
            <a:pPr lvl="2"/>
            <a:r>
              <a:rPr lang="en-US" dirty="0" smtClean="0"/>
              <a:t>Date and Time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Jury Hours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Add</a:t>
            </a:r>
            <a:r>
              <a:rPr lang="en-US" dirty="0"/>
              <a:t>, Modify, Delete</a:t>
            </a:r>
          </a:p>
          <a:p>
            <a:pPr lvl="1"/>
            <a:r>
              <a:rPr lang="en-US" dirty="0" smtClean="0"/>
              <a:t>Show active Jurors</a:t>
            </a:r>
          </a:p>
          <a:p>
            <a:pPr lvl="1"/>
            <a:r>
              <a:rPr lang="en-US" dirty="0" smtClean="0"/>
              <a:t>Search Jury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–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Docket</a:t>
            </a:r>
          </a:p>
          <a:p>
            <a:r>
              <a:rPr lang="en-US" dirty="0" smtClean="0"/>
              <a:t>Jury Summons</a:t>
            </a:r>
          </a:p>
          <a:p>
            <a:r>
              <a:rPr lang="en-US" dirty="0" smtClean="0"/>
              <a:t>Sentence Report</a:t>
            </a:r>
          </a:p>
          <a:p>
            <a:r>
              <a:rPr lang="en-US" dirty="0" smtClean="0"/>
              <a:t>Officer Status Report</a:t>
            </a:r>
          </a:p>
          <a:p>
            <a:r>
              <a:rPr lang="en-US" dirty="0" smtClean="0"/>
              <a:t>Expungement Report</a:t>
            </a:r>
          </a:p>
          <a:p>
            <a:r>
              <a:rPr lang="en-US" dirty="0" smtClean="0"/>
              <a:t>Case Notes</a:t>
            </a:r>
          </a:p>
          <a:p>
            <a:r>
              <a:rPr lang="en-US" dirty="0" smtClean="0"/>
              <a:t>Workshop and Training Class Schedule</a:t>
            </a:r>
          </a:p>
          <a:p>
            <a:r>
              <a:rPr lang="en-US" dirty="0" smtClean="0"/>
              <a:t>Volunteer Thanks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–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Court Activity</a:t>
            </a:r>
          </a:p>
          <a:p>
            <a:r>
              <a:rPr lang="en-US" dirty="0" smtClean="0"/>
              <a:t>Volunteer Hours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Case Log</a:t>
            </a:r>
          </a:p>
          <a:p>
            <a:r>
              <a:rPr lang="en-US" dirty="0" smtClean="0"/>
              <a:t>Name Log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– </a:t>
            </a:r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email surveys to application users</a:t>
            </a:r>
          </a:p>
          <a:p>
            <a:r>
              <a:rPr lang="en-US" dirty="0" smtClean="0"/>
              <a:t>Gather specific data and feedback</a:t>
            </a:r>
          </a:p>
          <a:p>
            <a:r>
              <a:rPr lang="en-US" dirty="0" smtClean="0"/>
              <a:t>Track and report any problems</a:t>
            </a:r>
          </a:p>
          <a:p>
            <a:r>
              <a:rPr lang="en-US" dirty="0" smtClean="0"/>
              <a:t>Improve overall use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Concept</a:t>
            </a:r>
            <a:endParaRPr lang="en-US" dirty="0"/>
          </a:p>
        </p:txBody>
      </p:sp>
      <p:pic>
        <p:nvPicPr>
          <p:cNvPr id="1026" name="Picture 2" descr="C:\Users\1064529\Dropbox\Senior Design\defend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80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will be utilized to cover all aspects of the program.</a:t>
            </a:r>
          </a:p>
          <a:p>
            <a:r>
              <a:rPr lang="en-US" dirty="0" smtClean="0"/>
              <a:t>Will be done as classes are implemented.</a:t>
            </a:r>
          </a:p>
          <a:p>
            <a:r>
              <a:rPr lang="en-US" dirty="0" smtClean="0"/>
              <a:t>Possibility of writing some test cases before implementation on certain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budget is zero. Hence the name of our team!</a:t>
            </a:r>
          </a:p>
          <a:p>
            <a:r>
              <a:rPr lang="en-US" dirty="0" smtClean="0"/>
              <a:t>Sponsor will cover costs of:</a:t>
            </a:r>
          </a:p>
          <a:p>
            <a:pPr lvl="1"/>
            <a:r>
              <a:rPr lang="en-US" dirty="0" smtClean="0"/>
              <a:t>Web hosting</a:t>
            </a:r>
          </a:p>
          <a:p>
            <a:pPr lvl="1"/>
            <a:r>
              <a:rPr lang="en-US" dirty="0" smtClean="0"/>
              <a:t>Domain name registration</a:t>
            </a:r>
          </a:p>
          <a:p>
            <a:pPr lvl="1"/>
            <a:r>
              <a:rPr lang="en-US" dirty="0" smtClean="0"/>
              <a:t>Secure key certificate</a:t>
            </a:r>
          </a:p>
        </p:txBody>
      </p:sp>
    </p:spTree>
    <p:extLst>
      <p:ext uri="{BB962C8B-B14F-4D97-AF65-F5344CB8AC3E}">
        <p14:creationId xmlns:p14="http://schemas.microsoft.com/office/powerpoint/2010/main" val="319660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Mission Statement</a:t>
            </a:r>
          </a:p>
          <a:p>
            <a:pPr lvl="1"/>
            <a:r>
              <a:rPr lang="en-US" dirty="0" smtClean="0"/>
              <a:t>Initial Software Development Agreement</a:t>
            </a:r>
          </a:p>
          <a:p>
            <a:pPr lvl="1"/>
            <a:r>
              <a:rPr lang="en-US" dirty="0" smtClean="0"/>
              <a:t>Initial Software Requirements Document</a:t>
            </a:r>
          </a:p>
          <a:p>
            <a:r>
              <a:rPr lang="en-US" dirty="0" smtClean="0"/>
              <a:t>Leftover Backlog</a:t>
            </a:r>
          </a:p>
          <a:p>
            <a:pPr lvl="1"/>
            <a:r>
              <a:rPr lang="en-US" dirty="0" smtClean="0"/>
              <a:t>Domain Name and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Class Designs</a:t>
            </a:r>
          </a:p>
          <a:p>
            <a:r>
              <a:rPr lang="en-US" dirty="0" smtClean="0"/>
              <a:t>User Interface Design</a:t>
            </a:r>
          </a:p>
          <a:p>
            <a:r>
              <a:rPr lang="en-US" dirty="0" smtClean="0"/>
              <a:t>Continue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JAT </a:t>
            </a:r>
            <a:r>
              <a:rPr lang="en-US" dirty="0" err="1"/>
              <a:t>Trax</a:t>
            </a:r>
            <a:r>
              <a:rPr lang="en-US" dirty="0"/>
              <a:t> Studio’s Teen Court Database since 2000</a:t>
            </a:r>
          </a:p>
          <a:p>
            <a:pPr lvl="1"/>
            <a:r>
              <a:rPr lang="en-US" dirty="0"/>
              <a:t>Problems with JAT </a:t>
            </a:r>
            <a:r>
              <a:rPr lang="en-US" dirty="0" err="1"/>
              <a:t>Trax</a:t>
            </a:r>
            <a:r>
              <a:rPr lang="en-US" dirty="0"/>
              <a:t> Studio’s software</a:t>
            </a:r>
          </a:p>
          <a:p>
            <a:pPr marL="1120140" lvl="2" indent="-342900">
              <a:buFont typeface="+mj-lt"/>
              <a:buAutoNum type="arabicPeriod"/>
            </a:pPr>
            <a:r>
              <a:rPr lang="en-US" dirty="0"/>
              <a:t>Uses old version of Microsoft Access, can not be installed on newer PCs</a:t>
            </a:r>
          </a:p>
          <a:p>
            <a:pPr marL="1120140" lvl="2" indent="-342900">
              <a:buFont typeface="+mj-lt"/>
              <a:buAutoNum type="arabicPeriod"/>
            </a:pPr>
            <a:r>
              <a:rPr lang="en-US" dirty="0"/>
              <a:t>Only accessible from one PC</a:t>
            </a:r>
          </a:p>
          <a:p>
            <a:pPr marL="1120140" lvl="2" indent="-342900">
              <a:buFont typeface="+mj-lt"/>
              <a:buAutoNum type="arabicPeriod"/>
            </a:pPr>
            <a:r>
              <a:rPr lang="en-US" dirty="0"/>
              <a:t>Limited ability to gather statistics to send to national youth court and local legislatures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</a:t>
            </a:r>
            <a:endParaRPr lang="en-US" dirty="0"/>
          </a:p>
        </p:txBody>
      </p:sp>
      <p:pic>
        <p:nvPicPr>
          <p:cNvPr id="4" name="Content Placeholder 2" descr="Teen Court Database - [Person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6705600" cy="50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2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7620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The second concept was chosen to be developed.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3914"/>
              </p:ext>
            </p:extLst>
          </p:nvPr>
        </p:nvGraphicFramePr>
        <p:xfrm>
          <a:off x="838200" y="1524000"/>
          <a:ext cx="6477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00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Distributed</a:t>
                      </a:r>
                      <a:r>
                        <a:rPr lang="en-US" sz="1600" baseline="0" dirty="0" smtClean="0"/>
                        <a:t> 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Web-based</a:t>
                      </a:r>
                      <a:r>
                        <a:rPr lang="en-US" sz="1600" baseline="0" dirty="0" smtClean="0"/>
                        <a:t> Application</a:t>
                      </a:r>
                      <a:endParaRPr lang="en-US" sz="1600" dirty="0"/>
                    </a:p>
                  </a:txBody>
                  <a:tcPr/>
                </a:tc>
              </a:tr>
              <a:tr h="300379"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Pros: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0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Packaged software with self installer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</a:t>
                      </a:r>
                      <a:r>
                        <a:rPr lang="en-US" sz="1600" baseline="0" dirty="0" smtClean="0"/>
                        <a:t> access anywhere</a:t>
                      </a:r>
                      <a:endParaRPr lang="en-US" sz="1600" dirty="0"/>
                    </a:p>
                  </a:txBody>
                  <a:tcPr/>
                </a:tc>
              </a:tr>
              <a:tr h="4119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more secure if used on an intranet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Easier</a:t>
                      </a:r>
                      <a:r>
                        <a:rPr lang="en-US" sz="1600" baseline="0" dirty="0" smtClean="0"/>
                        <a:t> to gather national statistics</a:t>
                      </a:r>
                      <a:endParaRPr lang="en-US" sz="1600" dirty="0"/>
                    </a:p>
                  </a:txBody>
                  <a:tcPr/>
                </a:tc>
              </a:tr>
              <a:tr h="3003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chance to miss updates</a:t>
                      </a:r>
                      <a:endParaRPr lang="en-US" sz="1600" dirty="0"/>
                    </a:p>
                  </a:txBody>
                  <a:tcPr/>
                </a:tc>
              </a:tr>
              <a:tr h="300379"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Cons: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0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Possible to miss updates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Harder to secure</a:t>
                      </a:r>
                      <a:endParaRPr lang="en-US" sz="1600" dirty="0"/>
                    </a:p>
                  </a:txBody>
                  <a:tcPr/>
                </a:tc>
              </a:tr>
              <a:tr h="300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Each court program</a:t>
                      </a:r>
                      <a:r>
                        <a:rPr lang="en-US" sz="1600" baseline="0" dirty="0" smtClean="0"/>
                        <a:t> responsible for own servers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Single organization has to cover all costs</a:t>
                      </a:r>
                    </a:p>
                  </a:txBody>
                  <a:tcPr/>
                </a:tc>
              </a:tr>
              <a:tr h="300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Statistics still</a:t>
                      </a:r>
                      <a:r>
                        <a:rPr lang="en-US" sz="1600" baseline="0" dirty="0" smtClean="0"/>
                        <a:t> difficult to gather nationally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Options within the database need to be highly generic for individual courts to customize and adjustable.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Privacy of all juveniles within the court system is a large concern and must be kept secure.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Ability to easily gather statistics on a state and national level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different search criteria (citation #, name, etc.)</a:t>
            </a:r>
          </a:p>
          <a:p>
            <a:r>
              <a:rPr lang="en-US" dirty="0" smtClean="0"/>
              <a:t>Allow order and values for selection to be adjustable by court</a:t>
            </a:r>
          </a:p>
          <a:p>
            <a:r>
              <a:rPr lang="en-US" dirty="0" smtClean="0"/>
              <a:t>Able to submit statistics to national organization</a:t>
            </a:r>
          </a:p>
          <a:p>
            <a:r>
              <a:rPr lang="en-US" dirty="0" smtClean="0"/>
              <a:t>Store large amounts of information for the defendants</a:t>
            </a:r>
          </a:p>
          <a:p>
            <a:r>
              <a:rPr lang="en-US" dirty="0" smtClean="0"/>
              <a:t>Accessible only by Teen Court staff</a:t>
            </a:r>
          </a:p>
          <a:p>
            <a:r>
              <a:rPr lang="en-US" dirty="0" smtClean="0"/>
              <a:t>Able to send out custom surveys</a:t>
            </a:r>
          </a:p>
          <a:p>
            <a:pPr lvl="1"/>
            <a:r>
              <a:rPr lang="en-US" dirty="0" smtClean="0"/>
              <a:t>Specify who receives the survey via state or court</a:t>
            </a:r>
          </a:p>
          <a:p>
            <a:r>
              <a:rPr lang="en-US" dirty="0" smtClean="0"/>
              <a:t>Ability to track changes made through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679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juveniles, charges must be kept confidential</a:t>
            </a:r>
          </a:p>
          <a:p>
            <a:r>
              <a:rPr lang="en-US" dirty="0" smtClean="0"/>
              <a:t>Data security</a:t>
            </a:r>
          </a:p>
          <a:p>
            <a:pPr lvl="1"/>
            <a:r>
              <a:rPr lang="en-US" dirty="0" smtClean="0"/>
              <a:t>Secure connections</a:t>
            </a:r>
          </a:p>
          <a:p>
            <a:pPr lvl="1"/>
            <a:r>
              <a:rPr lang="en-US" dirty="0" smtClean="0"/>
              <a:t>Accessing non-approved court data</a:t>
            </a:r>
          </a:p>
          <a:p>
            <a:pPr lvl="1"/>
            <a:r>
              <a:rPr lang="en-US" dirty="0"/>
              <a:t>Sanitize input to prevent SQL injection</a:t>
            </a:r>
            <a:endParaRPr lang="en-US" dirty="0" smtClean="0"/>
          </a:p>
          <a:p>
            <a:r>
              <a:rPr lang="en-US" dirty="0" smtClean="0"/>
              <a:t>Data normalization</a:t>
            </a:r>
          </a:p>
          <a:p>
            <a:pPr lvl="1"/>
            <a:r>
              <a:rPr lang="en-US" dirty="0" smtClean="0"/>
              <a:t>Minimizes redundancy</a:t>
            </a:r>
          </a:p>
          <a:p>
            <a:pPr lvl="1"/>
            <a:r>
              <a:rPr lang="en-US" dirty="0" smtClean="0"/>
              <a:t>Provides as consistent data as possible</a:t>
            </a:r>
          </a:p>
          <a:p>
            <a:r>
              <a:rPr lang="en-US" dirty="0" smtClean="0"/>
              <a:t>Cross platform and browser support</a:t>
            </a:r>
          </a:p>
          <a:p>
            <a:r>
              <a:rPr lang="en-US" dirty="0" smtClean="0"/>
              <a:t>User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 Case – Application Administrator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Administrators will be able to:</a:t>
            </a:r>
          </a:p>
          <a:p>
            <a:pPr lvl="1"/>
            <a:r>
              <a:rPr lang="en-US" dirty="0" smtClean="0"/>
              <a:t>Create and delete courts with confirmation from the Court Administrator</a:t>
            </a:r>
          </a:p>
          <a:p>
            <a:pPr lvl="1"/>
            <a:r>
              <a:rPr lang="en-US" dirty="0" smtClean="0"/>
              <a:t>Create and modify all users</a:t>
            </a:r>
          </a:p>
          <a:p>
            <a:pPr lvl="1"/>
            <a:r>
              <a:rPr lang="en-US" dirty="0" smtClean="0"/>
              <a:t>Pull statistics on National and State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627</TotalTime>
  <Words>946</Words>
  <Application>Microsoft Office PowerPoint</Application>
  <PresentationFormat>On-screen Show (4:3)</PresentationFormat>
  <Paragraphs>207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Teen Court Database</vt:lpstr>
      <vt:lpstr>Sponsor</vt:lpstr>
      <vt:lpstr>Client Problem</vt:lpstr>
      <vt:lpstr>Current Software</vt:lpstr>
      <vt:lpstr>Project Analyst</vt:lpstr>
      <vt:lpstr>Requirements</vt:lpstr>
      <vt:lpstr>User Stories</vt:lpstr>
      <vt:lpstr>Risk Management</vt:lpstr>
      <vt:lpstr>Use Case – Application Administrator</vt:lpstr>
      <vt:lpstr>Use Case – Court Administrator</vt:lpstr>
      <vt:lpstr>Use Case – Court Manager</vt:lpstr>
      <vt:lpstr>Use Case – Court User</vt:lpstr>
      <vt:lpstr>System Architecture</vt:lpstr>
      <vt:lpstr>Application Design</vt:lpstr>
      <vt:lpstr>Application Components</vt:lpstr>
      <vt:lpstr>Component – Court Program</vt:lpstr>
      <vt:lpstr>Component – User Access</vt:lpstr>
      <vt:lpstr>Component – User Access</vt:lpstr>
      <vt:lpstr>Component – Defendant</vt:lpstr>
      <vt:lpstr>Component – Volunteer</vt:lpstr>
      <vt:lpstr>Component – Jury Pool</vt:lpstr>
      <vt:lpstr>Component – Reports</vt:lpstr>
      <vt:lpstr>Component – Statistics</vt:lpstr>
      <vt:lpstr>Component – Surveys</vt:lpstr>
      <vt:lpstr>User Interface Concept</vt:lpstr>
      <vt:lpstr>Testing</vt:lpstr>
      <vt:lpstr>Budget</vt:lpstr>
      <vt:lpstr>Sprint 1 Summary</vt:lpstr>
      <vt:lpstr>Sprint 2 Backlog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Court Database</dc:title>
  <dc:creator>Reilly, Robert</dc:creator>
  <cp:lastModifiedBy>Thompson, Andrew M.</cp:lastModifiedBy>
  <cp:revision>37</cp:revision>
  <dcterms:created xsi:type="dcterms:W3CDTF">2012-10-08T22:21:27Z</dcterms:created>
  <dcterms:modified xsi:type="dcterms:W3CDTF">2012-10-11T07:42:16Z</dcterms:modified>
</cp:coreProperties>
</file>