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51206400" cy="288036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DFD2"/>
    <a:srgbClr val="00518E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 autoAdjust="0"/>
    <p:restoredTop sz="94660"/>
  </p:normalViewPr>
  <p:slideViewPr>
    <p:cSldViewPr showGuides="1">
      <p:cViewPr varScale="1">
        <p:scale>
          <a:sx n="16" d="100"/>
          <a:sy n="16" d="100"/>
        </p:scale>
        <p:origin x="826" y="24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F1A5C-C5F7-4CAE-9CBE-ED570DBFFEAF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1EEE6-72E6-42D7-884B-8721B2C3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1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4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9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Definitions of:</a:t>
            </a:r>
            <a:r>
              <a:rPr lang="en-US" baseline="0" dirty="0" smtClean="0"/>
              <a:t> </a:t>
            </a:r>
            <a:r>
              <a:rPr lang="en-US" dirty="0" smtClean="0"/>
              <a:t>Cluster Uses</a:t>
            </a:r>
            <a:r>
              <a:rPr lang="en-US" baseline="0" dirty="0" smtClean="0"/>
              <a:t> </a:t>
            </a:r>
            <a:r>
              <a:rPr lang="en-US" dirty="0" smtClean="0"/>
              <a:t>Single-board</a:t>
            </a:r>
            <a:r>
              <a:rPr lang="en-US" baseline="0" dirty="0" smtClean="0"/>
              <a:t> </a:t>
            </a:r>
            <a:r>
              <a:rPr lang="en-US" dirty="0" smtClean="0"/>
              <a:t>ARM</a:t>
            </a:r>
            <a:r>
              <a:rPr lang="en-US" baseline="0" dirty="0" smtClean="0"/>
              <a:t> </a:t>
            </a:r>
            <a:r>
              <a:rPr lang="en-US" dirty="0" smtClean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00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28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create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4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cs</a:t>
            </a:r>
            <a:r>
              <a:rPr lang="en-US" baseline="0" dirty="0" smtClean="0"/>
              <a:t> and </a:t>
            </a:r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EEE6-72E6-42D7-884B-8721B2C327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4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0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6D9D-4A40-468E-8A55-76E99195527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CA5B-1A10-4051-AFD6-27B47AB7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89942" y="9578786"/>
            <a:ext cx="49149000" cy="7772400"/>
            <a:chOff x="4489942" y="9578786"/>
            <a:chExt cx="49149000" cy="7772400"/>
          </a:xfrm>
        </p:grpSpPr>
        <p:sp>
          <p:nvSpPr>
            <p:cNvPr id="6" name="Rectangle 5"/>
            <p:cNvSpPr/>
            <p:nvPr/>
          </p:nvSpPr>
          <p:spPr>
            <a:xfrm>
              <a:off x="6922485" y="9578786"/>
              <a:ext cx="44283915" cy="777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44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9942" y="11025856"/>
              <a:ext cx="49149000" cy="48782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/>
            </a:p>
            <a:p>
              <a:pPr algn="ctr"/>
              <a:r>
                <a:rPr lang="en-US" sz="28000" b="1" dirty="0">
                  <a:latin typeface="+mj-lt"/>
                </a:rPr>
                <a:t>ARM Cluster: A Research Tool</a:t>
              </a: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309225" y="16127503"/>
            <a:ext cx="37897175" cy="5082989"/>
            <a:chOff x="13309226" y="18668999"/>
            <a:chExt cx="37897175" cy="5082989"/>
          </a:xfrm>
        </p:grpSpPr>
        <p:grpSp>
          <p:nvGrpSpPr>
            <p:cNvPr id="2" name="Group 1"/>
            <p:cNvGrpSpPr/>
            <p:nvPr/>
          </p:nvGrpSpPr>
          <p:grpSpPr>
            <a:xfrm>
              <a:off x="18592801" y="18669000"/>
              <a:ext cx="32613600" cy="5082988"/>
              <a:chOff x="40906462" y="11239418"/>
              <a:chExt cx="6922485" cy="50829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40906462" y="11239418"/>
                <a:ext cx="1702276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757600" y="11239418"/>
                <a:ext cx="6071347" cy="5082988"/>
              </a:xfrm>
              <a:prstGeom prst="rect">
                <a:avLst/>
              </a:prstGeom>
              <a:solidFill>
                <a:srgbClr val="0051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5559" dirty="0">
                  <a:latin typeface="+mj-lt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09226" y="18668999"/>
              <a:ext cx="5435974" cy="50829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669000" y="19050000"/>
              <a:ext cx="32537400" cy="4451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/>
            </a:p>
            <a:p>
              <a:pPr algn="ctr"/>
              <a:endParaRPr lang="en-US" sz="1100" dirty="0"/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Project by: Andrew K. Hoover and Christine N. Sorensen</a:t>
              </a:r>
            </a:p>
            <a:p>
              <a:pPr algn="ctr"/>
              <a:r>
                <a:rPr lang="en-US" sz="9600" dirty="0" smtClean="0">
                  <a:solidFill>
                    <a:schemeClr val="bg1"/>
                  </a:solidFill>
                  <a:latin typeface="+mj-lt"/>
                </a:rPr>
                <a:t>Sponsored by: Dr. Christer Karlsson</a:t>
              </a:r>
            </a:p>
            <a:p>
              <a:pPr algn="ctr"/>
              <a:r>
                <a:rPr lang="en-US" sz="6000" i="1" dirty="0" smtClean="0">
                  <a:solidFill>
                    <a:schemeClr val="bg1"/>
                  </a:solidFill>
                </a:rPr>
                <a:t>South </a:t>
              </a:r>
              <a:r>
                <a:rPr lang="en-US" sz="6000" i="1" dirty="0">
                  <a:solidFill>
                    <a:schemeClr val="bg1"/>
                  </a:solidFill>
                </a:rPr>
                <a:t>Dakota School of Mines and Technology, Department of Mathematics and Computer Science</a:t>
              </a:r>
            </a:p>
            <a:p>
              <a:pPr algn="ctr"/>
              <a:endParaRPr lang="en-US" sz="927" dirty="0"/>
            </a:p>
          </p:txBody>
        </p:sp>
      </p:grpSp>
    </p:spTree>
    <p:extLst>
      <p:ext uri="{BB962C8B-B14F-4D97-AF65-F5344CB8AC3E}">
        <p14:creationId xmlns:p14="http://schemas.microsoft.com/office/powerpoint/2010/main" val="22463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 for ARM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29326" y="65532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There was no LINPACK for 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Created </a:t>
            </a:r>
            <a:r>
              <a:rPr lang="en-US" sz="14500" dirty="0" err="1"/>
              <a:t>Makefile</a:t>
            </a:r>
            <a:r>
              <a:rPr lang="en-US" sz="14500" dirty="0"/>
              <a:t> for </a:t>
            </a:r>
            <a:r>
              <a:rPr lang="en-US" sz="14500" dirty="0" smtClean="0"/>
              <a:t>ARM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Built </a:t>
            </a:r>
            <a:r>
              <a:rPr lang="en-US" sz="14500" dirty="0" err="1"/>
              <a:t>Debian</a:t>
            </a:r>
            <a:r>
              <a:rPr lang="en-US" sz="14500" dirty="0"/>
              <a:t>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USB and GPIO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6139248"/>
            <a:ext cx="24917400" cy="21288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USB communication with </a:t>
            </a:r>
            <a:r>
              <a:rPr lang="en-US" sz="14500" dirty="0" err="1"/>
              <a:t>PyUSB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Not possible to communicate host to host with current OS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GPIO communication with </a:t>
            </a:r>
            <a:r>
              <a:rPr lang="en-US" sz="14500" dirty="0" err="1"/>
              <a:t>WiringPi</a:t>
            </a:r>
            <a:r>
              <a:rPr lang="en-US" sz="14500" dirty="0"/>
              <a:t> and </a:t>
            </a:r>
            <a:r>
              <a:rPr lang="en-US" sz="14500" dirty="0" err="1"/>
              <a:t>sysfs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Both found to be slow</a:t>
            </a:r>
            <a:r>
              <a:rPr lang="en-US" sz="14500" dirty="0" smtClean="0"/>
              <a:t>, </a:t>
            </a:r>
            <a:r>
              <a:rPr lang="en-US" sz="14500" dirty="0"/>
              <a:t>0.5 Mbps. Ethernet was 750 Mbps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6" b="10929"/>
          <a:stretch/>
        </p:blipFill>
        <p:spPr>
          <a:xfrm>
            <a:off x="30556200" y="8991600"/>
            <a:ext cx="16687800" cy="1242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27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Other Topologies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94" y="15979749"/>
            <a:ext cx="14897996" cy="1129211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808479"/>
            <a:ext cx="19077584" cy="96622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800" y="7764210"/>
            <a:ext cx="14874750" cy="1747590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620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Problems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286000" y="6400800"/>
            <a:ext cx="48234600" cy="1913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Broken ODROIDS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err="1" smtClean="0"/>
              <a:t>WiringPi</a:t>
            </a:r>
            <a:r>
              <a:rPr lang="en-US" sz="14500" dirty="0" smtClean="0"/>
              <a:t> requiring to update the kernel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USB to USB connection is impossible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GPIO complexity and lack of speed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LINPACK and multiple interfaces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b="7576"/>
          <a:stretch/>
        </p:blipFill>
        <p:spPr>
          <a:xfrm>
            <a:off x="34366200" y="7511900"/>
            <a:ext cx="11529906" cy="169121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3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Results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21305" y="7086600"/>
            <a:ext cx="49149000" cy="1345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Using 4 a7 core per node	</a:t>
            </a:r>
            <a:endParaRPr lang="en-US" sz="145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1 a15 core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17.05 gigaflops</a:t>
            </a:r>
          </a:p>
          <a:p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 smtClean="0"/>
              <a:t>With </a:t>
            </a:r>
            <a:r>
              <a:rPr lang="en-US" sz="14500" dirty="0"/>
              <a:t>2 a15 cores per node:</a:t>
            </a:r>
          </a:p>
          <a:p>
            <a:pPr marL="2854757" lvl="1" indent="-1143000">
              <a:buFont typeface="Arial" panose="020B0604020202020204" pitchFamily="34" charset="0"/>
              <a:buChar char="•"/>
            </a:pPr>
            <a:r>
              <a:rPr lang="en-US" sz="12100" dirty="0" smtClean="0"/>
              <a:t>26.23 gigaflops</a:t>
            </a:r>
            <a:endParaRPr lang="en-US" sz="121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915" y="8153400"/>
            <a:ext cx="22367770" cy="138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1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Future Projects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6629400"/>
            <a:ext cx="49149000" cy="936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Using for research for other research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Other connections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Perform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Conclusion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112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 </a:t>
            </a:r>
            <a:r>
              <a:rPr lang="en-US" dirty="0" err="1" smtClean="0"/>
              <a:t>conclusion</a:t>
            </a:r>
            <a:r>
              <a:rPr lang="en-US" dirty="0" smtClean="0"/>
              <a:t> </a:t>
            </a:r>
            <a:r>
              <a:rPr lang="en-US" dirty="0" err="1" smtClean="0"/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2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Introduction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TextBox 6"/>
          <p:cNvSpPr txBox="1"/>
          <p:nvPr/>
        </p:nvSpPr>
        <p:spPr>
          <a:xfrm>
            <a:off x="1034415" y="6019800"/>
            <a:ext cx="49149000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South Dakota School of Mines and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Senior Design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Dr. Christer Karlsson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Supercomputers</a:t>
            </a:r>
          </a:p>
        </p:txBody>
      </p:sp>
    </p:spTree>
    <p:extLst>
      <p:ext uri="{BB962C8B-B14F-4D97-AF65-F5344CB8AC3E}">
        <p14:creationId xmlns:p14="http://schemas.microsoft.com/office/powerpoint/2010/main" val="782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Mission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034415" y="10439400"/>
            <a:ext cx="491490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 smtClean="0"/>
              <a:t>To build the fastest, most efficient cluster of single board computers</a:t>
            </a:r>
          </a:p>
        </p:txBody>
      </p:sp>
    </p:spTree>
    <p:extLst>
      <p:ext uri="{BB962C8B-B14F-4D97-AF65-F5344CB8AC3E}">
        <p14:creationId xmlns:p14="http://schemas.microsoft.com/office/powerpoint/2010/main" val="10568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Single-Board Computer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76400" y="6310246"/>
            <a:ext cx="25069800" cy="1996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840480" rtl="0" eaLnBrk="1" latinLnBrk="0" hangingPunct="1">
              <a:lnSpc>
                <a:spcPct val="90000"/>
              </a:lnSpc>
              <a:spcBef>
                <a:spcPts val="4200"/>
              </a:spcBef>
              <a:buFont typeface="Arial" panose="020B0604020202020204" pitchFamily="34" charset="0"/>
              <a:buNone/>
              <a:defRPr sz="10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2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7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7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8096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4168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1920" indent="0" algn="ctr" defTabSz="3840480" rtl="0" eaLnBrk="1" latinLnBrk="0" hangingPunct="1">
              <a:lnSpc>
                <a:spcPct val="90000"/>
              </a:lnSpc>
              <a:spcBef>
                <a:spcPts val="2100"/>
              </a:spcBef>
              <a:buFont typeface="Arial" panose="020B0604020202020204" pitchFamily="34" charset="0"/>
              <a:buNone/>
              <a:defRPr sz="6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err="1" smtClean="0"/>
              <a:t>PcDuino</a:t>
            </a:r>
            <a:r>
              <a:rPr lang="en-US" sz="14500" dirty="0" smtClean="0"/>
              <a:t> not available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en-US" sz="14500" dirty="0" smtClean="0"/>
              <a:t>Raspberry Pi 2B:</a:t>
            </a:r>
          </a:p>
          <a:p>
            <a:pPr lvl="1" algn="l"/>
            <a:r>
              <a:rPr lang="en-US" sz="9600" dirty="0" smtClean="0"/>
              <a:t>$35</a:t>
            </a:r>
          </a:p>
          <a:p>
            <a:pPr lvl="1" algn="l"/>
            <a:r>
              <a:rPr lang="en-US" sz="9600" dirty="0" smtClean="0"/>
              <a:t>4 a7 cores</a:t>
            </a:r>
          </a:p>
          <a:p>
            <a:pPr lvl="1" algn="l"/>
            <a:r>
              <a:rPr lang="en-US" sz="9600" dirty="0" smtClean="0"/>
              <a:t>4 USB 2.0 ports</a:t>
            </a:r>
          </a:p>
          <a:p>
            <a:pPr lvl="1" algn="l"/>
            <a:r>
              <a:rPr lang="en-US" sz="9600" dirty="0" smtClean="0"/>
              <a:t>1 GM memory</a:t>
            </a:r>
          </a:p>
          <a:p>
            <a:pPr lvl="1" algn="l"/>
            <a:r>
              <a:rPr lang="en-US" sz="9600" dirty="0" smtClean="0"/>
              <a:t>1 Gigabit Ethernet</a:t>
            </a:r>
            <a:endParaRPr lang="en-US" sz="9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6708100" y="6683187"/>
            <a:ext cx="23088600" cy="1952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000" dirty="0" smtClean="0"/>
          </a:p>
          <a:p>
            <a:r>
              <a:rPr lang="en-US" sz="14500" dirty="0" smtClean="0"/>
              <a:t>ODROID XU4:</a:t>
            </a:r>
          </a:p>
          <a:p>
            <a:pPr marL="457200" lvl="1" indent="0">
              <a:buNone/>
            </a:pPr>
            <a:r>
              <a:rPr lang="en-US" sz="9600" dirty="0" smtClean="0"/>
              <a:t>	$75</a:t>
            </a:r>
          </a:p>
          <a:p>
            <a:pPr marL="457200" lvl="1" indent="0">
              <a:buNone/>
            </a:pPr>
            <a:r>
              <a:rPr lang="en-US" sz="9600" dirty="0" smtClean="0"/>
              <a:t>	4 a7 cores, 4 a15 cores</a:t>
            </a:r>
          </a:p>
          <a:p>
            <a:pPr marL="457200" lvl="1" indent="0">
              <a:buNone/>
            </a:pPr>
            <a:r>
              <a:rPr lang="en-US" sz="9600" dirty="0" smtClean="0"/>
              <a:t>	2 USB 3.0 ports, 1 USB 2.0 port</a:t>
            </a:r>
          </a:p>
          <a:p>
            <a:pPr marL="457200" lvl="1" indent="0">
              <a:buNone/>
            </a:pPr>
            <a:r>
              <a:rPr lang="en-US" sz="9600" dirty="0" smtClean="0"/>
              <a:t>	2 GM memory</a:t>
            </a:r>
          </a:p>
          <a:p>
            <a:pPr marL="457200" lvl="1" indent="0">
              <a:buNone/>
            </a:pPr>
            <a:r>
              <a:rPr lang="en-US" sz="9600" dirty="0" smtClean="0"/>
              <a:t>	1 Gigabit Ethernet</a:t>
            </a:r>
            <a:endParaRPr lang="en-US" sz="9600" dirty="0"/>
          </a:p>
        </p:txBody>
      </p:sp>
      <p:pic>
        <p:nvPicPr>
          <p:cNvPr id="9" name="Content Placeholder 3"/>
          <p:cNvPicPr>
            <a:picLocks noGrp="1"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t="21096" r="13207" b="16770"/>
          <a:stretch/>
        </p:blipFill>
        <p:spPr>
          <a:xfrm>
            <a:off x="13182600" y="16116477"/>
            <a:ext cx="10252597" cy="9282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3830" r="14351" b="22836"/>
          <a:stretch/>
        </p:blipFill>
        <p:spPr>
          <a:xfrm>
            <a:off x="35052000" y="16447992"/>
            <a:ext cx="11950860" cy="89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Benchmark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0" dirty="0" smtClean="0"/>
              <a:t>Compared computation speed using large matrices of random floating point values</a:t>
            </a:r>
            <a:endParaRPr lang="en-US" sz="14500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992" y="11034452"/>
            <a:ext cx="41902215" cy="6324600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390" y="19430125"/>
            <a:ext cx="41817418" cy="6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Deciding ODROID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6629400"/>
            <a:ext cx="49149000" cy="1728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Compared gigaflops per dollar per watts</a:t>
            </a:r>
            <a:r>
              <a:rPr lang="en-US" sz="14500" dirty="0" smtClean="0"/>
              <a:t>.</a:t>
            </a:r>
          </a:p>
          <a:p>
            <a:endParaRPr lang="en-US" sz="50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Raspberry Pi 2B:</a:t>
            </a:r>
          </a:p>
          <a:p>
            <a:pPr lvl="1"/>
            <a:r>
              <a:rPr lang="en-US" sz="9600" dirty="0"/>
              <a:t>$35</a:t>
            </a:r>
          </a:p>
          <a:p>
            <a:pPr lvl="1"/>
            <a:r>
              <a:rPr lang="en-US" sz="9600" dirty="0"/>
              <a:t>4 watts</a:t>
            </a:r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endParaRPr lang="en-US" sz="8800" dirty="0"/>
          </a:p>
          <a:p>
            <a:endParaRPr lang="en-US" sz="88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 smtClean="0"/>
              <a:t>ODROID </a:t>
            </a:r>
            <a:r>
              <a:rPr lang="en-US" sz="14500" dirty="0"/>
              <a:t>XU 4:</a:t>
            </a:r>
          </a:p>
          <a:p>
            <a:pPr lvl="1"/>
            <a:r>
              <a:rPr lang="en-US" sz="9600" dirty="0"/>
              <a:t>$75</a:t>
            </a:r>
          </a:p>
          <a:p>
            <a:pPr lvl="1"/>
            <a:r>
              <a:rPr lang="en-US" sz="9600" dirty="0"/>
              <a:t>15 watts</a:t>
            </a:r>
          </a:p>
          <a:p>
            <a:endParaRPr lang="en-US" sz="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14500" dirty="0"/>
              <a:t>Used communication options to decide on ODROID XU4.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935" y="18865395"/>
            <a:ext cx="43577959" cy="65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Initial Setup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53389" y="7162800"/>
            <a:ext cx="49149000" cy="1536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ODROID </a:t>
            </a:r>
            <a:r>
              <a:rPr lang="en-US" sz="14500" dirty="0" smtClean="0"/>
              <a:t>XU4s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Power </a:t>
            </a:r>
            <a:r>
              <a:rPr lang="en-US" sz="14500" dirty="0" smtClean="0"/>
              <a:t>Supply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8 Port Gigabit </a:t>
            </a:r>
            <a:r>
              <a:rPr lang="en-US" sz="14500" dirty="0" smtClean="0"/>
              <a:t>Switch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Cat 5e Ethernet </a:t>
            </a:r>
            <a:r>
              <a:rPr lang="en-US" sz="14500" dirty="0" smtClean="0"/>
              <a:t>Cables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Two on/off switches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 b="20033"/>
          <a:stretch/>
        </p:blipFill>
        <p:spPr>
          <a:xfrm rot="16200000">
            <a:off x="28734879" y="4793123"/>
            <a:ext cx="16977645" cy="21717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914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Introducing the Cluster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49149000" cy="4240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start it up</a:t>
            </a:r>
          </a:p>
          <a:p>
            <a:r>
              <a:rPr lang="en-US" dirty="0"/>
              <a:t>Star topology</a:t>
            </a:r>
          </a:p>
          <a:p>
            <a:r>
              <a:rPr lang="en-US" dirty="0"/>
              <a:t>Snow White and Seven Dwarfs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30" y="0"/>
            <a:ext cx="51194970" cy="50829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" y="0"/>
            <a:ext cx="5435974" cy="5082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29200" y="384974"/>
            <a:ext cx="46177200" cy="4313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927" dirty="0"/>
          </a:p>
          <a:p>
            <a:pPr algn="ctr"/>
            <a:r>
              <a:rPr lang="en-US" sz="26500" b="1" dirty="0" smtClean="0">
                <a:latin typeface="+mj-lt"/>
              </a:rPr>
              <a:t>LINPACK</a:t>
            </a:r>
            <a:endParaRPr lang="en-US" sz="22100" b="1" dirty="0"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430" y="27812999"/>
            <a:ext cx="51194970" cy="797121"/>
          </a:xfrm>
          <a:prstGeom prst="rect">
            <a:avLst/>
          </a:prstGeom>
          <a:solidFill>
            <a:srgbClr val="005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244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6629400"/>
            <a:ext cx="49149000" cy="12363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Test the speed of the cluster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Install </a:t>
            </a:r>
            <a:r>
              <a:rPr lang="en-US" sz="14500" dirty="0" err="1"/>
              <a:t>OpenMPI</a:t>
            </a:r>
            <a:r>
              <a:rPr lang="en-US" sz="14500" dirty="0"/>
              <a:t>, download the source and ATLAS source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Build the code and configure the options file</a:t>
            </a:r>
            <a:r>
              <a:rPr lang="en-US" sz="14500" dirty="0" smtClean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5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14500" dirty="0"/>
              <a:t>Used in top500 to test supercomputers.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359</Words>
  <Application>Microsoft Office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Sorensen, Christine N.</dc:creator>
  <cp:lastModifiedBy>Sorensen, Christine N.</cp:lastModifiedBy>
  <cp:revision>40</cp:revision>
  <dcterms:created xsi:type="dcterms:W3CDTF">2016-04-13T19:12:06Z</dcterms:created>
  <dcterms:modified xsi:type="dcterms:W3CDTF">2016-04-18T18:33:55Z</dcterms:modified>
</cp:coreProperties>
</file>