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0233600" cy="310896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92"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FD2"/>
    <a:srgbClr val="00518E"/>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4" autoAdjust="0"/>
    <p:restoredTop sz="94660"/>
  </p:normalViewPr>
  <p:slideViewPr>
    <p:cSldViewPr showGuides="1">
      <p:cViewPr varScale="1">
        <p:scale>
          <a:sx n="15" d="100"/>
          <a:sy n="15" d="100"/>
        </p:scale>
        <p:origin x="1762" y="86"/>
      </p:cViewPr>
      <p:guideLst>
        <p:guide orient="horz" pos="979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3B6D9D-4A40-468E-8A55-76E991955273}"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56265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B6D9D-4A40-468E-8A55-76E991955273}"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314949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B6D9D-4A40-468E-8A55-76E991955273}"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411257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B6D9D-4A40-468E-8A55-76E991955273}"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284993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B6D9D-4A40-468E-8A55-76E991955273}"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118365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3B6D9D-4A40-468E-8A55-76E991955273}"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423222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3B6D9D-4A40-468E-8A55-76E991955273}"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52350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3B6D9D-4A40-468E-8A55-76E991955273}"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253298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B6D9D-4A40-468E-8A55-76E991955273}"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342575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B6D9D-4A40-468E-8A55-76E991955273}"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258453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Click icon to add picture</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B6D9D-4A40-468E-8A55-76E991955273}"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7CA5B-1A10-4051-AFD6-27B47AB7579E}" type="slidenum">
              <a:rPr lang="en-US" smtClean="0"/>
              <a:t>‹#›</a:t>
            </a:fld>
            <a:endParaRPr lang="en-US"/>
          </a:p>
        </p:txBody>
      </p:sp>
    </p:spTree>
    <p:extLst>
      <p:ext uri="{BB962C8B-B14F-4D97-AF65-F5344CB8AC3E}">
        <p14:creationId xmlns:p14="http://schemas.microsoft.com/office/powerpoint/2010/main" val="96215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043B6D9D-4A40-468E-8A55-76E991955273}" type="datetimeFigureOut">
              <a:rPr lang="en-US" smtClean="0"/>
              <a:t>4/14/2016</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5F67CA5B-1A10-4051-AFD6-27B47AB7579E}" type="slidenum">
              <a:rPr lang="en-US" smtClean="0"/>
              <a:t>‹#›</a:t>
            </a:fld>
            <a:endParaRPr lang="en-US"/>
          </a:p>
        </p:txBody>
      </p:sp>
    </p:spTree>
    <p:extLst>
      <p:ext uri="{BB962C8B-B14F-4D97-AF65-F5344CB8AC3E}">
        <p14:creationId xmlns:p14="http://schemas.microsoft.com/office/powerpoint/2010/main" val="3575299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Rectangle 5"/>
          <p:cNvSpPr/>
          <p:nvPr/>
        </p:nvSpPr>
        <p:spPr>
          <a:xfrm>
            <a:off x="0" y="0"/>
            <a:ext cx="40233600" cy="5486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67400" cy="5486400"/>
          </a:xfrm>
          <a:prstGeom prst="rect">
            <a:avLst/>
          </a:prstGeom>
        </p:spPr>
      </p:pic>
      <p:sp>
        <p:nvSpPr>
          <p:cNvPr id="5" name="Rectangle 4"/>
          <p:cNvSpPr/>
          <p:nvPr/>
        </p:nvSpPr>
        <p:spPr>
          <a:xfrm>
            <a:off x="1066800" y="6477000"/>
            <a:ext cx="11658600" cy="22783800"/>
          </a:xfrm>
          <a:prstGeom prst="rect">
            <a:avLst/>
          </a:prstGeom>
          <a:solidFill>
            <a:srgbClr val="005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287500" y="6477000"/>
            <a:ext cx="11658600" cy="22783800"/>
          </a:xfrm>
          <a:prstGeom prst="rect">
            <a:avLst/>
          </a:prstGeom>
          <a:solidFill>
            <a:srgbClr val="005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584400" y="6185563"/>
            <a:ext cx="11658600" cy="22783800"/>
          </a:xfrm>
          <a:prstGeom prst="rect">
            <a:avLst/>
          </a:prstGeom>
          <a:solidFill>
            <a:srgbClr val="005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088" y="18681878"/>
            <a:ext cx="6191250" cy="4486275"/>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3110" b="9091"/>
          <a:stretch/>
        </p:blipFill>
        <p:spPr>
          <a:xfrm rot="16200000">
            <a:off x="17191088" y="8096885"/>
            <a:ext cx="5826026" cy="9710043"/>
          </a:xfrm>
          <a:prstGeom prst="rect">
            <a:avLst/>
          </a:prstGeom>
          <a:ln w="76200">
            <a:solidFill>
              <a:srgbClr val="E0DFD2"/>
            </a:solidFill>
          </a:ln>
        </p:spPr>
      </p:pic>
      <p:sp>
        <p:nvSpPr>
          <p:cNvPr id="12" name="TextBox 11"/>
          <p:cNvSpPr txBox="1"/>
          <p:nvPr/>
        </p:nvSpPr>
        <p:spPr>
          <a:xfrm>
            <a:off x="5829300" y="-4077"/>
            <a:ext cx="26966222" cy="5490477"/>
          </a:xfrm>
          <a:prstGeom prst="rect">
            <a:avLst/>
          </a:prstGeom>
          <a:noFill/>
          <a:ln>
            <a:noFill/>
          </a:ln>
        </p:spPr>
        <p:txBody>
          <a:bodyPr wrap="square" rtlCol="0">
            <a:spAutoFit/>
          </a:bodyPr>
          <a:lstStyle/>
          <a:p>
            <a:pPr algn="ctr"/>
            <a:endParaRPr lang="en-US" sz="1000" dirty="0" smtClean="0"/>
          </a:p>
          <a:p>
            <a:pPr algn="ctr"/>
            <a:r>
              <a:rPr lang="en-US" sz="13800" b="1" dirty="0" smtClean="0">
                <a:latin typeface="+mj-lt"/>
              </a:rPr>
              <a:t>ARM Cluster: A Research Tool</a:t>
            </a:r>
          </a:p>
          <a:p>
            <a:pPr algn="ctr"/>
            <a:endParaRPr lang="en-US" sz="1000" dirty="0" smtClean="0"/>
          </a:p>
          <a:p>
            <a:pPr algn="ctr"/>
            <a:r>
              <a:rPr lang="en-US" dirty="0" smtClean="0">
                <a:latin typeface="+mj-lt"/>
              </a:rPr>
              <a:t>Project by: Andrew K. Hoover and Christine N. Sorensen</a:t>
            </a:r>
          </a:p>
          <a:p>
            <a:pPr algn="ctr"/>
            <a:r>
              <a:rPr lang="en-US" dirty="0" smtClean="0">
                <a:latin typeface="+mj-lt"/>
              </a:rPr>
              <a:t>Sponsored by: Dr. Christer Karlsson</a:t>
            </a:r>
          </a:p>
          <a:p>
            <a:pPr algn="ctr"/>
            <a:r>
              <a:rPr lang="en-US" sz="4800" i="1" dirty="0" smtClean="0"/>
              <a:t>South Dakota School of Mines and Technology, Department of Mathematics and Computer Science</a:t>
            </a:r>
          </a:p>
          <a:p>
            <a:pPr algn="ctr"/>
            <a:endParaRPr lang="en-US" sz="1000" dirty="0"/>
          </a:p>
        </p:txBody>
      </p:sp>
      <p:sp>
        <p:nvSpPr>
          <p:cNvPr id="15" name="TextBox 14"/>
          <p:cNvSpPr txBox="1"/>
          <p:nvPr/>
        </p:nvSpPr>
        <p:spPr>
          <a:xfrm>
            <a:off x="1066800" y="6473647"/>
            <a:ext cx="11696576" cy="1306724"/>
          </a:xfrm>
          <a:prstGeom prst="rect">
            <a:avLst/>
          </a:prstGeom>
          <a:solidFill>
            <a:schemeClr val="accent1">
              <a:lumMod val="60000"/>
              <a:lumOff val="40000"/>
            </a:schemeClr>
          </a:solidFill>
        </p:spPr>
        <p:txBody>
          <a:bodyPr wrap="square" rtlCol="0">
            <a:spAutoFit/>
          </a:bodyPr>
          <a:lstStyle/>
          <a:p>
            <a:pPr algn="ctr"/>
            <a:endParaRPr lang="en-US" sz="1000" b="1" dirty="0" smtClean="0"/>
          </a:p>
          <a:p>
            <a:pPr algn="ctr"/>
            <a:r>
              <a:rPr lang="en-US" b="1" dirty="0" smtClean="0"/>
              <a:t>ODROID vs Raspberry Pi</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085" y="11430000"/>
            <a:ext cx="11283679" cy="4884833"/>
          </a:xfrm>
          <a:prstGeom prst="rect">
            <a:avLst/>
          </a:prstGeom>
        </p:spPr>
      </p:pic>
      <p:sp>
        <p:nvSpPr>
          <p:cNvPr id="20" name="TextBox 19"/>
          <p:cNvSpPr txBox="1"/>
          <p:nvPr/>
        </p:nvSpPr>
        <p:spPr>
          <a:xfrm>
            <a:off x="14287375" y="6477000"/>
            <a:ext cx="11696825" cy="2976071"/>
          </a:xfrm>
          <a:prstGeom prst="rect">
            <a:avLst/>
          </a:prstGeom>
          <a:solidFill>
            <a:schemeClr val="accent1">
              <a:lumMod val="60000"/>
              <a:lumOff val="40000"/>
            </a:schemeClr>
          </a:solidFill>
        </p:spPr>
        <p:txBody>
          <a:bodyPr wrap="square" rtlCol="0">
            <a:spAutoFit/>
          </a:bodyPr>
          <a:lstStyle/>
          <a:p>
            <a:pPr algn="ctr"/>
            <a:r>
              <a:rPr lang="en-US" b="1" dirty="0" smtClean="0"/>
              <a:t>Mission</a:t>
            </a:r>
          </a:p>
          <a:p>
            <a:pPr algn="ctr"/>
            <a:r>
              <a:rPr lang="en-US" sz="6000" dirty="0" smtClean="0"/>
              <a:t>To build the fastest, most efficient cluster of single-board computers.</a:t>
            </a:r>
            <a:endParaRPr lang="en-US" sz="6000" dirty="0"/>
          </a:p>
        </p:txBody>
      </p:sp>
      <p:sp>
        <p:nvSpPr>
          <p:cNvPr id="23" name="TextBox 22"/>
          <p:cNvSpPr txBox="1"/>
          <p:nvPr/>
        </p:nvSpPr>
        <p:spPr>
          <a:xfrm>
            <a:off x="1066800" y="16840200"/>
            <a:ext cx="11696700" cy="1283300"/>
          </a:xfrm>
          <a:prstGeom prst="rect">
            <a:avLst/>
          </a:prstGeom>
          <a:solidFill>
            <a:schemeClr val="accent1">
              <a:lumMod val="60000"/>
              <a:lumOff val="40000"/>
            </a:schemeClr>
          </a:solidFill>
        </p:spPr>
        <p:txBody>
          <a:bodyPr wrap="square" rtlCol="0">
            <a:spAutoFit/>
          </a:bodyPr>
          <a:lstStyle/>
          <a:p>
            <a:pPr algn="ctr"/>
            <a:endParaRPr lang="en-US" sz="1000" b="1" dirty="0" smtClean="0"/>
          </a:p>
          <a:p>
            <a:pPr algn="ctr"/>
            <a:r>
              <a:rPr lang="en-US" b="1" dirty="0" smtClean="0"/>
              <a:t>ODROID XU4</a:t>
            </a:r>
            <a:endParaRPr lang="en-US" sz="6000" dirty="0"/>
          </a:p>
        </p:txBody>
      </p:sp>
      <p:sp>
        <p:nvSpPr>
          <p:cNvPr id="2" name="TextBox 1"/>
          <p:cNvSpPr txBox="1"/>
          <p:nvPr/>
        </p:nvSpPr>
        <p:spPr>
          <a:xfrm>
            <a:off x="1371600" y="18288000"/>
            <a:ext cx="10820400" cy="5478423"/>
          </a:xfrm>
          <a:prstGeom prst="rect">
            <a:avLst/>
          </a:prstGeom>
          <a:noFill/>
        </p:spPr>
        <p:txBody>
          <a:bodyPr wrap="square" rtlCol="0">
            <a:spAutoFit/>
          </a:bodyPr>
          <a:lstStyle/>
          <a:p>
            <a:r>
              <a:rPr lang="en-US" sz="5000" dirty="0" smtClean="0">
                <a:solidFill>
                  <a:schemeClr val="bg1"/>
                </a:solidFill>
              </a:rPr>
              <a:t>2 x USB 3.0 Host</a:t>
            </a:r>
          </a:p>
          <a:p>
            <a:r>
              <a:rPr lang="en-US" sz="5000" dirty="0" smtClean="0">
                <a:solidFill>
                  <a:schemeClr val="bg1"/>
                </a:solidFill>
              </a:rPr>
              <a:t>1 X USB 2.0 Host</a:t>
            </a:r>
          </a:p>
          <a:p>
            <a:r>
              <a:rPr lang="en-US" sz="5000" dirty="0" smtClean="0">
                <a:solidFill>
                  <a:schemeClr val="bg1"/>
                </a:solidFill>
              </a:rPr>
              <a:t>Gigabit Ethernet Port</a:t>
            </a:r>
          </a:p>
          <a:p>
            <a:r>
              <a:rPr lang="en-US" sz="5000" dirty="0" smtClean="0">
                <a:solidFill>
                  <a:schemeClr val="bg1"/>
                </a:solidFill>
              </a:rPr>
              <a:t>2 GB RAM</a:t>
            </a:r>
          </a:p>
          <a:p>
            <a:r>
              <a:rPr lang="en-US" sz="5000" dirty="0" smtClean="0">
                <a:solidFill>
                  <a:schemeClr val="bg1"/>
                </a:solidFill>
              </a:rPr>
              <a:t>Added 16 GB Storage</a:t>
            </a:r>
          </a:p>
          <a:p>
            <a:r>
              <a:rPr lang="en-US" sz="5000" dirty="0" smtClean="0">
                <a:solidFill>
                  <a:schemeClr val="bg1"/>
                </a:solidFill>
              </a:rPr>
              <a:t>7.4 x faster than Pi 2B</a:t>
            </a:r>
          </a:p>
          <a:p>
            <a:r>
              <a:rPr lang="en-US" sz="5000" dirty="0" smtClean="0">
                <a:solidFill>
                  <a:schemeClr val="bg1"/>
                </a:solidFill>
              </a:rPr>
              <a:t>8 cores: 4 x a15, 4 x a7 </a:t>
            </a:r>
            <a:endParaRPr lang="en-US" sz="5000" dirty="0">
              <a:solidFill>
                <a:schemeClr val="bg1"/>
              </a:solidFill>
            </a:endParaRPr>
          </a:p>
        </p:txBody>
      </p:sp>
      <p:sp>
        <p:nvSpPr>
          <p:cNvPr id="26" name="TextBox 25"/>
          <p:cNvSpPr txBox="1"/>
          <p:nvPr/>
        </p:nvSpPr>
        <p:spPr>
          <a:xfrm>
            <a:off x="1066800" y="24079200"/>
            <a:ext cx="11696576" cy="1384801"/>
          </a:xfrm>
          <a:prstGeom prst="rect">
            <a:avLst/>
          </a:prstGeom>
          <a:solidFill>
            <a:schemeClr val="accent1">
              <a:lumMod val="60000"/>
              <a:lumOff val="40000"/>
            </a:schemeClr>
          </a:solidFill>
        </p:spPr>
        <p:txBody>
          <a:bodyPr wrap="square" rtlCol="0">
            <a:spAutoFit/>
          </a:bodyPr>
          <a:lstStyle/>
          <a:p>
            <a:pPr algn="ctr"/>
            <a:endParaRPr lang="en-US" sz="1000" b="1" dirty="0" smtClean="0"/>
          </a:p>
          <a:p>
            <a:pPr algn="ctr"/>
            <a:r>
              <a:rPr lang="en-US" b="1" dirty="0" err="1" smtClean="0"/>
              <a:t>HPLinpack</a:t>
            </a:r>
            <a:r>
              <a:rPr lang="en-US" b="1" dirty="0" smtClean="0"/>
              <a:t> Benchmark</a:t>
            </a:r>
            <a:endParaRPr lang="en-US" sz="6000" dirty="0"/>
          </a:p>
        </p:txBody>
      </p:sp>
      <p:sp>
        <p:nvSpPr>
          <p:cNvPr id="27" name="TextBox 26"/>
          <p:cNvSpPr txBox="1"/>
          <p:nvPr/>
        </p:nvSpPr>
        <p:spPr>
          <a:xfrm>
            <a:off x="1447800" y="25679400"/>
            <a:ext cx="10820400" cy="3354765"/>
          </a:xfrm>
          <a:prstGeom prst="rect">
            <a:avLst/>
          </a:prstGeom>
          <a:noFill/>
        </p:spPr>
        <p:txBody>
          <a:bodyPr wrap="square" rtlCol="0">
            <a:spAutoFit/>
          </a:bodyPr>
          <a:lstStyle/>
          <a:p>
            <a:r>
              <a:rPr lang="en-US" sz="5300" dirty="0" smtClean="0">
                <a:solidFill>
                  <a:schemeClr val="bg1"/>
                </a:solidFill>
              </a:rPr>
              <a:t>LINPACK measures the computing power by solving linear in parallel on the system. It was used to benchmark the cluster in the star topology.</a:t>
            </a:r>
          </a:p>
        </p:txBody>
      </p:sp>
      <p:sp>
        <p:nvSpPr>
          <p:cNvPr id="28" name="TextBox 27"/>
          <p:cNvSpPr txBox="1"/>
          <p:nvPr/>
        </p:nvSpPr>
        <p:spPr>
          <a:xfrm>
            <a:off x="1228552" y="7924800"/>
            <a:ext cx="11458747" cy="3416320"/>
          </a:xfrm>
          <a:prstGeom prst="rect">
            <a:avLst/>
          </a:prstGeom>
          <a:noFill/>
        </p:spPr>
        <p:txBody>
          <a:bodyPr wrap="square" rtlCol="0">
            <a:spAutoFit/>
          </a:bodyPr>
          <a:lstStyle/>
          <a:p>
            <a:r>
              <a:rPr lang="en-US" sz="5400" dirty="0" smtClean="0">
                <a:solidFill>
                  <a:schemeClr val="bg1"/>
                </a:solidFill>
              </a:rPr>
              <a:t>The ODROID XU4 and the Raspberry Pi 2B were benchmarked by running math equations and were compared on speed and power.</a:t>
            </a:r>
          </a:p>
        </p:txBody>
      </p:sp>
      <p:sp>
        <p:nvSpPr>
          <p:cNvPr id="31" name="TextBox 30"/>
          <p:cNvSpPr txBox="1"/>
          <p:nvPr/>
        </p:nvSpPr>
        <p:spPr>
          <a:xfrm>
            <a:off x="27584402" y="6173463"/>
            <a:ext cx="11658598" cy="1322775"/>
          </a:xfrm>
          <a:prstGeom prst="rect">
            <a:avLst/>
          </a:prstGeom>
          <a:solidFill>
            <a:schemeClr val="accent1">
              <a:lumMod val="60000"/>
              <a:lumOff val="40000"/>
            </a:schemeClr>
          </a:solidFill>
        </p:spPr>
        <p:txBody>
          <a:bodyPr wrap="square" rtlCol="0">
            <a:spAutoFit/>
          </a:bodyPr>
          <a:lstStyle/>
          <a:p>
            <a:pPr algn="ctr"/>
            <a:endParaRPr lang="en-US" sz="1000" b="1" dirty="0" smtClean="0"/>
          </a:p>
          <a:p>
            <a:pPr algn="ctr"/>
            <a:r>
              <a:rPr lang="en-US" b="1" dirty="0" smtClean="0"/>
              <a:t>Topology</a:t>
            </a:r>
          </a:p>
        </p:txBody>
      </p:sp>
      <p:sp>
        <p:nvSpPr>
          <p:cNvPr id="34" name="TextBox 33"/>
          <p:cNvSpPr txBox="1"/>
          <p:nvPr/>
        </p:nvSpPr>
        <p:spPr>
          <a:xfrm>
            <a:off x="27584400" y="15697200"/>
            <a:ext cx="11658600" cy="1283300"/>
          </a:xfrm>
          <a:prstGeom prst="rect">
            <a:avLst/>
          </a:prstGeom>
          <a:solidFill>
            <a:schemeClr val="accent1">
              <a:lumMod val="60000"/>
              <a:lumOff val="40000"/>
            </a:schemeClr>
          </a:solidFill>
        </p:spPr>
        <p:txBody>
          <a:bodyPr wrap="square" rtlCol="0">
            <a:spAutoFit/>
          </a:bodyPr>
          <a:lstStyle/>
          <a:p>
            <a:pPr algn="ctr"/>
            <a:endParaRPr lang="en-US" sz="1000" b="1" dirty="0" smtClean="0"/>
          </a:p>
          <a:p>
            <a:pPr algn="ctr"/>
            <a:r>
              <a:rPr lang="en-US" b="1" dirty="0" smtClean="0"/>
              <a:t>Results</a:t>
            </a:r>
          </a:p>
        </p:txBody>
      </p:sp>
      <p:sp>
        <p:nvSpPr>
          <p:cNvPr id="37" name="TextBox 36"/>
          <p:cNvSpPr txBox="1"/>
          <p:nvPr/>
        </p:nvSpPr>
        <p:spPr>
          <a:xfrm>
            <a:off x="14287375" y="16852300"/>
            <a:ext cx="11696825" cy="1283300"/>
          </a:xfrm>
          <a:prstGeom prst="rect">
            <a:avLst/>
          </a:prstGeom>
          <a:solidFill>
            <a:schemeClr val="accent1">
              <a:lumMod val="60000"/>
              <a:lumOff val="40000"/>
            </a:schemeClr>
          </a:solidFill>
        </p:spPr>
        <p:txBody>
          <a:bodyPr wrap="square" rtlCol="0">
            <a:spAutoFit/>
          </a:bodyPr>
          <a:lstStyle/>
          <a:p>
            <a:pPr algn="ctr"/>
            <a:endParaRPr lang="en-US" sz="1000" b="1" dirty="0" smtClean="0"/>
          </a:p>
          <a:p>
            <a:pPr algn="ctr"/>
            <a:r>
              <a:rPr lang="en-US" b="1" dirty="0" smtClean="0"/>
              <a:t>Communication</a:t>
            </a:r>
          </a:p>
        </p:txBody>
      </p:sp>
      <p:sp>
        <p:nvSpPr>
          <p:cNvPr id="38" name="TextBox 37"/>
          <p:cNvSpPr txBox="1"/>
          <p:nvPr/>
        </p:nvSpPr>
        <p:spPr>
          <a:xfrm>
            <a:off x="20234275" y="21599881"/>
            <a:ext cx="5445125" cy="7432804"/>
          </a:xfrm>
          <a:prstGeom prst="rect">
            <a:avLst/>
          </a:prstGeom>
          <a:noFill/>
        </p:spPr>
        <p:txBody>
          <a:bodyPr wrap="square" rtlCol="0">
            <a:spAutoFit/>
          </a:bodyPr>
          <a:lstStyle/>
          <a:p>
            <a:r>
              <a:rPr lang="en-US" sz="5300" dirty="0" smtClean="0">
                <a:solidFill>
                  <a:schemeClr val="bg1"/>
                </a:solidFill>
              </a:rPr>
              <a:t>Three IP Addresses were assigned to each ODROID: one for Ethernet and one for each USB 3.0 port. Routing tables were created for each ODROID</a:t>
            </a:r>
          </a:p>
        </p:txBody>
      </p:sp>
      <p:sp>
        <p:nvSpPr>
          <p:cNvPr id="39" name="Rectangle 38"/>
          <p:cNvSpPr/>
          <p:nvPr/>
        </p:nvSpPr>
        <p:spPr>
          <a:xfrm>
            <a:off x="0" y="29811211"/>
            <a:ext cx="40208200" cy="1069553"/>
          </a:xfrm>
          <a:prstGeom prst="rect">
            <a:avLst/>
          </a:prstGeom>
          <a:solidFill>
            <a:srgbClr val="005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9873153"/>
            <a:ext cx="40233600" cy="1129412"/>
          </a:xfrm>
          <a:prstGeom prst="rect">
            <a:avLst/>
          </a:prstGeom>
          <a:noFill/>
        </p:spPr>
        <p:txBody>
          <a:bodyPr wrap="square" rtlCol="0">
            <a:spAutoFit/>
          </a:bodyPr>
          <a:lstStyle/>
          <a:p>
            <a:pPr algn="ctr"/>
            <a:r>
              <a:rPr lang="en-US" b="1" dirty="0" smtClean="0">
                <a:solidFill>
                  <a:schemeClr val="bg1"/>
                </a:solidFill>
              </a:rPr>
              <a:t>Tools</a:t>
            </a:r>
            <a:r>
              <a:rPr lang="en-US" dirty="0" smtClean="0">
                <a:solidFill>
                  <a:schemeClr val="bg1"/>
                </a:solidFill>
              </a:rPr>
              <a:t>   </a:t>
            </a:r>
            <a:r>
              <a:rPr lang="en-US" sz="5500" dirty="0" smtClean="0">
                <a:solidFill>
                  <a:schemeClr val="bg1"/>
                </a:solidFill>
              </a:rPr>
              <a:t>LINPACK | C/C++ | </a:t>
            </a:r>
            <a:r>
              <a:rPr lang="en-US" sz="5500" dirty="0" err="1" smtClean="0">
                <a:solidFill>
                  <a:schemeClr val="bg1"/>
                </a:solidFill>
              </a:rPr>
              <a:t>WiringPi</a:t>
            </a:r>
            <a:r>
              <a:rPr lang="en-US" sz="5500" dirty="0" smtClean="0">
                <a:solidFill>
                  <a:schemeClr val="bg1"/>
                </a:solidFill>
              </a:rPr>
              <a:t> | GPIO | USB | Ethernet | USB to Ethernet | Python | </a:t>
            </a:r>
            <a:r>
              <a:rPr lang="en-US" sz="5500" dirty="0" err="1" smtClean="0">
                <a:solidFill>
                  <a:schemeClr val="bg1"/>
                </a:solidFill>
              </a:rPr>
              <a:t>OpenMPI</a:t>
            </a:r>
            <a:r>
              <a:rPr lang="en-US" sz="5500" dirty="0" smtClean="0">
                <a:solidFill>
                  <a:schemeClr val="bg1"/>
                </a:solidFill>
              </a:rPr>
              <a:t> | MPICH | Ubuntu Linux | Bash </a:t>
            </a:r>
            <a:endParaRPr lang="en-US" sz="5500" dirty="0">
              <a:solidFill>
                <a:schemeClr val="bg1"/>
              </a:solidFill>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68438" y="21793200"/>
            <a:ext cx="5234940" cy="2865120"/>
          </a:xfrm>
          <a:prstGeom prst="rect">
            <a:avLst/>
          </a:prstGeom>
        </p:spPr>
      </p:pic>
      <p:pic>
        <p:nvPicPr>
          <p:cNvPr id="40" name="Picture 39"/>
          <p:cNvPicPr>
            <a:picLocks noChangeAspect="1"/>
          </p:cNvPicPr>
          <p:nvPr/>
        </p:nvPicPr>
        <p:blipFill rotWithShape="1">
          <a:blip r:embed="rId7">
            <a:extLst>
              <a:ext uri="{28A0092B-C50C-407E-A947-70E740481C1C}">
                <a14:useLocalDpi xmlns:a14="http://schemas.microsoft.com/office/drawing/2010/main" val="0"/>
              </a:ext>
            </a:extLst>
          </a:blip>
          <a:srcRect t="76459" r="52590"/>
          <a:stretch/>
        </p:blipFill>
        <p:spPr>
          <a:xfrm>
            <a:off x="14668438" y="25450800"/>
            <a:ext cx="5222999" cy="3047031"/>
          </a:xfrm>
          <a:prstGeom prst="rect">
            <a:avLst/>
          </a:prstGeom>
        </p:spPr>
      </p:pic>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47225" y="11734800"/>
            <a:ext cx="6295775" cy="3188619"/>
          </a:xfrm>
          <a:prstGeom prst="rect">
            <a:avLst/>
          </a:prstGeom>
        </p:spPr>
      </p:pic>
      <p:sp>
        <p:nvSpPr>
          <p:cNvPr id="43" name="TextBox 42"/>
          <p:cNvSpPr txBox="1"/>
          <p:nvPr/>
        </p:nvSpPr>
        <p:spPr>
          <a:xfrm>
            <a:off x="27968575" y="7564428"/>
            <a:ext cx="10893425" cy="4170372"/>
          </a:xfrm>
          <a:prstGeom prst="rect">
            <a:avLst/>
          </a:prstGeom>
          <a:noFill/>
        </p:spPr>
        <p:txBody>
          <a:bodyPr wrap="square" rtlCol="0">
            <a:spAutoFit/>
          </a:bodyPr>
          <a:lstStyle/>
          <a:p>
            <a:r>
              <a:rPr lang="en-US" sz="5300" dirty="0" smtClean="0">
                <a:solidFill>
                  <a:schemeClr val="bg1"/>
                </a:solidFill>
              </a:rPr>
              <a:t>The 8 ODROIDS were connected into a Star Topology; each connected to a switch via Ethernet. Ring and Hypercube were connected using an Ethernet-to-USB cord.</a:t>
            </a: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966987" y="21336000"/>
            <a:ext cx="10893425" cy="6743120"/>
          </a:xfrm>
          <a:prstGeom prst="rect">
            <a:avLst/>
          </a:prstGeom>
        </p:spPr>
      </p:pic>
      <p:sp>
        <p:nvSpPr>
          <p:cNvPr id="32" name="Rectangle 31"/>
          <p:cNvSpPr/>
          <p:nvPr/>
        </p:nvSpPr>
        <p:spPr>
          <a:xfrm>
            <a:off x="32833622" y="0"/>
            <a:ext cx="1837377" cy="5486400"/>
          </a:xfrm>
          <a:prstGeom prst="rect">
            <a:avLst/>
          </a:prstGeom>
          <a:solidFill>
            <a:srgbClr val="00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000" dirty="0">
              <a:latin typeface="+mj-lt"/>
            </a:endParaRPr>
          </a:p>
        </p:txBody>
      </p:sp>
      <p:sp>
        <p:nvSpPr>
          <p:cNvPr id="11" name="Rectangle 10"/>
          <p:cNvSpPr/>
          <p:nvPr/>
        </p:nvSpPr>
        <p:spPr>
          <a:xfrm>
            <a:off x="33680400" y="0"/>
            <a:ext cx="6553200" cy="5486400"/>
          </a:xfrm>
          <a:prstGeom prst="rect">
            <a:avLst/>
          </a:prstGeom>
          <a:solidFill>
            <a:srgbClr val="00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1" dirty="0" smtClean="0">
                <a:latin typeface="+mj-lt"/>
              </a:rPr>
              <a:t>Acknowledgments</a:t>
            </a:r>
            <a:endParaRPr lang="en-US" sz="6000" b="1" dirty="0">
              <a:latin typeface="+mj-lt"/>
            </a:endParaRPr>
          </a:p>
          <a:p>
            <a:r>
              <a:rPr lang="en-US" sz="6000" dirty="0">
                <a:latin typeface="+mj-lt"/>
              </a:rPr>
              <a:t>Dr. Jeff McGough</a:t>
            </a:r>
          </a:p>
          <a:p>
            <a:r>
              <a:rPr lang="en-US" sz="6000" dirty="0">
                <a:latin typeface="+mj-lt"/>
              </a:rPr>
              <a:t>Dr. </a:t>
            </a:r>
            <a:r>
              <a:rPr lang="en-US" sz="6000" dirty="0" err="1">
                <a:latin typeface="+mj-lt"/>
              </a:rPr>
              <a:t>Mengyu</a:t>
            </a:r>
            <a:r>
              <a:rPr lang="en-US" sz="6000" dirty="0">
                <a:latin typeface="+mj-lt"/>
              </a:rPr>
              <a:t> </a:t>
            </a:r>
            <a:r>
              <a:rPr lang="en-US" sz="6000" dirty="0" err="1">
                <a:latin typeface="+mj-lt"/>
              </a:rPr>
              <a:t>Qiao</a:t>
            </a:r>
            <a:endParaRPr lang="en-US" sz="6000" dirty="0">
              <a:latin typeface="+mj-lt"/>
            </a:endParaRPr>
          </a:p>
          <a:p>
            <a:r>
              <a:rPr lang="en-US" sz="6000" dirty="0">
                <a:latin typeface="+mj-lt"/>
              </a:rPr>
              <a:t>Steph </a:t>
            </a:r>
            <a:r>
              <a:rPr lang="en-US" sz="6000" dirty="0" err="1">
                <a:latin typeface="+mj-lt"/>
              </a:rPr>
              <a:t>Athow</a:t>
            </a:r>
            <a:endParaRPr lang="en-US" sz="6000" dirty="0">
              <a:latin typeface="+mj-lt"/>
            </a:endParaRPr>
          </a:p>
          <a:p>
            <a:r>
              <a:rPr lang="en-US" sz="6000" dirty="0">
                <a:latin typeface="+mj-lt"/>
              </a:rPr>
              <a:t>Dan Nix</a:t>
            </a:r>
          </a:p>
        </p:txBody>
      </p:sp>
      <p:grpSp>
        <p:nvGrpSpPr>
          <p:cNvPr id="17" name="Group 16"/>
          <p:cNvGrpSpPr/>
          <p:nvPr/>
        </p:nvGrpSpPr>
        <p:grpSpPr>
          <a:xfrm>
            <a:off x="27612726" y="11734800"/>
            <a:ext cx="5305674" cy="3188619"/>
            <a:chOff x="28104299" y="12680217"/>
            <a:chExt cx="4785775" cy="3007987"/>
          </a:xfrm>
        </p:grpSpPr>
        <p:pic>
          <p:nvPicPr>
            <p:cNvPr id="42" name="Picture 41"/>
            <p:cNvPicPr>
              <a:picLocks noChangeAspect="1"/>
            </p:cNvPicPr>
            <p:nvPr/>
          </p:nvPicPr>
          <p:blipFill rotWithShape="1">
            <a:blip r:embed="rId10">
              <a:extLst>
                <a:ext uri="{28A0092B-C50C-407E-A947-70E740481C1C}">
                  <a14:useLocalDpi xmlns:a14="http://schemas.microsoft.com/office/drawing/2010/main" val="0"/>
                </a:ext>
              </a:extLst>
            </a:blip>
            <a:srcRect b="59584"/>
            <a:stretch/>
          </p:blipFill>
          <p:spPr>
            <a:xfrm>
              <a:off x="28104299" y="12680217"/>
              <a:ext cx="4785775" cy="1466055"/>
            </a:xfrm>
            <a:prstGeom prst="rect">
              <a:avLst/>
            </a:prstGeom>
          </p:spPr>
        </p:pic>
        <p:pic>
          <p:nvPicPr>
            <p:cNvPr id="33" name="Picture 32"/>
            <p:cNvPicPr>
              <a:picLocks noChangeAspect="1"/>
            </p:cNvPicPr>
            <p:nvPr/>
          </p:nvPicPr>
          <p:blipFill rotWithShape="1">
            <a:blip r:embed="rId10">
              <a:extLst>
                <a:ext uri="{28A0092B-C50C-407E-A947-70E740481C1C}">
                  <a14:useLocalDpi xmlns:a14="http://schemas.microsoft.com/office/drawing/2010/main" val="0"/>
                </a:ext>
              </a:extLst>
            </a:blip>
            <a:srcRect t="51217"/>
            <a:stretch/>
          </p:blipFill>
          <p:spPr>
            <a:xfrm>
              <a:off x="28104299" y="13918645"/>
              <a:ext cx="4785775" cy="1769559"/>
            </a:xfrm>
            <a:prstGeom prst="rect">
              <a:avLst/>
            </a:prstGeom>
          </p:spPr>
        </p:pic>
      </p:grpSp>
      <p:sp>
        <p:nvSpPr>
          <p:cNvPr id="35" name="TextBox 34"/>
          <p:cNvSpPr txBox="1"/>
          <p:nvPr/>
        </p:nvSpPr>
        <p:spPr>
          <a:xfrm>
            <a:off x="14449253" y="18300680"/>
            <a:ext cx="11458747" cy="3416320"/>
          </a:xfrm>
          <a:prstGeom prst="rect">
            <a:avLst/>
          </a:prstGeom>
          <a:noFill/>
        </p:spPr>
        <p:txBody>
          <a:bodyPr wrap="square" rtlCol="0">
            <a:spAutoFit/>
          </a:bodyPr>
          <a:lstStyle/>
          <a:p>
            <a:r>
              <a:rPr lang="en-US" sz="5400" dirty="0" smtClean="0">
                <a:solidFill>
                  <a:schemeClr val="bg1"/>
                </a:solidFill>
              </a:rPr>
              <a:t>USB and GPIO connections were tested. Currently, there’s no way to connect through USB, and GPIO was slower than Ethernet.</a:t>
            </a:r>
          </a:p>
        </p:txBody>
      </p:sp>
      <p:sp>
        <p:nvSpPr>
          <p:cNvPr id="36" name="TextBox 35"/>
          <p:cNvSpPr txBox="1"/>
          <p:nvPr/>
        </p:nvSpPr>
        <p:spPr>
          <a:xfrm>
            <a:off x="28022936" y="28041600"/>
            <a:ext cx="11458747" cy="769441"/>
          </a:xfrm>
          <a:prstGeom prst="rect">
            <a:avLst/>
          </a:prstGeom>
          <a:noFill/>
        </p:spPr>
        <p:txBody>
          <a:bodyPr wrap="square" rtlCol="0">
            <a:spAutoFit/>
          </a:bodyPr>
          <a:lstStyle/>
          <a:p>
            <a:r>
              <a:rPr lang="en-US" sz="4400" i="1" dirty="0" smtClean="0">
                <a:solidFill>
                  <a:schemeClr val="bg1"/>
                </a:solidFill>
              </a:rPr>
              <a:t>LINPACK results for star topology on a7’s</a:t>
            </a:r>
          </a:p>
        </p:txBody>
      </p:sp>
      <p:sp>
        <p:nvSpPr>
          <p:cNvPr id="44" name="TextBox 43"/>
          <p:cNvSpPr txBox="1"/>
          <p:nvPr/>
        </p:nvSpPr>
        <p:spPr>
          <a:xfrm>
            <a:off x="27612726" y="14859000"/>
            <a:ext cx="11458747" cy="769441"/>
          </a:xfrm>
          <a:prstGeom prst="rect">
            <a:avLst/>
          </a:prstGeom>
          <a:noFill/>
        </p:spPr>
        <p:txBody>
          <a:bodyPr wrap="square" rtlCol="0">
            <a:spAutoFit/>
          </a:bodyPr>
          <a:lstStyle/>
          <a:p>
            <a:r>
              <a:rPr lang="en-US" sz="4400" i="1" dirty="0" smtClean="0">
                <a:solidFill>
                  <a:schemeClr val="bg1"/>
                </a:solidFill>
              </a:rPr>
              <a:t>Hypercube and Ring Topology</a:t>
            </a:r>
          </a:p>
        </p:txBody>
      </p:sp>
      <p:sp>
        <p:nvSpPr>
          <p:cNvPr id="45" name="TextBox 44"/>
          <p:cNvSpPr txBox="1"/>
          <p:nvPr/>
        </p:nvSpPr>
        <p:spPr>
          <a:xfrm>
            <a:off x="15249079" y="15850192"/>
            <a:ext cx="11458747" cy="769441"/>
          </a:xfrm>
          <a:prstGeom prst="rect">
            <a:avLst/>
          </a:prstGeom>
          <a:noFill/>
        </p:spPr>
        <p:txBody>
          <a:bodyPr wrap="square" rtlCol="0">
            <a:spAutoFit/>
          </a:bodyPr>
          <a:lstStyle/>
          <a:p>
            <a:r>
              <a:rPr lang="en-US" sz="4400" i="1" dirty="0" smtClean="0">
                <a:solidFill>
                  <a:schemeClr val="bg1"/>
                </a:solidFill>
              </a:rPr>
              <a:t>Cluster in Star Topology</a:t>
            </a:r>
          </a:p>
        </p:txBody>
      </p:sp>
      <p:sp>
        <p:nvSpPr>
          <p:cNvPr id="47" name="TextBox 46"/>
          <p:cNvSpPr txBox="1"/>
          <p:nvPr/>
        </p:nvSpPr>
        <p:spPr>
          <a:xfrm>
            <a:off x="27895386" y="17145000"/>
            <a:ext cx="10893425" cy="4170372"/>
          </a:xfrm>
          <a:prstGeom prst="rect">
            <a:avLst/>
          </a:prstGeom>
          <a:noFill/>
        </p:spPr>
        <p:txBody>
          <a:bodyPr wrap="square" rtlCol="0">
            <a:spAutoFit/>
          </a:bodyPr>
          <a:lstStyle/>
          <a:p>
            <a:r>
              <a:rPr lang="en-US" sz="5300" dirty="0" smtClean="0">
                <a:solidFill>
                  <a:schemeClr val="bg1"/>
                </a:solidFill>
              </a:rPr>
              <a:t>Using four a7 cores per node, all eight nodes, produced 13.36 Gigaflops. Using two a15 cores per node on all eight nodes produced 26.23 Gigaflops. An i7 device using four cores gave 61.3</a:t>
            </a:r>
          </a:p>
        </p:txBody>
      </p:sp>
      <p:sp>
        <p:nvSpPr>
          <p:cNvPr id="46" name="TextBox 45"/>
          <p:cNvSpPr txBox="1"/>
          <p:nvPr/>
        </p:nvSpPr>
        <p:spPr>
          <a:xfrm>
            <a:off x="14668438" y="24536400"/>
            <a:ext cx="11458747" cy="769441"/>
          </a:xfrm>
          <a:prstGeom prst="rect">
            <a:avLst/>
          </a:prstGeom>
          <a:noFill/>
        </p:spPr>
        <p:txBody>
          <a:bodyPr wrap="square" rtlCol="0">
            <a:spAutoFit/>
          </a:bodyPr>
          <a:lstStyle/>
          <a:p>
            <a:r>
              <a:rPr lang="en-US" sz="4400" i="1" dirty="0" smtClean="0">
                <a:solidFill>
                  <a:schemeClr val="bg1"/>
                </a:solidFill>
              </a:rPr>
              <a:t>Routing Table</a:t>
            </a:r>
            <a:endParaRPr lang="en-US" sz="4400" i="1" dirty="0" smtClean="0">
              <a:solidFill>
                <a:schemeClr val="bg1"/>
              </a:solidFill>
            </a:endParaRPr>
          </a:p>
        </p:txBody>
      </p:sp>
      <p:sp>
        <p:nvSpPr>
          <p:cNvPr id="48" name="TextBox 47"/>
          <p:cNvSpPr txBox="1"/>
          <p:nvPr/>
        </p:nvSpPr>
        <p:spPr>
          <a:xfrm>
            <a:off x="14606694" y="28491359"/>
            <a:ext cx="11458747" cy="769441"/>
          </a:xfrm>
          <a:prstGeom prst="rect">
            <a:avLst/>
          </a:prstGeom>
          <a:noFill/>
        </p:spPr>
        <p:txBody>
          <a:bodyPr wrap="square" rtlCol="0">
            <a:spAutoFit/>
          </a:bodyPr>
          <a:lstStyle/>
          <a:p>
            <a:r>
              <a:rPr lang="en-US" sz="4400" i="1" dirty="0" smtClean="0">
                <a:solidFill>
                  <a:schemeClr val="bg1"/>
                </a:solidFill>
              </a:rPr>
              <a:t>IP Addresses</a:t>
            </a:r>
            <a:endParaRPr lang="en-US" sz="4400" i="1" dirty="0" smtClean="0">
              <a:solidFill>
                <a:schemeClr val="bg1"/>
              </a:solidFill>
            </a:endParaRPr>
          </a:p>
        </p:txBody>
      </p:sp>
    </p:spTree>
    <p:extLst>
      <p:ext uri="{BB962C8B-B14F-4D97-AF65-F5344CB8AC3E}">
        <p14:creationId xmlns:p14="http://schemas.microsoft.com/office/powerpoint/2010/main" val="1602693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264</TotalTime>
  <Words>323</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South Dakota School of Mines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Sorensen, Christine N.</dc:creator>
  <cp:lastModifiedBy>Sorensen, Christine N.</cp:lastModifiedBy>
  <cp:revision>23</cp:revision>
  <dcterms:created xsi:type="dcterms:W3CDTF">2016-04-13T19:12:06Z</dcterms:created>
  <dcterms:modified xsi:type="dcterms:W3CDTF">2016-04-14T16:24:22Z</dcterms:modified>
</cp:coreProperties>
</file>