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0233600" cy="31089600"/>
  <p:notesSz cx="6858000" cy="9144000"/>
  <p:defaultTextStyle>
    <a:defPPr>
      <a:defRPr lang="en-US"/>
    </a:defPPr>
    <a:lvl1pPr marL="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1pPr>
    <a:lvl2pPr marL="171175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2pPr>
    <a:lvl3pPr marL="342351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3pPr>
    <a:lvl4pPr marL="513527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4pPr>
    <a:lvl5pPr marL="684702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5pPr>
    <a:lvl6pPr marL="855878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6pPr>
    <a:lvl7pPr marL="10270541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7pPr>
    <a:lvl8pPr marL="11982298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8pPr>
    <a:lvl9pPr marL="1369405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92" userDrawn="1">
          <p15:clr>
            <a:srgbClr val="A4A3A4"/>
          </p15:clr>
        </p15:guide>
        <p15:guide id="2" pos="12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FD2"/>
    <a:srgbClr val="00518E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4" autoAdjust="0"/>
    <p:restoredTop sz="94660"/>
  </p:normalViewPr>
  <p:slideViewPr>
    <p:cSldViewPr showGuides="1">
      <p:cViewPr>
        <p:scale>
          <a:sx n="30" d="100"/>
          <a:sy n="30" d="100"/>
        </p:scale>
        <p:origin x="-139" y="-2962"/>
      </p:cViewPr>
      <p:guideLst>
        <p:guide orient="horz" pos="9792"/>
        <p:guide pos="12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5088045"/>
            <a:ext cx="34198560" cy="10823787"/>
          </a:xfrm>
        </p:spPr>
        <p:txBody>
          <a:bodyPr anchor="b"/>
          <a:lstStyle>
            <a:lvl1pPr algn="ctr">
              <a:defRPr sz="2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16329239"/>
            <a:ext cx="30175200" cy="7506121"/>
          </a:xfrm>
        </p:spPr>
        <p:txBody>
          <a:bodyPr/>
          <a:lstStyle>
            <a:lvl1pPr marL="0" indent="0" algn="ctr">
              <a:buNone/>
              <a:defRPr sz="10560"/>
            </a:lvl1pPr>
            <a:lvl2pPr marL="2011680" indent="0" algn="ctr">
              <a:buNone/>
              <a:defRPr sz="8800"/>
            </a:lvl2pPr>
            <a:lvl3pPr marL="4023360" indent="0" algn="ctr">
              <a:buNone/>
              <a:defRPr sz="7920"/>
            </a:lvl3pPr>
            <a:lvl4pPr marL="6035040" indent="0" algn="ctr">
              <a:buNone/>
              <a:defRPr sz="7040"/>
            </a:lvl4pPr>
            <a:lvl5pPr marL="8046720" indent="0" algn="ctr">
              <a:buNone/>
              <a:defRPr sz="7040"/>
            </a:lvl5pPr>
            <a:lvl6pPr marL="10058400" indent="0" algn="ctr">
              <a:buNone/>
              <a:defRPr sz="7040"/>
            </a:lvl6pPr>
            <a:lvl7pPr marL="12070080" indent="0" algn="ctr">
              <a:buNone/>
              <a:defRPr sz="7040"/>
            </a:lvl7pPr>
            <a:lvl8pPr marL="14081760" indent="0" algn="ctr">
              <a:buNone/>
              <a:defRPr sz="7040"/>
            </a:lvl8pPr>
            <a:lvl9pPr marL="16093440" indent="0" algn="ctr">
              <a:buNone/>
              <a:defRPr sz="7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5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9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92172" y="1655233"/>
            <a:ext cx="8675370" cy="263469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6062" y="1655233"/>
            <a:ext cx="25523190" cy="263469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7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3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107" y="7750819"/>
            <a:ext cx="34701480" cy="12932408"/>
          </a:xfrm>
        </p:spPr>
        <p:txBody>
          <a:bodyPr anchor="b"/>
          <a:lstStyle>
            <a:lvl1pPr>
              <a:defRPr sz="2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5107" y="20805572"/>
            <a:ext cx="34701480" cy="6800848"/>
          </a:xfrm>
        </p:spPr>
        <p:txBody>
          <a:bodyPr/>
          <a:lstStyle>
            <a:lvl1pPr marL="0" indent="0">
              <a:buNone/>
              <a:defRPr sz="10560">
                <a:solidFill>
                  <a:schemeClr val="tx1"/>
                </a:solidFill>
              </a:defRPr>
            </a:lvl1pPr>
            <a:lvl2pPr marL="20116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02336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3pPr>
            <a:lvl4pPr marL="60350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4pPr>
            <a:lvl5pPr marL="804672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6060" y="8276166"/>
            <a:ext cx="17099280" cy="197260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68260" y="8276166"/>
            <a:ext cx="17099280" cy="197260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2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0" y="1655240"/>
            <a:ext cx="34701480" cy="60092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1305" y="7621272"/>
            <a:ext cx="17020696" cy="3735068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1305" y="11356340"/>
            <a:ext cx="17020696" cy="16703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368262" y="7621272"/>
            <a:ext cx="17104520" cy="3735068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68262" y="11356340"/>
            <a:ext cx="17104520" cy="16703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0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5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072640"/>
            <a:ext cx="12976383" cy="725424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4520" y="4476333"/>
            <a:ext cx="20368260" cy="22093767"/>
          </a:xfrm>
        </p:spPr>
        <p:txBody>
          <a:bodyPr/>
          <a:lstStyle>
            <a:lvl1pPr>
              <a:defRPr sz="14080"/>
            </a:lvl1pPr>
            <a:lvl2pPr>
              <a:defRPr sz="12320"/>
            </a:lvl2pPr>
            <a:lvl3pPr>
              <a:defRPr sz="1056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9326880"/>
            <a:ext cx="12976383" cy="17279199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3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072640"/>
            <a:ext cx="12976383" cy="725424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04520" y="4476333"/>
            <a:ext cx="20368260" cy="22093767"/>
          </a:xfrm>
        </p:spPr>
        <p:txBody>
          <a:bodyPr anchor="t"/>
          <a:lstStyle>
            <a:lvl1pPr marL="0" indent="0">
              <a:buNone/>
              <a:defRPr sz="14080"/>
            </a:lvl1pPr>
            <a:lvl2pPr marL="2011680" indent="0">
              <a:buNone/>
              <a:defRPr sz="12320"/>
            </a:lvl2pPr>
            <a:lvl3pPr marL="4023360" indent="0">
              <a:buNone/>
              <a:defRPr sz="10560"/>
            </a:lvl3pPr>
            <a:lvl4pPr marL="6035040" indent="0">
              <a:buNone/>
              <a:defRPr sz="8800"/>
            </a:lvl4pPr>
            <a:lvl5pPr marL="8046720" indent="0">
              <a:buNone/>
              <a:defRPr sz="8800"/>
            </a:lvl5pPr>
            <a:lvl6pPr marL="10058400" indent="0">
              <a:buNone/>
              <a:defRPr sz="8800"/>
            </a:lvl6pPr>
            <a:lvl7pPr marL="12070080" indent="0">
              <a:buNone/>
              <a:defRPr sz="8800"/>
            </a:lvl7pPr>
            <a:lvl8pPr marL="14081760" indent="0">
              <a:buNone/>
              <a:defRPr sz="8800"/>
            </a:lvl8pPr>
            <a:lvl9pPr marL="16093440" indent="0">
              <a:buNone/>
              <a:defRPr sz="8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9326880"/>
            <a:ext cx="12976383" cy="17279199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5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6060" y="1655240"/>
            <a:ext cx="34701480" cy="6009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6060" y="8276166"/>
            <a:ext cx="34701480" cy="1972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6060" y="28815460"/>
            <a:ext cx="905256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6D9D-4A40-468E-8A55-76E99195527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27380" y="28815460"/>
            <a:ext cx="1357884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4980" y="28815460"/>
            <a:ext cx="905256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9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0233600" cy="548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67400" cy="5486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477000"/>
            <a:ext cx="11658600" cy="22783800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287500" y="6477000"/>
            <a:ext cx="11658600" cy="22783800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584400" y="6400800"/>
            <a:ext cx="11658600" cy="22783800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088" y="18681878"/>
            <a:ext cx="6191250" cy="4486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" b="9091"/>
          <a:stretch/>
        </p:blipFill>
        <p:spPr>
          <a:xfrm rot="16200000">
            <a:off x="17191088" y="8096885"/>
            <a:ext cx="5826026" cy="9710043"/>
          </a:xfrm>
          <a:prstGeom prst="rect">
            <a:avLst/>
          </a:prstGeom>
          <a:ln w="76200">
            <a:solidFill>
              <a:srgbClr val="E0DFD2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829300" y="-4077"/>
            <a:ext cx="26966222" cy="54904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1000" dirty="0" smtClean="0"/>
          </a:p>
          <a:p>
            <a:pPr algn="ctr"/>
            <a:r>
              <a:rPr lang="en-US" sz="13800" b="1" dirty="0" smtClean="0">
                <a:latin typeface="+mj-lt"/>
              </a:rPr>
              <a:t>ARM Cluster: A Research Tool</a:t>
            </a:r>
          </a:p>
          <a:p>
            <a:pPr algn="ctr"/>
            <a:endParaRPr lang="en-US" sz="1000" dirty="0" smtClean="0"/>
          </a:p>
          <a:p>
            <a:pPr algn="ctr"/>
            <a:r>
              <a:rPr lang="en-US" dirty="0" smtClean="0">
                <a:latin typeface="+mj-lt"/>
              </a:rPr>
              <a:t>Project by: Andrew K. Hoover and Christine N. Sorensen</a:t>
            </a:r>
          </a:p>
          <a:p>
            <a:pPr algn="ctr"/>
            <a:r>
              <a:rPr lang="en-US" dirty="0" smtClean="0">
                <a:latin typeface="+mj-lt"/>
              </a:rPr>
              <a:t>Sponsored by: Dr. Christer Karlsson</a:t>
            </a:r>
          </a:p>
          <a:p>
            <a:pPr algn="ctr"/>
            <a:r>
              <a:rPr lang="en-US" sz="4800" i="1" dirty="0" smtClean="0"/>
              <a:t>South Dakota School of Mines and Technology, Department of Mathematics and Computer Science</a:t>
            </a:r>
          </a:p>
          <a:p>
            <a:pPr algn="ctr"/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6473647"/>
            <a:ext cx="11677588" cy="13067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000" b="1" dirty="0" smtClean="0"/>
          </a:p>
          <a:p>
            <a:pPr algn="ctr"/>
            <a:r>
              <a:rPr lang="en-US" b="1" dirty="0" smtClean="0"/>
              <a:t>ODROID vs Raspberry Pi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85" y="11430000"/>
            <a:ext cx="11283679" cy="488483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4277241" y="6477000"/>
            <a:ext cx="11706959" cy="29760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Mission</a:t>
            </a:r>
          </a:p>
          <a:p>
            <a:pPr algn="ctr"/>
            <a:r>
              <a:rPr lang="en-US" sz="6000" dirty="0" smtClean="0"/>
              <a:t>To build the fastest, most efficient cluster of single-board computers.</a:t>
            </a:r>
            <a:endParaRPr lang="en-US" sz="6000" dirty="0"/>
          </a:p>
        </p:txBody>
      </p:sp>
      <p:sp>
        <p:nvSpPr>
          <p:cNvPr id="23" name="TextBox 22"/>
          <p:cNvSpPr txBox="1"/>
          <p:nvPr/>
        </p:nvSpPr>
        <p:spPr>
          <a:xfrm>
            <a:off x="1066800" y="16840200"/>
            <a:ext cx="11677588" cy="1283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000" b="1" dirty="0" smtClean="0"/>
          </a:p>
          <a:p>
            <a:pPr algn="ctr"/>
            <a:r>
              <a:rPr lang="en-US" b="1" dirty="0" smtClean="0"/>
              <a:t>ODROID XU4</a:t>
            </a:r>
            <a:endParaRPr lang="en-US" sz="6000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18288000"/>
            <a:ext cx="108204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</a:rPr>
              <a:t>2 x USB 3.0 Host</a:t>
            </a:r>
          </a:p>
          <a:p>
            <a:r>
              <a:rPr lang="en-US" sz="5000" dirty="0" smtClean="0">
                <a:solidFill>
                  <a:schemeClr val="bg1"/>
                </a:solidFill>
              </a:rPr>
              <a:t>1 X USB 2.0 Host</a:t>
            </a:r>
          </a:p>
          <a:p>
            <a:r>
              <a:rPr lang="en-US" sz="5000" dirty="0" smtClean="0">
                <a:solidFill>
                  <a:schemeClr val="bg1"/>
                </a:solidFill>
              </a:rPr>
              <a:t>Gigabit Ethernet Port</a:t>
            </a:r>
          </a:p>
          <a:p>
            <a:r>
              <a:rPr lang="en-US" sz="5000" dirty="0" smtClean="0">
                <a:solidFill>
                  <a:schemeClr val="bg1"/>
                </a:solidFill>
              </a:rPr>
              <a:t>2 GB RAM</a:t>
            </a:r>
          </a:p>
          <a:p>
            <a:r>
              <a:rPr lang="en-US" sz="5000" dirty="0" smtClean="0">
                <a:solidFill>
                  <a:schemeClr val="bg1"/>
                </a:solidFill>
              </a:rPr>
              <a:t>Added 16 GB Storage</a:t>
            </a:r>
          </a:p>
          <a:p>
            <a:r>
              <a:rPr lang="en-US" sz="5000" dirty="0" smtClean="0">
                <a:solidFill>
                  <a:schemeClr val="bg1"/>
                </a:solidFill>
              </a:rPr>
              <a:t>7.4 x faster than Pi 2B</a:t>
            </a:r>
          </a:p>
          <a:p>
            <a:r>
              <a:rPr lang="en-US" sz="5000" dirty="0" smtClean="0">
                <a:solidFill>
                  <a:schemeClr val="bg1"/>
                </a:solidFill>
              </a:rPr>
              <a:t>8 cores: 4 x a15, 4 x a7 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6800" y="24079200"/>
            <a:ext cx="11696576" cy="13848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000" b="1" dirty="0" smtClean="0"/>
          </a:p>
          <a:p>
            <a:pPr algn="ctr"/>
            <a:r>
              <a:rPr lang="en-US" b="1" dirty="0" err="1" smtClean="0"/>
              <a:t>HPLinpack</a:t>
            </a:r>
            <a:r>
              <a:rPr lang="en-US" b="1" dirty="0" smtClean="0"/>
              <a:t> Benchmark</a:t>
            </a:r>
            <a:endParaRPr lang="en-US" sz="6000" dirty="0"/>
          </a:p>
        </p:txBody>
      </p:sp>
      <p:sp>
        <p:nvSpPr>
          <p:cNvPr id="27" name="TextBox 26"/>
          <p:cNvSpPr txBox="1"/>
          <p:nvPr/>
        </p:nvSpPr>
        <p:spPr>
          <a:xfrm>
            <a:off x="1447800" y="25679400"/>
            <a:ext cx="108204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dirty="0" smtClean="0">
                <a:solidFill>
                  <a:schemeClr val="bg1"/>
                </a:solidFill>
              </a:rPr>
              <a:t>LINPACK measures the computing power by solving linear in parallel on the system. It was used to benchmark the cluster in the star topology.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28552" y="7924800"/>
            <a:ext cx="114587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The ODROID XU4 and the Raspberry Pi 2B were benchmarked by running math equations and were compared on speed and power.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574142" y="6400800"/>
            <a:ext cx="11726008" cy="1322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000" b="1" dirty="0" smtClean="0"/>
          </a:p>
          <a:p>
            <a:pPr algn="ctr"/>
            <a:r>
              <a:rPr lang="en-US" b="1" dirty="0" smtClean="0"/>
              <a:t>Topology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584400" y="16383000"/>
            <a:ext cx="11715750" cy="1283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000" b="1" dirty="0" smtClean="0"/>
          </a:p>
          <a:p>
            <a:pPr algn="ctr"/>
            <a:r>
              <a:rPr lang="en-US" b="1" dirty="0" smtClean="0"/>
              <a:t>Results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277241" y="16852300"/>
            <a:ext cx="11706959" cy="1283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000" b="1" dirty="0" smtClean="0"/>
          </a:p>
          <a:p>
            <a:pPr algn="ctr"/>
            <a:r>
              <a:rPr lang="en-US" b="1" dirty="0" smtClean="0"/>
              <a:t>Communication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234275" y="21599881"/>
            <a:ext cx="5445125" cy="743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dirty="0" smtClean="0">
                <a:solidFill>
                  <a:schemeClr val="bg1"/>
                </a:solidFill>
              </a:rPr>
              <a:t>Three IP Addresses were assigned to each ODROID: one for Ethernet and one for each USB 3.0 port. Routing tables were created for each ODROID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0" y="29811211"/>
            <a:ext cx="40208200" cy="1069553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9873153"/>
            <a:ext cx="40233600" cy="112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Tools</a:t>
            </a:r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sz="5500" dirty="0" smtClean="0">
                <a:solidFill>
                  <a:schemeClr val="bg1"/>
                </a:solidFill>
              </a:rPr>
              <a:t>LINPACK | C/C++ | </a:t>
            </a:r>
            <a:r>
              <a:rPr lang="en-US" sz="5500" dirty="0" err="1" smtClean="0">
                <a:solidFill>
                  <a:schemeClr val="bg1"/>
                </a:solidFill>
              </a:rPr>
              <a:t>WiringPi</a:t>
            </a:r>
            <a:r>
              <a:rPr lang="en-US" sz="5500" dirty="0" smtClean="0">
                <a:solidFill>
                  <a:schemeClr val="bg1"/>
                </a:solidFill>
              </a:rPr>
              <a:t> | GPIO | USB | Ethernet | USB to Ethernet | Python | </a:t>
            </a:r>
            <a:r>
              <a:rPr lang="en-US" sz="5500" dirty="0" err="1" smtClean="0">
                <a:solidFill>
                  <a:schemeClr val="bg1"/>
                </a:solidFill>
              </a:rPr>
              <a:t>OpenMPI</a:t>
            </a:r>
            <a:r>
              <a:rPr lang="en-US" sz="5500" dirty="0" smtClean="0">
                <a:solidFill>
                  <a:schemeClr val="bg1"/>
                </a:solidFill>
              </a:rPr>
              <a:t> | MPICH | Ubuntu Linux | Bash </a:t>
            </a:r>
            <a:endParaRPr lang="en-US" sz="55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438" y="22057082"/>
            <a:ext cx="5234940" cy="286512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59" r="52590"/>
          <a:stretch/>
        </p:blipFill>
        <p:spPr>
          <a:xfrm>
            <a:off x="14668438" y="25603200"/>
            <a:ext cx="5222999" cy="304703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0" y="12192000"/>
            <a:ext cx="6295775" cy="318861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7968575" y="7867589"/>
            <a:ext cx="10893425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dirty="0" smtClean="0">
                <a:solidFill>
                  <a:schemeClr val="bg1"/>
                </a:solidFill>
              </a:rPr>
              <a:t>The 8 ODROIDS were connected into a Star Topology; each connected to a switch via </a:t>
            </a:r>
            <a:r>
              <a:rPr lang="en-US" sz="5300" dirty="0" smtClean="0">
                <a:solidFill>
                  <a:schemeClr val="bg1"/>
                </a:solidFill>
              </a:rPr>
              <a:t>Ethernet. Ring </a:t>
            </a:r>
            <a:r>
              <a:rPr lang="en-US" sz="5300" dirty="0" smtClean="0">
                <a:solidFill>
                  <a:schemeClr val="bg1"/>
                </a:solidFill>
              </a:rPr>
              <a:t>and Hypercube </a:t>
            </a:r>
            <a:r>
              <a:rPr lang="en-US" sz="5300" dirty="0" smtClean="0">
                <a:solidFill>
                  <a:schemeClr val="bg1"/>
                </a:solidFill>
              </a:rPr>
              <a:t>were connected using an Ethernet-to-USB cord.</a:t>
            </a:r>
            <a:endParaRPr lang="en-US" sz="5300" dirty="0" smtClean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987" y="21609217"/>
            <a:ext cx="10893425" cy="674312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2833622" y="0"/>
            <a:ext cx="1837377" cy="5486400"/>
          </a:xfrm>
          <a:prstGeom prst="rect">
            <a:avLst/>
          </a:prstGeom>
          <a:solidFill>
            <a:srgbClr val="005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680400" y="0"/>
            <a:ext cx="6553200" cy="5486400"/>
          </a:xfrm>
          <a:prstGeom prst="rect">
            <a:avLst/>
          </a:prstGeom>
          <a:solidFill>
            <a:srgbClr val="005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 smtClean="0">
                <a:latin typeface="+mj-lt"/>
              </a:rPr>
              <a:t>Acknowledgments</a:t>
            </a:r>
            <a:endParaRPr lang="en-US" sz="6000" b="1" dirty="0">
              <a:latin typeface="+mj-lt"/>
            </a:endParaRPr>
          </a:p>
          <a:p>
            <a:r>
              <a:rPr lang="en-US" sz="6000" dirty="0">
                <a:latin typeface="+mj-lt"/>
              </a:rPr>
              <a:t>Dr. Jeff McGough</a:t>
            </a:r>
          </a:p>
          <a:p>
            <a:r>
              <a:rPr lang="en-US" sz="6000" dirty="0">
                <a:latin typeface="+mj-lt"/>
              </a:rPr>
              <a:t>Dr. </a:t>
            </a:r>
            <a:r>
              <a:rPr lang="en-US" sz="6000" dirty="0" err="1">
                <a:latin typeface="+mj-lt"/>
              </a:rPr>
              <a:t>Mengyu</a:t>
            </a:r>
            <a:r>
              <a:rPr lang="en-US" sz="6000" dirty="0">
                <a:latin typeface="+mj-lt"/>
              </a:rPr>
              <a:t> </a:t>
            </a:r>
            <a:r>
              <a:rPr lang="en-US" sz="6000" dirty="0" err="1">
                <a:latin typeface="+mj-lt"/>
              </a:rPr>
              <a:t>Qiao</a:t>
            </a:r>
            <a:endParaRPr lang="en-US" sz="6000" dirty="0">
              <a:latin typeface="+mj-lt"/>
            </a:endParaRPr>
          </a:p>
          <a:p>
            <a:r>
              <a:rPr lang="en-US" sz="6000" dirty="0">
                <a:latin typeface="+mj-lt"/>
              </a:rPr>
              <a:t>Steph </a:t>
            </a:r>
            <a:r>
              <a:rPr lang="en-US" sz="6000" dirty="0" err="1">
                <a:latin typeface="+mj-lt"/>
              </a:rPr>
              <a:t>Athow</a:t>
            </a:r>
            <a:endParaRPr lang="en-US" sz="6000" dirty="0">
              <a:latin typeface="+mj-lt"/>
            </a:endParaRPr>
          </a:p>
          <a:p>
            <a:r>
              <a:rPr lang="en-US" sz="6000" dirty="0">
                <a:latin typeface="+mj-lt"/>
              </a:rPr>
              <a:t>Dan Nix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7612726" y="12192000"/>
            <a:ext cx="5305674" cy="3188619"/>
            <a:chOff x="28104299" y="12680217"/>
            <a:chExt cx="4785775" cy="3007987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584"/>
            <a:stretch/>
          </p:blipFill>
          <p:spPr>
            <a:xfrm>
              <a:off x="28104299" y="12680217"/>
              <a:ext cx="4785775" cy="1466055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217"/>
            <a:stretch/>
          </p:blipFill>
          <p:spPr>
            <a:xfrm>
              <a:off x="28104299" y="13918645"/>
              <a:ext cx="4785775" cy="1769559"/>
            </a:xfrm>
            <a:prstGeom prst="rect">
              <a:avLst/>
            </a:prstGeom>
          </p:spPr>
        </p:pic>
      </p:grpSp>
      <p:sp>
        <p:nvSpPr>
          <p:cNvPr id="35" name="TextBox 34"/>
          <p:cNvSpPr txBox="1"/>
          <p:nvPr/>
        </p:nvSpPr>
        <p:spPr>
          <a:xfrm>
            <a:off x="14449253" y="18300680"/>
            <a:ext cx="114587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USB and GPIO connections were tested. </a:t>
            </a:r>
            <a:r>
              <a:rPr lang="en-US" sz="5400" dirty="0" smtClean="0">
                <a:solidFill>
                  <a:schemeClr val="bg1"/>
                </a:solidFill>
              </a:rPr>
              <a:t>Currently, there’s </a:t>
            </a:r>
            <a:r>
              <a:rPr lang="en-US" sz="5400" dirty="0" smtClean="0">
                <a:solidFill>
                  <a:schemeClr val="bg1"/>
                </a:solidFill>
              </a:rPr>
              <a:t>no way to connect through USB, and GPIO was slower than Ethernet.</a:t>
            </a:r>
            <a:endParaRPr lang="en-US" sz="5400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022936" y="28343244"/>
            <a:ext cx="114587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smtClean="0">
                <a:solidFill>
                  <a:schemeClr val="bg1"/>
                </a:solidFill>
              </a:rPr>
              <a:t>LINPACK results for star topology on a7’s</a:t>
            </a:r>
            <a:endParaRPr lang="en-US" sz="4400" i="1" dirty="0" smtClean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612726" y="15393903"/>
            <a:ext cx="114587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smtClean="0">
                <a:solidFill>
                  <a:schemeClr val="bg1"/>
                </a:solidFill>
              </a:rPr>
              <a:t>Hypercube and Ring Topology</a:t>
            </a:r>
            <a:endParaRPr lang="en-US" sz="4400" i="1" dirty="0" smtClean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249079" y="15850192"/>
            <a:ext cx="114587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smtClean="0">
                <a:solidFill>
                  <a:schemeClr val="bg1"/>
                </a:solidFill>
              </a:rPr>
              <a:t>Cluster in Star Topology</a:t>
            </a:r>
            <a:endParaRPr lang="en-US" sz="44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69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232</TotalTime>
  <Words>282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Sorensen, Christine N.</dc:creator>
  <cp:lastModifiedBy>Sorensen, Christine N.</cp:lastModifiedBy>
  <cp:revision>19</cp:revision>
  <dcterms:created xsi:type="dcterms:W3CDTF">2016-04-13T19:12:06Z</dcterms:created>
  <dcterms:modified xsi:type="dcterms:W3CDTF">2016-04-14T15:27:13Z</dcterms:modified>
</cp:coreProperties>
</file>