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7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76" r:id="rId15"/>
    <p:sldId id="275" r:id="rId16"/>
    <p:sldId id="268" r:id="rId17"/>
    <p:sldId id="269" r:id="rId18"/>
    <p:sldId id="270" r:id="rId19"/>
    <p:sldId id="271" r:id="rId20"/>
  </p:sldIdLst>
  <p:sldSz cx="51206400" cy="28803600"/>
  <p:notesSz cx="6858000" cy="91440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FD2"/>
    <a:srgbClr val="00518E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1" autoAdjust="0"/>
    <p:restoredTop sz="90417" autoAdjust="0"/>
  </p:normalViewPr>
  <p:slideViewPr>
    <p:cSldViewPr showGuides="1">
      <p:cViewPr varScale="1">
        <p:scale>
          <a:sx n="15" d="100"/>
          <a:sy n="15" d="100"/>
        </p:scale>
        <p:origin x="960" y="53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F1A5C-C5F7-4CAE-9CBE-ED570DBFFEA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1EEE6-72E6-42D7-884B-8721B2C3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1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54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7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</a:p>
          <a:p>
            <a:r>
              <a:rPr lang="en-US" dirty="0" smtClean="0"/>
              <a:t>Switch WILL be the bottle neck</a:t>
            </a:r>
            <a:r>
              <a:rPr lang="en-US" baseline="0" dirty="0" smtClean="0"/>
              <a:t> - transition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17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</a:p>
          <a:p>
            <a:r>
              <a:rPr lang="en-US" dirty="0" smtClean="0"/>
              <a:t>We did get the ring/hypercube</a:t>
            </a:r>
            <a:r>
              <a:rPr lang="en-US" baseline="0" dirty="0" smtClean="0"/>
              <a:t> to work, but not with </a:t>
            </a:r>
            <a:r>
              <a:rPr lang="en-US" baseline="0" dirty="0" err="1" smtClean="0"/>
              <a:t>linpack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42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</a:p>
          <a:p>
            <a:r>
              <a:rPr lang="en-US" dirty="0" smtClean="0"/>
              <a:t>We did get the ring/hypercube</a:t>
            </a:r>
            <a:r>
              <a:rPr lang="en-US" baseline="0" dirty="0" smtClean="0"/>
              <a:t> to work, but not with </a:t>
            </a:r>
            <a:r>
              <a:rPr lang="en-US" baseline="0" dirty="0" err="1" smtClean="0"/>
              <a:t>linpack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8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</a:p>
          <a:p>
            <a:r>
              <a:rPr lang="en-US" dirty="0" smtClean="0"/>
              <a:t>We did get the ring/hypercube</a:t>
            </a:r>
            <a:r>
              <a:rPr lang="en-US" baseline="0" dirty="0" smtClean="0"/>
              <a:t> to work, but not with </a:t>
            </a:r>
            <a:r>
              <a:rPr lang="en-US" baseline="0" dirty="0" err="1" smtClean="0"/>
              <a:t>linpack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29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en-US" baseline="0" dirty="0" smtClean="0"/>
              <a:t> ah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9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84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87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4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48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9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 Definitions of:</a:t>
            </a:r>
            <a:r>
              <a:rPr lang="en-US" baseline="0" dirty="0" smtClean="0"/>
              <a:t> </a:t>
            </a:r>
            <a:r>
              <a:rPr lang="en-US" dirty="0" smtClean="0"/>
              <a:t>Cluster Uses</a:t>
            </a:r>
            <a:r>
              <a:rPr lang="en-US" baseline="0" dirty="0" smtClean="0"/>
              <a:t> </a:t>
            </a:r>
            <a:r>
              <a:rPr lang="en-US" dirty="0" smtClean="0"/>
              <a:t>Single-board</a:t>
            </a:r>
            <a:r>
              <a:rPr lang="en-US" baseline="0" dirty="0" smtClean="0"/>
              <a:t> </a:t>
            </a:r>
            <a:r>
              <a:rPr lang="en-US" dirty="0" smtClean="0"/>
              <a:t>ARM</a:t>
            </a:r>
            <a:r>
              <a:rPr lang="en-US" baseline="0" dirty="0" smtClean="0"/>
              <a:t> </a:t>
            </a:r>
            <a:r>
              <a:rPr lang="en-US" dirty="0" smtClean="0"/>
              <a:t>Benchmark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9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0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00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28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 create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46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5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5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4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6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8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9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0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0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1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1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6D9D-4A40-468E-8A55-76E991955273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89942" y="9578786"/>
            <a:ext cx="49149000" cy="7772400"/>
            <a:chOff x="4489942" y="9578786"/>
            <a:chExt cx="49149000" cy="7772400"/>
          </a:xfrm>
        </p:grpSpPr>
        <p:sp>
          <p:nvSpPr>
            <p:cNvPr id="6" name="Rectangle 5"/>
            <p:cNvSpPr/>
            <p:nvPr/>
          </p:nvSpPr>
          <p:spPr>
            <a:xfrm>
              <a:off x="6922485" y="9578786"/>
              <a:ext cx="44283915" cy="777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44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89942" y="11025856"/>
              <a:ext cx="49149000" cy="48782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28000" b="1" dirty="0">
                  <a:latin typeface="+mj-lt"/>
                </a:rPr>
                <a:t>ARM Cluster: A Research Tool</a:t>
              </a:r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309225" y="16127503"/>
            <a:ext cx="37897175" cy="5082989"/>
            <a:chOff x="13309226" y="18668999"/>
            <a:chExt cx="37897175" cy="5082989"/>
          </a:xfrm>
        </p:grpSpPr>
        <p:grpSp>
          <p:nvGrpSpPr>
            <p:cNvPr id="2" name="Group 1"/>
            <p:cNvGrpSpPr/>
            <p:nvPr/>
          </p:nvGrpSpPr>
          <p:grpSpPr>
            <a:xfrm>
              <a:off x="18592801" y="18669000"/>
              <a:ext cx="32613600" cy="5082988"/>
              <a:chOff x="40906462" y="11239418"/>
              <a:chExt cx="6922485" cy="50829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0906462" y="11239418"/>
                <a:ext cx="1702276" cy="5082988"/>
              </a:xfrm>
              <a:prstGeom prst="rect">
                <a:avLst/>
              </a:prstGeom>
              <a:solidFill>
                <a:srgbClr val="0051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5559" dirty="0">
                  <a:latin typeface="+mj-l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1757600" y="11239418"/>
                <a:ext cx="6071347" cy="5082988"/>
              </a:xfrm>
              <a:prstGeom prst="rect">
                <a:avLst/>
              </a:prstGeom>
              <a:solidFill>
                <a:srgbClr val="0051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5559" dirty="0">
                  <a:latin typeface="+mj-lt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9226" y="18668999"/>
              <a:ext cx="5435974" cy="508298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8669000" y="19050000"/>
              <a:ext cx="32537400" cy="44515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9600" dirty="0" smtClean="0">
                  <a:solidFill>
                    <a:schemeClr val="bg1"/>
                  </a:solidFill>
                  <a:latin typeface="+mj-lt"/>
                </a:rPr>
                <a:t>Project by: Andrew K. Hoover and Christine N. Sorensen</a:t>
              </a:r>
            </a:p>
            <a:p>
              <a:pPr algn="ctr"/>
              <a:r>
                <a:rPr lang="en-US" sz="9600" dirty="0" smtClean="0">
                  <a:solidFill>
                    <a:schemeClr val="bg1"/>
                  </a:solidFill>
                  <a:latin typeface="+mj-lt"/>
                </a:rPr>
                <a:t>Sponsored by: Dr. Christer Karlsson</a:t>
              </a:r>
            </a:p>
            <a:p>
              <a:pPr algn="ctr"/>
              <a:r>
                <a:rPr lang="en-US" sz="6000" i="1" dirty="0" smtClean="0">
                  <a:solidFill>
                    <a:schemeClr val="bg1"/>
                  </a:solidFill>
                </a:rPr>
                <a:t>South </a:t>
              </a:r>
              <a:r>
                <a:rPr lang="en-US" sz="6000" i="1" dirty="0">
                  <a:solidFill>
                    <a:schemeClr val="bg1"/>
                  </a:solidFill>
                </a:rPr>
                <a:t>Dakota School of Mines and Technology, Department of Mathematics and Computer Science</a:t>
              </a:r>
            </a:p>
            <a:p>
              <a:pPr algn="ctr"/>
              <a:endParaRPr lang="en-US" sz="927" dirty="0"/>
            </a:p>
          </p:txBody>
        </p:sp>
      </p:grpSp>
    </p:spTree>
    <p:extLst>
      <p:ext uri="{BB962C8B-B14F-4D97-AF65-F5344CB8AC3E}">
        <p14:creationId xmlns:p14="http://schemas.microsoft.com/office/powerpoint/2010/main" val="22463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LINPACK for ARM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2029326" y="6553200"/>
            <a:ext cx="49149000" cy="9362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There was no LINPACK for ARM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Created </a:t>
            </a:r>
            <a:r>
              <a:rPr lang="en-US" sz="14500" dirty="0" err="1"/>
              <a:t>Makefile</a:t>
            </a:r>
            <a:r>
              <a:rPr lang="en-US" sz="14500" dirty="0"/>
              <a:t> for </a:t>
            </a:r>
            <a:r>
              <a:rPr lang="en-US" sz="14500" dirty="0" smtClean="0"/>
              <a:t>ARM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/>
              <a:t>Built </a:t>
            </a:r>
            <a:r>
              <a:rPr lang="en-US" sz="14500" dirty="0" err="1"/>
              <a:t>Debian</a:t>
            </a:r>
            <a:r>
              <a:rPr lang="en-US" sz="14500" dirty="0"/>
              <a:t>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USB and GPIO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1905000" y="6139248"/>
            <a:ext cx="24917400" cy="21288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USB communication with </a:t>
            </a:r>
            <a:r>
              <a:rPr lang="en-US" sz="14500" dirty="0" err="1"/>
              <a:t>PyUSB</a:t>
            </a:r>
            <a:r>
              <a:rPr lang="en-US" sz="14500" dirty="0" smtClean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Not possible to communicate host to host with current OS</a:t>
            </a:r>
            <a:r>
              <a:rPr lang="en-US" sz="14500" dirty="0" smtClean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GPIO communication with </a:t>
            </a:r>
            <a:r>
              <a:rPr lang="en-US" sz="14500" dirty="0" err="1"/>
              <a:t>WiringPi</a:t>
            </a:r>
            <a:r>
              <a:rPr lang="en-US" sz="14500" dirty="0"/>
              <a:t> and </a:t>
            </a:r>
            <a:r>
              <a:rPr lang="en-US" sz="14500" dirty="0" err="1"/>
              <a:t>sysfs</a:t>
            </a:r>
            <a:r>
              <a:rPr lang="en-US" sz="14500" dirty="0" smtClean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Both found to be slow</a:t>
            </a:r>
            <a:r>
              <a:rPr lang="en-US" sz="14500" dirty="0" smtClean="0"/>
              <a:t>, </a:t>
            </a:r>
            <a:r>
              <a:rPr lang="en-US" sz="14500" dirty="0"/>
              <a:t>0.5 Mbps. Ethernet was 750 Mbps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6" b="10929"/>
          <a:stretch/>
        </p:blipFill>
        <p:spPr>
          <a:xfrm>
            <a:off x="29260800" y="8229600"/>
            <a:ext cx="19349658" cy="14401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527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Other Topologies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404" y="6626080"/>
            <a:ext cx="38785800" cy="196438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476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Other Topologies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415" y="5928791"/>
            <a:ext cx="17907000" cy="21038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620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Other Topologies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815" y="5997512"/>
            <a:ext cx="27508200" cy="208501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7448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Networking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7" name="TextBox 6"/>
          <p:cNvSpPr txBox="1"/>
          <p:nvPr/>
        </p:nvSpPr>
        <p:spPr>
          <a:xfrm>
            <a:off x="2029326" y="6553200"/>
            <a:ext cx="49149000" cy="678647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IP Addresses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145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145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Routing tables</a:t>
            </a:r>
            <a:endParaRPr lang="en-US" sz="14500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0" y="9946436"/>
            <a:ext cx="21307749" cy="116618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" t="77761" r="53603"/>
          <a:stretch/>
        </p:blipFill>
        <p:spPr>
          <a:xfrm>
            <a:off x="2029326" y="10689385"/>
            <a:ext cx="17510960" cy="101759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263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Problems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2286000" y="6400800"/>
            <a:ext cx="48234600" cy="1913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err="1" smtClean="0"/>
              <a:t>PcDuino</a:t>
            </a:r>
            <a:r>
              <a:rPr lang="en-US" sz="14500" dirty="0" smtClean="0"/>
              <a:t>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smtClean="0"/>
              <a:t>Broken ODROIDS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err="1" smtClean="0"/>
              <a:t>WiringPi</a:t>
            </a:r>
            <a:r>
              <a:rPr lang="en-US" sz="14500" dirty="0" smtClean="0"/>
              <a:t> requiring to update the kernel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smtClean="0"/>
              <a:t>USB to USB connection is impossible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smtClean="0"/>
              <a:t>GPIO complexity and lack of speed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smtClean="0"/>
              <a:t>LINPACK and multiple interfaces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8" b="7576"/>
          <a:stretch/>
        </p:blipFill>
        <p:spPr>
          <a:xfrm>
            <a:off x="34366200" y="7511900"/>
            <a:ext cx="11529906" cy="169121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23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Results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2057400" y="7768426"/>
            <a:ext cx="49149000" cy="13455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Using 4 </a:t>
            </a:r>
            <a:r>
              <a:rPr lang="en-US" sz="14500" dirty="0" smtClean="0"/>
              <a:t>A7 core </a:t>
            </a:r>
            <a:r>
              <a:rPr lang="en-US" sz="14500" dirty="0"/>
              <a:t>per node	</a:t>
            </a:r>
            <a:endParaRPr lang="en-US" sz="145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smtClean="0"/>
              <a:t>With </a:t>
            </a:r>
            <a:r>
              <a:rPr lang="en-US" sz="14500" dirty="0"/>
              <a:t>1 </a:t>
            </a:r>
            <a:r>
              <a:rPr lang="en-US" sz="14500" dirty="0" smtClean="0"/>
              <a:t>A15 </a:t>
            </a:r>
            <a:r>
              <a:rPr lang="en-US" sz="14500" dirty="0"/>
              <a:t>core per node:</a:t>
            </a:r>
          </a:p>
          <a:p>
            <a:pPr marL="2854757" lvl="1" indent="-1143000">
              <a:buFont typeface="Arial" panose="020B0604020202020204" pitchFamily="34" charset="0"/>
              <a:buChar char="•"/>
            </a:pPr>
            <a:r>
              <a:rPr lang="en-US" sz="12100" dirty="0" smtClean="0"/>
              <a:t>17.05 gigaflops</a:t>
            </a:r>
          </a:p>
          <a:p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smtClean="0"/>
              <a:t>With </a:t>
            </a:r>
            <a:r>
              <a:rPr lang="en-US" sz="14500" dirty="0"/>
              <a:t>2 </a:t>
            </a:r>
            <a:r>
              <a:rPr lang="en-US" sz="14500" dirty="0" smtClean="0"/>
              <a:t>A15 </a:t>
            </a:r>
            <a:r>
              <a:rPr lang="en-US" sz="14500" dirty="0"/>
              <a:t>cores per node:</a:t>
            </a:r>
          </a:p>
          <a:p>
            <a:pPr marL="2854757" lvl="1" indent="-1143000">
              <a:buFont typeface="Arial" panose="020B0604020202020204" pitchFamily="34" charset="0"/>
              <a:buChar char="•"/>
            </a:pPr>
            <a:r>
              <a:rPr lang="en-US" sz="12100" dirty="0" smtClean="0"/>
              <a:t>26.23 gigaflops</a:t>
            </a:r>
            <a:endParaRPr lang="en-US" sz="12100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74" y="7768426"/>
            <a:ext cx="24913226" cy="1539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Future Projects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1600200" y="6629400"/>
            <a:ext cx="49149000" cy="9362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Using for research for other research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Other connections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Perform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Conclusion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6393061"/>
            <a:ext cx="49149000" cy="15711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Created cluster of single board computers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145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Tested several communication protocols and topologie</a:t>
            </a:r>
            <a:r>
              <a:rPr lang="en-US" sz="14500" dirty="0"/>
              <a:t>s</a:t>
            </a:r>
            <a:endParaRPr lang="en-US" sz="145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145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Benchmarked the cluster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145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Hand off for further study</a:t>
            </a:r>
            <a:endParaRPr lang="en-US" sz="14500" dirty="0" smtClean="0"/>
          </a:p>
        </p:txBody>
      </p:sp>
    </p:spTree>
    <p:extLst>
      <p:ext uri="{BB962C8B-B14F-4D97-AF65-F5344CB8AC3E}">
        <p14:creationId xmlns:p14="http://schemas.microsoft.com/office/powerpoint/2010/main" val="22468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Introduction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7" name="TextBox 6"/>
          <p:cNvSpPr txBox="1"/>
          <p:nvPr/>
        </p:nvSpPr>
        <p:spPr>
          <a:xfrm>
            <a:off x="1034415" y="6019800"/>
            <a:ext cx="49149000" cy="1132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South Dakota School of Mines and Technology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Senior Design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Dr. Christer Karlsson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Supercomputers</a:t>
            </a:r>
          </a:p>
        </p:txBody>
      </p:sp>
    </p:spTree>
    <p:extLst>
      <p:ext uri="{BB962C8B-B14F-4D97-AF65-F5344CB8AC3E}">
        <p14:creationId xmlns:p14="http://schemas.microsoft.com/office/powerpoint/2010/main" val="7828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Mission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1034415" y="10439400"/>
            <a:ext cx="49149000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dirty="0" smtClean="0"/>
              <a:t>To build the fastest, most efficient cluster of single board computers</a:t>
            </a:r>
          </a:p>
        </p:txBody>
      </p:sp>
    </p:spTree>
    <p:extLst>
      <p:ext uri="{BB962C8B-B14F-4D97-AF65-F5344CB8AC3E}">
        <p14:creationId xmlns:p14="http://schemas.microsoft.com/office/powerpoint/2010/main" val="10568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Single-Board Computer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6400" y="6310246"/>
            <a:ext cx="25069800" cy="1996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14500" dirty="0" err="1" smtClean="0"/>
              <a:t>PcDuino</a:t>
            </a:r>
            <a:r>
              <a:rPr lang="en-US" sz="14500" dirty="0" smtClean="0"/>
              <a:t> not available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14500" dirty="0" smtClean="0"/>
              <a:t>Raspberry Pi 2B:</a:t>
            </a:r>
          </a:p>
          <a:p>
            <a:pPr lvl="1" algn="l"/>
            <a:r>
              <a:rPr lang="en-US" sz="9600" dirty="0" smtClean="0"/>
              <a:t>$35</a:t>
            </a:r>
          </a:p>
          <a:p>
            <a:pPr lvl="1" algn="l"/>
            <a:r>
              <a:rPr lang="en-US" sz="9600" dirty="0" smtClean="0"/>
              <a:t>4 </a:t>
            </a:r>
            <a:r>
              <a:rPr lang="en-US" sz="9600" dirty="0" smtClean="0"/>
              <a:t>A7 cores</a:t>
            </a:r>
            <a:endParaRPr lang="en-US" sz="9600" dirty="0" smtClean="0"/>
          </a:p>
          <a:p>
            <a:pPr lvl="1" algn="l"/>
            <a:r>
              <a:rPr lang="en-US" sz="9600" dirty="0" smtClean="0"/>
              <a:t>4 USB 2.0 ports</a:t>
            </a:r>
          </a:p>
          <a:p>
            <a:pPr lvl="1" algn="l"/>
            <a:r>
              <a:rPr lang="en-US" sz="9600" dirty="0" smtClean="0"/>
              <a:t>1 GB memory</a:t>
            </a:r>
          </a:p>
          <a:p>
            <a:pPr lvl="1" algn="l"/>
            <a:r>
              <a:rPr lang="en-US" sz="9600" dirty="0" smtClean="0"/>
              <a:t>1 Gigabit Ethernet</a:t>
            </a:r>
            <a:endParaRPr lang="en-US" sz="9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708100" y="6683187"/>
            <a:ext cx="23088600" cy="1952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0" dirty="0" smtClean="0"/>
          </a:p>
          <a:p>
            <a:r>
              <a:rPr lang="en-US" sz="14500" dirty="0" smtClean="0"/>
              <a:t>ODROID XU4:</a:t>
            </a:r>
          </a:p>
          <a:p>
            <a:pPr marL="457200" lvl="1" indent="0">
              <a:buNone/>
            </a:pPr>
            <a:r>
              <a:rPr lang="en-US" sz="9600" dirty="0" smtClean="0"/>
              <a:t>	$75</a:t>
            </a:r>
          </a:p>
          <a:p>
            <a:pPr marL="457200" lvl="1" indent="0">
              <a:buNone/>
            </a:pPr>
            <a:r>
              <a:rPr lang="en-US" sz="9600" dirty="0" smtClean="0"/>
              <a:t>	4 </a:t>
            </a:r>
            <a:r>
              <a:rPr lang="en-US" sz="9600" dirty="0" smtClean="0"/>
              <a:t>A7 </a:t>
            </a:r>
            <a:r>
              <a:rPr lang="en-US" sz="9600" dirty="0" smtClean="0"/>
              <a:t>cores, 4 </a:t>
            </a:r>
            <a:r>
              <a:rPr lang="en-US" sz="9600" dirty="0" smtClean="0"/>
              <a:t>A15 </a:t>
            </a:r>
            <a:r>
              <a:rPr lang="en-US" sz="9600" dirty="0" smtClean="0"/>
              <a:t>cores</a:t>
            </a:r>
          </a:p>
          <a:p>
            <a:pPr marL="457200" lvl="1" indent="0">
              <a:buNone/>
            </a:pPr>
            <a:r>
              <a:rPr lang="en-US" sz="9600" dirty="0" smtClean="0"/>
              <a:t>	2 USB 3.0 ports, 1 USB 2.0 port</a:t>
            </a:r>
          </a:p>
          <a:p>
            <a:pPr marL="457200" lvl="1" indent="0">
              <a:buNone/>
            </a:pPr>
            <a:r>
              <a:rPr lang="en-US" sz="9600" dirty="0" smtClean="0"/>
              <a:t>	2 GB memory</a:t>
            </a:r>
          </a:p>
          <a:p>
            <a:pPr marL="457200" lvl="1" indent="0">
              <a:buNone/>
            </a:pPr>
            <a:r>
              <a:rPr lang="en-US" sz="9600" dirty="0" smtClean="0"/>
              <a:t>	1 Gigabit Ethernet</a:t>
            </a:r>
            <a:endParaRPr lang="en-US" sz="9600" dirty="0"/>
          </a:p>
        </p:txBody>
      </p:sp>
      <p:pic>
        <p:nvPicPr>
          <p:cNvPr id="9" name="Content Placeholder 3"/>
          <p:cNvPicPr>
            <a:picLocks noGrp="1"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7" t="21096" r="13207" b="16770"/>
          <a:stretch/>
        </p:blipFill>
        <p:spPr>
          <a:xfrm>
            <a:off x="13182600" y="16116477"/>
            <a:ext cx="10252597" cy="92827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t="23830" r="14351" b="22836"/>
          <a:stretch/>
        </p:blipFill>
        <p:spPr>
          <a:xfrm>
            <a:off x="35052000" y="16447992"/>
            <a:ext cx="11950860" cy="895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Benchmark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5791200"/>
            <a:ext cx="49149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0" dirty="0" smtClean="0"/>
              <a:t>Compared computation speed using large matrices of random floating point values</a:t>
            </a:r>
            <a:endParaRPr lang="en-US" sz="14500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992" y="11034452"/>
            <a:ext cx="41902215" cy="6324600"/>
          </a:xfrm>
          <a:prstGeom prst="rect">
            <a:avLst/>
          </a:prstGeom>
        </p:spPr>
      </p:pic>
      <p:pic>
        <p:nvPicPr>
          <p:cNvPr id="8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390" y="19430125"/>
            <a:ext cx="41817418" cy="63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1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Deciding ODROID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6629400"/>
            <a:ext cx="49149000" cy="1728165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/>
              <a:t>Compared gigaflops per dollar per watts</a:t>
            </a:r>
            <a:r>
              <a:rPr lang="en-US" sz="14500" dirty="0" smtClean="0"/>
              <a:t>.</a:t>
            </a:r>
          </a:p>
          <a:p>
            <a:endParaRPr lang="en-US" sz="50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/>
              <a:t>Raspberry Pi 2B:</a:t>
            </a:r>
          </a:p>
          <a:p>
            <a:pPr lvl="1"/>
            <a:r>
              <a:rPr lang="en-US" sz="9600" dirty="0"/>
              <a:t>$35</a:t>
            </a:r>
          </a:p>
          <a:p>
            <a:pPr lvl="1"/>
            <a:r>
              <a:rPr lang="en-US" sz="9600" dirty="0"/>
              <a:t>4 watts</a:t>
            </a:r>
          </a:p>
          <a:p>
            <a:endParaRPr lang="en-US" sz="8800" dirty="0" smtClean="0"/>
          </a:p>
          <a:p>
            <a:endParaRPr lang="en-US" sz="8800" dirty="0"/>
          </a:p>
          <a:p>
            <a:endParaRPr lang="en-US" sz="8800" dirty="0" smtClean="0"/>
          </a:p>
          <a:p>
            <a:endParaRPr lang="en-US" sz="8800" dirty="0"/>
          </a:p>
          <a:p>
            <a:endParaRPr lang="en-US" sz="88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ODROID </a:t>
            </a:r>
            <a:r>
              <a:rPr lang="en-US" sz="14500" dirty="0" smtClean="0"/>
              <a:t>XU4</a:t>
            </a:r>
            <a:r>
              <a:rPr lang="en-US" sz="14500" dirty="0"/>
              <a:t>:</a:t>
            </a:r>
          </a:p>
          <a:p>
            <a:pPr lvl="1"/>
            <a:r>
              <a:rPr lang="en-US" sz="9600" dirty="0"/>
              <a:t>$75</a:t>
            </a:r>
          </a:p>
          <a:p>
            <a:pPr lvl="1"/>
            <a:r>
              <a:rPr lang="en-US" sz="9600" dirty="0"/>
              <a:t>15 watts</a:t>
            </a:r>
          </a:p>
          <a:p>
            <a:endParaRPr lang="en-US" sz="50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/>
              <a:t>Used communication options to decide on ODROID XU4.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935" y="18865395"/>
            <a:ext cx="43577959" cy="657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Initial Setup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2053389" y="7162800"/>
            <a:ext cx="49149000" cy="1536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8 ODROID </a:t>
            </a:r>
            <a:r>
              <a:rPr lang="en-US" sz="14500" dirty="0" smtClean="0"/>
              <a:t>XU4s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Power </a:t>
            </a:r>
            <a:r>
              <a:rPr lang="en-US" sz="14500" dirty="0" smtClean="0"/>
              <a:t>Supply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8 Port Gigabit </a:t>
            </a:r>
            <a:r>
              <a:rPr lang="en-US" sz="14500" dirty="0" smtClean="0"/>
              <a:t>Switch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Cat 5e Ethernet </a:t>
            </a:r>
            <a:r>
              <a:rPr lang="en-US" sz="14500" dirty="0" smtClean="0"/>
              <a:t>Cables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Two on/off switches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" b="20033"/>
          <a:stretch/>
        </p:blipFill>
        <p:spPr>
          <a:xfrm rot="16200000">
            <a:off x="28734879" y="4793123"/>
            <a:ext cx="16977645" cy="21717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914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Introducing the Cluster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568" y="5980277"/>
            <a:ext cx="21956694" cy="2098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LINPACK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2057400" y="6629400"/>
            <a:ext cx="49149000" cy="12363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Test the speed of the cluster</a:t>
            </a:r>
            <a:r>
              <a:rPr lang="en-US" sz="14500" dirty="0" smtClean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Install </a:t>
            </a:r>
            <a:r>
              <a:rPr lang="en-US" sz="14500" dirty="0" err="1"/>
              <a:t>OpenMPI</a:t>
            </a:r>
            <a:r>
              <a:rPr lang="en-US" sz="14500" dirty="0"/>
              <a:t>, download the source and ATLAS source</a:t>
            </a:r>
            <a:r>
              <a:rPr lang="en-US" sz="14500" dirty="0" smtClean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Build the code and configure the options file</a:t>
            </a:r>
            <a:r>
              <a:rPr lang="en-US" sz="14500" dirty="0" smtClean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Used in top500 to test supercomputers.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1507</TotalTime>
  <Words>421</Words>
  <Application>Microsoft Office PowerPoint</Application>
  <PresentationFormat>Custom</PresentationFormat>
  <Paragraphs>191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Sorensen, Christine N.</dc:creator>
  <cp:lastModifiedBy>Sorensen, Christine N.</cp:lastModifiedBy>
  <cp:revision>50</cp:revision>
  <dcterms:created xsi:type="dcterms:W3CDTF">2016-04-13T19:12:06Z</dcterms:created>
  <dcterms:modified xsi:type="dcterms:W3CDTF">2016-04-23T14:50:59Z</dcterms:modified>
</cp:coreProperties>
</file>