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howGuides="1">
      <p:cViewPr>
        <p:scale>
          <a:sx n="20" d="100"/>
          <a:sy n="20" d="100"/>
        </p:scale>
        <p:origin x="1056" y="-672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233600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74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4770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87500" y="64770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84400" y="64008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88" y="18681878"/>
            <a:ext cx="6191250" cy="448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b="9091"/>
          <a:stretch/>
        </p:blipFill>
        <p:spPr>
          <a:xfrm rot="16200000">
            <a:off x="17191088" y="8706523"/>
            <a:ext cx="5826026" cy="9710043"/>
          </a:xfrm>
          <a:prstGeom prst="rect">
            <a:avLst/>
          </a:prstGeom>
          <a:ln w="76200">
            <a:solidFill>
              <a:srgbClr val="E0DFD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3680400" y="0"/>
            <a:ext cx="6553200" cy="54864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55111"/>
            <a:ext cx="28194000" cy="549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13800" b="1" dirty="0" smtClean="0">
                <a:latin typeface="+mj-lt"/>
              </a:rPr>
              <a:t>ARM Cluster: A Research Tool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>
                <a:latin typeface="+mj-lt"/>
              </a:rPr>
              <a:t>Project by: Andrew K. Hoover and Christine N. Sorensen</a:t>
            </a:r>
          </a:p>
          <a:p>
            <a:pPr algn="ctr"/>
            <a:r>
              <a:rPr lang="en-US" dirty="0" smtClean="0">
                <a:latin typeface="+mj-lt"/>
              </a:rPr>
              <a:t>Sponsored by: Dr. Christer Karlsson</a:t>
            </a:r>
          </a:p>
          <a:p>
            <a:pPr algn="ctr"/>
            <a:r>
              <a:rPr lang="en-US" sz="4800" i="1" dirty="0" smtClean="0"/>
              <a:t>South Dakota School of Mines and Technology, Department of Mathematics and Computer Science</a:t>
            </a:r>
          </a:p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85788" y="6517134"/>
            <a:ext cx="11734800" cy="1306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ODROID vs Raspberry Pi</a:t>
            </a:r>
            <a:endParaRPr lang="en-US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28" y="11734800"/>
            <a:ext cx="11463143" cy="49625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277241" y="6477000"/>
            <a:ext cx="11706959" cy="2976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Mission</a:t>
            </a:r>
          </a:p>
          <a:p>
            <a:pPr algn="ctr"/>
            <a:r>
              <a:rPr lang="en-US" sz="6000" dirty="0" smtClean="0"/>
              <a:t>To build the fastest, most efficient cluster of single-board computers.</a:t>
            </a:r>
            <a:endParaRPr lang="en-US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5788" y="17145000"/>
            <a:ext cx="11658600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ODROID XU4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8592800"/>
            <a:ext cx="1082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2 x USB 3.0 Host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1 X USB 2.0 Host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Gigabit Ethernet Port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2 GB RAM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Added 16 GB Storage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7.4 x faster than Pi 2B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8 cores: 4 x a15, 4 x a7 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24155400"/>
            <a:ext cx="11696576" cy="1384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err="1" smtClean="0"/>
              <a:t>HPLinpack</a:t>
            </a:r>
            <a:r>
              <a:rPr lang="en-US" b="1" dirty="0" smtClean="0"/>
              <a:t> Benchmark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25679400"/>
            <a:ext cx="10820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LINPACK measures the computing power by solving linear in parallel on the system. It was used to benchmark the cluster in the star topology.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8552" y="8196045"/>
            <a:ext cx="1145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The ODROID XU4 and the Raspberry Pi 2B were benchmarked by running math equations and were compared on speed and power.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574142" y="6400800"/>
            <a:ext cx="11726008" cy="1322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Topology</a:t>
            </a:r>
            <a:endParaRPr lang="en-US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7594658" y="19086421"/>
            <a:ext cx="11658600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Results</a:t>
            </a:r>
            <a:endParaRPr lang="en-US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277241" y="19728070"/>
            <a:ext cx="11706959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Communication</a:t>
            </a:r>
            <a:endParaRPr lang="en-US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0234275" y="21599881"/>
            <a:ext cx="5445125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Three IP Addresses were assigned to each ODROID: one for Ethernet and one for each USB 3.0 port. Routing tables were created for each ODROID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29811211"/>
            <a:ext cx="40208200" cy="1069553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9873153"/>
            <a:ext cx="402336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Tools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5500" dirty="0" smtClean="0">
                <a:solidFill>
                  <a:schemeClr val="bg1"/>
                </a:solidFill>
              </a:rPr>
              <a:t>LINPACK | C/C++ | </a:t>
            </a:r>
            <a:r>
              <a:rPr lang="en-US" sz="5500" dirty="0" err="1" smtClean="0">
                <a:solidFill>
                  <a:schemeClr val="bg1"/>
                </a:solidFill>
              </a:rPr>
              <a:t>WiringPi</a:t>
            </a:r>
            <a:r>
              <a:rPr lang="en-US" sz="5500" dirty="0" smtClean="0">
                <a:solidFill>
                  <a:schemeClr val="bg1"/>
                </a:solidFill>
              </a:rPr>
              <a:t> | GPIO | USB | Ethernet | USB to Ethernet | Python | </a:t>
            </a:r>
            <a:r>
              <a:rPr lang="en-US" sz="5500" dirty="0" err="1" smtClean="0">
                <a:solidFill>
                  <a:schemeClr val="bg1"/>
                </a:solidFill>
              </a:rPr>
              <a:t>OpenMPI</a:t>
            </a:r>
            <a:r>
              <a:rPr lang="en-US" sz="5500" dirty="0" smtClean="0">
                <a:solidFill>
                  <a:schemeClr val="bg1"/>
                </a:solidFill>
              </a:rPr>
              <a:t> | MPICH | Ubuntu Linux | Bash 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38" y="22057082"/>
            <a:ext cx="5234940" cy="28651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9" r="52590"/>
          <a:stretch/>
        </p:blipFill>
        <p:spPr>
          <a:xfrm>
            <a:off x="14668438" y="25603200"/>
            <a:ext cx="5222999" cy="30470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006" y="14860382"/>
            <a:ext cx="5940175" cy="30085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31" y="14462383"/>
            <a:ext cx="4785775" cy="362743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7968575" y="7867589"/>
            <a:ext cx="1089342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The 8 ODROIDS were connected into a Star Topology; each connected to a switch via Ethernet.</a:t>
            </a:r>
          </a:p>
          <a:p>
            <a:endParaRPr lang="en-US" sz="5300" dirty="0">
              <a:solidFill>
                <a:schemeClr val="bg1"/>
              </a:solidFill>
            </a:endParaRPr>
          </a:p>
          <a:p>
            <a:r>
              <a:rPr lang="en-US" sz="5300" dirty="0" smtClean="0">
                <a:solidFill>
                  <a:schemeClr val="bg1"/>
                </a:solidFill>
              </a:rPr>
              <a:t>Ring </a:t>
            </a:r>
            <a:r>
              <a:rPr lang="en-US" sz="5300" smtClean="0">
                <a:solidFill>
                  <a:schemeClr val="bg1"/>
                </a:solidFill>
              </a:rPr>
              <a:t>and Hypercube </a:t>
            </a:r>
            <a:endParaRPr lang="en-US" sz="53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</TotalTime>
  <Words>223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16</cp:revision>
  <dcterms:created xsi:type="dcterms:W3CDTF">2016-04-13T19:12:06Z</dcterms:created>
  <dcterms:modified xsi:type="dcterms:W3CDTF">2016-04-13T21:49:57Z</dcterms:modified>
</cp:coreProperties>
</file>