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65" r:id="rId10"/>
    <p:sldId id="266" r:id="rId11"/>
    <p:sldId id="269" r:id="rId12"/>
    <p:sldId id="268" r:id="rId13"/>
    <p:sldId id="270" r:id="rId14"/>
    <p:sldId id="271" r:id="rId15"/>
    <p:sldId id="273" r:id="rId16"/>
    <p:sldId id="272" r:id="rId17"/>
    <p:sldId id="274" r:id="rId18"/>
    <p:sldId id="281" r:id="rId19"/>
    <p:sldId id="275" r:id="rId20"/>
    <p:sldId id="276" r:id="rId21"/>
    <p:sldId id="277" r:id="rId22"/>
    <p:sldId id="278" r:id="rId23"/>
    <p:sldId id="279" r:id="rId24"/>
    <p:sldId id="282" r:id="rId25"/>
    <p:sldId id="283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4" autoAdjust="0"/>
    <p:restoredTop sz="94660"/>
  </p:normalViewPr>
  <p:slideViewPr>
    <p:cSldViewPr snapToGrid="0">
      <p:cViewPr varScale="1">
        <p:scale>
          <a:sx n="38" d="100"/>
          <a:sy n="38" d="100"/>
        </p:scale>
        <p:origin x="67" y="63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CE02-652C-454C-AD8F-CA01EDD078EE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DAD7-134D-466B-ACAB-CDB6929F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75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41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r>
              <a:rPr lang="en-US" baseline="0" dirty="0" smtClean="0"/>
              <a:t> – Add example 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1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71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18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28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78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3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29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2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85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93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2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0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8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19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7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0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74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20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1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6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6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1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1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3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0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A13A-248D-459A-9C6F-19761A2FC98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29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122363"/>
            <a:ext cx="12192000" cy="2387600"/>
          </a:xfrm>
        </p:spPr>
        <p:txBody>
          <a:bodyPr anchor="ctr">
            <a:normAutofit/>
          </a:bodyPr>
          <a:lstStyle/>
          <a:p>
            <a:r>
              <a:rPr lang="en-US" sz="6600" b="1" dirty="0" smtClean="0"/>
              <a:t>Disney World: The ARM Cluster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Andrew Hoover	Christine Sorensen</a:t>
            </a:r>
          </a:p>
          <a:p>
            <a:r>
              <a:rPr lang="en-US" sz="2800" dirty="0" smtClean="0"/>
              <a:t>March 24, 2016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707" y="3322874"/>
            <a:ext cx="5439509" cy="45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Routing Table</a:t>
            </a:r>
            <a:endParaRPr lang="en-US" sz="6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6" t="-1712" r="-73" b="1003"/>
          <a:stretch/>
        </p:blipFill>
        <p:spPr>
          <a:xfrm>
            <a:off x="2319779" y="1873568"/>
            <a:ext cx="7552441" cy="41208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IP Addresses</a:t>
            </a:r>
            <a:endParaRPr lang="en-US" sz="6600" b="1" dirty="0"/>
          </a:p>
        </p:txBody>
      </p:sp>
      <p:pic>
        <p:nvPicPr>
          <p:cNvPr id="4" name="Shape 12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l="-1720" t="-1360" r="-2411" b="-2142"/>
          <a:stretch/>
        </p:blipFill>
        <p:spPr>
          <a:xfrm>
            <a:off x="5907650" y="673100"/>
            <a:ext cx="5059680" cy="551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1195364" y="1690688"/>
            <a:ext cx="432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192.168.X.Y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96" y="1690688"/>
            <a:ext cx="5969207" cy="45244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527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Results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Gigaflops per number of devices</a:t>
            </a:r>
          </a:p>
          <a:p>
            <a:endParaRPr lang="en-US" sz="3200" dirty="0" smtClean="0"/>
          </a:p>
          <a:p>
            <a:r>
              <a:rPr lang="en-US" sz="3200" dirty="0" smtClean="0"/>
              <a:t>USB not practical</a:t>
            </a:r>
          </a:p>
          <a:p>
            <a:endParaRPr lang="en-US" sz="3200" dirty="0" smtClean="0"/>
          </a:p>
          <a:p>
            <a:r>
              <a:rPr lang="en-US" sz="3200" dirty="0" smtClean="0"/>
              <a:t>GPIO with </a:t>
            </a:r>
            <a:r>
              <a:rPr lang="en-US" sz="3200" dirty="0" err="1" smtClean="0"/>
              <a:t>WiringPi</a:t>
            </a:r>
            <a:r>
              <a:rPr lang="en-US" sz="3200" dirty="0" smtClean="0"/>
              <a:t> slow</a:t>
            </a:r>
          </a:p>
          <a:p>
            <a:endParaRPr lang="en-US" sz="3200" dirty="0" smtClean="0"/>
          </a:p>
          <a:p>
            <a:r>
              <a:rPr lang="en-US" sz="3200" dirty="0" smtClean="0"/>
              <a:t>Routing tables, ring topology functional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01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Speedup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1 </a:t>
            </a:r>
            <a:r>
              <a:rPr lang="en-US" sz="3200" dirty="0" smtClean="0">
                <a:sym typeface="Wingdings" panose="05000000000000000000" pitchFamily="2" charset="2"/>
              </a:rPr>
              <a:t> 2 devices = 1 speedup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2  3 = 4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3  4 = 5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Max speedup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4  5 = 1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5  6 = -1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6  7 = 2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7  8 = 1</a:t>
            </a:r>
            <a:endParaRPr lang="en-US" sz="3200" dirty="0"/>
          </a:p>
        </p:txBody>
      </p:sp>
      <p:pic>
        <p:nvPicPr>
          <p:cNvPr id="5" name="Shape 141"/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690688"/>
            <a:ext cx="5491480" cy="4270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828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Amdahl’s Law</a:t>
            </a:r>
            <a:endParaRPr lang="en-US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71585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𝑠𝑝𝑒𝑒𝑑𝑢𝑝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≤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(1 −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den>
                    </m:f>
                  </m:oMath>
                </a14:m>
                <a:endParaRPr lang="en-US" sz="3200" dirty="0" smtClean="0"/>
              </a:p>
              <a:p>
                <a:pPr lvl="1"/>
                <a:r>
                  <a:rPr lang="en-US" sz="2800" dirty="0" smtClean="0"/>
                  <a:t>S = portion serial</a:t>
                </a:r>
              </a:p>
              <a:p>
                <a:pPr lvl="1"/>
                <a:r>
                  <a:rPr lang="en-US" sz="2800" dirty="0" smtClean="0"/>
                  <a:t>N = number of cores</a:t>
                </a:r>
              </a:p>
              <a:p>
                <a:pPr lvl="1"/>
                <a:endParaRPr lang="en-US" sz="2800" dirty="0" smtClean="0"/>
              </a:p>
              <a:p>
                <a:r>
                  <a:rPr lang="en-US" sz="3200" dirty="0" smtClean="0"/>
                  <a:t>Unsure of portion sizes</a:t>
                </a:r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If all parallel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𝑠𝑝𝑒𝑒𝑑𝑢𝑝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715852"/>
              </a:xfrm>
              <a:blipFill rotWithShape="0">
                <a:blip r:embed="rId3"/>
                <a:stretch>
                  <a:fillRect l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All serial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𝑠𝑝𝑒𝑒𝑑𝑢𝑝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≤1</m:t>
                    </m:r>
                  </m:oMath>
                </a14:m>
                <a:endParaRPr lang="en-US" sz="2800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sz="2800" dirty="0">
                  <a:ea typeface="Cambria Math" panose="02040503050406030204" pitchFamily="18" charset="0"/>
                </a:endParaRPr>
              </a:p>
              <a:p>
                <a:r>
                  <a:rPr lang="en-US" sz="3200" dirty="0" smtClean="0"/>
                  <a:t>Increasing the number of cores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dirty="0" smtClean="0"/>
                  <a:t> </a:t>
                </a:r>
              </a:p>
              <a:p>
                <a:pPr lvl="1"/>
                <a:r>
                  <a:rPr lang="en-US" sz="2800" dirty="0" smtClean="0"/>
                  <a:t>Speedup will not achieve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2706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1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hape 149"/>
          <p:cNvPicPr preferRelativeResize="0">
            <a:picLocks noGrp="1"/>
          </p:cNvPicPr>
          <p:nvPr>
            <p:ph sz="half" idx="1"/>
          </p:nvPr>
        </p:nvPicPr>
        <p:blipFill rotWithShape="1">
          <a:blip r:embed="rId3">
            <a:alphaModFix/>
          </a:blip>
          <a:srcRect r="7450"/>
          <a:stretch/>
        </p:blipFill>
        <p:spPr>
          <a:xfrm>
            <a:off x="838200" y="1878363"/>
            <a:ext cx="5181600" cy="42458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Shape 148"/>
          <p:cNvPicPr preferRelativeResize="0">
            <a:picLocks noGrp="1"/>
          </p:cNvPicPr>
          <p:nvPr>
            <p:ph sz="half" idx="2"/>
          </p:nvPr>
        </p:nvPicPr>
        <p:blipFill rotWithShape="1">
          <a:blip r:embed="rId4">
            <a:alphaModFix/>
          </a:blip>
          <a:srcRect l="3118" r="4902"/>
          <a:stretch/>
        </p:blipFill>
        <p:spPr>
          <a:xfrm>
            <a:off x="6172200" y="1878363"/>
            <a:ext cx="5181600" cy="42458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99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Issues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61306"/>
            <a:ext cx="5181600" cy="4879975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WiringPi</a:t>
            </a:r>
            <a:endParaRPr lang="en-US" sz="3200" dirty="0" smtClean="0"/>
          </a:p>
          <a:p>
            <a:pPr lvl="1"/>
            <a:r>
              <a:rPr lang="en-US" sz="2800" dirty="0" smtClean="0"/>
              <a:t>Updating the kernel</a:t>
            </a:r>
          </a:p>
          <a:p>
            <a:pPr lvl="1"/>
            <a:r>
              <a:rPr lang="en-US" sz="2800" dirty="0" smtClean="0"/>
              <a:t>GPIO pin numbers to physical numbers</a:t>
            </a:r>
          </a:p>
          <a:p>
            <a:pPr lvl="1"/>
            <a:endParaRPr lang="en-US" sz="1050" dirty="0" smtClean="0"/>
          </a:p>
          <a:p>
            <a:r>
              <a:rPr lang="en-US" sz="3200" dirty="0" smtClean="0"/>
              <a:t>Topologies</a:t>
            </a:r>
          </a:p>
          <a:p>
            <a:pPr lvl="1"/>
            <a:r>
              <a:rPr lang="en-US" sz="2800" dirty="0" smtClean="0"/>
              <a:t>Create appropriate network</a:t>
            </a:r>
          </a:p>
          <a:p>
            <a:pPr lvl="1"/>
            <a:r>
              <a:rPr lang="en-US" sz="2800" dirty="0" smtClean="0"/>
              <a:t>Access devices through others</a:t>
            </a:r>
          </a:p>
          <a:p>
            <a:pPr lvl="1"/>
            <a:endParaRPr lang="en-US" sz="1050" dirty="0" smtClean="0"/>
          </a:p>
          <a:p>
            <a:r>
              <a:rPr lang="en-US" sz="3200" dirty="0" smtClean="0"/>
              <a:t>LINPACK</a:t>
            </a:r>
          </a:p>
          <a:p>
            <a:pPr lvl="1"/>
            <a:r>
              <a:rPr lang="en-US" sz="2800" dirty="0" smtClean="0"/>
              <a:t>Testing on ring topology</a:t>
            </a:r>
            <a:endParaRPr lang="en-US" sz="2800" dirty="0"/>
          </a:p>
        </p:txBody>
      </p:sp>
      <p:pic>
        <p:nvPicPr>
          <p:cNvPr id="5" name="Shape 162"/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493" y="2058193"/>
            <a:ext cx="5181600" cy="3886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775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Education Tool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Answering questions:</a:t>
            </a:r>
          </a:p>
          <a:p>
            <a:pPr lvl="1"/>
            <a:r>
              <a:rPr lang="en-US" sz="3200" dirty="0" smtClean="0"/>
              <a:t>How computer </a:t>
            </a:r>
            <a:r>
              <a:rPr lang="en-US" sz="3200" dirty="0" smtClean="0"/>
              <a:t>w</a:t>
            </a:r>
            <a:r>
              <a:rPr lang="en-US" sz="3200" dirty="0" smtClean="0"/>
              <a:t>ork?</a:t>
            </a:r>
          </a:p>
          <a:p>
            <a:pPr lvl="1"/>
            <a:r>
              <a:rPr lang="en-US" sz="3200" dirty="0" smtClean="0"/>
              <a:t>How do we build and setup networks?</a:t>
            </a:r>
          </a:p>
          <a:p>
            <a:pPr lvl="1"/>
            <a:r>
              <a:rPr lang="en-US" sz="3200" dirty="0" smtClean="0"/>
              <a:t>How do we communicate between computers?</a:t>
            </a:r>
          </a:p>
          <a:p>
            <a:pPr lvl="1"/>
            <a:r>
              <a:rPr lang="en-US" sz="3200" dirty="0" smtClean="0"/>
              <a:t>How do we</a:t>
            </a:r>
            <a:r>
              <a:rPr lang="en-US" sz="3200" dirty="0" smtClean="0"/>
              <a:t> benchmark it?</a:t>
            </a:r>
          </a:p>
        </p:txBody>
      </p:sp>
    </p:spTree>
    <p:extLst>
      <p:ext uri="{BB962C8B-B14F-4D97-AF65-F5344CB8AC3E}">
        <p14:creationId xmlns:p14="http://schemas.microsoft.com/office/powerpoint/2010/main" val="38563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Budget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351338"/>
          </a:xfrm>
        </p:spPr>
        <p:txBody>
          <a:bodyPr>
            <a:noAutofit/>
          </a:bodyPr>
          <a:lstStyle/>
          <a:p>
            <a:r>
              <a:rPr lang="en-US" sz="3200" dirty="0" smtClean="0"/>
              <a:t>MICS Registration</a:t>
            </a:r>
          </a:p>
          <a:p>
            <a:pPr lvl="1"/>
            <a:r>
              <a:rPr lang="en-US" sz="2800" dirty="0" smtClean="0"/>
              <a:t>$35.00</a:t>
            </a:r>
          </a:p>
          <a:p>
            <a:r>
              <a:rPr lang="en-US" sz="3200" dirty="0" smtClean="0"/>
              <a:t>Miscellaneous</a:t>
            </a:r>
          </a:p>
          <a:p>
            <a:pPr lvl="1"/>
            <a:r>
              <a:rPr lang="en-US" sz="2800" dirty="0" smtClean="0"/>
              <a:t>$25.00</a:t>
            </a:r>
          </a:p>
          <a:p>
            <a:r>
              <a:rPr lang="en-US" sz="3200" dirty="0" smtClean="0"/>
              <a:t>Acrylic board</a:t>
            </a:r>
          </a:p>
          <a:p>
            <a:pPr lvl="1"/>
            <a:r>
              <a:rPr lang="en-US" sz="2800" dirty="0" smtClean="0"/>
              <a:t>$25.00</a:t>
            </a:r>
          </a:p>
          <a:p>
            <a:r>
              <a:rPr lang="en-US" sz="3200" dirty="0" smtClean="0"/>
              <a:t>Replacement </a:t>
            </a:r>
            <a:r>
              <a:rPr lang="en-US" sz="3200" dirty="0" smtClean="0"/>
              <a:t>ORDOID-XU4</a:t>
            </a:r>
          </a:p>
          <a:p>
            <a:pPr lvl="1"/>
            <a:r>
              <a:rPr lang="en-US" sz="2800" dirty="0" smtClean="0"/>
              <a:t>2 at $76.00 each</a:t>
            </a:r>
          </a:p>
          <a:p>
            <a:r>
              <a:rPr lang="en-US" sz="3200" dirty="0" smtClean="0"/>
              <a:t>ODROID-XU4</a:t>
            </a:r>
            <a:endParaRPr lang="en-US" sz="3200" dirty="0" smtClean="0"/>
          </a:p>
          <a:p>
            <a:pPr lvl="1"/>
            <a:r>
              <a:rPr lang="en-US" sz="2800" dirty="0" smtClean="0"/>
              <a:t>8 at $76.00 each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Memory</a:t>
            </a:r>
          </a:p>
          <a:p>
            <a:pPr lvl="1"/>
            <a:r>
              <a:rPr lang="en-US" sz="2800" dirty="0" smtClean="0"/>
              <a:t>8 at $38.00 each</a:t>
            </a:r>
          </a:p>
          <a:p>
            <a:r>
              <a:rPr lang="en-US" sz="3200" dirty="0" smtClean="0"/>
              <a:t>Power Unit</a:t>
            </a:r>
          </a:p>
          <a:p>
            <a:pPr lvl="1"/>
            <a:r>
              <a:rPr lang="en-US" sz="2800" dirty="0" smtClean="0"/>
              <a:t>$49.99</a:t>
            </a:r>
          </a:p>
          <a:p>
            <a:r>
              <a:rPr lang="en-US" sz="3200" dirty="0" smtClean="0"/>
              <a:t>Ethernet cables</a:t>
            </a:r>
          </a:p>
          <a:p>
            <a:pPr lvl="1"/>
            <a:r>
              <a:rPr lang="en-US" sz="2800" dirty="0" smtClean="0"/>
              <a:t>8 at $2.99 each</a:t>
            </a:r>
          </a:p>
          <a:p>
            <a:r>
              <a:rPr lang="en-US" sz="3200" dirty="0" smtClean="0"/>
              <a:t>Switch</a:t>
            </a:r>
          </a:p>
          <a:p>
            <a:pPr lvl="1"/>
            <a:r>
              <a:rPr lang="en-US" sz="2800" dirty="0" smtClean="0"/>
              <a:t>$39.99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97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Client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Dr. Christer Karlsson</a:t>
            </a:r>
          </a:p>
          <a:p>
            <a:endParaRPr lang="en-US" sz="3200" dirty="0" smtClean="0"/>
          </a:p>
          <a:p>
            <a:r>
              <a:rPr lang="en-US" sz="3200" dirty="0" smtClean="0"/>
              <a:t>Client Needs</a:t>
            </a:r>
          </a:p>
          <a:p>
            <a:pPr lvl="1"/>
            <a:r>
              <a:rPr lang="en-US" sz="2800" dirty="0" smtClean="0"/>
              <a:t>Cluster of 6 – 12 single-board ARM computers</a:t>
            </a:r>
          </a:p>
          <a:p>
            <a:pPr lvl="1"/>
            <a:r>
              <a:rPr lang="en-US" sz="2800" dirty="0" smtClean="0"/>
              <a:t>Benchmarked</a:t>
            </a:r>
          </a:p>
          <a:p>
            <a:pPr lvl="1"/>
            <a:r>
              <a:rPr lang="en-US" sz="2800" dirty="0" smtClean="0"/>
              <a:t>Fastest and most efficient 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22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Remaining Backlog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LINPACK over ring and hypercube</a:t>
            </a:r>
          </a:p>
          <a:p>
            <a:endParaRPr lang="en-US" sz="3200" dirty="0" smtClean="0"/>
          </a:p>
          <a:p>
            <a:r>
              <a:rPr lang="en-US" sz="3200" dirty="0" smtClean="0"/>
              <a:t>SDSMT Symposium</a:t>
            </a:r>
          </a:p>
          <a:p>
            <a:endParaRPr lang="en-US" sz="3200" dirty="0" smtClean="0"/>
          </a:p>
          <a:p>
            <a:r>
              <a:rPr lang="en-US" sz="3200" dirty="0" smtClean="0"/>
              <a:t>MICS Symposium</a:t>
            </a:r>
          </a:p>
          <a:p>
            <a:endParaRPr lang="en-US" sz="3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Design Fair</a:t>
            </a:r>
          </a:p>
          <a:p>
            <a:endParaRPr lang="en-US" sz="3200" dirty="0"/>
          </a:p>
          <a:p>
            <a:r>
              <a:rPr lang="en-US" sz="3200" dirty="0"/>
              <a:t>Design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Revised Goals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Debug LINPACK</a:t>
            </a:r>
          </a:p>
          <a:p>
            <a:endParaRPr lang="en-US" sz="3200" dirty="0" smtClean="0"/>
          </a:p>
          <a:p>
            <a:r>
              <a:rPr lang="en-US" sz="3200" dirty="0" smtClean="0"/>
              <a:t>SDSMT Symposium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58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Schedule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139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Sprint 6: 3/21/16</a:t>
            </a:r>
          </a:p>
          <a:p>
            <a:pPr lvl="1"/>
            <a:r>
              <a:rPr lang="en-US" sz="2800" dirty="0" smtClean="0"/>
              <a:t>Documentation</a:t>
            </a:r>
          </a:p>
          <a:p>
            <a:pPr lvl="1"/>
            <a:r>
              <a:rPr lang="en-US" sz="2800" dirty="0" smtClean="0"/>
              <a:t>Presentation preparations</a:t>
            </a:r>
          </a:p>
          <a:p>
            <a:pPr lvl="1"/>
            <a:endParaRPr lang="en-US" sz="2800" dirty="0" smtClean="0"/>
          </a:p>
          <a:p>
            <a:r>
              <a:rPr lang="en-US" sz="3200" dirty="0" smtClean="0"/>
              <a:t>SDSMT Research Symposium: 4/7/16</a:t>
            </a:r>
          </a:p>
          <a:p>
            <a:endParaRPr lang="en-US" sz="3200" dirty="0" smtClean="0"/>
          </a:p>
          <a:p>
            <a:r>
              <a:rPr lang="en-US" sz="3200" dirty="0" smtClean="0"/>
              <a:t>Design Fair: 4/19/16</a:t>
            </a:r>
          </a:p>
          <a:p>
            <a:endParaRPr lang="en-US" sz="3200" dirty="0" smtClean="0"/>
          </a:p>
          <a:p>
            <a:r>
              <a:rPr lang="en-US" sz="3200" dirty="0" smtClean="0"/>
              <a:t>MICS: 4/23/16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12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Prototype</a:t>
            </a:r>
            <a:endParaRPr lang="en-US" b="1" dirty="0"/>
          </a:p>
        </p:txBody>
      </p:sp>
      <p:pic>
        <p:nvPicPr>
          <p:cNvPr id="5" name="Shape 193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t="8559" b="6113"/>
          <a:stretch/>
        </p:blipFill>
        <p:spPr>
          <a:xfrm rot="-5400000">
            <a:off x="3735895" y="747164"/>
            <a:ext cx="4644010" cy="6531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570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hape 121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-1720" t="-1360" r="-2411" b="-2142"/>
          <a:stretch/>
        </p:blipFill>
        <p:spPr>
          <a:xfrm>
            <a:off x="3353678" y="703385"/>
            <a:ext cx="4547676" cy="55790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252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66" y="761935"/>
            <a:ext cx="7037467" cy="5334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43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Questions?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Project Overview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</a:t>
            </a:r>
          </a:p>
          <a:p>
            <a:endParaRPr lang="en-US" sz="3200" dirty="0" smtClean="0"/>
          </a:p>
          <a:p>
            <a:r>
              <a:rPr lang="en-US" sz="3200" dirty="0" smtClean="0"/>
              <a:t>Establish proof of concept</a:t>
            </a:r>
          </a:p>
          <a:p>
            <a:endParaRPr lang="en-US" sz="3200" dirty="0" smtClean="0"/>
          </a:p>
          <a:p>
            <a:r>
              <a:rPr lang="en-US" sz="3200" dirty="0" smtClean="0"/>
              <a:t>Gather more LINPACK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Test new </a:t>
            </a:r>
            <a:r>
              <a:rPr lang="en-US" sz="3200" dirty="0" smtClean="0"/>
              <a:t>communication</a:t>
            </a:r>
            <a:endParaRPr lang="en-US" sz="3200" dirty="0"/>
          </a:p>
          <a:p>
            <a:pPr lvl="1"/>
            <a:r>
              <a:rPr lang="en-US" sz="2800" dirty="0"/>
              <a:t>GPIO</a:t>
            </a:r>
          </a:p>
          <a:p>
            <a:pPr lvl="1"/>
            <a:r>
              <a:rPr lang="en-US" sz="2800" dirty="0" smtClean="0"/>
              <a:t>USB</a:t>
            </a:r>
          </a:p>
          <a:p>
            <a:pPr lvl="1"/>
            <a:endParaRPr lang="en-US" sz="2800" dirty="0"/>
          </a:p>
          <a:p>
            <a:r>
              <a:rPr lang="en-US" sz="3200" dirty="0"/>
              <a:t>Test different topologies</a:t>
            </a:r>
          </a:p>
          <a:p>
            <a:pPr lvl="1"/>
            <a:r>
              <a:rPr lang="en-US" sz="2800" dirty="0"/>
              <a:t>Ring</a:t>
            </a:r>
          </a:p>
          <a:p>
            <a:pPr lvl="1"/>
            <a:r>
              <a:rPr lang="en-US" sz="2800" dirty="0"/>
              <a:t>Hypercube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19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33790"/>
          </a:xfrm>
        </p:spPr>
        <p:txBody>
          <a:bodyPr>
            <a:normAutofit fontScale="55000" lnSpcReduction="20000"/>
          </a:bodyPr>
          <a:lstStyle/>
          <a:p>
            <a:r>
              <a:rPr lang="en-US" sz="4500" dirty="0" smtClean="0"/>
              <a:t>Linux</a:t>
            </a:r>
          </a:p>
          <a:p>
            <a:endParaRPr lang="en-US" sz="4500" dirty="0" smtClean="0"/>
          </a:p>
          <a:p>
            <a:r>
              <a:rPr lang="en-US" sz="4500" dirty="0" smtClean="0"/>
              <a:t>Bash</a:t>
            </a:r>
          </a:p>
          <a:p>
            <a:endParaRPr lang="en-US" sz="4500" dirty="0" smtClean="0"/>
          </a:p>
          <a:p>
            <a:r>
              <a:rPr lang="en-US" sz="4500" dirty="0" smtClean="0"/>
              <a:t>GitHub</a:t>
            </a:r>
          </a:p>
          <a:p>
            <a:endParaRPr lang="en-US" sz="4500" dirty="0" smtClean="0"/>
          </a:p>
          <a:p>
            <a:r>
              <a:rPr lang="en-US" sz="4500" dirty="0" err="1" smtClean="0"/>
              <a:t>WiringPi</a:t>
            </a:r>
            <a:endParaRPr lang="en-US" sz="4500" dirty="0" smtClean="0"/>
          </a:p>
          <a:p>
            <a:endParaRPr lang="en-US" sz="4500" dirty="0" smtClean="0"/>
          </a:p>
          <a:p>
            <a:r>
              <a:rPr lang="en-US" sz="4500" dirty="0" smtClean="0"/>
              <a:t>C</a:t>
            </a:r>
          </a:p>
          <a:p>
            <a:endParaRPr lang="en-US" sz="4500" dirty="0" smtClean="0"/>
          </a:p>
          <a:p>
            <a:r>
              <a:rPr lang="en-US" sz="4500" dirty="0" smtClean="0"/>
              <a:t>LINPACK</a:t>
            </a:r>
          </a:p>
          <a:p>
            <a:endParaRPr lang="en-US" sz="3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500" dirty="0" err="1"/>
              <a:t>OpenMPI</a:t>
            </a:r>
            <a:r>
              <a:rPr lang="en-US" sz="2500" dirty="0"/>
              <a:t>, </a:t>
            </a:r>
            <a:r>
              <a:rPr lang="en-US" sz="2500" dirty="0" smtClean="0"/>
              <a:t>MPICH</a:t>
            </a:r>
          </a:p>
          <a:p>
            <a:endParaRPr lang="en-US" sz="2500" dirty="0"/>
          </a:p>
          <a:p>
            <a:r>
              <a:rPr lang="en-US" sz="2500" dirty="0"/>
              <a:t>Python </a:t>
            </a:r>
          </a:p>
          <a:p>
            <a:endParaRPr lang="en-US" sz="2500" dirty="0"/>
          </a:p>
          <a:p>
            <a:r>
              <a:rPr lang="en-US" sz="2500" dirty="0" err="1" smtClean="0"/>
              <a:t>Pyplot</a:t>
            </a:r>
            <a:endParaRPr lang="en-US" sz="2500" dirty="0" smtClean="0"/>
          </a:p>
          <a:p>
            <a:endParaRPr lang="en-US" sz="2500" dirty="0"/>
          </a:p>
          <a:p>
            <a:r>
              <a:rPr lang="en-US" sz="2500" dirty="0" smtClean="0"/>
              <a:t>Routing Tables</a:t>
            </a:r>
          </a:p>
          <a:p>
            <a:endParaRPr lang="en-US" sz="2500" dirty="0" smtClean="0"/>
          </a:p>
          <a:p>
            <a:r>
              <a:rPr lang="en-US" sz="2500" dirty="0" smtClean="0"/>
              <a:t>USB to Ethernet</a:t>
            </a:r>
          </a:p>
          <a:p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3544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Deliverables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6825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Benchmark LINPACK on multiple number of devices</a:t>
            </a:r>
          </a:p>
          <a:p>
            <a:endParaRPr lang="en-US" sz="3200" dirty="0" smtClean="0"/>
          </a:p>
          <a:p>
            <a:r>
              <a:rPr lang="en-US" sz="3200" dirty="0" smtClean="0"/>
              <a:t>Compared cluster to i7</a:t>
            </a:r>
          </a:p>
          <a:p>
            <a:endParaRPr lang="en-US" sz="3200" dirty="0" smtClean="0"/>
          </a:p>
          <a:p>
            <a:r>
              <a:rPr lang="en-US" sz="3200" dirty="0" smtClean="0"/>
              <a:t>LINPACK </a:t>
            </a:r>
            <a:r>
              <a:rPr lang="en-US" sz="3200" dirty="0" err="1" smtClean="0"/>
              <a:t>Debian</a:t>
            </a:r>
            <a:r>
              <a:rPr lang="en-US" sz="3200" dirty="0" smtClean="0"/>
              <a:t> package</a:t>
            </a:r>
          </a:p>
          <a:p>
            <a:endParaRPr lang="en-US" sz="3200" dirty="0" smtClean="0"/>
          </a:p>
          <a:p>
            <a:r>
              <a:rPr lang="en-US" sz="3200" dirty="0" smtClean="0"/>
              <a:t>USB and GPIO</a:t>
            </a:r>
          </a:p>
          <a:p>
            <a:pPr lvl="1"/>
            <a:r>
              <a:rPr lang="en-US" sz="2800" dirty="0" smtClean="0"/>
              <a:t>Research on USB</a:t>
            </a:r>
          </a:p>
          <a:p>
            <a:pPr lvl="1"/>
            <a:r>
              <a:rPr lang="en-US" sz="2800" dirty="0" smtClean="0"/>
              <a:t>Tests with GPIO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0959"/>
            <a:ext cx="5181600" cy="4868252"/>
          </a:xfrm>
        </p:spPr>
        <p:txBody>
          <a:bodyPr>
            <a:noAutofit/>
          </a:bodyPr>
          <a:lstStyle/>
          <a:p>
            <a:r>
              <a:rPr lang="en-US" sz="3200" dirty="0"/>
              <a:t>Topology Design</a:t>
            </a:r>
          </a:p>
          <a:p>
            <a:pPr lvl="1"/>
            <a:r>
              <a:rPr lang="en-US" sz="2800" dirty="0"/>
              <a:t>Ring and </a:t>
            </a:r>
            <a:r>
              <a:rPr lang="en-US" sz="2800" dirty="0" smtClean="0"/>
              <a:t>hypercube</a:t>
            </a:r>
          </a:p>
          <a:p>
            <a:pPr lvl="1"/>
            <a:endParaRPr lang="en-US" sz="2800" dirty="0"/>
          </a:p>
          <a:p>
            <a:r>
              <a:rPr lang="en-US" sz="3200" dirty="0"/>
              <a:t>Routing </a:t>
            </a:r>
            <a:r>
              <a:rPr lang="en-US" sz="3200" dirty="0" smtClean="0"/>
              <a:t>tables</a:t>
            </a:r>
          </a:p>
          <a:p>
            <a:endParaRPr lang="en-US" dirty="0"/>
          </a:p>
          <a:p>
            <a:r>
              <a:rPr lang="en-US" sz="3200" dirty="0" smtClean="0"/>
              <a:t>MICS Conference</a:t>
            </a:r>
          </a:p>
          <a:p>
            <a:pPr lvl="1"/>
            <a:r>
              <a:rPr lang="en-US" sz="2800" dirty="0" smtClean="0"/>
              <a:t>Paper and abstract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200" dirty="0" smtClean="0"/>
              <a:t>SDSMT Research Symposium</a:t>
            </a:r>
          </a:p>
          <a:p>
            <a:pPr lvl="1"/>
            <a:r>
              <a:rPr lang="en-US" sz="2800" dirty="0" smtClean="0"/>
              <a:t>Abstract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81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ARM LINPACK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Created </a:t>
            </a:r>
            <a:r>
              <a:rPr lang="en-US" sz="3200" dirty="0" err="1" smtClean="0"/>
              <a:t>Debian</a:t>
            </a:r>
            <a:r>
              <a:rPr lang="en-US" sz="3200" dirty="0" smtClean="0"/>
              <a:t> package of HPL</a:t>
            </a:r>
          </a:p>
          <a:p>
            <a:endParaRPr lang="en-US" sz="3200" dirty="0" smtClean="0"/>
          </a:p>
          <a:p>
            <a:r>
              <a:rPr lang="en-US" sz="3200" dirty="0" smtClean="0"/>
              <a:t>Tuned to work on ARM</a:t>
            </a:r>
          </a:p>
          <a:p>
            <a:endParaRPr lang="en-US" sz="3200" dirty="0" smtClean="0"/>
          </a:p>
          <a:p>
            <a:r>
              <a:rPr lang="en-US" sz="3200" dirty="0" smtClean="0"/>
              <a:t>Successfully installs on dwarfs with </a:t>
            </a:r>
            <a:r>
              <a:rPr lang="en-US" sz="3200" dirty="0" err="1" smtClean="0"/>
              <a:t>dpkg</a:t>
            </a:r>
            <a:r>
              <a:rPr lang="en-US" sz="3200" dirty="0" smtClean="0"/>
              <a:t> install command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37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GPIO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WiringPi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Pins connected</a:t>
            </a:r>
          </a:p>
          <a:p>
            <a:endParaRPr lang="en-US" sz="3200" dirty="0" smtClean="0"/>
          </a:p>
          <a:p>
            <a:r>
              <a:rPr lang="en-US" sz="3200" dirty="0" smtClean="0"/>
              <a:t>Results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0927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GPIO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WiringPi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Pins connected</a:t>
            </a:r>
          </a:p>
          <a:p>
            <a:endParaRPr lang="en-US" sz="3200" dirty="0" smtClean="0"/>
          </a:p>
          <a:p>
            <a:r>
              <a:rPr lang="en-US" sz="3200" dirty="0" smtClean="0"/>
              <a:t>Results</a:t>
            </a:r>
            <a:endParaRPr lang="en-US" sz="3200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71" y="1825625"/>
            <a:ext cx="4918657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415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Star Topology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Initial setup</a:t>
            </a:r>
          </a:p>
          <a:p>
            <a:endParaRPr lang="en-US" sz="3200" dirty="0" smtClean="0"/>
          </a:p>
          <a:p>
            <a:r>
              <a:rPr lang="en-US" sz="3200" dirty="0" smtClean="0"/>
              <a:t>Each dwarf connected to an unmanaged switch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" t="-1804" r="-3393" b="-1864"/>
          <a:stretch/>
        </p:blipFill>
        <p:spPr>
          <a:xfrm>
            <a:off x="6990080" y="507683"/>
            <a:ext cx="3759200" cy="5669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02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337</TotalTime>
  <Words>420</Words>
  <Application>Microsoft Office PowerPoint</Application>
  <PresentationFormat>Widescreen</PresentationFormat>
  <Paragraphs>227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Office Theme</vt:lpstr>
      <vt:lpstr>Disney World: The ARM Cluster</vt:lpstr>
      <vt:lpstr>Client</vt:lpstr>
      <vt:lpstr>Project Overview</vt:lpstr>
      <vt:lpstr>Tools</vt:lpstr>
      <vt:lpstr>Deliverables</vt:lpstr>
      <vt:lpstr>ARM LINPACK</vt:lpstr>
      <vt:lpstr>GPIO</vt:lpstr>
      <vt:lpstr>GPIO</vt:lpstr>
      <vt:lpstr>Star Topology</vt:lpstr>
      <vt:lpstr>Routing Table</vt:lpstr>
      <vt:lpstr>IP Addresses</vt:lpstr>
      <vt:lpstr>Hypercube</vt:lpstr>
      <vt:lpstr>Results</vt:lpstr>
      <vt:lpstr>Speedup</vt:lpstr>
      <vt:lpstr>Amdahl’s Law</vt:lpstr>
      <vt:lpstr>PowerPoint Presentation</vt:lpstr>
      <vt:lpstr>Issues</vt:lpstr>
      <vt:lpstr>Education Tool</vt:lpstr>
      <vt:lpstr>Budget</vt:lpstr>
      <vt:lpstr>Remaining Backlog</vt:lpstr>
      <vt:lpstr>Revised Goals</vt:lpstr>
      <vt:lpstr>Schedule</vt:lpstr>
      <vt:lpstr>Prototype</vt:lpstr>
      <vt:lpstr>PowerPoint Presentation</vt:lpstr>
      <vt:lpstr>PowerPoint Presentation</vt:lpstr>
      <vt:lpstr>Questions?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Disney World: The ARM Cluster</dc:title>
  <dc:creator>Sorensen, Christine N.</dc:creator>
  <cp:lastModifiedBy>Sorensen, Christine N.</cp:lastModifiedBy>
  <cp:revision>15</cp:revision>
  <dcterms:created xsi:type="dcterms:W3CDTF">2016-03-22T19:00:29Z</dcterms:created>
  <dcterms:modified xsi:type="dcterms:W3CDTF">2016-03-23T17:34:59Z</dcterms:modified>
</cp:coreProperties>
</file>