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 id="2147483923" r:id="rId2"/>
  </p:sldMasterIdLst>
  <p:sldIdLst>
    <p:sldId id="256" r:id="rId3"/>
    <p:sldId id="257" r:id="rId4"/>
    <p:sldId id="259" r:id="rId5"/>
    <p:sldId id="258" r:id="rId6"/>
    <p:sldId id="260" r:id="rId7"/>
    <p:sldId id="264" r:id="rId8"/>
    <p:sldId id="275" r:id="rId9"/>
    <p:sldId id="278" r:id="rId10"/>
    <p:sldId id="267" r:id="rId11"/>
    <p:sldId id="270" r:id="rId12"/>
    <p:sldId id="27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B16A"/>
    <a:srgbClr val="EFD84F"/>
    <a:srgbClr val="E8DF30"/>
    <a:srgbClr val="66FF33"/>
    <a:srgbClr val="F5ED49"/>
    <a:srgbClr val="235C84"/>
    <a:srgbClr val="235B83"/>
    <a:srgbClr val="828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9" autoAdjust="0"/>
    <p:restoredTop sz="94660"/>
  </p:normalViewPr>
  <p:slideViewPr>
    <p:cSldViewPr snapToGrid="0">
      <p:cViewPr varScale="1">
        <p:scale>
          <a:sx n="96" d="100"/>
          <a:sy n="96" d="100"/>
        </p:scale>
        <p:origin x="3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0" name="Google Shape;10;p2"/>
          <p:cNvSpPr txBox="1">
            <a:spLocks noGrp="1"/>
          </p:cNvSpPr>
          <p:nvPr>
            <p:ph type="ctrTitle"/>
          </p:nvPr>
        </p:nvSpPr>
        <p:spPr>
          <a:xfrm>
            <a:off x="5518865" y="1238584"/>
            <a:ext cx="5722000" cy="394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5518833" y="5131817"/>
            <a:ext cx="57220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410764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6" name="Google Shape;46;p11"/>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Font typeface="Fira Sans Condensed"/>
              <a:buChar char="●"/>
              <a:defRPr sz="1867">
                <a:latin typeface="Fira Sans Condensed"/>
                <a:ea typeface="Fira Sans Condensed"/>
                <a:cs typeface="Fira Sans Condensed"/>
                <a:sym typeface="Fira Sans Condensed"/>
              </a:defRPr>
            </a:lvl1pPr>
            <a:lvl2pPr marL="1219170" lvl="1"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828754" lvl="2"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2438339" lvl="3"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3047924" lvl="4"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3657509" lvl="5"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4267093" lvl="6"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4876678" lvl="7"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5486263" lvl="8"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pPr lvl="0"/>
            <a:r>
              <a:rPr lang="en-US"/>
              <a:t>Click to edit Master text styles</a:t>
            </a:r>
          </a:p>
        </p:txBody>
      </p:sp>
    </p:spTree>
    <p:extLst>
      <p:ext uri="{BB962C8B-B14F-4D97-AF65-F5344CB8AC3E}">
        <p14:creationId xmlns:p14="http://schemas.microsoft.com/office/powerpoint/2010/main" val="101103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73691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0140C-66A2-4C97-831C-2FBF6C022359}"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CF1B3-9D3D-4D34-B5E0-0438ACBDF729}" type="slidenum">
              <a:rPr lang="en-IN" smtClean="0"/>
              <a:t>‹#›</a:t>
            </a:fld>
            <a:endParaRPr lang="en-IN"/>
          </a:p>
        </p:txBody>
      </p:sp>
    </p:spTree>
    <p:extLst>
      <p:ext uri="{BB962C8B-B14F-4D97-AF65-F5344CB8AC3E}">
        <p14:creationId xmlns:p14="http://schemas.microsoft.com/office/powerpoint/2010/main" val="131983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237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4" name="Google Shape;14;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124745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7" name="Google Shape;17;p4"/>
          <p:cNvSpPr txBox="1">
            <a:spLocks noGrp="1"/>
          </p:cNvSpPr>
          <p:nvPr>
            <p:ph type="body" idx="1"/>
          </p:nvPr>
        </p:nvSpPr>
        <p:spPr>
          <a:xfrm>
            <a:off x="1486800" y="1536633"/>
            <a:ext cx="9218400" cy="4608000"/>
          </a:xfrm>
          <a:prstGeom prst="rect">
            <a:avLst/>
          </a:prstGeom>
          <a:solidFill>
            <a:schemeClr val="dk1">
              <a:alpha val="56699"/>
            </a:schemeClr>
          </a:solidFill>
        </p:spPr>
        <p:txBody>
          <a:bodyPr spcFirstLastPara="1" wrap="square" lIns="91425" tIns="91425" rIns="91425" bIns="91425" anchor="t" anchorCtr="0">
            <a:noAutofit/>
          </a:bodyPr>
          <a:lstStyle>
            <a:lvl1pPr marL="609585" lvl="0" indent="-423323">
              <a:lnSpc>
                <a:spcPct val="100000"/>
              </a:lnSpc>
              <a:spcBef>
                <a:spcPts val="0"/>
              </a:spcBef>
              <a:spcAft>
                <a:spcPts val="0"/>
              </a:spcAft>
              <a:buClr>
                <a:srgbClr val="191919"/>
              </a:buClr>
              <a:buSzPts val="1400"/>
              <a:buFont typeface="Anaheim"/>
              <a:buChar char="●"/>
              <a:defRPr sz="1867">
                <a:solidFill>
                  <a:srgbClr val="F3F3F3"/>
                </a:solidFill>
                <a:latin typeface="Fira Sans Condensed"/>
                <a:ea typeface="Fira Sans Condensed"/>
                <a:cs typeface="Fira Sans Condensed"/>
                <a:sym typeface="Fira Sans Condensed"/>
              </a:defRPr>
            </a:lvl1pPr>
            <a:lvl2pPr marL="1219170" lvl="1" indent="-423323">
              <a:spcBef>
                <a:spcPts val="0"/>
              </a:spcBef>
              <a:spcAft>
                <a:spcPts val="0"/>
              </a:spcAft>
              <a:buClr>
                <a:srgbClr val="191919"/>
              </a:buClr>
              <a:buSzPts val="1400"/>
              <a:buFont typeface="Roboto Condensed Light"/>
              <a:buChar char="○"/>
              <a:defRPr sz="1867">
                <a:latin typeface="Fira Sans Condensed"/>
                <a:ea typeface="Fira Sans Condensed"/>
                <a:cs typeface="Fira Sans Condensed"/>
                <a:sym typeface="Fira Sans Condensed"/>
              </a:defRPr>
            </a:lvl2pPr>
            <a:lvl3pPr marL="1828754" lvl="2" indent="-423323">
              <a:spcBef>
                <a:spcPts val="0"/>
              </a:spcBef>
              <a:spcAft>
                <a:spcPts val="0"/>
              </a:spcAft>
              <a:buClr>
                <a:srgbClr val="191919"/>
              </a:buClr>
              <a:buSzPts val="1400"/>
              <a:buFont typeface="Roboto Condensed Light"/>
              <a:buChar char="■"/>
              <a:defRPr sz="1600"/>
            </a:lvl3pPr>
            <a:lvl4pPr marL="2438339" lvl="3" indent="-423323">
              <a:spcBef>
                <a:spcPts val="0"/>
              </a:spcBef>
              <a:spcAft>
                <a:spcPts val="0"/>
              </a:spcAft>
              <a:buClr>
                <a:srgbClr val="191919"/>
              </a:buClr>
              <a:buSzPts val="1400"/>
              <a:buFont typeface="Roboto Condensed Light"/>
              <a:buChar char="●"/>
              <a:defRPr sz="1600"/>
            </a:lvl4pPr>
            <a:lvl5pPr marL="3047924" lvl="4" indent="-423323">
              <a:spcBef>
                <a:spcPts val="0"/>
              </a:spcBef>
              <a:spcAft>
                <a:spcPts val="0"/>
              </a:spcAft>
              <a:buClr>
                <a:srgbClr val="191919"/>
              </a:buClr>
              <a:buSzPts val="1400"/>
              <a:buFont typeface="Roboto Condensed Light"/>
              <a:buChar char="○"/>
              <a:defRPr sz="1600"/>
            </a:lvl5pPr>
            <a:lvl6pPr marL="3657509" lvl="5" indent="-423323">
              <a:spcBef>
                <a:spcPts val="0"/>
              </a:spcBef>
              <a:spcAft>
                <a:spcPts val="0"/>
              </a:spcAft>
              <a:buClr>
                <a:srgbClr val="191919"/>
              </a:buClr>
              <a:buSzPts val="1400"/>
              <a:buFont typeface="Roboto Condensed Light"/>
              <a:buChar char="■"/>
              <a:defRPr sz="1600"/>
            </a:lvl6pPr>
            <a:lvl7pPr marL="4267093" lvl="6" indent="-423323">
              <a:spcBef>
                <a:spcPts val="0"/>
              </a:spcBef>
              <a:spcAft>
                <a:spcPts val="0"/>
              </a:spcAft>
              <a:buClr>
                <a:srgbClr val="191919"/>
              </a:buClr>
              <a:buSzPts val="1400"/>
              <a:buFont typeface="Roboto Condensed Light"/>
              <a:buChar char="●"/>
              <a:defRPr sz="1600"/>
            </a:lvl7pPr>
            <a:lvl8pPr marL="4876678" lvl="7" indent="-423323">
              <a:spcBef>
                <a:spcPts val="0"/>
              </a:spcBef>
              <a:spcAft>
                <a:spcPts val="0"/>
              </a:spcAft>
              <a:buClr>
                <a:srgbClr val="191919"/>
              </a:buClr>
              <a:buSzPts val="1400"/>
              <a:buFont typeface="Roboto Condensed Light"/>
              <a:buChar char="○"/>
              <a:defRPr sz="1600"/>
            </a:lvl8pPr>
            <a:lvl9pPr marL="5486263" lvl="8" indent="-423323">
              <a:spcBef>
                <a:spcPts val="0"/>
              </a:spcBef>
              <a:spcAft>
                <a:spcPts val="0"/>
              </a:spcAft>
              <a:buClr>
                <a:srgbClr val="191919"/>
              </a:buClr>
              <a:buSzPts val="1400"/>
              <a:buFont typeface="Roboto Condensed Light"/>
              <a:buChar char="■"/>
              <a:defRPr sz="1600"/>
            </a:lvl9pPr>
          </a:lstStyle>
          <a:p>
            <a:pPr lvl="0"/>
            <a:r>
              <a:rPr lang="en-US"/>
              <a:t>Click to edit Master text styles</a:t>
            </a:r>
          </a:p>
        </p:txBody>
      </p:sp>
      <p:sp>
        <p:nvSpPr>
          <p:cNvPr id="18" name="Google Shape;18;p4"/>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4134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1" name="Google Shape;21;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2" name="Google Shape;22;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3" name="Google Shape;23;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4" name="Google Shape;24;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5" name="Google Shape;25;p5"/>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93329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8" name="Google Shape;28;p6"/>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13095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1" name="Google Shape;31;p7"/>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9pPr>
          </a:lstStyle>
          <a:p>
            <a:r>
              <a:rPr lang="en-US"/>
              <a:t>Click to edit Master subtitle style</a:t>
            </a:r>
            <a:endParaRPr/>
          </a:p>
        </p:txBody>
      </p:sp>
      <p:sp>
        <p:nvSpPr>
          <p:cNvPr id="32" name="Google Shape;32;p7"/>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021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5" name="Google Shape;35;p8"/>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81551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8" name="Google Shape;38;p9"/>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9" name="Google Shape;39;p9"/>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0" name="Google Shape;40;p9"/>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42644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3" name="Google Shape;43;p10"/>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4410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736940784"/>
      </p:ext>
    </p:extLst>
  </p:cSld>
  <p:clrMap bg1="lt1" tx1="dk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61698572"/>
      </p:ext>
    </p:extLst>
  </p:cSld>
  <p:clrMap bg1="lt1" tx1="dk1" bg2="dk2" tx2="lt2" accent1="accent1" accent2="accent2" accent3="accent3" accent4="accent4" accent5="accent5" accent6="accent6" hlink="hlink" folHlink="folHlink"/>
  <p:sldLayoutIdLst>
    <p:sldLayoutId id="214748392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neuraldesigner.com/learning/tutorials/neural-networks-applications#Classification"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EA79-ED6D-993D-197A-1994A5BDC4B8}"/>
              </a:ext>
            </a:extLst>
          </p:cNvPr>
          <p:cNvSpPr>
            <a:spLocks noGrp="1"/>
          </p:cNvSpPr>
          <p:nvPr>
            <p:ph type="title" idx="4294967295"/>
          </p:nvPr>
        </p:nvSpPr>
        <p:spPr>
          <a:xfrm>
            <a:off x="0" y="1225550"/>
            <a:ext cx="8824913" cy="673100"/>
          </a:xfrm>
        </p:spPr>
        <p:txBody>
          <a:bodyPr>
            <a:normAutofit fontScale="90000"/>
          </a:bodyPr>
          <a:lstStyle/>
          <a:p>
            <a:pPr algn="ctr"/>
            <a:br>
              <a:rPr lang="en-IN" sz="3600" b="0" i="0" u="none" strike="noStrike" baseline="0" dirty="0">
                <a:solidFill>
                  <a:srgbClr val="000000"/>
                </a:solidFill>
                <a:latin typeface="Times New Roman" panose="02020603050405020304" pitchFamily="18" charset="0"/>
                <a:cs typeface="Times New Roman" panose="02020603050405020304" pitchFamily="18" charset="0"/>
              </a:rPr>
            </a:br>
            <a:r>
              <a:rPr lang="en-IN" sz="36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44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4400" b="1" i="0" u="none" strike="noStrike" baseline="0" dirty="0">
                <a:solidFill>
                  <a:schemeClr val="tx1"/>
                </a:solidFill>
                <a:latin typeface="Times New Roman" panose="02020603050405020304" pitchFamily="18" charset="0"/>
                <a:cs typeface="Times New Roman" panose="02020603050405020304" pitchFamily="18" charset="0"/>
              </a:rPr>
              <a:t>AIML INTERNSHIP</a:t>
            </a:r>
            <a:endParaRPr lang="en-IN" sz="4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F196EB-7B26-4EF2-5976-E66F409B5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414" y="639518"/>
            <a:ext cx="963504" cy="904555"/>
          </a:xfrm>
          <a:prstGeom prst="rect">
            <a:avLst/>
          </a:prstGeom>
        </p:spPr>
      </p:pic>
      <p:sp>
        <p:nvSpPr>
          <p:cNvPr id="10" name="TextBox 9">
            <a:extLst>
              <a:ext uri="{FF2B5EF4-FFF2-40B4-BE49-F238E27FC236}">
                <a16:creationId xmlns:a16="http://schemas.microsoft.com/office/drawing/2014/main" id="{AAD354B5-39E2-6592-6C92-12777AFA68A7}"/>
              </a:ext>
            </a:extLst>
          </p:cNvPr>
          <p:cNvSpPr txBox="1"/>
          <p:nvPr/>
        </p:nvSpPr>
        <p:spPr>
          <a:xfrm>
            <a:off x="2286037" y="5309284"/>
            <a:ext cx="8029575" cy="646331"/>
          </a:xfrm>
          <a:prstGeom prst="rect">
            <a:avLst/>
          </a:prstGeom>
          <a:noFill/>
        </p:spPr>
        <p:txBody>
          <a:bodyPr wrap="square">
            <a:spAutoFit/>
          </a:bodyPr>
          <a:lstStyle/>
          <a:p>
            <a:pPr algn="l"/>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algn="ctr"/>
            <a:r>
              <a:rPr lang="en-US" b="0" i="0" u="none" strike="noStrike" baseline="0" dirty="0">
                <a:solidFill>
                  <a:srgbClr val="000000"/>
                </a:solidFill>
                <a:latin typeface="Times New Roman" panose="02020603050405020304" pitchFamily="18" charset="0"/>
                <a:cs typeface="Times New Roman" panose="02020603050405020304" pitchFamily="18" charset="0"/>
              </a:rPr>
              <a:t> DEPARTMENT OF COMPUTER SCIENCE AND ENGINEERING,SRKREC</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A356FC6-B748-76EE-2FA8-33A66006765C}"/>
              </a:ext>
            </a:extLst>
          </p:cNvPr>
          <p:cNvSpPr txBox="1"/>
          <p:nvPr/>
        </p:nvSpPr>
        <p:spPr>
          <a:xfrm>
            <a:off x="4687272" y="4191805"/>
            <a:ext cx="2498971" cy="738664"/>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Presented by:</a:t>
            </a:r>
          </a:p>
          <a:p>
            <a:pPr algn="ctr"/>
            <a:r>
              <a:rPr lang="en-US" dirty="0">
                <a:solidFill>
                  <a:schemeClr val="tx1"/>
                </a:solidFill>
                <a:latin typeface="Times New Roman" panose="02020603050405020304" pitchFamily="18" charset="0"/>
                <a:cs typeface="Times New Roman" panose="02020603050405020304" pitchFamily="18" charset="0"/>
              </a:rPr>
              <a:t>SISTU DATT SAI ADITYA</a:t>
            </a:r>
          </a:p>
          <a:p>
            <a:pPr algn="ctr"/>
            <a:r>
              <a:rPr lang="en-US" dirty="0">
                <a:latin typeface="Times New Roman" panose="02020603050405020304" pitchFamily="18" charset="0"/>
                <a:cs typeface="Times New Roman" panose="02020603050405020304" pitchFamily="18" charset="0"/>
              </a:rPr>
              <a:t>20B91A05S8</a:t>
            </a:r>
          </a:p>
        </p:txBody>
      </p:sp>
      <p:sp>
        <p:nvSpPr>
          <p:cNvPr id="3" name="TextBox 2">
            <a:extLst>
              <a:ext uri="{FF2B5EF4-FFF2-40B4-BE49-F238E27FC236}">
                <a16:creationId xmlns:a16="http://schemas.microsoft.com/office/drawing/2014/main" id="{3AA696FB-022D-945D-679A-7047F22D3921}"/>
              </a:ext>
            </a:extLst>
          </p:cNvPr>
          <p:cNvSpPr txBox="1"/>
          <p:nvPr/>
        </p:nvSpPr>
        <p:spPr>
          <a:xfrm>
            <a:off x="3732437" y="2529295"/>
            <a:ext cx="5136776" cy="369332"/>
          </a:xfrm>
          <a:prstGeom prst="rect">
            <a:avLst/>
          </a:prstGeom>
          <a:noFill/>
        </p:spPr>
        <p:txBody>
          <a:bodyPr wrap="square" rtlCol="0">
            <a:spAutoFit/>
          </a:bodyPr>
          <a:lstStyle/>
          <a:p>
            <a:r>
              <a:rPr lang="en-IN" sz="1800" b="0" i="0" u="none" strike="noStrike" baseline="0" dirty="0">
                <a:latin typeface="Times New Roman" panose="02020603050405020304" pitchFamily="18" charset="0"/>
              </a:rPr>
              <a:t>HENOTIC TECHNOLOGY PRIVATE LIMITED</a:t>
            </a:r>
            <a:endParaRPr lang="en-IN" dirty="0"/>
          </a:p>
        </p:txBody>
      </p:sp>
      <p:sp>
        <p:nvSpPr>
          <p:cNvPr id="7" name="TextBox 6">
            <a:extLst>
              <a:ext uri="{FF2B5EF4-FFF2-40B4-BE49-F238E27FC236}">
                <a16:creationId xmlns:a16="http://schemas.microsoft.com/office/drawing/2014/main" id="{23D610BC-19B0-3B90-6EC1-BF50A1103ED4}"/>
              </a:ext>
            </a:extLst>
          </p:cNvPr>
          <p:cNvSpPr txBox="1"/>
          <p:nvPr/>
        </p:nvSpPr>
        <p:spPr>
          <a:xfrm>
            <a:off x="4233158" y="3117056"/>
            <a:ext cx="6445624" cy="369332"/>
          </a:xfrm>
          <a:prstGeom prst="rect">
            <a:avLst/>
          </a:prstGeom>
          <a:noFill/>
        </p:spPr>
        <p:txBody>
          <a:bodyPr wrap="square">
            <a:spAutoFit/>
          </a:bodyPr>
          <a:lstStyle/>
          <a:p>
            <a:pPr algn="l"/>
            <a:r>
              <a:rPr lang="en-IN" sz="1800" b="0" i="0" u="none" strike="noStrike" baseline="0" dirty="0">
                <a:latin typeface="Times New Roman" panose="02020603050405020304" pitchFamily="18" charset="0"/>
              </a:rPr>
              <a:t>7th July </a:t>
            </a:r>
            <a:r>
              <a:rPr lang="en-US" sz="1800" b="0" i="0" u="none" strike="noStrike" baseline="0" dirty="0">
                <a:latin typeface="Times New Roman" panose="02020603050405020304" pitchFamily="18" charset="0"/>
              </a:rPr>
              <a:t>2022 to 06th September 2022</a:t>
            </a:r>
            <a:endParaRPr lang="en-IN" dirty="0"/>
          </a:p>
        </p:txBody>
      </p:sp>
    </p:spTree>
    <p:extLst>
      <p:ext uri="{BB962C8B-B14F-4D97-AF65-F5344CB8AC3E}">
        <p14:creationId xmlns:p14="http://schemas.microsoft.com/office/powerpoint/2010/main" val="253899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C217-1730-1CB8-B4BB-158F00070D09}"/>
              </a:ext>
            </a:extLst>
          </p:cNvPr>
          <p:cNvSpPr>
            <a:spLocks noGrp="1"/>
          </p:cNvSpPr>
          <p:nvPr>
            <p:ph type="title"/>
          </p:nvPr>
        </p:nvSpPr>
        <p:spPr>
          <a:xfrm>
            <a:off x="719330" y="595188"/>
            <a:ext cx="11029616" cy="988332"/>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AC18B4AE-B22A-DCCB-1EB0-1FC7250681CB}"/>
              </a:ext>
            </a:extLst>
          </p:cNvPr>
          <p:cNvSpPr txBox="1"/>
          <p:nvPr/>
        </p:nvSpPr>
        <p:spPr>
          <a:xfrm>
            <a:off x="1598396" y="2171872"/>
            <a:ext cx="9557284" cy="461665"/>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tx2"/>
                </a:solidFill>
                <a:latin typeface="Times New Roman" panose="02020603050405020304" pitchFamily="18" charset="0"/>
                <a:cs typeface="Times New Roman" panose="02020603050405020304" pitchFamily="18" charset="0"/>
              </a:rPr>
              <a:t>https://www.kaggle.com/code/kmalit/bank-customer-churn-prediction</a:t>
            </a:r>
          </a:p>
        </p:txBody>
      </p:sp>
    </p:spTree>
    <p:extLst>
      <p:ext uri="{BB962C8B-B14F-4D97-AF65-F5344CB8AC3E}">
        <p14:creationId xmlns:p14="http://schemas.microsoft.com/office/powerpoint/2010/main" val="174443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3F11D2-0DBF-16D3-D327-380897E083E9}"/>
              </a:ext>
            </a:extLst>
          </p:cNvPr>
          <p:cNvSpPr/>
          <p:nvPr/>
        </p:nvSpPr>
        <p:spPr>
          <a:xfrm>
            <a:off x="3945412" y="2967335"/>
            <a:ext cx="4301177" cy="1754326"/>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3099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EFB1-92FC-A00A-155F-6EA7AA59DE99}"/>
              </a:ext>
            </a:extLst>
          </p:cNvPr>
          <p:cNvSpPr>
            <a:spLocks noGrp="1"/>
          </p:cNvSpPr>
          <p:nvPr>
            <p:ph type="title"/>
          </p:nvPr>
        </p:nvSpPr>
        <p:spPr>
          <a:xfrm>
            <a:off x="656777" y="940836"/>
            <a:ext cx="10058400" cy="1450757"/>
          </a:xfrm>
        </p:spPr>
        <p:txBody>
          <a:bodyPr>
            <a:normAutofit/>
          </a:bodyPr>
          <a:lstStyle/>
          <a:p>
            <a:r>
              <a:rPr lang="en-IN" sz="44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C82B50E4-7E78-0477-7FC2-CD7A390814FB}"/>
              </a:ext>
            </a:extLst>
          </p:cNvPr>
          <p:cNvSpPr txBox="1"/>
          <p:nvPr/>
        </p:nvSpPr>
        <p:spPr>
          <a:xfrm>
            <a:off x="1392633" y="2078998"/>
            <a:ext cx="6612850" cy="3268652"/>
          </a:xfrm>
          <a:prstGeom prst="rect">
            <a:avLst/>
          </a:prstGeom>
          <a:noFill/>
        </p:spPr>
        <p:txBody>
          <a:bodyPr wrap="square">
            <a:spAutoFit/>
          </a:bodyPr>
          <a:lstStyle/>
          <a:p>
            <a:pPr marL="285750" indent="-285750">
              <a:lnSpc>
                <a:spcPct val="150000"/>
              </a:lnSpc>
              <a:buClr>
                <a:schemeClr val="tx2"/>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INTRODUCTION ABOUT DATASET</a:t>
            </a:r>
          </a:p>
          <a:p>
            <a:pPr marL="285750" indent="-285750">
              <a:lnSpc>
                <a:spcPct val="150000"/>
              </a:lnSpc>
              <a:buClr>
                <a:schemeClr val="tx2"/>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OBJECTIVE</a:t>
            </a:r>
          </a:p>
          <a:p>
            <a:pPr marL="285750" indent="-285750">
              <a:lnSpc>
                <a:spcPct val="150000"/>
              </a:lnSpc>
              <a:buClr>
                <a:schemeClr val="tx2"/>
              </a:buClr>
              <a:buFont typeface="Arial" panose="020B0604020202020204" pitchFamily="34" charset="0"/>
              <a:buChar char="•"/>
            </a:pPr>
            <a:r>
              <a:rPr lang="en-US" sz="2000" i="0" u="none" strike="noStrike" baseline="0" dirty="0">
                <a:solidFill>
                  <a:schemeClr val="tx2"/>
                </a:solidFill>
                <a:latin typeface="Times New Roman" panose="02020603050405020304" pitchFamily="18" charset="0"/>
              </a:rPr>
              <a:t>DATA SCIENCE PROJECT LIFE CYCLE </a:t>
            </a:r>
          </a:p>
          <a:p>
            <a:pPr marL="285750" indent="-285750">
              <a:lnSpc>
                <a:spcPct val="150000"/>
              </a:lnSpc>
              <a:buClr>
                <a:schemeClr val="tx2"/>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RESULTS	</a:t>
            </a:r>
          </a:p>
          <a:p>
            <a:pPr marL="285750" indent="-285750">
              <a:lnSpc>
                <a:spcPct val="150000"/>
              </a:lnSpc>
              <a:buClr>
                <a:schemeClr val="tx2"/>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RECOMMENDATIONS AND CONCLUSIONS</a:t>
            </a:r>
          </a:p>
          <a:p>
            <a:pPr marL="285750" indent="-285750">
              <a:lnSpc>
                <a:spcPct val="150000"/>
              </a:lnSpc>
              <a:buClr>
                <a:schemeClr val="tx2"/>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REFERENCES </a:t>
            </a:r>
            <a:r>
              <a:rPr lang="en-IN" sz="2000" dirty="0">
                <a:solidFill>
                  <a:schemeClr val="bg1">
                    <a:lumMod val="20000"/>
                    <a:lumOff val="80000"/>
                  </a:schemeClr>
                </a:solidFill>
                <a:latin typeface="Times New Roman" panose="02020603050405020304" pitchFamily="18" charset="0"/>
                <a:cs typeface="Times New Roman" panose="02020603050405020304" pitchFamily="18" charset="0"/>
              </a:rPr>
              <a:t>	</a:t>
            </a:r>
          </a:p>
          <a:p>
            <a:pPr>
              <a:lnSpc>
                <a:spcPct val="150000"/>
              </a:lnSpc>
            </a:pPr>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962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80DC4-05B7-BFF9-BA62-F26467F7B354}"/>
              </a:ext>
            </a:extLst>
          </p:cNvPr>
          <p:cNvSpPr>
            <a:spLocks noGrp="1"/>
          </p:cNvSpPr>
          <p:nvPr>
            <p:ph type="title"/>
          </p:nvPr>
        </p:nvSpPr>
        <p:spPr>
          <a:xfrm>
            <a:off x="887505" y="2441644"/>
            <a:ext cx="7243482" cy="2120184"/>
          </a:xfrm>
        </p:spPr>
        <p:txBody>
          <a:bodyPr>
            <a:noAutofit/>
          </a:bodyPr>
          <a:lstStyle/>
          <a:p>
            <a:r>
              <a:rPr lang="en-US" sz="4800" b="1" dirty="0">
                <a:latin typeface="Times New Roman" panose="02020603050405020304" pitchFamily="18" charset="0"/>
                <a:cs typeface="Times New Roman" panose="02020603050405020304" pitchFamily="18" charset="0"/>
              </a:rPr>
              <a:t>Bank Customer Churn Prediction</a:t>
            </a:r>
            <a:endParaRPr lang="en-IN" sz="4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C349F21-0A7A-C196-B352-D466CA39F660}"/>
              </a:ext>
            </a:extLst>
          </p:cNvPr>
          <p:cNvSpPr txBox="1"/>
          <p:nvPr/>
        </p:nvSpPr>
        <p:spPr>
          <a:xfrm>
            <a:off x="887505" y="1711399"/>
            <a:ext cx="2689412" cy="584775"/>
          </a:xfrm>
          <a:prstGeom prst="rect">
            <a:avLst/>
          </a:prstGeom>
          <a:noFill/>
        </p:spPr>
        <p:txBody>
          <a:bodyPr wrap="square" rtlCol="0">
            <a:spAutoFit/>
          </a:bodyPr>
          <a:lstStyle/>
          <a:p>
            <a:r>
              <a:rPr lang="en-US" sz="3200" b="1" dirty="0">
                <a:solidFill>
                  <a:schemeClr val="tx2"/>
                </a:solidFill>
                <a:latin typeface="Times New Roman" panose="02020603050405020304" pitchFamily="18" charset="0"/>
                <a:cs typeface="Times New Roman" panose="02020603050405020304" pitchFamily="18" charset="0"/>
              </a:rPr>
              <a:t>DATASET:</a:t>
            </a:r>
            <a:endParaRPr lang="en-IN" sz="32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34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2583-60EA-7079-84C3-FDDA5CF6185B}"/>
              </a:ext>
            </a:extLst>
          </p:cNvPr>
          <p:cNvSpPr>
            <a:spLocks noGrp="1"/>
          </p:cNvSpPr>
          <p:nvPr>
            <p:ph type="title"/>
          </p:nvPr>
        </p:nvSpPr>
        <p:spPr>
          <a:xfrm>
            <a:off x="439271" y="826724"/>
            <a:ext cx="10058400" cy="1450757"/>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r>
              <a:rPr lang="en-US" sz="4000" b="1" dirty="0">
                <a:latin typeface="Times New Roman" panose="02020603050405020304" pitchFamily="18" charset="0"/>
                <a:cs typeface="Times New Roman" panose="02020603050405020304" pitchFamily="18" charset="0"/>
              </a:rPr>
              <a:t> ABOUT DATASET</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25A5C8-CA9B-34B0-950E-73967CACC072}"/>
              </a:ext>
            </a:extLst>
          </p:cNvPr>
          <p:cNvSpPr txBox="1"/>
          <p:nvPr/>
        </p:nvSpPr>
        <p:spPr>
          <a:xfrm>
            <a:off x="1137920" y="1968600"/>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5DA7AFB2-A108-6FC8-5AA3-77C885FEF0A8}"/>
              </a:ext>
            </a:extLst>
          </p:cNvPr>
          <p:cNvSpPr txBox="1"/>
          <p:nvPr/>
        </p:nvSpPr>
        <p:spPr>
          <a:xfrm>
            <a:off x="579822" y="1488491"/>
            <a:ext cx="9158155" cy="7575856"/>
          </a:xfrm>
          <a:prstGeom prst="rect">
            <a:avLst/>
          </a:prstGeom>
          <a:noFill/>
        </p:spPr>
        <p:txBody>
          <a:bodyPr wrap="square">
            <a:spAutoFit/>
          </a:bodyPr>
          <a:lstStyle/>
          <a:p>
            <a:pPr marL="457200" indent="-457200" algn="just">
              <a:lnSpc>
                <a:spcPct val="150000"/>
              </a:lnSpc>
              <a:buClr>
                <a:schemeClr val="tx2"/>
              </a:buClr>
              <a:buFont typeface="Arial" panose="020B0604020202020204" pitchFamily="34" charset="0"/>
              <a:buChar char="•"/>
            </a:pPr>
            <a:r>
              <a:rPr lang="en-US" sz="2000" b="0" i="0" dirty="0">
                <a:solidFill>
                  <a:schemeClr val="tx2"/>
                </a:solidFill>
                <a:effectLst/>
                <a:latin typeface="Lato" panose="020B0604020202020204" pitchFamily="34" charset="0"/>
              </a:rPr>
              <a:t>Bank Customer Churn prediction means knowing which customers are likely to leave or unsubscribe from your  Bank.</a:t>
            </a:r>
          </a:p>
          <a:p>
            <a:pPr marL="457200" indent="-457200" algn="just">
              <a:lnSpc>
                <a:spcPct val="150000"/>
              </a:lnSpc>
              <a:buClr>
                <a:schemeClr val="tx2"/>
              </a:buClr>
              <a:buFont typeface="Arial" panose="020B0604020202020204" pitchFamily="34" charset="0"/>
              <a:buChar char="•"/>
            </a:pPr>
            <a:r>
              <a:rPr lang="en-US" sz="2000" b="0" i="0" dirty="0">
                <a:solidFill>
                  <a:schemeClr val="tx2"/>
                </a:solidFill>
                <a:effectLst/>
                <a:latin typeface="Georgia" panose="02040502050405020303" pitchFamily="18" charset="0"/>
              </a:rPr>
              <a:t>Customer churn has become a major problem in banking industry and banks have always tried to track customer interaction with the company to detect early warning signs in customer’s behavior.</a:t>
            </a:r>
            <a:endParaRPr lang="en-US" sz="2000" b="0" i="0" dirty="0">
              <a:solidFill>
                <a:schemeClr val="tx2"/>
              </a:solidFill>
              <a:effectLst/>
              <a:latin typeface="Lato" panose="020B0604020202020204" pitchFamily="34" charset="0"/>
            </a:endParaRPr>
          </a:p>
          <a:p>
            <a:pPr marL="457200" indent="-457200" algn="just">
              <a:lnSpc>
                <a:spcPct val="150000"/>
              </a:lnSpc>
              <a:buClr>
                <a:schemeClr val="tx2"/>
              </a:buClr>
              <a:buFont typeface="Arial" panose="020B0604020202020204" pitchFamily="34" charset="0"/>
              <a:buChar char="•"/>
            </a:pPr>
            <a:endParaRPr lang="en-US" sz="2000" b="0" i="0" dirty="0">
              <a:solidFill>
                <a:schemeClr val="tx2"/>
              </a:solidFill>
              <a:effectLst/>
              <a:latin typeface="Lato" panose="020B0604020202020204" pitchFamily="34" charset="0"/>
            </a:endParaRPr>
          </a:p>
          <a:p>
            <a:pPr marL="342900" indent="-342900" algn="l">
              <a:buClr>
                <a:schemeClr val="tx2"/>
              </a:buClr>
              <a:buFont typeface="Arial" panose="020B0604020202020204" pitchFamily="34" charset="0"/>
              <a:buChar char="•"/>
            </a:pPr>
            <a:r>
              <a:rPr lang="en-US" sz="2000" b="0" i="0" dirty="0">
                <a:solidFill>
                  <a:schemeClr val="tx2"/>
                </a:solidFill>
                <a:effectLst/>
                <a:latin typeface="Roboto" panose="020B0604020202020204" pitchFamily="2" charset="0"/>
              </a:rPr>
              <a:t>This example uses customer data from a bank to build a predictive model for the likely churn clients. As we know, it is much more expensive to sign in a new client than to keep an existing one.</a:t>
            </a:r>
          </a:p>
          <a:p>
            <a:pPr algn="l">
              <a:buClr>
                <a:schemeClr val="tx2"/>
              </a:buClr>
            </a:pPr>
            <a:endParaRPr lang="en-US" sz="2000" dirty="0">
              <a:solidFill>
                <a:schemeClr val="tx2"/>
              </a:solidFill>
              <a:latin typeface="Roboto" panose="020B0604020202020204" pitchFamily="2" charset="0"/>
            </a:endParaRPr>
          </a:p>
          <a:p>
            <a:pPr marL="342900" indent="-342900" algn="l">
              <a:buClr>
                <a:schemeClr val="tx2"/>
              </a:buClr>
              <a:buFont typeface="Arial" panose="020B0604020202020204" pitchFamily="34" charset="0"/>
              <a:buChar char="•"/>
            </a:pPr>
            <a:r>
              <a:rPr lang="en-US" sz="2000" b="0" i="0" dirty="0">
                <a:solidFill>
                  <a:schemeClr val="tx2"/>
                </a:solidFill>
                <a:effectLst/>
                <a:latin typeface="Roboto" panose="020B0604020202020204" pitchFamily="2" charset="0"/>
              </a:rPr>
              <a:t>It is advantageous for banks to know what leads clients to leave the Bank. The</a:t>
            </a:r>
            <a:r>
              <a:rPr lang="en-US" sz="2000" dirty="0">
                <a:solidFill>
                  <a:schemeClr val="tx2"/>
                </a:solidFill>
                <a:latin typeface="Roboto" panose="020B0604020202020204" pitchFamily="2" charset="0"/>
              </a:rPr>
              <a:t> data set is about the customers of the bank having factors like geography, cutomerid,surname,gender,</a:t>
            </a:r>
          </a:p>
          <a:p>
            <a:pPr marL="342900" indent="-342900" algn="l">
              <a:buClr>
                <a:schemeClr val="tx2"/>
              </a:buClr>
              <a:buFont typeface="Arial" panose="020B0604020202020204" pitchFamily="34" charset="0"/>
              <a:buChar char="•"/>
            </a:pPr>
            <a:r>
              <a:rPr lang="en-US" sz="2000" dirty="0">
                <a:solidFill>
                  <a:schemeClr val="tx2"/>
                </a:solidFill>
                <a:latin typeface="Roboto" panose="020B0604020202020204" pitchFamily="2" charset="0"/>
              </a:rPr>
              <a:t>balance,</a:t>
            </a:r>
            <a:r>
              <a:rPr lang="en-US" sz="2000" b="0" i="0" dirty="0">
                <a:solidFill>
                  <a:schemeClr val="tx2"/>
                </a:solidFill>
                <a:effectLst/>
                <a:latin typeface="Roboto" panose="020B0604020202020204" pitchFamily="2" charset="0"/>
              </a:rPr>
              <a:t>Gender,age.</a:t>
            </a:r>
          </a:p>
          <a:p>
            <a:pPr algn="l">
              <a:buClr>
                <a:schemeClr val="tx2"/>
              </a:buClr>
            </a:pPr>
            <a:endParaRPr lang="en-US" sz="2000" b="0" i="0" dirty="0">
              <a:solidFill>
                <a:schemeClr val="tx2"/>
              </a:solidFill>
              <a:effectLst/>
              <a:latin typeface="Roboto" panose="020B0604020202020204" pitchFamily="2" charset="0"/>
            </a:endParaRPr>
          </a:p>
          <a:p>
            <a:pPr marL="342900" indent="-342900" algn="l">
              <a:buClr>
                <a:schemeClr val="tx2"/>
              </a:buClr>
              <a:buFont typeface="Arial" panose="020B0604020202020204" pitchFamily="34" charset="0"/>
              <a:buChar char="•"/>
            </a:pPr>
            <a:endParaRPr lang="en-US" sz="2000" b="0" i="0" dirty="0">
              <a:solidFill>
                <a:schemeClr val="tx2"/>
              </a:solidFill>
              <a:effectLst/>
              <a:latin typeface="Roboto" panose="020B0604020202020204" pitchFamily="2" charset="0"/>
            </a:endParaRPr>
          </a:p>
          <a:p>
            <a:pPr algn="l"/>
            <a:endParaRPr lang="en-US" sz="2000" b="0" i="0" dirty="0">
              <a:solidFill>
                <a:srgbClr val="000000"/>
              </a:solidFill>
              <a:effectLst/>
              <a:latin typeface="Roboto" panose="020B0604020202020204" pitchFamily="2" charset="0"/>
            </a:endParaRPr>
          </a:p>
          <a:p>
            <a:pPr marL="457200" indent="-457200" algn="just">
              <a:lnSpc>
                <a:spcPct val="150000"/>
              </a:lnSpc>
              <a:buClr>
                <a:schemeClr val="tx2"/>
              </a:buClr>
              <a:buFont typeface="Arial" panose="020B0604020202020204" pitchFamily="34" charset="0"/>
              <a:buChar char="•"/>
            </a:pPr>
            <a:endParaRPr lang="en-US" sz="2000" b="0" i="0" dirty="0">
              <a:solidFill>
                <a:schemeClr val="tx2"/>
              </a:solidFill>
              <a:effectLst/>
              <a:latin typeface="Lato" panose="020B0604020202020204" pitchFamily="34" charset="0"/>
            </a:endParaRPr>
          </a:p>
          <a:p>
            <a:pPr marL="457200" indent="-457200" algn="just">
              <a:lnSpc>
                <a:spcPct val="150000"/>
              </a:lnSpc>
              <a:buClr>
                <a:schemeClr val="tx2"/>
              </a:buClr>
              <a:buFont typeface="Arial" panose="020B0604020202020204" pitchFamily="34" charset="0"/>
              <a:buChar char="•"/>
            </a:pPr>
            <a:endParaRPr lang="en-US" sz="2000" dirty="0">
              <a:solidFill>
                <a:schemeClr val="tx2"/>
              </a:solidFill>
            </a:endParaRPr>
          </a:p>
          <a:p>
            <a:pPr marL="285750" indent="-28575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8138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B396-F69D-6D94-67F7-DE93B8E3B1FE}"/>
              </a:ext>
            </a:extLst>
          </p:cNvPr>
          <p:cNvSpPr>
            <a:spLocks noGrp="1"/>
          </p:cNvSpPr>
          <p:nvPr>
            <p:ph type="title"/>
          </p:nvPr>
        </p:nvSpPr>
        <p:spPr>
          <a:xfrm>
            <a:off x="628696" y="1115439"/>
            <a:ext cx="8596668" cy="1320800"/>
          </a:xfrm>
        </p:spPr>
        <p:txBody>
          <a:bodyPr/>
          <a:lstStyle/>
          <a:p>
            <a:r>
              <a:rPr lang="en-IN" sz="4400" b="1"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137AF447-1DD9-2E19-6DDD-55AB9F8A4FEC}"/>
              </a:ext>
            </a:extLst>
          </p:cNvPr>
          <p:cNvSpPr txBox="1"/>
          <p:nvPr/>
        </p:nvSpPr>
        <p:spPr>
          <a:xfrm>
            <a:off x="1040503" y="2154957"/>
            <a:ext cx="8408297" cy="4457952"/>
          </a:xfrm>
          <a:prstGeom prst="rect">
            <a:avLst/>
          </a:prstGeom>
          <a:noFill/>
        </p:spPr>
        <p:txBody>
          <a:bodyPr wrap="square">
            <a:spAutoFit/>
          </a:bodyPr>
          <a:lstStyle/>
          <a:p>
            <a:pPr marL="342900" indent="-342900">
              <a:lnSpc>
                <a:spcPct val="150000"/>
              </a:lnSpc>
              <a:buClr>
                <a:schemeClr val="tx2"/>
              </a:buClr>
              <a:buFont typeface="Arial" panose="020B0604020202020204" pitchFamily="34" charset="0"/>
              <a:buChar char="•"/>
            </a:pPr>
            <a:r>
              <a:rPr lang="en-US" sz="2400" b="0" i="0" dirty="0">
                <a:solidFill>
                  <a:schemeClr val="tx2"/>
                </a:solidFill>
                <a:effectLst/>
                <a:latin typeface="Times New Roman" panose="02020603050405020304" pitchFamily="18" charset="0"/>
                <a:cs typeface="Times New Roman" panose="02020603050405020304" pitchFamily="18" charset="0"/>
              </a:rPr>
              <a:t>The main Objective of this project is:</a:t>
            </a:r>
          </a:p>
          <a:p>
            <a:pPr marL="342900" indent="-342900" algn="l">
              <a:buClr>
                <a:schemeClr val="tx2"/>
              </a:buClr>
              <a:buFont typeface="Arial" panose="020B0604020202020204" pitchFamily="34" charset="0"/>
              <a:buChar char="•"/>
            </a:pPr>
            <a:r>
              <a:rPr lang="en-US" sz="2400" dirty="0">
                <a:solidFill>
                  <a:schemeClr val="tx2"/>
                </a:solidFill>
                <a:latin typeface="Inter"/>
              </a:rPr>
              <a:t>I</a:t>
            </a:r>
            <a:r>
              <a:rPr lang="en-US" sz="2400" b="0" i="0" dirty="0">
                <a:solidFill>
                  <a:schemeClr val="tx2"/>
                </a:solidFill>
                <a:effectLst/>
                <a:latin typeface="Inter"/>
              </a:rPr>
              <a:t>dentify and visualize which factors contribute to customer churn.</a:t>
            </a:r>
          </a:p>
          <a:p>
            <a:pPr marL="342900" indent="-342900">
              <a:buClr>
                <a:schemeClr val="tx2"/>
              </a:buClr>
              <a:buFont typeface="Arial" panose="020B0604020202020204" pitchFamily="34" charset="0"/>
              <a:buChar char="•"/>
            </a:pPr>
            <a:r>
              <a:rPr lang="en-US" sz="2400" b="0" i="0" dirty="0">
                <a:solidFill>
                  <a:schemeClr val="tx2"/>
                </a:solidFill>
                <a:effectLst/>
                <a:latin typeface="Lato" panose="020F0502020204030203" pitchFamily="34" charset="0"/>
              </a:rPr>
              <a:t>We first have to do some Exploratory Data Analysis in the Dataset, then fit the dataset into Machine Learning Classification Algorithm and choose the best Algorithm for the Bank Customer Churn Dataset.</a:t>
            </a:r>
          </a:p>
          <a:p>
            <a:pPr marL="342900" indent="-342900">
              <a:buClr>
                <a:schemeClr val="tx2"/>
              </a:buClr>
              <a:buFont typeface="Arial" panose="020B0604020202020204" pitchFamily="34" charset="0"/>
              <a:buChar char="•"/>
            </a:pPr>
            <a:r>
              <a:rPr lang="en-US" sz="2400" b="0" i="0" dirty="0">
                <a:solidFill>
                  <a:schemeClr val="tx2"/>
                </a:solidFill>
                <a:effectLst/>
                <a:latin typeface="Inter"/>
              </a:rPr>
              <a:t>choose a model that will attach a probability to the churn to make it easier for customer service to target low hanging fruits in their efforts to prevent churn</a:t>
            </a:r>
            <a:endParaRPr lang="en-US" sz="2400" b="0" i="0" dirty="0">
              <a:solidFill>
                <a:schemeClr val="tx2"/>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b="0" i="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43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B396-F69D-6D94-67F7-DE93B8E3B1FE}"/>
              </a:ext>
            </a:extLst>
          </p:cNvPr>
          <p:cNvSpPr>
            <a:spLocks noGrp="1"/>
          </p:cNvSpPr>
          <p:nvPr>
            <p:ph type="title"/>
          </p:nvPr>
        </p:nvSpPr>
        <p:spPr>
          <a:xfrm>
            <a:off x="463326" y="852791"/>
            <a:ext cx="8596668" cy="1320800"/>
          </a:xfrm>
        </p:spPr>
        <p:txBody>
          <a:bodyPr>
            <a:normAutofit/>
          </a:bodyPr>
          <a:lstStyle/>
          <a:p>
            <a:r>
              <a:rPr lang="en-US" sz="4000" b="1" i="0" u="none" strike="noStrike" baseline="0" dirty="0">
                <a:latin typeface="Times New Roman" panose="02020603050405020304" pitchFamily="18" charset="0"/>
              </a:rPr>
              <a:t>Data Science Project Life Cycle </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768517-9C83-5FFD-0566-5EC37AADDFD4}"/>
              </a:ext>
            </a:extLst>
          </p:cNvPr>
          <p:cNvSpPr txBox="1"/>
          <p:nvPr/>
        </p:nvSpPr>
        <p:spPr>
          <a:xfrm>
            <a:off x="1126785" y="1798611"/>
            <a:ext cx="9341223" cy="4382225"/>
          </a:xfrm>
          <a:prstGeom prst="rect">
            <a:avLst/>
          </a:prstGeom>
          <a:noFill/>
        </p:spPr>
        <p:txBody>
          <a:bodyPr wrap="square" rtlCol="0">
            <a:spAutoFit/>
          </a:bodyPr>
          <a:lstStyle/>
          <a:p>
            <a:pPr marL="342900" indent="-342900">
              <a:lnSpc>
                <a:spcPct val="150000"/>
              </a:lnSpc>
              <a:buClr>
                <a:schemeClr val="tx2"/>
              </a:buClr>
              <a:buFont typeface="+mj-lt"/>
              <a:buAutoNum type="arabicPeriod"/>
            </a:pPr>
            <a:r>
              <a:rPr lang="en-IN" sz="1800" b="1" i="0" u="none" strike="noStrike" baseline="0" dirty="0">
                <a:solidFill>
                  <a:schemeClr val="tx2"/>
                </a:solidFill>
                <a:latin typeface="Times New Roman" panose="02020603050405020304" pitchFamily="18" charset="0"/>
              </a:rPr>
              <a:t>Data Pre-processing </a:t>
            </a:r>
          </a:p>
          <a:p>
            <a:pPr algn="l"/>
            <a:r>
              <a:rPr lang="en-US" sz="1600" b="0" i="0" dirty="0">
                <a:solidFill>
                  <a:schemeClr val="accent4"/>
                </a:solidFill>
                <a:effectLst/>
                <a:latin typeface="Roboto" panose="02000000000000000000" pitchFamily="2" charset="0"/>
              </a:rPr>
              <a:t>The variable to be predicted is binary (churn or loyal). Therefore this is a </a:t>
            </a:r>
            <a:r>
              <a:rPr lang="en-US" sz="1600" b="0" i="0" u="none" strike="noStrike" dirty="0">
                <a:solidFill>
                  <a:schemeClr val="accent4"/>
                </a:solidFill>
                <a:effectLst/>
                <a:latin typeface="Roboto" panose="02000000000000000000" pitchFamily="2" charset="0"/>
                <a:hlinkClick r:id="rId2">
                  <a:extLst>
                    <a:ext uri="{A12FA001-AC4F-418D-AE19-62706E023703}">
                      <ahyp:hlinkClr xmlns:ahyp="http://schemas.microsoft.com/office/drawing/2018/hyperlinkcolor" val="tx"/>
                    </a:ext>
                  </a:extLst>
                </a:hlinkClick>
              </a:rPr>
              <a:t>classification</a:t>
            </a:r>
            <a:r>
              <a:rPr lang="en-US" sz="1600" b="0" i="0" dirty="0">
                <a:solidFill>
                  <a:schemeClr val="accent4"/>
                </a:solidFill>
                <a:effectLst/>
                <a:latin typeface="Roboto" panose="02000000000000000000" pitchFamily="2" charset="0"/>
              </a:rPr>
              <a:t> project.</a:t>
            </a:r>
          </a:p>
          <a:p>
            <a:pPr algn="l"/>
            <a:r>
              <a:rPr lang="en-US" sz="1600" b="0" i="0" dirty="0">
                <a:solidFill>
                  <a:schemeClr val="accent4"/>
                </a:solidFill>
                <a:effectLst/>
                <a:latin typeface="Roboto" panose="02000000000000000000" pitchFamily="2" charset="0"/>
              </a:rPr>
              <a:t>The goal here is to model churn probability, conditioned on the customer features.</a:t>
            </a:r>
          </a:p>
          <a:p>
            <a:pPr marL="857250" lvl="1" indent="-400050">
              <a:lnSpc>
                <a:spcPct val="150000"/>
              </a:lnSpc>
              <a:buClr>
                <a:schemeClr val="tx2"/>
              </a:buClr>
              <a:buFont typeface="+mj-lt"/>
              <a:buAutoNum type="romanLcPeriod"/>
            </a:pPr>
            <a:r>
              <a:rPr lang="en-US" i="0" u="none" strike="noStrike" baseline="0" dirty="0">
                <a:solidFill>
                  <a:schemeClr val="tx2"/>
                </a:solidFill>
                <a:latin typeface="Times New Roman" panose="02020603050405020304" pitchFamily="18" charset="0"/>
              </a:rPr>
              <a:t>Check the Duplicate and low variation data </a:t>
            </a:r>
          </a:p>
          <a:p>
            <a:pPr marL="857250" lvl="1" indent="-400050">
              <a:lnSpc>
                <a:spcPct val="150000"/>
              </a:lnSpc>
              <a:buClr>
                <a:schemeClr val="tx2"/>
              </a:buClr>
              <a:buFont typeface="+mj-lt"/>
              <a:buAutoNum type="romanLcPeriod"/>
            </a:pPr>
            <a:r>
              <a:rPr lang="en-US" i="0" u="none" strike="noStrike" baseline="0" dirty="0">
                <a:solidFill>
                  <a:schemeClr val="tx2"/>
                </a:solidFill>
                <a:latin typeface="Times New Roman" panose="02020603050405020304" pitchFamily="18" charset="0"/>
              </a:rPr>
              <a:t>Identify and address the missing variables </a:t>
            </a:r>
          </a:p>
          <a:p>
            <a:pPr marL="857250" lvl="1" indent="-400050">
              <a:lnSpc>
                <a:spcPct val="150000"/>
              </a:lnSpc>
              <a:buClr>
                <a:schemeClr val="tx2"/>
              </a:buClr>
              <a:buFont typeface="+mj-lt"/>
              <a:buAutoNum type="romanLcPeriod"/>
            </a:pPr>
            <a:r>
              <a:rPr lang="en-US" i="0" u="none" strike="noStrike" baseline="0" dirty="0">
                <a:solidFill>
                  <a:schemeClr val="tx2"/>
                </a:solidFill>
                <a:latin typeface="Times New Roman" panose="02020603050405020304" pitchFamily="18" charset="0"/>
              </a:rPr>
              <a:t>Handling of Outliers</a:t>
            </a:r>
          </a:p>
          <a:p>
            <a:pPr marL="857250" lvl="1" indent="-400050">
              <a:lnSpc>
                <a:spcPct val="150000"/>
              </a:lnSpc>
              <a:buClr>
                <a:schemeClr val="tx2"/>
              </a:buClr>
              <a:buFont typeface="+mj-lt"/>
              <a:buAutoNum type="romanLcPeriod"/>
            </a:pPr>
            <a:r>
              <a:rPr lang="en-US" i="0" u="none" strike="noStrike" baseline="0" dirty="0">
                <a:solidFill>
                  <a:schemeClr val="tx2"/>
                </a:solidFill>
                <a:latin typeface="Times New Roman" panose="02020603050405020304" pitchFamily="18" charset="0"/>
              </a:rPr>
              <a:t>Categorical data and Encoding Techniques</a:t>
            </a:r>
          </a:p>
          <a:p>
            <a:pPr marL="857250" lvl="1" indent="-400050">
              <a:lnSpc>
                <a:spcPct val="150000"/>
              </a:lnSpc>
              <a:buClr>
                <a:schemeClr val="tx2"/>
              </a:buClr>
              <a:buFont typeface="+mj-lt"/>
              <a:buAutoNum type="romanLcPeriod"/>
            </a:pPr>
            <a:r>
              <a:rPr lang="en-IN" i="0" u="none" strike="noStrike" baseline="0" dirty="0">
                <a:solidFill>
                  <a:schemeClr val="tx2"/>
                </a:solidFill>
                <a:latin typeface="Times New Roman" panose="02020603050405020304" pitchFamily="18" charset="0"/>
              </a:rPr>
              <a:t>Feature Scaling </a:t>
            </a:r>
          </a:p>
          <a:p>
            <a:pPr marL="342900" indent="-342900" algn="l">
              <a:buFont typeface="+mj-lt"/>
              <a:buAutoNum type="arabicPeriod"/>
            </a:pPr>
            <a:endParaRPr lang="en-US" sz="1600" b="0" i="0" dirty="0">
              <a:solidFill>
                <a:schemeClr val="accent4"/>
              </a:solidFill>
              <a:effectLst/>
              <a:latin typeface="Roboto" panose="02000000000000000000" pitchFamily="2" charset="0"/>
            </a:endParaRPr>
          </a:p>
          <a:p>
            <a:pPr marL="342900" indent="-342900">
              <a:lnSpc>
                <a:spcPct val="150000"/>
              </a:lnSpc>
              <a:buClr>
                <a:schemeClr val="tx2"/>
              </a:buClr>
              <a:buFont typeface="+mj-lt"/>
              <a:buAutoNum type="arabicPeriod"/>
            </a:pPr>
            <a:endParaRPr lang="en-IN" sz="1800" b="0" i="0" u="none" strike="noStrike" baseline="0" dirty="0">
              <a:solidFill>
                <a:schemeClr val="accent4"/>
              </a:solidFill>
              <a:latin typeface="Times New Roman" panose="02020603050405020304" pitchFamily="18" charset="0"/>
            </a:endParaRPr>
          </a:p>
          <a:p>
            <a:pPr marL="342900" indent="-342900">
              <a:lnSpc>
                <a:spcPct val="150000"/>
              </a:lnSpc>
              <a:buClr>
                <a:schemeClr val="tx2"/>
              </a:buClr>
              <a:buFont typeface="+mj-lt"/>
              <a:buAutoNum type="arabicPeriod" startAt="2"/>
            </a:pPr>
            <a:r>
              <a:rPr lang="en-US" sz="1800" b="1" i="0" u="none" strike="noStrike" baseline="0" dirty="0">
                <a:solidFill>
                  <a:schemeClr val="tx2"/>
                </a:solidFill>
                <a:latin typeface="Times New Roman" panose="02020603050405020304" pitchFamily="18" charset="0"/>
              </a:rPr>
              <a:t>Selection of Dependent and Independent variable</a:t>
            </a:r>
          </a:p>
          <a:p>
            <a:pPr lvl="1">
              <a:lnSpc>
                <a:spcPct val="150000"/>
              </a:lnSpc>
              <a:buClr>
                <a:schemeClr val="tx2"/>
              </a:buClr>
            </a:pPr>
            <a:r>
              <a:rPr lang="en-US" dirty="0">
                <a:solidFill>
                  <a:schemeClr val="tx2"/>
                </a:solidFill>
                <a:latin typeface="Times New Roman" panose="02020603050405020304" pitchFamily="18" charset="0"/>
              </a:rPr>
              <a:t>In this dataset, the target variable is </a:t>
            </a:r>
            <a:r>
              <a:rPr lang="en-US" b="1" u="sng" dirty="0">
                <a:solidFill>
                  <a:schemeClr val="tx2"/>
                </a:solidFill>
                <a:latin typeface="Times New Roman" panose="02020603050405020304" pitchFamily="18" charset="0"/>
              </a:rPr>
              <a:t>Exited</a:t>
            </a:r>
          </a:p>
          <a:p>
            <a:pPr marL="342900" lvl="1" indent="-342900">
              <a:lnSpc>
                <a:spcPct val="150000"/>
              </a:lnSpc>
              <a:buClr>
                <a:schemeClr val="tx2"/>
              </a:buClr>
              <a:buFont typeface="+mj-lt"/>
              <a:buAutoNum type="arabicPeriod" startAt="3"/>
            </a:pPr>
            <a:r>
              <a:rPr lang="en-US" b="1">
                <a:solidFill>
                  <a:schemeClr val="tx2"/>
                </a:solidFill>
                <a:latin typeface="Times New Roman" panose="02020603050405020304" pitchFamily="18" charset="0"/>
              </a:rPr>
              <a:t> </a:t>
            </a:r>
            <a:r>
              <a:rPr lang="en-US" b="1" dirty="0">
                <a:solidFill>
                  <a:schemeClr val="tx2"/>
                </a:solidFill>
                <a:latin typeface="Times New Roman" panose="02020603050405020304" pitchFamily="18" charset="0"/>
              </a:rPr>
              <a:t>Training Models</a:t>
            </a:r>
            <a:r>
              <a:rPr lang="en-US" sz="1800" b="1" i="0" u="none" strike="noStrike" baseline="0" dirty="0">
                <a:solidFill>
                  <a:schemeClr val="tx2"/>
                </a:solidFill>
                <a:latin typeface="Times New Roman" panose="02020603050405020304" pitchFamily="18" charset="0"/>
              </a:rPr>
              <a:t> </a:t>
            </a:r>
            <a:endParaRPr lang="en-IN"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3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30C-B141-AE3F-FB62-B6845F30512F}"/>
              </a:ext>
            </a:extLst>
          </p:cNvPr>
          <p:cNvSpPr>
            <a:spLocks noGrp="1"/>
          </p:cNvSpPr>
          <p:nvPr>
            <p:ph type="title"/>
          </p:nvPr>
        </p:nvSpPr>
        <p:spPr/>
        <p:txBody>
          <a:bodyPr>
            <a:normAutofit fontScale="90000"/>
          </a:bodyPr>
          <a:lstStyle/>
          <a:p>
            <a:r>
              <a:rPr lang="en-IN" sz="4400" b="1" dirty="0">
                <a:latin typeface="Times New Roman" panose="02020603050405020304" pitchFamily="18" charset="0"/>
                <a:cs typeface="Times New Roman" panose="02020603050405020304" pitchFamily="18" charset="0"/>
              </a:rPr>
              <a:t>Results</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1152B9-5A9F-221C-BF05-0407685A84C7}"/>
              </a:ext>
            </a:extLst>
          </p:cNvPr>
          <p:cNvSpPr txBox="1"/>
          <p:nvPr/>
        </p:nvSpPr>
        <p:spPr>
          <a:xfrm>
            <a:off x="524339" y="1590038"/>
            <a:ext cx="8095130" cy="498663"/>
          </a:xfrm>
          <a:prstGeom prst="rect">
            <a:avLst/>
          </a:prstGeom>
          <a:noFill/>
        </p:spPr>
        <p:txBody>
          <a:bodyPr wrap="square">
            <a:spAutoFit/>
          </a:bodyPr>
          <a:lstStyle/>
          <a:p>
            <a:pPr>
              <a:lnSpc>
                <a:spcPct val="150000"/>
              </a:lnSpc>
            </a:pPr>
            <a:r>
              <a:rPr lang="en-US" sz="2000" b="0" i="0" u="none" strike="noStrike" baseline="0" dirty="0">
                <a:solidFill>
                  <a:schemeClr val="tx2"/>
                </a:solidFill>
                <a:latin typeface="Times New Roman" panose="02020603050405020304" pitchFamily="18" charset="0"/>
              </a:rPr>
              <a:t>Based on the analysis , these are the results generated from different models </a:t>
            </a:r>
            <a:endParaRPr lang="en-IN" sz="24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611F58-D701-A5D3-7432-29445E5E68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4339" y="2323527"/>
            <a:ext cx="9631610" cy="3571435"/>
          </a:xfrm>
          <a:prstGeom prst="rect">
            <a:avLst/>
          </a:prstGeom>
          <a:noFill/>
          <a:ln>
            <a:noFill/>
          </a:ln>
        </p:spPr>
      </p:pic>
    </p:spTree>
    <p:extLst>
      <p:ext uri="{BB962C8B-B14F-4D97-AF65-F5344CB8AC3E}">
        <p14:creationId xmlns:p14="http://schemas.microsoft.com/office/powerpoint/2010/main" val="117975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6BF1-0214-DE61-27A1-427FF57393DD}"/>
              </a:ext>
            </a:extLst>
          </p:cNvPr>
          <p:cNvSpPr>
            <a:spLocks noGrp="1"/>
          </p:cNvSpPr>
          <p:nvPr>
            <p:ph type="title"/>
          </p:nvPr>
        </p:nvSpPr>
        <p:spPr/>
        <p:txBody>
          <a:bodyPr>
            <a:normAutofit fontScale="90000"/>
          </a:bodyPr>
          <a:lstStyle/>
          <a:p>
            <a:r>
              <a:rPr lang="en-US" sz="48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CB1E71-7B3F-AD6D-04C3-7F0AAC9E72C6}"/>
              </a:ext>
            </a:extLst>
          </p:cNvPr>
          <p:cNvSpPr txBox="1"/>
          <p:nvPr/>
        </p:nvSpPr>
        <p:spPr>
          <a:xfrm>
            <a:off x="1120589" y="2295889"/>
            <a:ext cx="10291482" cy="2345322"/>
          </a:xfrm>
          <a:prstGeom prst="rect">
            <a:avLst/>
          </a:prstGeom>
          <a:noFill/>
        </p:spPr>
        <p:txBody>
          <a:bodyPr wrap="square">
            <a:spAutoFit/>
          </a:bodyPr>
          <a:lstStyle/>
          <a:p>
            <a:pPr>
              <a:lnSpc>
                <a:spcPct val="150000"/>
              </a:lnSpc>
            </a:pPr>
            <a:r>
              <a:rPr lang="en-US" sz="2000" b="0" i="0" u="none" strike="noStrike" baseline="0" dirty="0">
                <a:solidFill>
                  <a:schemeClr val="tx2"/>
                </a:solidFill>
                <a:latin typeface="Times New Roman" panose="02020603050405020304" pitchFamily="18" charset="0"/>
              </a:rPr>
              <a:t>The model results in the following order by considering the model accuracy, F1 score and </a:t>
            </a:r>
            <a:r>
              <a:rPr lang="en-US" sz="2000" b="0" i="0" u="none" strike="noStrike" baseline="0" dirty="0" err="1">
                <a:solidFill>
                  <a:schemeClr val="tx2"/>
                </a:solidFill>
                <a:latin typeface="Times New Roman" panose="02020603050405020304" pitchFamily="18" charset="0"/>
              </a:rPr>
              <a:t>RoC</a:t>
            </a:r>
            <a:r>
              <a:rPr lang="en-US" sz="2000" b="0" i="0" u="none" strike="noStrike" baseline="0" dirty="0">
                <a:solidFill>
                  <a:schemeClr val="tx2"/>
                </a:solidFill>
                <a:latin typeface="Times New Roman" panose="02020603050405020304" pitchFamily="18" charset="0"/>
              </a:rPr>
              <a:t> AUC score. </a:t>
            </a:r>
          </a:p>
          <a:p>
            <a:pPr>
              <a:lnSpc>
                <a:spcPct val="150000"/>
              </a:lnSpc>
            </a:pPr>
            <a:r>
              <a:rPr lang="en-IN" sz="2000" b="0" i="0" u="none" strike="noStrike" baseline="0" dirty="0">
                <a:solidFill>
                  <a:schemeClr val="tx2"/>
                </a:solidFill>
                <a:latin typeface="Times New Roman" panose="02020603050405020304" pitchFamily="18" charset="0"/>
              </a:rPr>
              <a:t>1) </a:t>
            </a:r>
            <a:r>
              <a:rPr lang="en-IN" sz="2000" b="1" i="0" u="none" strike="noStrike" baseline="0" dirty="0">
                <a:solidFill>
                  <a:schemeClr val="tx2"/>
                </a:solidFill>
                <a:latin typeface="Times New Roman" panose="02020603050405020304" pitchFamily="18" charset="0"/>
              </a:rPr>
              <a:t>Decision Tree Classifier</a:t>
            </a:r>
            <a:endParaRPr lang="en-IN" sz="2000" b="0" i="0" u="none" strike="noStrike" baseline="0" dirty="0">
              <a:solidFill>
                <a:schemeClr val="tx2"/>
              </a:solidFill>
              <a:latin typeface="Times New Roman" panose="02020603050405020304" pitchFamily="18" charset="0"/>
            </a:endParaRPr>
          </a:p>
          <a:p>
            <a:pPr>
              <a:lnSpc>
                <a:spcPct val="150000"/>
              </a:lnSpc>
            </a:pPr>
            <a:r>
              <a:rPr lang="en-IN" sz="2000" b="0" i="0" u="none" strike="noStrike" baseline="0" dirty="0">
                <a:solidFill>
                  <a:schemeClr val="tx2"/>
                </a:solidFill>
                <a:latin typeface="Times New Roman" panose="02020603050405020304" pitchFamily="18" charset="0"/>
              </a:rPr>
              <a:t>2) XGB Classifier</a:t>
            </a:r>
          </a:p>
          <a:p>
            <a:pPr>
              <a:lnSpc>
                <a:spcPct val="150000"/>
              </a:lnSpc>
            </a:pPr>
            <a:r>
              <a:rPr lang="en-IN" sz="2000" b="0" i="0" u="none" strike="noStrike" baseline="0" dirty="0">
                <a:solidFill>
                  <a:schemeClr val="tx2"/>
                </a:solidFill>
                <a:latin typeface="Times New Roman" panose="02020603050405020304" pitchFamily="18" charset="0"/>
              </a:rPr>
              <a:t>3) LGBM Classifier</a:t>
            </a:r>
          </a:p>
        </p:txBody>
      </p:sp>
    </p:spTree>
    <p:extLst>
      <p:ext uri="{BB962C8B-B14F-4D97-AF65-F5344CB8AC3E}">
        <p14:creationId xmlns:p14="http://schemas.microsoft.com/office/powerpoint/2010/main" val="268067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C07B-F8E5-18B5-0F54-D58CE98F932E}"/>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RECOMMENDATIONS AND CONCLUSIONS</a:t>
            </a:r>
          </a:p>
        </p:txBody>
      </p:sp>
      <p:sp>
        <p:nvSpPr>
          <p:cNvPr id="11" name="TextBox 10">
            <a:extLst>
              <a:ext uri="{FF2B5EF4-FFF2-40B4-BE49-F238E27FC236}">
                <a16:creationId xmlns:a16="http://schemas.microsoft.com/office/drawing/2014/main" id="{B4196F66-6060-8657-DD9F-DFFC56623832}"/>
              </a:ext>
            </a:extLst>
          </p:cNvPr>
          <p:cNvSpPr txBox="1"/>
          <p:nvPr/>
        </p:nvSpPr>
        <p:spPr>
          <a:xfrm>
            <a:off x="2743200" y="5213796"/>
            <a:ext cx="6717741" cy="461665"/>
          </a:xfrm>
          <a:prstGeom prst="rect">
            <a:avLst/>
          </a:prstGeom>
          <a:noFill/>
        </p:spPr>
        <p:txBody>
          <a:bodyPr wrap="square">
            <a:spAutoFit/>
          </a:bodyPr>
          <a:lstStyle/>
          <a:p>
            <a:r>
              <a:rPr lang="en-GB" sz="2400" b="1" dirty="0">
                <a:solidFill>
                  <a:schemeClr val="tx2"/>
                </a:solidFill>
                <a:effectLst/>
                <a:latin typeface="Times New Roman" panose="02020603050405020304" pitchFamily="18" charset="0"/>
                <a:ea typeface="Times New Roman" panose="02020603050405020304" pitchFamily="18" charset="0"/>
              </a:rPr>
              <a:t>Proportion of customer churned and retained</a:t>
            </a:r>
            <a:endParaRPr lang="en-IN" sz="2400" dirty="0">
              <a:solidFill>
                <a:schemeClr val="tx2"/>
              </a:solidFill>
            </a:endParaRPr>
          </a:p>
        </p:txBody>
      </p:sp>
      <p:sp>
        <p:nvSpPr>
          <p:cNvPr id="5" name="TextBox 4">
            <a:extLst>
              <a:ext uri="{FF2B5EF4-FFF2-40B4-BE49-F238E27FC236}">
                <a16:creationId xmlns:a16="http://schemas.microsoft.com/office/drawing/2014/main" id="{D9DB0E8D-D854-686F-4CB7-19F91EF41F30}"/>
              </a:ext>
            </a:extLst>
          </p:cNvPr>
          <p:cNvSpPr txBox="1"/>
          <p:nvPr/>
        </p:nvSpPr>
        <p:spPr>
          <a:xfrm flipH="1">
            <a:off x="2175774" y="1930400"/>
            <a:ext cx="1831719" cy="307777"/>
          </a:xfrm>
          <a:prstGeom prst="rect">
            <a:avLst/>
          </a:prstGeom>
          <a:noFill/>
        </p:spPr>
        <p:txBody>
          <a:bodyPr wrap="square" rtlCol="0">
            <a:spAutoFit/>
          </a:bodyPr>
          <a:lstStyle/>
          <a:p>
            <a:r>
              <a:rPr lang="en-US" dirty="0">
                <a:solidFill>
                  <a:schemeClr val="tx2"/>
                </a:solidFill>
              </a:rPr>
              <a:t>Exited (20.4%)</a:t>
            </a:r>
            <a:endParaRPr lang="en-IN" dirty="0">
              <a:solidFill>
                <a:schemeClr val="tx2"/>
              </a:solidFill>
            </a:endParaRPr>
          </a:p>
        </p:txBody>
      </p:sp>
      <p:sp>
        <p:nvSpPr>
          <p:cNvPr id="10" name="TextBox 9">
            <a:extLst>
              <a:ext uri="{FF2B5EF4-FFF2-40B4-BE49-F238E27FC236}">
                <a16:creationId xmlns:a16="http://schemas.microsoft.com/office/drawing/2014/main" id="{6B5E4FE7-AE9C-E69A-8508-0184A89C6975}"/>
              </a:ext>
            </a:extLst>
          </p:cNvPr>
          <p:cNvSpPr txBox="1"/>
          <p:nvPr/>
        </p:nvSpPr>
        <p:spPr>
          <a:xfrm>
            <a:off x="7147800" y="3479765"/>
            <a:ext cx="1997713" cy="307777"/>
          </a:xfrm>
          <a:prstGeom prst="rect">
            <a:avLst/>
          </a:prstGeom>
          <a:noFill/>
        </p:spPr>
        <p:txBody>
          <a:bodyPr wrap="square" rtlCol="0">
            <a:spAutoFit/>
          </a:bodyPr>
          <a:lstStyle/>
          <a:p>
            <a:r>
              <a:rPr lang="en-US" dirty="0">
                <a:solidFill>
                  <a:schemeClr val="tx2"/>
                </a:solidFill>
              </a:rPr>
              <a:t>Retained (79.6%)</a:t>
            </a:r>
            <a:endParaRPr lang="en-IN" dirty="0">
              <a:solidFill>
                <a:schemeClr val="tx2"/>
              </a:solidFill>
            </a:endParaRPr>
          </a:p>
        </p:txBody>
      </p:sp>
      <p:pic>
        <p:nvPicPr>
          <p:cNvPr id="15" name="Picture 14">
            <a:extLst>
              <a:ext uri="{FF2B5EF4-FFF2-40B4-BE49-F238E27FC236}">
                <a16:creationId xmlns:a16="http://schemas.microsoft.com/office/drawing/2014/main" id="{8D1FF6CF-0AC8-1E75-5044-2276A7CB336F}"/>
              </a:ext>
            </a:extLst>
          </p:cNvPr>
          <p:cNvPicPr>
            <a:picLocks noChangeAspect="1"/>
          </p:cNvPicPr>
          <p:nvPr/>
        </p:nvPicPr>
        <p:blipFill>
          <a:blip r:embed="rId2"/>
          <a:stretch>
            <a:fillRect/>
          </a:stretch>
        </p:blipFill>
        <p:spPr>
          <a:xfrm>
            <a:off x="3753964" y="1700212"/>
            <a:ext cx="3419475" cy="3457575"/>
          </a:xfrm>
          <a:prstGeom prst="rect">
            <a:avLst/>
          </a:prstGeom>
        </p:spPr>
      </p:pic>
    </p:spTree>
    <p:extLst>
      <p:ext uri="{BB962C8B-B14F-4D97-AF65-F5344CB8AC3E}">
        <p14:creationId xmlns:p14="http://schemas.microsoft.com/office/powerpoint/2010/main" val="135862228"/>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Tech Agency Infographics by Slidesgo</Template>
  <TotalTime>3313</TotalTime>
  <Words>437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11</vt:i4>
      </vt:variant>
    </vt:vector>
  </HeadingPairs>
  <TitlesOfParts>
    <vt:vector size="26" baseType="lpstr">
      <vt:lpstr>Anaheim</vt:lpstr>
      <vt:lpstr>Arial</vt:lpstr>
      <vt:lpstr>Fira Sans Condensed</vt:lpstr>
      <vt:lpstr>Fira Sans Condensed Light</vt:lpstr>
      <vt:lpstr>Georgia</vt:lpstr>
      <vt:lpstr>Inter</vt:lpstr>
      <vt:lpstr>Lato</vt:lpstr>
      <vt:lpstr>Proxima Nova</vt:lpstr>
      <vt:lpstr>Proxima Nova Semibold</vt:lpstr>
      <vt:lpstr>Rajdhani</vt:lpstr>
      <vt:lpstr>Roboto</vt:lpstr>
      <vt:lpstr>Roboto Condensed Light</vt:lpstr>
      <vt:lpstr>Times New Roman</vt:lpstr>
      <vt:lpstr>AI Tech Agency Infographics by Slidesgo</vt:lpstr>
      <vt:lpstr>Slidesgo Final Pages</vt:lpstr>
      <vt:lpstr>                                      AIML INTERNSHIP</vt:lpstr>
      <vt:lpstr>CONTENTS</vt:lpstr>
      <vt:lpstr>Bank Customer Churn Prediction</vt:lpstr>
      <vt:lpstr>INTRODUCTION ABOUT DATASET</vt:lpstr>
      <vt:lpstr>OBJECTIVE </vt:lpstr>
      <vt:lpstr>Data Science Project Life Cycle </vt:lpstr>
      <vt:lpstr>Results</vt:lpstr>
      <vt:lpstr>Results</vt:lpstr>
      <vt:lpstr>RECOMMENDATIONS AND 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SERVICE PROJECT</dc:title>
  <dc:creator>Sai Sahithi Kothapalli</dc:creator>
  <cp:lastModifiedBy>Aditya Sistu</cp:lastModifiedBy>
  <cp:revision>9</cp:revision>
  <dcterms:created xsi:type="dcterms:W3CDTF">2022-12-06T11:44:15Z</dcterms:created>
  <dcterms:modified xsi:type="dcterms:W3CDTF">2022-12-12T02:43:58Z</dcterms:modified>
</cp:coreProperties>
</file>