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59" r:id="rId9"/>
    <p:sldId id="260" r:id="rId10"/>
    <p:sldId id="267" r:id="rId11"/>
    <p:sldId id="26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1DC5F-35AB-CB74-5344-44F5B4CEA072}" v="20" dt="2020-11-24T06:00:42.082"/>
    <p1510:client id="{3CFC8A0F-E38A-D7C1-822D-70C4169E6521}" v="487" dt="2020-11-24T06:16:14.378"/>
    <p1510:client id="{5FD6920E-A9E8-DFE5-CED3-AAD55833457A}" v="4210" dt="2020-11-23T18:49:32.847"/>
    <p1510:client id="{6AF2FE44-895F-B636-7BB1-86EBFF96D2A0}" v="2864" dt="2020-11-23T18:49:24.417"/>
    <p1510:client id="{8C2C8D93-D0AD-5CD5-6077-A8B45F26913E}" v="31" dt="2020-11-24T05:47:08.334"/>
    <p1510:client id="{8EA9C88D-A9CF-4C13-8E8F-591DAEEA596F}" v="1" dt="2020-11-23T17:09:26.718"/>
    <p1510:client id="{C47886C6-0482-D541-F080-4635AB34569E}" v="4148" dt="2020-11-23T18:53:59.202"/>
    <p1510:client id="{E57713DB-B7D4-7D7A-55C1-2453D6C1D335}" v="13" dt="2020-11-24T06:15:45.061"/>
    <p1510:client id="{EB7044F9-8EFA-998A-42AB-A2882B7046E8}" v="252" dt="2020-11-24T06:07:58.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3043-FD26-4A68-9593-55D3D198C2E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0117EFC-7D42-4D10-BB68-16DE5300231A}">
      <dgm:prSet/>
      <dgm:spPr/>
      <dgm:t>
        <a:bodyPr/>
        <a:lstStyle/>
        <a:p>
          <a:pPr>
            <a:lnSpc>
              <a:spcPct val="100000"/>
            </a:lnSpc>
          </a:pPr>
          <a:r>
            <a:rPr lang="en-GB"/>
            <a:t>Improve the User interface of the extension. The user could be given the option to make questions or answers selectively hidden.</a:t>
          </a:r>
          <a:endParaRPr lang="en-US"/>
        </a:p>
      </dgm:t>
    </dgm:pt>
    <dgm:pt modelId="{941EE047-F5F8-42F2-BB93-3D8B92A86176}" type="parTrans" cxnId="{3DF0480F-4C7B-4083-A1D1-2EF8111FEC44}">
      <dgm:prSet/>
      <dgm:spPr/>
      <dgm:t>
        <a:bodyPr/>
        <a:lstStyle/>
        <a:p>
          <a:endParaRPr lang="en-US"/>
        </a:p>
      </dgm:t>
    </dgm:pt>
    <dgm:pt modelId="{8D5433C3-8413-4C1C-A3F5-C18D5412BAA9}" type="sibTrans" cxnId="{3DF0480F-4C7B-4083-A1D1-2EF8111FEC44}">
      <dgm:prSet/>
      <dgm:spPr/>
      <dgm:t>
        <a:bodyPr/>
        <a:lstStyle/>
        <a:p>
          <a:pPr>
            <a:lnSpc>
              <a:spcPct val="100000"/>
            </a:lnSpc>
          </a:pPr>
          <a:endParaRPr lang="en-US"/>
        </a:p>
      </dgm:t>
    </dgm:pt>
    <dgm:pt modelId="{20AA57E2-EE40-467E-876F-5701C9E36D8A}">
      <dgm:prSet/>
      <dgm:spPr/>
      <dgm:t>
        <a:bodyPr/>
        <a:lstStyle/>
        <a:p>
          <a:pPr>
            <a:lnSpc>
              <a:spcPct val="100000"/>
            </a:lnSpc>
          </a:pPr>
          <a:r>
            <a:rPr lang="en-GB"/>
            <a:t>The latency and processing time of the search can be reduced.</a:t>
          </a:r>
          <a:endParaRPr lang="en-US"/>
        </a:p>
      </dgm:t>
    </dgm:pt>
    <dgm:pt modelId="{09ECA409-AF1B-4B95-9639-AA0905CB93F5}" type="parTrans" cxnId="{D5956C9A-714D-4834-AD6C-BDA756C8B25D}">
      <dgm:prSet/>
      <dgm:spPr/>
      <dgm:t>
        <a:bodyPr/>
        <a:lstStyle/>
        <a:p>
          <a:endParaRPr lang="en-US"/>
        </a:p>
      </dgm:t>
    </dgm:pt>
    <dgm:pt modelId="{5E68A22C-7BF3-4B23-AB0A-542E1A08CB45}" type="sibTrans" cxnId="{D5956C9A-714D-4834-AD6C-BDA756C8B25D}">
      <dgm:prSet/>
      <dgm:spPr/>
      <dgm:t>
        <a:bodyPr/>
        <a:lstStyle/>
        <a:p>
          <a:pPr>
            <a:lnSpc>
              <a:spcPct val="100000"/>
            </a:lnSpc>
          </a:pPr>
          <a:endParaRPr lang="en-US"/>
        </a:p>
      </dgm:t>
    </dgm:pt>
    <dgm:pt modelId="{94A4903F-9215-4302-9967-E127FDC3D68C}">
      <dgm:prSet/>
      <dgm:spPr/>
      <dgm:t>
        <a:bodyPr/>
        <a:lstStyle/>
        <a:p>
          <a:pPr rtl="0">
            <a:lnSpc>
              <a:spcPct val="100000"/>
            </a:lnSpc>
          </a:pPr>
          <a:r>
            <a:rPr lang="en-GB">
              <a:latin typeface="Calibri Light" panose="020F0302020204030204"/>
            </a:rPr>
            <a:t>Utilise </a:t>
          </a:r>
          <a:r>
            <a:rPr lang="en-GB"/>
            <a:t> the stored database for displaying answers, however this will make search results outdated.</a:t>
          </a:r>
          <a:endParaRPr lang="en-US"/>
        </a:p>
      </dgm:t>
    </dgm:pt>
    <dgm:pt modelId="{BB14A20C-8C99-4FA5-9F59-4F4B1D596ADF}" type="parTrans" cxnId="{581E4540-B31E-47D3-85F8-C92E96735599}">
      <dgm:prSet/>
      <dgm:spPr/>
      <dgm:t>
        <a:bodyPr/>
        <a:lstStyle/>
        <a:p>
          <a:endParaRPr lang="en-US"/>
        </a:p>
      </dgm:t>
    </dgm:pt>
    <dgm:pt modelId="{5B3F5960-64F8-41DA-8C6E-A0908C6AFB13}" type="sibTrans" cxnId="{581E4540-B31E-47D3-85F8-C92E96735599}">
      <dgm:prSet/>
      <dgm:spPr/>
      <dgm:t>
        <a:bodyPr/>
        <a:lstStyle/>
        <a:p>
          <a:pPr>
            <a:lnSpc>
              <a:spcPct val="100000"/>
            </a:lnSpc>
          </a:pPr>
          <a:endParaRPr lang="en-US"/>
        </a:p>
      </dgm:t>
    </dgm:pt>
    <dgm:pt modelId="{DA8DE37A-36DC-43DE-85A3-786F460D396D}">
      <dgm:prSet/>
      <dgm:spPr/>
      <dgm:t>
        <a:bodyPr/>
        <a:lstStyle/>
        <a:p>
          <a:pPr>
            <a:lnSpc>
              <a:spcPct val="100000"/>
            </a:lnSpc>
          </a:pPr>
          <a:r>
            <a:rPr lang="en-GB"/>
            <a:t>Model can be extended to include other programming languages as well.</a:t>
          </a:r>
          <a:endParaRPr lang="en-US"/>
        </a:p>
      </dgm:t>
    </dgm:pt>
    <dgm:pt modelId="{1A0532DF-CD47-4D68-9E90-F77F3D146284}" type="parTrans" cxnId="{200A7491-A0B8-437D-84AA-410E6D3A57E5}">
      <dgm:prSet/>
      <dgm:spPr/>
      <dgm:t>
        <a:bodyPr/>
        <a:lstStyle/>
        <a:p>
          <a:endParaRPr lang="en-US"/>
        </a:p>
      </dgm:t>
    </dgm:pt>
    <dgm:pt modelId="{B136524B-7B4E-4B6D-99E1-1936EFE65C50}" type="sibTrans" cxnId="{200A7491-A0B8-437D-84AA-410E6D3A57E5}">
      <dgm:prSet/>
      <dgm:spPr/>
      <dgm:t>
        <a:bodyPr/>
        <a:lstStyle/>
        <a:p>
          <a:pPr>
            <a:lnSpc>
              <a:spcPct val="100000"/>
            </a:lnSpc>
          </a:pPr>
          <a:endParaRPr lang="en-US"/>
        </a:p>
      </dgm:t>
    </dgm:pt>
    <dgm:pt modelId="{43FF37A3-28A9-4540-83D6-340BA71E3638}">
      <dgm:prSet/>
      <dgm:spPr/>
      <dgm:t>
        <a:bodyPr/>
        <a:lstStyle/>
        <a:p>
          <a:pPr>
            <a:lnSpc>
              <a:spcPct val="100000"/>
            </a:lnSpc>
          </a:pPr>
          <a:r>
            <a:rPr lang="en-GB"/>
            <a:t>Can add functionality to extension to search using code written in editor.</a:t>
          </a:r>
          <a:endParaRPr lang="en-US"/>
        </a:p>
      </dgm:t>
    </dgm:pt>
    <dgm:pt modelId="{D87293B9-E7EE-4EFD-A38A-C4B5996C294B}" type="parTrans" cxnId="{C1A0379B-DD90-4450-B2CB-A881B885FC8E}">
      <dgm:prSet/>
      <dgm:spPr/>
      <dgm:t>
        <a:bodyPr/>
        <a:lstStyle/>
        <a:p>
          <a:endParaRPr lang="en-US"/>
        </a:p>
      </dgm:t>
    </dgm:pt>
    <dgm:pt modelId="{4A649383-B2E9-4B2C-9DD1-8D5DD3E27E25}" type="sibTrans" cxnId="{C1A0379B-DD90-4450-B2CB-A881B885FC8E}">
      <dgm:prSet/>
      <dgm:spPr/>
      <dgm:t>
        <a:bodyPr/>
        <a:lstStyle/>
        <a:p>
          <a:endParaRPr lang="en-US"/>
        </a:p>
      </dgm:t>
    </dgm:pt>
    <dgm:pt modelId="{99B92205-F874-4A41-AAEA-3895DA7DD715}" type="pres">
      <dgm:prSet presAssocID="{FB413043-FD26-4A68-9593-55D3D198C2EB}" presName="root" presStyleCnt="0">
        <dgm:presLayoutVars>
          <dgm:dir/>
          <dgm:resizeHandles val="exact"/>
        </dgm:presLayoutVars>
      </dgm:prSet>
      <dgm:spPr/>
    </dgm:pt>
    <dgm:pt modelId="{D5AEC0A4-5AD9-4141-AB41-6804AA52A3E7}" type="pres">
      <dgm:prSet presAssocID="{FB413043-FD26-4A68-9593-55D3D198C2EB}" presName="container" presStyleCnt="0">
        <dgm:presLayoutVars>
          <dgm:dir/>
          <dgm:resizeHandles val="exact"/>
        </dgm:presLayoutVars>
      </dgm:prSet>
      <dgm:spPr/>
    </dgm:pt>
    <dgm:pt modelId="{7825EF9F-5AE6-4AFA-B46E-6AB9D1348854}" type="pres">
      <dgm:prSet presAssocID="{C0117EFC-7D42-4D10-BB68-16DE5300231A}" presName="compNode" presStyleCnt="0"/>
      <dgm:spPr/>
    </dgm:pt>
    <dgm:pt modelId="{05D40BFF-5325-43A2-96D4-B29A66E2A476}" type="pres">
      <dgm:prSet presAssocID="{C0117EFC-7D42-4D10-BB68-16DE5300231A}" presName="iconBgRect" presStyleLbl="bgShp" presStyleIdx="0" presStyleCnt="5"/>
      <dgm:spPr/>
    </dgm:pt>
    <dgm:pt modelId="{9800A9FE-3F89-4A52-B0CD-E4B0BA25CCA0}" type="pres">
      <dgm:prSet presAssocID="{C0117EFC-7D42-4D10-BB68-16DE530023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D27DD07-1F3A-4C2B-A71C-A8E78A811AB7}" type="pres">
      <dgm:prSet presAssocID="{C0117EFC-7D42-4D10-BB68-16DE5300231A}" presName="spaceRect" presStyleCnt="0"/>
      <dgm:spPr/>
    </dgm:pt>
    <dgm:pt modelId="{3183DFF8-5F14-4E37-BA80-B9D4330792AA}" type="pres">
      <dgm:prSet presAssocID="{C0117EFC-7D42-4D10-BB68-16DE5300231A}" presName="textRect" presStyleLbl="revTx" presStyleIdx="0" presStyleCnt="5">
        <dgm:presLayoutVars>
          <dgm:chMax val="1"/>
          <dgm:chPref val="1"/>
        </dgm:presLayoutVars>
      </dgm:prSet>
      <dgm:spPr/>
    </dgm:pt>
    <dgm:pt modelId="{EE6B8CAD-8BCE-40E4-ADC5-7C784F19F890}" type="pres">
      <dgm:prSet presAssocID="{8D5433C3-8413-4C1C-A3F5-C18D5412BAA9}" presName="sibTrans" presStyleLbl="sibTrans2D1" presStyleIdx="0" presStyleCnt="0"/>
      <dgm:spPr/>
    </dgm:pt>
    <dgm:pt modelId="{36398AB5-5519-4A96-9F28-19CC28250EF6}" type="pres">
      <dgm:prSet presAssocID="{20AA57E2-EE40-467E-876F-5701C9E36D8A}" presName="compNode" presStyleCnt="0"/>
      <dgm:spPr/>
    </dgm:pt>
    <dgm:pt modelId="{61A0671E-F4CE-406A-9E02-987BC2C72D1D}" type="pres">
      <dgm:prSet presAssocID="{20AA57E2-EE40-467E-876F-5701C9E36D8A}" presName="iconBgRect" presStyleLbl="bgShp" presStyleIdx="1" presStyleCnt="5"/>
      <dgm:spPr/>
    </dgm:pt>
    <dgm:pt modelId="{5D4CB34D-538F-4BAB-A85D-953EE5FB072B}" type="pres">
      <dgm:prSet presAssocID="{20AA57E2-EE40-467E-876F-5701C9E36D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In"/>
        </a:ext>
      </dgm:extLst>
    </dgm:pt>
    <dgm:pt modelId="{7192639A-20F7-4A62-98D2-B72E08B6EBA4}" type="pres">
      <dgm:prSet presAssocID="{20AA57E2-EE40-467E-876F-5701C9E36D8A}" presName="spaceRect" presStyleCnt="0"/>
      <dgm:spPr/>
    </dgm:pt>
    <dgm:pt modelId="{24470A87-2741-4595-9792-8004E844E5B3}" type="pres">
      <dgm:prSet presAssocID="{20AA57E2-EE40-467E-876F-5701C9E36D8A}" presName="textRect" presStyleLbl="revTx" presStyleIdx="1" presStyleCnt="5">
        <dgm:presLayoutVars>
          <dgm:chMax val="1"/>
          <dgm:chPref val="1"/>
        </dgm:presLayoutVars>
      </dgm:prSet>
      <dgm:spPr/>
    </dgm:pt>
    <dgm:pt modelId="{38873AA0-7810-458B-B978-2F4EEB2223AF}" type="pres">
      <dgm:prSet presAssocID="{5E68A22C-7BF3-4B23-AB0A-542E1A08CB45}" presName="sibTrans" presStyleLbl="sibTrans2D1" presStyleIdx="0" presStyleCnt="0"/>
      <dgm:spPr/>
    </dgm:pt>
    <dgm:pt modelId="{EEFD5FA7-2072-4509-B0CA-FD6C2F20A1F1}" type="pres">
      <dgm:prSet presAssocID="{94A4903F-9215-4302-9967-E127FDC3D68C}" presName="compNode" presStyleCnt="0"/>
      <dgm:spPr/>
    </dgm:pt>
    <dgm:pt modelId="{51E6785C-F0DD-4592-B89F-C65E1659C295}" type="pres">
      <dgm:prSet presAssocID="{94A4903F-9215-4302-9967-E127FDC3D68C}" presName="iconBgRect" presStyleLbl="bgShp" presStyleIdx="2" presStyleCnt="5"/>
      <dgm:spPr/>
    </dgm:pt>
    <dgm:pt modelId="{A2595B96-1421-4AE4-8DD1-7DCD4F33AA3F}" type="pres">
      <dgm:prSet presAssocID="{94A4903F-9215-4302-9967-E127FDC3D68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8BE39757-3101-4858-A22B-3400F713E79C}" type="pres">
      <dgm:prSet presAssocID="{94A4903F-9215-4302-9967-E127FDC3D68C}" presName="spaceRect" presStyleCnt="0"/>
      <dgm:spPr/>
    </dgm:pt>
    <dgm:pt modelId="{03654347-6EE1-4F6D-BA26-395EFC9464D0}" type="pres">
      <dgm:prSet presAssocID="{94A4903F-9215-4302-9967-E127FDC3D68C}" presName="textRect" presStyleLbl="revTx" presStyleIdx="2" presStyleCnt="5">
        <dgm:presLayoutVars>
          <dgm:chMax val="1"/>
          <dgm:chPref val="1"/>
        </dgm:presLayoutVars>
      </dgm:prSet>
      <dgm:spPr/>
    </dgm:pt>
    <dgm:pt modelId="{7E43B0F9-F6B9-41EF-A630-32025F6CD70B}" type="pres">
      <dgm:prSet presAssocID="{5B3F5960-64F8-41DA-8C6E-A0908C6AFB13}" presName="sibTrans" presStyleLbl="sibTrans2D1" presStyleIdx="0" presStyleCnt="0"/>
      <dgm:spPr/>
    </dgm:pt>
    <dgm:pt modelId="{4834C16E-A819-4490-9189-C5692198DE49}" type="pres">
      <dgm:prSet presAssocID="{DA8DE37A-36DC-43DE-85A3-786F460D396D}" presName="compNode" presStyleCnt="0"/>
      <dgm:spPr/>
    </dgm:pt>
    <dgm:pt modelId="{3FED370D-C1EE-4E68-8AC3-9F44FE5D17F4}" type="pres">
      <dgm:prSet presAssocID="{DA8DE37A-36DC-43DE-85A3-786F460D396D}" presName="iconBgRect" presStyleLbl="bgShp" presStyleIdx="3" presStyleCnt="5"/>
      <dgm:spPr/>
    </dgm:pt>
    <dgm:pt modelId="{8B730C08-1E2F-49AA-A84F-F183002A7216}" type="pres">
      <dgm:prSet presAssocID="{DA8DE37A-36DC-43DE-85A3-786F460D39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C4E0EE1E-7538-4493-97D5-13B494D57453}" type="pres">
      <dgm:prSet presAssocID="{DA8DE37A-36DC-43DE-85A3-786F460D396D}" presName="spaceRect" presStyleCnt="0"/>
      <dgm:spPr/>
    </dgm:pt>
    <dgm:pt modelId="{19FC4719-C957-4F6C-AB30-1AFA2AF39417}" type="pres">
      <dgm:prSet presAssocID="{DA8DE37A-36DC-43DE-85A3-786F460D396D}" presName="textRect" presStyleLbl="revTx" presStyleIdx="3" presStyleCnt="5">
        <dgm:presLayoutVars>
          <dgm:chMax val="1"/>
          <dgm:chPref val="1"/>
        </dgm:presLayoutVars>
      </dgm:prSet>
      <dgm:spPr/>
    </dgm:pt>
    <dgm:pt modelId="{66C5E227-6C68-4C15-B1D4-1BD6016EC146}" type="pres">
      <dgm:prSet presAssocID="{B136524B-7B4E-4B6D-99E1-1936EFE65C50}" presName="sibTrans" presStyleLbl="sibTrans2D1" presStyleIdx="0" presStyleCnt="0"/>
      <dgm:spPr/>
    </dgm:pt>
    <dgm:pt modelId="{36A70105-A1B3-43B8-BF49-F5B34439FED3}" type="pres">
      <dgm:prSet presAssocID="{43FF37A3-28A9-4540-83D6-340BA71E3638}" presName="compNode" presStyleCnt="0"/>
      <dgm:spPr/>
    </dgm:pt>
    <dgm:pt modelId="{DDE6C9E3-F29A-4370-891E-BF88F208B3F3}" type="pres">
      <dgm:prSet presAssocID="{43FF37A3-28A9-4540-83D6-340BA71E3638}" presName="iconBgRect" presStyleLbl="bgShp" presStyleIdx="4" presStyleCnt="5"/>
      <dgm:spPr/>
    </dgm:pt>
    <dgm:pt modelId="{4698E8B4-797D-46C9-BFB4-C2A92D813A7B}" type="pres">
      <dgm:prSet presAssocID="{43FF37A3-28A9-4540-83D6-340BA71E363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otes"/>
        </a:ext>
      </dgm:extLst>
    </dgm:pt>
    <dgm:pt modelId="{4958B653-2040-496B-ABA7-FF6731C2C7CB}" type="pres">
      <dgm:prSet presAssocID="{43FF37A3-28A9-4540-83D6-340BA71E3638}" presName="spaceRect" presStyleCnt="0"/>
      <dgm:spPr/>
    </dgm:pt>
    <dgm:pt modelId="{43F1233B-1030-4343-AAEB-6DE7EC0A093E}" type="pres">
      <dgm:prSet presAssocID="{43FF37A3-28A9-4540-83D6-340BA71E3638}" presName="textRect" presStyleLbl="revTx" presStyleIdx="4" presStyleCnt="5">
        <dgm:presLayoutVars>
          <dgm:chMax val="1"/>
          <dgm:chPref val="1"/>
        </dgm:presLayoutVars>
      </dgm:prSet>
      <dgm:spPr/>
    </dgm:pt>
  </dgm:ptLst>
  <dgm:cxnLst>
    <dgm:cxn modelId="{3DF0480F-4C7B-4083-A1D1-2EF8111FEC44}" srcId="{FB413043-FD26-4A68-9593-55D3D198C2EB}" destId="{C0117EFC-7D42-4D10-BB68-16DE5300231A}" srcOrd="0" destOrd="0" parTransId="{941EE047-F5F8-42F2-BB93-3D8B92A86176}" sibTransId="{8D5433C3-8413-4C1C-A3F5-C18D5412BAA9}"/>
    <dgm:cxn modelId="{581E4540-B31E-47D3-85F8-C92E96735599}" srcId="{FB413043-FD26-4A68-9593-55D3D198C2EB}" destId="{94A4903F-9215-4302-9967-E127FDC3D68C}" srcOrd="2" destOrd="0" parTransId="{BB14A20C-8C99-4FA5-9F59-4F4B1D596ADF}" sibTransId="{5B3F5960-64F8-41DA-8C6E-A0908C6AFB13}"/>
    <dgm:cxn modelId="{7F291050-9B67-4822-9B60-B300AE23A3D8}" type="presOf" srcId="{DA8DE37A-36DC-43DE-85A3-786F460D396D}" destId="{19FC4719-C957-4F6C-AB30-1AFA2AF39417}" srcOrd="0" destOrd="0" presId="urn:microsoft.com/office/officeart/2018/2/layout/IconCircleList"/>
    <dgm:cxn modelId="{B1BB4C91-360D-4D33-831E-F455C5FE5F35}" type="presOf" srcId="{20AA57E2-EE40-467E-876F-5701C9E36D8A}" destId="{24470A87-2741-4595-9792-8004E844E5B3}" srcOrd="0" destOrd="0" presId="urn:microsoft.com/office/officeart/2018/2/layout/IconCircleList"/>
    <dgm:cxn modelId="{200A7491-A0B8-437D-84AA-410E6D3A57E5}" srcId="{FB413043-FD26-4A68-9593-55D3D198C2EB}" destId="{DA8DE37A-36DC-43DE-85A3-786F460D396D}" srcOrd="3" destOrd="0" parTransId="{1A0532DF-CD47-4D68-9E90-F77F3D146284}" sibTransId="{B136524B-7B4E-4B6D-99E1-1936EFE65C50}"/>
    <dgm:cxn modelId="{D5956C9A-714D-4834-AD6C-BDA756C8B25D}" srcId="{FB413043-FD26-4A68-9593-55D3D198C2EB}" destId="{20AA57E2-EE40-467E-876F-5701C9E36D8A}" srcOrd="1" destOrd="0" parTransId="{09ECA409-AF1B-4B95-9639-AA0905CB93F5}" sibTransId="{5E68A22C-7BF3-4B23-AB0A-542E1A08CB45}"/>
    <dgm:cxn modelId="{B7D0BA9A-C592-4585-9919-E999C352A4E2}" type="presOf" srcId="{B136524B-7B4E-4B6D-99E1-1936EFE65C50}" destId="{66C5E227-6C68-4C15-B1D4-1BD6016EC146}" srcOrd="0" destOrd="0" presId="urn:microsoft.com/office/officeart/2018/2/layout/IconCircleList"/>
    <dgm:cxn modelId="{C1A0379B-DD90-4450-B2CB-A881B885FC8E}" srcId="{FB413043-FD26-4A68-9593-55D3D198C2EB}" destId="{43FF37A3-28A9-4540-83D6-340BA71E3638}" srcOrd="4" destOrd="0" parTransId="{D87293B9-E7EE-4EFD-A38A-C4B5996C294B}" sibTransId="{4A649383-B2E9-4B2C-9DD1-8D5DD3E27E25}"/>
    <dgm:cxn modelId="{61926D9E-D0A8-42A6-83CF-202C88F3D228}" type="presOf" srcId="{5E68A22C-7BF3-4B23-AB0A-542E1A08CB45}" destId="{38873AA0-7810-458B-B978-2F4EEB2223AF}" srcOrd="0" destOrd="0" presId="urn:microsoft.com/office/officeart/2018/2/layout/IconCircleList"/>
    <dgm:cxn modelId="{EA8EC5C0-3F9A-4D34-A2DC-5242375CE3CF}" type="presOf" srcId="{94A4903F-9215-4302-9967-E127FDC3D68C}" destId="{03654347-6EE1-4F6D-BA26-395EFC9464D0}" srcOrd="0" destOrd="0" presId="urn:microsoft.com/office/officeart/2018/2/layout/IconCircleList"/>
    <dgm:cxn modelId="{1C9D8FC8-741A-412B-8DB1-37C2809B5DA3}" type="presOf" srcId="{C0117EFC-7D42-4D10-BB68-16DE5300231A}" destId="{3183DFF8-5F14-4E37-BA80-B9D4330792AA}" srcOrd="0" destOrd="0" presId="urn:microsoft.com/office/officeart/2018/2/layout/IconCircleList"/>
    <dgm:cxn modelId="{17C2F1D0-38C3-40A8-8215-1599556D1DBD}" type="presOf" srcId="{5B3F5960-64F8-41DA-8C6E-A0908C6AFB13}" destId="{7E43B0F9-F6B9-41EF-A630-32025F6CD70B}" srcOrd="0" destOrd="0" presId="urn:microsoft.com/office/officeart/2018/2/layout/IconCircleList"/>
    <dgm:cxn modelId="{5000A6E8-523E-4053-8519-B04783600FAD}" type="presOf" srcId="{43FF37A3-28A9-4540-83D6-340BA71E3638}" destId="{43F1233B-1030-4343-AAEB-6DE7EC0A093E}" srcOrd="0" destOrd="0" presId="urn:microsoft.com/office/officeart/2018/2/layout/IconCircleList"/>
    <dgm:cxn modelId="{CAA809FB-ED05-4233-B043-770F4D2AD63E}" type="presOf" srcId="{FB413043-FD26-4A68-9593-55D3D198C2EB}" destId="{99B92205-F874-4A41-AAEA-3895DA7DD715}" srcOrd="0" destOrd="0" presId="urn:microsoft.com/office/officeart/2018/2/layout/IconCircleList"/>
    <dgm:cxn modelId="{379DC5FF-7143-406F-B502-8519D648F038}" type="presOf" srcId="{8D5433C3-8413-4C1C-A3F5-C18D5412BAA9}" destId="{EE6B8CAD-8BCE-40E4-ADC5-7C784F19F890}" srcOrd="0" destOrd="0" presId="urn:microsoft.com/office/officeart/2018/2/layout/IconCircleList"/>
    <dgm:cxn modelId="{305944CC-6794-4516-B3D2-107AC7A18DE6}" type="presParOf" srcId="{99B92205-F874-4A41-AAEA-3895DA7DD715}" destId="{D5AEC0A4-5AD9-4141-AB41-6804AA52A3E7}" srcOrd="0" destOrd="0" presId="urn:microsoft.com/office/officeart/2018/2/layout/IconCircleList"/>
    <dgm:cxn modelId="{AE6DC4D8-C474-40A4-9654-C59A61D97176}" type="presParOf" srcId="{D5AEC0A4-5AD9-4141-AB41-6804AA52A3E7}" destId="{7825EF9F-5AE6-4AFA-B46E-6AB9D1348854}" srcOrd="0" destOrd="0" presId="urn:microsoft.com/office/officeart/2018/2/layout/IconCircleList"/>
    <dgm:cxn modelId="{DB615C50-9030-4D71-A5AC-B6AB5D9BE3D4}" type="presParOf" srcId="{7825EF9F-5AE6-4AFA-B46E-6AB9D1348854}" destId="{05D40BFF-5325-43A2-96D4-B29A66E2A476}" srcOrd="0" destOrd="0" presId="urn:microsoft.com/office/officeart/2018/2/layout/IconCircleList"/>
    <dgm:cxn modelId="{0189EC4E-EF65-4D03-8155-106AF1D62A5A}" type="presParOf" srcId="{7825EF9F-5AE6-4AFA-B46E-6AB9D1348854}" destId="{9800A9FE-3F89-4A52-B0CD-E4B0BA25CCA0}" srcOrd="1" destOrd="0" presId="urn:microsoft.com/office/officeart/2018/2/layout/IconCircleList"/>
    <dgm:cxn modelId="{3BE7BB58-EA8F-4B65-B2DF-35AFD7AFAE70}" type="presParOf" srcId="{7825EF9F-5AE6-4AFA-B46E-6AB9D1348854}" destId="{BD27DD07-1F3A-4C2B-A71C-A8E78A811AB7}" srcOrd="2" destOrd="0" presId="urn:microsoft.com/office/officeart/2018/2/layout/IconCircleList"/>
    <dgm:cxn modelId="{E5D37233-E387-4664-AFB0-D24CF56FDE7C}" type="presParOf" srcId="{7825EF9F-5AE6-4AFA-B46E-6AB9D1348854}" destId="{3183DFF8-5F14-4E37-BA80-B9D4330792AA}" srcOrd="3" destOrd="0" presId="urn:microsoft.com/office/officeart/2018/2/layout/IconCircleList"/>
    <dgm:cxn modelId="{3A1E7F79-9C03-4942-B2F2-B3AFB6776FA8}" type="presParOf" srcId="{D5AEC0A4-5AD9-4141-AB41-6804AA52A3E7}" destId="{EE6B8CAD-8BCE-40E4-ADC5-7C784F19F890}" srcOrd="1" destOrd="0" presId="urn:microsoft.com/office/officeart/2018/2/layout/IconCircleList"/>
    <dgm:cxn modelId="{0828833D-13E9-45C2-9C3E-982D155B3F53}" type="presParOf" srcId="{D5AEC0A4-5AD9-4141-AB41-6804AA52A3E7}" destId="{36398AB5-5519-4A96-9F28-19CC28250EF6}" srcOrd="2" destOrd="0" presId="urn:microsoft.com/office/officeart/2018/2/layout/IconCircleList"/>
    <dgm:cxn modelId="{58650D14-DD67-4D68-9F47-B16713728FCB}" type="presParOf" srcId="{36398AB5-5519-4A96-9F28-19CC28250EF6}" destId="{61A0671E-F4CE-406A-9E02-987BC2C72D1D}" srcOrd="0" destOrd="0" presId="urn:microsoft.com/office/officeart/2018/2/layout/IconCircleList"/>
    <dgm:cxn modelId="{694DFFBE-9CF3-4478-BB82-5B416D9A820D}" type="presParOf" srcId="{36398AB5-5519-4A96-9F28-19CC28250EF6}" destId="{5D4CB34D-538F-4BAB-A85D-953EE5FB072B}" srcOrd="1" destOrd="0" presId="urn:microsoft.com/office/officeart/2018/2/layout/IconCircleList"/>
    <dgm:cxn modelId="{0E5B2B00-57B7-4D1C-8269-89EDF5EA38B5}" type="presParOf" srcId="{36398AB5-5519-4A96-9F28-19CC28250EF6}" destId="{7192639A-20F7-4A62-98D2-B72E08B6EBA4}" srcOrd="2" destOrd="0" presId="urn:microsoft.com/office/officeart/2018/2/layout/IconCircleList"/>
    <dgm:cxn modelId="{BC1C519F-3627-4E14-99E6-AAA96EEEA41D}" type="presParOf" srcId="{36398AB5-5519-4A96-9F28-19CC28250EF6}" destId="{24470A87-2741-4595-9792-8004E844E5B3}" srcOrd="3" destOrd="0" presId="urn:microsoft.com/office/officeart/2018/2/layout/IconCircleList"/>
    <dgm:cxn modelId="{78D151B5-84E0-40E3-BDC9-076F59F63D9F}" type="presParOf" srcId="{D5AEC0A4-5AD9-4141-AB41-6804AA52A3E7}" destId="{38873AA0-7810-458B-B978-2F4EEB2223AF}" srcOrd="3" destOrd="0" presId="urn:microsoft.com/office/officeart/2018/2/layout/IconCircleList"/>
    <dgm:cxn modelId="{DAC423A9-B871-450E-9FC0-A71A169B2995}" type="presParOf" srcId="{D5AEC0A4-5AD9-4141-AB41-6804AA52A3E7}" destId="{EEFD5FA7-2072-4509-B0CA-FD6C2F20A1F1}" srcOrd="4" destOrd="0" presId="urn:microsoft.com/office/officeart/2018/2/layout/IconCircleList"/>
    <dgm:cxn modelId="{45B6C56D-1DBA-4493-AE1E-43DD9CB09169}" type="presParOf" srcId="{EEFD5FA7-2072-4509-B0CA-FD6C2F20A1F1}" destId="{51E6785C-F0DD-4592-B89F-C65E1659C295}" srcOrd="0" destOrd="0" presId="urn:microsoft.com/office/officeart/2018/2/layout/IconCircleList"/>
    <dgm:cxn modelId="{45665827-DD54-45D3-8F93-1AC87F80ED8A}" type="presParOf" srcId="{EEFD5FA7-2072-4509-B0CA-FD6C2F20A1F1}" destId="{A2595B96-1421-4AE4-8DD1-7DCD4F33AA3F}" srcOrd="1" destOrd="0" presId="urn:microsoft.com/office/officeart/2018/2/layout/IconCircleList"/>
    <dgm:cxn modelId="{FCBA3EAF-2C71-46F2-8BB8-5363D7E40E32}" type="presParOf" srcId="{EEFD5FA7-2072-4509-B0CA-FD6C2F20A1F1}" destId="{8BE39757-3101-4858-A22B-3400F713E79C}" srcOrd="2" destOrd="0" presId="urn:microsoft.com/office/officeart/2018/2/layout/IconCircleList"/>
    <dgm:cxn modelId="{7BF20195-741D-4E9B-9280-8EF2507014CB}" type="presParOf" srcId="{EEFD5FA7-2072-4509-B0CA-FD6C2F20A1F1}" destId="{03654347-6EE1-4F6D-BA26-395EFC9464D0}" srcOrd="3" destOrd="0" presId="urn:microsoft.com/office/officeart/2018/2/layout/IconCircleList"/>
    <dgm:cxn modelId="{085F7F52-5A4C-4D3B-8E25-68BE83F87747}" type="presParOf" srcId="{D5AEC0A4-5AD9-4141-AB41-6804AA52A3E7}" destId="{7E43B0F9-F6B9-41EF-A630-32025F6CD70B}" srcOrd="5" destOrd="0" presId="urn:microsoft.com/office/officeart/2018/2/layout/IconCircleList"/>
    <dgm:cxn modelId="{75534858-6488-4EBC-92F8-C508885DCE65}" type="presParOf" srcId="{D5AEC0A4-5AD9-4141-AB41-6804AA52A3E7}" destId="{4834C16E-A819-4490-9189-C5692198DE49}" srcOrd="6" destOrd="0" presId="urn:microsoft.com/office/officeart/2018/2/layout/IconCircleList"/>
    <dgm:cxn modelId="{D5D1D279-B917-4DD0-B0ED-28A4C7F115AF}" type="presParOf" srcId="{4834C16E-A819-4490-9189-C5692198DE49}" destId="{3FED370D-C1EE-4E68-8AC3-9F44FE5D17F4}" srcOrd="0" destOrd="0" presId="urn:microsoft.com/office/officeart/2018/2/layout/IconCircleList"/>
    <dgm:cxn modelId="{F6B5DA77-1617-4058-A84A-CA06FCEA6EB6}" type="presParOf" srcId="{4834C16E-A819-4490-9189-C5692198DE49}" destId="{8B730C08-1E2F-49AA-A84F-F183002A7216}" srcOrd="1" destOrd="0" presId="urn:microsoft.com/office/officeart/2018/2/layout/IconCircleList"/>
    <dgm:cxn modelId="{B1BC8557-17A9-48CC-9C5D-86F7D030F373}" type="presParOf" srcId="{4834C16E-A819-4490-9189-C5692198DE49}" destId="{C4E0EE1E-7538-4493-97D5-13B494D57453}" srcOrd="2" destOrd="0" presId="urn:microsoft.com/office/officeart/2018/2/layout/IconCircleList"/>
    <dgm:cxn modelId="{5330D453-CCD0-47F8-9358-BCF9CBBF16FE}" type="presParOf" srcId="{4834C16E-A819-4490-9189-C5692198DE49}" destId="{19FC4719-C957-4F6C-AB30-1AFA2AF39417}" srcOrd="3" destOrd="0" presId="urn:microsoft.com/office/officeart/2018/2/layout/IconCircleList"/>
    <dgm:cxn modelId="{7B456C9C-09B5-4865-BBDE-693CC46BA256}" type="presParOf" srcId="{D5AEC0A4-5AD9-4141-AB41-6804AA52A3E7}" destId="{66C5E227-6C68-4C15-B1D4-1BD6016EC146}" srcOrd="7" destOrd="0" presId="urn:microsoft.com/office/officeart/2018/2/layout/IconCircleList"/>
    <dgm:cxn modelId="{873D94E7-EA4C-46E3-9717-1767E5918696}" type="presParOf" srcId="{D5AEC0A4-5AD9-4141-AB41-6804AA52A3E7}" destId="{36A70105-A1B3-43B8-BF49-F5B34439FED3}" srcOrd="8" destOrd="0" presId="urn:microsoft.com/office/officeart/2018/2/layout/IconCircleList"/>
    <dgm:cxn modelId="{8AF4EC16-2B6E-4B2F-844D-786EBB5FD6A3}" type="presParOf" srcId="{36A70105-A1B3-43B8-BF49-F5B34439FED3}" destId="{DDE6C9E3-F29A-4370-891E-BF88F208B3F3}" srcOrd="0" destOrd="0" presId="urn:microsoft.com/office/officeart/2018/2/layout/IconCircleList"/>
    <dgm:cxn modelId="{BEF32168-288B-4E9A-9E4E-0C700ABFA307}" type="presParOf" srcId="{36A70105-A1B3-43B8-BF49-F5B34439FED3}" destId="{4698E8B4-797D-46C9-BFB4-C2A92D813A7B}" srcOrd="1" destOrd="0" presId="urn:microsoft.com/office/officeart/2018/2/layout/IconCircleList"/>
    <dgm:cxn modelId="{E24A3004-480D-464C-82F9-0D258FD277DC}" type="presParOf" srcId="{36A70105-A1B3-43B8-BF49-F5B34439FED3}" destId="{4958B653-2040-496B-ABA7-FF6731C2C7CB}" srcOrd="2" destOrd="0" presId="urn:microsoft.com/office/officeart/2018/2/layout/IconCircleList"/>
    <dgm:cxn modelId="{08DA1865-8AA5-4DF9-909B-54F9467FFC34}" type="presParOf" srcId="{36A70105-A1B3-43B8-BF49-F5B34439FED3}" destId="{43F1233B-1030-4343-AAEB-6DE7EC0A093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0BFF-5325-43A2-96D4-B29A66E2A476}">
      <dsp:nvSpPr>
        <dsp:cNvPr id="0" name=""/>
        <dsp:cNvSpPr/>
      </dsp:nvSpPr>
      <dsp:spPr>
        <a:xfrm>
          <a:off x="161176" y="842677"/>
          <a:ext cx="906469" cy="90646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0A9FE-3F89-4A52-B0CD-E4B0BA25CCA0}">
      <dsp:nvSpPr>
        <dsp:cNvPr id="0" name=""/>
        <dsp:cNvSpPr/>
      </dsp:nvSpPr>
      <dsp:spPr>
        <a:xfrm>
          <a:off x="351535" y="1033036"/>
          <a:ext cx="525752" cy="525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83DFF8-5F14-4E37-BA80-B9D4330792AA}">
      <dsp:nvSpPr>
        <dsp:cNvPr id="0" name=""/>
        <dsp:cNvSpPr/>
      </dsp:nvSpPr>
      <dsp:spPr>
        <a:xfrm>
          <a:off x="1261889" y="842677"/>
          <a:ext cx="2136677" cy="906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Improve the User interface of the extension. The user could be given the option to make questions or answers selectively hidden.</a:t>
          </a:r>
          <a:endParaRPr lang="en-US" sz="1200" kern="1200"/>
        </a:p>
      </dsp:txBody>
      <dsp:txXfrm>
        <a:off x="1261889" y="842677"/>
        <a:ext cx="2136677" cy="906469"/>
      </dsp:txXfrm>
    </dsp:sp>
    <dsp:sp modelId="{61A0671E-F4CE-406A-9E02-987BC2C72D1D}">
      <dsp:nvSpPr>
        <dsp:cNvPr id="0" name=""/>
        <dsp:cNvSpPr/>
      </dsp:nvSpPr>
      <dsp:spPr>
        <a:xfrm>
          <a:off x="3770867" y="842677"/>
          <a:ext cx="906469" cy="90646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CB34D-538F-4BAB-A85D-953EE5FB072B}">
      <dsp:nvSpPr>
        <dsp:cNvPr id="0" name=""/>
        <dsp:cNvSpPr/>
      </dsp:nvSpPr>
      <dsp:spPr>
        <a:xfrm>
          <a:off x="3961225" y="1033036"/>
          <a:ext cx="525752" cy="525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470A87-2741-4595-9792-8004E844E5B3}">
      <dsp:nvSpPr>
        <dsp:cNvPr id="0" name=""/>
        <dsp:cNvSpPr/>
      </dsp:nvSpPr>
      <dsp:spPr>
        <a:xfrm>
          <a:off x="4871580" y="842677"/>
          <a:ext cx="2136677" cy="906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The latency and processing time of the search can be reduced.</a:t>
          </a:r>
          <a:endParaRPr lang="en-US" sz="1200" kern="1200"/>
        </a:p>
      </dsp:txBody>
      <dsp:txXfrm>
        <a:off x="4871580" y="842677"/>
        <a:ext cx="2136677" cy="906469"/>
      </dsp:txXfrm>
    </dsp:sp>
    <dsp:sp modelId="{51E6785C-F0DD-4592-B89F-C65E1659C295}">
      <dsp:nvSpPr>
        <dsp:cNvPr id="0" name=""/>
        <dsp:cNvSpPr/>
      </dsp:nvSpPr>
      <dsp:spPr>
        <a:xfrm>
          <a:off x="7380557" y="842677"/>
          <a:ext cx="906469" cy="90646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95B96-1421-4AE4-8DD1-7DCD4F33AA3F}">
      <dsp:nvSpPr>
        <dsp:cNvPr id="0" name=""/>
        <dsp:cNvSpPr/>
      </dsp:nvSpPr>
      <dsp:spPr>
        <a:xfrm>
          <a:off x="7570916" y="1033036"/>
          <a:ext cx="525752" cy="525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654347-6EE1-4F6D-BA26-395EFC9464D0}">
      <dsp:nvSpPr>
        <dsp:cNvPr id="0" name=""/>
        <dsp:cNvSpPr/>
      </dsp:nvSpPr>
      <dsp:spPr>
        <a:xfrm>
          <a:off x="8481270" y="842677"/>
          <a:ext cx="2136677" cy="906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rtl="0">
            <a:lnSpc>
              <a:spcPct val="100000"/>
            </a:lnSpc>
            <a:spcBef>
              <a:spcPct val="0"/>
            </a:spcBef>
            <a:spcAft>
              <a:spcPct val="35000"/>
            </a:spcAft>
            <a:buNone/>
          </a:pPr>
          <a:r>
            <a:rPr lang="en-GB" sz="1200" kern="1200">
              <a:latin typeface="Calibri Light" panose="020F0302020204030204"/>
            </a:rPr>
            <a:t>Utilise </a:t>
          </a:r>
          <a:r>
            <a:rPr lang="en-GB" sz="1200" kern="1200"/>
            <a:t> the stored database for displaying answers, however this will make search results outdated.</a:t>
          </a:r>
          <a:endParaRPr lang="en-US" sz="1200" kern="1200"/>
        </a:p>
      </dsp:txBody>
      <dsp:txXfrm>
        <a:off x="8481270" y="842677"/>
        <a:ext cx="2136677" cy="906469"/>
      </dsp:txXfrm>
    </dsp:sp>
    <dsp:sp modelId="{3FED370D-C1EE-4E68-8AC3-9F44FE5D17F4}">
      <dsp:nvSpPr>
        <dsp:cNvPr id="0" name=""/>
        <dsp:cNvSpPr/>
      </dsp:nvSpPr>
      <dsp:spPr>
        <a:xfrm>
          <a:off x="161176" y="2465665"/>
          <a:ext cx="906469" cy="90646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30C08-1E2F-49AA-A84F-F183002A7216}">
      <dsp:nvSpPr>
        <dsp:cNvPr id="0" name=""/>
        <dsp:cNvSpPr/>
      </dsp:nvSpPr>
      <dsp:spPr>
        <a:xfrm>
          <a:off x="351535" y="2656023"/>
          <a:ext cx="525752" cy="525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FC4719-C957-4F6C-AB30-1AFA2AF39417}">
      <dsp:nvSpPr>
        <dsp:cNvPr id="0" name=""/>
        <dsp:cNvSpPr/>
      </dsp:nvSpPr>
      <dsp:spPr>
        <a:xfrm>
          <a:off x="1261889" y="2465665"/>
          <a:ext cx="2136677" cy="906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Model can be extended to include other programming languages as well.</a:t>
          </a:r>
          <a:endParaRPr lang="en-US" sz="1200" kern="1200"/>
        </a:p>
      </dsp:txBody>
      <dsp:txXfrm>
        <a:off x="1261889" y="2465665"/>
        <a:ext cx="2136677" cy="906469"/>
      </dsp:txXfrm>
    </dsp:sp>
    <dsp:sp modelId="{DDE6C9E3-F29A-4370-891E-BF88F208B3F3}">
      <dsp:nvSpPr>
        <dsp:cNvPr id="0" name=""/>
        <dsp:cNvSpPr/>
      </dsp:nvSpPr>
      <dsp:spPr>
        <a:xfrm>
          <a:off x="3770867" y="2465665"/>
          <a:ext cx="906469" cy="90646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8E8B4-797D-46C9-BFB4-C2A92D813A7B}">
      <dsp:nvSpPr>
        <dsp:cNvPr id="0" name=""/>
        <dsp:cNvSpPr/>
      </dsp:nvSpPr>
      <dsp:spPr>
        <a:xfrm>
          <a:off x="3961225" y="2656023"/>
          <a:ext cx="525752" cy="5257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F1233B-1030-4343-AAEB-6DE7EC0A093E}">
      <dsp:nvSpPr>
        <dsp:cNvPr id="0" name=""/>
        <dsp:cNvSpPr/>
      </dsp:nvSpPr>
      <dsp:spPr>
        <a:xfrm>
          <a:off x="4871580" y="2465665"/>
          <a:ext cx="2136677" cy="906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Can add functionality to extension to search using code written in editor.</a:t>
          </a:r>
          <a:endParaRPr lang="en-US" sz="1200" kern="1200"/>
        </a:p>
      </dsp:txBody>
      <dsp:txXfrm>
        <a:off x="4871580" y="2465665"/>
        <a:ext cx="2136677" cy="9064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10/15/2022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0802" y="1114825"/>
            <a:ext cx="8795568" cy="3270906"/>
          </a:xfrm>
        </p:spPr>
        <p:txBody>
          <a:bodyPr/>
          <a:lstStyle/>
          <a:p>
            <a:r>
              <a:rPr lang="en-US">
                <a:ea typeface="+mj-lt"/>
                <a:cs typeface="+mj-lt"/>
              </a:rPr>
              <a:t>Stack overflow </a:t>
            </a:r>
            <a:r>
              <a:rPr lang="en-US" err="1">
                <a:ea typeface="+mj-lt"/>
                <a:cs typeface="+mj-lt"/>
              </a:rPr>
              <a:t>VSCode</a:t>
            </a:r>
            <a:r>
              <a:rPr lang="en-US">
                <a:ea typeface="+mj-lt"/>
                <a:cs typeface="+mj-lt"/>
              </a:rPr>
              <a:t> Extension</a:t>
            </a:r>
            <a:endParaRPr lang="en-US">
              <a:cs typeface="Calibri Light" panose="020F0302020204030204"/>
            </a:endParaRPr>
          </a:p>
        </p:txBody>
      </p:sp>
      <p:sp>
        <p:nvSpPr>
          <p:cNvPr id="3" name="Subtitle 2"/>
          <p:cNvSpPr>
            <a:spLocks noGrp="1"/>
          </p:cNvSpPr>
          <p:nvPr>
            <p:ph type="subTitle" idx="1"/>
          </p:nvPr>
        </p:nvSpPr>
        <p:spPr>
          <a:xfrm>
            <a:off x="3962399" y="4385732"/>
            <a:ext cx="7197726" cy="1748991"/>
          </a:xfrm>
        </p:spPr>
        <p:txBody>
          <a:bodyPr>
            <a:normAutofit fontScale="92500" lnSpcReduction="20000"/>
          </a:bodyPr>
          <a:lstStyle/>
          <a:p>
            <a:pPr algn="l"/>
            <a:r>
              <a:rPr lang="en-US" sz="2000" b="1">
                <a:cs typeface="Calibri"/>
              </a:rPr>
              <a:t>Group 11</a:t>
            </a:r>
            <a:endParaRPr lang="en-US" sz="2000" b="1"/>
          </a:p>
          <a:p>
            <a:pPr algn="l"/>
            <a:r>
              <a:rPr lang="en-US">
                <a:ea typeface="+mn-lt"/>
                <a:cs typeface="+mn-lt"/>
              </a:rPr>
              <a:t>Annanya Pratap Singh Chauhan </a:t>
            </a:r>
          </a:p>
          <a:p>
            <a:pPr algn="l"/>
            <a:r>
              <a:rPr lang="en-US">
                <a:ea typeface="+mn-lt"/>
                <a:cs typeface="+mn-lt"/>
              </a:rPr>
              <a:t>Arpit Gupta </a:t>
            </a:r>
          </a:p>
          <a:p>
            <a:pPr algn="l"/>
            <a:r>
              <a:rPr lang="en-US">
                <a:ea typeface="+mn-lt"/>
                <a:cs typeface="+mn-lt"/>
              </a:rPr>
              <a:t>Aryan Agrawal </a:t>
            </a:r>
          </a:p>
          <a:p>
            <a:pPr algn="l"/>
            <a:r>
              <a:rPr lang="en-US">
                <a:ea typeface="+mn-lt"/>
                <a:cs typeface="+mn-lt"/>
              </a:rPr>
              <a:t>Shivang Dalal</a:t>
            </a:r>
            <a:endParaRPr lang="en-US">
              <a:cs typeface="Calibri" panose="020F0502020204030204"/>
            </a:endParaRP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74271" y="774491"/>
            <a:ext cx="10131425" cy="1219200"/>
          </a:xfrm>
        </p:spPr>
        <p:txBody>
          <a:bodyPr>
            <a:normAutofit/>
          </a:bodyPr>
          <a:lstStyle/>
          <a:p>
            <a:pPr algn="ctr"/>
            <a:r>
              <a:rPr lang="en-GB" sz="4400">
                <a:ea typeface="+mj-lt"/>
                <a:cs typeface="+mj-lt"/>
              </a:rPr>
              <a:t>Future scope</a:t>
            </a:r>
            <a:endParaRPr lang="en-US" sz="4400"/>
          </a:p>
        </p:txBody>
      </p:sp>
      <p:graphicFrame>
        <p:nvGraphicFramePr>
          <p:cNvPr id="5" name="Content Placeholder 2">
            <a:extLst>
              <a:ext uri="{FF2B5EF4-FFF2-40B4-BE49-F238E27FC236}">
                <a16:creationId xmlns:a16="http://schemas.microsoft.com/office/drawing/2014/main" id="{15EE2B26-75B7-412A-96E1-140D66F90D89}"/>
              </a:ext>
            </a:extLst>
          </p:cNvPr>
          <p:cNvGraphicFramePr>
            <a:graphicFrameLocks noGrp="1"/>
          </p:cNvGraphicFramePr>
          <p:nvPr>
            <p:ph idx="1"/>
            <p:extLst>
              <p:ext uri="{D42A27DB-BD31-4B8C-83A1-F6EECF244321}">
                <p14:modId xmlns:p14="http://schemas.microsoft.com/office/powerpoint/2010/main" val="120277078"/>
              </p:ext>
            </p:extLst>
          </p:nvPr>
        </p:nvGraphicFramePr>
        <p:xfrm>
          <a:off x="895793" y="1899509"/>
          <a:ext cx="10779125" cy="4214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93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85801" y="533400"/>
            <a:ext cx="10820400" cy="1177092"/>
          </a:xfrm>
        </p:spPr>
        <p:txBody>
          <a:bodyPr anchor="b">
            <a:normAutofit/>
          </a:bodyPr>
          <a:lstStyle/>
          <a:p>
            <a:pPr algn="ctr"/>
            <a:r>
              <a:rPr lang="en-GB" sz="4400">
                <a:ea typeface="+mj-lt"/>
                <a:cs typeface="+mj-lt"/>
              </a:rPr>
              <a:t>Conclusion</a:t>
            </a:r>
            <a:endParaRPr lang="en-US" sz="440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EBA201-2A2A-48A9-B22D-07A5B871B1F3}"/>
              </a:ext>
            </a:extLst>
          </p:cNvPr>
          <p:cNvSpPr>
            <a:spLocks noGrp="1"/>
          </p:cNvSpPr>
          <p:nvPr>
            <p:ph idx="1"/>
          </p:nvPr>
        </p:nvSpPr>
        <p:spPr>
          <a:xfrm>
            <a:off x="685801" y="2243892"/>
            <a:ext cx="10820400" cy="3547308"/>
          </a:xfrm>
        </p:spPr>
        <p:txBody>
          <a:bodyPr anchor="t">
            <a:normAutofit/>
          </a:bodyPr>
          <a:lstStyle/>
          <a:p>
            <a:r>
              <a:rPr lang="en-GB" sz="2000">
                <a:cs typeface="Calibri"/>
              </a:rPr>
              <a:t>Developed</a:t>
            </a:r>
            <a:r>
              <a:rPr lang="en-GB" sz="2000">
                <a:ea typeface="+mn-lt"/>
                <a:cs typeface="+mn-lt"/>
              </a:rPr>
              <a:t> a Visual Studio Code extension that streamlines the process of searching queries on Stack Overflow.</a:t>
            </a:r>
          </a:p>
          <a:p>
            <a:pPr>
              <a:buClr>
                <a:srgbClr val="FFFFFF"/>
              </a:buClr>
            </a:pPr>
            <a:r>
              <a:rPr lang="en-GB" sz="2000">
                <a:cs typeface="Calibri"/>
              </a:rPr>
              <a:t>Experienced the process of developing a user facing, end to end Natural language processing product.</a:t>
            </a:r>
          </a:p>
          <a:p>
            <a:pPr>
              <a:buClr>
                <a:srgbClr val="FFFFFF"/>
              </a:buClr>
            </a:pPr>
            <a:r>
              <a:rPr lang="en-GB" sz="2000">
                <a:cs typeface="Calibri"/>
              </a:rPr>
              <a:t>Faced and overcame multiple challenges both in designing the application and implementing it.</a:t>
            </a:r>
          </a:p>
          <a:p>
            <a:pPr>
              <a:buClr>
                <a:srgbClr val="FFFFFF"/>
              </a:buClr>
            </a:pPr>
            <a:r>
              <a:rPr lang="en-GB" sz="2000">
                <a:cs typeface="Calibri"/>
              </a:rPr>
              <a:t>Learned to train a neural network-based NLP model on a large real-world dataset. Also analysed a complex dataset and selecting the relevant fields.</a:t>
            </a:r>
          </a:p>
          <a:p>
            <a:pPr>
              <a:buClr>
                <a:srgbClr val="FFFFFF"/>
              </a:buClr>
            </a:pPr>
            <a:endParaRPr lang="en-GB" sz="2000">
              <a:cs typeface="Calibri"/>
            </a:endParaRPr>
          </a:p>
          <a:p>
            <a:pPr>
              <a:buClr>
                <a:srgbClr val="FFFFFF"/>
              </a:buClr>
            </a:pPr>
            <a:endParaRPr lang="en-GB" sz="2000">
              <a:cs typeface="Calibri"/>
            </a:endParaRPr>
          </a:p>
        </p:txBody>
      </p:sp>
    </p:spTree>
    <p:extLst>
      <p:ext uri="{BB962C8B-B14F-4D97-AF65-F5344CB8AC3E}">
        <p14:creationId xmlns:p14="http://schemas.microsoft.com/office/powerpoint/2010/main" val="49069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C191A80-A16B-41E7-853A-9810AF107533}"/>
              </a:ext>
            </a:extLst>
          </p:cNvPr>
          <p:cNvSpPr>
            <a:spLocks noGrp="1"/>
          </p:cNvSpPr>
          <p:nvPr>
            <p:ph type="title"/>
          </p:nvPr>
        </p:nvSpPr>
        <p:spPr>
          <a:xfrm>
            <a:off x="3962399" y="2013856"/>
            <a:ext cx="7197726" cy="3668487"/>
          </a:xfrm>
        </p:spPr>
        <p:txBody>
          <a:bodyPr vert="horz" lIns="91440" tIns="45720" rIns="91440" bIns="45720" rtlCol="0" anchor="b">
            <a:normAutofit/>
          </a:bodyPr>
          <a:lstStyle/>
          <a:p>
            <a:pPr algn="r"/>
            <a:r>
              <a:rPr lang="en-US" sz="8000"/>
              <a:t>Thank You</a:t>
            </a:r>
          </a:p>
        </p:txBody>
      </p:sp>
    </p:spTree>
    <p:extLst>
      <p:ext uri="{BB962C8B-B14F-4D97-AF65-F5344CB8AC3E}">
        <p14:creationId xmlns:p14="http://schemas.microsoft.com/office/powerpoint/2010/main" val="201817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85802" y="609600"/>
            <a:ext cx="6282266" cy="1456267"/>
          </a:xfrm>
        </p:spPr>
        <p:txBody>
          <a:bodyPr>
            <a:normAutofit/>
          </a:bodyPr>
          <a:lstStyle/>
          <a:p>
            <a:r>
              <a:rPr lang="en-GB">
                <a:ea typeface="+mj-lt"/>
                <a:cs typeface="+mj-lt"/>
              </a:rPr>
              <a:t>Problem formulation</a:t>
            </a:r>
            <a:endParaRPr lang="en-US"/>
          </a:p>
          <a:p>
            <a:endParaRPr lang="en-GB">
              <a:cs typeface="Calibri Light"/>
            </a:endParaRPr>
          </a:p>
        </p:txBody>
      </p:sp>
      <p:sp>
        <p:nvSpPr>
          <p:cNvPr id="3" name="Content Placeholder 2">
            <a:extLst>
              <a:ext uri="{FF2B5EF4-FFF2-40B4-BE49-F238E27FC236}">
                <a16:creationId xmlns:a16="http://schemas.microsoft.com/office/drawing/2014/main" id="{C7EBA201-2A2A-48A9-B22D-07A5B871B1F3}"/>
              </a:ext>
            </a:extLst>
          </p:cNvPr>
          <p:cNvSpPr>
            <a:spLocks noGrp="1"/>
          </p:cNvSpPr>
          <p:nvPr>
            <p:ph idx="1"/>
          </p:nvPr>
        </p:nvSpPr>
        <p:spPr>
          <a:xfrm>
            <a:off x="685802" y="1811035"/>
            <a:ext cx="7025528" cy="3980165"/>
          </a:xfrm>
        </p:spPr>
        <p:txBody>
          <a:bodyPr>
            <a:normAutofit/>
          </a:bodyPr>
          <a:lstStyle/>
          <a:p>
            <a:pPr>
              <a:lnSpc>
                <a:spcPct val="90000"/>
              </a:lnSpc>
            </a:pPr>
            <a:r>
              <a:rPr lang="en-GB">
                <a:cs typeface="Calibri"/>
              </a:rPr>
              <a:t>Stack Overflow </a:t>
            </a:r>
            <a:r>
              <a:rPr lang="en-GB">
                <a:ea typeface="+mn-lt"/>
                <a:cs typeface="+mn-lt"/>
              </a:rPr>
              <a:t>provides one of the largest Q &amp; A platforms for programmers. </a:t>
            </a:r>
          </a:p>
          <a:p>
            <a:pPr>
              <a:lnSpc>
                <a:spcPct val="90000"/>
              </a:lnSpc>
              <a:buClr>
                <a:srgbClr val="FFFFFF"/>
              </a:buClr>
            </a:pPr>
            <a:r>
              <a:rPr lang="en-GB">
                <a:cs typeface="Calibri"/>
              </a:rPr>
              <a:t>Its search algorithm relies on simple text-based search and adding tags in questions requires prerequisite knowledge. </a:t>
            </a:r>
          </a:p>
          <a:p>
            <a:pPr>
              <a:lnSpc>
                <a:spcPct val="90000"/>
              </a:lnSpc>
              <a:buClr>
                <a:srgbClr val="FFFFFF"/>
              </a:buClr>
            </a:pPr>
            <a:r>
              <a:rPr lang="en-GB">
                <a:cs typeface="Calibri"/>
              </a:rPr>
              <a:t>Each question's url needs to be visited to read the complete question and see the answers.</a:t>
            </a:r>
          </a:p>
          <a:p>
            <a:pPr>
              <a:lnSpc>
                <a:spcPct val="90000"/>
              </a:lnSpc>
              <a:buClr>
                <a:srgbClr val="FFFFFF"/>
              </a:buClr>
            </a:pPr>
            <a:r>
              <a:rPr lang="en-GB">
                <a:cs typeface="Calibri"/>
              </a:rPr>
              <a:t>Integrating this functionality within an IDE will streamline the querying process.</a:t>
            </a:r>
          </a:p>
          <a:p>
            <a:pPr>
              <a:lnSpc>
                <a:spcPct val="90000"/>
              </a:lnSpc>
              <a:buClr>
                <a:srgbClr val="FFFFFF"/>
              </a:buClr>
            </a:pPr>
            <a:r>
              <a:rPr lang="en-GB">
                <a:cs typeface="Calibri"/>
              </a:rPr>
              <a:t>Hence through this project we proposed an extension that will take a user's query, intelligently generate tags and display the results in the IDE window itself.</a:t>
            </a:r>
          </a:p>
          <a:p>
            <a:pPr>
              <a:lnSpc>
                <a:spcPct val="90000"/>
              </a:lnSpc>
              <a:buClr>
                <a:srgbClr val="FFFFFF"/>
              </a:buClr>
            </a:pPr>
            <a:endParaRPr lang="en-GB">
              <a:cs typeface="Calibri"/>
            </a:endParaRPr>
          </a:p>
        </p:txBody>
      </p:sp>
      <p:pic>
        <p:nvPicPr>
          <p:cNvPr id="7" name="Graphic 6" descr="Web Design">
            <a:extLst>
              <a:ext uri="{FF2B5EF4-FFF2-40B4-BE49-F238E27FC236}">
                <a16:creationId xmlns:a16="http://schemas.microsoft.com/office/drawing/2014/main" id="{1DD6D3F7-A323-4BCF-AE6F-CA8BB540F4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6887" y="1811697"/>
            <a:ext cx="3233354" cy="32333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2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85799" y="1150076"/>
            <a:ext cx="3659389" cy="4557849"/>
          </a:xfrm>
        </p:spPr>
        <p:txBody>
          <a:bodyPr>
            <a:normAutofit/>
          </a:bodyPr>
          <a:lstStyle/>
          <a:p>
            <a:pPr algn="r"/>
            <a:r>
              <a:rPr lang="en-GB">
                <a:ea typeface="+mj-lt"/>
                <a:cs typeface="+mj-lt"/>
              </a:rPr>
              <a:t>Achieved goals</a:t>
            </a:r>
            <a:endParaRPr lang="en-US"/>
          </a:p>
          <a:p>
            <a:pPr algn="r"/>
            <a:endParaRPr lang="en-GB">
              <a:cs typeface="Calibri Light"/>
            </a:endParaRPr>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EBA201-2A2A-48A9-B22D-07A5B871B1F3}"/>
              </a:ext>
            </a:extLst>
          </p:cNvPr>
          <p:cNvSpPr>
            <a:spLocks noGrp="1"/>
          </p:cNvSpPr>
          <p:nvPr>
            <p:ph idx="1"/>
          </p:nvPr>
        </p:nvSpPr>
        <p:spPr>
          <a:xfrm>
            <a:off x="4988658" y="1150076"/>
            <a:ext cx="6517543" cy="4557849"/>
          </a:xfrm>
        </p:spPr>
        <p:txBody>
          <a:bodyPr>
            <a:normAutofit/>
          </a:bodyPr>
          <a:lstStyle/>
          <a:p>
            <a:pPr>
              <a:buClr>
                <a:srgbClr val="FFFFFF"/>
              </a:buClr>
            </a:pPr>
            <a:r>
              <a:rPr lang="en-GB">
                <a:cs typeface="Calibri"/>
              </a:rPr>
              <a:t>Processed a large </a:t>
            </a:r>
            <a:r>
              <a:rPr lang="en-GB">
                <a:ea typeface="+mn-lt"/>
                <a:cs typeface="+mn-lt"/>
              </a:rPr>
              <a:t>Stack overflow </a:t>
            </a:r>
            <a:r>
              <a:rPr lang="en-GB">
                <a:cs typeface="Calibri"/>
              </a:rPr>
              <a:t>dataset  to form a corpus.</a:t>
            </a:r>
          </a:p>
          <a:p>
            <a:pPr>
              <a:buClr>
                <a:srgbClr val="FFFFFF"/>
              </a:buClr>
            </a:pPr>
            <a:r>
              <a:rPr lang="en-GB">
                <a:cs typeface="Calibri"/>
              </a:rPr>
              <a:t>Created a Word Embedding generating model.</a:t>
            </a:r>
          </a:p>
          <a:p>
            <a:pPr>
              <a:buClr>
                <a:srgbClr val="FFFFFF"/>
              </a:buClr>
            </a:pPr>
            <a:r>
              <a:rPr lang="en-GB">
                <a:cs typeface="Calibri"/>
              </a:rPr>
              <a:t>Designed a deep neural model for optimal tag prediction based on user's search query.</a:t>
            </a:r>
          </a:p>
          <a:p>
            <a:pPr>
              <a:buClr>
                <a:srgbClr val="FFFFFF"/>
              </a:buClr>
            </a:pPr>
            <a:r>
              <a:rPr lang="en-GB">
                <a:cs typeface="Calibri"/>
              </a:rPr>
              <a:t>Created a search index mechanism using cosine similarity of predicted tags and mean word embeddings.</a:t>
            </a:r>
          </a:p>
          <a:p>
            <a:pPr>
              <a:buClr>
                <a:srgbClr val="FFFFFF"/>
              </a:buClr>
            </a:pPr>
            <a:r>
              <a:rPr lang="en-GB">
                <a:cs typeface="Calibri"/>
              </a:rPr>
              <a:t>Developed a Visual Studio Code extension to integrate the search model into a development environment.</a:t>
            </a:r>
          </a:p>
          <a:p>
            <a:pPr>
              <a:buClr>
                <a:srgbClr val="FFFFFF"/>
              </a:buClr>
            </a:pPr>
            <a:r>
              <a:rPr lang="en-GB">
                <a:cs typeface="Calibri"/>
              </a:rPr>
              <a:t>Packaged the search model as a standalone python server for outputting results of user queries.</a:t>
            </a:r>
          </a:p>
        </p:txBody>
      </p:sp>
    </p:spTree>
    <p:extLst>
      <p:ext uri="{BB962C8B-B14F-4D97-AF65-F5344CB8AC3E}">
        <p14:creationId xmlns:p14="http://schemas.microsoft.com/office/powerpoint/2010/main" val="230431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85802" y="609600"/>
            <a:ext cx="6282266" cy="1456267"/>
          </a:xfrm>
        </p:spPr>
        <p:txBody>
          <a:bodyPr>
            <a:normAutofit/>
          </a:bodyPr>
          <a:lstStyle/>
          <a:p>
            <a:r>
              <a:rPr lang="en-GB">
                <a:ea typeface="+mj-lt"/>
                <a:cs typeface="+mj-lt"/>
              </a:rPr>
              <a:t>Data COLLECTION AND Data pre-processing</a:t>
            </a:r>
            <a:endParaRPr lang="en-US" err="1"/>
          </a:p>
          <a:p>
            <a:endParaRPr lang="en-GB">
              <a:cs typeface="Calibri Light"/>
            </a:endParaRPr>
          </a:p>
        </p:txBody>
      </p:sp>
      <p:sp>
        <p:nvSpPr>
          <p:cNvPr id="3" name="Content Placeholder 2">
            <a:extLst>
              <a:ext uri="{FF2B5EF4-FFF2-40B4-BE49-F238E27FC236}">
                <a16:creationId xmlns:a16="http://schemas.microsoft.com/office/drawing/2014/main" id="{C7EBA201-2A2A-48A9-B22D-07A5B871B1F3}"/>
              </a:ext>
            </a:extLst>
          </p:cNvPr>
          <p:cNvSpPr>
            <a:spLocks noGrp="1"/>
          </p:cNvSpPr>
          <p:nvPr>
            <p:ph idx="1"/>
          </p:nvPr>
        </p:nvSpPr>
        <p:spPr>
          <a:xfrm>
            <a:off x="685802" y="2002367"/>
            <a:ext cx="6282266" cy="4004733"/>
          </a:xfrm>
        </p:spPr>
        <p:txBody>
          <a:bodyPr>
            <a:normAutofit/>
          </a:bodyPr>
          <a:lstStyle/>
          <a:p>
            <a:pPr>
              <a:lnSpc>
                <a:spcPct val="90000"/>
              </a:lnSpc>
            </a:pPr>
            <a:r>
              <a:rPr lang="en-GB" sz="1600">
                <a:cs typeface="Calibri"/>
              </a:rPr>
              <a:t>Collect data from Stack-Overflow Question-Answer Dataset using Google Big Query. Consider only python data.</a:t>
            </a:r>
          </a:p>
          <a:p>
            <a:pPr>
              <a:lnSpc>
                <a:spcPct val="90000"/>
              </a:lnSpc>
              <a:buClr>
                <a:srgbClr val="FFFFFF"/>
              </a:buClr>
            </a:pPr>
            <a:r>
              <a:rPr lang="en-GB" sz="1600">
                <a:cs typeface="Calibri"/>
              </a:rPr>
              <a:t>Each row corresponds to a Question-Answer pair. </a:t>
            </a:r>
          </a:p>
          <a:p>
            <a:pPr>
              <a:lnSpc>
                <a:spcPct val="90000"/>
              </a:lnSpc>
              <a:buClr>
                <a:srgbClr val="FFFFFF"/>
              </a:buClr>
            </a:pPr>
            <a:r>
              <a:rPr lang="en-GB" sz="1600">
                <a:cs typeface="Calibri"/>
              </a:rPr>
              <a:t>Aggregate all answers for a particular question to create a single row for each question.</a:t>
            </a:r>
          </a:p>
          <a:p>
            <a:pPr>
              <a:lnSpc>
                <a:spcPct val="90000"/>
              </a:lnSpc>
              <a:buClr>
                <a:srgbClr val="FFFFFF"/>
              </a:buClr>
            </a:pPr>
            <a:r>
              <a:rPr lang="en-GB" sz="1600">
                <a:cs typeface="Calibri"/>
              </a:rPr>
              <a:t>Remove HTML tags</a:t>
            </a:r>
          </a:p>
          <a:p>
            <a:pPr>
              <a:lnSpc>
                <a:spcPct val="90000"/>
              </a:lnSpc>
              <a:buClr>
                <a:srgbClr val="FFFFFF"/>
              </a:buClr>
            </a:pPr>
            <a:r>
              <a:rPr lang="en-GB" sz="1600">
                <a:cs typeface="Calibri"/>
              </a:rPr>
              <a:t>Remove punctuations, inline code, stop words and normalize the number of upvotes for each question.</a:t>
            </a:r>
          </a:p>
          <a:p>
            <a:pPr>
              <a:lnSpc>
                <a:spcPct val="90000"/>
              </a:lnSpc>
              <a:buClr>
                <a:srgbClr val="FFFFFF"/>
              </a:buClr>
            </a:pPr>
            <a:r>
              <a:rPr lang="en-GB" sz="1600">
                <a:cs typeface="Calibri"/>
              </a:rPr>
              <a:t>Also create a corpus by combining question title, question body and question answer.</a:t>
            </a:r>
          </a:p>
          <a:p>
            <a:pPr>
              <a:lnSpc>
                <a:spcPct val="90000"/>
              </a:lnSpc>
              <a:buClr>
                <a:srgbClr val="FFFFFF"/>
              </a:buClr>
            </a:pPr>
            <a:r>
              <a:rPr lang="en-GB" sz="1600">
                <a:cs typeface="Calibri"/>
              </a:rPr>
              <a:t>This corpus is used to train the word embedding model. We use </a:t>
            </a:r>
            <a:r>
              <a:rPr lang="en-GB" sz="1600" err="1">
                <a:cs typeface="Calibri"/>
              </a:rPr>
              <a:t>gensim</a:t>
            </a:r>
            <a:r>
              <a:rPr lang="en-GB" sz="1600">
                <a:cs typeface="Calibri"/>
              </a:rPr>
              <a:t> word2vec to create our word embedding model.</a:t>
            </a:r>
          </a:p>
          <a:p>
            <a:pPr>
              <a:lnSpc>
                <a:spcPct val="90000"/>
              </a:lnSpc>
              <a:buClr>
                <a:srgbClr val="FFFFFF"/>
              </a:buClr>
            </a:pPr>
            <a:endParaRPr lang="en-GB" sz="1600">
              <a:cs typeface="Calibri"/>
            </a:endParaRPr>
          </a:p>
        </p:txBody>
      </p:sp>
      <p:pic>
        <p:nvPicPr>
          <p:cNvPr id="7" name="Graphic 6" descr="Database">
            <a:extLst>
              <a:ext uri="{FF2B5EF4-FFF2-40B4-BE49-F238E27FC236}">
                <a16:creationId xmlns:a16="http://schemas.microsoft.com/office/drawing/2014/main" id="{56FA7F11-AA8E-4E3A-9504-762CE387E6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20617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097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85802" y="609600"/>
            <a:ext cx="6282266" cy="1456267"/>
          </a:xfrm>
        </p:spPr>
        <p:txBody>
          <a:bodyPr vert="horz" lIns="91440" tIns="45720" rIns="91440" bIns="45720" rtlCol="0">
            <a:normAutofit/>
          </a:bodyPr>
          <a:lstStyle/>
          <a:p>
            <a:r>
              <a:rPr lang="en-US"/>
              <a:t>Tag predictor Model</a:t>
            </a:r>
          </a:p>
          <a:p>
            <a:endParaRPr lang="en-US"/>
          </a:p>
        </p:txBody>
      </p:sp>
      <p:sp>
        <p:nvSpPr>
          <p:cNvPr id="11" name="Content Placeholder 2">
            <a:extLst>
              <a:ext uri="{FF2B5EF4-FFF2-40B4-BE49-F238E27FC236}">
                <a16:creationId xmlns:a16="http://schemas.microsoft.com/office/drawing/2014/main" id="{126A26D8-45A7-443A-AC58-A6B73EEC0572}"/>
              </a:ext>
            </a:extLst>
          </p:cNvPr>
          <p:cNvSpPr>
            <a:spLocks noGrp="1"/>
          </p:cNvSpPr>
          <p:nvPr>
            <p:ph idx="1"/>
          </p:nvPr>
        </p:nvSpPr>
        <p:spPr>
          <a:xfrm>
            <a:off x="685802" y="2142067"/>
            <a:ext cx="6282266" cy="3649133"/>
          </a:xfrm>
        </p:spPr>
        <p:txBody>
          <a:bodyPr vert="horz" lIns="91440" tIns="45720" rIns="91440" bIns="45720" rtlCol="0" anchor="ctr">
            <a:noAutofit/>
          </a:bodyPr>
          <a:lstStyle/>
          <a:p>
            <a:pPr>
              <a:lnSpc>
                <a:spcPct val="90000"/>
              </a:lnSpc>
            </a:pPr>
            <a:endParaRPr lang="en-GB" sz="1600">
              <a:cs typeface="Calibri"/>
            </a:endParaRPr>
          </a:p>
          <a:p>
            <a:pPr>
              <a:lnSpc>
                <a:spcPct val="90000"/>
              </a:lnSpc>
              <a:buClr>
                <a:srgbClr val="FFFFFF"/>
              </a:buClr>
            </a:pPr>
            <a:endParaRPr lang="en-GB" sz="1600">
              <a:cs typeface="Calibri"/>
            </a:endParaRPr>
          </a:p>
          <a:p>
            <a:pPr>
              <a:lnSpc>
                <a:spcPct val="90000"/>
              </a:lnSpc>
              <a:buClr>
                <a:srgbClr val="FFFFFF"/>
              </a:buClr>
            </a:pPr>
            <a:r>
              <a:rPr lang="en-GB" sz="1600">
                <a:cs typeface="Calibri"/>
              </a:rPr>
              <a:t>The goal of this model is to predict stack overflow tags for a given query. </a:t>
            </a:r>
          </a:p>
          <a:p>
            <a:pPr>
              <a:lnSpc>
                <a:spcPct val="90000"/>
              </a:lnSpc>
              <a:buClr>
                <a:srgbClr val="FFFFFF"/>
              </a:buClr>
            </a:pPr>
            <a:r>
              <a:rPr lang="en-GB" sz="1600">
                <a:ea typeface="+mn-lt"/>
                <a:cs typeface="+mn-lt"/>
              </a:rPr>
              <a:t>The first layer in the tag predictor model is the word embedding layer. This layer is loaded with weights from the trained word embedding model.</a:t>
            </a:r>
          </a:p>
          <a:p>
            <a:pPr>
              <a:lnSpc>
                <a:spcPct val="90000"/>
              </a:lnSpc>
              <a:buClr>
                <a:srgbClr val="FFFFFF"/>
              </a:buClr>
            </a:pPr>
            <a:r>
              <a:rPr lang="en-GB" sz="1600">
                <a:ea typeface="+mn-lt"/>
                <a:cs typeface="+mn-lt"/>
              </a:rPr>
              <a:t>The second layer of the model is a GRU layer. This layer can generate high layer relations between parts of query. </a:t>
            </a:r>
          </a:p>
          <a:p>
            <a:pPr>
              <a:lnSpc>
                <a:spcPct val="90000"/>
              </a:lnSpc>
              <a:buClr>
                <a:srgbClr val="FFFFFF"/>
              </a:buClr>
            </a:pPr>
            <a:r>
              <a:rPr lang="en-GB" sz="1600">
                <a:cs typeface="Calibri"/>
              </a:rPr>
              <a:t>The prefinal and final layers are dense layers with cells 150 and 500 respectively. The final layer has 500 activation units as we have considered only 500 tags in our prediction dimension</a:t>
            </a:r>
          </a:p>
          <a:p>
            <a:pPr>
              <a:lnSpc>
                <a:spcPct val="90000"/>
              </a:lnSpc>
              <a:buClr>
                <a:srgbClr val="FFFFFF"/>
              </a:buClr>
            </a:pPr>
            <a:r>
              <a:rPr lang="en-GB" sz="1600">
                <a:cs typeface="Calibri"/>
              </a:rPr>
              <a:t>The model is trained on question titles and their corresponding tags. </a:t>
            </a:r>
          </a:p>
          <a:p>
            <a:pPr marL="0" indent="0">
              <a:lnSpc>
                <a:spcPct val="90000"/>
              </a:lnSpc>
              <a:buClr>
                <a:srgbClr val="FFFFFF"/>
              </a:buClr>
              <a:buNone/>
            </a:pPr>
            <a:endParaRPr lang="en-GB" sz="1600">
              <a:cs typeface="Calibri"/>
            </a:endParaRPr>
          </a:p>
          <a:p>
            <a:pPr>
              <a:lnSpc>
                <a:spcPct val="90000"/>
              </a:lnSpc>
              <a:buClr>
                <a:srgbClr val="FFFFFF"/>
              </a:buClr>
            </a:pPr>
            <a:endParaRPr lang="en-GB" sz="1600">
              <a:cs typeface="Calibri"/>
            </a:endParaRPr>
          </a:p>
          <a:p>
            <a:pPr>
              <a:lnSpc>
                <a:spcPct val="90000"/>
              </a:lnSpc>
              <a:buClr>
                <a:srgbClr val="FFFFFF"/>
              </a:buClr>
            </a:pPr>
            <a:endParaRPr lang="en-GB" sz="1600">
              <a:cs typeface="Calibri"/>
            </a:endParaRPr>
          </a:p>
          <a:p>
            <a:pPr>
              <a:lnSpc>
                <a:spcPct val="90000"/>
              </a:lnSpc>
              <a:buClr>
                <a:srgbClr val="FFFFFF"/>
              </a:buClr>
            </a:pPr>
            <a:endParaRPr lang="en-GB" sz="1600">
              <a:cs typeface="Calibri"/>
            </a:endParaRPr>
          </a:p>
        </p:txBody>
      </p:sp>
      <p:pic>
        <p:nvPicPr>
          <p:cNvPr id="5" name="Picture 5" descr="Diagram&#10;&#10;Description automatically generated">
            <a:extLst>
              <a:ext uri="{FF2B5EF4-FFF2-40B4-BE49-F238E27FC236}">
                <a16:creationId xmlns:a16="http://schemas.microsoft.com/office/drawing/2014/main" id="{8897D095-0A92-4F0F-A482-BA28C83A86F8}"/>
              </a:ext>
            </a:extLst>
          </p:cNvPr>
          <p:cNvPicPr>
            <a:picLocks noChangeAspect="1"/>
          </p:cNvPicPr>
          <p:nvPr/>
        </p:nvPicPr>
        <p:blipFill>
          <a:blip r:embed="rId3"/>
          <a:stretch>
            <a:fillRect/>
          </a:stretch>
        </p:blipFill>
        <p:spPr>
          <a:xfrm>
            <a:off x="7559186" y="752322"/>
            <a:ext cx="3858464" cy="53533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4135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p:txBody>
          <a:bodyPr/>
          <a:lstStyle/>
          <a:p>
            <a:r>
              <a:rPr lang="en-GB">
                <a:ea typeface="+mj-lt"/>
                <a:cs typeface="+mj-lt"/>
              </a:rPr>
              <a:t>Search result generation </a:t>
            </a:r>
            <a:endParaRPr lang="en-US"/>
          </a:p>
          <a:p>
            <a:endParaRPr lang="en-GB">
              <a:cs typeface="Calibri Light"/>
            </a:endParaRPr>
          </a:p>
        </p:txBody>
      </p:sp>
      <p:sp>
        <p:nvSpPr>
          <p:cNvPr id="3" name="Content Placeholder 2">
            <a:extLst>
              <a:ext uri="{FF2B5EF4-FFF2-40B4-BE49-F238E27FC236}">
                <a16:creationId xmlns:a16="http://schemas.microsoft.com/office/drawing/2014/main" id="{C7EBA201-2A2A-48A9-B22D-07A5B871B1F3}"/>
              </a:ext>
            </a:extLst>
          </p:cNvPr>
          <p:cNvSpPr>
            <a:spLocks noGrp="1"/>
          </p:cNvSpPr>
          <p:nvPr>
            <p:ph idx="1"/>
          </p:nvPr>
        </p:nvSpPr>
        <p:spPr/>
        <p:txBody>
          <a:bodyPr>
            <a:normAutofit/>
          </a:bodyPr>
          <a:lstStyle/>
          <a:p>
            <a:r>
              <a:rPr lang="en-GB"/>
              <a:t>Import Database and Word Embedding Vectors</a:t>
            </a:r>
            <a:endParaRPr lang="en-GB">
              <a:cs typeface="Calibri" panose="020F0502020204030204"/>
            </a:endParaRPr>
          </a:p>
          <a:p>
            <a:pPr>
              <a:buClr>
                <a:srgbClr val="FFFFFF"/>
              </a:buClr>
            </a:pPr>
            <a:r>
              <a:rPr lang="en-GB">
                <a:ea typeface="+mn-lt"/>
                <a:cs typeface="+mn-lt"/>
              </a:rPr>
              <a:t>Calculate the mean embedding vector for all the titles in our database and store it.</a:t>
            </a:r>
          </a:p>
          <a:p>
            <a:pPr>
              <a:buClr>
                <a:srgbClr val="FFFFFF"/>
              </a:buClr>
            </a:pPr>
            <a:r>
              <a:rPr lang="en-GB">
                <a:cs typeface="Calibri"/>
              </a:rPr>
              <a:t>Each  search query is first processed (Converted to lowercase-&gt;Remove punctuation -&gt; Remove stop words)</a:t>
            </a:r>
          </a:p>
          <a:p>
            <a:pPr>
              <a:buClr>
                <a:srgbClr val="FFFFFF"/>
              </a:buClr>
            </a:pPr>
            <a:r>
              <a:rPr lang="en-GB">
                <a:ea typeface="+mn-lt"/>
                <a:cs typeface="+mn-lt"/>
              </a:rPr>
              <a:t>Predicting tags on our search query and calculating its cosine similarity with all question tags.</a:t>
            </a:r>
            <a:endParaRPr lang="en-GB">
              <a:cs typeface="Calibri"/>
            </a:endParaRPr>
          </a:p>
          <a:p>
            <a:pPr>
              <a:buClr>
                <a:srgbClr val="FFFFFF"/>
              </a:buClr>
            </a:pPr>
            <a:r>
              <a:rPr lang="en-GB">
                <a:ea typeface="+mn-lt"/>
                <a:cs typeface="+mn-lt"/>
              </a:rPr>
              <a:t>Calculating  mean embedding vector of query and calculating its cosine similarity with the mean embedding vectors of all questions in our database.</a:t>
            </a:r>
            <a:endParaRPr lang="en-GB">
              <a:cs typeface="Calibri"/>
            </a:endParaRPr>
          </a:p>
          <a:p>
            <a:pPr>
              <a:buClr>
                <a:srgbClr val="FFFFFF"/>
              </a:buClr>
            </a:pPr>
            <a:r>
              <a:rPr lang="en-GB">
                <a:ea typeface="+mn-lt"/>
                <a:cs typeface="+mn-lt"/>
              </a:rPr>
              <a:t>These two cosine similarity values are added with the score of each question to index our search results.</a:t>
            </a:r>
            <a:endParaRPr lang="en-GB">
              <a:cs typeface="Calibri"/>
            </a:endParaRPr>
          </a:p>
          <a:p>
            <a:pPr>
              <a:buClr>
                <a:srgbClr val="FFFFFF"/>
              </a:buClr>
            </a:pPr>
            <a:endParaRPr lang="en-GB">
              <a:cs typeface="Calibri"/>
            </a:endParaRPr>
          </a:p>
        </p:txBody>
      </p:sp>
    </p:spTree>
    <p:extLst>
      <p:ext uri="{BB962C8B-B14F-4D97-AF65-F5344CB8AC3E}">
        <p14:creationId xmlns:p14="http://schemas.microsoft.com/office/powerpoint/2010/main" val="76903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300"/>
              <a:t>VS Code Extension Development</a:t>
            </a:r>
          </a:p>
          <a:p>
            <a:endParaRPr lang="en-US" sz="3300"/>
          </a:p>
        </p:txBody>
      </p:sp>
      <p:sp>
        <p:nvSpPr>
          <p:cNvPr id="7" name="Content Placeholder 6">
            <a:extLst>
              <a:ext uri="{FF2B5EF4-FFF2-40B4-BE49-F238E27FC236}">
                <a16:creationId xmlns:a16="http://schemas.microsoft.com/office/drawing/2014/main" id="{57AF07F7-510F-4226-9B8E-76869BC00598}"/>
              </a:ext>
            </a:extLst>
          </p:cNvPr>
          <p:cNvSpPr>
            <a:spLocks noGrp="1"/>
          </p:cNvSpPr>
          <p:nvPr>
            <p:ph idx="1"/>
          </p:nvPr>
        </p:nvSpPr>
        <p:spPr>
          <a:xfrm>
            <a:off x="802178" y="2261420"/>
            <a:ext cx="4002936" cy="3637935"/>
          </a:xfrm>
        </p:spPr>
        <p:txBody>
          <a:bodyPr vert="horz" lIns="91440" tIns="45720" rIns="91440" bIns="45720" rtlCol="0" anchor="ctr">
            <a:normAutofit/>
          </a:bodyPr>
          <a:lstStyle/>
          <a:p>
            <a:pPr marL="285750" indent="-285750">
              <a:lnSpc>
                <a:spcPct val="90000"/>
              </a:lnSpc>
            </a:pPr>
            <a:r>
              <a:rPr lang="en-US" sz="1300"/>
              <a:t>VS Code Extension works on the runtime environment of node.js.</a:t>
            </a:r>
          </a:p>
          <a:p>
            <a:pPr marL="285750" indent="-285750">
              <a:lnSpc>
                <a:spcPct val="90000"/>
              </a:lnSpc>
            </a:pPr>
            <a:r>
              <a:rPr lang="en-US" sz="1300"/>
              <a:t>Extension Development has two parts:</a:t>
            </a:r>
          </a:p>
          <a:p>
            <a:pPr marL="742950" lvl="1" indent="-285750">
              <a:lnSpc>
                <a:spcPct val="90000"/>
              </a:lnSpc>
            </a:pPr>
            <a:r>
              <a:rPr lang="en-US" sz="1300"/>
              <a:t>Flask Server: To load and run prediction models in python.</a:t>
            </a:r>
          </a:p>
          <a:p>
            <a:pPr marL="742950" lvl="1" indent="-285750">
              <a:lnSpc>
                <a:spcPct val="90000"/>
              </a:lnSpc>
            </a:pPr>
            <a:r>
              <a:rPr lang="en-US" sz="1300"/>
              <a:t>Extension in JavaScript: It has three main files-</a:t>
            </a:r>
          </a:p>
          <a:p>
            <a:pPr marL="1257300" lvl="2" indent="-342900">
              <a:lnSpc>
                <a:spcPct val="90000"/>
              </a:lnSpc>
            </a:pPr>
            <a:r>
              <a:rPr lang="en-US" sz="1300"/>
              <a:t>Extension.js : Contains Activation function which activates extension. Register commands bind the main function.</a:t>
            </a:r>
          </a:p>
          <a:p>
            <a:pPr marL="1257300" lvl="2" indent="-342900">
              <a:lnSpc>
                <a:spcPct val="90000"/>
              </a:lnSpc>
            </a:pPr>
            <a:r>
              <a:rPr lang="en-US" sz="1300"/>
              <a:t>App.html: Controls the display of search results in HTML format.</a:t>
            </a:r>
          </a:p>
          <a:p>
            <a:pPr marL="1257300" lvl="2" indent="-342900">
              <a:lnSpc>
                <a:spcPct val="90000"/>
              </a:lnSpc>
            </a:pPr>
            <a:r>
              <a:rPr lang="en-US" sz="1300"/>
              <a:t>Package.json : Information about modules used in extension.</a:t>
            </a:r>
          </a:p>
          <a:p>
            <a:pPr marL="285750" indent="-285750">
              <a:lnSpc>
                <a:spcPct val="90000"/>
              </a:lnSpc>
            </a:pPr>
            <a:r>
              <a:rPr lang="en-US" sz="1300"/>
              <a:t>For each search query extension calls the python server which return top predicted results. These results along with the answers are then displayed.</a:t>
            </a:r>
          </a:p>
        </p:txBody>
      </p:sp>
      <p:pic>
        <p:nvPicPr>
          <p:cNvPr id="4" name="Picture 5">
            <a:extLst>
              <a:ext uri="{FF2B5EF4-FFF2-40B4-BE49-F238E27FC236}">
                <a16:creationId xmlns:a16="http://schemas.microsoft.com/office/drawing/2014/main" id="{CBC7337E-B3AA-4C41-9594-568D4ED83C97}"/>
              </a:ext>
            </a:extLst>
          </p:cNvPr>
          <p:cNvPicPr>
            <a:picLocks noChangeAspect="1"/>
          </p:cNvPicPr>
          <p:nvPr/>
        </p:nvPicPr>
        <p:blipFill>
          <a:blip r:embed="rId3"/>
          <a:stretch>
            <a:fillRect/>
          </a:stretch>
        </p:blipFill>
        <p:spPr>
          <a:xfrm>
            <a:off x="5289752" y="1663977"/>
            <a:ext cx="6095593" cy="336781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3304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a:xfrm>
            <a:off x="649710" y="501687"/>
            <a:ext cx="4789678" cy="3309421"/>
          </a:xfrm>
        </p:spPr>
        <p:txBody>
          <a:bodyPr vert="horz" lIns="91440" tIns="45720" rIns="91440" bIns="45720" rtlCol="0" anchor="b">
            <a:normAutofit/>
          </a:bodyPr>
          <a:lstStyle/>
          <a:p>
            <a:pPr algn="r"/>
            <a:r>
              <a:rPr lang="en-US" sz="4800"/>
              <a:t>Project Demo</a:t>
            </a:r>
          </a:p>
        </p:txBody>
      </p:sp>
      <p:pic>
        <p:nvPicPr>
          <p:cNvPr id="5" name="Graphic 5" descr="Monitor">
            <a:extLst>
              <a:ext uri="{FF2B5EF4-FFF2-40B4-BE49-F238E27FC236}">
                <a16:creationId xmlns:a16="http://schemas.microsoft.com/office/drawing/2014/main" id="{3B3AB01E-1F6A-4878-ABEC-6655E5D17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135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3F2C-7304-4A67-B48B-B71232D683C8}"/>
              </a:ext>
            </a:extLst>
          </p:cNvPr>
          <p:cNvSpPr>
            <a:spLocks noGrp="1"/>
          </p:cNvSpPr>
          <p:nvPr>
            <p:ph type="title"/>
          </p:nvPr>
        </p:nvSpPr>
        <p:spPr/>
        <p:txBody>
          <a:bodyPr/>
          <a:lstStyle/>
          <a:p>
            <a:r>
              <a:rPr lang="en-GB">
                <a:ea typeface="+mj-lt"/>
                <a:cs typeface="+mj-lt"/>
              </a:rPr>
              <a:t>Contribution of each team member</a:t>
            </a:r>
            <a:endParaRPr lang="en-US"/>
          </a:p>
          <a:p>
            <a:endParaRPr lang="en-GB">
              <a:cs typeface="Calibri Light"/>
            </a:endParaRPr>
          </a:p>
        </p:txBody>
      </p:sp>
      <p:sp>
        <p:nvSpPr>
          <p:cNvPr id="3" name="Content Placeholder 2">
            <a:extLst>
              <a:ext uri="{FF2B5EF4-FFF2-40B4-BE49-F238E27FC236}">
                <a16:creationId xmlns:a16="http://schemas.microsoft.com/office/drawing/2014/main" id="{C7EBA201-2A2A-48A9-B22D-07A5B871B1F3}"/>
              </a:ext>
            </a:extLst>
          </p:cNvPr>
          <p:cNvSpPr>
            <a:spLocks noGrp="1"/>
          </p:cNvSpPr>
          <p:nvPr>
            <p:ph idx="1"/>
          </p:nvPr>
        </p:nvSpPr>
        <p:spPr/>
        <p:txBody>
          <a:bodyPr/>
          <a:lstStyle/>
          <a:p>
            <a:pPr>
              <a:buClr>
                <a:srgbClr val="FFFFFF"/>
              </a:buClr>
            </a:pPr>
            <a:endParaRPr lang="en-US" cap="all">
              <a:ea typeface="+mn-lt"/>
              <a:cs typeface="+mn-lt"/>
            </a:endParaRPr>
          </a:p>
          <a:p>
            <a:pPr>
              <a:buClr>
                <a:srgbClr val="FFFFFF"/>
              </a:buClr>
            </a:pPr>
            <a:endParaRPr lang="en-GB">
              <a:ea typeface="+mn-lt"/>
              <a:cs typeface="+mn-lt"/>
            </a:endParaRPr>
          </a:p>
        </p:txBody>
      </p:sp>
      <p:sp>
        <p:nvSpPr>
          <p:cNvPr id="4" name="TextBox 3">
            <a:extLst>
              <a:ext uri="{FF2B5EF4-FFF2-40B4-BE49-F238E27FC236}">
                <a16:creationId xmlns:a16="http://schemas.microsoft.com/office/drawing/2014/main" id="{3D42B95E-9DED-4173-9081-097CB4FE2E86}"/>
              </a:ext>
            </a:extLst>
          </p:cNvPr>
          <p:cNvSpPr txBox="1"/>
          <p:nvPr/>
        </p:nvSpPr>
        <p:spPr>
          <a:xfrm>
            <a:off x="291892" y="2015463"/>
            <a:ext cx="11351984" cy="2395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000"/>
              </a:spcAft>
              <a:buFont typeface="Arial"/>
              <a:buChar char="•"/>
            </a:pPr>
            <a:r>
              <a:rPr lang="en-GB">
                <a:ea typeface="+mn-lt"/>
                <a:cs typeface="+mn-lt"/>
              </a:rPr>
              <a:t>Annanya Pratap Singh Chauhan : Data collection and preprocessing, Search results creation, Extension development</a:t>
            </a:r>
          </a:p>
          <a:p>
            <a:pPr marL="285750" indent="-285750">
              <a:spcAft>
                <a:spcPts val="1000"/>
              </a:spcAft>
              <a:buFont typeface="Arial"/>
              <a:buChar char="•"/>
            </a:pPr>
            <a:r>
              <a:rPr lang="en-GB">
                <a:ea typeface="+mn-lt"/>
                <a:cs typeface="+mn-lt"/>
              </a:rPr>
              <a:t>Arpit Gupta : Word embedding creation, Tag prediction model, Extension development</a:t>
            </a:r>
          </a:p>
          <a:p>
            <a:pPr marL="285750" indent="-285750">
              <a:spcAft>
                <a:spcPts val="1000"/>
              </a:spcAft>
              <a:buFont typeface="Arial"/>
              <a:buChar char="•"/>
            </a:pPr>
            <a:r>
              <a:rPr lang="en-GB">
                <a:ea typeface="+mn-lt"/>
                <a:cs typeface="+mn-lt"/>
              </a:rPr>
              <a:t>Aryan Agrawal : Data collection and preprocessing, Word embedding creation, Extension deployment</a:t>
            </a:r>
          </a:p>
          <a:p>
            <a:pPr marL="285750" indent="-285750">
              <a:spcAft>
                <a:spcPts val="1000"/>
              </a:spcAft>
              <a:buFont typeface="Arial"/>
              <a:buChar char="•"/>
            </a:pPr>
            <a:r>
              <a:rPr lang="en-GB">
                <a:ea typeface="+mn-lt"/>
                <a:cs typeface="+mn-lt"/>
              </a:rPr>
              <a:t>Shivang Dalal : Tag prediction model, Search results creation, Extension deployment</a:t>
            </a:r>
          </a:p>
          <a:p>
            <a:pPr marL="285750" indent="-285750">
              <a:spcAft>
                <a:spcPts val="1000"/>
              </a:spcAft>
              <a:buFont typeface="Arial"/>
              <a:buChar char="•"/>
            </a:pPr>
            <a:endParaRPr lang="en-GB">
              <a:ea typeface="+mn-lt"/>
              <a:cs typeface="+mn-lt"/>
            </a:endParaRPr>
          </a:p>
          <a:p>
            <a:pPr algn="l"/>
            <a:endParaRPr lang="en-US">
              <a:cs typeface="Calibri"/>
            </a:endParaRPr>
          </a:p>
        </p:txBody>
      </p:sp>
    </p:spTree>
    <p:extLst>
      <p:ext uri="{BB962C8B-B14F-4D97-AF65-F5344CB8AC3E}">
        <p14:creationId xmlns:p14="http://schemas.microsoft.com/office/powerpoint/2010/main" val="1937949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Stack overflow VSCode Extension</vt:lpstr>
      <vt:lpstr>Problem formulation </vt:lpstr>
      <vt:lpstr>Achieved goals </vt:lpstr>
      <vt:lpstr>Data COLLECTION AND Data pre-processing </vt:lpstr>
      <vt:lpstr>Tag predictor Model </vt:lpstr>
      <vt:lpstr>Search result generation  </vt:lpstr>
      <vt:lpstr>VS Code Extension Development </vt:lpstr>
      <vt:lpstr>Project Demo</vt:lpstr>
      <vt:lpstr>Contribution of each team member </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2020-11-23T17:09:19Z</dcterms:created>
  <dcterms:modified xsi:type="dcterms:W3CDTF">2022-10-15T11:59:23Z</dcterms:modified>
</cp:coreProperties>
</file>