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smtClean="0"/>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B4C71EC6-210F-42DE-9C53-41977AD35B3D}" type="datetimeFigureOut">
              <a:rPr lang="ru-RU" smtClean="0"/>
              <a:t>18.02.2015</a:t>
            </a:fld>
            <a:endParaRPr lang="ru-RU"/>
          </a:p>
        </p:txBody>
      </p:sp>
      <p:sp>
        <p:nvSpPr>
          <p:cNvPr id="16" name="Номер слайда 15"/>
          <p:cNvSpPr>
            <a:spLocks noGrp="1"/>
          </p:cNvSpPr>
          <p:nvPr>
            <p:ph type="sldNum" sz="quarter" idx="11"/>
          </p:nvPr>
        </p:nvSpPr>
        <p:spPr/>
        <p:txBody>
          <a:bodyPr/>
          <a:lstStyle/>
          <a:p>
            <a:fld id="{B19B0651-EE4F-4900-A07F-96A6BFA9D0F0}" type="slidenum">
              <a:rPr lang="ru-RU" smtClean="0"/>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18.02.2015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18.02.2015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4" name="Дата 13"/>
          <p:cNvSpPr>
            <a:spLocks noGrp="1"/>
          </p:cNvSpPr>
          <p:nvPr>
            <p:ph type="dt" sz="half" idx="14"/>
          </p:nvPr>
        </p:nvSpPr>
        <p:spPr/>
        <p:txBody>
          <a:bodyPr/>
          <a:lstStyle/>
          <a:p>
            <a:fld id="{B4C71EC6-210F-42DE-9C53-41977AD35B3D}" type="datetimeFigureOut">
              <a:rPr lang="ru-RU" smtClean="0"/>
              <a:t>18.02.2015</a:t>
            </a:fld>
            <a:endParaRPr lang="ru-RU"/>
          </a:p>
        </p:txBody>
      </p:sp>
      <p:sp>
        <p:nvSpPr>
          <p:cNvPr id="15" name="Номер слайда 14"/>
          <p:cNvSpPr>
            <a:spLocks noGrp="1"/>
          </p:cNvSpPr>
          <p:nvPr>
            <p:ph type="sldNum" sz="quarter" idx="15"/>
          </p:nvPr>
        </p:nvSpPr>
        <p:spPr/>
        <p:txBody>
          <a:bodyPr/>
          <a:lstStyle>
            <a:lvl1pPr algn="ctr">
              <a:defRPr/>
            </a:lvl1pPr>
          </a:lstStyle>
          <a:p>
            <a:fld id="{B19B0651-EE4F-4900-A07F-96A6BFA9D0F0}" type="slidenum">
              <a:rPr lang="ru-RU" smtClean="0"/>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B4C71EC6-210F-42DE-9C53-41977AD35B3D}" type="datetimeFigureOut">
              <a:rPr lang="ru-RU" smtClean="0"/>
              <a:t>18.02.2015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B4C71EC6-210F-42DE-9C53-41977AD35B3D}" type="datetimeFigureOut">
              <a:rPr lang="ru-RU" smtClean="0"/>
              <a:t>18.02.2015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B4C71EC6-210F-42DE-9C53-41977AD35B3D}" type="datetimeFigureOut">
              <a:rPr lang="ru-RU" smtClean="0"/>
              <a:t>18.02.2015</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smtClean="0"/>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B4C71EC6-210F-42DE-9C53-41977AD35B3D}" type="datetimeFigureOut">
              <a:rPr lang="ru-RU" smtClean="0"/>
              <a:t>18.02.2015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18.02.2015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8" name="Дата 7"/>
          <p:cNvSpPr>
            <a:spLocks noGrp="1"/>
          </p:cNvSpPr>
          <p:nvPr>
            <p:ph type="dt" sz="half" idx="14"/>
          </p:nvPr>
        </p:nvSpPr>
        <p:spPr/>
        <p:txBody>
          <a:bodyPr/>
          <a:lstStyle/>
          <a:p>
            <a:fld id="{B4C71EC6-210F-42DE-9C53-41977AD35B3D}" type="datetimeFigureOut">
              <a:rPr lang="ru-RU" smtClean="0"/>
              <a:t>18.02.2015</a:t>
            </a:fld>
            <a:endParaRPr lang="ru-RU"/>
          </a:p>
        </p:txBody>
      </p:sp>
      <p:sp>
        <p:nvSpPr>
          <p:cNvPr id="9" name="Номер слайда 8"/>
          <p:cNvSpPr>
            <a:spLocks noGrp="1"/>
          </p:cNvSpPr>
          <p:nvPr>
            <p:ph type="sldNum" sz="quarter" idx="15"/>
          </p:nvPr>
        </p:nvSpPr>
        <p:spPr/>
        <p:txBody>
          <a:bodyPr/>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smtClean="0"/>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8" name="Дата 7"/>
          <p:cNvSpPr>
            <a:spLocks noGrp="1"/>
          </p:cNvSpPr>
          <p:nvPr>
            <p:ph type="dt" sz="half" idx="10"/>
          </p:nvPr>
        </p:nvSpPr>
        <p:spPr/>
        <p:txBody>
          <a:bodyPr/>
          <a:lstStyle/>
          <a:p>
            <a:fld id="{B4C71EC6-210F-42DE-9C53-41977AD35B3D}" type="datetimeFigureOut">
              <a:rPr lang="ru-RU" smtClean="0"/>
              <a:t>18.02.2015</a:t>
            </a:fld>
            <a:endParaRPr lang="ru-RU"/>
          </a:p>
        </p:txBody>
      </p:sp>
      <p:sp>
        <p:nvSpPr>
          <p:cNvPr id="9" name="Номер слайда 8"/>
          <p:cNvSpPr>
            <a:spLocks noGrp="1"/>
          </p:cNvSpPr>
          <p:nvPr>
            <p:ph type="sldNum" sz="quarter" idx="11"/>
          </p:nvPr>
        </p:nvSpPr>
        <p:spPr/>
        <p:txBody>
          <a:bodyPr/>
          <a:lstStyle/>
          <a:p>
            <a:fld id="{B19B0651-EE4F-4900-A07F-96A6BFA9D0F0}" type="slidenum">
              <a:rPr lang="ru-RU" smtClean="0"/>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4C71EC6-210F-42DE-9C53-41977AD35B3D}" type="datetimeFigureOut">
              <a:rPr lang="ru-RU" smtClean="0"/>
              <a:t>18.02.2015</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19B0651-EE4F-4900-A07F-96A6BFA9D0F0}" type="slidenum">
              <a:rPr lang="ru-RU" smtClean="0"/>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smtClean="0"/>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457200" y="3699804"/>
            <a:ext cx="8305800" cy="2393492"/>
          </a:xfrm>
        </p:spPr>
        <p:txBody>
          <a:bodyPr/>
          <a:lstStyle/>
          <a:p>
            <a:r>
              <a:rPr lang="en-US" dirty="0" smtClean="0"/>
              <a:t>Talgat Naurzaliyev</a:t>
            </a:r>
          </a:p>
          <a:p>
            <a:r>
              <a:rPr lang="en-US" dirty="0" err="1" smtClean="0"/>
              <a:t>Adil</a:t>
            </a:r>
            <a:r>
              <a:rPr lang="en-US" dirty="0" smtClean="0"/>
              <a:t> </a:t>
            </a:r>
            <a:r>
              <a:rPr lang="en-US" dirty="0" err="1" smtClean="0"/>
              <a:t>Yergaliyev</a:t>
            </a:r>
            <a:endParaRPr lang="en-US" dirty="0" smtClean="0"/>
          </a:p>
          <a:p>
            <a:r>
              <a:rPr lang="en-US" dirty="0" smtClean="0"/>
              <a:t>Islam </a:t>
            </a:r>
            <a:r>
              <a:rPr lang="en-US" dirty="0" err="1" smtClean="0"/>
              <a:t>Madeniyat</a:t>
            </a:r>
            <a:endParaRPr lang="en-US" dirty="0" smtClean="0"/>
          </a:p>
          <a:p>
            <a:r>
              <a:rPr lang="en-US" dirty="0" err="1" smtClean="0"/>
              <a:t>Olzhas</a:t>
            </a:r>
            <a:r>
              <a:rPr lang="en-US" dirty="0" smtClean="0"/>
              <a:t> </a:t>
            </a:r>
            <a:r>
              <a:rPr lang="en-US" dirty="0" err="1" smtClean="0"/>
              <a:t>Zholamanuly</a:t>
            </a:r>
            <a:endParaRPr lang="en-US" dirty="0"/>
          </a:p>
        </p:txBody>
      </p:sp>
      <p:sp>
        <p:nvSpPr>
          <p:cNvPr id="2" name="Заголовок 1"/>
          <p:cNvSpPr>
            <a:spLocks noGrp="1"/>
          </p:cNvSpPr>
          <p:nvPr>
            <p:ph type="ctrTitle"/>
          </p:nvPr>
        </p:nvSpPr>
        <p:spPr>
          <a:xfrm>
            <a:off x="-180528" y="1433732"/>
            <a:ext cx="9577064" cy="1981200"/>
          </a:xfrm>
        </p:spPr>
        <p:txBody>
          <a:bodyPr/>
          <a:lstStyle/>
          <a:p>
            <a:r>
              <a:rPr lang="en-US" sz="6000" dirty="0" smtClean="0">
                <a:solidFill>
                  <a:schemeClr val="bg1"/>
                </a:solidFill>
              </a:rPr>
              <a:t>JIRA-SDU</a:t>
            </a:r>
            <a:br>
              <a:rPr lang="en-US" sz="6000" dirty="0" smtClean="0">
                <a:solidFill>
                  <a:schemeClr val="bg1"/>
                </a:solidFill>
              </a:rPr>
            </a:br>
            <a:r>
              <a:rPr lang="en-US" sz="6000" dirty="0" smtClean="0">
                <a:solidFill>
                  <a:schemeClr val="bg1"/>
                </a:solidFill>
              </a:rPr>
              <a:t>BUG TRACKING SYSTEM</a:t>
            </a:r>
            <a:br>
              <a:rPr lang="en-US" sz="6000" dirty="0" smtClean="0">
                <a:solidFill>
                  <a:schemeClr val="bg1"/>
                </a:solidFill>
              </a:rPr>
            </a:br>
            <a:r>
              <a:rPr lang="en-US" sz="6000" dirty="0" smtClean="0">
                <a:solidFill>
                  <a:schemeClr val="bg1"/>
                </a:solidFill>
              </a:rPr>
              <a:t>AIOT TEAM</a:t>
            </a:r>
            <a:endParaRPr lang="en-US" sz="6000" dirty="0">
              <a:solidFill>
                <a:schemeClr val="bg1"/>
              </a:solidFill>
            </a:endParaRPr>
          </a:p>
        </p:txBody>
      </p:sp>
    </p:spTree>
    <p:extLst>
      <p:ext uri="{BB962C8B-B14F-4D97-AF65-F5344CB8AC3E}">
        <p14:creationId xmlns:p14="http://schemas.microsoft.com/office/powerpoint/2010/main" val="44276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Level-2: </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DATA FLOW DIAGRAMS</a:t>
            </a:r>
            <a:endParaRPr lang="en-US" dirty="0">
              <a:solidFill>
                <a:schemeClr val="bg1"/>
              </a:solidFill>
            </a:endParaRPr>
          </a:p>
        </p:txBody>
      </p:sp>
      <p:pic>
        <p:nvPicPr>
          <p:cNvPr id="6" name="Picture 5" descr="C:\Users\kishan\Desktop\BTSImage3.jpg"/>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632848" cy="4536504"/>
          </a:xfrm>
          <a:prstGeom prst="rect">
            <a:avLst/>
          </a:prstGeom>
          <a:noFill/>
          <a:ln>
            <a:noFill/>
          </a:ln>
        </p:spPr>
      </p:pic>
    </p:spTree>
    <p:extLst>
      <p:ext uri="{BB962C8B-B14F-4D97-AF65-F5344CB8AC3E}">
        <p14:creationId xmlns:p14="http://schemas.microsoft.com/office/powerpoint/2010/main" val="2444787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algn="ctr"/>
            <a:r>
              <a:rPr lang="en-US" dirty="0" smtClean="0">
                <a:solidFill>
                  <a:schemeClr val="bg1"/>
                </a:solidFill>
              </a:rPr>
              <a:t>SEQUENCE DIAGRAM</a:t>
            </a:r>
            <a:endParaRPr lang="en-US" dirty="0">
              <a:solidFill>
                <a:schemeClr val="bg1"/>
              </a:solidFill>
            </a:endParaRPr>
          </a:p>
        </p:txBody>
      </p:sp>
      <p:pic>
        <p:nvPicPr>
          <p:cNvPr id="4" name="Picture 5" descr="C:\Users\kishan\Desktop\admin.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340768"/>
            <a:ext cx="6840760" cy="5184576"/>
          </a:xfrm>
          <a:prstGeom prst="rect">
            <a:avLst/>
          </a:prstGeom>
          <a:noFill/>
          <a:ln>
            <a:noFill/>
          </a:ln>
        </p:spPr>
      </p:pic>
    </p:spTree>
    <p:extLst>
      <p:ext uri="{BB962C8B-B14F-4D97-AF65-F5344CB8AC3E}">
        <p14:creationId xmlns:p14="http://schemas.microsoft.com/office/powerpoint/2010/main" val="3016261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algn="ctr"/>
            <a:r>
              <a:rPr lang="en-US" dirty="0" smtClean="0">
                <a:solidFill>
                  <a:schemeClr val="bg1"/>
                </a:solidFill>
              </a:rPr>
              <a:t>SEQUENCE DIAGRAM</a:t>
            </a:r>
            <a:endParaRPr lang="en-US" dirty="0">
              <a:solidFill>
                <a:schemeClr val="bg1"/>
              </a:solidFill>
            </a:endParaRPr>
          </a:p>
        </p:txBody>
      </p:sp>
      <p:sp>
        <p:nvSpPr>
          <p:cNvPr id="2" name="Объект 1"/>
          <p:cNvSpPr>
            <a:spLocks noGrp="1"/>
          </p:cNvSpPr>
          <p:nvPr>
            <p:ph idx="1"/>
          </p:nvPr>
        </p:nvSpPr>
        <p:spPr/>
        <p:txBody>
          <a:bodyPr/>
          <a:lstStyle/>
          <a:p>
            <a:endParaRPr lang="en-US"/>
          </a:p>
        </p:txBody>
      </p:sp>
      <p:pic>
        <p:nvPicPr>
          <p:cNvPr id="5" name="Picture 5" descr="C:\Users\kishan\Desktop\PM.JPG"/>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480720" cy="4968552"/>
          </a:xfrm>
          <a:prstGeom prst="rect">
            <a:avLst/>
          </a:prstGeom>
          <a:noFill/>
          <a:ln>
            <a:noFill/>
          </a:ln>
        </p:spPr>
      </p:pic>
    </p:spTree>
    <p:extLst>
      <p:ext uri="{BB962C8B-B14F-4D97-AF65-F5344CB8AC3E}">
        <p14:creationId xmlns:p14="http://schemas.microsoft.com/office/powerpoint/2010/main" val="2827305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algn="ctr"/>
            <a:r>
              <a:rPr lang="en-US" dirty="0" smtClean="0">
                <a:solidFill>
                  <a:schemeClr val="bg1"/>
                </a:solidFill>
              </a:rPr>
              <a:t>SEQUENCE DIAGRAM</a:t>
            </a:r>
            <a:endParaRPr lang="en-US" dirty="0">
              <a:solidFill>
                <a:schemeClr val="bg1"/>
              </a:solidFill>
            </a:endParaRPr>
          </a:p>
        </p:txBody>
      </p:sp>
      <p:sp>
        <p:nvSpPr>
          <p:cNvPr id="2" name="Объект 1"/>
          <p:cNvSpPr>
            <a:spLocks noGrp="1"/>
          </p:cNvSpPr>
          <p:nvPr>
            <p:ph idx="1"/>
          </p:nvPr>
        </p:nvSpPr>
        <p:spPr/>
        <p:txBody>
          <a:bodyPr/>
          <a:lstStyle/>
          <a:p>
            <a:endParaRPr lang="en-US"/>
          </a:p>
        </p:txBody>
      </p:sp>
      <p:pic>
        <p:nvPicPr>
          <p:cNvPr id="6" name="Picture 5" descr="C:\Users\kishan\Desktop\Developer.JPG"/>
          <p:cNvPicPr/>
          <p:nvPr/>
        </p:nvPicPr>
        <p:blipFill>
          <a:blip r:embed="rId2">
            <a:extLst>
              <a:ext uri="{28A0092B-C50C-407E-A947-70E740481C1C}">
                <a14:useLocalDpi xmlns:a14="http://schemas.microsoft.com/office/drawing/2010/main" val="0"/>
              </a:ext>
            </a:extLst>
          </a:blip>
          <a:srcRect/>
          <a:stretch>
            <a:fillRect/>
          </a:stretch>
        </p:blipFill>
        <p:spPr bwMode="auto">
          <a:xfrm>
            <a:off x="1735923" y="1484784"/>
            <a:ext cx="5428363" cy="5040560"/>
          </a:xfrm>
          <a:prstGeom prst="rect">
            <a:avLst/>
          </a:prstGeom>
          <a:noFill/>
          <a:ln>
            <a:noFill/>
          </a:ln>
        </p:spPr>
      </p:pic>
    </p:spTree>
    <p:extLst>
      <p:ext uri="{BB962C8B-B14F-4D97-AF65-F5344CB8AC3E}">
        <p14:creationId xmlns:p14="http://schemas.microsoft.com/office/powerpoint/2010/main" val="656988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algn="ctr"/>
            <a:r>
              <a:rPr lang="en-US" dirty="0" smtClean="0">
                <a:solidFill>
                  <a:schemeClr val="bg1"/>
                </a:solidFill>
              </a:rPr>
              <a:t>SEQUENCE DIAGRAM</a:t>
            </a:r>
            <a:endParaRPr lang="en-US" dirty="0">
              <a:solidFill>
                <a:schemeClr val="bg1"/>
              </a:solidFill>
            </a:endParaRPr>
          </a:p>
        </p:txBody>
      </p:sp>
      <p:pic>
        <p:nvPicPr>
          <p:cNvPr id="5" name="Picture 3" descr="C:\Users\kishan\Desktop\tester.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340768"/>
            <a:ext cx="4824536" cy="5184576"/>
          </a:xfrm>
          <a:prstGeom prst="rect">
            <a:avLst/>
          </a:prstGeom>
          <a:noFill/>
          <a:ln>
            <a:noFill/>
          </a:ln>
        </p:spPr>
      </p:pic>
    </p:spTree>
    <p:extLst>
      <p:ext uri="{BB962C8B-B14F-4D97-AF65-F5344CB8AC3E}">
        <p14:creationId xmlns:p14="http://schemas.microsoft.com/office/powerpoint/2010/main" val="1608283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algn="ctr"/>
            <a:r>
              <a:rPr lang="en-US" dirty="0" smtClean="0">
                <a:solidFill>
                  <a:schemeClr val="bg1"/>
                </a:solidFill>
              </a:rPr>
              <a:t>USE CASE DIAGRAM</a:t>
            </a:r>
            <a:endParaRPr lang="en-US" dirty="0">
              <a:solidFill>
                <a:schemeClr val="bg1"/>
              </a:solidFill>
            </a:endParaRPr>
          </a:p>
        </p:txBody>
      </p:sp>
      <p:pic>
        <p:nvPicPr>
          <p:cNvPr id="4" name="Picture 2"/>
          <p:cNvPicPr>
            <a:picLocks noGrp="1" noChangeAspect="1"/>
          </p:cNvPicPr>
          <p:nvPr>
            <p:ph idx="1"/>
          </p:nvPr>
        </p:nvPicPr>
        <p:blipFill>
          <a:blip r:embed="rId2"/>
          <a:stretch>
            <a:fillRect/>
          </a:stretch>
        </p:blipFill>
        <p:spPr>
          <a:xfrm>
            <a:off x="1547664" y="1340768"/>
            <a:ext cx="5976664" cy="5240082"/>
          </a:xfrm>
          <a:prstGeom prst="rect">
            <a:avLst/>
          </a:prstGeom>
        </p:spPr>
      </p:pic>
    </p:spTree>
    <p:extLst>
      <p:ext uri="{BB962C8B-B14F-4D97-AF65-F5344CB8AC3E}">
        <p14:creationId xmlns:p14="http://schemas.microsoft.com/office/powerpoint/2010/main" val="3009291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pPr algn="ctr"/>
            <a:r>
              <a:rPr lang="en-US" dirty="0">
                <a:solidFill>
                  <a:schemeClr val="bg1"/>
                </a:solidFill>
              </a:rPr>
              <a:t>USE CASE</a:t>
            </a:r>
            <a:endParaRPr lang="en-US" dirty="0"/>
          </a:p>
        </p:txBody>
      </p:sp>
      <p:pic>
        <p:nvPicPr>
          <p:cNvPr id="1026" name="Picture 2" descr="D:\sdu\Software eng\jira\photo1707841136467416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8568952"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040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Login: </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PRE-DESIGN SCREENSHOTS</a:t>
            </a:r>
            <a:endParaRPr lang="en-US" dirty="0">
              <a:solidFill>
                <a:schemeClr val="bg1"/>
              </a:solidFill>
            </a:endParaRPr>
          </a:p>
        </p:txBody>
      </p:sp>
      <p:pic>
        <p:nvPicPr>
          <p:cNvPr id="1026" name="Picture 2" descr="C:\Users\Talgat\Desktop\jira\1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88839"/>
            <a:ext cx="7134892" cy="423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346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a:p>
        </p:txBody>
      </p:sp>
      <p:sp>
        <p:nvSpPr>
          <p:cNvPr id="3" name="Заголовок 2"/>
          <p:cNvSpPr>
            <a:spLocks noGrp="1"/>
          </p:cNvSpPr>
          <p:nvPr>
            <p:ph type="title"/>
          </p:nvPr>
        </p:nvSpPr>
        <p:spPr/>
        <p:txBody>
          <a:bodyPr/>
          <a:lstStyle/>
          <a:p>
            <a:pPr algn="ctr"/>
            <a:r>
              <a:rPr lang="en-US" dirty="0" smtClean="0">
                <a:solidFill>
                  <a:schemeClr val="bg1"/>
                </a:solidFill>
              </a:rPr>
              <a:t>PRE-DESIGN SCREENSHOTS</a:t>
            </a:r>
            <a:endParaRPr lang="en-US" dirty="0">
              <a:solidFill>
                <a:schemeClr val="bg1"/>
              </a:solidFill>
            </a:endParaRPr>
          </a:p>
        </p:txBody>
      </p:sp>
      <p:pic>
        <p:nvPicPr>
          <p:cNvPr id="2050" name="Picture 2" descr="C:\Users\Talgat\Desktop\jira\2projec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416824" cy="440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83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en-US"/>
          </a:p>
        </p:txBody>
      </p:sp>
      <p:sp>
        <p:nvSpPr>
          <p:cNvPr id="3" name="Заголовок 2"/>
          <p:cNvSpPr>
            <a:spLocks noGrp="1"/>
          </p:cNvSpPr>
          <p:nvPr>
            <p:ph type="title"/>
          </p:nvPr>
        </p:nvSpPr>
        <p:spPr/>
        <p:txBody>
          <a:bodyPr/>
          <a:lstStyle/>
          <a:p>
            <a:pPr algn="ctr"/>
            <a:r>
              <a:rPr lang="en-US" dirty="0" smtClean="0">
                <a:solidFill>
                  <a:schemeClr val="bg1"/>
                </a:solidFill>
              </a:rPr>
              <a:t>PRE-DESIGN SCREENSHOTS</a:t>
            </a:r>
            <a:endParaRPr lang="en-US" dirty="0">
              <a:solidFill>
                <a:schemeClr val="bg1"/>
              </a:solidFill>
            </a:endParaRPr>
          </a:p>
        </p:txBody>
      </p:sp>
      <p:pic>
        <p:nvPicPr>
          <p:cNvPr id="3074" name="Picture 2" descr="C:\Users\Talgat\Desktop\jira\3project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1568450"/>
            <a:ext cx="7383421" cy="438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25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pPr algn="just"/>
            <a:r>
              <a:rPr lang="en-US" sz="2800" dirty="0">
                <a:latin typeface="Times New Roman" panose="02020603050405020304" pitchFamily="18" charset="0"/>
                <a:ea typeface="Calibri" panose="020F0502020204030204" pitchFamily="34" charset="0"/>
                <a:cs typeface="Times New Roman" panose="02020603050405020304" pitchFamily="18" charset="0"/>
              </a:rPr>
              <a:t>For many years Bug Tracking mechanism is employed only in some of the large software development houses. Most of the others never bothered with bug tracking at all and instead simply relied on shared lists and email to monitor the status of defects</a:t>
            </a:r>
          </a:p>
          <a:p>
            <a:pPr algn="just"/>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Bug Tracking System is a </a:t>
            </a:r>
            <a:r>
              <a:rPr lang="en-US" sz="2800" dirty="0" smtClean="0">
                <a:latin typeface="Times New Roman" panose="02020603050405020304" pitchFamily="18" charset="0"/>
                <a:cs typeface="Times New Roman" panose="02020603050405020304" pitchFamily="18" charset="0"/>
              </a:rPr>
              <a:t>desktop-based </a:t>
            </a:r>
            <a:r>
              <a:rPr lang="en-US" sz="2800" dirty="0">
                <a:latin typeface="Times New Roman" panose="02020603050405020304" pitchFamily="18" charset="0"/>
                <a:cs typeface="Times New Roman" panose="02020603050405020304" pitchFamily="18" charset="0"/>
              </a:rPr>
              <a:t>application that is designed to help quality assurance and programmers keep track of reported software bugs in their work. Bugs will be assigned to a person with a bug id, flag, description, project name.</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Nowadays, when project are so extensive defects or bugs have been existed as a problem in the system and they are normally inevitable in software development. A bug could be in either a program’s source code or its design.</a:t>
            </a:r>
            <a:endParaRPr lang="en-GB" sz="2800" dirty="0">
              <a:latin typeface="Times New Roman" panose="02020603050405020304" pitchFamily="18" charset="0"/>
              <a:cs typeface="Times New Roman" panose="02020603050405020304" pitchFamily="18" charset="0"/>
            </a:endParaRPr>
          </a:p>
          <a:p>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ABSTRACT</a:t>
            </a:r>
            <a:endParaRPr lang="en-US" dirty="0">
              <a:solidFill>
                <a:schemeClr val="bg1"/>
              </a:solidFill>
            </a:endParaRPr>
          </a:p>
        </p:txBody>
      </p:sp>
    </p:spTree>
    <p:extLst>
      <p:ext uri="{BB962C8B-B14F-4D97-AF65-F5344CB8AC3E}">
        <p14:creationId xmlns:p14="http://schemas.microsoft.com/office/powerpoint/2010/main" val="1578789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Issues:</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PRE-DESIGN SCREENSHOTS</a:t>
            </a:r>
            <a:endParaRPr lang="en-US" dirty="0">
              <a:solidFill>
                <a:schemeClr val="bg1"/>
              </a:solidFill>
            </a:endParaRPr>
          </a:p>
        </p:txBody>
      </p:sp>
      <p:pic>
        <p:nvPicPr>
          <p:cNvPr id="4098" name="Picture 2" descr="C:\Users\Talgat\Desktop\jira\4issu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81200"/>
            <a:ext cx="714375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80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New issue:</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PRE-DESIGN SCREENSHOTS</a:t>
            </a:r>
            <a:endParaRPr lang="en-US" dirty="0">
              <a:solidFill>
                <a:schemeClr val="bg1"/>
              </a:solidFill>
            </a:endParaRPr>
          </a:p>
        </p:txBody>
      </p:sp>
      <p:pic>
        <p:nvPicPr>
          <p:cNvPr id="5122" name="Picture 2" descr="C:\Users\Talgat\Desktop\jira\5new iss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16832"/>
            <a:ext cx="7457399"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67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Users:</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PRE-DESIGN SCREENSHOTS</a:t>
            </a:r>
            <a:endParaRPr lang="en-US" dirty="0">
              <a:solidFill>
                <a:schemeClr val="bg1"/>
              </a:solidFill>
            </a:endParaRPr>
          </a:p>
        </p:txBody>
      </p:sp>
      <p:pic>
        <p:nvPicPr>
          <p:cNvPr id="6146" name="Picture 2" descr="C:\Users\Talgat\Desktop\jira\6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95487"/>
            <a:ext cx="7391867" cy="4385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564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New user:</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PRE-DESIGN SCREENSHOTS</a:t>
            </a:r>
            <a:endParaRPr lang="en-US" dirty="0">
              <a:solidFill>
                <a:schemeClr val="bg1"/>
              </a:solidFill>
            </a:endParaRPr>
          </a:p>
        </p:txBody>
      </p:sp>
      <p:pic>
        <p:nvPicPr>
          <p:cNvPr id="7170" name="Picture 2" descr="C:\Users\Talgat\Desktop\jira\7new us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88840"/>
            <a:ext cx="714375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624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Edit user:</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PRE-DESIGN SCREENSHOTS</a:t>
            </a:r>
            <a:endParaRPr lang="en-US" dirty="0">
              <a:solidFill>
                <a:schemeClr val="bg1"/>
              </a:solidFill>
            </a:endParaRPr>
          </a:p>
        </p:txBody>
      </p:sp>
      <p:pic>
        <p:nvPicPr>
          <p:cNvPr id="8194" name="Picture 2" descr="C:\Users\Talgat\Desktop\jira\8edit us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22" y="1988840"/>
            <a:ext cx="740307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902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20000"/>
          </a:bodyPr>
          <a:lstStyle/>
          <a:p>
            <a:pPr algn="just"/>
            <a:r>
              <a:rPr lang="en-US" sz="2800" dirty="0">
                <a:latin typeface="Times New Roman" panose="02020603050405020304" pitchFamily="18" charset="0"/>
                <a:cs typeface="Times New Roman" panose="02020603050405020304" pitchFamily="18" charset="0"/>
              </a:rPr>
              <a:t>Bug Tracking System is a </a:t>
            </a:r>
            <a:r>
              <a:rPr lang="en-US" sz="2800" dirty="0" smtClean="0">
                <a:latin typeface="Times New Roman" panose="02020603050405020304" pitchFamily="18" charset="0"/>
                <a:cs typeface="Times New Roman" panose="02020603050405020304" pitchFamily="18" charset="0"/>
              </a:rPr>
              <a:t>desktop-based </a:t>
            </a:r>
            <a:r>
              <a:rPr lang="en-US" sz="2800" dirty="0">
                <a:latin typeface="Times New Roman" panose="02020603050405020304" pitchFamily="18" charset="0"/>
                <a:cs typeface="Times New Roman" panose="02020603050405020304" pitchFamily="18" charset="0"/>
              </a:rPr>
              <a:t>application that is designed to help quality assurance and programmers keep track of reported software bugs in their work..</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Bugs will be assigned to a person with a bug id, flag, description, project name.</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Bug can be submitted to the tester with an attachment for the bug detailed report.</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Admin can maintain users, projects, organizations, bug categories, bug priorities, status of bug etc. </a:t>
            </a:r>
          </a:p>
          <a:p>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INTRODUCTION</a:t>
            </a:r>
            <a:endParaRPr lang="en-US" dirty="0">
              <a:solidFill>
                <a:schemeClr val="bg1"/>
              </a:solidFill>
            </a:endParaRPr>
          </a:p>
        </p:txBody>
      </p:sp>
    </p:spTree>
    <p:extLst>
      <p:ext uri="{BB962C8B-B14F-4D97-AF65-F5344CB8AC3E}">
        <p14:creationId xmlns:p14="http://schemas.microsoft.com/office/powerpoint/2010/main" val="3648641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Bug Tracking System is to test the application for the bugs and report it to the project manager and developer. </a:t>
            </a:r>
          </a:p>
          <a:p>
            <a:pPr marL="0" indent="0" algn="just">
              <a:buNone/>
            </a:pPr>
            <a:endParaRPr lang="en-US" sz="105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main intention behind the Bug Tracking System is that to track bugs and report them.</a:t>
            </a:r>
          </a:p>
          <a:p>
            <a:pPr marL="0" indent="0" algn="just">
              <a:buNone/>
            </a:pPr>
            <a:endParaRPr lang="en-US" sz="105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Store the bug information with a unique id in the database.</a:t>
            </a:r>
          </a:p>
          <a:p>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PURPOSE OF THE PROJECT</a:t>
            </a:r>
            <a:endParaRPr lang="en-US" dirty="0">
              <a:solidFill>
                <a:schemeClr val="bg1"/>
              </a:solidFill>
            </a:endParaRPr>
          </a:p>
        </p:txBody>
      </p:sp>
    </p:spTree>
    <p:extLst>
      <p:ext uri="{BB962C8B-B14F-4D97-AF65-F5344CB8AC3E}">
        <p14:creationId xmlns:p14="http://schemas.microsoft.com/office/powerpoint/2010/main" val="81649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pPr lvl="0" algn="just"/>
            <a:r>
              <a:rPr lang="en-US" sz="2800" b="1" dirty="0">
                <a:solidFill>
                  <a:schemeClr val="bg1"/>
                </a:solidFill>
                <a:latin typeface="Times New Roman" panose="02020603050405020304" pitchFamily="18" charset="0"/>
                <a:cs typeface="Times New Roman" panose="02020603050405020304" pitchFamily="18" charset="0"/>
              </a:rPr>
              <a:t>Admin: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This module has the entire access to all other modules, admin creates the project and assigning the projects to the created manager, adding members to the managers, assigning bugs based on the priority.</a:t>
            </a:r>
          </a:p>
          <a:p>
            <a:pPr marL="0" lvl="0" indent="0" algn="just">
              <a:buNone/>
            </a:pPr>
            <a:endParaRPr lang="en-US" sz="1100" dirty="0">
              <a:latin typeface="Times New Roman" panose="02020603050405020304" pitchFamily="18" charset="0"/>
              <a:cs typeface="Times New Roman" panose="02020603050405020304" pitchFamily="18" charset="0"/>
            </a:endParaRPr>
          </a:p>
          <a:p>
            <a:pPr algn="just"/>
            <a:r>
              <a:rPr lang="en-US" sz="2800" b="1" dirty="0">
                <a:solidFill>
                  <a:schemeClr val="bg1"/>
                </a:solidFill>
                <a:latin typeface="Times New Roman" panose="02020603050405020304" pitchFamily="18" charset="0"/>
                <a:cs typeface="Times New Roman" panose="02020603050405020304" pitchFamily="18" charset="0"/>
              </a:rPr>
              <a:t>Manager:</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Manager has the full access to the particular project assigned by the admin and controls the team member’s access to the bugs assigned. </a:t>
            </a:r>
            <a:endParaRPr lang="en-US" sz="2800" dirty="0" smtClean="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lvl="0" algn="just"/>
            <a:r>
              <a:rPr lang="en-US" sz="2800" b="1" dirty="0">
                <a:solidFill>
                  <a:schemeClr val="bg1"/>
                </a:solidFill>
                <a:latin typeface="Times New Roman" panose="02020603050405020304" pitchFamily="18" charset="0"/>
                <a:cs typeface="Times New Roman" panose="02020603050405020304" pitchFamily="18" charset="0"/>
              </a:rPr>
              <a:t>Developer:</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Can access the task or bug assigned by the manager, view assigned projects and resolving the assigned bug. Developer can view the bugs list assigned by the manager.</a:t>
            </a:r>
          </a:p>
          <a:p>
            <a:pPr marL="0" lvl="0" indent="0" algn="just">
              <a:buNone/>
            </a:pPr>
            <a:endParaRPr lang="en-US" sz="2800" dirty="0">
              <a:latin typeface="Times New Roman" panose="02020603050405020304" pitchFamily="18" charset="0"/>
              <a:cs typeface="Times New Roman" panose="02020603050405020304" pitchFamily="18" charset="0"/>
            </a:endParaRPr>
          </a:p>
          <a:p>
            <a:pPr lvl="0" algn="just"/>
            <a:r>
              <a:rPr lang="en-US" sz="2800" b="1" dirty="0">
                <a:solidFill>
                  <a:schemeClr val="bg1"/>
                </a:solidFill>
                <a:latin typeface="Times New Roman" panose="02020603050405020304" pitchFamily="18" charset="0"/>
                <a:cs typeface="Times New Roman" panose="02020603050405020304" pitchFamily="18" charset="0"/>
              </a:rPr>
              <a:t>Tester: </a:t>
            </a:r>
            <a:r>
              <a:rPr lang="en-US" sz="2800" dirty="0">
                <a:latin typeface="Times New Roman" panose="02020603050405020304" pitchFamily="18" charset="0"/>
                <a:cs typeface="Times New Roman" panose="02020603050405020304" pitchFamily="18" charset="0"/>
              </a:rPr>
              <a:t>Tester can access to the projects or bugs assigned by the manager, can view the assigned projects and can add a new bug to the list and send the bug back to the manager. Tester can login to the system and access the assigned projects list.</a:t>
            </a:r>
          </a:p>
          <a:p>
            <a:pPr marL="0" lv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b="1" dirty="0">
                <a:solidFill>
                  <a:schemeClr val="bg1"/>
                </a:solidFill>
                <a:latin typeface="Times New Roman" panose="02020603050405020304" pitchFamily="18" charset="0"/>
                <a:cs typeface="Times New Roman" panose="02020603050405020304" pitchFamily="18" charset="0"/>
              </a:rPr>
              <a:t>Reports:</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Both Admin and Manager can access this module and generate the reports based on the requirements.</a:t>
            </a:r>
          </a:p>
          <a:p>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FUNCTIONAL REQUIREMENTS</a:t>
            </a:r>
            <a:endParaRPr lang="en-US" dirty="0">
              <a:solidFill>
                <a:schemeClr val="bg1"/>
              </a:solidFill>
            </a:endParaRPr>
          </a:p>
        </p:txBody>
      </p:sp>
    </p:spTree>
    <p:extLst>
      <p:ext uri="{BB962C8B-B14F-4D97-AF65-F5344CB8AC3E}">
        <p14:creationId xmlns:p14="http://schemas.microsoft.com/office/powerpoint/2010/main" val="1652398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0" indent="0">
              <a:buNone/>
            </a:pPr>
            <a:r>
              <a:rPr lang="en-US" sz="2400" b="1" dirty="0">
                <a:solidFill>
                  <a:schemeClr val="bg2">
                    <a:lumMod val="60000"/>
                    <a:lumOff val="40000"/>
                  </a:schemeClr>
                </a:solidFill>
                <a:latin typeface="Times New Roman" panose="02020603050405020304" pitchFamily="18" charset="0"/>
                <a:cs typeface="Times New Roman" panose="02020603050405020304" pitchFamily="18" charset="0"/>
              </a:rPr>
              <a:t>ARCHITECTURAL DESIGN</a:t>
            </a:r>
          </a:p>
          <a:p>
            <a:pPr marL="0" indent="0" algn="just">
              <a:buNone/>
            </a:pPr>
            <a:r>
              <a:rPr lang="en-US" sz="2800" dirty="0">
                <a:latin typeface="Times New Roman" panose="02020603050405020304" pitchFamily="18" charset="0"/>
                <a:cs typeface="Times New Roman" panose="02020603050405020304" pitchFamily="18" charset="0"/>
              </a:rPr>
              <a:t>	Architectural Design is a process of decomposing a large complex system into small subsystems. These subsystems are meant for providing some related services.</a:t>
            </a:r>
          </a:p>
          <a:p>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SYSTEM DESIGN DOCUMENT</a:t>
            </a:r>
            <a:endParaRPr lang="en-US" dirty="0">
              <a:solidFill>
                <a:schemeClr val="bg1"/>
              </a:solidFill>
            </a:endParaRPr>
          </a:p>
        </p:txBody>
      </p:sp>
      <p:pic>
        <p:nvPicPr>
          <p:cNvPr id="4" name="Content Placeholder 3" descr="C:\Users\kishan\Desktop\ar.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53814" y="3933056"/>
            <a:ext cx="6264697"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795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Level-0: </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DATA FLOW DIAGRAMS</a:t>
            </a:r>
            <a:endParaRPr lang="en-US" dirty="0">
              <a:solidFill>
                <a:schemeClr val="bg1"/>
              </a:solidFill>
            </a:endParaRPr>
          </a:p>
        </p:txBody>
      </p:sp>
      <p:pic>
        <p:nvPicPr>
          <p:cNvPr id="4" name="Content Placeholder 3" descr="C:\Users\kishan\Desktop\ar.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272808"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475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Level-1: </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DATA FLOW DIAGRAMS</a:t>
            </a:r>
            <a:endParaRPr lang="en-US" dirty="0">
              <a:solidFill>
                <a:schemeClr val="bg1"/>
              </a:solidFill>
            </a:endParaRPr>
          </a:p>
        </p:txBody>
      </p:sp>
      <p:pic>
        <p:nvPicPr>
          <p:cNvPr id="6" name="Picture 8" descr="C:\Users\kishan\Desktop\admind.jp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7326068" cy="3456384"/>
          </a:xfrm>
          <a:prstGeom prst="rect">
            <a:avLst/>
          </a:prstGeom>
          <a:noFill/>
          <a:ln>
            <a:noFill/>
          </a:ln>
        </p:spPr>
      </p:pic>
    </p:spTree>
    <p:extLst>
      <p:ext uri="{BB962C8B-B14F-4D97-AF65-F5344CB8AC3E}">
        <p14:creationId xmlns:p14="http://schemas.microsoft.com/office/powerpoint/2010/main" val="286963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smtClean="0"/>
              <a:t>Level-1.1: </a:t>
            </a:r>
            <a:endParaRPr lang="en-US" dirty="0"/>
          </a:p>
        </p:txBody>
      </p:sp>
      <p:sp>
        <p:nvSpPr>
          <p:cNvPr id="3" name="Заголовок 2"/>
          <p:cNvSpPr>
            <a:spLocks noGrp="1"/>
          </p:cNvSpPr>
          <p:nvPr>
            <p:ph type="title"/>
          </p:nvPr>
        </p:nvSpPr>
        <p:spPr/>
        <p:txBody>
          <a:bodyPr/>
          <a:lstStyle/>
          <a:p>
            <a:pPr algn="ctr"/>
            <a:r>
              <a:rPr lang="en-US" dirty="0" smtClean="0">
                <a:solidFill>
                  <a:schemeClr val="bg1"/>
                </a:solidFill>
              </a:rPr>
              <a:t>DATA FLOW DIAGRAMS</a:t>
            </a:r>
            <a:endParaRPr lang="en-US" dirty="0">
              <a:solidFill>
                <a:schemeClr val="bg1"/>
              </a:solidFill>
            </a:endParaRPr>
          </a:p>
        </p:txBody>
      </p:sp>
      <p:pic>
        <p:nvPicPr>
          <p:cNvPr id="5" name="Picture 6"/>
          <p:cNvPicPr>
            <a:picLocks noChangeAspect="1"/>
          </p:cNvPicPr>
          <p:nvPr/>
        </p:nvPicPr>
        <p:blipFill>
          <a:blip r:embed="rId2"/>
          <a:stretch>
            <a:fillRect/>
          </a:stretch>
        </p:blipFill>
        <p:spPr>
          <a:xfrm>
            <a:off x="762512" y="2708920"/>
            <a:ext cx="7445302" cy="2808312"/>
          </a:xfrm>
          <a:prstGeom prst="rect">
            <a:avLst/>
          </a:prstGeom>
        </p:spPr>
      </p:pic>
    </p:spTree>
    <p:extLst>
      <p:ext uri="{BB962C8B-B14F-4D97-AF65-F5344CB8AC3E}">
        <p14:creationId xmlns:p14="http://schemas.microsoft.com/office/powerpoint/2010/main" val="2719071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82</TotalTime>
  <Words>429</Words>
  <Application>Microsoft Office PowerPoint</Application>
  <PresentationFormat>Экран (4:3)</PresentationFormat>
  <Paragraphs>66</Paragraphs>
  <Slides>24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Бумажная</vt:lpstr>
      <vt:lpstr>JIRA-SDU BUG TRACKING SYSTEM AIOT TEAM</vt:lpstr>
      <vt:lpstr>ABSTRACT</vt:lpstr>
      <vt:lpstr>INTRODUCTION</vt:lpstr>
      <vt:lpstr>PURPOSE OF THE PROJECT</vt:lpstr>
      <vt:lpstr>FUNCTIONAL REQUIREMENTS</vt:lpstr>
      <vt:lpstr>SYSTEM DESIGN DOCUMENT</vt:lpstr>
      <vt:lpstr>DATA FLOW DIAGRAMS</vt:lpstr>
      <vt:lpstr>DATA FLOW DIAGRAMS</vt:lpstr>
      <vt:lpstr>DATA FLOW DIAGRAMS</vt:lpstr>
      <vt:lpstr>DATA FLOW DIAGRAMS</vt:lpstr>
      <vt:lpstr>SEQUENCE DIAGRAM</vt:lpstr>
      <vt:lpstr>SEQUENCE DIAGRAM</vt:lpstr>
      <vt:lpstr>SEQUENCE DIAGRAM</vt:lpstr>
      <vt:lpstr>SEQUENCE DIAGRAM</vt:lpstr>
      <vt:lpstr>USE CASE DIAGRAM</vt:lpstr>
      <vt:lpstr>USE CASE</vt:lpstr>
      <vt:lpstr>PRE-DESIGN SCREENSHOTS</vt:lpstr>
      <vt:lpstr>PRE-DESIGN SCREENSHOTS</vt:lpstr>
      <vt:lpstr>PRE-DESIGN SCREENSHOTS</vt:lpstr>
      <vt:lpstr>PRE-DESIGN SCREENSHOTS</vt:lpstr>
      <vt:lpstr>PRE-DESIGN SCREENSHOTS</vt:lpstr>
      <vt:lpstr>PRE-DESIGN SCREENSHOTS</vt:lpstr>
      <vt:lpstr>PRE-DESIGN SCREENSHOTS</vt:lpstr>
      <vt:lpstr>PRE-DESIGN SCREENSHOTS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JIRA-SDU AIOT TEAM</dc:title>
  <dc:creator>Talgat</dc:creator>
  <cp:lastModifiedBy>Talgat</cp:lastModifiedBy>
  <cp:revision>6</cp:revision>
  <dcterms:created xsi:type="dcterms:W3CDTF">2015-02-17T10:07:48Z</dcterms:created>
  <dcterms:modified xsi:type="dcterms:W3CDTF">2015-02-18T15:38:32Z</dcterms:modified>
</cp:coreProperties>
</file>