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60" r:id="rId6"/>
    <p:sldId id="259" r:id="rId7"/>
    <p:sldId id="262" r:id="rId8"/>
    <p:sldId id="263" r:id="rId9"/>
    <p:sldId id="265" r:id="rId10"/>
    <p:sldId id="264"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6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9"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6"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5" y="2733709"/>
            <a:ext cx="8144135" cy="1373070"/>
          </a:xfrm>
        </p:spPr>
        <p:txBody>
          <a:bodyPr anchor="b">
            <a:noAutofit/>
          </a:bodyPr>
          <a:lstStyle>
            <a:lvl1pPr algn="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680325" y="4394045"/>
            <a:ext cx="8144135" cy="1117687"/>
          </a:xfrm>
        </p:spPr>
        <p:txBody>
          <a:bodyPr>
            <a:normAutofit/>
          </a:bodyPr>
          <a:lstStyle>
            <a:lvl1pPr marL="0" indent="0" algn="r">
              <a:buNone/>
              <a:defRPr sz="20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7"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angle 9"/>
          <p:cNvSpPr/>
          <p:nvPr/>
        </p:nvSpPr>
        <p:spPr bwMode="ltGray">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5" y="4711622"/>
            <a:ext cx="9613859" cy="453051"/>
          </a:xfrm>
        </p:spPr>
        <p:txBody>
          <a:bodyPr anchor="b">
            <a:normAutofit/>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0325" y="609603"/>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2" y="5169589"/>
            <a:ext cx="9613863" cy="622971"/>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46C117F-5CCF-4837-BE5F-2B92066CAFAF}"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9" y="47113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0" name="Rectangle 9"/>
          <p:cNvSpPr/>
          <p:nvPr/>
        </p:nvSpPr>
        <p:spPr bwMode="ltGray">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609597"/>
            <a:ext cx="9613859" cy="3592750"/>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5" y="4711621"/>
            <a:ext cx="9613859" cy="1090789"/>
          </a:xfrm>
        </p:spPr>
        <p:txBody>
          <a:bodyPr anchor="ct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4EB90BD-B6CE-46B7-997F-7313B992CCDC}"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9" y="4711621"/>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4" name="Rectangle 13"/>
          <p:cNvSpPr/>
          <p:nvPr/>
        </p:nvSpPr>
        <p:spPr bwMode="ltGray">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604"/>
            <a:ext cx="8718877" cy="3036061"/>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402289" y="3653379"/>
            <a:ext cx="8156579" cy="548968"/>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0325" y="4711621"/>
            <a:ext cx="9613859" cy="1090789"/>
          </a:xfrm>
        </p:spPr>
        <p:txBody>
          <a:bodyPr anchor="ct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DB9D11F-B188-461D-B23F-39381795C052}"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9" y="4709931"/>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5929622"/>
            <a:ext cx="1602997" cy="144270"/>
          </a:xfrm>
          <a:prstGeom prst="rect">
            <a:avLst/>
          </a:prstGeom>
        </p:spPr>
      </p:pic>
      <p:sp>
        <p:nvSpPr>
          <p:cNvPr id="11" name="Rectangle 10"/>
          <p:cNvSpPr/>
          <p:nvPr/>
        </p:nvSpPr>
        <p:spPr bwMode="ltGray">
          <a:xfrm>
            <a:off x="3"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8"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21"/>
            <a:ext cx="9613863" cy="5885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0323" y="5300155"/>
            <a:ext cx="9613863" cy="502255"/>
          </a:xfrm>
        </p:spPr>
        <p:txBody>
          <a:bodyPr anchor="t"/>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E6D8D9-55A2-4063-B0F3-121F44549695}"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9" y="4709931"/>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6" name="Rectangle 15"/>
          <p:cNvSpPr/>
          <p:nvPr/>
        </p:nvSpPr>
        <p:spPr bwMode="ltGray">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3" y="753228"/>
            <a:ext cx="9624960" cy="10809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60945" y="2336873"/>
            <a:ext cx="3070035"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0325" y="3022679"/>
            <a:ext cx="3049703" cy="291351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945471" y="3022679"/>
            <a:ext cx="3063240" cy="291351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224160" y="2336873"/>
            <a:ext cx="3070025"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224160" y="3022679"/>
            <a:ext cx="3070025" cy="291351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D4B24536-994D-4021-A283-9F449C0DB509}" type="datetimeFigureOut">
              <a:rPr lang="en-US" dirty="0"/>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angle 16"/>
          <p:cNvSpPr/>
          <p:nvPr/>
        </p:nvSpPr>
        <p:spPr bwMode="ltGray">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3" y="753228"/>
            <a:ext cx="9613860" cy="10809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0322" y="4297503"/>
            <a:ext cx="3049705"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0322"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0322" y="4873765"/>
            <a:ext cx="3049705" cy="106242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945471"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944121" y="4873764"/>
            <a:ext cx="3067297" cy="106242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230682" y="4297503"/>
            <a:ext cx="3063505" cy="576262"/>
          </a:xfrm>
        </p:spPr>
        <p:txBody>
          <a:bodyPr anchor="b">
            <a:noAutofit/>
          </a:bodyPr>
          <a:lstStyle>
            <a:lvl1pPr marL="0" indent="0">
              <a:buNone/>
              <a:defRPr sz="2400" b="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230681"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3CBBBB78-C96F-47B7-AB17-D852CA960AC9}" type="datetimeFigureOut">
              <a:rPr lang="en-US" dirty="0"/>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9" name="Rectangle 8"/>
          <p:cNvSpPr/>
          <p:nvPr/>
        </p:nvSpPr>
        <p:spPr bwMode="ltGray">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Rectangle 6"/>
          <p:cNvSpPr/>
          <p:nvPr/>
        </p:nvSpPr>
        <p:spPr bwMode="ltGray">
          <a:xfrm rot="5400000">
            <a:off x="8116207" y="1869400"/>
            <a:ext cx="5106988"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6" y="5372408"/>
            <a:ext cx="1602997"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3" y="609597"/>
            <a:ext cx="1073803" cy="435376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0322" y="609603"/>
            <a:ext cx="8870004" cy="53265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6807125" y="5936193"/>
            <a:ext cx="2743200" cy="365125"/>
          </a:xfrm>
        </p:spPr>
        <p:txBody>
          <a:bodyPr/>
          <a:lstStyle/>
          <a:p>
            <a:fld id="{6178E61D-D431-422C-9764-11DAFE33AB63}" type="datetimeFigureOut">
              <a:rPr lang="en-US" dirty="0"/>
              <a:t>11/5/2019</a:t>
            </a:fld>
            <a:endParaRPr lang="en-US" dirty="0"/>
          </a:p>
        </p:txBody>
      </p:sp>
      <p:sp>
        <p:nvSpPr>
          <p:cNvPr id="5" name="Footer Placeholder 4"/>
          <p:cNvSpPr>
            <a:spLocks noGrp="1"/>
          </p:cNvSpPr>
          <p:nvPr>
            <p:ph type="ftr" sz="quarter" idx="11"/>
          </p:nvPr>
        </p:nvSpPr>
        <p:spPr>
          <a:xfrm>
            <a:off x="680324" y="5936194"/>
            <a:ext cx="6126805" cy="365125"/>
          </a:xfrm>
        </p:spPr>
        <p:txBody>
          <a:bodyPr/>
          <a:lstStyle/>
          <a:p>
            <a:endParaRPr lang="en-US" dirty="0"/>
          </a:p>
        </p:txBody>
      </p:sp>
      <p:sp>
        <p:nvSpPr>
          <p:cNvPr id="6" name="Slide Number Placeholder 5"/>
          <p:cNvSpPr>
            <a:spLocks noGrp="1"/>
          </p:cNvSpPr>
          <p:nvPr>
            <p:ph type="sldNum" sz="quarter" idx="12"/>
          </p:nvPr>
        </p:nvSpPr>
        <p:spPr>
          <a:xfrm>
            <a:off x="10097554" y="5398639"/>
            <a:ext cx="1154151" cy="1090789"/>
          </a:xfrm>
        </p:spPr>
        <p:txBody>
          <a:bodyPr anchor="t"/>
          <a:lstStyle>
            <a:lvl1pPr algn="ctr">
              <a:defRPr/>
            </a:lvl1p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7" name="Rectangle 16"/>
          <p:cNvSpPr/>
          <p:nvPr/>
        </p:nvSpPr>
        <p:spPr bwMode="ltGray">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8"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2869895"/>
            <a:ext cx="9613860" cy="1090788"/>
          </a:xfrm>
        </p:spPr>
        <p:txBody>
          <a:bodyPr anchor="ctr">
            <a:normAutofit/>
          </a:bodyPr>
          <a:lstStyle>
            <a:lvl1pPr algn="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680323" y="4232177"/>
            <a:ext cx="9613860" cy="1704017"/>
          </a:xfrm>
        </p:spPr>
        <p:txBody>
          <a:bodyPr>
            <a:normAutofit/>
          </a:bodyPr>
          <a:lstStyle>
            <a:lvl1pPr marL="0" indent="0" algn="r">
              <a:buNone/>
              <a:defRPr sz="20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0578ACC-22D6-47C1-A373-4FD133E34F3C}" type="datetimeFigureOut">
              <a:rPr lang="en-US" dirty="0"/>
              <a:t>11/5/2019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9" y="2869901"/>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bwMode="ltGray">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0323" y="2336873"/>
            <a:ext cx="4698359"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594125" y="2336873"/>
            <a:ext cx="4700059" cy="359931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2" name="Rectangle 11"/>
          <p:cNvSpPr/>
          <p:nvPr/>
        </p:nvSpPr>
        <p:spPr bwMode="ltGray">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35"/>
            <a:ext cx="9613863" cy="10809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06354" y="2336879"/>
            <a:ext cx="4472327" cy="693135"/>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0325" y="3030014"/>
            <a:ext cx="4698355"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820155" y="2336873"/>
            <a:ext cx="4474028" cy="692076"/>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594125" y="3030014"/>
            <a:ext cx="4700059" cy="29061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8" name="Rectangle 7"/>
          <p:cNvSpPr/>
          <p:nvPr/>
        </p:nvSpPr>
        <p:spPr bwMode="ltGray">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6" name="Rectangle 5"/>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bwMode="ltGray">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a:xfrm>
            <a:off x="4685847" y="2336879"/>
            <a:ext cx="5608336" cy="35993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0325" y="2336878"/>
            <a:ext cx="3790079" cy="3599317"/>
          </a:xfrm>
        </p:spPr>
        <p:txBody>
          <a:bodyPr anchor="ct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331444B-B92B-4E27-8C94-BB93EAF5CB18}"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8" y="1971234"/>
            <a:ext cx="1602997" cy="144270"/>
          </a:xfrm>
          <a:prstGeom prst="rect">
            <a:avLst/>
          </a:prstGeom>
        </p:spPr>
      </p:pic>
      <p:sp>
        <p:nvSpPr>
          <p:cNvPr id="10" name="Rectangle 9"/>
          <p:cNvSpPr/>
          <p:nvPr/>
        </p:nvSpPr>
        <p:spPr bwMode="ltGray">
          <a:xfrm>
            <a:off x="3"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8"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8" y="753228"/>
            <a:ext cx="9613857" cy="1080938"/>
          </a:xfrm>
        </p:spPr>
        <p:txBody>
          <a:bodyPr anchor="ctr">
            <a:normAutofit/>
          </a:bodyPr>
          <a:lstStyle>
            <a:lvl1pP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68337"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0323" y="2336879"/>
            <a:ext cx="3876256" cy="3599315"/>
          </a:xfrm>
        </p:spPr>
        <p:txBody>
          <a:bodyPr anchor="ct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63EFA5E-FA76-400D-B3DC-F0BA90E6D107}" type="datetimeFigureOut">
              <a:rPr lang="en-US" dirty="0"/>
              <a:t>11/5/2019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4" y="753228"/>
            <a:ext cx="9613861" cy="108093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0324" y="2336873"/>
            <a:ext cx="9613861" cy="359931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0981" y="5936193"/>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9D6E9DEC-419B-4CC5-A080-3B06BD5A8291}" type="datetimeFigureOut">
              <a:rPr lang="en-US" dirty="0"/>
              <a:t>11/5/2019</a:t>
            </a:fld>
            <a:endParaRPr lang="en-US" dirty="0"/>
          </a:p>
        </p:txBody>
      </p:sp>
      <p:sp>
        <p:nvSpPr>
          <p:cNvPr id="5" name="Footer Placeholder 4"/>
          <p:cNvSpPr>
            <a:spLocks noGrp="1"/>
          </p:cNvSpPr>
          <p:nvPr>
            <p:ph type="ftr" sz="quarter" idx="3"/>
          </p:nvPr>
        </p:nvSpPr>
        <p:spPr>
          <a:xfrm>
            <a:off x="680323" y="5936194"/>
            <a:ext cx="6870660" cy="365125"/>
          </a:xfrm>
          <a:prstGeom prst="rect">
            <a:avLst/>
          </a:prstGeom>
        </p:spPr>
        <p:txBody>
          <a:bodyPr vert="horz" lIns="91440" tIns="45720" rIns="91440" bIns="45720" rtlCol="0" anchor="ctr"/>
          <a:lstStyle>
            <a:lvl1pPr algn="l">
              <a:defRPr sz="105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9" y="753233"/>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37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127.0.0.1:8888/notebooks/Desktop/BasedOnGloves.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127.0.0.1:8888/notebooks/Desktop/BasedOnGloves.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0322" y="2742466"/>
            <a:ext cx="8144135" cy="1373071"/>
          </a:xfrm>
        </p:spPr>
        <p:txBody>
          <a:bodyPr/>
          <a:lstStyle/>
          <a:p>
            <a:r>
              <a:rPr lang="en-US" altLang="zh-CN" dirty="0"/>
              <a:t>Sentiment Analysis</a:t>
            </a:r>
            <a:endParaRPr lang="zh-CN" altLang="en-US" dirty="0"/>
          </a:p>
        </p:txBody>
      </p:sp>
      <p:sp>
        <p:nvSpPr>
          <p:cNvPr id="3" name="副标题 2"/>
          <p:cNvSpPr>
            <a:spLocks noGrp="1"/>
          </p:cNvSpPr>
          <p:nvPr>
            <p:ph type="subTitle" idx="1"/>
          </p:nvPr>
        </p:nvSpPr>
        <p:spPr/>
        <p:txBody>
          <a:bodyPr>
            <a:normAutofit/>
          </a:bodyPr>
          <a:lstStyle/>
          <a:p>
            <a:r>
              <a:rPr lang="en-US" altLang="zh-CN" sz="1600" dirty="0"/>
              <a:t>Group Member</a:t>
            </a:r>
            <a:r>
              <a:rPr lang="zh-CN" altLang="en-US" sz="1600" dirty="0"/>
              <a:t>：</a:t>
            </a:r>
            <a:r>
              <a:rPr lang="en-US" altLang="zh-CN" sz="1600" dirty="0" err="1"/>
              <a:t>Xiaohui</a:t>
            </a:r>
            <a:r>
              <a:rPr lang="en-US" altLang="zh-CN" sz="1600" dirty="0"/>
              <a:t> Zhao, Baodi Shan</a:t>
            </a:r>
          </a:p>
          <a:p>
            <a:r>
              <a:rPr lang="en-US" altLang="zh-CN" sz="1600" dirty="0"/>
              <a:t>zxh991103[at]</a:t>
            </a:r>
            <a:r>
              <a:rPr lang="en-US" altLang="zh-CN" sz="1600" dirty="0" err="1"/>
              <a:t>gmail</a:t>
            </a:r>
            <a:r>
              <a:rPr lang="en-US" altLang="zh-CN" sz="1600" dirty="0"/>
              <a:t>[dot]com	lwshanbd[at]</a:t>
            </a:r>
            <a:r>
              <a:rPr lang="en-US" altLang="zh-CN" sz="1600" dirty="0" err="1"/>
              <a:t>gmail</a:t>
            </a:r>
            <a:r>
              <a:rPr lang="en-US" altLang="zh-CN" sz="1600" dirty="0"/>
              <a:t>[dot]com</a:t>
            </a:r>
            <a:endParaRPr lang="zh-CN" alt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 8 Future Work</a:t>
            </a:r>
            <a:endParaRPr lang="zh-CN" altLang="en-US" dirty="0"/>
          </a:p>
        </p:txBody>
      </p:sp>
      <p:sp>
        <p:nvSpPr>
          <p:cNvPr id="3" name="内容占位符 2"/>
          <p:cNvSpPr>
            <a:spLocks noGrp="1"/>
          </p:cNvSpPr>
          <p:nvPr>
            <p:ph idx="1"/>
          </p:nvPr>
        </p:nvSpPr>
        <p:spPr>
          <a:xfrm>
            <a:off x="680322" y="2336874"/>
            <a:ext cx="9613861" cy="3599316"/>
          </a:xfrm>
        </p:spPr>
        <p:txBody>
          <a:bodyPr>
            <a:normAutofit/>
          </a:bodyPr>
          <a:lstStyle/>
          <a:p>
            <a:r>
              <a:rPr lang="en-US" altLang="zh-CN" sz="4400" dirty="0"/>
              <a:t>Problems</a:t>
            </a:r>
          </a:p>
          <a:p>
            <a:pPr lvl="1"/>
            <a:r>
              <a:rPr lang="en-US" altLang="zh-CN" sz="4000" dirty="0"/>
              <a:t>Hard to get labels of data</a:t>
            </a:r>
          </a:p>
          <a:p>
            <a:pPr lvl="1"/>
            <a:r>
              <a:rPr lang="en-US" altLang="zh-CN" sz="3200" dirty="0"/>
              <a:t>Scores of Users’</a:t>
            </a:r>
            <a:r>
              <a:rPr lang="zh-CN" altLang="en-US" sz="3200" dirty="0"/>
              <a:t> </a:t>
            </a:r>
            <a:r>
              <a:rPr lang="en-US" altLang="zh-CN" sz="3200" dirty="0"/>
              <a:t>Comments are not so accurate </a:t>
            </a:r>
          </a:p>
          <a:p>
            <a:r>
              <a:rPr lang="en-US" altLang="zh-CN" sz="4400" dirty="0"/>
              <a:t>Semi-Supervised Learning</a:t>
            </a:r>
            <a:r>
              <a:rPr lang="zh-CN" altLang="en-US" sz="4400" dirty="0"/>
              <a:t>（</a:t>
            </a:r>
            <a:r>
              <a:rPr lang="en-US" altLang="zh-CN" sz="4400" dirty="0"/>
              <a:t>SSL</a:t>
            </a:r>
            <a:r>
              <a:rPr lang="zh-CN" altLang="en-US" sz="4400" dirty="0"/>
              <a:t>）</a:t>
            </a:r>
            <a:endParaRPr lang="en-US" altLang="zh-CN" sz="4400" dirty="0"/>
          </a:p>
          <a:p>
            <a:r>
              <a:rPr lang="en-US" altLang="zh-CN" sz="4400" dirty="0"/>
              <a:t>Active learning</a:t>
            </a:r>
          </a:p>
          <a:p>
            <a:pPr marL="0" indent="0">
              <a:buNone/>
            </a:pPr>
            <a:endParaRPr lang="en-US" altLang="zh-CN" sz="4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 8 Future Work</a:t>
            </a:r>
            <a:endParaRPr lang="zh-CN" altLang="en-US" dirty="0"/>
          </a:p>
        </p:txBody>
      </p:sp>
      <p:sp>
        <p:nvSpPr>
          <p:cNvPr id="3" name="内容占位符 2"/>
          <p:cNvSpPr>
            <a:spLocks noGrp="1"/>
          </p:cNvSpPr>
          <p:nvPr>
            <p:ph idx="1"/>
          </p:nvPr>
        </p:nvSpPr>
        <p:spPr>
          <a:xfrm>
            <a:off x="680322" y="2336873"/>
            <a:ext cx="9613861" cy="4392401"/>
          </a:xfrm>
        </p:spPr>
        <p:txBody>
          <a:bodyPr>
            <a:normAutofit fontScale="77500" lnSpcReduction="20000"/>
          </a:bodyPr>
          <a:lstStyle/>
          <a:p>
            <a:r>
              <a:rPr lang="zh-CN" altLang="en-US" sz="4400" dirty="0"/>
              <a:t>生成式方法</a:t>
            </a:r>
            <a:endParaRPr lang="en-US" altLang="zh-CN" sz="4400" dirty="0"/>
          </a:p>
          <a:p>
            <a:pPr lvl="1"/>
            <a:r>
              <a:rPr lang="zh-CN" altLang="en-US" sz="4000" dirty="0"/>
              <a:t>高斯混合模型</a:t>
            </a:r>
            <a:endParaRPr lang="en-US" altLang="zh-CN" sz="4000" dirty="0"/>
          </a:p>
          <a:p>
            <a:pPr lvl="1"/>
            <a:r>
              <a:rPr lang="en-US" altLang="zh-CN" sz="4000" dirty="0"/>
              <a:t>EM</a:t>
            </a:r>
            <a:r>
              <a:rPr lang="zh-CN" altLang="en-US" sz="4000" dirty="0"/>
              <a:t>算法</a:t>
            </a:r>
            <a:endParaRPr lang="en-US" altLang="zh-CN" sz="4000" dirty="0"/>
          </a:p>
          <a:p>
            <a:r>
              <a:rPr lang="zh-CN" altLang="en-US" sz="4400" dirty="0"/>
              <a:t>半监督</a:t>
            </a:r>
            <a:r>
              <a:rPr lang="en-US" altLang="zh-CN" sz="4400" dirty="0"/>
              <a:t>SVM(S3VM)</a:t>
            </a:r>
            <a:endParaRPr lang="en-US" altLang="zh-CN" sz="4000" dirty="0"/>
          </a:p>
          <a:p>
            <a:pPr lvl="1"/>
            <a:r>
              <a:rPr lang="en-US" altLang="zh-CN" sz="4000" dirty="0"/>
              <a:t>TSVM</a:t>
            </a:r>
          </a:p>
          <a:p>
            <a:r>
              <a:rPr lang="zh-CN" altLang="en-US" sz="4400" dirty="0"/>
              <a:t>图半监督学习</a:t>
            </a:r>
            <a:endParaRPr lang="en-US" altLang="zh-CN" sz="4000" dirty="0"/>
          </a:p>
          <a:p>
            <a:pPr lvl="1"/>
            <a:r>
              <a:rPr lang="zh-CN" altLang="en-US" sz="4000" dirty="0"/>
              <a:t>标记传播方法</a:t>
            </a:r>
            <a:endParaRPr lang="en-US" altLang="zh-CN" sz="4000" dirty="0"/>
          </a:p>
          <a:p>
            <a:r>
              <a:rPr lang="zh-CN" altLang="en-US" sz="4400" dirty="0"/>
              <a:t>基于分歧的方法</a:t>
            </a:r>
            <a:endParaRPr lang="en-US" altLang="zh-CN" sz="4000" dirty="0"/>
          </a:p>
          <a:p>
            <a:pPr lvl="1"/>
            <a:r>
              <a:rPr lang="zh-CN" altLang="en-US" sz="4000" dirty="0"/>
              <a:t>协同训练</a:t>
            </a:r>
            <a:endParaRPr lang="en-US" altLang="zh-CN" sz="4000" dirty="0"/>
          </a:p>
          <a:p>
            <a:pPr lvl="1"/>
            <a:r>
              <a:rPr lang="en-US" altLang="zh-CN" sz="4000" dirty="0"/>
              <a:t>Deep learning (pytorch)</a:t>
            </a:r>
          </a:p>
          <a:p>
            <a:pPr lvl="1"/>
            <a:endParaRPr lang="en-US" altLang="zh-CN" sz="4000" dirty="0"/>
          </a:p>
          <a:p>
            <a:pPr lvl="1"/>
            <a:endParaRPr lang="en-US" altLang="zh-CN" sz="4000" dirty="0"/>
          </a:p>
          <a:p>
            <a:pPr lvl="1"/>
            <a:endParaRPr lang="en-US" altLang="zh-CN"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5400" dirty="0">
                <a:latin typeface="Bahnschrift" panose="020B0502040204020203" pitchFamily="34" charset="0"/>
              </a:rPr>
              <a:t>Q&amp;A</a:t>
            </a:r>
            <a:endParaRPr lang="zh-CN" altLang="en-US" sz="5400" dirty="0"/>
          </a:p>
        </p:txBody>
      </p:sp>
      <p:sp>
        <p:nvSpPr>
          <p:cNvPr id="3" name="内容占位符 2"/>
          <p:cNvSpPr>
            <a:spLocks noGrp="1"/>
          </p:cNvSpPr>
          <p:nvPr>
            <p:ph idx="1"/>
          </p:nvPr>
        </p:nvSpPr>
        <p:spPr/>
        <p:txBody>
          <a:bodyPr/>
          <a:lstStyle/>
          <a:p>
            <a:pPr marL="0" indent="0">
              <a:buNone/>
            </a:pPr>
            <a:endParaRPr lang="zh-CN" altLang="en-US" dirty="0">
              <a:latin typeface="Bahnschrif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 </a:t>
            </a:r>
            <a:endParaRPr lang="zh-CN" altLang="en-US" dirty="0"/>
          </a:p>
        </p:txBody>
      </p:sp>
      <p:sp>
        <p:nvSpPr>
          <p:cNvPr id="3" name="内容占位符 2"/>
          <p:cNvSpPr>
            <a:spLocks noGrp="1"/>
          </p:cNvSpPr>
          <p:nvPr>
            <p:ph idx="1"/>
          </p:nvPr>
        </p:nvSpPr>
        <p:spPr>
          <a:xfrm>
            <a:off x="680322" y="2336872"/>
            <a:ext cx="9613861" cy="4072805"/>
          </a:xfrm>
        </p:spPr>
        <p:txBody>
          <a:bodyPr/>
          <a:lstStyle/>
          <a:p>
            <a:r>
              <a:rPr lang="en-US" altLang="zh-CN" dirty="0"/>
              <a:t>1. Abstract</a:t>
            </a:r>
          </a:p>
          <a:p>
            <a:r>
              <a:rPr lang="en-US" altLang="zh-CN" dirty="0"/>
              <a:t>2. Key-Words</a:t>
            </a:r>
          </a:p>
          <a:p>
            <a:r>
              <a:rPr lang="en-US" altLang="zh-CN" dirty="0"/>
              <a:t>3. Introduction to</a:t>
            </a:r>
            <a:r>
              <a:rPr lang="zh-CN" altLang="en-US" dirty="0"/>
              <a:t> </a:t>
            </a:r>
            <a:r>
              <a:rPr lang="en-US" altLang="zh-CN" dirty="0"/>
              <a:t>Data </a:t>
            </a:r>
          </a:p>
          <a:p>
            <a:r>
              <a:rPr lang="en-US" altLang="zh-CN" dirty="0"/>
              <a:t>4. Introduction to Gloves</a:t>
            </a:r>
          </a:p>
          <a:p>
            <a:r>
              <a:rPr lang="en-US" altLang="zh-CN" dirty="0"/>
              <a:t>5. Introduction to Models</a:t>
            </a:r>
          </a:p>
          <a:p>
            <a:r>
              <a:rPr lang="en-US" altLang="zh-CN" dirty="0"/>
              <a:t>6. Evaluation</a:t>
            </a:r>
          </a:p>
          <a:p>
            <a:r>
              <a:rPr lang="en-US" altLang="zh-CN" dirty="0"/>
              <a:t>7. Test</a:t>
            </a:r>
          </a:p>
          <a:p>
            <a:r>
              <a:rPr lang="en-US" altLang="zh-CN" dirty="0"/>
              <a:t>8. Future 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 1 Abstract</a:t>
            </a:r>
            <a:endParaRPr lang="zh-CN" altLang="en-US" dirty="0"/>
          </a:p>
        </p:txBody>
      </p:sp>
      <p:sp>
        <p:nvSpPr>
          <p:cNvPr id="3" name="内容占位符 2"/>
          <p:cNvSpPr>
            <a:spLocks noGrp="1"/>
          </p:cNvSpPr>
          <p:nvPr>
            <p:ph idx="1"/>
          </p:nvPr>
        </p:nvSpPr>
        <p:spPr/>
        <p:txBody>
          <a:bodyPr>
            <a:normAutofit/>
          </a:bodyPr>
          <a:lstStyle/>
          <a:p>
            <a:r>
              <a:rPr lang="en-US" altLang="zh-CN" dirty="0"/>
              <a:t>Sentiment analysis is a hot research topic in the field of natural language processing. The main idea is to obtain the emotional possibility of the sentence and segment the deep information by segmenting the natural sentence. </a:t>
            </a:r>
          </a:p>
          <a:p>
            <a:r>
              <a:rPr lang="en-US" altLang="zh-CN" dirty="0"/>
              <a:t>In our pre-research, we used Logistic Regression , SVM, KNN and Naive Bayes, classic Machine Learning models, to achieve the preliminary goal of Sentiment Analysis.</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 2 Key Words</a:t>
            </a:r>
            <a:endParaRPr lang="zh-CN" altLang="en-US" dirty="0"/>
          </a:p>
        </p:txBody>
      </p:sp>
      <p:sp>
        <p:nvSpPr>
          <p:cNvPr id="3" name="内容占位符 2"/>
          <p:cNvSpPr>
            <a:spLocks noGrp="1"/>
          </p:cNvSpPr>
          <p:nvPr>
            <p:ph idx="1"/>
          </p:nvPr>
        </p:nvSpPr>
        <p:spPr/>
        <p:txBody>
          <a:bodyPr>
            <a:normAutofit/>
          </a:bodyPr>
          <a:lstStyle/>
          <a:p>
            <a:r>
              <a:rPr lang="en-US" altLang="zh-CN" sz="3600" dirty="0" err="1"/>
              <a:t>Scikit</a:t>
            </a:r>
            <a:r>
              <a:rPr lang="en-US" altLang="zh-CN" sz="3600" dirty="0"/>
              <a:t>-learn</a:t>
            </a:r>
          </a:p>
          <a:p>
            <a:r>
              <a:rPr lang="en-US" altLang="zh-CN" sz="3600" dirty="0"/>
              <a:t>SVM</a:t>
            </a:r>
          </a:p>
          <a:p>
            <a:r>
              <a:rPr lang="en-US" altLang="zh-CN" sz="3600" dirty="0"/>
              <a:t>Logistic Regression</a:t>
            </a:r>
          </a:p>
          <a:p>
            <a:r>
              <a:rPr lang="en-US" altLang="zh-CN" sz="3600" dirty="0"/>
              <a:t>Naive Bayes</a:t>
            </a:r>
          </a:p>
          <a:p>
            <a:r>
              <a:rPr lang="en-US" altLang="zh-CN" sz="3600" dirty="0"/>
              <a:t>NLP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 3 Introduction to Data Set</a:t>
            </a:r>
            <a:endParaRPr lang="zh-CN" altLang="en-US" dirty="0"/>
          </a:p>
        </p:txBody>
      </p:sp>
      <p:sp>
        <p:nvSpPr>
          <p:cNvPr id="5" name="内容占位符 4"/>
          <p:cNvSpPr>
            <a:spLocks noGrp="1"/>
          </p:cNvSpPr>
          <p:nvPr>
            <p:ph idx="1"/>
          </p:nvPr>
        </p:nvSpPr>
        <p:spPr/>
        <p:txBody>
          <a:bodyPr/>
          <a:lstStyle/>
          <a:p>
            <a:r>
              <a:rPr lang="en-US" altLang="zh-CN" sz="3200" dirty="0" err="1"/>
              <a:t>opinions.tsv</a:t>
            </a:r>
            <a:endParaRPr lang="en-US" altLang="zh-CN" sz="3200" dirty="0"/>
          </a:p>
          <a:p>
            <a:endParaRPr lang="zh-CN" altLang="en-US" dirty="0"/>
          </a:p>
        </p:txBody>
      </p:sp>
      <p:pic>
        <p:nvPicPr>
          <p:cNvPr id="7" name="内容占位符 3"/>
          <p:cNvPicPr>
            <a:picLocks noChangeAspect="1"/>
          </p:cNvPicPr>
          <p:nvPr/>
        </p:nvPicPr>
        <p:blipFill>
          <a:blip r:embed="rId2"/>
          <a:stretch>
            <a:fillRect/>
          </a:stretch>
        </p:blipFill>
        <p:spPr>
          <a:xfrm>
            <a:off x="3547812" y="2159245"/>
            <a:ext cx="5738235" cy="45171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 4 Introduction to </a:t>
            </a:r>
            <a:r>
              <a:rPr lang="en-US" altLang="zh-CN" dirty="0" err="1"/>
              <a:t>GloVe</a:t>
            </a:r>
            <a:endParaRPr lang="zh-CN" altLang="en-US" dirty="0"/>
          </a:p>
        </p:txBody>
      </p:sp>
      <p:sp>
        <p:nvSpPr>
          <p:cNvPr id="3" name="内容占位符 2"/>
          <p:cNvSpPr>
            <a:spLocks noGrp="1"/>
          </p:cNvSpPr>
          <p:nvPr>
            <p:ph idx="1"/>
          </p:nvPr>
        </p:nvSpPr>
        <p:spPr>
          <a:xfrm>
            <a:off x="680323" y="2336874"/>
            <a:ext cx="10922795" cy="3599316"/>
          </a:xfrm>
        </p:spPr>
        <p:txBody>
          <a:bodyPr>
            <a:normAutofit/>
          </a:bodyPr>
          <a:lstStyle/>
          <a:p>
            <a:r>
              <a:rPr lang="en-US" altLang="zh-CN" b="1" dirty="0" err="1"/>
              <a:t>GloVe</a:t>
            </a:r>
            <a:r>
              <a:rPr lang="en-US" altLang="zh-CN" b="1" dirty="0"/>
              <a:t>,</a:t>
            </a:r>
            <a:r>
              <a:rPr lang="en-US" altLang="zh-CN" dirty="0"/>
              <a:t> </a:t>
            </a:r>
            <a:r>
              <a:rPr lang="en-US" altLang="zh-CN" b="1" dirty="0"/>
              <a:t>Glo</a:t>
            </a:r>
            <a:r>
              <a:rPr lang="en-US" altLang="zh-CN" dirty="0"/>
              <a:t>bal </a:t>
            </a:r>
            <a:r>
              <a:rPr lang="en-US" altLang="zh-CN" b="1" dirty="0"/>
              <a:t>Ve</a:t>
            </a:r>
            <a:r>
              <a:rPr lang="en-US" altLang="zh-CN" dirty="0"/>
              <a:t>ctors for Word Representation. It is a word2vec based on global analysis, which is presented by Jeffrey Pennington.</a:t>
            </a:r>
          </a:p>
          <a:p>
            <a:r>
              <a:rPr lang="en-US" altLang="zh-CN" dirty="0"/>
              <a:t>Training is performed on aggregated global word-word co-occurrence statistics(</a:t>
            </a:r>
            <a:r>
              <a:rPr lang="zh-CN" altLang="en-US" dirty="0">
                <a:latin typeface="等线" panose="02010600030101010101" pitchFamily="2" charset="-122"/>
                <a:ea typeface="等线" panose="02010600030101010101" pitchFamily="2" charset="-122"/>
              </a:rPr>
              <a:t>基于全局词频统计</a:t>
            </a:r>
            <a:r>
              <a:rPr lang="en-US" altLang="zh-CN" b="1" dirty="0"/>
              <a:t>)</a:t>
            </a:r>
            <a:r>
              <a:rPr lang="en-US" altLang="zh-CN" dirty="0"/>
              <a:t>from a corpus, and the resulting representations showcase interesting linear substructures of the word vector space.</a:t>
            </a:r>
          </a:p>
          <a:p>
            <a:endParaRPr lang="en-US" altLang="zh-CN" dirty="0"/>
          </a:p>
          <a:p>
            <a:r>
              <a:rPr lang="en-US" altLang="zh-CN" dirty="0"/>
              <a:t>Stanford University,2014</a:t>
            </a:r>
          </a:p>
          <a:p>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 5 Introduction to Models</a:t>
            </a:r>
            <a:endParaRPr lang="zh-CN" altLang="en-US" dirty="0"/>
          </a:p>
        </p:txBody>
      </p:sp>
      <p:sp>
        <p:nvSpPr>
          <p:cNvPr id="3" name="内容占位符 2"/>
          <p:cNvSpPr>
            <a:spLocks noGrp="1"/>
          </p:cNvSpPr>
          <p:nvPr>
            <p:ph idx="1"/>
          </p:nvPr>
        </p:nvSpPr>
        <p:spPr/>
        <p:txBody>
          <a:bodyPr>
            <a:normAutofit/>
          </a:bodyPr>
          <a:lstStyle/>
          <a:p>
            <a:r>
              <a:rPr lang="en-US" altLang="zh-CN" sz="3200" dirty="0"/>
              <a:t>Naive Bayes</a:t>
            </a:r>
          </a:p>
          <a:p>
            <a:r>
              <a:rPr lang="en-US" altLang="zh-CN" sz="3200" dirty="0"/>
              <a:t>Logistic Regression</a:t>
            </a:r>
          </a:p>
          <a:p>
            <a:r>
              <a:rPr lang="en-US" altLang="zh-CN" sz="3200" dirty="0"/>
              <a:t>Linear-SVM</a:t>
            </a:r>
          </a:p>
          <a:p>
            <a:r>
              <a:rPr lang="en-US" altLang="zh-CN" sz="3200" dirty="0"/>
              <a:t>KNN</a:t>
            </a:r>
          </a:p>
          <a:p>
            <a:r>
              <a:rPr lang="en-US" altLang="zh-CN" sz="3200" dirty="0">
                <a:hlinkClick r:id="rId2"/>
              </a:rPr>
              <a:t>127.0.0.1:8888/notebooks/Desktop/BasedOnGloves.ipynb</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 6 Evaluation</a:t>
            </a:r>
            <a:endParaRPr lang="zh-CN" altLang="en-US" dirty="0"/>
          </a:p>
        </p:txBody>
      </p:sp>
      <p:pic>
        <p:nvPicPr>
          <p:cNvPr id="5" name="内容占位符 4"/>
          <p:cNvPicPr>
            <a:picLocks noGrp="1" noChangeAspect="1"/>
          </p:cNvPicPr>
          <p:nvPr>
            <p:ph idx="1"/>
          </p:nvPr>
        </p:nvPicPr>
        <p:blipFill>
          <a:blip r:embed="rId2"/>
          <a:stretch>
            <a:fillRect/>
          </a:stretch>
        </p:blipFill>
        <p:spPr>
          <a:xfrm>
            <a:off x="680322" y="2212514"/>
            <a:ext cx="9613861" cy="451496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Part 7 Test </a:t>
            </a:r>
            <a:endParaRPr lang="zh-CN" altLang="en-US" dirty="0"/>
          </a:p>
        </p:txBody>
      </p:sp>
      <p:sp>
        <p:nvSpPr>
          <p:cNvPr id="3" name="内容占位符 2"/>
          <p:cNvSpPr>
            <a:spLocks noGrp="1"/>
          </p:cNvSpPr>
          <p:nvPr>
            <p:ph idx="1"/>
          </p:nvPr>
        </p:nvSpPr>
        <p:spPr>
          <a:xfrm>
            <a:off x="4107102" y="2301363"/>
            <a:ext cx="7868875" cy="3599316"/>
          </a:xfrm>
        </p:spPr>
        <p:txBody>
          <a:bodyPr/>
          <a:lstStyle/>
          <a:p>
            <a:pPr marL="0" indent="0">
              <a:buNone/>
            </a:pPr>
            <a:endParaRPr lang="en-US" altLang="zh-CN" dirty="0">
              <a:hlinkClick r:id="rId2"/>
            </a:endParaRPr>
          </a:p>
          <a:p>
            <a:r>
              <a:rPr lang="en-US" altLang="zh-CN" dirty="0"/>
              <a:t>Test Sentences in English:</a:t>
            </a:r>
            <a:endParaRPr lang="en-US" altLang="zh-CN" dirty="0">
              <a:hlinkClick r:id="rId2"/>
            </a:endParaRPr>
          </a:p>
          <a:p>
            <a:r>
              <a:rPr lang="en-US" altLang="zh-CN" dirty="0">
                <a:hlinkClick r:id="rId2"/>
              </a:rPr>
              <a:t>127.0.0.1:8888/notebooks/Desktop/</a:t>
            </a:r>
            <a:r>
              <a:rPr lang="en-US" altLang="zh-CN" dirty="0" err="1">
                <a:hlinkClick r:id="rId2"/>
              </a:rPr>
              <a:t>BasedOnGloves.ipynb</a:t>
            </a:r>
            <a:endParaRPr lang="en-US" altLang="zh-CN" dirty="0"/>
          </a:p>
          <a:p>
            <a:endParaRPr lang="en-US" altLang="zh-CN" dirty="0"/>
          </a:p>
          <a:p>
            <a:endParaRPr lang="en-US" altLang="zh-CN" dirty="0"/>
          </a:p>
          <a:p>
            <a:endParaRPr lang="zh-CN" altLang="en-US" dirty="0"/>
          </a:p>
          <a:p>
            <a:endParaRPr lang="zh-CN" altLang="en-US" dirty="0"/>
          </a:p>
        </p:txBody>
      </p:sp>
      <p:pic>
        <p:nvPicPr>
          <p:cNvPr id="5" name="图片 4">
            <a:extLst>
              <a:ext uri="{FF2B5EF4-FFF2-40B4-BE49-F238E27FC236}">
                <a16:creationId xmlns:a16="http://schemas.microsoft.com/office/drawing/2014/main" id="{01557830-7F6D-428D-9FD7-A1B6E4F72B80}"/>
              </a:ext>
            </a:extLst>
          </p:cNvPr>
          <p:cNvPicPr>
            <a:picLocks noChangeAspect="1"/>
          </p:cNvPicPr>
          <p:nvPr/>
        </p:nvPicPr>
        <p:blipFill>
          <a:blip r:embed="rId3"/>
          <a:stretch>
            <a:fillRect/>
          </a:stretch>
        </p:blipFill>
        <p:spPr>
          <a:xfrm>
            <a:off x="564912" y="1969376"/>
            <a:ext cx="3412815" cy="4135396"/>
          </a:xfrm>
          <a:prstGeom prst="rect">
            <a:avLst/>
          </a:prstGeom>
        </p:spPr>
      </p:pic>
    </p:spTree>
  </p:cSld>
  <p:clrMapOvr>
    <a:masterClrMapping/>
  </p:clrMapOvr>
</p:sld>
</file>

<file path=ppt/theme/theme1.xml><?xml version="1.0" encoding="utf-8"?>
<a:theme xmlns:a="http://schemas.openxmlformats.org/drawingml/2006/main" name="柏林">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TM04033917[[fn=柏林]]</Template>
  <TotalTime>248</TotalTime>
  <Words>323</Words>
  <Application>Microsoft Office PowerPoint</Application>
  <PresentationFormat>宽屏</PresentationFormat>
  <Paragraphs>60</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等线</vt:lpstr>
      <vt:lpstr>Arial</vt:lpstr>
      <vt:lpstr>Bahnschrift</vt:lpstr>
      <vt:lpstr>Trebuchet MS</vt:lpstr>
      <vt:lpstr>柏林</vt:lpstr>
      <vt:lpstr>Sentiment Analysis</vt:lpstr>
      <vt:lpstr>Contents </vt:lpstr>
      <vt:lpstr>Part 1 Abstract</vt:lpstr>
      <vt:lpstr>Part 2 Key Words</vt:lpstr>
      <vt:lpstr>Part 3 Introduction to Data Set</vt:lpstr>
      <vt:lpstr>Part 4 Introduction to GloVe</vt:lpstr>
      <vt:lpstr>Part 5 Introduction to Models</vt:lpstr>
      <vt:lpstr>Part 6 Evaluation</vt:lpstr>
      <vt:lpstr>Part 7 Test </vt:lpstr>
      <vt:lpstr>Part 8 Future Work</vt:lpstr>
      <vt:lpstr>Part 8 Future Work</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Shan Baodi</dc:creator>
  <cp:lastModifiedBy>Shan Baodi</cp:lastModifiedBy>
  <cp:revision>26</cp:revision>
  <dcterms:created xsi:type="dcterms:W3CDTF">2019-10-18T02:26:00Z</dcterms:created>
  <dcterms:modified xsi:type="dcterms:W3CDTF">2019-11-05T06:03:04Z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