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gif" ContentType="image/gi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66"/>
  </p:handoutMasterIdLst>
  <p:sldIdLst>
    <p:sldId id="366" r:id="rId3"/>
    <p:sldId id="367" r:id="rId4"/>
    <p:sldId id="368" r:id="rId5"/>
    <p:sldId id="369" r:id="rId6"/>
    <p:sldId id="371" r:id="rId7"/>
    <p:sldId id="374" r:id="rId8"/>
    <p:sldId id="375" r:id="rId9"/>
    <p:sldId id="460" r:id="rId10"/>
    <p:sldId id="376" r:id="rId11"/>
    <p:sldId id="466" r:id="rId12"/>
    <p:sldId id="467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409" r:id="rId27"/>
    <p:sldId id="410" r:id="rId28"/>
    <p:sldId id="411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24" r:id="rId40"/>
    <p:sldId id="428" r:id="rId41"/>
    <p:sldId id="433" r:id="rId42"/>
    <p:sldId id="434" r:id="rId43"/>
    <p:sldId id="438" r:id="rId44"/>
    <p:sldId id="439" r:id="rId45"/>
    <p:sldId id="465" r:id="rId46"/>
    <p:sldId id="441" r:id="rId47"/>
    <p:sldId id="442" r:id="rId48"/>
    <p:sldId id="443" r:id="rId49"/>
    <p:sldId id="444" r:id="rId50"/>
    <p:sldId id="445" r:id="rId51"/>
    <p:sldId id="446" r:id="rId52"/>
    <p:sldId id="447" r:id="rId53"/>
    <p:sldId id="448" r:id="rId54"/>
    <p:sldId id="449" r:id="rId55"/>
    <p:sldId id="450" r:id="rId56"/>
    <p:sldId id="451" r:id="rId57"/>
    <p:sldId id="452" r:id="rId58"/>
    <p:sldId id="453" r:id="rId59"/>
    <p:sldId id="454" r:id="rId60"/>
    <p:sldId id="455" r:id="rId61"/>
    <p:sldId id="456" r:id="rId62"/>
    <p:sldId id="457" r:id="rId63"/>
    <p:sldId id="458" r:id="rId64"/>
    <p:sldId id="459" r:id="rId65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3399"/>
    <a:srgbClr val="0033CC"/>
    <a:srgbClr val="6600CC"/>
    <a:srgbClr val="339933"/>
    <a:srgbClr val="FF3300"/>
    <a:srgbClr val="3366CC"/>
    <a:srgbClr val="0000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81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87"/>
        <p:guide pos="29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916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3B16A-A135-4C67-9BF6-9E7D21758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F5B5-E3AE-43FD-BFEC-EBBB78EF41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0D1E2EF4-146E-47B5-A412-FFD548A1AB6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C0BB455-8EAD-4C4F-9329-1CDBC83526D9}" type="slidenum">
              <a:rPr lang="en-US" altLang="zh-CN"/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D00C289-2EC2-45A3-AD0F-955C0A68200E}" type="slidenum">
              <a:rPr lang="en-US" altLang="zh-CN"/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9472581-AAB7-449E-94B1-0C00A0FA68A4}" type="slidenum">
              <a:rPr lang="en-US" altLang="zh-CN"/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2C2069-30FD-4EDB-AA60-00B41E70CBD7}" type="slidenum">
              <a:rPr lang="en-US" altLang="zh-CN"/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7E6847B-A071-429B-AA33-FCB195040009}" type="slidenum">
              <a:rPr lang="en-US" altLang="zh-CN"/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751C7C-E57A-4787-9ACE-A5E9E62B516B}" type="slidenum">
              <a:rPr lang="en-US" altLang="zh-CN"/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8C1A40-83A1-49D1-BF1B-B3BEC23E6C99}" type="slidenum">
              <a:rPr lang="en-US" altLang="zh-CN"/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D0DF844-AA5B-4969-A23E-2CD4BE852AD8}" type="slidenum">
              <a:rPr lang="en-US" altLang="zh-CN"/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C3AC9C9-BDC4-4683-BCEE-2D64DE49F663}" type="slidenum">
              <a:rPr lang="en-US" altLang="zh-CN"/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E86FE0-99DD-448C-828C-AC7DAD44176C}" type="slidenum">
              <a:rPr lang="en-US" altLang="zh-CN"/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A6E3814-40D1-482A-B7AC-ED093B7A04ED}" type="slidenum">
              <a:rPr lang="en-US" altLang="zh-CN"/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554B39-088D-489F-93EF-DD601804ACD1}" type="slidenum">
              <a:rPr lang="en-US" altLang="zh-CN"/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2EA06AF-A3F5-4A72-BF91-4EF4EEB603E4}" type="slidenum">
              <a:rPr lang="en-US" altLang="zh-CN"/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E00E30F-263D-4B22-AC12-68B212D02C2F}" type="slidenum">
              <a:rPr lang="en-US" altLang="zh-CN"/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4BC58D7-6708-4C29-AD38-2DFC832E5A30}" type="slidenum">
              <a:rPr lang="en-US" altLang="zh-CN"/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4BC58D7-6708-4C29-AD38-2DFC832E5A30}" type="slidenum">
              <a:rPr lang="en-US" altLang="zh-CN"/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74783F-EE0E-4BD9-8341-409464183309}" type="slidenum">
              <a:rPr lang="en-US" altLang="zh-CN"/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EDD1C12-5579-4337-94A7-C0F941C4AEEA}" type="slidenum">
              <a:rPr lang="en-US" altLang="zh-CN"/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1F394C0-77C6-4507-91F0-D4F495D2EBA0}" type="slidenum">
              <a:rPr lang="en-US" altLang="zh-CN"/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FCA85BF-1C94-495A-9365-AFC7673617BB}" type="slidenum">
              <a:rPr lang="en-US" altLang="zh-CN"/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CF4F45E-918B-4275-9B67-DA606BFFD753}" type="slidenum">
              <a:rPr lang="en-US" altLang="zh-CN"/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76CF5D4-27D0-4858-B640-6AA5E994C158}" type="slidenum">
              <a:rPr lang="en-US" altLang="zh-CN"/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F782C4D-65C1-455F-8B95-23DDC917AD8B}" type="slidenum">
              <a:rPr lang="en-US" altLang="zh-CN"/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F406C6E-2DBC-489D-9049-151247800BDA}" type="slidenum">
              <a:rPr lang="en-US" altLang="zh-CN"/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971DDBA-F02F-4E3D-970C-CC2D1DFAA313}" type="slidenum">
              <a:rPr lang="en-US" altLang="zh-CN"/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919CCEC-F8CC-4A7E-9628-0CFF78E97D66}" type="slidenum">
              <a:rPr lang="en-US" altLang="zh-CN"/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D45312-96F3-4ECE-9699-8A62C49B3D59}" type="slidenum">
              <a:rPr lang="en-US" altLang="zh-CN"/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97A7-1BE0-4AC0-AD40-2513F829F86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F422-645C-4ED4-8734-7D79135394D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85CA-05B2-4046-AF45-4F61C14579F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F95A-A2B4-44EA-AA2F-BCF61930CCB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032-ECC7-40E3-9D62-0C07379796D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0E8A-10DE-4D9C-8CF8-A9163F4655C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C76C-D154-405A-9147-E79A1B5BC17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0631-DC23-48F2-899A-4F881ED2334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D206-56D3-47F7-A2D3-27C420DB58D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GIF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slide" Target="slide1.xml"/><Relationship Id="rId1" Type="http://schemas.openxmlformats.org/officeDocument/2006/relationships/image" Target="../media/image1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slide" Target="slide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GI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3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263782" y="2214554"/>
            <a:ext cx="423704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1.1 </a:t>
            </a: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什么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是数据结构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500298" y="857232"/>
            <a:ext cx="3879858" cy="70788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第</a:t>
            </a:r>
            <a:r>
              <a:rPr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1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章 </a:t>
            </a:r>
            <a:r>
              <a:rPr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 绪 论</a:t>
            </a:r>
            <a:r>
              <a:rPr lang="zh-CN" altLang="en-US" sz="4000" b="0" dirty="0" smtClean="0">
                <a:solidFill>
                  <a:schemeClr val="tx2"/>
                </a:solidFill>
                <a:ea typeface="隶书" panose="02010509060101010101" pitchFamily="49" charset="-122"/>
              </a:rPr>
              <a:t> </a:t>
            </a:r>
            <a:endParaRPr lang="zh-CN" altLang="en-US" sz="4000" dirty="0">
              <a:ea typeface="隶书" panose="02010509060101010101" pitchFamily="49" charset="-122"/>
            </a:endParaRPr>
          </a:p>
        </p:txBody>
      </p:sp>
      <p:sp>
        <p:nvSpPr>
          <p:cNvPr id="6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63782" y="2999711"/>
            <a:ext cx="423704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1.2 </a:t>
            </a: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及其描述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63782" y="3785529"/>
            <a:ext cx="423704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1.3 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算法分析基础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63782" y="4523063"/>
            <a:ext cx="421484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1.4 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其他情况的算法分析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28662" y="2369005"/>
            <a:ext cx="8001056" cy="3631763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一个二元组表示为：</a:t>
            </a:r>
            <a:endParaRPr lang="zh-CN" altLang="en-US" sz="22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b="1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B=(</a:t>
            </a:r>
            <a:r>
              <a:rPr lang="en-US" altLang="zh-CN" sz="2000" b="1" i="1" dirty="0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 err="1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rgbClr val="FF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其中，</a:t>
            </a:r>
            <a:r>
              <a:rPr lang="en-US" altLang="zh-CN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是一种数据结构，它由数据元素的集合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上二元关系的集合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所组成。其中：</a:t>
            </a:r>
            <a:endParaRPr lang="zh-CN" altLang="en-US" sz="22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i="1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 dirty="0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={ </a:t>
            </a:r>
            <a:r>
              <a:rPr lang="en-US" altLang="zh-CN" sz="2000" b="1" i="1" dirty="0" err="1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 i="1" baseline="-30000" dirty="0" err="1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30000" dirty="0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2000" b="1" dirty="0" err="1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 err="1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≤</a:t>
            </a:r>
            <a:r>
              <a:rPr lang="en-US" altLang="zh-CN" sz="2000" b="1" i="1" dirty="0" err="1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 err="1">
                <a:solidFill>
                  <a:srgbClr val="FF3399"/>
                </a:solidFill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lang="en-US" altLang="zh-CN" sz="2000" b="1" i="1" dirty="0" err="1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i="1" dirty="0" err="1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 err="1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 err="1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≥</a:t>
            </a:r>
            <a:r>
              <a:rPr lang="en-US" altLang="zh-CN" sz="2000" b="1" err="1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000" b="1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数据元素的集合</a:t>
            </a:r>
            <a:endParaRPr lang="en-US" altLang="zh-CN" sz="2000" b="1" dirty="0">
              <a:solidFill>
                <a:srgbClr val="FF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={ </a:t>
            </a:r>
            <a:r>
              <a:rPr lang="en-US" altLang="zh-CN" sz="2000" b="1" i="1" dirty="0" err="1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30000" dirty="0" err="1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30000" dirty="0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2000" b="1" dirty="0" err="1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 err="1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≤</a:t>
            </a:r>
            <a:r>
              <a:rPr lang="en-US" altLang="zh-CN" sz="2000" b="1" i="1" dirty="0" err="1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 dirty="0" err="1">
                <a:solidFill>
                  <a:srgbClr val="FF3399"/>
                </a:solidFill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lang="en-US" altLang="zh-CN" sz="2000" b="1" i="1" dirty="0" err="1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i="1" dirty="0" err="1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 err="1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 err="1">
                <a:solidFill>
                  <a:srgbClr val="FF3399"/>
                </a:solidFill>
                <a:latin typeface="+mj-ea"/>
                <a:ea typeface="+mj-ea"/>
                <a:cs typeface="Times New Roman" panose="02020603050405020304" pitchFamily="18" charset="0"/>
              </a:rPr>
              <a:t>≥</a:t>
            </a:r>
            <a:r>
              <a:rPr lang="en-US" altLang="zh-CN" sz="2000" b="1" err="1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000" b="1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关系的集合</a:t>
            </a:r>
            <a:r>
              <a:rPr lang="en-US" altLang="zh-CN" sz="2000" b="1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714348" y="1522761"/>
            <a:ext cx="6357982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二元组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0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一种通用的逻辑结构表示方法</a:t>
            </a:r>
            <a:endParaRPr kumimoji="0"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10" y="571480"/>
            <a:ext cx="5214974" cy="514738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kumimoji="0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学生</a:t>
            </a:r>
            <a:r>
              <a:rPr kumimoji="0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表的逻辑结构</a:t>
            </a:r>
            <a:r>
              <a:rPr kumimoji="0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kumimoji="0" lang="en-US" altLang="zh-CN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2-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二元组</a:t>
            </a:r>
            <a:endParaRPr kumimoji="0"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72747"/>
            <a:ext cx="266311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00"/>
              </a:lnSpc>
            </a:pP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二元组</a:t>
            </a:r>
            <a:r>
              <a:rPr lang="zh-CN" altLang="en-US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逻辑表示：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en-US" b="1" dirty="0" smtClea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4915689"/>
            <a:ext cx="7235146" cy="5135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72000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&lt;1,8&gt;</a:t>
            </a:r>
            <a:r>
              <a:rPr lang="zh-CN" alt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&lt;8,34&gt;</a:t>
            </a:r>
            <a:r>
              <a:rPr lang="zh-CN" alt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&lt;34,20&gt;</a:t>
            </a:r>
            <a:r>
              <a:rPr lang="zh-CN" alt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&lt;20,12&gt;</a:t>
            </a:r>
            <a:r>
              <a:rPr lang="zh-CN" alt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&lt;12,26&gt;</a:t>
            </a:r>
            <a:r>
              <a:rPr lang="zh-CN" alt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&lt;26,5&gt;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85917" y="214290"/>
          <a:ext cx="4000528" cy="31699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1045036"/>
                <a:gridCol w="1045036"/>
                <a:gridCol w="1045036"/>
                <a:gridCol w="865420"/>
              </a:tblGrid>
              <a:tr h="3609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71934" y="3714752"/>
            <a:ext cx="3143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每个学生记录用学号标识</a:t>
            </a:r>
            <a:endParaRPr lang="zh-CN" altLang="en-US" sz="2000"/>
          </a:p>
        </p:txBody>
      </p:sp>
      <p:sp>
        <p:nvSpPr>
          <p:cNvPr id="10" name="下箭头 9"/>
          <p:cNvSpPr/>
          <p:nvPr/>
        </p:nvSpPr>
        <p:spPr>
          <a:xfrm>
            <a:off x="3857620" y="3571876"/>
            <a:ext cx="142876" cy="6429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50826" y="347134"/>
            <a:ext cx="3678232" cy="49198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7200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zh-CN" altLang="en-US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、数据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的存储结构表示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8143932" cy="9787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数据</a:t>
            </a:r>
            <a:r>
              <a:rPr lang="zh-CN" altLang="en-US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在计算机存储器中的存储方式就是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</a:t>
            </a: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zh-CN" altLang="en-US" b="1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。它是面向程序员的。       </a:t>
            </a:r>
            <a:endParaRPr lang="zh-CN" altLang="en-US" b="1" dirty="0">
              <a:solidFill>
                <a:srgbClr val="33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" name="组合 12"/>
          <p:cNvGrpSpPr/>
          <p:nvPr/>
        </p:nvGrpSpPr>
        <p:grpSpPr>
          <a:xfrm>
            <a:off x="1263646" y="2530827"/>
            <a:ext cx="4951428" cy="1041049"/>
            <a:chOff x="1835150" y="1778000"/>
            <a:chExt cx="5257800" cy="720726"/>
          </a:xfrm>
        </p:grpSpPr>
        <p:sp>
          <p:nvSpPr>
            <p:cNvPr id="4" name="Rectangle 3"/>
            <p:cNvSpPr>
              <a:spLocks noChangeAspect="1" noChangeArrowheads="1"/>
            </p:cNvSpPr>
            <p:nvPr/>
          </p:nvSpPr>
          <p:spPr bwMode="auto">
            <a:xfrm>
              <a:off x="1835150" y="1778000"/>
              <a:ext cx="1657350" cy="720725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逻辑结构</a:t>
              </a:r>
              <a:endParaRPr kumimoji="0" lang="zh-CN" altLang="en-US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Rectangle 4"/>
            <p:cNvSpPr>
              <a:spLocks noChangeAspect="1" noChangeArrowheads="1"/>
            </p:cNvSpPr>
            <p:nvPr/>
          </p:nvSpPr>
          <p:spPr bwMode="auto">
            <a:xfrm>
              <a:off x="5508625" y="1778001"/>
              <a:ext cx="1584325" cy="720725"/>
            </a:xfrm>
            <a:prstGeom prst="rect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存储结构</a:t>
              </a:r>
              <a:endParaRPr kumimoji="0" lang="zh-CN" altLang="en-US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563938" y="2211388"/>
              <a:ext cx="19446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med" len="lg"/>
            </a:ln>
            <a:effectLst/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068763" y="1866122"/>
              <a:ext cx="863600" cy="27699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zh-CN" altLang="en-US" sz="20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映射</a:t>
              </a:r>
              <a:endParaRPr kumimoji="0"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1472" y="4001908"/>
            <a:ext cx="6143668" cy="60925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18800" bIns="11880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设计存储结构的这种</a:t>
            </a:r>
            <a:r>
              <a:rPr kumimoji="0" lang="zh-CN" altLang="en-US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映射应满足两</a:t>
            </a:r>
            <a:r>
              <a:rPr kumimoji="0" lang="zh-CN" altLang="en-US" dirty="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个要求： </a:t>
            </a:r>
            <a:endParaRPr kumimoji="0" lang="zh-CN" altLang="en-US" dirty="0">
              <a:solidFill>
                <a:srgbClr val="33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9211" y="4742729"/>
            <a:ext cx="5491835" cy="107228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400"/>
              </a:lnSpc>
              <a:buBlip>
                <a:blip r:embed="rId1"/>
              </a:buBlip>
            </a:pPr>
            <a:r>
              <a:rPr lang="zh-CN" altLang="en-US" sz="2200" b="1" dirty="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存储所有元素</a:t>
            </a:r>
            <a:endParaRPr lang="zh-CN" altLang="en-US" sz="2200" b="1" dirty="0" smtClean="0">
              <a:solidFill>
                <a:srgbClr val="33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ts val="3400"/>
              </a:lnSpc>
              <a:buBlip>
                <a:blip r:embed="rId1"/>
              </a:buBlip>
            </a:pPr>
            <a:r>
              <a:rPr lang="zh-CN" altLang="en-US" sz="2200" b="1" dirty="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存储数据元素间的关系</a:t>
            </a:r>
            <a:endParaRPr lang="zh-CN" altLang="en-US" sz="2200" b="1" dirty="0" smtClean="0">
              <a:solidFill>
                <a:srgbClr val="33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731858" y="1993900"/>
            <a:ext cx="5126026" cy="3403597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8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endParaRPr lang="en-US" altLang="zh-CN" sz="18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lang="en-US" altLang="zh-CN" sz="1800" b="1" dirty="0" err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no;         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存储学号</a:t>
            </a:r>
            <a:endParaRPr lang="zh-CN" altLang="en-US" sz="18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name[8];   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存储姓名</a:t>
            </a:r>
            <a:endParaRPr lang="zh-CN" altLang="en-US" sz="18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sex[2];    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存储性别</a:t>
            </a:r>
            <a:endParaRPr lang="zh-CN" altLang="en-US" sz="18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class[4];  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存储班号</a:t>
            </a:r>
            <a:endParaRPr lang="zh-CN" altLang="en-US" sz="18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Stud</a:t>
            </a:r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[7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lang="en-US" altLang="zh-CN" sz="1800" b="1" dirty="0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{</a:t>
            </a:r>
            <a:r>
              <a:rPr lang="en-US" altLang="zh-CN" sz="1800" b="1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1,“</a:t>
            </a:r>
            <a:r>
              <a:rPr lang="zh-CN" altLang="en-US" sz="1800" b="1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张斌”</a:t>
            </a:r>
            <a:r>
              <a:rPr lang="en-US" altLang="zh-CN" sz="1800" b="1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,“</a:t>
            </a:r>
            <a:r>
              <a:rPr lang="zh-CN" altLang="en-US" sz="1800" b="1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男”</a:t>
            </a:r>
            <a:r>
              <a:rPr lang="en-US" altLang="zh-CN" sz="1800" b="1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,“9901</a:t>
            </a:r>
            <a:r>
              <a:rPr lang="en-US" altLang="zh-CN" sz="1800" b="1" dirty="0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”},</a:t>
            </a:r>
            <a:endParaRPr lang="en-US" altLang="zh-CN" sz="1800" b="1" dirty="0" smtClean="0">
              <a:solidFill>
                <a:srgbClr val="FF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b="1" dirty="0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…,</a:t>
            </a:r>
            <a:endParaRPr lang="en-US" altLang="zh-CN" sz="1800" b="1" dirty="0" smtClean="0">
              <a:solidFill>
                <a:srgbClr val="FF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b="1" dirty="0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{</a:t>
            </a:r>
            <a:r>
              <a:rPr lang="en-US" altLang="zh-CN" sz="1800" b="1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5,"</a:t>
            </a:r>
            <a:r>
              <a:rPr lang="zh-CN" altLang="en-US" sz="1800" b="1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王萍</a:t>
            </a:r>
            <a:r>
              <a:rPr lang="en-US" altLang="zh-CN" sz="1800" b="1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","</a:t>
            </a:r>
            <a:r>
              <a:rPr lang="zh-CN" altLang="en-US" sz="1800" b="1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女</a:t>
            </a:r>
            <a:r>
              <a:rPr lang="en-US" altLang="zh-CN" sz="1800" b="1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","9901</a:t>
            </a:r>
            <a:r>
              <a:rPr lang="en-US" altLang="zh-CN" sz="1800" b="1" dirty="0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"}  }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8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642910" y="500042"/>
            <a:ext cx="5214974" cy="551671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zh-CN" altLang="en-US" b="1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 </a:t>
            </a:r>
            <a:r>
              <a:rPr lang="zh-CN" altLang="en-US" b="1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表存储结构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 结构体数组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714349" y="1285860"/>
            <a:ext cx="6000792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</a:pPr>
            <a:r>
              <a:rPr lang="zh-CN" altLang="en-US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存放学生表的结构体数组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Stud</a:t>
            </a:r>
            <a:r>
              <a:rPr lang="zh-CN" altLang="en-US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定义如下：</a:t>
            </a:r>
            <a:endParaRPr lang="zh-CN" altLang="en-US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857224" y="5357826"/>
            <a:ext cx="2143140" cy="857256"/>
            <a:chOff x="142844" y="4929198"/>
            <a:chExt cx="2143140" cy="857256"/>
          </a:xfrm>
        </p:grpSpPr>
        <p:sp>
          <p:nvSpPr>
            <p:cNvPr id="208900" name="Line 4"/>
            <p:cNvSpPr>
              <a:spLocks noChangeShapeType="1"/>
            </p:cNvSpPr>
            <p:nvPr/>
          </p:nvSpPr>
          <p:spPr bwMode="auto">
            <a:xfrm flipH="1" flipV="1">
              <a:off x="285720" y="4929198"/>
              <a:ext cx="0" cy="50400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01" name="Text Box 5"/>
            <p:cNvSpPr txBox="1">
              <a:spLocks noChangeArrowheads="1"/>
            </p:cNvSpPr>
            <p:nvPr/>
          </p:nvSpPr>
          <p:spPr bwMode="auto">
            <a:xfrm>
              <a:off x="142844" y="5417122"/>
              <a:ext cx="2143140" cy="369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Stud</a:t>
              </a:r>
              <a:r>
                <a:rPr lang="zh-CN" altLang="en-US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数组起始地址</a:t>
              </a:r>
              <a:endPara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8917" name="Text Box 21"/>
          <p:cNvSpPr txBox="1">
            <a:spLocks noChangeArrowheads="1"/>
          </p:cNvSpPr>
          <p:nvPr/>
        </p:nvSpPr>
        <p:spPr bwMode="auto">
          <a:xfrm>
            <a:off x="5870584" y="5030785"/>
            <a:ext cx="500066" cy="285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8992" name="Group 96"/>
          <p:cNvGraphicFramePr>
            <a:graphicFrameLocks noGrp="1"/>
          </p:cNvGraphicFramePr>
          <p:nvPr/>
        </p:nvGraphicFramePr>
        <p:xfrm>
          <a:off x="785786" y="1026478"/>
          <a:ext cx="4968875" cy="2688273"/>
        </p:xfrm>
        <a:graphic>
          <a:graphicData uri="http://schemas.openxmlformats.org/drawingml/2006/table">
            <a:tbl>
              <a:tblPr/>
              <a:tblGrid>
                <a:gridCol w="981075"/>
                <a:gridCol w="1468437"/>
                <a:gridCol w="1008063"/>
                <a:gridCol w="15113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性别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班号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张斌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刘丽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李英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陈华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王奇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董强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王萍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" name="直接箭头连接符 39"/>
          <p:cNvCxnSpPr>
            <a:endCxn id="208904" idx="0"/>
          </p:cNvCxnSpPr>
          <p:nvPr/>
        </p:nvCxnSpPr>
        <p:spPr>
          <a:xfrm rot="16200000" flipH="1">
            <a:off x="305165" y="2766612"/>
            <a:ext cx="2714644" cy="46751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43306" y="5929330"/>
            <a:ext cx="24288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存储结构建立完毕</a:t>
            </a:r>
            <a:endParaRPr lang="zh-CN" altLang="en-US" sz="2000" b="1" dirty="0" smtClea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30407" y="478776"/>
            <a:ext cx="2500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学生表的逻辑结构</a:t>
            </a:r>
            <a:endParaRPr lang="zh-CN" altLang="en-US" sz="2000" b="1" dirty="0" smtClea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85786" y="4357694"/>
            <a:ext cx="2332054" cy="957256"/>
            <a:chOff x="71406" y="3929066"/>
            <a:chExt cx="2332054" cy="957256"/>
          </a:xfrm>
        </p:grpSpPr>
        <p:sp>
          <p:nvSpPr>
            <p:cNvPr id="208904" name="Text Box 8"/>
            <p:cNvSpPr txBox="1">
              <a:spLocks noChangeArrowheads="1"/>
            </p:cNvSpPr>
            <p:nvPr/>
          </p:nvSpPr>
          <p:spPr bwMode="auto">
            <a:xfrm>
              <a:off x="714348" y="3929066"/>
              <a:ext cx="935038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Stud[0]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905" name="Rectangle 9"/>
            <p:cNvSpPr>
              <a:spLocks noChangeAspect="1" noChangeArrowheads="1"/>
            </p:cNvSpPr>
            <p:nvPr/>
          </p:nvSpPr>
          <p:spPr bwMode="auto">
            <a:xfrm>
              <a:off x="71406" y="4525959"/>
              <a:ext cx="431800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906" name="Rectangle 10"/>
            <p:cNvSpPr>
              <a:spLocks noChangeArrowheads="1"/>
            </p:cNvSpPr>
            <p:nvPr/>
          </p:nvSpPr>
          <p:spPr bwMode="auto">
            <a:xfrm>
              <a:off x="504794" y="4525959"/>
              <a:ext cx="719138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张斌</a:t>
              </a:r>
              <a:endPara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907" name="Rectangle 11"/>
            <p:cNvSpPr>
              <a:spLocks noChangeArrowheads="1"/>
            </p:cNvSpPr>
            <p:nvPr/>
          </p:nvSpPr>
          <p:spPr bwMode="auto">
            <a:xfrm>
              <a:off x="1223931" y="4525959"/>
              <a:ext cx="468000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男</a:t>
              </a:r>
              <a:endPara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1684322" y="4525959"/>
              <a:ext cx="719138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9901</a:t>
              </a:r>
              <a:endPara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右大括号 35"/>
            <p:cNvSpPr>
              <a:spLocks noChangeAspect="1"/>
            </p:cNvSpPr>
            <p:nvPr/>
          </p:nvSpPr>
          <p:spPr>
            <a:xfrm rot="16200000">
              <a:off x="1125117" y="3303983"/>
              <a:ext cx="178595" cy="2143140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117840" y="4359282"/>
            <a:ext cx="2341589" cy="957255"/>
            <a:chOff x="2663796" y="3930654"/>
            <a:chExt cx="2341589" cy="957255"/>
          </a:xfrm>
        </p:grpSpPr>
        <p:sp>
          <p:nvSpPr>
            <p:cNvPr id="208911" name="Text Box 15"/>
            <p:cNvSpPr txBox="1">
              <a:spLocks noChangeArrowheads="1"/>
            </p:cNvSpPr>
            <p:nvPr/>
          </p:nvSpPr>
          <p:spPr bwMode="auto">
            <a:xfrm>
              <a:off x="3600421" y="3930654"/>
              <a:ext cx="935037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Stud[1]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912" name="Rectangle 16"/>
            <p:cNvSpPr>
              <a:spLocks noChangeAspect="1" noChangeArrowheads="1"/>
            </p:cNvSpPr>
            <p:nvPr/>
          </p:nvSpPr>
          <p:spPr bwMode="auto">
            <a:xfrm>
              <a:off x="2663796" y="4527546"/>
              <a:ext cx="431800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8</a:t>
              </a:r>
              <a:endParaRPr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913" name="Rectangle 17"/>
            <p:cNvSpPr>
              <a:spLocks noChangeArrowheads="1"/>
            </p:cNvSpPr>
            <p:nvPr/>
          </p:nvSpPr>
          <p:spPr bwMode="auto">
            <a:xfrm>
              <a:off x="3097183" y="4527546"/>
              <a:ext cx="719137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刘丽</a:t>
              </a:r>
              <a:endPara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914" name="Rectangle 18"/>
            <p:cNvSpPr>
              <a:spLocks noChangeArrowheads="1"/>
            </p:cNvSpPr>
            <p:nvPr/>
          </p:nvSpPr>
          <p:spPr bwMode="auto">
            <a:xfrm>
              <a:off x="3816321" y="4527546"/>
              <a:ext cx="468000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女</a:t>
              </a:r>
              <a:endPara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915" name="Rectangle 19"/>
            <p:cNvSpPr>
              <a:spLocks noChangeArrowheads="1"/>
            </p:cNvSpPr>
            <p:nvPr/>
          </p:nvSpPr>
          <p:spPr bwMode="auto">
            <a:xfrm>
              <a:off x="4286248" y="4527546"/>
              <a:ext cx="719137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9902</a:t>
              </a:r>
              <a:endPara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右大括号 36"/>
            <p:cNvSpPr>
              <a:spLocks noChangeAspect="1"/>
            </p:cNvSpPr>
            <p:nvPr/>
          </p:nvSpPr>
          <p:spPr>
            <a:xfrm rot="16200000">
              <a:off x="3768322" y="3303984"/>
              <a:ext cx="178595" cy="2143140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450205" y="4344994"/>
            <a:ext cx="2336637" cy="971543"/>
            <a:chOff x="2651291" y="4814911"/>
            <a:chExt cx="2336637" cy="971543"/>
          </a:xfrm>
        </p:grpSpPr>
        <p:sp>
          <p:nvSpPr>
            <p:cNvPr id="208919" name="Text Box 23"/>
            <p:cNvSpPr txBox="1">
              <a:spLocks noChangeArrowheads="1"/>
            </p:cNvSpPr>
            <p:nvPr/>
          </p:nvSpPr>
          <p:spPr bwMode="auto">
            <a:xfrm>
              <a:off x="3344854" y="4814911"/>
              <a:ext cx="935037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Stud[6]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920" name="Rectangle 24"/>
            <p:cNvSpPr>
              <a:spLocks noChangeAspect="1" noChangeArrowheads="1"/>
            </p:cNvSpPr>
            <p:nvPr/>
          </p:nvSpPr>
          <p:spPr bwMode="auto">
            <a:xfrm>
              <a:off x="2651291" y="5426091"/>
              <a:ext cx="431800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921" name="Rectangle 25"/>
            <p:cNvSpPr>
              <a:spLocks noChangeArrowheads="1"/>
            </p:cNvSpPr>
            <p:nvPr/>
          </p:nvSpPr>
          <p:spPr bwMode="auto">
            <a:xfrm>
              <a:off x="3076561" y="5426091"/>
              <a:ext cx="719137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王萍</a:t>
              </a:r>
              <a:endPara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922" name="Rectangle 26"/>
            <p:cNvSpPr>
              <a:spLocks noChangeArrowheads="1"/>
            </p:cNvSpPr>
            <p:nvPr/>
          </p:nvSpPr>
          <p:spPr bwMode="auto">
            <a:xfrm>
              <a:off x="3795699" y="5426091"/>
              <a:ext cx="468000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女</a:t>
              </a:r>
              <a:endPara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923" name="Rectangle 27"/>
            <p:cNvSpPr>
              <a:spLocks noChangeArrowheads="1"/>
            </p:cNvSpPr>
            <p:nvPr/>
          </p:nvSpPr>
          <p:spPr bwMode="auto">
            <a:xfrm>
              <a:off x="4268791" y="5426091"/>
              <a:ext cx="719137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9901</a:t>
              </a:r>
              <a:endPara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右大括号 37"/>
            <p:cNvSpPr>
              <a:spLocks noChangeAspect="1"/>
            </p:cNvSpPr>
            <p:nvPr/>
          </p:nvSpPr>
          <p:spPr>
            <a:xfrm rot="16200000">
              <a:off x="3696885" y="4219536"/>
              <a:ext cx="178595" cy="2143140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5" name="直接箭头连接符 44"/>
          <p:cNvCxnSpPr>
            <a:endCxn id="208911" idx="0"/>
          </p:cNvCxnSpPr>
          <p:nvPr/>
        </p:nvCxnSpPr>
        <p:spPr>
          <a:xfrm>
            <a:off x="1412859" y="1928802"/>
            <a:ext cx="3109125" cy="243048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208919" idx="0"/>
          </p:cNvCxnSpPr>
          <p:nvPr/>
        </p:nvCxnSpPr>
        <p:spPr>
          <a:xfrm>
            <a:off x="1492235" y="3532274"/>
            <a:ext cx="6119052" cy="81272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4282" y="214290"/>
            <a:ext cx="1928826" cy="5208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映射过程：</a:t>
            </a:r>
            <a:endParaRPr lang="zh-CN" altLang="en-US" b="1" dirty="0" smtClean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7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928662" y="2733256"/>
            <a:ext cx="5643601" cy="1769115"/>
            <a:chOff x="928662" y="2733256"/>
            <a:chExt cx="5643601" cy="1769115"/>
          </a:xfrm>
        </p:grpSpPr>
        <p:sp>
          <p:nvSpPr>
            <p:cNvPr id="210947" name="Text Box 3"/>
            <p:cNvSpPr txBox="1">
              <a:spLocks noChangeArrowheads="1"/>
            </p:cNvSpPr>
            <p:nvPr/>
          </p:nvSpPr>
          <p:spPr bwMode="auto">
            <a:xfrm>
              <a:off x="928662" y="2733256"/>
              <a:ext cx="3960813" cy="372385"/>
            </a:xfrm>
            <a:prstGeom prst="rect">
              <a:avLst/>
            </a:prstGeom>
            <a:noFill/>
            <a:ln w="57150" algn="ctr">
              <a:noFill/>
              <a:miter lim="800000"/>
              <a:tailEnd type="none" w="lg" len="lg"/>
            </a:ln>
            <a:effectLst/>
          </p:spPr>
          <p:txBody>
            <a:bodyPr tIns="76176" bIns="0">
              <a:spAutoFit/>
            </a:bodyPr>
            <a:lstStyle/>
            <a:p>
              <a:pPr marL="457200" indent="-457200" algn="l"/>
              <a:r>
                <a:rPr lang="zh-CN" altLang="en-US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这种存储结构的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特点</a:t>
              </a:r>
              <a:r>
                <a:rPr lang="zh-CN" altLang="en-US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　　</a:t>
              </a:r>
              <a:endParaRPr lang="zh-CN" altLang="en-US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0948" name="Text Box 4"/>
            <p:cNvSpPr txBox="1">
              <a:spLocks noChangeArrowheads="1"/>
            </p:cNvSpPr>
            <p:nvPr/>
          </p:nvSpPr>
          <p:spPr bwMode="auto">
            <a:xfrm>
              <a:off x="1000100" y="3304760"/>
              <a:ext cx="5572163" cy="1197611"/>
            </a:xfrm>
            <a:prstGeom prst="rect">
              <a:avLst/>
            </a:prstGeom>
            <a:noFill/>
            <a:ln w="57150" algn="ctr">
              <a:noFill/>
              <a:miter lim="800000"/>
              <a:tailEnd type="none" w="lg" len="lg"/>
            </a:ln>
            <a:effectLst/>
          </p:spPr>
          <p:txBody>
            <a:bodyPr wrap="square" tIns="76176" bIns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FontTx/>
                <a:buBlip>
                  <a:blip r:embed="rId1"/>
                </a:buBlip>
              </a:pP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所有元素占用一整块内存空间。</a:t>
              </a:r>
              <a:endPara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ct val="150000"/>
                </a:lnSpc>
                <a:buFontTx/>
                <a:buBlip>
                  <a:blip r:embed="rId1"/>
                </a:buBlip>
              </a:pP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逻辑上相邻的元素，物理上也相邻。</a:t>
              </a:r>
              <a:endPara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42976" y="4714884"/>
            <a:ext cx="2143140" cy="1000132"/>
            <a:chOff x="1142976" y="4714884"/>
            <a:chExt cx="2143140" cy="1000132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5327218"/>
              <a:ext cx="2143140" cy="3877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顺序存储结构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下箭头 5"/>
            <p:cNvSpPr/>
            <p:nvPr/>
          </p:nvSpPr>
          <p:spPr bwMode="auto">
            <a:xfrm>
              <a:off x="2000232" y="4714884"/>
              <a:ext cx="285752" cy="440812"/>
            </a:xfrm>
            <a:prstGeom prst="downArrow">
              <a:avLst/>
            </a:prstGeom>
            <a:ln>
              <a:headEnd type="none" w="med" len="med"/>
              <a:tailEnd type="stealth" w="lg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76176" rIns="91440" bIns="0" numCol="1" rtlCol="0" anchor="ctr" anchorCtr="0" compatLnSpc="1">
              <a:spAutoFit/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286380" y="1000108"/>
            <a:ext cx="164307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29454" y="1000108"/>
            <a:ext cx="164307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29256" y="571480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Stud[</a:t>
            </a:r>
            <a:r>
              <a:rPr lang="en-US" altLang="zh-CN" sz="2000" i="1" dirty="0" err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929454" y="571480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Stud[</a:t>
            </a:r>
            <a:r>
              <a:rPr lang="en-US" altLang="zh-CN" sz="2000" i="1" dirty="0" err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20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214678" y="71435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直接映射</a:t>
            </a:r>
            <a:endParaRPr lang="zh-CN" altLang="en-US" sz="2000" dirty="0"/>
          </a:p>
        </p:txBody>
      </p:sp>
      <p:sp>
        <p:nvSpPr>
          <p:cNvPr id="12" name="椭圆 11"/>
          <p:cNvSpPr/>
          <p:nvPr/>
        </p:nvSpPr>
        <p:spPr>
          <a:xfrm>
            <a:off x="1000100" y="1000108"/>
            <a:ext cx="571504" cy="4286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85918" y="1000108"/>
            <a:ext cx="571504" cy="4286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2928926" y="1142984"/>
            <a:ext cx="1928826" cy="21431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57224" y="1643050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两个逻辑上相邻元素</a:t>
            </a:r>
            <a:endParaRPr lang="zh-CN" altLang="en-US" sz="20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2198" y="1643050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存储空间也相邻</a:t>
            </a:r>
            <a:endParaRPr lang="zh-CN" altLang="en-US" sz="20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85786" y="2428868"/>
            <a:ext cx="6215106" cy="281840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bIns="216000">
            <a:spAutoFit/>
          </a:bodyPr>
          <a:lstStyle/>
          <a:p>
            <a:pPr algn="just"/>
            <a:r>
              <a:rPr lang="en-US" altLang="zh-CN" sz="18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studnode</a:t>
            </a:r>
            <a:endParaRPr lang="en-US" altLang="zh-CN" sz="18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no; 		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存储学号</a:t>
            </a:r>
            <a:endParaRPr lang="zh-CN" altLang="en-US" sz="18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name[8];      	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存储姓名</a:t>
            </a:r>
            <a:endParaRPr lang="zh-CN" altLang="en-US" sz="18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sex[2];         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存储性别</a:t>
            </a:r>
            <a:endParaRPr lang="zh-CN" altLang="en-US" sz="18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class[4];       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存储班号</a:t>
            </a:r>
            <a:endParaRPr lang="zh-CN" altLang="en-US" sz="18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studnode</a:t>
            </a:r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*next;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存储指向下一个学生的指针</a:t>
            </a:r>
            <a:endParaRPr lang="zh-CN" altLang="en-US" sz="18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StudType</a:t>
            </a: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sz="18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456" name="Text Box 2160"/>
          <p:cNvSpPr txBox="1">
            <a:spLocks noChangeArrowheads="1"/>
          </p:cNvSpPr>
          <p:nvPr/>
        </p:nvSpPr>
        <p:spPr bwMode="auto">
          <a:xfrm>
            <a:off x="571472" y="1571612"/>
            <a:ext cx="6962792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</a:pPr>
            <a:r>
              <a:rPr lang="zh-CN" altLang="en-US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存放学生表的</a:t>
            </a:r>
            <a:r>
              <a:rPr lang="zh-CN" altLang="en-US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链表</a:t>
            </a:r>
            <a:r>
              <a:rPr lang="zh-CN" altLang="en-US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的结点类型</a:t>
            </a:r>
            <a:r>
              <a:rPr lang="en-US" altLang="zh-CN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StudType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声明如下：</a:t>
            </a:r>
            <a:endParaRPr lang="zh-CN" altLang="en-US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2910" y="642918"/>
            <a:ext cx="4286280" cy="551671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b="1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 </a:t>
            </a:r>
            <a:r>
              <a:rPr lang="zh-CN" altLang="en-US" b="1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表存储结构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 链表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2143152" y="4005264"/>
            <a:ext cx="2941638" cy="396875"/>
            <a:chOff x="1611301" y="4005264"/>
            <a:chExt cx="2941638" cy="396875"/>
          </a:xfrm>
        </p:grpSpPr>
        <p:sp>
          <p:nvSpPr>
            <p:cNvPr id="57348" name="Rectangle 4"/>
            <p:cNvSpPr>
              <a:spLocks noChangeArrowheads="1"/>
            </p:cNvSpPr>
            <p:nvPr/>
          </p:nvSpPr>
          <p:spPr bwMode="auto">
            <a:xfrm>
              <a:off x="1611301" y="4005264"/>
              <a:ext cx="485775" cy="3968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49" name="Rectangle 5"/>
            <p:cNvSpPr>
              <a:spLocks noChangeArrowheads="1"/>
            </p:cNvSpPr>
            <p:nvPr/>
          </p:nvSpPr>
          <p:spPr bwMode="auto">
            <a:xfrm>
              <a:off x="2039926" y="4005264"/>
              <a:ext cx="790575" cy="3968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张斌</a:t>
              </a:r>
              <a:endParaRPr kumimoji="0"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50" name="Rectangle 6"/>
            <p:cNvSpPr>
              <a:spLocks noChangeArrowheads="1"/>
            </p:cNvSpPr>
            <p:nvPr/>
          </p:nvSpPr>
          <p:spPr bwMode="auto">
            <a:xfrm>
              <a:off x="2801926" y="4005264"/>
              <a:ext cx="457200" cy="3968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男</a:t>
              </a:r>
              <a:endParaRPr kumimoji="0" lang="zh-CN" altLang="en-US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3230551" y="4005264"/>
              <a:ext cx="863600" cy="3968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9901</a:t>
              </a:r>
              <a:endParaRPr kumimoji="0"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4067164" y="4005264"/>
              <a:ext cx="485775" cy="3968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39801" y="4005264"/>
            <a:ext cx="1477952" cy="923934"/>
            <a:chOff x="107950" y="4005264"/>
            <a:chExt cx="1477952" cy="923934"/>
          </a:xfrm>
        </p:grpSpPr>
        <p:sp>
          <p:nvSpPr>
            <p:cNvPr id="57347" name="Rectangle 3"/>
            <p:cNvSpPr>
              <a:spLocks noChangeArrowheads="1"/>
            </p:cNvSpPr>
            <p:nvPr/>
          </p:nvSpPr>
          <p:spPr bwMode="auto">
            <a:xfrm>
              <a:off x="107950" y="4005264"/>
              <a:ext cx="1035026" cy="923934"/>
            </a:xfrm>
            <a:prstGeom prst="rect">
              <a:avLst/>
            </a:prstGeom>
            <a:noFill/>
            <a:ln w="15875">
              <a:noFill/>
              <a:miter lim="800000"/>
              <a:tailEnd type="none" w="sm" len="sm"/>
            </a:ln>
            <a:effectLst/>
          </p:spPr>
          <p:txBody>
            <a:bodyPr tIns="0" bIns="0"/>
            <a:lstStyle/>
            <a:p>
              <a:pPr algn="just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链表</a:t>
              </a:r>
              <a:r>
                <a:rPr kumimoji="0" lang="zh-CN" altLang="en-US" sz="1800" b="1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首结点地址</a:t>
              </a: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head</a:t>
              </a:r>
              <a:endParaRPr kumimoji="0"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9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1182677" y="4203699"/>
              <a:ext cx="403225" cy="45719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132040" y="4233863"/>
            <a:ext cx="2952750" cy="777876"/>
            <a:chOff x="1600189" y="4233863"/>
            <a:chExt cx="2952750" cy="777876"/>
          </a:xfrm>
        </p:grpSpPr>
        <p:sp>
          <p:nvSpPr>
            <p:cNvPr id="57408" name="Rectangle 64"/>
            <p:cNvSpPr>
              <a:spLocks noChangeArrowheads="1"/>
            </p:cNvSpPr>
            <p:nvPr/>
          </p:nvSpPr>
          <p:spPr bwMode="auto">
            <a:xfrm>
              <a:off x="1600189" y="4614864"/>
              <a:ext cx="485775" cy="3968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8</a:t>
              </a:r>
              <a:endParaRPr kumimoji="0"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09" name="Rectangle 65"/>
            <p:cNvSpPr>
              <a:spLocks noChangeArrowheads="1"/>
            </p:cNvSpPr>
            <p:nvPr/>
          </p:nvSpPr>
          <p:spPr bwMode="auto">
            <a:xfrm>
              <a:off x="2039927" y="4614864"/>
              <a:ext cx="790575" cy="3968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刘丽</a:t>
              </a:r>
              <a:endParaRPr kumimoji="0"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10" name="Rectangle 66"/>
            <p:cNvSpPr>
              <a:spLocks noChangeArrowheads="1"/>
            </p:cNvSpPr>
            <p:nvPr/>
          </p:nvSpPr>
          <p:spPr bwMode="auto">
            <a:xfrm>
              <a:off x="2801927" y="4614864"/>
              <a:ext cx="457200" cy="3968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女</a:t>
              </a:r>
              <a:endParaRPr kumimoji="0"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11" name="Rectangle 67"/>
            <p:cNvSpPr>
              <a:spLocks noChangeArrowheads="1"/>
            </p:cNvSpPr>
            <p:nvPr/>
          </p:nvSpPr>
          <p:spPr bwMode="auto">
            <a:xfrm>
              <a:off x="3230552" y="4614864"/>
              <a:ext cx="863600" cy="3968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9902</a:t>
              </a:r>
              <a:endParaRPr kumimoji="0"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12" name="Rectangle 68"/>
            <p:cNvSpPr>
              <a:spLocks noChangeArrowheads="1"/>
            </p:cNvSpPr>
            <p:nvPr/>
          </p:nvSpPr>
          <p:spPr bwMode="auto">
            <a:xfrm>
              <a:off x="4067164" y="4614864"/>
              <a:ext cx="485775" cy="3968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420" name="Line 76"/>
            <p:cNvSpPr>
              <a:spLocks noChangeShapeType="1"/>
            </p:cNvSpPr>
            <p:nvPr/>
          </p:nvSpPr>
          <p:spPr bwMode="auto">
            <a:xfrm>
              <a:off x="4311639" y="4233863"/>
              <a:ext cx="0" cy="3810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138392" y="5891213"/>
            <a:ext cx="2974975" cy="777875"/>
            <a:chOff x="1606541" y="5891213"/>
            <a:chExt cx="2974975" cy="777875"/>
          </a:xfrm>
        </p:grpSpPr>
        <p:sp>
          <p:nvSpPr>
            <p:cNvPr id="57442" name="Rectangle 98"/>
            <p:cNvSpPr>
              <a:spLocks noChangeArrowheads="1"/>
            </p:cNvSpPr>
            <p:nvPr/>
          </p:nvSpPr>
          <p:spPr bwMode="auto">
            <a:xfrm>
              <a:off x="1606541" y="6272213"/>
              <a:ext cx="485775" cy="3968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43" name="Rectangle 99"/>
            <p:cNvSpPr>
              <a:spLocks noChangeArrowheads="1"/>
            </p:cNvSpPr>
            <p:nvPr/>
          </p:nvSpPr>
          <p:spPr bwMode="auto">
            <a:xfrm>
              <a:off x="2068504" y="6272213"/>
              <a:ext cx="790575" cy="3968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王萍</a:t>
              </a:r>
              <a:endParaRPr kumimoji="0"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44" name="Rectangle 100"/>
            <p:cNvSpPr>
              <a:spLocks noChangeArrowheads="1"/>
            </p:cNvSpPr>
            <p:nvPr/>
          </p:nvSpPr>
          <p:spPr bwMode="auto">
            <a:xfrm>
              <a:off x="2830504" y="6272213"/>
              <a:ext cx="457200" cy="3968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女</a:t>
              </a:r>
              <a:endParaRPr kumimoji="0" lang="zh-CN" altLang="en-US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45" name="Rectangle 101"/>
            <p:cNvSpPr>
              <a:spLocks noChangeArrowheads="1"/>
            </p:cNvSpPr>
            <p:nvPr/>
          </p:nvSpPr>
          <p:spPr bwMode="auto">
            <a:xfrm>
              <a:off x="3259129" y="6272213"/>
              <a:ext cx="863600" cy="3968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9901</a:t>
              </a:r>
              <a:endParaRPr kumimoji="0"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46" name="Rectangle 102"/>
            <p:cNvSpPr>
              <a:spLocks noChangeArrowheads="1"/>
            </p:cNvSpPr>
            <p:nvPr/>
          </p:nvSpPr>
          <p:spPr bwMode="auto">
            <a:xfrm>
              <a:off x="4095741" y="6272213"/>
              <a:ext cx="485775" cy="3968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∧</a:t>
              </a:r>
              <a:endParaRPr kumimoji="0"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51" name="Line 107"/>
            <p:cNvSpPr>
              <a:spLocks noChangeShapeType="1"/>
            </p:cNvSpPr>
            <p:nvPr/>
          </p:nvSpPr>
          <p:spPr bwMode="auto">
            <a:xfrm>
              <a:off x="4298940" y="5891213"/>
              <a:ext cx="0" cy="3810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/>
            </a:p>
          </p:txBody>
        </p:sp>
      </p:grpSp>
      <p:graphicFrame>
        <p:nvGraphicFramePr>
          <p:cNvPr id="147516" name="Group 60"/>
          <p:cNvGraphicFramePr>
            <a:graphicFrameLocks noGrp="1"/>
          </p:cNvGraphicFramePr>
          <p:nvPr/>
        </p:nvGraphicFramePr>
        <p:xfrm>
          <a:off x="1246199" y="883603"/>
          <a:ext cx="4968875" cy="2688273"/>
        </p:xfrm>
        <a:graphic>
          <a:graphicData uri="http://schemas.openxmlformats.org/drawingml/2006/table">
            <a:tbl>
              <a:tblPr/>
              <a:tblGrid>
                <a:gridCol w="981075"/>
                <a:gridCol w="1468438"/>
                <a:gridCol w="1008062"/>
                <a:gridCol w="15113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性别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班号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张斌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刘丽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李英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陈华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王奇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董强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王萍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8" name="组合 47"/>
          <p:cNvGrpSpPr/>
          <p:nvPr/>
        </p:nvGrpSpPr>
        <p:grpSpPr>
          <a:xfrm>
            <a:off x="4550513" y="4767261"/>
            <a:ext cx="568331" cy="970333"/>
            <a:chOff x="4018662" y="4767261"/>
            <a:chExt cx="568331" cy="970333"/>
          </a:xfrm>
        </p:grpSpPr>
        <p:sp>
          <p:nvSpPr>
            <p:cNvPr id="57447" name="Line 103"/>
            <p:cNvSpPr>
              <a:spLocks noChangeShapeType="1"/>
            </p:cNvSpPr>
            <p:nvPr/>
          </p:nvSpPr>
          <p:spPr bwMode="auto">
            <a:xfrm>
              <a:off x="4311640" y="4767261"/>
              <a:ext cx="0" cy="5334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147517" name="Text Box 61"/>
            <p:cNvSpPr txBox="1">
              <a:spLocks noChangeArrowheads="1"/>
            </p:cNvSpPr>
            <p:nvPr/>
          </p:nvSpPr>
          <p:spPr bwMode="auto">
            <a:xfrm>
              <a:off x="4018662" y="5439075"/>
              <a:ext cx="568331" cy="298519"/>
            </a:xfrm>
            <a:prstGeom prst="rect">
              <a:avLst/>
            </a:prstGeom>
            <a:noFill/>
            <a:ln w="57150" algn="ctr">
              <a:noFill/>
              <a:miter lim="800000"/>
              <a:tailEnd type="none" w="lg" len="lg"/>
            </a:ln>
            <a:effectLst/>
          </p:spPr>
          <p:txBody>
            <a:bodyPr wrap="square" tIns="76176" bIns="0">
              <a:spAutoFit/>
            </a:bodyPr>
            <a:lstStyle/>
            <a:p>
              <a:pPr marL="457200" indent="-457200"/>
              <a:r>
                <a:rPr lang="en-US" altLang="zh-CN" sz="1800" dirty="0" smtClean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┇</a:t>
              </a:r>
              <a:endParaRPr lang="en-US" altLang="zh-CN" sz="1800" dirty="0">
                <a:solidFill>
                  <a:srgbClr val="3333CC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1406" y="214290"/>
            <a:ext cx="1928826" cy="5208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映射过程：</a:t>
            </a:r>
            <a:endParaRPr lang="zh-CN" altLang="en-US" b="1" dirty="0" smtClean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1450" y="312098"/>
            <a:ext cx="2571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学生表的逻辑结构</a:t>
            </a:r>
            <a:endParaRPr lang="zh-CN" altLang="en-US" sz="2000" b="1" dirty="0" smtClea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75355" y="4071942"/>
            <a:ext cx="430887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存储结构建立完毕</a:t>
            </a:r>
            <a:endParaRPr lang="zh-CN" altLang="en-US" sz="2000" dirty="0"/>
          </a:p>
        </p:txBody>
      </p:sp>
      <p:cxnSp>
        <p:nvCxnSpPr>
          <p:cNvPr id="37" name="直接箭头连接符 36"/>
          <p:cNvCxnSpPr/>
          <p:nvPr/>
        </p:nvCxnSpPr>
        <p:spPr>
          <a:xfrm rot="16200000" flipH="1">
            <a:off x="813607" y="2432831"/>
            <a:ext cx="2647966" cy="49689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6200000" flipH="1">
            <a:off x="574689" y="2814625"/>
            <a:ext cx="2828938" cy="77153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6200000" flipH="1">
            <a:off x="570728" y="4461660"/>
            <a:ext cx="2843213" cy="777891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  <p:sp>
        <p:nvSpPr>
          <p:cNvPr id="38" name="TextBox 37"/>
          <p:cNvSpPr txBox="1"/>
          <p:nvPr/>
        </p:nvSpPr>
        <p:spPr>
          <a:xfrm>
            <a:off x="6357950" y="642918"/>
            <a:ext cx="2714644" cy="41118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讲解：</a:t>
            </a:r>
            <a:endParaRPr lang="en-US" altLang="zh-CN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学生表中每个学生元素用一个结点来存储。</a:t>
            </a:r>
            <a:endParaRPr lang="en-US" altLang="zh-CN" sz="2200" smtClean="0"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学生</a:t>
            </a:r>
            <a:r>
              <a:rPr lang="en-US" altLang="zh-CN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对应第</a:t>
            </a:r>
            <a:r>
              <a:rPr lang="en-US" altLang="zh-CN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</a:t>
            </a:r>
            <a:endParaRPr lang="en-US" altLang="zh-CN" sz="2200" smtClean="0"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学生</a:t>
            </a:r>
            <a:r>
              <a:rPr lang="en-US" altLang="zh-CN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对应第</a:t>
            </a:r>
            <a:r>
              <a:rPr lang="en-US" altLang="zh-CN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</a:t>
            </a:r>
            <a:endParaRPr lang="en-US" altLang="zh-CN" sz="2200" smtClean="0"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等等</a:t>
            </a:r>
            <a:endParaRPr lang="en-US" altLang="zh-CN" sz="2200" smtClean="0"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通过指针来表示逻辑关系</a:t>
            </a:r>
            <a:endParaRPr lang="en-US" altLang="zh-CN" sz="2200" smtClean="0"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用第</a:t>
            </a:r>
            <a:r>
              <a:rPr lang="en-US" altLang="zh-CN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个结点的地址</a:t>
            </a:r>
            <a:r>
              <a:rPr lang="en-US" altLang="zh-CN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head</a:t>
            </a:r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来标识整个存储结构</a:t>
            </a:r>
            <a:endParaRPr lang="zh-CN" altLang="en-US" sz="2200"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21" name="Text Box 53"/>
          <p:cNvSpPr txBox="1">
            <a:spLocks noChangeArrowheads="1"/>
          </p:cNvSpPr>
          <p:nvPr/>
        </p:nvSpPr>
        <p:spPr bwMode="auto">
          <a:xfrm>
            <a:off x="857224" y="785794"/>
            <a:ext cx="3857652" cy="372385"/>
          </a:xfrm>
          <a:prstGeom prst="rect">
            <a:avLst/>
          </a:prstGeom>
          <a:noFill/>
          <a:ln w="57150" algn="ctr">
            <a:noFill/>
            <a:miter lim="800000"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 algn="l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这种存储结构的特点：　　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2022" name="Text Box 54"/>
          <p:cNvSpPr txBox="1">
            <a:spLocks noChangeArrowheads="1"/>
          </p:cNvSpPr>
          <p:nvPr/>
        </p:nvSpPr>
        <p:spPr bwMode="auto">
          <a:xfrm>
            <a:off x="714348" y="1357298"/>
            <a:ext cx="7072362" cy="1769691"/>
          </a:xfrm>
          <a:prstGeom prst="rect">
            <a:avLst/>
          </a:prstGeom>
          <a:noFill/>
          <a:ln w="57150" algn="ctr">
            <a:noFill/>
            <a:miter lim="800000"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1"/>
              </a:buBlip>
            </a:pP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个逻辑元素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zh-CN" altLang="en-US" sz="2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2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个结点存储</a:t>
            </a:r>
            <a:r>
              <a:rPr lang="zh-CN" altLang="en-US" sz="2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2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每个结点单独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分配</a:t>
            </a:r>
            <a:r>
              <a:rPr lang="zh-CN" altLang="en-US" sz="2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2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所有结点的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地址不一定是连续的。</a:t>
            </a:r>
            <a:endParaRPr lang="zh-CN" altLang="en-US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Tx/>
              <a:buBlip>
                <a:blip r:embed="rId1"/>
              </a:buBlip>
            </a:pP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指针来表示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逻辑关系。</a:t>
            </a:r>
            <a:endParaRPr lang="zh-CN" altLang="en-US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14414" y="3447636"/>
            <a:ext cx="2143140" cy="1012104"/>
            <a:chOff x="1214414" y="3447636"/>
            <a:chExt cx="2143140" cy="1012104"/>
          </a:xfrm>
        </p:grpSpPr>
        <p:sp>
          <p:nvSpPr>
            <p:cNvPr id="55" name="TextBox 54"/>
            <p:cNvSpPr txBox="1"/>
            <p:nvPr/>
          </p:nvSpPr>
          <p:spPr>
            <a:xfrm>
              <a:off x="1214414" y="4071942"/>
              <a:ext cx="2143140" cy="3877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链式存储结构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下箭头 55"/>
            <p:cNvSpPr/>
            <p:nvPr/>
          </p:nvSpPr>
          <p:spPr bwMode="auto">
            <a:xfrm>
              <a:off x="2000232" y="3447636"/>
              <a:ext cx="285752" cy="440812"/>
            </a:xfrm>
            <a:prstGeom prst="downArrow">
              <a:avLst/>
            </a:prstGeom>
            <a:ln>
              <a:headEnd type="none" w="med" len="med"/>
              <a:tailEnd type="stealth" w="lg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76176" rIns="91440" bIns="0" numCol="1" rtlCol="0" anchor="ctr" anchorCtr="0" compatLnSpc="1">
              <a:spAutoFit/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00034" y="214290"/>
            <a:ext cx="2357454" cy="4985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3</a:t>
            </a:r>
            <a:r>
              <a:rPr lang="zh-CN" altLang="en-US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、</a:t>
            </a:r>
            <a:r>
              <a:rPr lang="zh-CN" altLang="en-US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运算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857232"/>
            <a:ext cx="8572560" cy="12350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数据运算</a:t>
            </a:r>
            <a:r>
              <a:rPr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是对数据的操作。</a:t>
            </a:r>
            <a:endParaRPr lang="zh-CN" altLang="en-US" dirty="0" smtClean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分为两个层次：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运算描述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b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运算实现</a:t>
            </a:r>
            <a:r>
              <a:rPr lang="zh-CN" altLang="en-US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6696" y="2387907"/>
            <a:ext cx="7929618" cy="3992365"/>
            <a:chOff x="428596" y="2092632"/>
            <a:chExt cx="7929618" cy="3992365"/>
          </a:xfrm>
        </p:grpSpPr>
        <p:sp>
          <p:nvSpPr>
            <p:cNvPr id="11266" name="Text Box 2"/>
            <p:cNvSpPr txBox="1">
              <a:spLocks noChangeArrowheads="1"/>
            </p:cNvSpPr>
            <p:nvPr/>
          </p:nvSpPr>
          <p:spPr bwMode="auto">
            <a:xfrm>
              <a:off x="428596" y="2092632"/>
              <a:ext cx="7929618" cy="5355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对于</a:t>
              </a:r>
              <a:r>
                <a:rPr lang="zh-CN" altLang="en-US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“学生表”这种数据结构，可以进行一系列的运算：</a:t>
              </a:r>
              <a:endParaRPr lang="zh-CN" altLang="en-US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436" name="Text Box 4"/>
            <p:cNvSpPr txBox="1">
              <a:spLocks noChangeArrowheads="1"/>
            </p:cNvSpPr>
            <p:nvPr/>
          </p:nvSpPr>
          <p:spPr bwMode="auto">
            <a:xfrm>
              <a:off x="973219" y="2708688"/>
              <a:ext cx="4857784" cy="337630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457200" indent="-457200" algn="just">
                <a:lnSpc>
                  <a:spcPct val="120000"/>
                </a:lnSpc>
                <a:buFontTx/>
                <a:buBlip>
                  <a:blip r:embed="rId1"/>
                </a:buBlip>
              </a:pPr>
              <a:r>
                <a:rPr lang="zh-CN" altLang="en-US" sz="2200" b="1" dirty="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查找序号为</a:t>
              </a:r>
              <a:r>
                <a:rPr lang="en-US" altLang="zh-CN" sz="2200" b="1" dirty="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200" b="1" dirty="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的学生姓名</a:t>
              </a:r>
              <a:endParaRPr lang="en-US" altLang="zh-CN" sz="22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1"/>
                </a:buBlip>
              </a:pPr>
              <a:r>
                <a:rPr lang="zh-CN" altLang="en-US" sz="2200" b="1" dirty="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增加</a:t>
              </a:r>
              <a:r>
                <a:rPr lang="zh-CN" altLang="en-US" sz="22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一个学生记录；</a:t>
              </a:r>
              <a:endPara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1"/>
                </a:buBlip>
              </a:pPr>
              <a:r>
                <a:rPr lang="zh-CN" altLang="en-US" sz="22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删除一个学生记录；</a:t>
              </a:r>
              <a:endPara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1"/>
                </a:buBlip>
              </a:pPr>
              <a:r>
                <a:rPr lang="zh-CN" altLang="en-US" sz="22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查找性别为“女”的学生记录；</a:t>
              </a:r>
              <a:endPara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1"/>
                </a:buBlip>
              </a:pPr>
              <a:r>
                <a:rPr lang="zh-CN" altLang="en-US" sz="22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查找班号为“</a:t>
              </a:r>
              <a:r>
                <a:rPr lang="en-US" altLang="zh-CN" sz="22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9902”</a:t>
              </a:r>
              <a:r>
                <a:rPr lang="zh-CN" altLang="en-US" sz="22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的学生记录；</a:t>
              </a:r>
              <a:endPara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1"/>
                </a:buBlip>
              </a:pPr>
              <a:r>
                <a:rPr lang="en-US" altLang="zh-CN" sz="22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……</a:t>
              </a:r>
              <a:endParaRPr lang="en-US" altLang="zh-CN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438" name="Text Box 6"/>
            <p:cNvSpPr txBox="1">
              <a:spLocks noChangeArrowheads="1"/>
            </p:cNvSpPr>
            <p:nvPr/>
          </p:nvSpPr>
          <p:spPr bwMode="auto">
            <a:xfrm>
              <a:off x="6259631" y="3273435"/>
              <a:ext cx="455509" cy="1584325"/>
            </a:xfrm>
            <a:prstGeom prst="rect">
              <a:avLst/>
            </a:prstGeom>
            <a:noFill/>
            <a:ln w="57150" algn="ctr">
              <a:noFill/>
              <a:miter lim="800000"/>
              <a:tailEnd type="none" w="lg" len="lg"/>
            </a:ln>
            <a:effectLst/>
          </p:spPr>
          <p:txBody>
            <a:bodyPr vert="eaVert" tIns="76176" bIns="0">
              <a:spAutoFit/>
            </a:bodyPr>
            <a:lstStyle/>
            <a:p>
              <a:pPr marL="457200" indent="-457200"/>
              <a:r>
                <a:rPr lang="zh-CN" altLang="en-US" sz="22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运算描述</a:t>
              </a:r>
              <a:endParaRPr lang="zh-CN" altLang="en-US" sz="22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6012279" y="2714620"/>
              <a:ext cx="144000" cy="2786082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72066" y="1285860"/>
            <a:ext cx="1714512" cy="179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357422" y="357166"/>
            <a:ext cx="4429156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1.1 </a:t>
            </a:r>
            <a:r>
              <a:rPr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什么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是数据结构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3567358"/>
            <a:ext cx="8358246" cy="861774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4500" indent="-444500" algn="l">
              <a:lnSpc>
                <a:spcPts val="3000"/>
              </a:lnSpc>
              <a:spcBef>
                <a:spcPct val="0"/>
              </a:spcBef>
              <a:buBlip>
                <a:blip r:embed="rId2"/>
              </a:buBlip>
            </a:pPr>
            <a:r>
              <a:rPr lang="zh-CN" altLang="en-US" b="1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数据：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所有能够输入</a:t>
            </a:r>
            <a:r>
              <a:rPr lang="zh-CN" altLang="en-US" sz="22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到计算机中，且能被计算机处理的符号的集合。</a:t>
            </a:r>
            <a:endParaRPr lang="zh-CN" altLang="en-US" sz="2200" b="1" dirty="0" smtClea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500034" y="1419323"/>
            <a:ext cx="3929090" cy="52322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1.1.1 </a:t>
            </a: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数据结构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的定义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  <p:sp>
        <p:nvSpPr>
          <p:cNvPr id="10" name="TextBox 9"/>
          <p:cNvSpPr txBox="1"/>
          <p:nvPr/>
        </p:nvSpPr>
        <p:spPr>
          <a:xfrm>
            <a:off x="357158" y="2610145"/>
            <a:ext cx="3786214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  数据结构中的几个概念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714348" y="500042"/>
            <a:ext cx="7215238" cy="551671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顺序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存储结构中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实现“查找序号为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的学生姓名”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 flipH="1" flipV="1">
            <a:off x="1239853" y="2629911"/>
            <a:ext cx="0" cy="288000"/>
          </a:xfrm>
          <a:prstGeom prst="line">
            <a:avLst/>
          </a:prstGeom>
          <a:noFill/>
          <a:ln w="38100">
            <a:solidFill>
              <a:srgbClr val="CC00CC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066780" y="2987101"/>
            <a:ext cx="229077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Stud</a:t>
            </a:r>
            <a:r>
              <a:rPr lang="zh-CN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数组起始地址</a:t>
            </a:r>
            <a:endParaRPr lang="zh-CN" altLang="en-US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424630" y="2272721"/>
            <a:ext cx="6477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1962164" y="1629779"/>
            <a:ext cx="935038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Stud[0]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9"/>
          <p:cNvSpPr>
            <a:spLocks noChangeAspect="1" noChangeArrowheads="1"/>
          </p:cNvSpPr>
          <p:nvPr/>
        </p:nvSpPr>
        <p:spPr bwMode="auto">
          <a:xfrm>
            <a:off x="1025539" y="2226672"/>
            <a:ext cx="431800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1458927" y="2226672"/>
            <a:ext cx="719138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张斌</a:t>
            </a:r>
            <a:endParaRPr lang="zh-CN" altLang="en-US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2178064" y="2226672"/>
            <a:ext cx="719138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男</a:t>
            </a:r>
            <a:endParaRPr lang="zh-CN" altLang="en-US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2898789" y="2226672"/>
            <a:ext cx="719138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9901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4554554" y="1631367"/>
            <a:ext cx="935037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Stud[1]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16"/>
          <p:cNvSpPr>
            <a:spLocks noChangeAspect="1" noChangeArrowheads="1"/>
          </p:cNvSpPr>
          <p:nvPr/>
        </p:nvSpPr>
        <p:spPr bwMode="auto">
          <a:xfrm>
            <a:off x="3617929" y="2228259"/>
            <a:ext cx="431800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4051316" y="2228259"/>
            <a:ext cx="719137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刘丽</a:t>
            </a:r>
            <a:endParaRPr lang="zh-CN" altLang="en-US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4770454" y="2228259"/>
            <a:ext cx="719137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女</a:t>
            </a:r>
            <a:endParaRPr lang="zh-CN" altLang="en-US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5491179" y="2228259"/>
            <a:ext cx="719137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9902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右大括号 65"/>
          <p:cNvSpPr>
            <a:spLocks noChangeAspect="1"/>
          </p:cNvSpPr>
          <p:nvPr/>
        </p:nvSpPr>
        <p:spPr>
          <a:xfrm rot="16200000">
            <a:off x="2293563" y="1004696"/>
            <a:ext cx="178595" cy="2143140"/>
          </a:xfrm>
          <a:prstGeom prst="rightBrace">
            <a:avLst/>
          </a:prstGeom>
          <a:ln w="222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大括号 66"/>
          <p:cNvSpPr>
            <a:spLocks noChangeAspect="1"/>
          </p:cNvSpPr>
          <p:nvPr/>
        </p:nvSpPr>
        <p:spPr>
          <a:xfrm rot="16200000">
            <a:off x="4865331" y="1004697"/>
            <a:ext cx="178595" cy="2143140"/>
          </a:xfrm>
          <a:prstGeom prst="rightBrace">
            <a:avLst/>
          </a:prstGeom>
          <a:ln w="222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352796" y="2701349"/>
            <a:ext cx="2786082" cy="1370593"/>
            <a:chOff x="3352796" y="2701349"/>
            <a:chExt cx="2786082" cy="1370593"/>
          </a:xfrm>
        </p:grpSpPr>
        <p:sp>
          <p:nvSpPr>
            <p:cNvPr id="69" name="TextBox 68"/>
            <p:cNvSpPr txBox="1"/>
            <p:nvPr/>
          </p:nvSpPr>
          <p:spPr>
            <a:xfrm>
              <a:off x="3352796" y="3487167"/>
              <a:ext cx="2786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直接找到</a:t>
              </a:r>
              <a:r>
                <a:rPr lang="en-US" altLang="zh-CN" sz="2000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Stud[1]</a:t>
              </a:r>
              <a:r>
                <a:rPr lang="zh-CN" altLang="en-US" sz="2000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记录，返回</a:t>
              </a:r>
              <a:r>
                <a:rPr lang="zh-CN" altLang="en-US" sz="2000" dirty="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刘丽</a:t>
              </a:r>
              <a:endParaRPr lang="zh-CN" altLang="en-US" sz="2000" dirty="0"/>
            </a:p>
          </p:txBody>
        </p:sp>
        <p:sp>
          <p:nvSpPr>
            <p:cNvPr id="70" name="上箭头 69"/>
            <p:cNvSpPr/>
            <p:nvPr/>
          </p:nvSpPr>
          <p:spPr bwMode="auto">
            <a:xfrm>
              <a:off x="4375506" y="2701349"/>
              <a:ext cx="144000" cy="571504"/>
            </a:xfrm>
            <a:prstGeom prst="upArrow">
              <a:avLst/>
            </a:prstGeom>
            <a:ln>
              <a:headEnd type="none" w="med" len="med"/>
              <a:tailEnd type="stealth" w="lg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76176" rIns="91440" bIns="0" numCol="1" rtlCol="0" anchor="ctr" anchorCtr="0" compatLnSpc="1">
              <a:spAutoFit/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  <p:sp>
        <p:nvSpPr>
          <p:cNvPr id="23" name="TextBox 22"/>
          <p:cNvSpPr txBox="1"/>
          <p:nvPr/>
        </p:nvSpPr>
        <p:spPr>
          <a:xfrm>
            <a:off x="1214414" y="4357694"/>
            <a:ext cx="6572296" cy="21482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讲解：</a:t>
            </a:r>
            <a:endParaRPr lang="en-US" altLang="zh-CN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Stud</a:t>
            </a:r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名称标识整个存储结构</a:t>
            </a:r>
            <a:endParaRPr lang="en-US" altLang="zh-CN" sz="2200" smtClean="0"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序号为</a:t>
            </a:r>
            <a:r>
              <a:rPr lang="en-US" altLang="zh-CN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的学生信息存储在</a:t>
            </a:r>
            <a:r>
              <a:rPr lang="en-US" altLang="zh-CN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Stud[1]</a:t>
            </a:r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元素中</a:t>
            </a:r>
            <a:endParaRPr lang="en-US" altLang="zh-CN" sz="2200" smtClean="0"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Stud[1].name</a:t>
            </a:r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直接找到该学生姓名</a:t>
            </a:r>
            <a:endParaRPr lang="en-US" altLang="zh-CN" sz="2200" smtClean="0"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不需要从头开始一个一个地查找</a:t>
            </a:r>
            <a:endParaRPr lang="zh-CN" altLang="en-US" sz="2200"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4" name="Arc 104"/>
          <p:cNvSpPr/>
          <p:nvPr/>
        </p:nvSpPr>
        <p:spPr bwMode="auto">
          <a:xfrm>
            <a:off x="1857357" y="1194491"/>
            <a:ext cx="184730" cy="298519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339933"/>
            </a:solidFill>
            <a:round/>
            <a:tailEnd type="stealth" w="lg" len="lg"/>
          </a:ln>
          <a:effectLst/>
        </p:spPr>
        <p:txBody>
          <a:bodyPr wrap="none" tIns="76176" bIns="0" anchor="ctr">
            <a:spAutoFit/>
          </a:bodyPr>
          <a:lstStyle/>
          <a:p>
            <a:endParaRPr lang="zh-CN" altLang="en-US" sz="1800"/>
          </a:p>
        </p:txBody>
      </p:sp>
      <p:sp>
        <p:nvSpPr>
          <p:cNvPr id="163945" name="Text Box 105"/>
          <p:cNvSpPr txBox="1">
            <a:spLocks noChangeArrowheads="1"/>
          </p:cNvSpPr>
          <p:nvPr/>
        </p:nvSpPr>
        <p:spPr bwMode="auto">
          <a:xfrm>
            <a:off x="1240696" y="992823"/>
            <a:ext cx="792162" cy="221599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457200" indent="-457200"/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en-US" altLang="zh-CN" sz="1800" b="1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214282" y="285729"/>
            <a:ext cx="7072362" cy="551671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链式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存储结构中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实现“查找序号为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的学生姓名”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928777" y="1523986"/>
            <a:ext cx="2941637" cy="396875"/>
            <a:chOff x="3102" y="720"/>
            <a:chExt cx="1853" cy="250"/>
          </a:xfrm>
        </p:grpSpPr>
        <p:sp>
          <p:nvSpPr>
            <p:cNvPr id="61" name="Rectangle 4"/>
            <p:cNvSpPr>
              <a:spLocks noChangeArrowheads="1"/>
            </p:cNvSpPr>
            <p:nvPr/>
          </p:nvSpPr>
          <p:spPr bwMode="auto">
            <a:xfrm>
              <a:off x="3102" y="720"/>
              <a:ext cx="306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5"/>
            <p:cNvSpPr>
              <a:spLocks noChangeArrowheads="1"/>
            </p:cNvSpPr>
            <p:nvPr/>
          </p:nvSpPr>
          <p:spPr bwMode="auto">
            <a:xfrm>
              <a:off x="3372" y="720"/>
              <a:ext cx="498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张斌</a:t>
              </a:r>
              <a:endParaRPr kumimoji="0" lang="zh-CN" altLang="en-US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3852" y="720"/>
              <a:ext cx="288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男</a:t>
              </a:r>
              <a:endParaRPr kumimoji="0" lang="zh-CN" altLang="en-US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7"/>
            <p:cNvSpPr>
              <a:spLocks noChangeArrowheads="1"/>
            </p:cNvSpPr>
            <p:nvPr/>
          </p:nvSpPr>
          <p:spPr bwMode="auto">
            <a:xfrm>
              <a:off x="4122" y="720"/>
              <a:ext cx="544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9901</a:t>
              </a:r>
              <a:endParaRPr kumimoji="0"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4649" y="720"/>
              <a:ext cx="306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1917662" y="2133586"/>
            <a:ext cx="2952750" cy="396875"/>
            <a:chOff x="3095" y="1104"/>
            <a:chExt cx="1860" cy="250"/>
          </a:xfrm>
        </p:grpSpPr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3095" y="1104"/>
              <a:ext cx="306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8</a:t>
              </a:r>
              <a:endParaRPr kumimoji="0"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12"/>
            <p:cNvSpPr>
              <a:spLocks noChangeArrowheads="1"/>
            </p:cNvSpPr>
            <p:nvPr/>
          </p:nvSpPr>
          <p:spPr bwMode="auto">
            <a:xfrm>
              <a:off x="3372" y="1104"/>
              <a:ext cx="498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刘丽</a:t>
              </a:r>
              <a:endParaRPr kumimoji="0"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3852" y="1104"/>
              <a:ext cx="288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女</a:t>
              </a:r>
              <a:endParaRPr kumimoji="0" lang="zh-CN" altLang="en-US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14"/>
            <p:cNvSpPr>
              <a:spLocks noChangeArrowheads="1"/>
            </p:cNvSpPr>
            <p:nvPr/>
          </p:nvSpPr>
          <p:spPr bwMode="auto">
            <a:xfrm>
              <a:off x="4122" y="1104"/>
              <a:ext cx="544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9902</a:t>
              </a:r>
              <a:endParaRPr kumimoji="0"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15"/>
            <p:cNvSpPr>
              <a:spLocks noChangeArrowheads="1"/>
            </p:cNvSpPr>
            <p:nvPr/>
          </p:nvSpPr>
          <p:spPr bwMode="auto">
            <a:xfrm>
              <a:off x="4649" y="1104"/>
              <a:ext cx="306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1909727" y="2819386"/>
            <a:ext cx="2974975" cy="396875"/>
            <a:chOff x="3090" y="1536"/>
            <a:chExt cx="1874" cy="250"/>
          </a:xfrm>
        </p:grpSpPr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3090" y="1536"/>
              <a:ext cx="306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34</a:t>
              </a:r>
              <a:endParaRPr kumimoji="0"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381" y="1536"/>
              <a:ext cx="498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李英</a:t>
              </a:r>
              <a:endParaRPr kumimoji="0" lang="zh-CN" altLang="en-US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861" y="1536"/>
              <a:ext cx="288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女</a:t>
              </a:r>
              <a:endParaRPr kumimoji="0" lang="zh-CN" altLang="en-US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4131" y="1536"/>
              <a:ext cx="544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9901</a:t>
              </a:r>
              <a:endParaRPr kumimoji="0"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4658" y="1536"/>
              <a:ext cx="306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Line 22"/>
          <p:cNvSpPr>
            <a:spLocks noChangeShapeType="1"/>
          </p:cNvSpPr>
          <p:nvPr/>
        </p:nvSpPr>
        <p:spPr bwMode="auto">
          <a:xfrm>
            <a:off x="4629112" y="1752585"/>
            <a:ext cx="0" cy="3810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23"/>
          <p:cNvGrpSpPr/>
          <p:nvPr/>
        </p:nvGrpSpPr>
        <p:grpSpPr bwMode="auto">
          <a:xfrm>
            <a:off x="1909727" y="3505186"/>
            <a:ext cx="2974975" cy="396875"/>
            <a:chOff x="3090" y="1968"/>
            <a:chExt cx="1874" cy="250"/>
          </a:xfrm>
        </p:grpSpPr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3090" y="1968"/>
              <a:ext cx="306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20</a:t>
              </a:r>
              <a:endParaRPr kumimoji="0"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25"/>
            <p:cNvSpPr>
              <a:spLocks noChangeArrowheads="1"/>
            </p:cNvSpPr>
            <p:nvPr/>
          </p:nvSpPr>
          <p:spPr bwMode="auto">
            <a:xfrm>
              <a:off x="3381" y="1968"/>
              <a:ext cx="498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陈华</a:t>
              </a:r>
              <a:endParaRPr kumimoji="0" lang="zh-CN" altLang="en-US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26"/>
            <p:cNvSpPr>
              <a:spLocks noChangeArrowheads="1"/>
            </p:cNvSpPr>
            <p:nvPr/>
          </p:nvSpPr>
          <p:spPr bwMode="auto">
            <a:xfrm>
              <a:off x="3861" y="1968"/>
              <a:ext cx="288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男</a:t>
              </a:r>
              <a:endParaRPr kumimoji="0" lang="zh-CN" altLang="en-US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27"/>
            <p:cNvSpPr>
              <a:spLocks noChangeArrowheads="1"/>
            </p:cNvSpPr>
            <p:nvPr/>
          </p:nvSpPr>
          <p:spPr bwMode="auto">
            <a:xfrm>
              <a:off x="4131" y="1968"/>
              <a:ext cx="544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9902</a:t>
              </a:r>
              <a:endParaRPr kumimoji="0"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28"/>
            <p:cNvSpPr>
              <a:spLocks noChangeArrowheads="1"/>
            </p:cNvSpPr>
            <p:nvPr/>
          </p:nvSpPr>
          <p:spPr bwMode="auto">
            <a:xfrm>
              <a:off x="4658" y="1968"/>
              <a:ext cx="306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29"/>
          <p:cNvGrpSpPr/>
          <p:nvPr/>
        </p:nvGrpSpPr>
        <p:grpSpPr bwMode="auto">
          <a:xfrm>
            <a:off x="1924014" y="5410186"/>
            <a:ext cx="2974975" cy="396875"/>
            <a:chOff x="3099" y="3168"/>
            <a:chExt cx="1874" cy="250"/>
          </a:xfrm>
        </p:grpSpPr>
        <p:sp>
          <p:nvSpPr>
            <p:cNvPr id="87" name="Rectangle 30"/>
            <p:cNvSpPr>
              <a:spLocks noChangeArrowheads="1"/>
            </p:cNvSpPr>
            <p:nvPr/>
          </p:nvSpPr>
          <p:spPr bwMode="auto">
            <a:xfrm>
              <a:off x="3099" y="3168"/>
              <a:ext cx="306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31"/>
            <p:cNvSpPr>
              <a:spLocks noChangeArrowheads="1"/>
            </p:cNvSpPr>
            <p:nvPr/>
          </p:nvSpPr>
          <p:spPr bwMode="auto">
            <a:xfrm>
              <a:off x="3390" y="3168"/>
              <a:ext cx="498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王萍</a:t>
              </a:r>
              <a:endParaRPr kumimoji="0" lang="zh-CN" altLang="en-US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32"/>
            <p:cNvSpPr>
              <a:spLocks noChangeArrowheads="1"/>
            </p:cNvSpPr>
            <p:nvPr/>
          </p:nvSpPr>
          <p:spPr bwMode="auto">
            <a:xfrm>
              <a:off x="3870" y="3168"/>
              <a:ext cx="288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女</a:t>
              </a:r>
              <a:endParaRPr kumimoji="0" lang="zh-CN" altLang="en-US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33"/>
            <p:cNvSpPr>
              <a:spLocks noChangeArrowheads="1"/>
            </p:cNvSpPr>
            <p:nvPr/>
          </p:nvSpPr>
          <p:spPr bwMode="auto">
            <a:xfrm>
              <a:off x="4140" y="3168"/>
              <a:ext cx="544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9901</a:t>
              </a:r>
              <a:endParaRPr kumimoji="0"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34"/>
            <p:cNvSpPr>
              <a:spLocks noChangeArrowheads="1"/>
            </p:cNvSpPr>
            <p:nvPr/>
          </p:nvSpPr>
          <p:spPr bwMode="auto">
            <a:xfrm>
              <a:off x="4667" y="3168"/>
              <a:ext cx="306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∧</a:t>
              </a:r>
              <a:endParaRPr kumimoji="0"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Line 35"/>
          <p:cNvSpPr>
            <a:spLocks noChangeShapeType="1"/>
          </p:cNvSpPr>
          <p:nvPr/>
        </p:nvSpPr>
        <p:spPr bwMode="auto">
          <a:xfrm>
            <a:off x="4629112" y="2387586"/>
            <a:ext cx="0" cy="4320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" name="Line 36"/>
          <p:cNvSpPr>
            <a:spLocks noChangeShapeType="1"/>
          </p:cNvSpPr>
          <p:nvPr/>
        </p:nvSpPr>
        <p:spPr bwMode="auto">
          <a:xfrm>
            <a:off x="4616412" y="3047985"/>
            <a:ext cx="0" cy="4572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4" name="Line 37"/>
          <p:cNvSpPr>
            <a:spLocks noChangeShapeType="1"/>
          </p:cNvSpPr>
          <p:nvPr/>
        </p:nvSpPr>
        <p:spPr bwMode="auto">
          <a:xfrm>
            <a:off x="4616412" y="3733785"/>
            <a:ext cx="0" cy="4572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38"/>
          <p:cNvGrpSpPr/>
          <p:nvPr/>
        </p:nvGrpSpPr>
        <p:grpSpPr bwMode="auto">
          <a:xfrm>
            <a:off x="1909727" y="4190985"/>
            <a:ext cx="2974975" cy="609600"/>
            <a:chOff x="3090" y="2400"/>
            <a:chExt cx="1874" cy="384"/>
          </a:xfrm>
        </p:grpSpPr>
        <p:sp>
          <p:nvSpPr>
            <p:cNvPr id="96" name="Rectangle 39"/>
            <p:cNvSpPr>
              <a:spLocks noChangeArrowheads="1"/>
            </p:cNvSpPr>
            <p:nvPr/>
          </p:nvSpPr>
          <p:spPr bwMode="auto">
            <a:xfrm>
              <a:off x="3090" y="2400"/>
              <a:ext cx="306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12</a:t>
              </a:r>
              <a:endParaRPr kumimoji="0"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40"/>
            <p:cNvSpPr>
              <a:spLocks noChangeArrowheads="1"/>
            </p:cNvSpPr>
            <p:nvPr/>
          </p:nvSpPr>
          <p:spPr bwMode="auto">
            <a:xfrm>
              <a:off x="3381" y="2400"/>
              <a:ext cx="498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王奇</a:t>
              </a:r>
              <a:endParaRPr kumimoji="0" lang="zh-CN" altLang="en-US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41"/>
            <p:cNvSpPr>
              <a:spLocks noChangeArrowheads="1"/>
            </p:cNvSpPr>
            <p:nvPr/>
          </p:nvSpPr>
          <p:spPr bwMode="auto">
            <a:xfrm>
              <a:off x="3861" y="2400"/>
              <a:ext cx="288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男</a:t>
              </a:r>
              <a:endParaRPr kumimoji="0" lang="zh-CN" altLang="en-US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42"/>
            <p:cNvSpPr>
              <a:spLocks noChangeArrowheads="1"/>
            </p:cNvSpPr>
            <p:nvPr/>
          </p:nvSpPr>
          <p:spPr bwMode="auto">
            <a:xfrm>
              <a:off x="4131" y="2400"/>
              <a:ext cx="544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9901</a:t>
              </a:r>
              <a:endParaRPr kumimoji="0"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43"/>
            <p:cNvSpPr>
              <a:spLocks noChangeArrowheads="1"/>
            </p:cNvSpPr>
            <p:nvPr/>
          </p:nvSpPr>
          <p:spPr bwMode="auto">
            <a:xfrm>
              <a:off x="4658" y="2400"/>
              <a:ext cx="306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44"/>
            <p:cNvSpPr>
              <a:spLocks noChangeShapeType="1"/>
            </p:cNvSpPr>
            <p:nvPr/>
          </p:nvSpPr>
          <p:spPr bwMode="auto">
            <a:xfrm>
              <a:off x="4795" y="2544"/>
              <a:ext cx="0" cy="24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tailEnd type="triangle" w="med" len="med"/>
            </a:ln>
            <a:effectLst/>
          </p:spPr>
          <p:txBody>
            <a:bodyPr wrap="none" tIns="36000"/>
            <a:lstStyle/>
            <a:p>
              <a:pPr algn="ctr"/>
              <a:endParaRPr lang="zh-CN" altLang="en-US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45"/>
          <p:cNvGrpSpPr/>
          <p:nvPr/>
        </p:nvGrpSpPr>
        <p:grpSpPr bwMode="auto">
          <a:xfrm>
            <a:off x="1924014" y="4816461"/>
            <a:ext cx="2974975" cy="396875"/>
            <a:chOff x="2002" y="3169"/>
            <a:chExt cx="1874" cy="250"/>
          </a:xfrm>
        </p:grpSpPr>
        <p:sp>
          <p:nvSpPr>
            <p:cNvPr id="103" name="Rectangle 46"/>
            <p:cNvSpPr>
              <a:spLocks noChangeArrowheads="1"/>
            </p:cNvSpPr>
            <p:nvPr/>
          </p:nvSpPr>
          <p:spPr bwMode="auto">
            <a:xfrm>
              <a:off x="2002" y="3169"/>
              <a:ext cx="306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26</a:t>
              </a:r>
              <a:endParaRPr kumimoji="0"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47"/>
            <p:cNvSpPr>
              <a:spLocks noChangeArrowheads="1"/>
            </p:cNvSpPr>
            <p:nvPr/>
          </p:nvSpPr>
          <p:spPr bwMode="auto">
            <a:xfrm>
              <a:off x="2293" y="3169"/>
              <a:ext cx="498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董强</a:t>
              </a:r>
              <a:endParaRPr kumimoji="0" lang="zh-CN" altLang="en-US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48"/>
            <p:cNvSpPr>
              <a:spLocks noChangeArrowheads="1"/>
            </p:cNvSpPr>
            <p:nvPr/>
          </p:nvSpPr>
          <p:spPr bwMode="auto">
            <a:xfrm>
              <a:off x="2773" y="3169"/>
              <a:ext cx="288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男</a:t>
              </a:r>
              <a:endParaRPr kumimoji="0" lang="zh-CN" altLang="en-US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Rectangle 49"/>
            <p:cNvSpPr>
              <a:spLocks noChangeArrowheads="1"/>
            </p:cNvSpPr>
            <p:nvPr/>
          </p:nvSpPr>
          <p:spPr bwMode="auto">
            <a:xfrm>
              <a:off x="3043" y="3169"/>
              <a:ext cx="544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9902</a:t>
              </a:r>
              <a:endParaRPr kumimoji="0"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50"/>
            <p:cNvSpPr>
              <a:spLocks noChangeArrowheads="1"/>
            </p:cNvSpPr>
            <p:nvPr/>
          </p:nvSpPr>
          <p:spPr bwMode="auto">
            <a:xfrm>
              <a:off x="3570" y="3169"/>
              <a:ext cx="306" cy="25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8" name="Line 51"/>
          <p:cNvSpPr>
            <a:spLocks noChangeShapeType="1"/>
          </p:cNvSpPr>
          <p:nvPr/>
        </p:nvSpPr>
        <p:spPr bwMode="auto">
          <a:xfrm>
            <a:off x="4616412" y="5029185"/>
            <a:ext cx="0" cy="3810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366684" y="1436359"/>
            <a:ext cx="1539532" cy="492443"/>
            <a:chOff x="366684" y="1436359"/>
            <a:chExt cx="1539532" cy="492443"/>
          </a:xfrm>
        </p:grpSpPr>
        <p:cxnSp>
          <p:nvCxnSpPr>
            <p:cNvPr id="110" name="直接箭头连接符 109"/>
            <p:cNvCxnSpPr/>
            <p:nvPr/>
          </p:nvCxnSpPr>
          <p:spPr>
            <a:xfrm flipV="1">
              <a:off x="1263292" y="1714488"/>
              <a:ext cx="642924" cy="0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66684" y="1436359"/>
              <a:ext cx="9286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i="1" dirty="0" err="1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dirty="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=1</a:t>
              </a:r>
              <a:r>
                <a:rPr lang="zh-CN" altLang="en-US" sz="2000" b="1" dirty="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b="1" i="1" dirty="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p</a:t>
              </a:r>
              <a:endParaRPr lang="zh-CN" altLang="en-US" sz="2000" b="1" i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000628" y="1492248"/>
            <a:ext cx="7143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i="1" dirty="0" err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 err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2</a:t>
            </a:r>
            <a:endParaRPr lang="zh-CN" altLang="en-US" sz="2000" b="1" dirty="0" smtClea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57158" y="2000240"/>
            <a:ext cx="1545354" cy="492443"/>
            <a:chOff x="357158" y="2000240"/>
            <a:chExt cx="1545354" cy="492443"/>
          </a:xfrm>
        </p:grpSpPr>
        <p:cxnSp>
          <p:nvCxnSpPr>
            <p:cNvPr id="116" name="直接箭头连接符 115"/>
            <p:cNvCxnSpPr/>
            <p:nvPr/>
          </p:nvCxnSpPr>
          <p:spPr>
            <a:xfrm flipV="1">
              <a:off x="1259588" y="2338377"/>
              <a:ext cx="642924" cy="0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57158" y="2000240"/>
              <a:ext cx="9286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i="1" dirty="0" err="1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dirty="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=2</a:t>
              </a:r>
              <a:r>
                <a:rPr lang="zh-CN" altLang="en-US" sz="2000" b="1" dirty="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b="1" i="1" dirty="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p</a:t>
              </a:r>
              <a:endParaRPr lang="zh-CN" altLang="en-US" sz="2000" b="1" i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5000628" y="2111630"/>
            <a:ext cx="7143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i="1" dirty="0" err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2</a:t>
            </a:r>
            <a:endParaRPr lang="zh-CN" altLang="en-US" sz="2000" b="1" dirty="0" smtClea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715008" y="1738301"/>
            <a:ext cx="1000132" cy="4048153"/>
            <a:chOff x="6000760" y="1738301"/>
            <a:chExt cx="1000132" cy="4048153"/>
          </a:xfrm>
        </p:grpSpPr>
        <p:sp>
          <p:nvSpPr>
            <p:cNvPr id="120" name="TextBox 119"/>
            <p:cNvSpPr txBox="1"/>
            <p:nvPr/>
          </p:nvSpPr>
          <p:spPr>
            <a:xfrm>
              <a:off x="6376106" y="1738301"/>
              <a:ext cx="624786" cy="404815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200" b="1" dirty="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找到序号为</a:t>
              </a:r>
              <a:r>
                <a:rPr lang="en-US" altLang="zh-CN" sz="2200" b="1" dirty="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200" b="1" dirty="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的记录，返回</a:t>
              </a:r>
              <a:r>
                <a:rPr lang="zh-CN" altLang="en-US" sz="22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刘丽</a:t>
              </a:r>
              <a:endParaRPr lang="zh-CN" altLang="en-US" sz="22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右箭头 72"/>
            <p:cNvSpPr/>
            <p:nvPr/>
          </p:nvSpPr>
          <p:spPr>
            <a:xfrm>
              <a:off x="6000760" y="2285992"/>
              <a:ext cx="428628" cy="14287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" name="灯片编号占位符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  <p:sp>
        <p:nvSpPr>
          <p:cNvPr id="86" name="TextBox 85"/>
          <p:cNvSpPr txBox="1"/>
          <p:nvPr/>
        </p:nvSpPr>
        <p:spPr>
          <a:xfrm>
            <a:off x="6786578" y="1214422"/>
            <a:ext cx="2286016" cy="42134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讲解：</a:t>
            </a:r>
            <a:endParaRPr lang="en-US" altLang="zh-CN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head</a:t>
            </a:r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指针标识整个存储结构</a:t>
            </a:r>
            <a:endParaRPr lang="en-US" altLang="zh-CN" sz="2200" smtClean="0"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设置</a:t>
            </a:r>
            <a:r>
              <a:rPr lang="en-US" altLang="zh-CN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p=head</a:t>
            </a:r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，序号</a:t>
            </a:r>
            <a:r>
              <a:rPr lang="en-US" altLang="zh-CN" sz="2200" i="1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2</a:t>
            </a:r>
            <a:endParaRPr lang="zh-CN" altLang="en-US" sz="2200" smtClea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下移一个结点，</a:t>
            </a:r>
            <a:r>
              <a:rPr lang="en-US" altLang="zh-CN" sz="2200" i="1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</a:t>
            </a:r>
            <a:r>
              <a:rPr lang="en-US" altLang="zh-CN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成立</a:t>
            </a:r>
            <a:endParaRPr lang="en-US" altLang="zh-CN" sz="2200" smtClean="0"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200" smtClean="0">
                <a:solidFill>
                  <a:srgbClr val="0033CC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&gt;name</a:t>
            </a:r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返回找到的学生姓名</a:t>
            </a:r>
            <a:endParaRPr lang="en-US" altLang="zh-CN" sz="2200" smtClean="0"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需要从头开始一个一个地查找</a:t>
            </a:r>
            <a:endParaRPr lang="zh-CN" altLang="en-US" sz="2200"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14" grpId="0"/>
      <p:bldP spid="114" grpId="1"/>
      <p:bldP spid="119" grpId="0"/>
      <p:bldP spid="11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500034" y="785794"/>
            <a:ext cx="1285884" cy="74370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18800" bIns="154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0" lang="zh-CN" altLang="en-US" b="1" dirty="0">
              <a:solidFill>
                <a:srgbClr val="33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928802"/>
            <a:ext cx="8001056" cy="143940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tIns="108000" bIns="144000" rtlCol="0">
            <a:spAutoFit/>
          </a:bodyPr>
          <a:lstStyle/>
          <a:p>
            <a:pPr marL="457200" indent="-457200" algn="just">
              <a:lnSpc>
                <a:spcPct val="150000"/>
              </a:lnSpc>
              <a:buBlip>
                <a:blip r:embed="rId1"/>
              </a:buBlip>
            </a:pPr>
            <a:r>
              <a:rPr lang="zh-CN" altLang="en-US" sz="2200" dirty="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同一逻辑结构可以对应多种存储结构。</a:t>
            </a:r>
            <a:endParaRPr lang="zh-CN" altLang="en-US" sz="2200" dirty="0" smtClean="0">
              <a:solidFill>
                <a:srgbClr val="33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Blip>
                <a:blip r:embed="rId1"/>
              </a:buBlip>
            </a:pPr>
            <a:r>
              <a:rPr lang="zh-CN" altLang="en-US" sz="2200" dirty="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同样的运算，在不同的存储结构中，其实现过程是不同的。</a:t>
            </a:r>
            <a:endParaRPr lang="zh-CN" altLang="en-US" sz="2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928662" y="2357430"/>
            <a:ext cx="7429552" cy="1521919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思考题：</a:t>
            </a:r>
            <a:endParaRPr kumimoji="0"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0" lang="zh-CN" altLang="en-US" sz="20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0"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如何根据数据</a:t>
            </a:r>
            <a:r>
              <a:rPr kumimoji="0"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逻辑</a:t>
            </a:r>
            <a:r>
              <a:rPr kumimoji="0"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结构设计相应的存储结构？</a:t>
            </a:r>
            <a:endParaRPr kumimoji="0" lang="zh-CN" altLang="en-US" sz="22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71011" name="Picture 3" descr="u=1127147582,2861971535&amp;fm=56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01859" y="260349"/>
            <a:ext cx="1944687" cy="1944688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1472" y="2757280"/>
            <a:ext cx="7772424" cy="16004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6176" bIns="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200" b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元素之间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特点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数据元素之间</a:t>
            </a:r>
            <a:r>
              <a:rPr lang="zh-CN" altLang="en-US" sz="2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除了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“属于同一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个集合”的</a:t>
            </a:r>
            <a:r>
              <a:rPr lang="zh-CN" altLang="en-US" sz="2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外，别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无其他逻辑关系。是最</a:t>
            </a:r>
            <a:r>
              <a:rPr lang="zh-CN" altLang="en-US" sz="2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松散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的，不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受</a:t>
            </a:r>
            <a:r>
              <a:rPr lang="zh-CN" altLang="en-US" sz="2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任何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制约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的关系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12" name="Rectangle 4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571472" y="428604"/>
            <a:ext cx="3714776" cy="463579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1.1.2 </a:t>
            </a: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 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逻辑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结构类型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751138" y="4754583"/>
            <a:ext cx="1820862" cy="1389061"/>
            <a:chOff x="2608262" y="3929066"/>
            <a:chExt cx="1820862" cy="1389061"/>
          </a:xfrm>
        </p:grpSpPr>
        <p:sp>
          <p:nvSpPr>
            <p:cNvPr id="17414" name="Oval 6"/>
            <p:cNvSpPr>
              <a:spLocks noChangeArrowheads="1"/>
            </p:cNvSpPr>
            <p:nvPr/>
          </p:nvSpPr>
          <p:spPr bwMode="auto">
            <a:xfrm>
              <a:off x="2608262" y="4505327"/>
              <a:ext cx="381000" cy="381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2824162" y="3929066"/>
              <a:ext cx="381000" cy="381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3327399" y="4362452"/>
              <a:ext cx="381000" cy="381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3040062" y="4937127"/>
              <a:ext cx="381000" cy="381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63" name="Oval 3"/>
            <p:cNvSpPr>
              <a:spLocks noChangeArrowheads="1"/>
            </p:cNvSpPr>
            <p:nvPr/>
          </p:nvSpPr>
          <p:spPr bwMode="auto">
            <a:xfrm>
              <a:off x="4048124" y="4002090"/>
              <a:ext cx="381000" cy="381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64" name="Oval 4"/>
            <p:cNvSpPr>
              <a:spLocks noChangeArrowheads="1"/>
            </p:cNvSpPr>
            <p:nvPr/>
          </p:nvSpPr>
          <p:spPr bwMode="auto">
            <a:xfrm>
              <a:off x="3976687" y="4794252"/>
              <a:ext cx="381000" cy="381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28662" y="1897063"/>
            <a:ext cx="1643074" cy="576000"/>
          </a:xfrm>
          <a:prstGeom prst="rect">
            <a:avLst/>
          </a:prstGeom>
          <a:solidFill>
            <a:srgbClr val="33993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、集合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/17</a:t>
            </a:r>
            <a:endParaRPr lang="en-US" altLang="zh-CN"/>
          </a:p>
        </p:txBody>
      </p:sp>
      <p:sp>
        <p:nvSpPr>
          <p:cNvPr id="13" name="TextBox 12"/>
          <p:cNvSpPr txBox="1"/>
          <p:nvPr/>
        </p:nvSpPr>
        <p:spPr>
          <a:xfrm>
            <a:off x="928343" y="1201087"/>
            <a:ext cx="764386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各种各样的数据呈现出不同的逻辑结构，归纳为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种。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428596" y="1542834"/>
            <a:ext cx="8201052" cy="16004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6176" bIns="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元素</a:t>
            </a:r>
            <a:r>
              <a:rPr lang="zh-CN" altLang="en-US" sz="2200" b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关系：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一对一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特点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开始元素和终端元素都是</a:t>
            </a:r>
            <a:r>
              <a:rPr lang="zh-CN" altLang="en-US" sz="2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唯一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的，除此之外，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其余元素都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有且仅有</a:t>
            </a:r>
            <a:r>
              <a:rPr lang="zh-CN" altLang="en-US" sz="2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个前驱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元素和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后继元素。</a:t>
            </a:r>
            <a:endParaRPr lang="zh-CN" altLang="en-US" sz="22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00232" y="3714752"/>
            <a:ext cx="4572000" cy="523220"/>
            <a:chOff x="1485880" y="3120094"/>
            <a:chExt cx="4572000" cy="523220"/>
          </a:xfrm>
        </p:grpSpPr>
        <p:sp>
          <p:nvSpPr>
            <p:cNvPr id="200709" name="Oval 5"/>
            <p:cNvSpPr>
              <a:spLocks noChangeArrowheads="1"/>
            </p:cNvSpPr>
            <p:nvPr/>
          </p:nvSpPr>
          <p:spPr bwMode="auto">
            <a:xfrm>
              <a:off x="1485880" y="3194706"/>
              <a:ext cx="381000" cy="3810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0" name="Line 6"/>
            <p:cNvSpPr>
              <a:spLocks noChangeShapeType="1"/>
            </p:cNvSpPr>
            <p:nvPr/>
          </p:nvSpPr>
          <p:spPr bwMode="auto">
            <a:xfrm>
              <a:off x="1866880" y="3372507"/>
              <a:ext cx="5334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11" name="Oval 7"/>
            <p:cNvSpPr>
              <a:spLocks noChangeArrowheads="1"/>
            </p:cNvSpPr>
            <p:nvPr/>
          </p:nvSpPr>
          <p:spPr bwMode="auto">
            <a:xfrm>
              <a:off x="2400280" y="3194706"/>
              <a:ext cx="381000" cy="3810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2" name="Line 8"/>
            <p:cNvSpPr>
              <a:spLocks noChangeShapeType="1"/>
            </p:cNvSpPr>
            <p:nvPr/>
          </p:nvSpPr>
          <p:spPr bwMode="auto">
            <a:xfrm>
              <a:off x="2781280" y="3372507"/>
              <a:ext cx="5334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13" name="Oval 9"/>
            <p:cNvSpPr>
              <a:spLocks noChangeArrowheads="1"/>
            </p:cNvSpPr>
            <p:nvPr/>
          </p:nvSpPr>
          <p:spPr bwMode="auto">
            <a:xfrm>
              <a:off x="3314680" y="3194706"/>
              <a:ext cx="381000" cy="3810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4" name="Line 10"/>
            <p:cNvSpPr>
              <a:spLocks noChangeShapeType="1"/>
            </p:cNvSpPr>
            <p:nvPr/>
          </p:nvSpPr>
          <p:spPr bwMode="auto">
            <a:xfrm>
              <a:off x="3695680" y="3372507"/>
              <a:ext cx="5334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15" name="Oval 11"/>
            <p:cNvSpPr>
              <a:spLocks noChangeArrowheads="1"/>
            </p:cNvSpPr>
            <p:nvPr/>
          </p:nvSpPr>
          <p:spPr bwMode="auto">
            <a:xfrm>
              <a:off x="5676880" y="3194706"/>
              <a:ext cx="381000" cy="3810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6" name="Line 12"/>
            <p:cNvSpPr>
              <a:spLocks noChangeShapeType="1"/>
            </p:cNvSpPr>
            <p:nvPr/>
          </p:nvSpPr>
          <p:spPr bwMode="auto">
            <a:xfrm>
              <a:off x="5143480" y="3372507"/>
              <a:ext cx="5334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17" name="Text Box 13"/>
            <p:cNvSpPr txBox="1">
              <a:spLocks noChangeArrowheads="1"/>
            </p:cNvSpPr>
            <p:nvPr/>
          </p:nvSpPr>
          <p:spPr bwMode="auto">
            <a:xfrm>
              <a:off x="4381480" y="3120094"/>
              <a:ext cx="685800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8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ahoma" panose="020B0604030504040204" pitchFamily="34" charset="0"/>
                </a:rPr>
                <a:t>…</a:t>
              </a:r>
              <a:endParaRPr lang="en-US" altLang="zh-CN" sz="28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0034" y="428603"/>
            <a:ext cx="2571768" cy="576000"/>
          </a:xfrm>
          <a:prstGeom prst="rect">
            <a:avLst/>
          </a:prstGeom>
          <a:solidFill>
            <a:srgbClr val="339933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2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、线性结构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0034" y="1428736"/>
            <a:ext cx="8105802" cy="2108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6176" bIns="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200" b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元素之间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关系：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一对多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特点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开始元素唯一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终端元素不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唯一。</a:t>
            </a:r>
            <a:r>
              <a:rPr lang="zh-CN" altLang="en-US" sz="2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终端元素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以外，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每个元素有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一个或多</a:t>
            </a:r>
            <a:r>
              <a:rPr lang="zh-CN" altLang="en-US" sz="2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后续元素；</a:t>
            </a:r>
            <a:r>
              <a:rPr lang="zh-CN" altLang="en-US" sz="2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开始元素外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每个元素有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且仅有</a:t>
            </a:r>
            <a:r>
              <a:rPr lang="zh-CN" altLang="en-US" sz="2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个前驱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元素。</a:t>
            </a:r>
            <a:endParaRPr lang="zh-CN" altLang="en-US" sz="22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571736" y="3890978"/>
            <a:ext cx="2019300" cy="1752600"/>
            <a:chOff x="2266948" y="2786058"/>
            <a:chExt cx="2019300" cy="1752600"/>
          </a:xfrm>
        </p:grpSpPr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3181348" y="2786058"/>
              <a:ext cx="381000" cy="381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2647948" y="3471858"/>
              <a:ext cx="381000" cy="381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3257548" y="3471858"/>
              <a:ext cx="381000" cy="381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3867148" y="3471858"/>
              <a:ext cx="381000" cy="381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2952748" y="4157658"/>
              <a:ext cx="381000" cy="381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3409948" y="4157658"/>
              <a:ext cx="381000" cy="381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Oval 13"/>
            <p:cNvSpPr>
              <a:spLocks noChangeArrowheads="1"/>
            </p:cNvSpPr>
            <p:nvPr/>
          </p:nvSpPr>
          <p:spPr bwMode="auto">
            <a:xfrm>
              <a:off x="3905248" y="4157658"/>
              <a:ext cx="381000" cy="381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Freeform 14"/>
            <p:cNvSpPr/>
            <p:nvPr/>
          </p:nvSpPr>
          <p:spPr bwMode="auto">
            <a:xfrm>
              <a:off x="2919411" y="3060695"/>
              <a:ext cx="274638" cy="420688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265"/>
                </a:cxn>
              </a:cxnLst>
              <a:rect l="0" t="0" r="r" b="b"/>
              <a:pathLst>
                <a:path w="173" h="265">
                  <a:moveTo>
                    <a:pt x="173" y="0"/>
                  </a:moveTo>
                  <a:lnTo>
                    <a:pt x="0" y="265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7" name="Freeform 15"/>
            <p:cNvSpPr/>
            <p:nvPr/>
          </p:nvSpPr>
          <p:spPr bwMode="auto">
            <a:xfrm>
              <a:off x="3409948" y="3167058"/>
              <a:ext cx="33338" cy="295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86"/>
                </a:cxn>
              </a:cxnLst>
              <a:rect l="0" t="0" r="r" b="b"/>
              <a:pathLst>
                <a:path w="21" h="186">
                  <a:moveTo>
                    <a:pt x="0" y="0"/>
                  </a:moveTo>
                  <a:lnTo>
                    <a:pt x="21" y="186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8" name="Freeform 16"/>
            <p:cNvSpPr/>
            <p:nvPr/>
          </p:nvSpPr>
          <p:spPr bwMode="auto">
            <a:xfrm>
              <a:off x="3548062" y="3019421"/>
              <a:ext cx="409575" cy="457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8" y="288"/>
                </a:cxn>
              </a:cxnLst>
              <a:rect l="0" t="0" r="r" b="b"/>
              <a:pathLst>
                <a:path w="258" h="288">
                  <a:moveTo>
                    <a:pt x="0" y="0"/>
                  </a:moveTo>
                  <a:lnTo>
                    <a:pt x="258" y="288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9" name="Freeform 17"/>
            <p:cNvSpPr/>
            <p:nvPr/>
          </p:nvSpPr>
          <p:spPr bwMode="auto">
            <a:xfrm>
              <a:off x="2952748" y="3819521"/>
              <a:ext cx="147638" cy="342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16"/>
                </a:cxn>
              </a:cxnLst>
              <a:rect l="0" t="0" r="r" b="b"/>
              <a:pathLst>
                <a:path w="93" h="216">
                  <a:moveTo>
                    <a:pt x="0" y="0"/>
                  </a:moveTo>
                  <a:lnTo>
                    <a:pt x="93" y="216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0" name="Freeform 18"/>
            <p:cNvSpPr/>
            <p:nvPr/>
          </p:nvSpPr>
          <p:spPr bwMode="auto">
            <a:xfrm>
              <a:off x="3486148" y="3852858"/>
              <a:ext cx="95250" cy="309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195"/>
                </a:cxn>
              </a:cxnLst>
              <a:rect l="0" t="0" r="r" b="b"/>
              <a:pathLst>
                <a:path w="60" h="195">
                  <a:moveTo>
                    <a:pt x="0" y="0"/>
                  </a:moveTo>
                  <a:lnTo>
                    <a:pt x="60" y="195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4095748" y="3852858"/>
              <a:ext cx="0" cy="3048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3" name="Oval 21"/>
            <p:cNvSpPr>
              <a:spLocks noChangeArrowheads="1"/>
            </p:cNvSpPr>
            <p:nvPr/>
          </p:nvSpPr>
          <p:spPr bwMode="auto">
            <a:xfrm>
              <a:off x="2266948" y="4157658"/>
              <a:ext cx="381000" cy="381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Freeform 22"/>
            <p:cNvSpPr/>
            <p:nvPr/>
          </p:nvSpPr>
          <p:spPr bwMode="auto">
            <a:xfrm>
              <a:off x="2495549" y="3800471"/>
              <a:ext cx="219075" cy="357188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0" y="225"/>
                </a:cxn>
              </a:cxnLst>
              <a:rect l="0" t="0" r="r" b="b"/>
              <a:pathLst>
                <a:path w="138" h="225">
                  <a:moveTo>
                    <a:pt x="138" y="0"/>
                  </a:moveTo>
                  <a:lnTo>
                    <a:pt x="0" y="225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2910" y="428603"/>
            <a:ext cx="2428892" cy="576000"/>
          </a:xfrm>
          <a:prstGeom prst="rect">
            <a:avLst/>
          </a:prstGeom>
          <a:solidFill>
            <a:srgbClr val="339933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、树形结构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71472" y="1285860"/>
            <a:ext cx="7747025" cy="1092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6176" bIns="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元素</a:t>
            </a:r>
            <a:r>
              <a:rPr lang="zh-CN" altLang="en-US" sz="2200" b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关系：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多对多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特点：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所有元素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可能有</a:t>
            </a:r>
            <a:r>
              <a:rPr lang="zh-CN" altLang="en-US" sz="2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个前驱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</a:t>
            </a:r>
            <a:r>
              <a:rPr lang="zh-CN" altLang="en-US" sz="2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后继元素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908175" y="3214686"/>
            <a:ext cx="2592388" cy="1738325"/>
            <a:chOff x="1908175" y="3214686"/>
            <a:chExt cx="2592388" cy="1738325"/>
          </a:xfrm>
        </p:grpSpPr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1908175" y="3214686"/>
              <a:ext cx="360363" cy="360363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3203575" y="3214686"/>
              <a:ext cx="360363" cy="360363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1908175" y="3919548"/>
              <a:ext cx="360363" cy="360363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2746375" y="3919549"/>
              <a:ext cx="385763" cy="3937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3355975" y="4452948"/>
              <a:ext cx="360363" cy="360363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7" name="Oval 11"/>
            <p:cNvSpPr>
              <a:spLocks noChangeArrowheads="1"/>
            </p:cNvSpPr>
            <p:nvPr/>
          </p:nvSpPr>
          <p:spPr bwMode="auto">
            <a:xfrm>
              <a:off x="1908175" y="4592648"/>
              <a:ext cx="360363" cy="360363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9" name="Freeform 13"/>
            <p:cNvSpPr/>
            <p:nvPr/>
          </p:nvSpPr>
          <p:spPr bwMode="auto">
            <a:xfrm>
              <a:off x="2225675" y="3525848"/>
              <a:ext cx="563563" cy="460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" y="290"/>
                </a:cxn>
              </a:cxnLst>
              <a:rect l="0" t="0" r="r" b="b"/>
              <a:pathLst>
                <a:path w="355" h="290">
                  <a:moveTo>
                    <a:pt x="0" y="0"/>
                  </a:moveTo>
                  <a:lnTo>
                    <a:pt x="355" y="290"/>
                  </a:lnTo>
                </a:path>
              </a:pathLst>
            </a:custGeom>
            <a:noFill/>
            <a:ln w="28575">
              <a:solidFill>
                <a:srgbClr val="0033CC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2" name="Freeform 16"/>
            <p:cNvSpPr/>
            <p:nvPr/>
          </p:nvSpPr>
          <p:spPr bwMode="auto">
            <a:xfrm>
              <a:off x="2270124" y="4667260"/>
              <a:ext cx="1085850" cy="90488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684" y="0"/>
                </a:cxn>
              </a:cxnLst>
              <a:rect l="0" t="0" r="r" b="b"/>
              <a:pathLst>
                <a:path w="684" h="57">
                  <a:moveTo>
                    <a:pt x="0" y="57"/>
                  </a:moveTo>
                  <a:lnTo>
                    <a:pt x="684" y="0"/>
                  </a:lnTo>
                </a:path>
              </a:pathLst>
            </a:custGeom>
            <a:noFill/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3" name="Freeform 17"/>
            <p:cNvSpPr/>
            <p:nvPr/>
          </p:nvSpPr>
          <p:spPr bwMode="auto">
            <a:xfrm>
              <a:off x="3419474" y="3582999"/>
              <a:ext cx="88900" cy="8699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548"/>
                </a:cxn>
              </a:cxnLst>
              <a:rect l="0" t="0" r="r" b="b"/>
              <a:pathLst>
                <a:path w="56" h="548">
                  <a:moveTo>
                    <a:pt x="0" y="0"/>
                  </a:moveTo>
                  <a:lnTo>
                    <a:pt x="56" y="548"/>
                  </a:lnTo>
                </a:path>
              </a:pathLst>
            </a:custGeom>
            <a:noFill/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24" name="Oval 0"/>
            <p:cNvSpPr>
              <a:spLocks noChangeArrowheads="1"/>
            </p:cNvSpPr>
            <p:nvPr/>
          </p:nvSpPr>
          <p:spPr bwMode="auto">
            <a:xfrm>
              <a:off x="4114800" y="3810011"/>
              <a:ext cx="385763" cy="3937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2" name="直接连接符 21"/>
            <p:cNvCxnSpPr>
              <a:stCxn id="19462" idx="4"/>
              <a:endCxn id="19464" idx="0"/>
            </p:cNvCxnSpPr>
            <p:nvPr/>
          </p:nvCxnSpPr>
          <p:spPr>
            <a:xfrm rot="5400000">
              <a:off x="1916108" y="3747298"/>
              <a:ext cx="344499" cy="1588"/>
            </a:xfrm>
            <a:prstGeom prst="line">
              <a:avLst/>
            </a:prstGeom>
            <a:ln w="28575">
              <a:solidFill>
                <a:srgbClr val="3333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9464" idx="4"/>
              <a:endCxn id="19467" idx="0"/>
            </p:cNvCxnSpPr>
            <p:nvPr/>
          </p:nvCxnSpPr>
          <p:spPr>
            <a:xfrm rot="5400000">
              <a:off x="1931988" y="4436543"/>
              <a:ext cx="312737" cy="1588"/>
            </a:xfrm>
            <a:prstGeom prst="line">
              <a:avLst/>
            </a:prstGeom>
            <a:ln w="28575">
              <a:solidFill>
                <a:srgbClr val="3333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9463" idx="6"/>
              <a:endCxn id="205824" idx="1"/>
            </p:cNvCxnSpPr>
            <p:nvPr/>
          </p:nvCxnSpPr>
          <p:spPr>
            <a:xfrm>
              <a:off x="3563938" y="3394868"/>
              <a:ext cx="607356" cy="472799"/>
            </a:xfrm>
            <a:prstGeom prst="line">
              <a:avLst/>
            </a:prstGeom>
            <a:ln w="28575">
              <a:solidFill>
                <a:srgbClr val="3333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9462" idx="6"/>
              <a:endCxn id="19463" idx="2"/>
            </p:cNvCxnSpPr>
            <p:nvPr/>
          </p:nvCxnSpPr>
          <p:spPr>
            <a:xfrm>
              <a:off x="2268538" y="3394868"/>
              <a:ext cx="935037" cy="1588"/>
            </a:xfrm>
            <a:prstGeom prst="line">
              <a:avLst/>
            </a:prstGeom>
            <a:ln w="28575">
              <a:solidFill>
                <a:srgbClr val="3333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71472" y="428604"/>
            <a:ext cx="2357454" cy="524553"/>
          </a:xfrm>
          <a:prstGeom prst="rect">
            <a:avLst/>
          </a:prstGeom>
          <a:solidFill>
            <a:srgbClr val="339933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、图形结构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Text Box 5" descr="信纸"/>
          <p:cNvSpPr txBox="1">
            <a:spLocks noChangeArrowheads="1"/>
          </p:cNvSpPr>
          <p:nvPr/>
        </p:nvSpPr>
        <p:spPr bwMode="auto">
          <a:xfrm>
            <a:off x="785786" y="571480"/>
            <a:ext cx="3643338" cy="52322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1.1.3 </a:t>
            </a: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存储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结构类型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142976" y="2571744"/>
            <a:ext cx="4070409" cy="23545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44000" tIns="180000" bIns="144000">
            <a:spAutoFit/>
          </a:bodyPr>
          <a:lstStyle/>
          <a:p>
            <a:pPr marL="457200" indent="-457200" algn="l" fontAlgn="t">
              <a:lnSpc>
                <a:spcPct val="100000"/>
              </a:lnSpc>
              <a:buBlip>
                <a:blip r:embed="rId2"/>
              </a:buBlip>
            </a:pPr>
            <a:r>
              <a:rPr lang="zh-CN" altLang="en-US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顺序存储结构</a:t>
            </a:r>
            <a:endParaRPr lang="en-US" altLang="zh-CN" b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 fontAlgn="t">
              <a:lnSpc>
                <a:spcPct val="100000"/>
              </a:lnSpc>
              <a:buBlip>
                <a:blip r:embed="rId2"/>
              </a:buBlip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链式存储结构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 fontAlgn="t">
              <a:lnSpc>
                <a:spcPct val="100000"/>
              </a:lnSpc>
              <a:buBlip>
                <a:blip r:embed="rId2"/>
              </a:buBlip>
            </a:pPr>
            <a:r>
              <a:rPr lang="zh-CN" altLang="en-US" strike="sngStrike" smtClean="0">
                <a:solidFill>
                  <a:schemeClr val="bg1"/>
                </a:solidFill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索引存储结构</a:t>
            </a:r>
            <a:endParaRPr lang="en-US" altLang="zh-CN" strike="sngStrike" smtClean="0">
              <a:solidFill>
                <a:schemeClr val="bg1"/>
              </a:solidFill>
              <a:uFillTx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 fontAlgn="t">
              <a:lnSpc>
                <a:spcPct val="100000"/>
              </a:lnSpc>
              <a:buBlip>
                <a:blip r:embed="rId2"/>
              </a:buBlip>
            </a:pPr>
            <a:r>
              <a:rPr lang="zh-CN" altLang="en-US" strike="sngStrike" smtClean="0">
                <a:solidFill>
                  <a:schemeClr val="bg1"/>
                </a:solidFill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哈希（散列）存储结构</a:t>
            </a:r>
            <a:endParaRPr lang="zh-CN" altLang="en-US" b="1" strike="sngStrike" dirty="0" smtClean="0">
              <a:solidFill>
                <a:schemeClr val="bg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/17</a:t>
            </a:r>
            <a:endParaRPr lang="en-US" altLang="zh-CN"/>
          </a:p>
        </p:txBody>
      </p:sp>
      <p:sp>
        <p:nvSpPr>
          <p:cNvPr id="10" name="TextBox 9"/>
          <p:cNvSpPr txBox="1"/>
          <p:nvPr/>
        </p:nvSpPr>
        <p:spPr>
          <a:xfrm>
            <a:off x="571472" y="1428736"/>
            <a:ext cx="785818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在软件开发中，人们设计了各种存储结构。归纳为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种基本的存储结构。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785786" y="2249566"/>
            <a:ext cx="7715304" cy="11079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在高级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</a:t>
            </a:r>
            <a:r>
              <a:rPr lang="zh-CN" altLang="en-US" sz="2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语言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中提供了多种</a:t>
            </a:r>
            <a:r>
              <a:rPr lang="zh-CN" altLang="en-US" sz="2200" b="1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数据类型</a:t>
            </a:r>
            <a:r>
              <a:rPr lang="zh-CN" altLang="en-US" sz="2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不同数据类型</a:t>
            </a:r>
            <a:r>
              <a:rPr lang="zh-CN" altLang="en-US" sz="2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变量，其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所能取的值的</a:t>
            </a:r>
            <a:r>
              <a:rPr lang="zh-CN" altLang="en-US" sz="2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范围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不同，所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能进行的操作不同。       </a:t>
            </a:r>
            <a:endParaRPr lang="zh-CN" altLang="en-US" sz="22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532" name="Rectangle 4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4348" y="500042"/>
            <a:ext cx="5286412" cy="52322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1.1.4 </a:t>
            </a: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数据类型和抽象数据类型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071538" y="3571876"/>
            <a:ext cx="7143800" cy="11079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9705" lvl="1"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数据类型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是一个值的集合和定义在此集合上的一组操作的总称。</a:t>
            </a:r>
            <a:endParaRPr lang="zh-CN" altLang="en-US" sz="22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1500173"/>
            <a:ext cx="2286016" cy="576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、数据类型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00166" y="642918"/>
            <a:ext cx="1500198" cy="227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833420"/>
            <a:ext cx="1285884" cy="179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00166" y="3182948"/>
            <a:ext cx="1428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Word</a:t>
            </a:r>
            <a:r>
              <a:rPr lang="zh-CN" altLang="en-US" sz="20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文档</a:t>
            </a:r>
            <a:endParaRPr lang="zh-CN" altLang="en-US" sz="2000" b="1" dirty="0" smtClea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9058" y="2801946"/>
            <a:ext cx="1428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图像文档</a:t>
            </a:r>
            <a:endParaRPr lang="zh-CN" altLang="en-US" sz="2000" b="1" dirty="0" smtClea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8" y="1643050"/>
            <a:ext cx="15001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都是数据</a:t>
            </a:r>
            <a:endParaRPr lang="zh-CN" altLang="en-US" sz="2000" b="1" dirty="0" smtClea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4071942"/>
            <a:ext cx="5000660" cy="57246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而</a:t>
            </a:r>
            <a:r>
              <a:rPr lang="zh-CN" altLang="en-US" b="1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数据结构中主要</a:t>
            </a:r>
            <a:r>
              <a:rPr lang="zh-CN" altLang="en-US" b="1" dirty="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讨论</a:t>
            </a:r>
            <a:r>
              <a:rPr lang="zh-CN" altLang="en-US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结构化数据</a:t>
            </a:r>
            <a:r>
              <a:rPr lang="zh-CN" altLang="en-US" b="1" dirty="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b="1" dirty="0" smtClean="0">
              <a:solidFill>
                <a:srgbClr val="3333CC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072066" y="1690676"/>
            <a:ext cx="571504" cy="38100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00034" y="714356"/>
            <a:ext cx="8286808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例如，</a:t>
            </a:r>
            <a:r>
              <a:rPr lang="en-US" altLang="zh-CN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C/C</a:t>
            </a:r>
            <a:r>
              <a: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</a:t>
            </a:r>
            <a:r>
              <a:rPr lang="zh-CN" altLang="en-US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就是</a:t>
            </a:r>
            <a:r>
              <a:rPr lang="zh-CN" altLang="en-US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整型</a:t>
            </a:r>
            <a:r>
              <a:rPr lang="zh-CN" altLang="en-US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数据类型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计算机）</a:t>
            </a:r>
            <a:r>
              <a:rPr lang="zh-CN" altLang="en-US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143108" y="2643182"/>
            <a:ext cx="2500330" cy="114300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smtClean="0">
                <a:solidFill>
                  <a:srgbClr val="3333CC"/>
                </a:solidFill>
                <a:latin typeface="+mj-ea"/>
                <a:cs typeface="Times New Roman" panose="02020603050405020304" pitchFamily="18" charset="0"/>
              </a:rPr>
              <a:t>-</a:t>
            </a:r>
            <a:r>
              <a:rPr lang="en-US" altLang="zh-CN" sz="2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32768~32767</a:t>
            </a:r>
            <a:endParaRPr lang="zh-CN" altLang="en-US" sz="2000"/>
          </a:p>
        </p:txBody>
      </p:sp>
      <p:sp>
        <p:nvSpPr>
          <p:cNvPr id="16" name="TextBox 15"/>
          <p:cNvSpPr txBox="1"/>
          <p:nvPr/>
        </p:nvSpPr>
        <p:spPr>
          <a:xfrm>
            <a:off x="2143108" y="1947438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＋、－、*、／  </a:t>
            </a:r>
            <a:r>
              <a:rPr lang="zh-CN" altLang="en-US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</a:t>
            </a:r>
            <a:endParaRPr lang="zh-CN" altLang="en-US" sz="2000"/>
          </a:p>
        </p:txBody>
      </p:sp>
      <p:sp>
        <p:nvSpPr>
          <p:cNvPr id="17" name="下箭头 16"/>
          <p:cNvSpPr/>
          <p:nvPr/>
        </p:nvSpPr>
        <p:spPr>
          <a:xfrm>
            <a:off x="3286116" y="2357430"/>
            <a:ext cx="214314" cy="28575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656138" y="1928802"/>
            <a:ext cx="1987564" cy="1500198"/>
            <a:chOff x="4656138" y="1928802"/>
            <a:chExt cx="1987564" cy="1500198"/>
          </a:xfrm>
        </p:grpSpPr>
        <p:sp>
          <p:nvSpPr>
            <p:cNvPr id="18" name="TextBox 17"/>
            <p:cNvSpPr txBox="1"/>
            <p:nvPr/>
          </p:nvSpPr>
          <p:spPr>
            <a:xfrm>
              <a:off x="5214942" y="3090446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3399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值的集合</a:t>
              </a:r>
              <a:endParaRPr lang="zh-CN" altLang="en-US" sz="2000">
                <a:solidFill>
                  <a:srgbClr val="FF3399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14942" y="1928802"/>
              <a:ext cx="135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3399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一组操作</a:t>
              </a:r>
              <a:endParaRPr lang="zh-CN" altLang="en-US" sz="2000">
                <a:solidFill>
                  <a:srgbClr val="FF3399"/>
                </a:solidFill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656138" y="2084378"/>
              <a:ext cx="500066" cy="1588"/>
            </a:xfrm>
            <a:prstGeom prst="line">
              <a:avLst/>
            </a:prstGeom>
            <a:ln w="38100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727576" y="3227386"/>
              <a:ext cx="500066" cy="1588"/>
            </a:xfrm>
            <a:prstGeom prst="line">
              <a:avLst/>
            </a:prstGeom>
            <a:ln w="38100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1142976" y="1571612"/>
            <a:ext cx="5429288" cy="1631216"/>
            <a:chOff x="500034" y="2428868"/>
            <a:chExt cx="5429288" cy="1631216"/>
          </a:xfrm>
        </p:grpSpPr>
        <p:sp>
          <p:nvSpPr>
            <p:cNvPr id="77827" name="Text Box 1027"/>
            <p:cNvSpPr txBox="1">
              <a:spLocks noChangeArrowheads="1"/>
            </p:cNvSpPr>
            <p:nvPr/>
          </p:nvSpPr>
          <p:spPr bwMode="auto">
            <a:xfrm>
              <a:off x="500034" y="2428868"/>
              <a:ext cx="1643074" cy="163121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en-US" altLang="zh-CN" sz="2000" b="1" err="1">
                  <a:solidFill>
                    <a:srgbClr val="FF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int</a:t>
              </a:r>
              <a:r>
                <a:rPr kumimoji="0" lang="en-US" altLang="zh-CN" sz="20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i="1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000" b="1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=2</a:t>
              </a:r>
              <a:r>
                <a:rPr kumimoji="0" lang="zh-CN" altLang="en-US" sz="2000" b="1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2000" b="1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i="1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0" lang="en-US" altLang="zh-CN" sz="2000" b="1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=5</a:t>
              </a:r>
              <a:r>
                <a:rPr kumimoji="0" lang="zh-CN" altLang="en-US" sz="2000" b="1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2000" b="1" i="1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</a:t>
              </a:r>
              <a:endParaRPr kumimoji="0"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</a:pPr>
              <a:r>
                <a:rPr kumimoji="0" lang="en-US" altLang="zh-CN" sz="2000" b="1" i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0" lang="en-US" altLang="zh-CN" sz="2000" b="1" i="1" dirty="0" err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000" b="1" dirty="0" err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kumimoji="0" lang="en-US" altLang="zh-CN" sz="2000" b="1" i="1" dirty="0" err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</a:t>
              </a:r>
              <a:endParaRPr kumimoji="0"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</a:pPr>
              <a:r>
                <a:rPr kumimoji="0"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...</a:t>
              </a:r>
              <a:endParaRPr kumimoji="0"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29" name="Text Box 1029"/>
            <p:cNvSpPr txBox="1">
              <a:spLocks noChangeArrowheads="1"/>
            </p:cNvSpPr>
            <p:nvPr/>
          </p:nvSpPr>
          <p:spPr bwMode="auto">
            <a:xfrm>
              <a:off x="3071802" y="2500306"/>
              <a:ext cx="2857520" cy="120032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zh-CN" altLang="en-US" sz="3200" b="1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</a:t>
              </a:r>
              <a:r>
                <a:rPr kumimoji="0" lang="zh-CN" altLang="en-US" sz="2000" b="1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因为</a:t>
              </a:r>
              <a:r>
                <a:rPr kumimoji="0" lang="en-US" altLang="zh-CN" sz="2000" b="1" i="1" dirty="0" err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zh-CN" altLang="en-US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000" b="1" i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0" lang="zh-CN" altLang="en-US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和</a:t>
              </a:r>
              <a:r>
                <a:rPr kumimoji="0" lang="en-US" altLang="zh-CN" sz="2000" b="1" i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0" lang="zh-CN" altLang="en-US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都</a:t>
              </a:r>
              <a:r>
                <a:rPr kumimoji="0" lang="zh-CN" altLang="en-US" sz="20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属于</a:t>
              </a:r>
              <a:r>
                <a:rPr kumimoji="0" lang="en-US" altLang="zh-CN" sz="2000" b="1" smtClean="0">
                  <a:solidFill>
                    <a:srgbClr val="FF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int</a:t>
              </a:r>
              <a:r>
                <a:rPr kumimoji="0" lang="zh-CN" altLang="en-US" sz="2000" b="1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，而</a:t>
              </a:r>
              <a:r>
                <a:rPr kumimoji="0" lang="en-US" altLang="zh-CN" sz="2000" b="1" dirty="0" err="1">
                  <a:solidFill>
                    <a:srgbClr val="FF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int</a:t>
              </a:r>
              <a:r>
                <a:rPr kumimoji="0" lang="zh-CN" altLang="en-US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提供了</a:t>
              </a:r>
              <a:r>
                <a:rPr kumimoji="0" lang="zh-CN" altLang="en-US" sz="20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各种</a:t>
              </a:r>
              <a:r>
                <a:rPr kumimoji="0" lang="zh-CN" altLang="en-US" sz="2000" b="1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运算，所以</a:t>
              </a:r>
              <a:r>
                <a:rPr kumimoji="0" lang="zh-CN" altLang="en-US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可以进行相应运算。</a:t>
              </a:r>
              <a:endParaRPr kumimoji="0" lang="zh-CN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左箭头 8"/>
            <p:cNvSpPr/>
            <p:nvPr/>
          </p:nvSpPr>
          <p:spPr>
            <a:xfrm>
              <a:off x="2000232" y="3000372"/>
              <a:ext cx="857256" cy="214314"/>
            </a:xfrm>
            <a:prstGeom prst="leftArrow">
              <a:avLst/>
            </a:prstGeom>
            <a:ln>
              <a:tailEnd type="arrow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1142976" y="3143248"/>
            <a:ext cx="3214710" cy="861774"/>
            <a:chOff x="500034" y="4000504"/>
            <a:chExt cx="3214710" cy="861774"/>
          </a:xfrm>
        </p:grpSpPr>
        <p:sp>
          <p:nvSpPr>
            <p:cNvPr id="77831" name="Text Box 1031"/>
            <p:cNvSpPr txBox="1">
              <a:spLocks noChangeArrowheads="1"/>
            </p:cNvSpPr>
            <p:nvPr/>
          </p:nvSpPr>
          <p:spPr bwMode="auto">
            <a:xfrm>
              <a:off x="500034" y="4000504"/>
              <a:ext cx="2500330" cy="8617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en-US" altLang="zh-CN" sz="2000" b="1" dirty="0" err="1">
                  <a:solidFill>
                    <a:srgbClr val="FF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int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i="1" dirty="0" err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=9999999999;</a:t>
              </a:r>
              <a:endParaRPr kumimoji="0"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</a:pPr>
              <a:r>
                <a:rPr kumimoji="0" lang="en-US" altLang="zh-CN" sz="2000" b="1" i="1" dirty="0" err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**;</a:t>
              </a:r>
              <a:endParaRPr kumimoji="0"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8926" y="4357694"/>
              <a:ext cx="785818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mtClean="0">
                  <a:cs typeface="Times New Roman" panose="02020603050405020304" pitchFamily="18" charset="0"/>
                  <a:sym typeface="Wingdings" panose="05000000000000000000"/>
                </a:rPr>
                <a:t></a:t>
              </a:r>
              <a:endParaRPr lang="zh-CN" altLang="en-US" sz="3200" dirty="0">
                <a:cs typeface="Times New Roman" panose="02020603050405020304" pitchFamily="18" charset="0"/>
              </a:endParaRPr>
            </a:p>
          </p:txBody>
        </p:sp>
        <p:sp>
          <p:nvSpPr>
            <p:cNvPr id="11" name="左箭头 10"/>
            <p:cNvSpPr/>
            <p:nvPr/>
          </p:nvSpPr>
          <p:spPr>
            <a:xfrm>
              <a:off x="2071670" y="4429132"/>
              <a:ext cx="857256" cy="214314"/>
            </a:xfrm>
            <a:prstGeom prst="leftArrow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5786" y="857232"/>
            <a:ext cx="292895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例如，</a:t>
            </a:r>
            <a:r>
              <a:rPr lang="en-US" altLang="zh-CN" smtClean="0">
                <a:solidFill>
                  <a:srgbClr val="FF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数据类型：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071538" y="4929198"/>
            <a:ext cx="6858048" cy="897657"/>
          </a:xfrm>
          <a:prstGeom prst="rect">
            <a:avLst/>
          </a:prstGeom>
          <a:noFill/>
          <a:ln w="28575" algn="ctr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tIns="76176" bIns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数据类型和数据结构的关系：数据类型就是</a:t>
            </a:r>
            <a:r>
              <a:rPr lang="zh-CN" altLang="en-US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已经实现了的数据结构。</a:t>
            </a:r>
            <a:endParaRPr lang="zh-CN" altLang="en-US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3786182" y="4214818"/>
            <a:ext cx="214314" cy="500066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4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358246" cy="16158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抽象数据类型（</a:t>
            </a:r>
            <a:r>
              <a:rPr lang="en-US" altLang="zh-CN" sz="2200" b="1" dirty="0" err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ADT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）指</a:t>
            </a:r>
            <a:r>
              <a:rPr lang="zh-CN" altLang="en-US" sz="2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是从</a:t>
            </a:r>
            <a:r>
              <a:rPr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求解</a:t>
            </a:r>
            <a:r>
              <a:rPr lang="zh-CN" altLang="en-US" sz="22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的数学模型中抽象</a:t>
            </a:r>
            <a:r>
              <a:rPr lang="zh-CN" altLang="en-US" sz="2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出来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数据逻辑结构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2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运算</a:t>
            </a:r>
            <a:r>
              <a:rPr lang="zh-CN" altLang="en-US" sz="22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抽象运算</a:t>
            </a:r>
            <a:r>
              <a:rPr lang="zh-CN" altLang="en-US" sz="22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，而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不考虑计算机</a:t>
            </a:r>
            <a:r>
              <a:rPr lang="zh-CN" altLang="en-US" sz="2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具体实现。 </a:t>
            </a:r>
            <a:r>
              <a:rPr lang="zh-CN" altLang="en-US" sz="2200" b="1" smtClean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endParaRPr lang="zh-CN" altLang="en-US" sz="22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500041"/>
            <a:ext cx="2928958" cy="576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2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、抽象数据类型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/17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428728" y="3286124"/>
            <a:ext cx="6000792" cy="658981"/>
          </a:xfrm>
          <a:prstGeom prst="rect">
            <a:avLst/>
          </a:prstGeom>
          <a:scene3d>
            <a:camera prst="isometricOffAxis1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80000" rIns="144000" bIns="180000" rtlCol="0">
            <a:spAutoFit/>
          </a:bodyPr>
          <a:lstStyle/>
          <a:p>
            <a:r>
              <a:rPr lang="zh-CN" altLang="en-US" smtClean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抽象数据类型  </a:t>
            </a:r>
            <a:r>
              <a:rPr lang="en-US" altLang="zh-CN" smtClean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 </a:t>
            </a:r>
            <a:r>
              <a:rPr lang="zh-CN" altLang="en-US" smtClean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逻辑结构  ＋  抽象运算</a:t>
            </a:r>
            <a:endParaRPr lang="zh-CN" altLang="en-US"/>
          </a:p>
        </p:txBody>
      </p:sp>
      <p:sp>
        <p:nvSpPr>
          <p:cNvPr id="7" name="左弧形箭头 6"/>
          <p:cNvSpPr/>
          <p:nvPr/>
        </p:nvSpPr>
        <p:spPr>
          <a:xfrm>
            <a:off x="1928794" y="2571744"/>
            <a:ext cx="428628" cy="1000132"/>
          </a:xfrm>
          <a:prstGeom prst="curv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54065" y="2060576"/>
            <a:ext cx="7246959" cy="29069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ADT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数据对象：</a:t>
            </a:r>
            <a:endParaRPr lang="zh-CN" altLang="en-US" sz="2000" b="1" dirty="0">
              <a:solidFill>
                <a:srgbClr val="FF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={  </a:t>
            </a:r>
            <a:r>
              <a:rPr lang="en-US" altLang="zh-CN" sz="2000" b="1" i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aseline="-25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  </a:t>
            </a:r>
            <a:r>
              <a:rPr lang="en-US" altLang="zh-CN" sz="20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2000" b="1" i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aseline="-25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均为</a:t>
            </a:r>
            <a:r>
              <a:rPr lang="zh-CN" altLang="en-US" sz="20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实数 </a:t>
            </a:r>
            <a:r>
              <a:rPr lang="en-US" altLang="zh-CN" sz="20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数据关系：</a:t>
            </a:r>
            <a:endParaRPr lang="zh-CN" altLang="en-US" sz="2000" b="1" dirty="0">
              <a:solidFill>
                <a:srgbClr val="FF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={&lt;</a:t>
            </a:r>
            <a:r>
              <a:rPr lang="en-US" altLang="zh-CN" sz="2000" b="1" i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 |  </a:t>
            </a:r>
            <a:r>
              <a:rPr lang="en-US" altLang="zh-CN" sz="2000" b="1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是复数</a:t>
            </a:r>
            <a:r>
              <a:rPr lang="zh-CN" altLang="en-US" sz="20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实部，</a:t>
            </a:r>
            <a:r>
              <a:rPr lang="en-US" altLang="zh-CN" sz="2000" b="1" i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是复数</a:t>
            </a:r>
            <a:r>
              <a:rPr lang="zh-CN" altLang="en-US" sz="20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  <a:r>
              <a:rPr lang="zh-CN" altLang="en-US" sz="2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虚部</a:t>
            </a:r>
            <a:r>
              <a:rPr lang="zh-CN" altLang="en-US" sz="20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714348" y="1357298"/>
            <a:ext cx="557216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一个复数的形式</a:t>
            </a:r>
            <a:r>
              <a:rPr lang="zh-CN" altLang="en-US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1" i="1" dirty="0" err="1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baseline="-25000" dirty="0" err="1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 err="1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b="1" i="1" dirty="0" err="1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baseline="-25000" dirty="0" err="1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 err="1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b="1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i="1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baseline="-25000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="1" baseline="-25000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b="1" dirty="0">
              <a:solidFill>
                <a:srgbClr val="FF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14348" y="642918"/>
            <a:ext cx="6286544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，定义复数抽象数据类型</a:t>
            </a:r>
            <a:r>
              <a:rPr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Complex</a:t>
            </a:r>
            <a:endParaRPr lang="zh-CN" altLang="en-US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928662" y="918220"/>
            <a:ext cx="5500726" cy="4138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基本运算：</a:t>
            </a:r>
            <a:endParaRPr lang="zh-CN" altLang="en-US" sz="2000" b="1" dirty="0">
              <a:solidFill>
                <a:srgbClr val="FF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AssignComplex</a:t>
            </a:r>
            <a:r>
              <a:rPr lang="en-US" altLang="zh-CN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18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18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v1</a:t>
            </a:r>
            <a:r>
              <a:rPr lang="zh-CN" altLang="en-US" sz="18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</a:t>
            </a:r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：构造复数</a:t>
            </a:r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18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DestroyComplex</a:t>
            </a:r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(&amp;z)</a:t>
            </a: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：复数</a:t>
            </a:r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被销毁。 </a:t>
            </a:r>
            <a:endParaRPr lang="zh-CN" altLang="en-US" sz="18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GetReal(z</a:t>
            </a:r>
            <a:r>
              <a:rPr lang="zh-CN" altLang="en-US" sz="18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real</a:t>
            </a:r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：返回复数</a:t>
            </a:r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的实部值。</a:t>
            </a:r>
            <a:endParaRPr lang="zh-CN" altLang="en-US" sz="18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GetImag(z</a:t>
            </a:r>
            <a:r>
              <a:rPr lang="zh-CN" altLang="en-US" sz="18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Imag</a:t>
            </a:r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：返回复数</a:t>
            </a:r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的虚部值。</a:t>
            </a:r>
            <a:endParaRPr lang="zh-CN" altLang="en-US" sz="18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Add(z1</a:t>
            </a:r>
            <a:r>
              <a:rPr lang="zh-CN" altLang="en-US" sz="18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z2</a:t>
            </a:r>
            <a:r>
              <a:rPr lang="zh-CN" altLang="en-US" sz="18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sum</a:t>
            </a:r>
            <a:r>
              <a:rPr lang="en-US" altLang="zh-CN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：返回两个复数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z1</a:t>
            </a: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z2</a:t>
            </a:r>
            <a:r>
              <a:rPr lang="zh-CN" altLang="en-US" sz="18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的和。</a:t>
            </a:r>
            <a:endParaRPr lang="zh-CN" altLang="en-US" sz="18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20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ADT</a:t>
            </a:r>
            <a:r>
              <a:rPr lang="en-US" altLang="zh-CN" sz="20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Complex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6500826" y="1656391"/>
            <a:ext cx="214314" cy="2667019"/>
          </a:xfrm>
          <a:prstGeom prst="rightBrace">
            <a:avLst/>
          </a:prstGeom>
          <a:ln w="22225">
            <a:solidFill>
              <a:schemeClr val="accent5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12881" y="1942143"/>
            <a:ext cx="430887" cy="2000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运算功能描述</a:t>
            </a:r>
            <a:endParaRPr lang="zh-CN" altLang="en-US" sz="2000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14356"/>
            <a:ext cx="7858180" cy="1619826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lang="en-US" altLang="zh-CN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C/C++</a:t>
            </a:r>
            <a:r>
              <a:rPr lang="zh-CN" altLang="en-US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语言如何实现复数抽象数据类型</a:t>
            </a:r>
            <a:r>
              <a:rPr lang="en-US" altLang="zh-CN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Complex</a:t>
            </a:r>
            <a:r>
              <a:rPr lang="zh-CN" altLang="en-US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/>
          <p:nvPr/>
        </p:nvGrpSpPr>
        <p:grpSpPr bwMode="auto">
          <a:xfrm>
            <a:off x="115858" y="3741758"/>
            <a:ext cx="8742363" cy="479426"/>
            <a:chOff x="113" y="2276"/>
            <a:chExt cx="5507" cy="302"/>
          </a:xfrm>
        </p:grpSpPr>
        <p:sp>
          <p:nvSpPr>
            <p:cNvPr id="227368" name="Text Box 40"/>
            <p:cNvSpPr txBox="1">
              <a:spLocks noChangeArrowheads="1"/>
            </p:cNvSpPr>
            <p:nvPr/>
          </p:nvSpPr>
          <p:spPr bwMode="auto">
            <a:xfrm>
              <a:off x="4483" y="2325"/>
              <a:ext cx="1137" cy="25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108000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CN" sz="2000" b="1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Wingdings" panose="05000000000000000000"/>
                </a:rPr>
                <a:t></a:t>
              </a:r>
              <a:r>
                <a:rPr lang="en-US" altLang="zh-CN" sz="2000" b="1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zh-CN" altLang="en-US" sz="2000" b="1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  <a:r>
                <a:rPr lang="zh-CN" altLang="en-US" sz="2000" b="1" dirty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设计</a:t>
              </a:r>
              <a:endPara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7376" name="Rectangle 48"/>
            <p:cNvSpPr>
              <a:spLocks noChangeArrowheads="1"/>
            </p:cNvSpPr>
            <p:nvPr/>
          </p:nvSpPr>
          <p:spPr bwMode="auto">
            <a:xfrm>
              <a:off x="113" y="2276"/>
              <a:ext cx="3629" cy="29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7377" name="Line 49"/>
            <p:cNvSpPr>
              <a:spLocks noChangeShapeType="1"/>
            </p:cNvSpPr>
            <p:nvPr/>
          </p:nvSpPr>
          <p:spPr bwMode="auto">
            <a:xfrm>
              <a:off x="3742" y="2478"/>
              <a:ext cx="726" cy="0"/>
            </a:xfrm>
            <a:prstGeom prst="line">
              <a:avLst/>
            </a:prstGeom>
            <a:ln w="28575"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" name="Group 47"/>
          <p:cNvGrpSpPr/>
          <p:nvPr/>
        </p:nvGrpSpPr>
        <p:grpSpPr bwMode="auto">
          <a:xfrm>
            <a:off x="547658" y="2498744"/>
            <a:ext cx="8353425" cy="647701"/>
            <a:chOff x="385" y="1493"/>
            <a:chExt cx="5262" cy="408"/>
          </a:xfrm>
        </p:grpSpPr>
        <p:sp>
          <p:nvSpPr>
            <p:cNvPr id="227367" name="Text Box 39"/>
            <p:cNvSpPr txBox="1">
              <a:spLocks noChangeArrowheads="1"/>
            </p:cNvSpPr>
            <p:nvPr/>
          </p:nvSpPr>
          <p:spPr bwMode="auto">
            <a:xfrm>
              <a:off x="4513" y="1493"/>
              <a:ext cx="1134" cy="4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108000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CN" sz="2000" b="1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Wingdings" panose="05000000000000000000"/>
                </a:rPr>
                <a:t></a:t>
              </a:r>
              <a:r>
                <a:rPr lang="en-US" altLang="zh-CN" sz="2000" b="1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zh-CN" altLang="en-US" sz="2000" b="1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设计</a:t>
              </a:r>
              <a:r>
                <a:rPr lang="zh-CN" altLang="en-US" sz="2000" b="1" dirty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存储结构</a:t>
              </a:r>
              <a:endPara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7373" name="Rectangle 45"/>
            <p:cNvSpPr>
              <a:spLocks noChangeArrowheads="1"/>
            </p:cNvSpPr>
            <p:nvPr/>
          </p:nvSpPr>
          <p:spPr bwMode="auto">
            <a:xfrm>
              <a:off x="385" y="1522"/>
              <a:ext cx="3629" cy="3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7374" name="Line 46"/>
            <p:cNvSpPr>
              <a:spLocks noChangeShapeType="1"/>
            </p:cNvSpPr>
            <p:nvPr/>
          </p:nvSpPr>
          <p:spPr bwMode="auto">
            <a:xfrm>
              <a:off x="4014" y="1706"/>
              <a:ext cx="499" cy="0"/>
            </a:xfrm>
            <a:prstGeom prst="line">
              <a:avLst/>
            </a:prstGeom>
            <a:ln w="28575"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" name="Group 44"/>
          <p:cNvGrpSpPr/>
          <p:nvPr/>
        </p:nvGrpSpPr>
        <p:grpSpPr bwMode="auto">
          <a:xfrm>
            <a:off x="260319" y="1109680"/>
            <a:ext cx="8696325" cy="417513"/>
            <a:chOff x="204" y="618"/>
            <a:chExt cx="5478" cy="263"/>
          </a:xfrm>
        </p:grpSpPr>
        <p:sp>
          <p:nvSpPr>
            <p:cNvPr id="227366" name="Text Box 38"/>
            <p:cNvSpPr txBox="1">
              <a:spLocks noChangeArrowheads="1"/>
            </p:cNvSpPr>
            <p:nvPr/>
          </p:nvSpPr>
          <p:spPr bwMode="auto">
            <a:xfrm>
              <a:off x="4534" y="628"/>
              <a:ext cx="1148" cy="25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108000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CN" sz="2000" b="1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Arial Unicode MS" panose="020B0604020202020204" charset="-122"/>
                  <a:sym typeface="Wingdings" panose="05000000000000000000"/>
                </a:rPr>
                <a:t></a:t>
              </a:r>
              <a:r>
                <a:rPr lang="en-US" altLang="zh-CN" sz="2000" b="1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Arial Unicode MS" panose="020B0604020202020204" charset="-122"/>
                </a:rPr>
                <a:t> </a:t>
              </a:r>
              <a:r>
                <a:rPr lang="zh-CN" altLang="en-US" sz="2000" b="1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问题描述</a:t>
              </a:r>
              <a:endPara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7370" name="Rectangle 42"/>
            <p:cNvSpPr>
              <a:spLocks noChangeArrowheads="1"/>
            </p:cNvSpPr>
            <p:nvPr/>
          </p:nvSpPr>
          <p:spPr bwMode="auto">
            <a:xfrm>
              <a:off x="204" y="618"/>
              <a:ext cx="3981" cy="2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tIns="108000" anchor="ctr"/>
            <a:lstStyle/>
            <a:p>
              <a:pPr>
                <a:buNone/>
              </a:pP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7371" name="Line 43"/>
            <p:cNvSpPr>
              <a:spLocks noChangeShapeType="1"/>
            </p:cNvSpPr>
            <p:nvPr/>
          </p:nvSpPr>
          <p:spPr bwMode="auto">
            <a:xfrm>
              <a:off x="4195" y="754"/>
              <a:ext cx="318" cy="0"/>
            </a:xfrm>
            <a:prstGeom prst="line">
              <a:avLst/>
            </a:prstGeom>
            <a:ln w="28575"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477806" y="1155714"/>
            <a:ext cx="5959488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  <a:buNone/>
            </a:pPr>
            <a:r>
              <a:rPr lang="en-US" altLang="zh-CN" sz="2000" b="1" dirty="0" err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ADT</a:t>
            </a:r>
            <a:r>
              <a:rPr lang="en-US" altLang="zh-CN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  逻辑结构＋抽象运算（功能描述）</a:t>
            </a:r>
            <a:endParaRPr lang="zh-CN" altLang="en-US" sz="2000" b="1" dirty="0">
              <a:solidFill>
                <a:srgbClr val="33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" name="Group 55"/>
          <p:cNvGrpSpPr/>
          <p:nvPr/>
        </p:nvGrpSpPr>
        <p:grpSpPr bwMode="auto">
          <a:xfrm>
            <a:off x="620683" y="1757379"/>
            <a:ext cx="4384675" cy="1382713"/>
            <a:chOff x="431" y="1405"/>
            <a:chExt cx="2762" cy="871"/>
          </a:xfrm>
        </p:grpSpPr>
        <p:grpSp>
          <p:nvGrpSpPr>
            <p:cNvPr id="6" name="Group 31"/>
            <p:cNvGrpSpPr/>
            <p:nvPr/>
          </p:nvGrpSpPr>
          <p:grpSpPr bwMode="auto">
            <a:xfrm>
              <a:off x="1475" y="1405"/>
              <a:ext cx="1089" cy="363"/>
              <a:chOff x="1565" y="1026"/>
              <a:chExt cx="1089" cy="363"/>
            </a:xfrm>
          </p:grpSpPr>
          <p:sp>
            <p:nvSpPr>
              <p:cNvPr id="227333" name="AutoShape 5"/>
              <p:cNvSpPr>
                <a:spLocks noChangeArrowheads="1"/>
              </p:cNvSpPr>
              <p:nvPr/>
            </p:nvSpPr>
            <p:spPr bwMode="auto">
              <a:xfrm>
                <a:off x="1565" y="1026"/>
                <a:ext cx="227" cy="363"/>
              </a:xfrm>
              <a:prstGeom prst="downArrow">
                <a:avLst>
                  <a:gd name="adj1" fmla="val 50000"/>
                  <a:gd name="adj2" fmla="val 39978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7334" name="Text Box 6"/>
              <p:cNvSpPr txBox="1">
                <a:spLocks noChangeArrowheads="1"/>
              </p:cNvSpPr>
              <p:nvPr/>
            </p:nvSpPr>
            <p:spPr bwMode="auto">
              <a:xfrm>
                <a:off x="1883" y="1071"/>
                <a:ext cx="771" cy="22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zh-CN" altLang="en-US" sz="2200" dirty="0">
                    <a:solidFill>
                      <a:srgbClr val="FF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映射</a:t>
                </a:r>
                <a:endParaRPr lang="zh-CN" altLang="en-US" sz="2200" dirty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7" name="Group 32"/>
            <p:cNvGrpSpPr/>
            <p:nvPr/>
          </p:nvGrpSpPr>
          <p:grpSpPr bwMode="auto">
            <a:xfrm>
              <a:off x="431" y="1944"/>
              <a:ext cx="2762" cy="332"/>
              <a:chOff x="521" y="1565"/>
              <a:chExt cx="2762" cy="332"/>
            </a:xfrm>
          </p:grpSpPr>
          <p:sp>
            <p:nvSpPr>
              <p:cNvPr id="227335" name="Text Box 7"/>
              <p:cNvSpPr txBox="1">
                <a:spLocks noChangeArrowheads="1"/>
              </p:cNvSpPr>
              <p:nvPr/>
            </p:nvSpPr>
            <p:spPr bwMode="auto">
              <a:xfrm>
                <a:off x="521" y="1570"/>
                <a:ext cx="998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zh-CN" altLang="en-US" sz="2000" b="1" dirty="0">
                    <a:solidFill>
                      <a:srgbClr val="3333CC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存储结构</a:t>
                </a:r>
                <a:r>
                  <a:rPr lang="en-US" altLang="zh-CN" sz="2000" b="1" baseline="-25000" dirty="0">
                    <a:solidFill>
                      <a:srgbClr val="3333CC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endParaRPr lang="en-US" altLang="zh-CN" sz="2000" b="1" baseline="-25000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7336" name="Text Box 8"/>
              <p:cNvSpPr txBox="1">
                <a:spLocks noChangeArrowheads="1"/>
              </p:cNvSpPr>
              <p:nvPr/>
            </p:nvSpPr>
            <p:spPr bwMode="auto">
              <a:xfrm>
                <a:off x="2285" y="1565"/>
                <a:ext cx="998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zh-CN" altLang="en-US" sz="2000" b="1" dirty="0">
                    <a:solidFill>
                      <a:srgbClr val="3333CC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存储结构</a:t>
                </a:r>
                <a:r>
                  <a:rPr lang="en-US" altLang="zh-CN" sz="2000" b="1" i="1" baseline="-25000" dirty="0">
                    <a:solidFill>
                      <a:srgbClr val="3333CC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endParaRPr lang="en-US" altLang="zh-CN" sz="2000" b="1" i="1" baseline="-25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37" name="Text Box 9"/>
              <p:cNvSpPr txBox="1">
                <a:spLocks noChangeArrowheads="1"/>
              </p:cNvSpPr>
              <p:nvPr/>
            </p:nvSpPr>
            <p:spPr bwMode="auto">
              <a:xfrm>
                <a:off x="1610" y="1583"/>
                <a:ext cx="499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0033CC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…</a:t>
                </a:r>
                <a:endParaRPr lang="en-US" altLang="zh-CN" dirty="0">
                  <a:solidFill>
                    <a:srgbClr val="00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36"/>
          <p:cNvGrpSpPr/>
          <p:nvPr/>
        </p:nvGrpSpPr>
        <p:grpSpPr bwMode="auto">
          <a:xfrm>
            <a:off x="71406" y="1674828"/>
            <a:ext cx="6742112" cy="2592387"/>
            <a:chOff x="204" y="983"/>
            <a:chExt cx="4247" cy="1633"/>
          </a:xfrm>
        </p:grpSpPr>
        <p:sp>
          <p:nvSpPr>
            <p:cNvPr id="227338" name="Text Box 10"/>
            <p:cNvSpPr txBox="1">
              <a:spLocks noChangeArrowheads="1"/>
            </p:cNvSpPr>
            <p:nvPr/>
          </p:nvSpPr>
          <p:spPr bwMode="auto">
            <a:xfrm>
              <a:off x="204" y="2296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算法</a:t>
              </a:r>
              <a:r>
                <a:rPr lang="en-US" altLang="zh-CN" sz="2000" b="1" baseline="-25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11</a:t>
              </a:r>
              <a:endParaRPr lang="en-US" altLang="zh-CN" sz="2000" b="1" baseline="-25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39" name="Text Box 11"/>
            <p:cNvSpPr txBox="1">
              <a:spLocks noChangeArrowheads="1"/>
            </p:cNvSpPr>
            <p:nvPr/>
          </p:nvSpPr>
          <p:spPr bwMode="auto">
            <a:xfrm>
              <a:off x="839" y="2280"/>
              <a:ext cx="499" cy="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00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  <a:endParaRPr lang="en-US" altLang="zh-CN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40" name="Text Box 12"/>
            <p:cNvSpPr txBox="1">
              <a:spLocks noChangeArrowheads="1"/>
            </p:cNvSpPr>
            <p:nvPr/>
          </p:nvSpPr>
          <p:spPr bwMode="auto">
            <a:xfrm>
              <a:off x="1156" y="2296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算法</a:t>
              </a:r>
              <a:r>
                <a:rPr lang="en-US" altLang="zh-CN" sz="2000" b="1" baseline="-25000" dirty="0" err="1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baseline="-25000" dirty="0" err="1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endParaRPr lang="en-US" altLang="zh-CN" sz="2000" b="1" i="1" baseline="-25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41" name="Line 13"/>
            <p:cNvSpPr>
              <a:spLocks noChangeShapeType="1"/>
            </p:cNvSpPr>
            <p:nvPr/>
          </p:nvSpPr>
          <p:spPr bwMode="auto">
            <a:xfrm flipH="1">
              <a:off x="521" y="1866"/>
              <a:ext cx="318" cy="454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42" name="Line 14"/>
            <p:cNvSpPr>
              <a:spLocks noChangeShapeType="1"/>
            </p:cNvSpPr>
            <p:nvPr/>
          </p:nvSpPr>
          <p:spPr bwMode="auto">
            <a:xfrm>
              <a:off x="1020" y="1877"/>
              <a:ext cx="0" cy="408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43" name="Freeform 15"/>
            <p:cNvSpPr/>
            <p:nvPr/>
          </p:nvSpPr>
          <p:spPr bwMode="auto">
            <a:xfrm>
              <a:off x="1200" y="1880"/>
              <a:ext cx="240" cy="4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24"/>
                </a:cxn>
              </a:cxnLst>
              <a:rect l="0" t="0" r="r" b="b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28575" cap="flat" cmpd="sng">
              <a:solidFill>
                <a:srgbClr val="8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44" name="Text Box 16"/>
            <p:cNvSpPr txBox="1">
              <a:spLocks noChangeArrowheads="1"/>
            </p:cNvSpPr>
            <p:nvPr/>
          </p:nvSpPr>
          <p:spPr bwMode="auto">
            <a:xfrm>
              <a:off x="1928" y="2318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算法</a:t>
              </a:r>
              <a:r>
                <a:rPr lang="en-US" altLang="zh-CN" sz="2000" b="1" i="1" baseline="-25000" dirty="0" err="1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 baseline="-25000" dirty="0" err="1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000" b="1" baseline="-25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45" name="Text Box 17"/>
            <p:cNvSpPr txBox="1">
              <a:spLocks noChangeArrowheads="1"/>
            </p:cNvSpPr>
            <p:nvPr/>
          </p:nvSpPr>
          <p:spPr bwMode="auto">
            <a:xfrm>
              <a:off x="2590" y="2302"/>
              <a:ext cx="499" cy="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00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  <a:endParaRPr lang="en-US" altLang="zh-CN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46" name="Text Box 18"/>
            <p:cNvSpPr txBox="1">
              <a:spLocks noChangeArrowheads="1"/>
            </p:cNvSpPr>
            <p:nvPr/>
          </p:nvSpPr>
          <p:spPr bwMode="auto">
            <a:xfrm>
              <a:off x="2880" y="2318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算法</a:t>
              </a:r>
              <a:r>
                <a:rPr lang="en-US" altLang="zh-CN" sz="2000" b="1" i="1" baseline="-25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nm</a:t>
              </a:r>
              <a:endParaRPr lang="en-US" altLang="zh-CN" sz="2000" b="1" i="1" baseline="-25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47" name="Line 19"/>
            <p:cNvSpPr>
              <a:spLocks noChangeShapeType="1"/>
            </p:cNvSpPr>
            <p:nvPr/>
          </p:nvSpPr>
          <p:spPr bwMode="auto">
            <a:xfrm flipH="1">
              <a:off x="2245" y="1888"/>
              <a:ext cx="318" cy="454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48" name="Line 20"/>
            <p:cNvSpPr>
              <a:spLocks noChangeShapeType="1"/>
            </p:cNvSpPr>
            <p:nvPr/>
          </p:nvSpPr>
          <p:spPr bwMode="auto">
            <a:xfrm>
              <a:off x="2744" y="1899"/>
              <a:ext cx="0" cy="408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49" name="Freeform 21"/>
            <p:cNvSpPr/>
            <p:nvPr/>
          </p:nvSpPr>
          <p:spPr bwMode="auto">
            <a:xfrm>
              <a:off x="2924" y="1902"/>
              <a:ext cx="240" cy="4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24"/>
                </a:cxn>
              </a:cxnLst>
              <a:rect l="0" t="0" r="r" b="b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28575" cap="flat" cmpd="sng">
              <a:solidFill>
                <a:srgbClr val="8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50" name="Line 22"/>
            <p:cNvSpPr>
              <a:spLocks noChangeShapeType="1"/>
            </p:cNvSpPr>
            <p:nvPr/>
          </p:nvSpPr>
          <p:spPr bwMode="auto">
            <a:xfrm>
              <a:off x="4014" y="983"/>
              <a:ext cx="0" cy="145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51" name="Line 23"/>
            <p:cNvSpPr>
              <a:spLocks noChangeShapeType="1"/>
            </p:cNvSpPr>
            <p:nvPr/>
          </p:nvSpPr>
          <p:spPr bwMode="auto">
            <a:xfrm flipH="1">
              <a:off x="3515" y="2432"/>
              <a:ext cx="499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52" name="Text Box 24"/>
            <p:cNvSpPr txBox="1">
              <a:spLocks noChangeArrowheads="1"/>
            </p:cNvSpPr>
            <p:nvPr/>
          </p:nvSpPr>
          <p:spPr bwMode="auto">
            <a:xfrm>
              <a:off x="4079" y="1161"/>
              <a:ext cx="372" cy="90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运算实现</a:t>
              </a:r>
              <a:endPara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37"/>
          <p:cNvGrpSpPr/>
          <p:nvPr/>
        </p:nvGrpSpPr>
        <p:grpSpPr bwMode="auto">
          <a:xfrm>
            <a:off x="765143" y="4494230"/>
            <a:ext cx="4464050" cy="1506538"/>
            <a:chOff x="612" y="2750"/>
            <a:chExt cx="2812" cy="949"/>
          </a:xfrm>
        </p:grpSpPr>
        <p:sp>
          <p:nvSpPr>
            <p:cNvPr id="227353" name="AutoShape 25"/>
            <p:cNvSpPr/>
            <p:nvPr/>
          </p:nvSpPr>
          <p:spPr bwMode="auto">
            <a:xfrm rot="16200000">
              <a:off x="1950" y="1412"/>
              <a:ext cx="136" cy="2812"/>
            </a:xfrm>
            <a:prstGeom prst="leftBrace">
              <a:avLst>
                <a:gd name="adj1" fmla="val 17230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27354" name="Text Box 26"/>
            <p:cNvSpPr txBox="1">
              <a:spLocks noChangeArrowheads="1"/>
            </p:cNvSpPr>
            <p:nvPr/>
          </p:nvSpPr>
          <p:spPr bwMode="auto">
            <a:xfrm>
              <a:off x="1610" y="3385"/>
              <a:ext cx="998" cy="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>
                  <a:solidFill>
                    <a:srgbClr val="FF3300"/>
                  </a:solidFill>
                  <a:ea typeface="黑体" panose="02010609060101010101" pitchFamily="49" charset="-122"/>
                </a:rPr>
                <a:t>最佳算法</a:t>
              </a:r>
              <a:endParaRPr lang="zh-CN" altLang="en-US" baseline="-25000">
                <a:solidFill>
                  <a:srgbClr val="FF33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27355" name="AutoShape 27"/>
            <p:cNvSpPr>
              <a:spLocks noChangeArrowheads="1"/>
            </p:cNvSpPr>
            <p:nvPr/>
          </p:nvSpPr>
          <p:spPr bwMode="auto">
            <a:xfrm>
              <a:off x="1927" y="2976"/>
              <a:ext cx="227" cy="363"/>
            </a:xfrm>
            <a:prstGeom prst="downArrow">
              <a:avLst>
                <a:gd name="adj1" fmla="val 50000"/>
                <a:gd name="adj2" fmla="val 3997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27356" name="Text Box 28"/>
            <p:cNvSpPr txBox="1">
              <a:spLocks noChangeArrowheads="1"/>
            </p:cNvSpPr>
            <p:nvPr/>
          </p:nvSpPr>
          <p:spPr bwMode="auto">
            <a:xfrm>
              <a:off x="2245" y="3021"/>
              <a:ext cx="953" cy="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dirty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算法分析</a:t>
              </a:r>
              <a:endParaRPr lang="zh-CN" altLang="en-US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008187" y="4730768"/>
            <a:ext cx="6869131" cy="1270000"/>
            <a:chOff x="2008187" y="4670452"/>
            <a:chExt cx="6869131" cy="1270000"/>
          </a:xfrm>
        </p:grpSpPr>
        <p:sp>
          <p:nvSpPr>
            <p:cNvPr id="227379" name="Rectangle 51"/>
            <p:cNvSpPr>
              <a:spLocks noChangeArrowheads="1"/>
            </p:cNvSpPr>
            <p:nvPr/>
          </p:nvSpPr>
          <p:spPr bwMode="auto">
            <a:xfrm>
              <a:off x="2008187" y="4670452"/>
              <a:ext cx="3492507" cy="1270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69" name="Text Box 41"/>
            <p:cNvSpPr txBox="1">
              <a:spLocks noChangeArrowheads="1"/>
            </p:cNvSpPr>
            <p:nvPr/>
          </p:nvSpPr>
          <p:spPr bwMode="auto">
            <a:xfrm>
              <a:off x="7072330" y="4968902"/>
              <a:ext cx="1804988" cy="4016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108000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CN" sz="2000" b="1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</a:t>
              </a:r>
              <a:r>
                <a:rPr lang="en-US" altLang="zh-CN" sz="2000" b="1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b="1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算法分析</a:t>
              </a:r>
              <a:endParaRPr lang="zh-CN" altLang="en-US" sz="20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80" name="Line 52"/>
            <p:cNvSpPr>
              <a:spLocks noChangeShapeType="1"/>
            </p:cNvSpPr>
            <p:nvPr/>
          </p:nvSpPr>
          <p:spPr bwMode="auto">
            <a:xfrm>
              <a:off x="5481637" y="5173690"/>
              <a:ext cx="1584325" cy="0"/>
            </a:xfrm>
            <a:prstGeom prst="line">
              <a:avLst/>
            </a:prstGeom>
            <a:ln w="28575"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Rectangle 7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14282" y="191136"/>
            <a:ext cx="5429288" cy="52322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1.1.5 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数据结构求解问题的过程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95288" y="2330466"/>
            <a:ext cx="8569325" cy="10402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0"/>
              </a:spcBef>
            </a:pPr>
            <a:r>
              <a:rPr lang="en-US" altLang="zh-CN" sz="2200" dirty="0"/>
              <a:t>         </a:t>
            </a:r>
            <a:r>
              <a:rPr lang="zh-CN" altLang="en-US" sz="22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数据元素之间的关系有逻辑关系和</a:t>
            </a:r>
            <a:r>
              <a:rPr lang="zh-CN" altLang="en-US" sz="22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物理</a:t>
            </a:r>
            <a:r>
              <a:rPr lang="zh-CN" altLang="en-US" sz="22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关系，对应的运算有</a:t>
            </a:r>
            <a:r>
              <a:rPr lang="zh-CN" altLang="en-US" sz="220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基于逻辑结构的运算描述</a:t>
            </a:r>
            <a:r>
              <a:rPr lang="zh-CN" altLang="en-US" sz="22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20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基于存储结构的运算实现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。        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590" name="Text Box 6" descr="蓝色面巾纸"/>
          <p:cNvSpPr txBox="1">
            <a:spLocks noChangeArrowheads="1"/>
          </p:cNvSpPr>
          <p:nvPr/>
        </p:nvSpPr>
        <p:spPr bwMode="auto">
          <a:xfrm>
            <a:off x="571472" y="1500174"/>
            <a:ext cx="3240087" cy="5619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eaLnBrk="0" hangingPunct="0"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1.2.1 </a:t>
            </a: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什么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是算法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1000100" y="3643314"/>
            <a:ext cx="7704137" cy="498598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通常</a:t>
            </a:r>
            <a:r>
              <a:rPr lang="zh-CN" altLang="en-US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lang="zh-CN" altLang="en-US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基于存储结构</a:t>
            </a:r>
            <a:r>
              <a:rPr lang="zh-CN" altLang="en-US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的运算实现的步骤</a:t>
            </a:r>
            <a:r>
              <a:rPr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或过程称为</a:t>
            </a:r>
            <a:r>
              <a:rPr lang="zh-CN" altLang="en-US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4" descr="新闻纸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285984" y="357166"/>
            <a:ext cx="4648200" cy="641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1.2 </a:t>
            </a:r>
            <a:r>
              <a:rPr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及其描述</a:t>
            </a:r>
            <a:r>
              <a:rPr lang="zh-CN" altLang="en-US" sz="36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36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85852" y="4500570"/>
            <a:ext cx="6357982" cy="1000132"/>
            <a:chOff x="1285852" y="4857760"/>
            <a:chExt cx="6357982" cy="1000132"/>
          </a:xfrm>
        </p:grpSpPr>
        <p:sp>
          <p:nvSpPr>
            <p:cNvPr id="6" name="矩形 5"/>
            <p:cNvSpPr/>
            <p:nvPr/>
          </p:nvSpPr>
          <p:spPr>
            <a:xfrm>
              <a:off x="1285852" y="4857760"/>
              <a:ext cx="1357322" cy="1000132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运算功能</a:t>
              </a:r>
              <a:r>
                <a:rPr lang="zh-CN" altLang="en-US" sz="220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描述</a:t>
              </a:r>
              <a:endParaRPr lang="zh-CN" altLang="en-US" sz="2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143504" y="4929198"/>
              <a:ext cx="1428760" cy="928694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运算功能</a:t>
              </a:r>
              <a:r>
                <a:rPr lang="zh-CN" altLang="en-US" sz="220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实现</a:t>
              </a:r>
              <a:endParaRPr lang="zh-CN" altLang="en-US" sz="2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0" name="直接箭头连接符 9"/>
            <p:cNvCxnSpPr>
              <a:endCxn id="8" idx="1"/>
            </p:cNvCxnSpPr>
            <p:nvPr/>
          </p:nvCxnSpPr>
          <p:spPr>
            <a:xfrm>
              <a:off x="2428860" y="5357826"/>
              <a:ext cx="2664000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928926" y="4926939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基于存储</a:t>
              </a:r>
              <a:r>
                <a:rPr lang="zh-CN" altLang="en-US" sz="2000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结构</a:t>
              </a:r>
              <a:endParaRPr lang="zh-CN" altLang="en-US" sz="20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椭圆形标注 11"/>
            <p:cNvSpPr/>
            <p:nvPr/>
          </p:nvSpPr>
          <p:spPr>
            <a:xfrm>
              <a:off x="6715140" y="4857760"/>
              <a:ext cx="928694" cy="571504"/>
            </a:xfrm>
            <a:prstGeom prst="wedgeEllipseCallout">
              <a:avLst>
                <a:gd name="adj1" fmla="val -82371"/>
                <a:gd name="adj2" fmla="val 55833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0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  <a:endParaRPr lang="zh-CN" altLang="en-US" sz="20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 descr="蓝色面巾纸"/>
          <p:cNvSpPr txBox="1">
            <a:spLocks noChangeArrowheads="1"/>
          </p:cNvSpPr>
          <p:nvPr/>
        </p:nvSpPr>
        <p:spPr bwMode="auto">
          <a:xfrm>
            <a:off x="428596" y="214290"/>
            <a:ext cx="3071834" cy="52322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1.2.2 </a:t>
            </a: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算法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描述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714348" y="2428868"/>
            <a:ext cx="6023946" cy="2369820"/>
            <a:chOff x="714348" y="2428868"/>
            <a:chExt cx="6023946" cy="2369820"/>
          </a:xfrm>
        </p:grpSpPr>
        <p:sp>
          <p:nvSpPr>
            <p:cNvPr id="4" name="TextBox 3"/>
            <p:cNvSpPr txBox="1"/>
            <p:nvPr/>
          </p:nvSpPr>
          <p:spPr>
            <a:xfrm>
              <a:off x="714348" y="2428868"/>
              <a:ext cx="5000660" cy="23698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2700000" scaled="1"/>
              <a:tileRect/>
            </a:gradFill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08000" rIns="180000" bIns="10800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返回值</a:t>
              </a:r>
              <a:r>
                <a:rPr lang="zh-CN" altLang="en-US" sz="2000" dirty="0" smtClean="0">
                  <a:solidFill>
                    <a:srgbClr val="00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000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算法对应的函数名</a:t>
              </a:r>
              <a:r>
                <a:rPr lang="en-US" altLang="zh-CN" sz="2000" dirty="0" smtClean="0">
                  <a:solidFill>
                    <a:srgbClr val="00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sz="20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参数</a:t>
              </a:r>
              <a:r>
                <a:rPr lang="zh-CN" altLang="en-US" sz="20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列表</a:t>
              </a:r>
              <a:r>
                <a:rPr lang="en-US" altLang="zh-CN" sz="2000" dirty="0" smtClean="0">
                  <a:solidFill>
                    <a:srgbClr val="00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endParaRPr lang="en-US" altLang="zh-CN" sz="2000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smtClean="0">
                  <a:solidFill>
                    <a:srgbClr val="00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{   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//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临时变量的定义</a:t>
              </a:r>
              <a:endPara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//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实现由输入参数到输出参数的操作</a:t>
              </a:r>
              <a:endParaRPr lang="en-US" altLang="zh-CN" sz="2000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rgbClr val="00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…</a:t>
              </a:r>
              <a:endParaRPr lang="en-US" altLang="zh-CN" sz="2000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rgbClr val="00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}</a:t>
              </a:r>
              <a:endParaRPr lang="zh-CN" altLang="en-US" sz="2000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5929322" y="2928934"/>
              <a:ext cx="142876" cy="1357322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15074" y="3143248"/>
              <a:ext cx="523220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函数体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0" name="组合 20"/>
          <p:cNvGrpSpPr/>
          <p:nvPr/>
        </p:nvGrpSpPr>
        <p:grpSpPr>
          <a:xfrm>
            <a:off x="1071538" y="1000108"/>
            <a:ext cx="4429156" cy="642942"/>
            <a:chOff x="1071538" y="1000108"/>
            <a:chExt cx="4429156" cy="642942"/>
          </a:xfrm>
        </p:grpSpPr>
        <p:sp>
          <p:nvSpPr>
            <p:cNvPr id="13" name="圆角矩形 12"/>
            <p:cNvSpPr/>
            <p:nvPr/>
          </p:nvSpPr>
          <p:spPr>
            <a:xfrm>
              <a:off x="2428860" y="1000108"/>
              <a:ext cx="1571636" cy="6429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785918" y="1214422"/>
              <a:ext cx="571504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1538" y="1109646"/>
              <a:ext cx="785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输入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4071934" y="1247760"/>
              <a:ext cx="571504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14876" y="1142984"/>
              <a:ext cx="785818" cy="38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输出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1" name="组合 21"/>
          <p:cNvGrpSpPr/>
          <p:nvPr/>
        </p:nvGrpSpPr>
        <p:grpSpPr>
          <a:xfrm>
            <a:off x="2926116" y="1714488"/>
            <a:ext cx="3146082" cy="576000"/>
            <a:chOff x="2926116" y="1714488"/>
            <a:chExt cx="3146082" cy="576000"/>
          </a:xfrm>
        </p:grpSpPr>
        <p:sp>
          <p:nvSpPr>
            <p:cNvPr id="19" name="燕尾形 18"/>
            <p:cNvSpPr/>
            <p:nvPr/>
          </p:nvSpPr>
          <p:spPr>
            <a:xfrm rot="5400000">
              <a:off x="2818116" y="1822488"/>
              <a:ext cx="576000" cy="360000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57554" y="1811302"/>
              <a:ext cx="2714644" cy="403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算法描述的一般格式</a:t>
              </a:r>
              <a:endParaRPr lang="zh-CN" altLang="en-US" sz="2000"/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504855" y="1339850"/>
            <a:ext cx="3352765" cy="240065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/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0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m=2;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fun2(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printf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d\</a:t>
            </a:r>
            <a:r>
              <a:rPr lang="en-US" altLang="zh-CN" sz="200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0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4610130" y="1663661"/>
            <a:ext cx="3457575" cy="190821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/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fun2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0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x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d\</a:t>
            </a:r>
            <a:r>
              <a:rPr lang="en-US" altLang="zh-CN" sz="200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0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349492" y="1916113"/>
            <a:ext cx="1079500" cy="38953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实参</a:t>
            </a:r>
            <a:endParaRPr lang="zh-CN" altLang="en-US" sz="2000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25" name="Line 5"/>
          <p:cNvSpPr>
            <a:spLocks noChangeShapeType="1"/>
          </p:cNvSpPr>
          <p:nvPr/>
        </p:nvSpPr>
        <p:spPr bwMode="auto">
          <a:xfrm flipH="1">
            <a:off x="1701792" y="2132013"/>
            <a:ext cx="647700" cy="28892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6488137" y="2166898"/>
            <a:ext cx="1298573" cy="4308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普通形参</a:t>
            </a:r>
            <a:endParaRPr lang="zh-CN" altLang="en-US" sz="2000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27" name="Line 7"/>
          <p:cNvSpPr>
            <a:spLocks noChangeShapeType="1"/>
          </p:cNvSpPr>
          <p:nvPr/>
        </p:nvSpPr>
        <p:spPr bwMode="auto">
          <a:xfrm flipH="1" flipV="1">
            <a:off x="6200800" y="2024023"/>
            <a:ext cx="360362" cy="287338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1447824" y="4576765"/>
            <a:ext cx="1254125" cy="40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 algn="ctr"/>
            <a:r>
              <a:rPr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fun1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5675329" y="4565652"/>
            <a:ext cx="1254125" cy="40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 algn="ctr"/>
            <a:r>
              <a:rPr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fun2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30" name="Line 10"/>
          <p:cNvSpPr>
            <a:spLocks noChangeShapeType="1"/>
          </p:cNvSpPr>
          <p:nvPr/>
        </p:nvSpPr>
        <p:spPr bwMode="auto">
          <a:xfrm>
            <a:off x="2701948" y="4751389"/>
            <a:ext cx="2941621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2786051" y="4286256"/>
            <a:ext cx="2786081" cy="38953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实参到形参单向值传递</a:t>
            </a:r>
            <a:endParaRPr lang="zh-CN" altLang="en-US" sz="2000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504855" y="549275"/>
            <a:ext cx="2852699" cy="498598"/>
          </a:xfrm>
          <a:prstGeom prst="rect">
            <a:avLst/>
          </a:prstGeom>
          <a:solidFill>
            <a:srgbClr val="6600CC"/>
          </a:solidFill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普通的参数传递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上弧形箭头 13"/>
          <p:cNvSpPr/>
          <p:nvPr/>
        </p:nvSpPr>
        <p:spPr>
          <a:xfrm>
            <a:off x="4071934" y="1285860"/>
            <a:ext cx="571504" cy="285752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8" grpId="0" bldLvl="0" animBg="1"/>
      <p:bldP spid="184329" grpId="0" bldLvl="0" animBg="1"/>
      <p:bldP spid="184330" grpId="0" bldLvl="0" animBg="1"/>
      <p:bldP spid="18433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2978" y="1809739"/>
          <a:ext cx="3857651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708553"/>
                <a:gridCol w="1005958"/>
                <a:gridCol w="928694"/>
                <a:gridCol w="1214446"/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428604"/>
            <a:ext cx="3143272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结构化数据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示例</a:t>
            </a:r>
            <a:endParaRPr lang="zh-CN" altLang="en-US" b="1" dirty="0" smtClea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546" y="1214422"/>
            <a:ext cx="2071702" cy="44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一个学生表</a:t>
            </a:r>
            <a:endParaRPr lang="zh-CN" altLang="en-US" sz="2000" b="1" dirty="0" smtClea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10800000">
            <a:off x="5000628" y="2095491"/>
            <a:ext cx="500066" cy="211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29256" y="1714489"/>
            <a:ext cx="1785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数据项</a:t>
            </a:r>
            <a:r>
              <a:rPr lang="en-US" altLang="zh-CN" sz="2000" b="1" dirty="0" smtClean="0">
                <a:solidFill>
                  <a:srgbClr val="3333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solidFill>
                  <a:srgbClr val="3333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用于描述数据元素</a:t>
            </a:r>
            <a:r>
              <a:rPr lang="en-US" altLang="zh-CN" sz="2000" b="1" dirty="0" smtClean="0">
                <a:solidFill>
                  <a:srgbClr val="3333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b="1" dirty="0" smtClean="0">
              <a:solidFill>
                <a:srgbClr val="3333CC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5143504" y="2500306"/>
            <a:ext cx="285752" cy="2952771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15986" y="3214687"/>
            <a:ext cx="584775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数据元素</a:t>
            </a:r>
            <a:endParaRPr lang="zh-CN" alt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500034" y="1268413"/>
            <a:ext cx="3457575" cy="240065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fun1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m=2;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fun2(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d\</a:t>
            </a:r>
            <a:r>
              <a:rPr lang="en-US" altLang="zh-CN" sz="200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4605309" y="1663661"/>
            <a:ext cx="3457575" cy="190821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fun2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&amp;x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x++;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printf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d\</a:t>
            </a:r>
            <a:r>
              <a:rPr lang="en-US" altLang="zh-CN" sz="200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2433618" y="1857364"/>
            <a:ext cx="1079500" cy="38953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实参</a:t>
            </a:r>
            <a:endParaRPr lang="zh-CN" altLang="en-US" sz="2000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5349" name="Line 5"/>
          <p:cNvSpPr>
            <a:spLocks noChangeShapeType="1"/>
          </p:cNvSpPr>
          <p:nvPr/>
        </p:nvSpPr>
        <p:spPr bwMode="auto">
          <a:xfrm flipH="1">
            <a:off x="1785918" y="2073264"/>
            <a:ext cx="647700" cy="28892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6716725" y="2214553"/>
            <a:ext cx="1584325" cy="38953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引用型形参</a:t>
            </a:r>
            <a:endParaRPr lang="zh-CN" altLang="en-US" sz="2000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5351" name="Line 7"/>
          <p:cNvSpPr>
            <a:spLocks noChangeShapeType="1"/>
          </p:cNvSpPr>
          <p:nvPr/>
        </p:nvSpPr>
        <p:spPr bwMode="auto">
          <a:xfrm flipH="1" flipV="1">
            <a:off x="6429388" y="2071678"/>
            <a:ext cx="360362" cy="287337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357158" y="430072"/>
            <a:ext cx="3498875" cy="498598"/>
          </a:xfrm>
          <a:prstGeom prst="rect">
            <a:avLst/>
          </a:prstGeom>
          <a:solidFill>
            <a:srgbClr val="6600CC"/>
          </a:solidFill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引用类型的参数传递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1703337" y="4419616"/>
            <a:ext cx="1254125" cy="40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 algn="ctr"/>
            <a:r>
              <a:rPr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fun1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6116609" y="4408503"/>
            <a:ext cx="1254125" cy="40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 algn="ctr"/>
            <a:r>
              <a:rPr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fun2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 flipV="1">
            <a:off x="2963820" y="4572008"/>
            <a:ext cx="31680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3143240" y="4141121"/>
            <a:ext cx="2822625" cy="4308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 sz="20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</a:t>
            </a:r>
            <a:r>
              <a:rPr lang="zh-CN" altLang="en-US" sz="18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实参</a:t>
            </a:r>
            <a:r>
              <a:rPr lang="zh-CN" altLang="en-US" sz="18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到形参单向值传递</a:t>
            </a:r>
            <a:endParaRPr lang="zh-CN" altLang="en-US" sz="1800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5357" name="Freeform 13"/>
          <p:cNvSpPr/>
          <p:nvPr/>
        </p:nvSpPr>
        <p:spPr bwMode="auto">
          <a:xfrm>
            <a:off x="2939093" y="4727591"/>
            <a:ext cx="3168000" cy="0"/>
          </a:xfrm>
          <a:custGeom>
            <a:avLst/>
            <a:gdLst/>
            <a:ahLst/>
            <a:cxnLst>
              <a:cxn ang="0">
                <a:pos x="1600" y="0"/>
              </a:cxn>
              <a:cxn ang="0">
                <a:pos x="0" y="7"/>
              </a:cxn>
            </a:cxnLst>
            <a:rect l="0" t="0" r="r" b="b"/>
            <a:pathLst>
              <a:path w="1600" h="7">
                <a:moveTo>
                  <a:pt x="1600" y="0"/>
                </a:moveTo>
                <a:lnTo>
                  <a:pt x="0" y="7"/>
                </a:lnTo>
              </a:path>
            </a:pathLst>
          </a:cu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3035259" y="4857760"/>
            <a:ext cx="3097213" cy="7355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sz="20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</a:t>
            </a:r>
            <a:r>
              <a:rPr lang="zh-CN" altLang="en-US" sz="18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形参</a:t>
            </a:r>
            <a:r>
              <a:rPr lang="zh-CN" altLang="en-US" sz="18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回传</a:t>
            </a:r>
            <a:r>
              <a:rPr lang="zh-CN" altLang="en-US" sz="18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</a:t>
            </a:r>
            <a:r>
              <a:rPr lang="zh-CN" altLang="en-US" sz="18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实参，实参</a:t>
            </a:r>
            <a:r>
              <a:rPr lang="zh-CN" altLang="en-US" sz="18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18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形参同步</a:t>
            </a:r>
            <a:r>
              <a:rPr lang="zh-CN" altLang="en-US" sz="18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发生改变</a:t>
            </a:r>
            <a:endParaRPr lang="zh-CN" altLang="en-US" sz="1800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上弧形箭头 15"/>
          <p:cNvSpPr/>
          <p:nvPr/>
        </p:nvSpPr>
        <p:spPr>
          <a:xfrm>
            <a:off x="4071934" y="1357298"/>
            <a:ext cx="571504" cy="285752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2" grpId="0" bldLvl="0" animBg="1"/>
      <p:bldP spid="185353" grpId="0" bldLvl="0" animBg="1"/>
      <p:bldP spid="185354" grpId="0" bldLvl="0" animBg="1"/>
      <p:bldP spid="185355" grpId="0" bldLvl="0" animBg="1"/>
      <p:bldP spid="185357" grpId="0" bldLvl="0" animBg="1"/>
      <p:bldP spid="185358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2500298" y="642918"/>
            <a:ext cx="4214842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1.3   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算法分析基础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2714620"/>
            <a:ext cx="3071834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分析算法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占用的资源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 bwMode="auto">
          <a:xfrm>
            <a:off x="3500430" y="2357430"/>
            <a:ext cx="214314" cy="1214446"/>
          </a:xfrm>
          <a:prstGeom prst="leftBrace">
            <a:avLst/>
          </a:prstGeom>
          <a:noFill/>
          <a:ln w="19050" cap="flat" cmpd="sng" algn="ctr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4744" y="2223960"/>
            <a:ext cx="157163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时间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6182" y="3216154"/>
            <a:ext cx="150019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内存空间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429256" y="2239954"/>
            <a:ext cx="3286148" cy="465448"/>
            <a:chOff x="5429256" y="2239954"/>
            <a:chExt cx="3286148" cy="465448"/>
          </a:xfrm>
        </p:grpSpPr>
        <p:sp>
          <p:nvSpPr>
            <p:cNvPr id="9" name="右箭头 8"/>
            <p:cNvSpPr/>
            <p:nvPr/>
          </p:nvSpPr>
          <p:spPr>
            <a:xfrm>
              <a:off x="5429256" y="2357430"/>
              <a:ext cx="571504" cy="28575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43636" y="2239954"/>
              <a:ext cx="2571768" cy="465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时间性能分析</a:t>
              </a:r>
              <a:endPara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429256" y="3201986"/>
            <a:ext cx="3286148" cy="465448"/>
            <a:chOff x="5429256" y="3201986"/>
            <a:chExt cx="3286148" cy="465448"/>
          </a:xfrm>
        </p:grpSpPr>
        <p:sp>
          <p:nvSpPr>
            <p:cNvPr id="11" name="右箭头 10"/>
            <p:cNvSpPr/>
            <p:nvPr/>
          </p:nvSpPr>
          <p:spPr>
            <a:xfrm>
              <a:off x="5429256" y="3294062"/>
              <a:ext cx="571504" cy="28575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43636" y="3201986"/>
              <a:ext cx="2571768" cy="465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空间性能分析</a:t>
              </a:r>
              <a:endPara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0034" y="4214818"/>
            <a:ext cx="7715304" cy="498598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算法分析目的：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分析算法的时空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效率以便改进算法性能。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94665" y="1227773"/>
            <a:ext cx="7783513" cy="16127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一个算法是由控制结构（顺序、分支和循环三种）和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原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操作（指固有数据类型的操作，如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solidFill>
                  <a:srgbClr val="0000FF"/>
                </a:solidFill>
                <a:latin typeface="+mj-ea"/>
                <a:cs typeface="Times New Roman" panose="02020603050405020304" pitchFamily="18" charset="0"/>
              </a:rPr>
              <a:t>-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++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等）构成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算法执行时间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取决于两者的综合效果。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628" name="Rectangle 4" descr="信纸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755650" y="403225"/>
            <a:ext cx="4848225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1.3.1 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算法时间复杂度分析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357290" y="3143248"/>
            <a:ext cx="3529013" cy="465448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一个算法的基本构成：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65288" y="4005263"/>
            <a:ext cx="6219825" cy="914400"/>
            <a:chOff x="1665288" y="4005263"/>
            <a:chExt cx="6219825" cy="914400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1665288" y="4005263"/>
              <a:ext cx="15240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控制语句</a:t>
              </a:r>
              <a:r>
                <a:rPr lang="en-US" altLang="zh-CN" sz="2000" dirty="0">
                  <a:solidFill>
                    <a:srgbClr val="808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808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原操作</a:t>
              </a:r>
              <a:endParaRPr lang="zh-CN" altLang="en-US" sz="2000" dirty="0">
                <a:solidFill>
                  <a:srgbClr val="808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6361113" y="4005263"/>
              <a:ext cx="15240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控制语句</a:t>
              </a:r>
              <a:r>
                <a:rPr lang="en-US" altLang="zh-CN" sz="2000" i="1" dirty="0">
                  <a:solidFill>
                    <a:srgbClr val="808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lang="en-US" altLang="zh-CN" sz="2000" i="1" dirty="0">
                <a:solidFill>
                  <a:srgbClr val="808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原操作</a:t>
              </a:r>
              <a:endParaRPr lang="zh-CN" altLang="en-US" sz="2000" dirty="0">
                <a:solidFill>
                  <a:srgbClr val="808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5370513" y="4081463"/>
              <a:ext cx="685800" cy="5794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3200">
                  <a:solidFill>
                    <a:schemeClr val="tx1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sz="32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3624263" y="4005263"/>
              <a:ext cx="15240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控制语句</a:t>
              </a:r>
              <a:r>
                <a:rPr lang="en-US" altLang="zh-CN" sz="2000" dirty="0">
                  <a:solidFill>
                    <a:srgbClr val="808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en-US" altLang="zh-CN" sz="2000" dirty="0">
                <a:solidFill>
                  <a:srgbClr val="808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原操作</a:t>
              </a:r>
              <a:endParaRPr lang="zh-CN" altLang="en-US" sz="2000" dirty="0">
                <a:solidFill>
                  <a:srgbClr val="808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468313" y="333375"/>
            <a:ext cx="1727200" cy="44896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57224" y="991853"/>
            <a:ext cx="4000528" cy="3876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]=2*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printf("%d"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printf("\n");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14414" y="1514462"/>
            <a:ext cx="6143668" cy="2895620"/>
            <a:chOff x="1214414" y="1571612"/>
            <a:chExt cx="6143668" cy="2895620"/>
          </a:xfrm>
        </p:grpSpPr>
        <p:sp>
          <p:nvSpPr>
            <p:cNvPr id="16" name="矩形 15"/>
            <p:cNvSpPr/>
            <p:nvPr/>
          </p:nvSpPr>
          <p:spPr>
            <a:xfrm>
              <a:off x="1643042" y="3500438"/>
              <a:ext cx="2428892" cy="428628"/>
            </a:xfrm>
            <a:prstGeom prst="rect">
              <a:avLst/>
            </a:prstGeom>
            <a:solidFill>
              <a:srgbClr val="6600CC">
                <a:alpha val="22000"/>
              </a:srgbClr>
            </a:solidFill>
            <a:ln>
              <a:solidFill>
                <a:schemeClr val="accent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643042" y="2551106"/>
              <a:ext cx="1500198" cy="428628"/>
            </a:xfrm>
            <a:prstGeom prst="rect">
              <a:avLst/>
            </a:prstGeom>
            <a:solidFill>
              <a:srgbClr val="6600CC">
                <a:alpha val="25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14414" y="4038604"/>
              <a:ext cx="2214578" cy="428628"/>
            </a:xfrm>
            <a:prstGeom prst="rect">
              <a:avLst/>
            </a:prstGeom>
            <a:solidFill>
              <a:srgbClr val="6600CC">
                <a:alpha val="21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285852" y="1571612"/>
              <a:ext cx="1357322" cy="428628"/>
            </a:xfrm>
            <a:prstGeom prst="rect">
              <a:avLst/>
            </a:prstGeom>
            <a:solidFill>
              <a:srgbClr val="6600CC">
                <a:alpha val="23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383" name="Text Box 15"/>
            <p:cNvSpPr txBox="1">
              <a:spLocks noChangeArrowheads="1"/>
            </p:cNvSpPr>
            <p:nvPr/>
          </p:nvSpPr>
          <p:spPr bwMode="auto">
            <a:xfrm>
              <a:off x="5845194" y="2816042"/>
              <a:ext cx="1512888" cy="419282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200" dirty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原操作</a:t>
              </a:r>
              <a:endParaRPr lang="zh-CN" altLang="en-US" sz="2200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10800000">
              <a:off x="2643174" y="1806564"/>
              <a:ext cx="3571900" cy="107157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5" idx="3"/>
            </p:cNvCxnSpPr>
            <p:nvPr/>
          </p:nvCxnSpPr>
          <p:spPr>
            <a:xfrm rot="10800000">
              <a:off x="3143240" y="2765420"/>
              <a:ext cx="3000396" cy="18415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6" idx="3"/>
            </p:cNvCxnSpPr>
            <p:nvPr/>
          </p:nvCxnSpPr>
          <p:spPr>
            <a:xfrm rot="10800000" flipV="1">
              <a:off x="4071934" y="3092448"/>
              <a:ext cx="2071702" cy="6223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17" idx="3"/>
            </p:cNvCxnSpPr>
            <p:nvPr/>
          </p:nvCxnSpPr>
          <p:spPr>
            <a:xfrm rot="10800000" flipV="1">
              <a:off x="3428992" y="3209924"/>
              <a:ext cx="2786082" cy="104299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720" y="285728"/>
            <a:ext cx="2786082" cy="4489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算法分析方式：</a:t>
            </a:r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073014"/>
            <a:ext cx="8429684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事后分析统计方法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：编写算法对应程序，统计其执行时间。</a:t>
            </a:r>
            <a:endParaRPr lang="zh-CN" altLang="en-US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42910" y="1939424"/>
            <a:ext cx="3500462" cy="1343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lnSpc>
                <a:spcPct val="90000"/>
              </a:lnSpc>
              <a:buFontTx/>
              <a:buBlip>
                <a:blip r:embed="rId1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编写程序的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语言不同</a:t>
            </a:r>
            <a:endParaRPr lang="zh-CN" altLang="en-US" sz="22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Blip>
                <a:blip r:embed="rId1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执行程序的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环境不同</a:t>
            </a:r>
            <a:endParaRPr lang="zh-CN" altLang="en-US" sz="22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Blip>
                <a:blip r:embed="rId1"/>
              </a:buBlip>
            </a:pP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其他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因素</a:t>
            </a:r>
            <a:endParaRPr lang="zh-CN" altLang="en-US" sz="22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4082564"/>
            <a:ext cx="8358246" cy="9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 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事前估算分析方法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：撇开上述因素，认为算法的执行时间是问题规模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的函数。 </a:t>
            </a:r>
            <a:r>
              <a:rPr lang="zh-CN" altLang="en-US" sz="3600" smtClean="0">
                <a:solidFill>
                  <a:srgbClr val="0070C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</a:t>
            </a:r>
            <a:endParaRPr lang="zh-CN" altLang="en-US" sz="3600" smtClean="0">
              <a:solidFill>
                <a:srgbClr val="0070C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3438" y="2368052"/>
            <a:ext cx="24288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所以不能用绝对执行时间进行比较。</a:t>
            </a:r>
            <a:endParaRPr lang="zh-CN" altLang="en-US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右大括号 13"/>
          <p:cNvSpPr/>
          <p:nvPr/>
        </p:nvSpPr>
        <p:spPr>
          <a:xfrm>
            <a:off x="4286248" y="2153738"/>
            <a:ext cx="285752" cy="1285884"/>
          </a:xfrm>
          <a:prstGeom prst="rightBrace">
            <a:avLst/>
          </a:prstGeom>
          <a:ln w="28575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646145" y="1192283"/>
            <a:ext cx="8140697" cy="2459355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  <a:buBlip>
                <a:blip r:embed="rId1"/>
              </a:buBlip>
            </a:pP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出算法所有原操作的执行次数（也称为</a:t>
            </a:r>
            <a:r>
              <a:rPr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频度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 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，它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问题规模</a:t>
            </a:r>
            <a:r>
              <a:rPr lang="en-US" altLang="zh-CN" sz="2200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函数，用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sz="22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表示。</a:t>
            </a:r>
            <a:endParaRPr lang="zh-CN" altLang="en-US" sz="22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20000"/>
              </a:lnSpc>
              <a:buBlip>
                <a:blip r:embed="rId1"/>
              </a:buBlip>
            </a:pP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执行时间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大致 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原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操作所需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时间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×T(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。所以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算法的执行时间</a:t>
            </a:r>
            <a:r>
              <a:rPr lang="zh-CN" altLang="en-US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成正比 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。为此用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sz="22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表示算法的执行时间。</a:t>
            </a:r>
            <a:endParaRPr lang="zh-CN" altLang="en-US" sz="22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20000"/>
              </a:lnSpc>
              <a:buBlip>
                <a:blip r:embed="rId1"/>
              </a:buBlip>
            </a:pP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比较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不同算法的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sz="22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大小得出算法执行时间的好坏。</a:t>
            </a:r>
            <a:endParaRPr lang="zh-CN" altLang="en-US" sz="22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8596" y="1928802"/>
            <a:ext cx="6715172" cy="2796797"/>
            <a:chOff x="428596" y="2168516"/>
            <a:chExt cx="6715172" cy="2796797"/>
          </a:xfrm>
        </p:grpSpPr>
        <p:sp>
          <p:nvSpPr>
            <p:cNvPr id="3" name="TextBox 2"/>
            <p:cNvSpPr txBox="1"/>
            <p:nvPr/>
          </p:nvSpPr>
          <p:spPr>
            <a:xfrm>
              <a:off x="428596" y="4500570"/>
              <a:ext cx="6715172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用于表示求解问题大小</a:t>
              </a:r>
              <a:r>
                <a:rPr lang="zh-CN" altLang="en-US" sz="22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的正整数，如</a:t>
              </a:r>
              <a:r>
                <a:rPr lang="en-US" altLang="zh-CN" sz="2200" i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200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个记录排序</a:t>
              </a:r>
              <a:endParaRPr lang="zh-CN" altLang="en-US" sz="2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 rot="5400000" flipH="1" flipV="1">
              <a:off x="510353" y="3347243"/>
              <a:ext cx="2357454" cy="0"/>
            </a:xfrm>
            <a:prstGeom prst="straightConnector1">
              <a:avLst/>
            </a:prstGeom>
            <a:ln w="28575">
              <a:solidFill>
                <a:srgbClr val="8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785786" y="500042"/>
            <a:ext cx="3714776" cy="4985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 </a:t>
            </a:r>
            <a:r>
              <a:rPr lang="zh-CN" altLang="en-US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分析算法的执行时间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857224" y="1814600"/>
            <a:ext cx="7429552" cy="375754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isometricOffAxis2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MAX   20    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定义最大的方阶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matrixadd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A[MAX][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B[MAX][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C[MAX][MAX])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{	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	for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				//①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for (j=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0;j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n;j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			//②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C[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][j]=A[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][j]+B[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][j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	//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③ 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 rot="279624">
            <a:off x="468313" y="543336"/>
            <a:ext cx="8135937" cy="892552"/>
          </a:xfrm>
          <a:prstGeom prst="rect">
            <a:avLst/>
          </a:prstGeom>
          <a:noFill/>
          <a:ln w="38100" algn="ctr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1-6】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求两个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阶方阵的相加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如下，分析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其时间复杂度。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282" y="168279"/>
            <a:ext cx="5072098" cy="451159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MAX   20    //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定义最大的方阶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18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matrixadd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A[MAX][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int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B[MAX][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C[MAX][MAX])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{	</a:t>
            </a:r>
            <a:r>
              <a:rPr lang="en-US" altLang="zh-CN" sz="18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	for (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	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//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①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for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0;j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n;j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//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②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C[</a:t>
            </a:r>
            <a:r>
              <a:rPr lang="en-US" altLang="zh-CN" sz="18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][j]=A[</a:t>
            </a:r>
            <a:r>
              <a:rPr lang="en-US" altLang="zh-CN" sz="18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][j]+B[</a:t>
            </a:r>
            <a:r>
              <a:rPr lang="en-US" altLang="zh-CN" sz="18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lang="en-US" altLang="zh-CN" sz="18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  //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③ </a:t>
            </a:r>
            <a:endParaRPr lang="en-US" altLang="zh-CN" sz="18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0694" y="857232"/>
            <a:ext cx="3500462" cy="120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解：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除变量定义语句外，该算法包括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个可执行语句①、②和③。</a:t>
            </a:r>
            <a:endParaRPr lang="zh-CN" altLang="en-US" sz="2200"/>
          </a:p>
        </p:txBody>
      </p:sp>
      <p:grpSp>
        <p:nvGrpSpPr>
          <p:cNvPr id="19" name="组合 18"/>
          <p:cNvGrpSpPr/>
          <p:nvPr/>
        </p:nvGrpSpPr>
        <p:grpSpPr>
          <a:xfrm>
            <a:off x="4929190" y="2454244"/>
            <a:ext cx="4143404" cy="430887"/>
            <a:chOff x="4929190" y="2454244"/>
            <a:chExt cx="4143404" cy="430887"/>
          </a:xfrm>
        </p:grpSpPr>
        <p:sp>
          <p:nvSpPr>
            <p:cNvPr id="11" name="TextBox 10"/>
            <p:cNvSpPr txBox="1"/>
            <p:nvPr/>
          </p:nvSpPr>
          <p:spPr>
            <a:xfrm>
              <a:off x="5572132" y="2454244"/>
              <a:ext cx="3500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频度为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，循环体执行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次</a:t>
              </a:r>
              <a:endParaRPr lang="zh-CN" altLang="en-US" sz="2000"/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4929190" y="2689208"/>
              <a:ext cx="684000" cy="0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929190" y="2993351"/>
            <a:ext cx="2714644" cy="430887"/>
            <a:chOff x="4929190" y="2993351"/>
            <a:chExt cx="2714644" cy="430887"/>
          </a:xfrm>
        </p:grpSpPr>
        <p:sp>
          <p:nvSpPr>
            <p:cNvPr id="12" name="TextBox 11"/>
            <p:cNvSpPr txBox="1"/>
            <p:nvPr/>
          </p:nvSpPr>
          <p:spPr>
            <a:xfrm>
              <a:off x="5572132" y="2993351"/>
              <a:ext cx="20717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频度为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+1)</a:t>
              </a:r>
              <a:endParaRPr lang="zh-CN" altLang="en-US" sz="2000"/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4929190" y="3209924"/>
              <a:ext cx="684000" cy="0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929190" y="3564855"/>
            <a:ext cx="2286016" cy="430887"/>
            <a:chOff x="4929190" y="3564855"/>
            <a:chExt cx="2286016" cy="430887"/>
          </a:xfrm>
        </p:grpSpPr>
        <p:sp>
          <p:nvSpPr>
            <p:cNvPr id="13" name="TextBox 12"/>
            <p:cNvSpPr txBox="1"/>
            <p:nvPr/>
          </p:nvSpPr>
          <p:spPr>
            <a:xfrm>
              <a:off x="5572132" y="3564855"/>
              <a:ext cx="16430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频度为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30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2000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4929190" y="3786190"/>
              <a:ext cx="684000" cy="0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5429256" y="3929066"/>
            <a:ext cx="3571900" cy="2020171"/>
            <a:chOff x="5429256" y="3929066"/>
            <a:chExt cx="3571900" cy="2020171"/>
          </a:xfrm>
        </p:grpSpPr>
        <p:sp>
          <p:nvSpPr>
            <p:cNvPr id="5" name="TextBox 4"/>
            <p:cNvSpPr txBox="1"/>
            <p:nvPr/>
          </p:nvSpPr>
          <p:spPr>
            <a:xfrm>
              <a:off x="5429256" y="4572008"/>
              <a:ext cx="2714644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所有语句频度之和为：</a:t>
              </a:r>
              <a:endParaRPr lang="zh-CN" altLang="en-US" sz="22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72132" y="5072074"/>
              <a:ext cx="3429024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400"/>
                </a:lnSpc>
              </a:pP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T(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 = 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n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+1+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+1)+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200" baseline="30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 </a:t>
              </a:r>
              <a:endParaRPr lang="en-US" altLang="zh-CN" sz="2200" baseline="30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2400"/>
                </a:lnSpc>
              </a:pP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       =  2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200" baseline="30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+2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lang="zh-CN" altLang="en-US" sz="2200"/>
            </a:p>
          </p:txBody>
        </p:sp>
        <p:sp>
          <p:nvSpPr>
            <p:cNvPr id="18" name="下箭头 17"/>
            <p:cNvSpPr/>
            <p:nvPr/>
          </p:nvSpPr>
          <p:spPr>
            <a:xfrm>
              <a:off x="6929454" y="3929066"/>
              <a:ext cx="214314" cy="500066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609572" y="1000108"/>
            <a:ext cx="7848600" cy="10895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算法中执行时间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是问题规模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的某个函数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，记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O(</a:t>
            </a:r>
            <a:r>
              <a:rPr lang="en-US" altLang="zh-CN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endParaRPr lang="en-US" altLang="zh-CN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611188" y="285728"/>
            <a:ext cx="5746762" cy="47230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 </a:t>
            </a:r>
            <a:r>
              <a:rPr lang="zh-CN" altLang="en-US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的执行时间用时间复杂度来表示</a:t>
            </a:r>
            <a:endParaRPr lang="zh-CN" altLang="en-US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2169375"/>
            <a:ext cx="83058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记号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”读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作“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”，它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表示随问题规模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的增大算法执行时间的增长率和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增长率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相同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  <a:r>
              <a:rPr lang="zh-CN" altLang="en-US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趋势分析</a:t>
            </a:r>
            <a:endParaRPr lang="en-US" altLang="zh-CN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14480" y="3175000"/>
            <a:ext cx="6357982" cy="2897206"/>
            <a:chOff x="1714480" y="3175000"/>
            <a:chExt cx="6357982" cy="2897206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1714480" y="5715016"/>
              <a:ext cx="585791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678629" y="4679165"/>
              <a:ext cx="278608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29322" y="4214818"/>
              <a:ext cx="7143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</a:rPr>
                <a:t>T(</a:t>
              </a:r>
              <a:r>
                <a:rPr lang="en-US" altLang="zh-CN" sz="2000" i="1" dirty="0" smtClean="0">
                  <a:solidFill>
                    <a:srgbClr val="0000FF"/>
                  </a:solidFill>
                </a:rPr>
                <a:t>n</a:t>
              </a:r>
              <a:r>
                <a:rPr lang="en-US" altLang="zh-CN" sz="2000" dirty="0" smtClean="0">
                  <a:solidFill>
                    <a:srgbClr val="0000FF"/>
                  </a:solidFill>
                </a:rPr>
                <a:t>)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2396" y="5498443"/>
              <a:ext cx="5000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0000FF"/>
                  </a:solidFill>
                </a:rPr>
                <a:t>n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879600" y="3175000"/>
              <a:ext cx="4660900" cy="2247900"/>
            </a:xfrm>
            <a:custGeom>
              <a:avLst/>
              <a:gdLst>
                <a:gd name="connsiteX0" fmla="*/ 0 w 4660900"/>
                <a:gd name="connsiteY0" fmla="*/ 2247900 h 2247900"/>
                <a:gd name="connsiteX1" fmla="*/ 1587500 w 4660900"/>
                <a:gd name="connsiteY1" fmla="*/ 2032000 h 2247900"/>
                <a:gd name="connsiteX2" fmla="*/ 2794000 w 4660900"/>
                <a:gd name="connsiteY2" fmla="*/ 1358900 h 2247900"/>
                <a:gd name="connsiteX3" fmla="*/ 4025900 w 4660900"/>
                <a:gd name="connsiteY3" fmla="*/ 635000 h 2247900"/>
                <a:gd name="connsiteX4" fmla="*/ 4660900 w 4660900"/>
                <a:gd name="connsiteY4" fmla="*/ 0 h 22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900" h="2247900">
                  <a:moveTo>
                    <a:pt x="0" y="2247900"/>
                  </a:moveTo>
                  <a:cubicBezTo>
                    <a:pt x="560916" y="2214033"/>
                    <a:pt x="1121833" y="2180167"/>
                    <a:pt x="1587500" y="2032000"/>
                  </a:cubicBezTo>
                  <a:cubicBezTo>
                    <a:pt x="2053167" y="1883833"/>
                    <a:pt x="2387600" y="1591733"/>
                    <a:pt x="2794000" y="1358900"/>
                  </a:cubicBezTo>
                  <a:cubicBezTo>
                    <a:pt x="3200400" y="1126067"/>
                    <a:pt x="3714750" y="861483"/>
                    <a:pt x="4025900" y="635000"/>
                  </a:cubicBezTo>
                  <a:cubicBezTo>
                    <a:pt x="4337050" y="408517"/>
                    <a:pt x="4498975" y="204258"/>
                    <a:pt x="4660900" y="0"/>
                  </a:cubicBezTo>
                </a:path>
              </a:pathLst>
            </a:custGeom>
            <a:ln w="28575">
              <a:solidFill>
                <a:srgbClr val="80800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879600" y="3771900"/>
              <a:ext cx="4978400" cy="1841500"/>
            </a:xfrm>
            <a:custGeom>
              <a:avLst/>
              <a:gdLst>
                <a:gd name="connsiteX0" fmla="*/ 0 w 4978400"/>
                <a:gd name="connsiteY0" fmla="*/ 1841500 h 1841500"/>
                <a:gd name="connsiteX1" fmla="*/ 1168400 w 4978400"/>
                <a:gd name="connsiteY1" fmla="*/ 1689100 h 1841500"/>
                <a:gd name="connsiteX2" fmla="*/ 2400300 w 4978400"/>
                <a:gd name="connsiteY2" fmla="*/ 1384300 h 1841500"/>
                <a:gd name="connsiteX3" fmla="*/ 3619500 w 4978400"/>
                <a:gd name="connsiteY3" fmla="*/ 698500 h 1841500"/>
                <a:gd name="connsiteX4" fmla="*/ 4978400 w 4978400"/>
                <a:gd name="connsiteY4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8400" h="1841500">
                  <a:moveTo>
                    <a:pt x="0" y="1841500"/>
                  </a:moveTo>
                  <a:cubicBezTo>
                    <a:pt x="384175" y="1803400"/>
                    <a:pt x="768350" y="1765300"/>
                    <a:pt x="1168400" y="1689100"/>
                  </a:cubicBezTo>
                  <a:cubicBezTo>
                    <a:pt x="1568450" y="1612900"/>
                    <a:pt x="1991783" y="1549400"/>
                    <a:pt x="2400300" y="1384300"/>
                  </a:cubicBezTo>
                  <a:cubicBezTo>
                    <a:pt x="2808817" y="1219200"/>
                    <a:pt x="3189817" y="929217"/>
                    <a:pt x="3619500" y="698500"/>
                  </a:cubicBezTo>
                  <a:cubicBezTo>
                    <a:pt x="4049183" y="467783"/>
                    <a:pt x="4513791" y="233891"/>
                    <a:pt x="4978400" y="0"/>
                  </a:cubicBezTo>
                </a:path>
              </a:pathLst>
            </a:custGeom>
            <a:ln w="28575">
              <a:solidFill>
                <a:srgbClr val="0000FF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43504" y="3500438"/>
              <a:ext cx="714380" cy="40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808000"/>
                  </a:solidFill>
                </a:rPr>
                <a:t>f</a:t>
              </a:r>
              <a:r>
                <a:rPr lang="en-US" altLang="zh-CN" sz="2000" dirty="0" smtClean="0">
                  <a:solidFill>
                    <a:srgbClr val="808000"/>
                  </a:solidFill>
                </a:rPr>
                <a:t>(</a:t>
              </a:r>
              <a:r>
                <a:rPr lang="en-US" altLang="zh-CN" sz="2000" i="1" dirty="0" smtClean="0">
                  <a:solidFill>
                    <a:srgbClr val="808000"/>
                  </a:solidFill>
                </a:rPr>
                <a:t>n</a:t>
              </a:r>
              <a:r>
                <a:rPr lang="en-US" altLang="zh-CN" sz="2000" dirty="0" smtClean="0">
                  <a:solidFill>
                    <a:srgbClr val="808000"/>
                  </a:solidFill>
                </a:rPr>
                <a:t>)</a:t>
              </a:r>
              <a:endParaRPr lang="zh-CN" altLang="en-US" sz="2000" dirty="0">
                <a:solidFill>
                  <a:srgbClr val="808000"/>
                </a:solidFill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57166"/>
            <a:ext cx="8305800" cy="22057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ts val="34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形式定义为：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400"/>
              </a:lnSpc>
            </a:pPr>
            <a:r>
              <a:rPr lang="en-US" altLang="zh-CN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T(</a:t>
            </a:r>
            <a:r>
              <a:rPr lang="en-US" altLang="zh-CN" i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O(</a:t>
            </a:r>
            <a:r>
              <a:rPr lang="en-US" altLang="zh-CN" i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表示存在一个正的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常数</a:t>
            </a:r>
            <a:r>
              <a:rPr lang="en-US" altLang="zh-CN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，使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得当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30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时都满足：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400"/>
              </a:lnSpc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|T(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)|</a:t>
            </a:r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)|      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4300563" y="2571744"/>
            <a:ext cx="0" cy="36036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189300" y="2978145"/>
            <a:ext cx="2382832" cy="430887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上界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3586183" y="3347449"/>
            <a:ext cx="0" cy="36036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928794" y="3753850"/>
            <a:ext cx="3597278" cy="769441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这种上界可能很多，通常取最接近的上界，即</a:t>
            </a:r>
            <a:r>
              <a:rPr lang="zh-CN" altLang="en-US" sz="200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紧凑上界</a:t>
            </a:r>
            <a:endParaRPr lang="zh-CN" altLang="en-US" sz="2000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285852" y="4857760"/>
            <a:ext cx="4500594" cy="1049207"/>
            <a:chOff x="714348" y="4857760"/>
            <a:chExt cx="4500594" cy="1049207"/>
          </a:xfrm>
        </p:grpSpPr>
        <p:sp>
          <p:nvSpPr>
            <p:cNvPr id="10" name="TextBox 9"/>
            <p:cNvSpPr txBox="1"/>
            <p:nvPr/>
          </p:nvSpPr>
          <p:spPr>
            <a:xfrm>
              <a:off x="714348" y="4857760"/>
              <a:ext cx="192882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大致情况：</a:t>
              </a:r>
              <a:endParaRPr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1736" y="5143512"/>
              <a:ext cx="857256" cy="40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lim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5523065"/>
              <a:ext cx="571504" cy="270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i="1" smtClean="0">
                  <a:solidFill>
                    <a:srgbClr val="0000FF"/>
                  </a:solidFill>
                </a:rPr>
                <a:t>n</a:t>
              </a:r>
              <a:r>
                <a:rPr lang="zh-CN" altLang="en-US" sz="1600" smtClean="0">
                  <a:solidFill>
                    <a:srgbClr val="0000FF"/>
                  </a:solidFill>
                </a:rPr>
                <a:t>→ ∞ 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7554" y="4980992"/>
              <a:ext cx="857256" cy="3768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smtClean="0">
                  <a:solidFill>
                    <a:srgbClr val="0000FF"/>
                  </a:solidFill>
                </a:rPr>
                <a:t>T</a:t>
              </a:r>
              <a:r>
                <a:rPr lang="en-US" altLang="zh-CN" smtClean="0">
                  <a:solidFill>
                    <a:srgbClr val="0000FF"/>
                  </a:solidFill>
                </a:rPr>
                <a:t>(</a:t>
              </a:r>
              <a:r>
                <a:rPr lang="en-US" altLang="zh-CN" i="1" smtClean="0">
                  <a:solidFill>
                    <a:srgbClr val="0000FF"/>
                  </a:solidFill>
                </a:rPr>
                <a:t>n</a:t>
              </a:r>
              <a:r>
                <a:rPr lang="en-US" altLang="zh-CN" smtClean="0">
                  <a:solidFill>
                    <a:srgbClr val="0000FF"/>
                  </a:solidFill>
                </a:rPr>
                <a:t>)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7554" y="5500702"/>
              <a:ext cx="857256" cy="40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smtClean="0">
                  <a:solidFill>
                    <a:srgbClr val="0000FF"/>
                  </a:solidFill>
                </a:rPr>
                <a:t>f</a:t>
              </a:r>
              <a:r>
                <a:rPr lang="en-US" altLang="zh-CN" smtClean="0">
                  <a:solidFill>
                    <a:srgbClr val="0000FF"/>
                  </a:solidFill>
                </a:rPr>
                <a:t>(</a:t>
              </a:r>
              <a:r>
                <a:rPr lang="en-US" altLang="zh-CN" i="1" smtClean="0">
                  <a:solidFill>
                    <a:srgbClr val="0000FF"/>
                  </a:solidFill>
                </a:rPr>
                <a:t>n</a:t>
              </a:r>
              <a:r>
                <a:rPr lang="en-US" altLang="zh-CN" smtClean="0">
                  <a:solidFill>
                    <a:srgbClr val="0000FF"/>
                  </a:solidFill>
                </a:rPr>
                <a:t>)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500430" y="5429264"/>
              <a:ext cx="571504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071934" y="5214950"/>
              <a:ext cx="1143008" cy="3768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smtClean="0">
                  <a:solidFill>
                    <a:srgbClr val="0000FF"/>
                  </a:solidFill>
                </a:rPr>
                <a:t>=  M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71472" y="857232"/>
            <a:ext cx="6643734" cy="535531"/>
          </a:xfrm>
          <a:prstGeom prst="rect">
            <a:avLst/>
          </a:prstGeom>
          <a:scene3d>
            <a:camera prst="perspectiveBelow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  <a:buBlip>
                <a:blip r:embed="rId1"/>
              </a:buBlip>
            </a:pP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数据结构</a:t>
            </a:r>
            <a:r>
              <a:rPr lang="zh-CN" altLang="en-US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</a:t>
            </a:r>
            <a:r>
              <a:rPr lang="zh-CN" altLang="en-US" sz="22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数据元素的集合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28662" y="1857364"/>
            <a:ext cx="5786478" cy="347763"/>
          </a:xfrm>
          <a:prstGeom prst="rect">
            <a:avLst/>
          </a:prstGeom>
          <a:noFill/>
          <a:ln w="57150" algn="ctr">
            <a:noFill/>
            <a:miter lim="800000"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/>
            <a:r>
              <a:rPr lang="zh-CN" altLang="en-US" sz="22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数据结构    ＝      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数据对象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＋　　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endParaRPr lang="zh-CN" altLang="en-US" sz="22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3857620" y="2264003"/>
            <a:ext cx="0" cy="577851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tailEnd type="stealth" w="lg" len="lg"/>
          </a:ln>
          <a:effectLst/>
        </p:spPr>
        <p:txBody>
          <a:bodyPr wrap="none" tIns="76176" bIns="0" anchor="ctr">
            <a:spAutoFit/>
          </a:bodyPr>
          <a:lstStyle/>
          <a:p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6096011" y="2190355"/>
            <a:ext cx="0" cy="577851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tailEnd type="stealth" w="lg" len="lg"/>
          </a:ln>
          <a:effectLst/>
        </p:spPr>
        <p:txBody>
          <a:bodyPr wrap="none" tIns="76176" bIns="0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43504" y="2912128"/>
            <a:ext cx="19288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数据元素之间的关系构成结构</a:t>
            </a:r>
            <a:endParaRPr lang="zh-CN" altLang="en-US" sz="2000" b="1" dirty="0" smtClea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0364" y="2912128"/>
            <a:ext cx="17145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相同性质的数据元素的集合</a:t>
            </a:r>
            <a:endParaRPr lang="zh-CN" altLang="en-US" sz="2000" b="1" dirty="0" smtClea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571472" y="1857364"/>
            <a:ext cx="8001056" cy="15327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也就是只求出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最高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阶，忽略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其低阶项和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常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系数，这样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既可简化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计算，又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能比较客观地反映出当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很大时算法的时间性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能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     </a:t>
            </a:r>
            <a:endParaRPr lang="en-US" altLang="zh-CN" dirty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1971" name="AutoShape 3"/>
          <p:cNvSpPr>
            <a:spLocks noChangeArrowheads="1"/>
          </p:cNvSpPr>
          <p:nvPr/>
        </p:nvSpPr>
        <p:spPr bwMode="auto">
          <a:xfrm>
            <a:off x="5357818" y="636574"/>
            <a:ext cx="2643206" cy="863600"/>
          </a:xfrm>
          <a:prstGeom prst="wedgeRectCallout">
            <a:avLst>
              <a:gd name="adj1" fmla="val -64643"/>
              <a:gd name="adj2" fmla="val 1012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本质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</a:t>
            </a:r>
            <a:r>
              <a:rPr lang="zh-CN" altLang="en-US" sz="200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讲，是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00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</a:t>
            </a:r>
            <a:r>
              <a:rPr lang="en-US" altLang="zh-CN" sz="200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sz="2000" i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最高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数量级的比较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214414" y="3857628"/>
            <a:ext cx="5143536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例如 ：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+2</a:t>
            </a:r>
            <a:r>
              <a:rPr lang="en-US" altLang="zh-CN" i="1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 = O(</a:t>
            </a:r>
            <a:r>
              <a:rPr lang="en-US" altLang="zh-CN" i="1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215931" y="1000108"/>
            <a:ext cx="8785225" cy="3477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1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一个没有循环的算法的执行时间与问题规模</a:t>
            </a:r>
            <a:r>
              <a:rPr lang="en-US" altLang="zh-CN" sz="22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无关，记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O(1</a:t>
            </a:r>
            <a:r>
              <a: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，也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称作</a:t>
            </a:r>
            <a:r>
              <a:rPr lang="zh-CN" altLang="en-US" sz="22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常数阶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Tx/>
              <a:buBlip>
                <a:blip r:embed="rId1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一个只有一重循环的算法的执行时间与问题规模</a:t>
            </a:r>
            <a:r>
              <a:rPr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的增长呈线性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增大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关系，记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，也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</a:t>
            </a:r>
            <a:r>
              <a:rPr lang="zh-CN" altLang="en-US" sz="22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线性阶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Tx/>
              <a:buBlip>
                <a:blip r:embed="rId1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其余常用的算法时间复杂度还有</a:t>
            </a:r>
            <a:r>
              <a:rPr lang="zh-CN" altLang="en-US" sz="22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平方阶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立方阶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对数阶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200" baseline="-30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指数阶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等。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1285884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一般地：</a:t>
            </a:r>
            <a:endParaRPr lang="zh-CN" altLang="en-US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539750" y="620713"/>
            <a:ext cx="838200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各种不同算法时间复杂度的比较关系如下：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O(1)&lt;O(</a:t>
            </a:r>
            <a:r>
              <a:rPr lang="en-US" altLang="zh-CN" sz="2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000" baseline="-30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)&lt;O(</a:t>
            </a:r>
            <a:r>
              <a:rPr lang="en-US" altLang="zh-CN" sz="20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000" baseline="-30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)&lt;O(</a:t>
            </a:r>
            <a:r>
              <a:rPr lang="en-US" altLang="zh-CN" sz="2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baseline="30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)&lt;O(</a:t>
            </a:r>
            <a:r>
              <a:rPr lang="en-US" altLang="zh-CN" sz="20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!)</a:t>
            </a:r>
            <a:endParaRPr lang="en-US" altLang="zh-CN" sz="2000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571472" y="4000504"/>
            <a:ext cx="8143932" cy="1902059"/>
          </a:xfrm>
          <a:prstGeom prst="rect">
            <a:avLst/>
          </a:prstGeom>
          <a:noFill/>
          <a:ln w="19050" algn="ctr">
            <a:noFill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算法时间性能比较：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假如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求同一问题有两个算法：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，如果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的平均时间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复杂度为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，而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的平均时间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复杂度为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一般</a:t>
            </a:r>
            <a:r>
              <a:rPr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下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，认为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的时间性能好比算法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715140" y="1701788"/>
            <a:ext cx="1071570" cy="968820"/>
            <a:chOff x="6715140" y="1701788"/>
            <a:chExt cx="1071570" cy="968820"/>
          </a:xfrm>
        </p:grpSpPr>
        <p:sp>
          <p:nvSpPr>
            <p:cNvPr id="5" name="右大括号 4"/>
            <p:cNvSpPr/>
            <p:nvPr/>
          </p:nvSpPr>
          <p:spPr>
            <a:xfrm rot="5400000">
              <a:off x="7108049" y="1308879"/>
              <a:ext cx="142876" cy="928694"/>
            </a:xfrm>
            <a:prstGeom prst="rightBrac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15140" y="1928802"/>
              <a:ext cx="1071570" cy="74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指数</a:t>
              </a:r>
              <a:r>
                <a:rPr lang="zh-CN" altLang="en-US" sz="2000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阶：</a:t>
              </a:r>
              <a:r>
                <a:rPr lang="en-US" altLang="zh-CN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NP</a:t>
              </a:r>
              <a:r>
                <a:rPr lang="zh-CN" altLang="en-US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问题</a:t>
              </a:r>
              <a:endParaRPr lang="zh-CN" altLang="en-US" sz="200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71604" y="1714488"/>
            <a:ext cx="4572032" cy="983755"/>
            <a:chOff x="1571604" y="1714488"/>
            <a:chExt cx="4572032" cy="983755"/>
          </a:xfrm>
        </p:grpSpPr>
        <p:sp>
          <p:nvSpPr>
            <p:cNvPr id="7" name="右大括号 6"/>
            <p:cNvSpPr/>
            <p:nvPr/>
          </p:nvSpPr>
          <p:spPr>
            <a:xfrm rot="5400000">
              <a:off x="3786182" y="-500090"/>
              <a:ext cx="142876" cy="4572032"/>
            </a:xfrm>
            <a:prstGeom prst="rightBrac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4678" y="1928802"/>
              <a:ext cx="13573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多项式</a:t>
              </a:r>
              <a:r>
                <a:rPr lang="zh-CN" altLang="en-US" sz="2000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阶：</a:t>
              </a:r>
              <a:r>
                <a:rPr lang="en-US" altLang="zh-CN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问题</a:t>
              </a:r>
              <a:endParaRPr lang="zh-CN" altLang="en-US" sz="20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00496" y="2786058"/>
            <a:ext cx="3143272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NP = P</a:t>
            </a:r>
            <a:r>
              <a:rPr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？是目前计算机科学的难题之一</a:t>
            </a:r>
            <a:endParaRPr lang="zh-CN" altLang="en-US" sz="220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bldLvl="0" animBg="1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026"/>
          <p:cNvSpPr txBox="1">
            <a:spLocks noChangeArrowheads="1"/>
          </p:cNvSpPr>
          <p:nvPr/>
        </p:nvSpPr>
        <p:spPr bwMode="auto">
          <a:xfrm>
            <a:off x="642910" y="1219649"/>
            <a:ext cx="8143932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算法中的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基本操作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一般是最深层循环内的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原操作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mtClean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600"/>
              </a:lnSpc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执行时间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大致 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基本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操作所需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时间 </a:t>
            </a:r>
            <a:r>
              <a:rPr lang="en-US" altLang="zh-CN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×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运算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次数。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84213" y="408263"/>
            <a:ext cx="4530729" cy="4639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 </a:t>
            </a:r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简化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的算法时间复杂度分析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71472" y="2571744"/>
            <a:ext cx="8143932" cy="1212978"/>
            <a:chOff x="571472" y="2571744"/>
            <a:chExt cx="8143932" cy="1212978"/>
          </a:xfrm>
        </p:grpSpPr>
        <p:sp>
          <p:nvSpPr>
            <p:cNvPr id="5" name="TextBox 4"/>
            <p:cNvSpPr txBox="1"/>
            <p:nvPr/>
          </p:nvSpPr>
          <p:spPr>
            <a:xfrm>
              <a:off x="571472" y="3286124"/>
              <a:ext cx="8143932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在算法分析时，计算</a:t>
              </a:r>
              <a:r>
                <a:rPr lang="en-US" altLang="zh-CN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时仅仅考虑基本操作的运算次数。</a:t>
              </a:r>
              <a:endParaRPr lang="zh-CN" altLang="en-US"/>
            </a:p>
          </p:txBody>
        </p:sp>
        <p:sp>
          <p:nvSpPr>
            <p:cNvPr id="6" name="下箭头 5"/>
            <p:cNvSpPr/>
            <p:nvPr/>
          </p:nvSpPr>
          <p:spPr>
            <a:xfrm>
              <a:off x="3857620" y="2571744"/>
              <a:ext cx="214314" cy="57150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4810" y="2668558"/>
              <a:ext cx="1000132" cy="403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转化</a:t>
              </a:r>
              <a:endPara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55650" y="1500174"/>
            <a:ext cx="7959754" cy="3597275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MAX   20    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定义最大的方阶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matrixadd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A[MAX][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B[MAX][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C[MAX][MAX])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	for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for (j=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0;j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n;j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][j]=A[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][j]+B[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][j]; </a:t>
            </a:r>
            <a:endParaRPr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520907" y="204811"/>
            <a:ext cx="8247091" cy="892552"/>
          </a:xfrm>
          <a:prstGeom prst="rect">
            <a:avLst/>
          </a:prstGeom>
          <a:noFill/>
          <a:ln w="38100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1-6】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求两个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阶方阵的相加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如下，分析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其时间复杂度。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6195" name="AutoShape 3"/>
          <p:cNvSpPr/>
          <p:nvPr/>
        </p:nvSpPr>
        <p:spPr bwMode="auto">
          <a:xfrm>
            <a:off x="4859338" y="5243499"/>
            <a:ext cx="1570050" cy="484205"/>
          </a:xfrm>
          <a:prstGeom prst="borderCallout2">
            <a:avLst>
              <a:gd name="adj1" fmla="val 21556"/>
              <a:gd name="adj2" fmla="val -4597"/>
              <a:gd name="adj3" fmla="val 21556"/>
              <a:gd name="adj4" fmla="val -4597"/>
              <a:gd name="adj5" fmla="val -123056"/>
              <a:gd name="adj6" fmla="val -17625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基本操作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38150" y="546101"/>
            <a:ext cx="8382000" cy="24560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0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b="0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该算法中的基本操作是两重循环中最深层的语句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C[</a:t>
            </a:r>
            <a:r>
              <a:rPr lang="en-US" altLang="zh-CN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][j]=A[</a:t>
            </a:r>
            <a:r>
              <a:rPr lang="en-US" altLang="zh-CN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][j]+B[</a:t>
            </a:r>
            <a:r>
              <a:rPr lang="en-US" altLang="zh-CN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，分析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它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频度，即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</a:t>
            </a:r>
            <a:endParaRPr lang="en-US" altLang="zh-CN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= O(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963738" y="1538288"/>
          <a:ext cx="376396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1" imgW="50292000" imgH="10668000" progId="Equation.3">
                  <p:embed/>
                </p:oleObj>
              </mc:Choice>
              <mc:Fallback>
                <p:oleObj name="公式" r:id="rId1" imgW="50292000" imgH="106680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3738" y="1538288"/>
                        <a:ext cx="3763962" cy="7985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4514850" y="238442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2743200" imgH="5181600" progId="Equation.3">
                  <p:embed/>
                </p:oleObj>
              </mc:Choice>
              <mc:Fallback>
                <p:oleObj name="公式" r:id="rId3" imgW="2743200" imgH="5181600" progId="Equation.3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2384425"/>
                        <a:ext cx="1143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2053"/>
          <p:cNvSpPr txBox="1">
            <a:spLocks noChangeArrowheads="1"/>
          </p:cNvSpPr>
          <p:nvPr/>
        </p:nvSpPr>
        <p:spPr bwMode="auto">
          <a:xfrm>
            <a:off x="571472" y="3214686"/>
            <a:ext cx="7920037" cy="904863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这种简化的时间复杂度分析方法得到的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结果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相同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，但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分析过程更简单。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628654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下列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程序段的时间复杂度是</a:t>
            </a:r>
            <a:r>
              <a:rPr lang="zh-CN" altLang="en-US" u="sng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3859096"/>
            <a:ext cx="7500990" cy="469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A.O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25000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	</a:t>
            </a:r>
            <a:r>
              <a:rPr lang="en-US" altLang="zh-CN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B.O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	          </a:t>
            </a:r>
            <a:r>
              <a:rPr lang="en-US" altLang="zh-CN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C.O</a:t>
            </a:r>
            <a:r>
              <a:rPr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25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D.O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1604" y="1573080"/>
            <a:ext cx="3286148" cy="188365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count=0;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for(k=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*=2)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for(j=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1;j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n;j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count++;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57290" y="4573476"/>
            <a:ext cx="5184775" cy="8655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说明：本题为</a:t>
            </a:r>
            <a:r>
              <a:rPr lang="en-US" altLang="zh-CN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2014</a:t>
            </a:r>
            <a:r>
              <a:rPr lang="zh-CN" altLang="en-US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全国考研题</a:t>
            </a:r>
            <a:endParaRPr lang="zh-CN" altLang="en-US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3"/>
          <p:cNvSpPr/>
          <p:nvPr/>
        </p:nvSpPr>
        <p:spPr bwMode="auto">
          <a:xfrm>
            <a:off x="5216528" y="3230547"/>
            <a:ext cx="1570050" cy="484205"/>
          </a:xfrm>
          <a:prstGeom prst="borderCallout2">
            <a:avLst>
              <a:gd name="adj1" fmla="val 21556"/>
              <a:gd name="adj2" fmla="val -4597"/>
              <a:gd name="adj3" fmla="val 21556"/>
              <a:gd name="adj4" fmla="val -4597"/>
              <a:gd name="adj5" fmla="val 8087"/>
              <a:gd name="adj6" fmla="val -106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基本操作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52500" y="5457190"/>
            <a:ext cx="6716395" cy="125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这个循环最终执行的次数假设为x，则x次的时候j=2^x 。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当j&gt;n时停止执行，于是2^x&gt;n ，则可以认为该循环一共执行了log2(n)次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476375" y="1341438"/>
            <a:ext cx="3024187" cy="31400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func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i=0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s=0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(s&lt;n)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{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s=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s+i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4857752" y="2889249"/>
            <a:ext cx="1600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基本操作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971550" y="620713"/>
            <a:ext cx="6553200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1-5】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以下算法的时间复杂度。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4572000" y="2714620"/>
            <a:ext cx="142876" cy="857256"/>
          </a:xfrm>
          <a:prstGeom prst="righ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785786" y="857232"/>
            <a:ext cx="7543800" cy="9643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循环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语句，设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执行的次数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，变量</a:t>
            </a:r>
            <a:r>
              <a:rPr lang="en-US" altLang="zh-CN" i="1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开始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递增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，直到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为止，有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5826" name="Object 2"/>
          <p:cNvGraphicFramePr>
            <a:graphicFrameLocks noChangeAspect="1"/>
          </p:cNvGraphicFramePr>
          <p:nvPr/>
        </p:nvGraphicFramePr>
        <p:xfrm>
          <a:off x="4521200" y="5198956"/>
          <a:ext cx="101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2438400" imgH="4267200" progId="Equation.3">
                  <p:embed/>
                </p:oleObj>
              </mc:Choice>
              <mc:Fallback>
                <p:oleObj name="Equation" r:id="rId1" imgW="2438400" imgH="4267200" progId="Equation.3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1200" y="5198956"/>
                        <a:ext cx="101600" cy="177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3401378" y="342868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71538" y="1928802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循环结束：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m+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1)/2</a:t>
            </a:r>
            <a:r>
              <a:rPr lang="en-US" altLang="zh-CN" smtClean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≥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，或者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m+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1)/2+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        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1357290" y="4502038"/>
            <a:ext cx="2571768" cy="461665"/>
            <a:chOff x="1357290" y="2895897"/>
            <a:chExt cx="2571768" cy="461665"/>
          </a:xfrm>
        </p:grpSpPr>
        <p:grpSp>
          <p:nvGrpSpPr>
            <p:cNvPr id="19" name="组合 18"/>
            <p:cNvGrpSpPr/>
            <p:nvPr/>
          </p:nvGrpSpPr>
          <p:grpSpPr>
            <a:xfrm>
              <a:off x="3038317" y="3012083"/>
              <a:ext cx="462113" cy="345479"/>
              <a:chOff x="6005523" y="4329116"/>
              <a:chExt cx="462113" cy="345479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V="1">
                <a:off x="6143636" y="4357694"/>
                <a:ext cx="32400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6143636" y="4329116"/>
                <a:ext cx="324000" cy="3454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dirty="0" smtClean="0">
                    <a:solidFill>
                      <a:srgbClr val="0000FF"/>
                    </a:solidFill>
                  </a:rPr>
                  <a:t>n</a:t>
                </a:r>
                <a:endParaRPr lang="zh-CN" altLang="en-US" sz="2200" i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 rot="5400000">
                <a:off x="5969804" y="4464851"/>
                <a:ext cx="285752" cy="7143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rot="16200000" flipH="1">
                <a:off x="6005523" y="4572008"/>
                <a:ext cx="71438" cy="7143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1357290" y="2895897"/>
              <a:ext cx="2571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T(</a:t>
              </a:r>
              <a:r>
                <a:rPr lang="en-US" altLang="zh-CN" i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)=</a:t>
              </a:r>
              <a:r>
                <a:rPr lang="en-US" altLang="zh-CN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m=</a:t>
              </a:r>
              <a:r>
                <a:rPr lang="en-US" altLang="zh-CN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O</a:t>
              </a:r>
              <a:r>
                <a:rPr lang="en-US" altLang="zh-CN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          )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357290" y="5216418"/>
            <a:ext cx="5715040" cy="498598"/>
            <a:chOff x="1071538" y="4786322"/>
            <a:chExt cx="5715040" cy="498598"/>
          </a:xfrm>
        </p:grpSpPr>
        <p:grpSp>
          <p:nvGrpSpPr>
            <p:cNvPr id="29" name="组合 28"/>
            <p:cNvGrpSpPr/>
            <p:nvPr/>
          </p:nvGrpSpPr>
          <p:grpSpPr>
            <a:xfrm>
              <a:off x="5572132" y="4857760"/>
              <a:ext cx="462113" cy="345479"/>
              <a:chOff x="6005523" y="4329116"/>
              <a:chExt cx="462113" cy="345479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6143636" y="4357694"/>
                <a:ext cx="32400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143636" y="4329116"/>
                <a:ext cx="324000" cy="3454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dirty="0" smtClean="0">
                    <a:solidFill>
                      <a:srgbClr val="0000FF"/>
                    </a:solidFill>
                  </a:rPr>
                  <a:t>n</a:t>
                </a:r>
                <a:endParaRPr lang="zh-CN" altLang="en-US" sz="2200" i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5969804" y="4464851"/>
                <a:ext cx="285752" cy="7143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16200000" flipH="1">
                <a:off x="6005523" y="4572008"/>
                <a:ext cx="71438" cy="7143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1071538" y="4786322"/>
              <a:ext cx="5715040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所以，该</a:t>
              </a:r>
              <a:r>
                <a:rPr lang="zh-CN" altLang="en-US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算法的时间复杂度为</a:t>
              </a:r>
              <a:r>
                <a:rPr lang="en-US" altLang="zh-CN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O(         )</a:t>
              </a:r>
              <a:r>
                <a:rPr lang="zh-CN" altLang="en-US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285852" y="3038773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则：       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6169036" y="2344730"/>
            <a:ext cx="2143140" cy="687982"/>
            <a:chOff x="6429388" y="2344730"/>
            <a:chExt cx="2143140" cy="687982"/>
          </a:xfrm>
        </p:grpSpPr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7331888" y="2486812"/>
              <a:ext cx="285752" cy="1588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29388" y="2643182"/>
              <a:ext cx="2143140" cy="38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用于修正的常量</a:t>
              </a:r>
              <a:endPara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714625" y="4072255"/>
            <a:ext cx="500380" cy="345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smtClean="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56995" y="3587115"/>
            <a:ext cx="2787650" cy="634365"/>
            <a:chOff x="2137" y="5649"/>
            <a:chExt cx="4390" cy="999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4127" y="5665"/>
              <a:ext cx="1928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269" y="5714"/>
              <a:ext cx="2258" cy="5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8</a:t>
              </a:r>
              <a:r>
                <a:rPr lang="en-US" altLang="zh-CN" sz="2200" i="1" smtClean="0">
                  <a:solidFill>
                    <a:srgbClr val="0000FF"/>
                  </a:solidFill>
                </a:rPr>
                <a:t>n+</a:t>
              </a:r>
              <a:r>
                <a:rPr lang="en-US" altLang="zh-CN" sz="2200" smtClean="0">
                  <a:solidFill>
                    <a:srgbClr val="0000FF"/>
                  </a:solidFill>
                </a:rPr>
                <a:t>1</a:t>
              </a:r>
              <a:r>
                <a:rPr lang="en-US" altLang="zh-CN" sz="2200" i="1" smtClean="0">
                  <a:solidFill>
                    <a:srgbClr val="0000FF"/>
                  </a:solidFill>
                  <a:latin typeface="+mn-ea"/>
                  <a:ea typeface="+mn-ea"/>
                </a:rPr>
                <a:t>- </a:t>
              </a:r>
              <a:r>
                <a:rPr lang="en-US" altLang="zh-CN" sz="2200" smtClean="0">
                  <a:solidFill>
                    <a:srgbClr val="0000FF"/>
                  </a:solidFill>
                </a:rPr>
                <a:t>8</a:t>
              </a:r>
              <a:r>
                <a:rPr lang="en-US" altLang="zh-CN" sz="2200" i="1" smtClean="0">
                  <a:solidFill>
                    <a:srgbClr val="0000FF"/>
                  </a:solidFill>
                </a:rPr>
                <a:t>k</a:t>
              </a:r>
              <a:endParaRPr lang="zh-CN" altLang="en-US" sz="2200" i="1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3854" y="5839"/>
              <a:ext cx="450" cy="113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 flipH="1">
              <a:off x="3910" y="6008"/>
              <a:ext cx="113" cy="113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137" y="5910"/>
              <a:ext cx="1238" cy="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i="1" smtClean="0">
                  <a:solidFill>
                    <a:srgbClr val="0000FF"/>
                  </a:solidFill>
                </a:rPr>
                <a:t>m</a:t>
              </a:r>
              <a:r>
                <a:rPr lang="en-US" altLang="zh-CN" smtClean="0">
                  <a:solidFill>
                    <a:srgbClr val="0000FF"/>
                  </a:solidFill>
                </a:rPr>
                <a:t>=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37" y="5649"/>
              <a:ext cx="1013" cy="5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solidFill>
                    <a:srgbClr val="0000FF"/>
                  </a:solidFill>
                  <a:latin typeface="+mn-ea"/>
                  <a:ea typeface="+mn-ea"/>
                </a:rPr>
                <a:t>-</a:t>
              </a:r>
              <a:r>
                <a:rPr lang="en-US" altLang="zh-CN" sz="2200" smtClean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rPr>
                <a:t>1+</a:t>
              </a:r>
              <a:endParaRPr lang="zh-CN" altLang="en-US" sz="2200" dirty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3150" y="6325"/>
              <a:ext cx="3263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344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复杂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：用于量度一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个算法在运行过程中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临时占用的</a:t>
            </a:r>
            <a:r>
              <a:rPr lang="zh-CN" altLang="en-US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存储空间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大小。</a:t>
            </a:r>
            <a:endParaRPr lang="en-US" altLang="zh-CN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一般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也作为问题规模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函数，采用数量级形式描述，记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dirty="0">
                <a:solidFill>
                  <a:srgbClr val="8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S(</a:t>
            </a:r>
            <a:r>
              <a:rPr lang="en-US" altLang="zh-CN" i="1" dirty="0">
                <a:solidFill>
                  <a:srgbClr val="8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8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>
                <a:solidFill>
                  <a:srgbClr val="8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O(g(</a:t>
            </a:r>
            <a:r>
              <a:rPr lang="en-US" altLang="zh-CN" i="1">
                <a:solidFill>
                  <a:srgbClr val="8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solidFill>
                  <a:srgbClr val="8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en-US" altLang="zh-CN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71" name="Rectangle 3" descr="信纸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714348" y="428604"/>
            <a:ext cx="4786346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1.3.2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算法空间复杂度分析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 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285720" y="3786190"/>
            <a:ext cx="8572560" cy="90486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若一个算法的空间复杂度为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O(1)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，则称此算法为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原地工作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就地工作算法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71472" y="928670"/>
            <a:ext cx="8143932" cy="372385"/>
          </a:xfrm>
          <a:prstGeom prst="rect">
            <a:avLst/>
          </a:prstGeom>
          <a:noFill/>
          <a:ln w="57150" algn="ctr">
            <a:noFill/>
            <a:miter lim="800000"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/>
            <a:r>
              <a:rPr lang="zh-CN" altLang="en-US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数据结构中</a:t>
            </a:r>
            <a:r>
              <a:rPr lang="zh-CN" altLang="en-US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讨论</a:t>
            </a:r>
            <a:r>
              <a:rPr lang="zh-CN" altLang="en-US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的元素关系</a:t>
            </a:r>
            <a:r>
              <a:rPr lang="zh-CN" altLang="en-US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主要是指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相邻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关系</a:t>
            </a:r>
            <a:r>
              <a:rPr lang="zh-CN" altLang="en-US" b="1" dirty="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邻接关系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26905" y="1785926"/>
          <a:ext cx="3643338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951729"/>
                <a:gridCol w="951729"/>
                <a:gridCol w="951729"/>
                <a:gridCol w="788151"/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28477" y="2243130"/>
            <a:ext cx="584775" cy="9525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相邻</a:t>
            </a:r>
            <a:endParaRPr lang="zh-CN" altLang="en-US" sz="2000" b="1" dirty="0" smtClea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3175" y="4275143"/>
            <a:ext cx="584775" cy="12382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不相邻</a:t>
            </a:r>
            <a:endParaRPr lang="zh-CN" altLang="en-US" sz="2000" b="1" dirty="0" smtClea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170242" y="4224343"/>
            <a:ext cx="642942" cy="57150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170242" y="4795847"/>
            <a:ext cx="642942" cy="57150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5" idx="1"/>
          </p:cNvCxnSpPr>
          <p:nvPr/>
        </p:nvCxnSpPr>
        <p:spPr>
          <a:xfrm>
            <a:off x="5170242" y="2433631"/>
            <a:ext cx="558235" cy="28575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5" idx="1"/>
          </p:cNvCxnSpPr>
          <p:nvPr/>
        </p:nvCxnSpPr>
        <p:spPr>
          <a:xfrm flipV="1">
            <a:off x="5170242" y="2719384"/>
            <a:ext cx="558235" cy="38100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03264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分析如下算法的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空间复杂度。      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28596" y="5000636"/>
            <a:ext cx="8286808" cy="1052596"/>
          </a:xfrm>
          <a:prstGeom prst="rect">
            <a:avLst/>
          </a:prstGeom>
          <a:noFill/>
          <a:ln w="19050" algn="ctr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临时分配的变量个数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与问题规模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无关，所以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空间复杂度均为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O(1)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928662" y="1071546"/>
            <a:ext cx="3913189" cy="357187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fun(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err="1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k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endParaRPr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s=0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for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          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for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(j=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0;j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i;j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  	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for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(k=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0;k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j;k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    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s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++;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return(s);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84726" y="1728762"/>
            <a:ext cx="1801851" cy="2357454"/>
            <a:chOff x="4984727" y="1728762"/>
            <a:chExt cx="1491488" cy="2357454"/>
          </a:xfrm>
        </p:grpSpPr>
        <p:sp>
          <p:nvSpPr>
            <p:cNvPr id="6" name="右大括号 5"/>
            <p:cNvSpPr/>
            <p:nvPr/>
          </p:nvSpPr>
          <p:spPr>
            <a:xfrm>
              <a:off x="4984727" y="1728762"/>
              <a:ext cx="142876" cy="235745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99039" y="2143116"/>
              <a:ext cx="127717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临时占用的存储空间：</a:t>
              </a:r>
              <a:r>
                <a:rPr lang="zh-CN" altLang="en-US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函数体内分配的空间</a:t>
              </a:r>
              <a:endParaRPr lang="zh-CN" altLang="en-US" sz="2000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1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214282" y="313485"/>
            <a:ext cx="7464447" cy="4723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为什么空间复杂度分析只考虑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临时占用</a:t>
            </a:r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存储空间？</a:t>
            </a:r>
            <a:endParaRPr lang="en-US" altLang="zh-CN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20615" y="1211240"/>
            <a:ext cx="7929618" cy="5128082"/>
            <a:chOff x="357158" y="908050"/>
            <a:chExt cx="7929618" cy="512808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5924576" y="4000504"/>
              <a:ext cx="1579278" cy="4063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marL="457200" indent="-457200"/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maxfun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 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6169735" y="2178114"/>
              <a:ext cx="1208985" cy="4063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marL="457200" indent="-457200"/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max()  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6778651" y="2735338"/>
              <a:ext cx="1588" cy="1111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00"/>
                </a:cxn>
              </a:cxnLst>
              <a:rect l="0" t="0" r="r" b="b"/>
              <a:pathLst>
                <a:path w="1" h="700">
                  <a:moveTo>
                    <a:pt x="0" y="0"/>
                  </a:moveTo>
                  <a:lnTo>
                    <a:pt x="0" y="700"/>
                  </a:lnTo>
                </a:path>
              </a:pathLst>
            </a:custGeom>
            <a:noFill/>
            <a:ln w="57150" cap="flat" cmpd="sng">
              <a:solidFill>
                <a:srgbClr val="6600CC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918351" y="3087763"/>
              <a:ext cx="1368425" cy="43088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457200" indent="-457200"/>
              <a:r>
                <a:rPr lang="en-US" altLang="zh-CN" sz="2000" smtClean="0">
                  <a:solidFill>
                    <a:srgbClr val="0000FF"/>
                  </a:solidFill>
                </a:rPr>
                <a:t>max(b</a:t>
              </a:r>
              <a:r>
                <a:rPr lang="zh-CN" altLang="en-US" sz="2000" smtClean="0">
                  <a:solidFill>
                    <a:srgbClr val="0000FF"/>
                  </a:solidFill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n</a:t>
              </a:r>
              <a:r>
                <a:rPr lang="en-US" altLang="zh-CN" sz="2000" dirty="0">
                  <a:solidFill>
                    <a:srgbClr val="0000FF"/>
                  </a:solidFill>
                </a:rPr>
                <a:t>)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  <p:sp>
          <p:nvSpPr>
            <p:cNvPr id="197636" name="Text Box 4"/>
            <p:cNvSpPr txBox="1">
              <a:spLocks noChangeArrowheads="1"/>
            </p:cNvSpPr>
            <p:nvPr/>
          </p:nvSpPr>
          <p:spPr bwMode="auto">
            <a:xfrm>
              <a:off x="357158" y="908050"/>
              <a:ext cx="3532184" cy="25299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457200" indent="-457200" algn="just">
                <a:lnSpc>
                  <a:spcPct val="70000"/>
                </a:lnSpc>
              </a:pP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max(</a:t>
              </a:r>
              <a:r>
                <a:rPr lang="en-US" altLang="zh-CN" sz="200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a[]</a:t>
              </a:r>
              <a:r>
                <a:rPr lang="zh-CN" altLang="en-US" sz="200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 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n)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	</a:t>
              </a:r>
              <a:r>
                <a:rPr lang="en-US" altLang="zh-CN" sz="200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maxi=0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nb-NO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 (i=1;i&lt;=n;i++)</a:t>
              </a:r>
              <a:endParaRPr lang="nb-NO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70000"/>
                </a:lnSpc>
              </a:pPr>
              <a:r>
                <a:rPr lang="nb-NO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(a[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]&gt;a[maxi])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	maxi=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return a[maxi];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637" name="Text Box 5"/>
            <p:cNvSpPr txBox="1">
              <a:spLocks noChangeArrowheads="1"/>
            </p:cNvSpPr>
            <p:nvPr/>
          </p:nvSpPr>
          <p:spPr bwMode="auto">
            <a:xfrm>
              <a:off x="357159" y="3789363"/>
              <a:ext cx="4286279" cy="224676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457200" indent="-457200" algn="just"/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</a:t>
              </a:r>
              <a:r>
                <a:rPr lang="en-US" altLang="zh-CN" sz="2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maxfun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endParaRPr lang="pt-BR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/>
              <a:r>
                <a:rPr lang="pt-BR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	int b</a:t>
              </a:r>
              <a:r>
                <a:rPr lang="pt-BR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[]={</a:t>
              </a:r>
              <a:r>
                <a:rPr lang="pt-BR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pt-BR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pt-BR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pt-BR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pt-BR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pt-BR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pt-BR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pt-BR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pt-BR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5}</a:t>
              </a:r>
              <a:r>
                <a:rPr lang="zh-CN" altLang="pt-BR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pt-BR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n=5</a:t>
              </a:r>
              <a:r>
                <a:rPr lang="pt-BR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/>
              <a:r>
                <a:rPr lang="pt-BR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printf("Max=%</a:t>
              </a:r>
              <a:r>
                <a:rPr lang="pt-BR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d\n</a:t>
              </a:r>
              <a:r>
                <a:rPr lang="pt-BR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</a:t>
              </a:r>
              <a:r>
                <a:rPr lang="zh-CN" altLang="pt-BR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pt-BR" altLang="zh-CN" sz="200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max(b</a:t>
              </a:r>
              <a:r>
                <a:rPr lang="zh-CN" altLang="pt-BR" sz="200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pt-BR" altLang="zh-CN" sz="200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pt-BR" altLang="zh-CN" sz="2000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pt-BR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/>
              <a:r>
                <a:rPr lang="pt-BR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 flipH="1" flipV="1">
              <a:off x="1745078" y="3593638"/>
              <a:ext cx="288000" cy="158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143372" y="1109088"/>
            <a:ext cx="5000628" cy="83715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函数中再考虑形参</a:t>
            </a:r>
            <a:r>
              <a:rPr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的空间，就重复累计了执行整个算法所需的空间。</a:t>
            </a:r>
            <a:endParaRPr lang="zh-CN" altLang="en-US" sz="220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3976653" y="1971640"/>
            <a:ext cx="4916490" cy="403252"/>
            <a:chOff x="4013196" y="1668450"/>
            <a:chExt cx="4916490" cy="403252"/>
          </a:xfrm>
        </p:grpSpPr>
        <p:sp>
          <p:nvSpPr>
            <p:cNvPr id="10" name="TextBox 9"/>
            <p:cNvSpPr txBox="1"/>
            <p:nvPr/>
          </p:nvSpPr>
          <p:spPr>
            <a:xfrm>
              <a:off x="5214942" y="1668450"/>
              <a:ext cx="3714744" cy="403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altLang="zh-CN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max</a:t>
              </a:r>
              <a:r>
                <a:rPr lang="zh-CN" altLang="pt-BR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算法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pt-BR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空间复杂度为</a:t>
              </a:r>
              <a:r>
                <a:rPr lang="pt-BR" altLang="zh-CN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O(1)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4013196" y="1819264"/>
              <a:ext cx="1071570" cy="14287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678333" y="4820137"/>
            <a:ext cx="4429188" cy="769441"/>
            <a:chOff x="4714876" y="4516947"/>
            <a:chExt cx="4429188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5072066" y="4516947"/>
              <a:ext cx="40719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altLang="zh-CN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maxfun</a:t>
              </a:r>
              <a:r>
                <a:rPr lang="zh-CN" altLang="pt-BR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算法中为</a:t>
              </a:r>
              <a:r>
                <a:rPr lang="pt-BR" altLang="zh-CN" sz="2000" i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pt-BR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数组分配了相应的</a:t>
              </a:r>
              <a:r>
                <a:rPr lang="zh-CN" altLang="pt-BR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内存空间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zh-CN" altLang="pt-BR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其</a:t>
              </a:r>
              <a:r>
                <a:rPr lang="zh-CN" altLang="pt-BR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空间复杂度为</a:t>
              </a:r>
              <a:r>
                <a:rPr lang="pt-BR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O(</a:t>
              </a:r>
              <a:r>
                <a:rPr lang="pt-BR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pt-BR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4714876" y="4799022"/>
              <a:ext cx="357190" cy="14287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857232"/>
            <a:ext cx="7858180" cy="13243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为什么算法的时、空分析都采用复杂度的形式表示？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90478"/>
            <a:ext cx="328614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一个数据结构的构成：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785918" y="928670"/>
            <a:ext cx="1980000" cy="5715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18000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逻辑结构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785918" y="1882764"/>
            <a:ext cx="1980000" cy="5715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18000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存储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 bwMode="auto">
          <a:xfrm>
            <a:off x="1806182" y="2857496"/>
            <a:ext cx="1980000" cy="5109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18000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数据运算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2714612" y="1558912"/>
            <a:ext cx="142876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2714612" y="2525706"/>
            <a:ext cx="142876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071538" y="3785906"/>
            <a:ext cx="7072362" cy="20005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FontTx/>
              <a:buBlip>
                <a:blip r:embed="rId1"/>
              </a:buBlip>
            </a:pPr>
            <a:r>
              <a:rPr lang="zh-CN" altLang="en-US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数据元素之间的</a:t>
            </a:r>
            <a:r>
              <a:rPr lang="zh-CN" altLang="en-US" sz="2000" b="1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</a:t>
            </a:r>
            <a:r>
              <a:rPr lang="zh-CN" altLang="en-US" sz="2000" b="1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 </a:t>
            </a:r>
            <a:r>
              <a:rPr lang="zh-CN" altLang="en-US" sz="2000" b="1" smtClean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</a:t>
            </a:r>
            <a:r>
              <a:rPr lang="zh-CN" altLang="en-US" sz="2000" b="1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 </a:t>
            </a:r>
            <a:r>
              <a:rPr lang="zh-CN" altLang="en-US" sz="2000" b="1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zh-CN" altLang="en-US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逻辑结构</a:t>
            </a:r>
            <a:r>
              <a:rPr lang="zh-CN" altLang="en-US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b="1" dirty="0">
              <a:solidFill>
                <a:srgbClr val="33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30000"/>
              </a:lnSpc>
              <a:buFontTx/>
              <a:buBlip>
                <a:blip r:embed="rId1"/>
              </a:buBlip>
            </a:pPr>
            <a:r>
              <a:rPr lang="zh-CN" altLang="en-US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数据元素及其关系在计算机存储器中的</a:t>
            </a:r>
            <a:r>
              <a:rPr lang="zh-CN" altLang="en-US" sz="2000" b="1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</a:t>
            </a:r>
            <a:r>
              <a:rPr lang="zh-CN" altLang="en-US" sz="2000" b="1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 </a:t>
            </a:r>
            <a:r>
              <a:rPr lang="zh-CN" altLang="en-US" sz="2000" smtClean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</a:t>
            </a:r>
            <a:r>
              <a:rPr lang="zh-CN" altLang="en-US" sz="200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 </a:t>
            </a:r>
            <a:r>
              <a:rPr lang="zh-CN" altLang="en-US" sz="2000" b="1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zh-CN" altLang="en-US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</a:t>
            </a:r>
            <a:r>
              <a:rPr lang="zh-CN" altLang="en-US" sz="2000" b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zh-CN" altLang="en-US" sz="2000" b="1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（或</a:t>
            </a:r>
            <a:r>
              <a:rPr lang="zh-CN" altLang="en-US" sz="2000" b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物理结构</a:t>
            </a:r>
            <a:r>
              <a:rPr lang="zh-CN" altLang="en-US" sz="2000" b="1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000" b="1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b="1" dirty="0">
              <a:solidFill>
                <a:srgbClr val="33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30000"/>
              </a:lnSpc>
              <a:buFontTx/>
              <a:buBlip>
                <a:blip r:embed="rId1"/>
              </a:buBlip>
            </a:pPr>
            <a:r>
              <a:rPr lang="zh-CN" altLang="en-US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施加在该数据</a:t>
            </a:r>
            <a:r>
              <a:rPr lang="zh-CN" altLang="en-US" sz="2000" b="1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</a:t>
            </a:r>
            <a:r>
              <a:rPr lang="zh-CN" altLang="en-US" sz="2000" b="1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的操作 </a:t>
            </a:r>
            <a:r>
              <a:rPr lang="zh-CN" altLang="en-US" sz="2000" smtClean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</a:t>
            </a:r>
            <a:r>
              <a:rPr lang="zh-CN" altLang="en-US" sz="200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 </a:t>
            </a:r>
            <a:r>
              <a:rPr lang="zh-CN" altLang="en-US" sz="2000" b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zh-CN" altLang="en-US" sz="20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</a:t>
            </a:r>
            <a:r>
              <a:rPr lang="zh-CN" altLang="en-US" sz="20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b="1" dirty="0">
              <a:solidFill>
                <a:srgbClr val="33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357158" y="285728"/>
            <a:ext cx="3786214" cy="56148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108000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1</a:t>
            </a:r>
            <a:r>
              <a:rPr lang="zh-CN" alt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、</a:t>
            </a:r>
            <a:r>
              <a:rPr lang="zh-CN" altLang="en-US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的逻辑结构表示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071546"/>
            <a:ext cx="764386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数据的逻辑结构是面向用户的，它有多种</a:t>
            </a:r>
            <a:r>
              <a:rPr lang="zh-CN" altLang="en-US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表示形式。</a:t>
            </a:r>
            <a:endParaRPr lang="zh-CN" altLang="en-US" b="1" dirty="0" smtClea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52517" y="2628512"/>
          <a:ext cx="5119681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1337386"/>
                <a:gridCol w="1337386"/>
                <a:gridCol w="1337386"/>
                <a:gridCol w="1107523"/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horzOverflow="overflow"/>
                </a:tc>
              </a:tr>
            </a:tbl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28662" y="1771254"/>
            <a:ext cx="5000660" cy="514738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kumimoji="0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学生</a:t>
            </a:r>
            <a:r>
              <a:rPr kumimoji="0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表的逻辑结构</a:t>
            </a:r>
            <a:r>
              <a:rPr kumimoji="0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kumimoji="0" lang="en-US" altLang="zh-CN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1-</a:t>
            </a:r>
            <a:r>
              <a:rPr kumimoji="0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表格</a:t>
            </a:r>
            <a:endParaRPr kumimoji="0"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  <p:sp>
        <p:nvSpPr>
          <p:cNvPr id="8" name="右大括号 7"/>
          <p:cNvSpPr/>
          <p:nvPr/>
        </p:nvSpPr>
        <p:spPr>
          <a:xfrm>
            <a:off x="6286512" y="2786058"/>
            <a:ext cx="285752" cy="3429024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43702" y="3214686"/>
            <a:ext cx="430887" cy="2500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直接来源于现实世界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357158" y="285728"/>
            <a:ext cx="3786214" cy="56148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108000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1</a:t>
            </a:r>
            <a:r>
              <a:rPr lang="zh-CN" alt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、</a:t>
            </a:r>
            <a:r>
              <a:rPr lang="zh-CN" altLang="en-US" b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的逻辑结构表示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071546"/>
            <a:ext cx="764386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数据的逻辑结构是面向用户的，它有多种</a:t>
            </a:r>
            <a:r>
              <a:rPr lang="zh-CN" altLang="en-US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表示形式。</a:t>
            </a:r>
            <a:endParaRPr lang="zh-CN" altLang="en-US" b="1" dirty="0" smtClea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711490" y="3084498"/>
            <a:ext cx="7429552" cy="11079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2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在</a:t>
            </a:r>
            <a:r>
              <a:rPr lang="zh-CN" altLang="en-US" sz="22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学生表中，用学号标识每个学生记录，其逻辑结构</a:t>
            </a:r>
            <a:r>
              <a:rPr lang="zh-CN" altLang="en-US" sz="22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用图形</a:t>
            </a:r>
            <a:r>
              <a:rPr lang="zh-CN" altLang="en-US" sz="22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表示如下：</a:t>
            </a:r>
            <a:endParaRPr lang="zh-CN" altLang="en-US" sz="22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671688" y="4759076"/>
            <a:ext cx="540000" cy="54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80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528944" y="4759076"/>
            <a:ext cx="540000" cy="54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80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86200" y="4759076"/>
            <a:ext cx="540000" cy="54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zh-CN" altLang="en-US" sz="180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243456" y="4759076"/>
            <a:ext cx="540000" cy="54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180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207567" y="50290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64635" y="50290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898329" y="50290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100712" y="4759076"/>
            <a:ext cx="540000" cy="54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80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957968" y="4759076"/>
            <a:ext cx="540000" cy="54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zh-CN" altLang="en-US" sz="180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815224" y="4759076"/>
            <a:ext cx="540000" cy="54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80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624716" y="50290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6458034" y="5029075"/>
            <a:ext cx="360000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779335" y="50290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11490" y="2370118"/>
            <a:ext cx="5000660" cy="514738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p>
            <a:pPr algn="l">
              <a:lnSpc>
                <a:spcPct val="100000"/>
              </a:lnSpc>
            </a:pPr>
            <a:r>
              <a:rPr kumimoji="0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</a:t>
            </a:r>
            <a:r>
              <a:rPr kumimoji="0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学生</a:t>
            </a:r>
            <a:r>
              <a:rPr kumimoji="0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表的逻辑结构</a:t>
            </a:r>
            <a:r>
              <a:rPr kumimoji="0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kumimoji="0" lang="en-US" altLang="zh-CN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3-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图形</a:t>
            </a:r>
            <a:endParaRPr kumimoji="0"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8687</Words>
  <Application>WPS 演示</Application>
  <PresentationFormat>全屏显示(4:3)</PresentationFormat>
  <Paragraphs>1425</Paragraphs>
  <Slides>62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62</vt:i4>
      </vt:variant>
    </vt:vector>
  </HeadingPairs>
  <TitlesOfParts>
    <vt:vector size="83" baseType="lpstr">
      <vt:lpstr>Arial</vt:lpstr>
      <vt:lpstr>宋体</vt:lpstr>
      <vt:lpstr>Wingdings</vt:lpstr>
      <vt:lpstr>Times New Roman</vt:lpstr>
      <vt:lpstr>楷体_GB2312</vt:lpstr>
      <vt:lpstr>新宋体</vt:lpstr>
      <vt:lpstr>隶书</vt:lpstr>
      <vt:lpstr>黑体</vt:lpstr>
      <vt:lpstr>楷体</vt:lpstr>
      <vt:lpstr>仿宋</vt:lpstr>
      <vt:lpstr>Wingdings</vt:lpstr>
      <vt:lpstr>微软雅黑</vt:lpstr>
      <vt:lpstr>Arial Unicode MS</vt:lpstr>
      <vt:lpstr>Calibri</vt:lpstr>
      <vt:lpstr>Symbol</vt:lpstr>
      <vt:lpstr>Symbol</vt:lpstr>
      <vt:lpstr>Tahoma</vt:lpstr>
      <vt:lpstr>Office 主题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尹燕芳</cp:lastModifiedBy>
  <cp:revision>853</cp:revision>
  <dcterms:created xsi:type="dcterms:W3CDTF">2004-03-31T23:50:00Z</dcterms:created>
  <dcterms:modified xsi:type="dcterms:W3CDTF">2021-11-29T13:46:06Z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