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gif" ContentType="image/gi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34"/>
  </p:handoutMasterIdLst>
  <p:sldIdLst>
    <p:sldId id="520" r:id="rId3"/>
    <p:sldId id="521" r:id="rId4"/>
    <p:sldId id="522" r:id="rId5"/>
    <p:sldId id="424" r:id="rId6"/>
    <p:sldId id="428" r:id="rId8"/>
    <p:sldId id="433" r:id="rId9"/>
    <p:sldId id="434" r:id="rId10"/>
    <p:sldId id="438" r:id="rId11"/>
    <p:sldId id="439" r:id="rId12"/>
    <p:sldId id="465" r:id="rId13"/>
    <p:sldId id="441" r:id="rId14"/>
    <p:sldId id="442" r:id="rId15"/>
    <p:sldId id="443" r:id="rId16"/>
    <p:sldId id="444" r:id="rId17"/>
    <p:sldId id="445" r:id="rId18"/>
    <p:sldId id="446" r:id="rId19"/>
    <p:sldId id="447" r:id="rId20"/>
    <p:sldId id="448" r:id="rId21"/>
    <p:sldId id="449" r:id="rId22"/>
    <p:sldId id="450" r:id="rId23"/>
    <p:sldId id="451" r:id="rId24"/>
    <p:sldId id="452" r:id="rId25"/>
    <p:sldId id="453" r:id="rId26"/>
    <p:sldId id="454" r:id="rId27"/>
    <p:sldId id="455" r:id="rId28"/>
    <p:sldId id="456" r:id="rId29"/>
    <p:sldId id="457" r:id="rId30"/>
    <p:sldId id="458" r:id="rId31"/>
    <p:sldId id="519" r:id="rId32"/>
    <p:sldId id="459" r:id="rId33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6600CC"/>
    <a:srgbClr val="FF3399"/>
    <a:srgbClr val="0033CC"/>
    <a:srgbClr val="339933"/>
    <a:srgbClr val="FF3300"/>
    <a:srgbClr val="3366CC"/>
    <a:srgbClr val="000000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40" autoAdjust="0"/>
    <p:restoredTop sz="94581" autoAdjust="0"/>
  </p:normalViewPr>
  <p:slideViewPr>
    <p:cSldViewPr>
      <p:cViewPr varScale="1">
        <p:scale>
          <a:sx n="60" d="100"/>
          <a:sy n="60" d="100"/>
        </p:scale>
        <p:origin x="-1434" y="-90"/>
      </p:cViewPr>
      <p:guideLst>
        <p:guide orient="horz" pos="2187"/>
        <p:guide pos="29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3342" y="-120"/>
      </p:cViewPr>
      <p:guideLst>
        <p:guide orient="horz" pos="2916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3B16A-A135-4C67-9BF6-9E7D217582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6F5B5-E3AE-43FD-BFEC-EBBB78EF415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215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fld id="{0D1E2EF4-146E-47B5-A412-FFD548A1AB6A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7E6847B-A071-429B-AA33-FCB195040009}" type="slidenum">
              <a:rPr lang="en-US" altLang="zh-CN"/>
            </a:fld>
            <a:endParaRPr lang="en-US" altLang="zh-CN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4BC58D7-6708-4C29-AD38-2DFC832E5A30}" type="slidenum">
              <a:rPr lang="en-US" altLang="zh-CN"/>
            </a:fld>
            <a:endParaRPr lang="en-US" altLang="zh-CN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4BC58D7-6708-4C29-AD38-2DFC832E5A30}" type="slidenum">
              <a:rPr lang="en-US" altLang="zh-CN"/>
            </a:fld>
            <a:endParaRPr lang="en-US" altLang="zh-CN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874783F-EE0E-4BD9-8341-409464183309}" type="slidenum">
              <a:rPr lang="en-US" altLang="zh-CN"/>
            </a:fld>
            <a:endParaRPr lang="en-US" altLang="zh-CN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EDD1C12-5579-4337-94A7-C0F941C4AEEA}" type="slidenum">
              <a:rPr lang="en-US" altLang="zh-CN"/>
            </a:fld>
            <a:endParaRPr lang="en-US" altLang="zh-CN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1F394C0-77C6-4507-91F0-D4F495D2EBA0}" type="slidenum">
              <a:rPr lang="en-US" altLang="zh-CN"/>
            </a:fld>
            <a:endParaRPr lang="en-US" altLang="zh-CN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FCA85BF-1C94-495A-9365-AFC7673617BB}" type="slidenum">
              <a:rPr lang="en-US" altLang="zh-CN"/>
            </a:fld>
            <a:endParaRPr lang="en-US" altLang="zh-CN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2751C7C-E57A-4787-9ACE-A5E9E62B516B}" type="slidenum">
              <a:rPr lang="en-US" altLang="zh-CN"/>
            </a:fld>
            <a:endParaRPr lang="en-US" altLang="zh-CN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A8C1A40-83A1-49D1-BF1B-B3BEC23E6C99}" type="slidenum">
              <a:rPr lang="en-US" altLang="zh-CN"/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D0DF844-AA5B-4969-A23E-2CD4BE852AD8}" type="slidenum">
              <a:rPr lang="en-US" altLang="zh-CN"/>
            </a:fld>
            <a:endParaRPr lang="en-US" altLang="zh-CN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C3AC9C9-BDC4-4683-BCEE-2D64DE49F663}" type="slidenum">
              <a:rPr lang="en-US" altLang="zh-CN"/>
            </a:fld>
            <a:endParaRPr lang="en-US" altLang="zh-CN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1E86FE0-99DD-448C-828C-AC7DAD44176C}" type="slidenum">
              <a:rPr lang="en-US" altLang="zh-CN"/>
            </a:fld>
            <a:endParaRPr lang="en-US" altLang="zh-CN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A6E3814-40D1-482A-B7AC-ED093B7A04ED}" type="slidenum">
              <a:rPr lang="en-US" altLang="zh-CN"/>
            </a:fld>
            <a:endParaRPr lang="en-US" altLang="zh-CN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2EA06AF-A3F5-4A72-BF91-4EF4EEB603E4}" type="slidenum">
              <a:rPr lang="en-US" altLang="zh-CN"/>
            </a:fld>
            <a:endParaRPr lang="en-US" altLang="zh-CN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E00E30F-263D-4B22-AC12-68B212D02C2F}" type="slidenum">
              <a:rPr lang="en-US" altLang="zh-CN"/>
            </a:fld>
            <a:endParaRPr lang="en-US" altLang="zh-CN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97A7-1BE0-4AC0-AD40-2513F829F86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F422-645C-4ED4-8734-7D79135394D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85CA-05B2-4046-AF45-4F61C14579F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67864EE2-EAB3-4814-A7EB-820BD7610F1E}" type="slidenum">
              <a:rPr lang="en-US" altLang="zh-CN" smtClean="0"/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F95A-A2B4-44EA-AA2F-BCF61930CCB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45032-ECC7-40E3-9D62-0C07379796D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0E8A-10DE-4D9C-8CF8-A9163F4655C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EC76C-D154-405A-9147-E79A1B5BC17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F0631-DC23-48F2-899A-4F881ED2334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D206-56D3-47F7-A2D3-27C420DB58D1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DD41-1E0E-46B0-ABE7-D5048A3DF737}" type="slidenum">
              <a:rPr lang="en-US" altLang="zh-CN" smtClean="0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3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slide" Target="slide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slide" Target="slide1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8A797A7-1BE0-4AC0-AD40-2513F829F86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468313" y="333375"/>
            <a:ext cx="1727200" cy="448969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indent="-457200" algn="just"/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例如：</a:t>
            </a:r>
            <a:endParaRPr lang="zh-CN" altLang="en-US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  <p:sp>
        <p:nvSpPr>
          <p:cNvPr id="186373" name="Text Box 5"/>
          <p:cNvSpPr txBox="1">
            <a:spLocks noChangeArrowheads="1"/>
          </p:cNvSpPr>
          <p:nvPr/>
        </p:nvSpPr>
        <p:spPr bwMode="auto">
          <a:xfrm>
            <a:off x="857224" y="991853"/>
            <a:ext cx="4000528" cy="38766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just">
              <a:lnSpc>
                <a:spcPct val="11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n)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10000"/>
              </a:lnSpc>
            </a:pP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10000"/>
              </a:lnSpc>
            </a:pP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0;i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n;i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10000"/>
              </a:lnSpc>
            </a:pP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]=2*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10000"/>
              </a:lnSpc>
            </a:pP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for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0;i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n;i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10000"/>
              </a:lnSpc>
            </a:pP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printf("%d"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a[i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10000"/>
              </a:lnSpc>
            </a:pP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printf("\n");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1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214414" y="1514462"/>
            <a:ext cx="6143668" cy="2895620"/>
            <a:chOff x="1214414" y="1571612"/>
            <a:chExt cx="6143668" cy="2895620"/>
          </a:xfrm>
        </p:grpSpPr>
        <p:sp>
          <p:nvSpPr>
            <p:cNvPr id="16" name="矩形 15"/>
            <p:cNvSpPr/>
            <p:nvPr/>
          </p:nvSpPr>
          <p:spPr>
            <a:xfrm>
              <a:off x="1643042" y="3500438"/>
              <a:ext cx="2428892" cy="428628"/>
            </a:xfrm>
            <a:prstGeom prst="rect">
              <a:avLst/>
            </a:prstGeom>
            <a:solidFill>
              <a:srgbClr val="6600CC">
                <a:alpha val="22000"/>
              </a:srgbClr>
            </a:solidFill>
            <a:ln>
              <a:solidFill>
                <a:schemeClr val="accent1"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643042" y="2551106"/>
              <a:ext cx="1500198" cy="428628"/>
            </a:xfrm>
            <a:prstGeom prst="rect">
              <a:avLst/>
            </a:prstGeom>
            <a:solidFill>
              <a:srgbClr val="6600CC">
                <a:alpha val="25000"/>
              </a:srgb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214414" y="4038604"/>
              <a:ext cx="2214578" cy="428628"/>
            </a:xfrm>
            <a:prstGeom prst="rect">
              <a:avLst/>
            </a:prstGeom>
            <a:solidFill>
              <a:srgbClr val="6600CC">
                <a:alpha val="21000"/>
              </a:srgb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285852" y="1571612"/>
              <a:ext cx="1357322" cy="428628"/>
            </a:xfrm>
            <a:prstGeom prst="rect">
              <a:avLst/>
            </a:prstGeom>
            <a:solidFill>
              <a:srgbClr val="6600CC">
                <a:alpha val="23000"/>
              </a:srgb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383" name="Text Box 15"/>
            <p:cNvSpPr txBox="1">
              <a:spLocks noChangeArrowheads="1"/>
            </p:cNvSpPr>
            <p:nvPr/>
          </p:nvSpPr>
          <p:spPr bwMode="auto">
            <a:xfrm>
              <a:off x="5845194" y="2816042"/>
              <a:ext cx="1512888" cy="419282"/>
            </a:xfrm>
            <a:prstGeom prst="rect">
              <a:avLst/>
            </a:prstGeom>
            <a:noFill/>
            <a:ln w="1905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200" dirty="0">
                  <a:solidFill>
                    <a:srgbClr val="FF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原操作</a:t>
              </a:r>
              <a:endParaRPr lang="zh-CN" altLang="en-US" sz="2200" dirty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>
            <a:xfrm rot="10800000">
              <a:off x="2643174" y="1806564"/>
              <a:ext cx="3571900" cy="107157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endCxn id="15" idx="3"/>
            </p:cNvCxnSpPr>
            <p:nvPr/>
          </p:nvCxnSpPr>
          <p:spPr>
            <a:xfrm rot="10800000">
              <a:off x="3143240" y="2765420"/>
              <a:ext cx="3000396" cy="18415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endCxn id="16" idx="3"/>
            </p:cNvCxnSpPr>
            <p:nvPr/>
          </p:nvCxnSpPr>
          <p:spPr>
            <a:xfrm rot="10800000" flipV="1">
              <a:off x="4071934" y="3092448"/>
              <a:ext cx="2071702" cy="62230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endCxn id="17" idx="3"/>
            </p:cNvCxnSpPr>
            <p:nvPr/>
          </p:nvCxnSpPr>
          <p:spPr>
            <a:xfrm rot="10800000" flipV="1">
              <a:off x="3428992" y="3209924"/>
              <a:ext cx="2786082" cy="104299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85720" y="285728"/>
            <a:ext cx="2786082" cy="44896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算法分析方式：</a:t>
            </a:r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34" y="1073014"/>
            <a:ext cx="8429684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 </a:t>
            </a:r>
            <a:r>
              <a:rPr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事后分析统计方法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：编写算法对应程序，统计其执行时间。</a:t>
            </a:r>
            <a:endParaRPr lang="zh-CN" altLang="en-US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642910" y="1939424"/>
            <a:ext cx="3500462" cy="13436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just">
              <a:lnSpc>
                <a:spcPct val="90000"/>
              </a:lnSpc>
              <a:buFontTx/>
              <a:buBlip>
                <a:blip r:embed="rId1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编写程序的</a:t>
            </a:r>
            <a:r>
              <a:rPr lang="zh-CN" altLang="en-US" sz="22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语言不同</a:t>
            </a:r>
            <a:endParaRPr lang="zh-CN" altLang="en-US" sz="220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90000"/>
              </a:lnSpc>
              <a:buFontTx/>
              <a:buBlip>
                <a:blip r:embed="rId1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执行程序的</a:t>
            </a:r>
            <a:r>
              <a:rPr lang="zh-CN" altLang="en-US" sz="22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环境不同</a:t>
            </a:r>
            <a:endParaRPr lang="zh-CN" altLang="en-US" sz="220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90000"/>
              </a:lnSpc>
              <a:buFontTx/>
              <a:buBlip>
                <a:blip r:embed="rId1"/>
              </a:buBlip>
            </a:pPr>
            <a:r>
              <a:rPr lang="zh-CN" altLang="en-US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其他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因素</a:t>
            </a:r>
            <a:endParaRPr lang="zh-CN" altLang="en-US" sz="220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0034" y="4082564"/>
            <a:ext cx="8358246" cy="91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</a:pP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  </a:t>
            </a:r>
            <a:r>
              <a:rPr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事前估算分析方法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：撇开上述因素，认为算法的执行时间是问题规模</a:t>
            </a:r>
            <a:r>
              <a:rPr lang="en-US" altLang="zh-CN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的函数。 </a:t>
            </a:r>
            <a:r>
              <a:rPr lang="zh-CN" altLang="en-US" sz="3600" smtClean="0">
                <a:solidFill>
                  <a:srgbClr val="0070C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</a:t>
            </a:r>
            <a:endParaRPr lang="zh-CN" altLang="en-US" sz="3600" smtClean="0">
              <a:solidFill>
                <a:srgbClr val="0070C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43438" y="2368052"/>
            <a:ext cx="24288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所以不能用绝对执行时间进行比较。</a:t>
            </a:r>
            <a:endParaRPr lang="zh-CN" altLang="en-US" sz="20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右大括号 13"/>
          <p:cNvSpPr/>
          <p:nvPr/>
        </p:nvSpPr>
        <p:spPr>
          <a:xfrm>
            <a:off x="4286248" y="2153738"/>
            <a:ext cx="285752" cy="1285884"/>
          </a:xfrm>
          <a:prstGeom prst="rightBrace">
            <a:avLst/>
          </a:prstGeom>
          <a:ln w="28575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6" name="Text Box 4"/>
          <p:cNvSpPr txBox="1">
            <a:spLocks noChangeArrowheads="1"/>
          </p:cNvSpPr>
          <p:nvPr/>
        </p:nvSpPr>
        <p:spPr bwMode="auto">
          <a:xfrm>
            <a:off x="646145" y="1192283"/>
            <a:ext cx="8140697" cy="2459355"/>
          </a:xfrm>
          <a:prstGeom prst="rect">
            <a:avLst/>
          </a:prstGeom>
          <a:noFill/>
          <a:ln w="1905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20000"/>
              </a:lnSpc>
              <a:buBlip>
                <a:blip r:embed="rId1"/>
              </a:buBlip>
            </a:pPr>
            <a:r>
              <a:rPr lang="zh-CN" altLang="en-US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zh-CN" altLang="en-US" sz="22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出算法所有原操作的执行次数（也称为</a:t>
            </a:r>
            <a:r>
              <a:rPr lang="zh-CN" altLang="en-US" sz="22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频度</a:t>
            </a:r>
            <a:r>
              <a:rPr lang="zh-CN" altLang="en-US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 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，它</a:t>
            </a:r>
            <a:r>
              <a:rPr lang="zh-CN" altLang="en-US" sz="22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zh-CN" altLang="en-US" sz="22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问题规模</a:t>
            </a:r>
            <a:r>
              <a:rPr lang="en-US" altLang="zh-CN" sz="2200" i="1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函数，用</a:t>
            </a:r>
            <a:r>
              <a:rPr lang="en-US" altLang="zh-CN" sz="22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T(</a:t>
            </a:r>
            <a:r>
              <a:rPr lang="en-US" altLang="zh-CN" sz="2200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2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表示。</a:t>
            </a:r>
            <a:endParaRPr lang="zh-CN" altLang="en-US" sz="220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20000"/>
              </a:lnSpc>
              <a:buBlip>
                <a:blip r:embed="rId1"/>
              </a:buBlip>
            </a:pPr>
            <a:r>
              <a:rPr lang="zh-CN" altLang="en-US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算法</a:t>
            </a:r>
            <a:r>
              <a:rPr lang="zh-CN" altLang="en-US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执行时间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大致 </a:t>
            </a: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原</a:t>
            </a:r>
            <a:r>
              <a:rPr lang="zh-CN" altLang="en-US" sz="22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操作所需</a:t>
            </a:r>
            <a:r>
              <a:rPr lang="zh-CN" altLang="en-US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时间</a:t>
            </a: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×T(</a:t>
            </a:r>
            <a:r>
              <a:rPr lang="en-US" altLang="zh-CN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。所以</a:t>
            </a:r>
            <a:r>
              <a:rPr lang="en-US" altLang="zh-CN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T(</a:t>
            </a:r>
            <a:r>
              <a:rPr lang="en-US" altLang="zh-CN" sz="2200" i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zh-CN" altLang="en-US" sz="22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算法的执行时间</a:t>
            </a:r>
            <a:r>
              <a:rPr lang="zh-CN" altLang="en-US" sz="220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成正比 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。为此用</a:t>
            </a:r>
            <a:r>
              <a:rPr lang="en-US" altLang="zh-CN" sz="22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T(</a:t>
            </a:r>
            <a:r>
              <a:rPr lang="en-US" altLang="zh-CN" sz="2200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2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表示算法的执行时间。</a:t>
            </a:r>
            <a:endParaRPr lang="zh-CN" altLang="en-US" sz="220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20000"/>
              </a:lnSpc>
              <a:buBlip>
                <a:blip r:embed="rId1"/>
              </a:buBlip>
            </a:pPr>
            <a:r>
              <a:rPr lang="zh-CN" altLang="en-US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比较</a:t>
            </a:r>
            <a:r>
              <a:rPr lang="zh-CN" altLang="en-US" sz="22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不同算法的</a:t>
            </a:r>
            <a:r>
              <a:rPr lang="en-US" altLang="zh-CN" sz="22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T(</a:t>
            </a:r>
            <a:r>
              <a:rPr lang="en-US" altLang="zh-CN" sz="2200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2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大小得出算法执行时间的好坏。</a:t>
            </a:r>
            <a:endParaRPr lang="zh-CN" altLang="en-US" sz="220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28596" y="1928802"/>
            <a:ext cx="6715172" cy="2796797"/>
            <a:chOff x="428596" y="2168516"/>
            <a:chExt cx="6715172" cy="2796797"/>
          </a:xfrm>
        </p:grpSpPr>
        <p:sp>
          <p:nvSpPr>
            <p:cNvPr id="3" name="TextBox 2"/>
            <p:cNvSpPr txBox="1"/>
            <p:nvPr/>
          </p:nvSpPr>
          <p:spPr>
            <a:xfrm>
              <a:off x="428596" y="4500570"/>
              <a:ext cx="6715172" cy="464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dirty="0" smtClean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用于表示求解问题大小</a:t>
              </a:r>
              <a:r>
                <a:rPr lang="zh-CN" altLang="en-US" sz="2200" smtClean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的正整数，如</a:t>
              </a:r>
              <a:r>
                <a:rPr lang="en-US" altLang="zh-CN" sz="2200" i="1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zh-CN" altLang="en-US" sz="2200" dirty="0" smtClean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个记录排序</a:t>
              </a:r>
              <a:endParaRPr lang="zh-CN" altLang="en-US" sz="22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5" name="直接箭头连接符 4"/>
            <p:cNvCxnSpPr/>
            <p:nvPr/>
          </p:nvCxnSpPr>
          <p:spPr>
            <a:xfrm rot="5400000" flipH="1" flipV="1">
              <a:off x="510353" y="3347243"/>
              <a:ext cx="2357454" cy="0"/>
            </a:xfrm>
            <a:prstGeom prst="straightConnector1">
              <a:avLst/>
            </a:prstGeom>
            <a:ln w="28575">
              <a:solidFill>
                <a:srgbClr val="8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785786" y="500042"/>
            <a:ext cx="3714776" cy="49859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  </a:t>
            </a:r>
            <a:r>
              <a:rPr lang="zh-CN" altLang="en-US" dirty="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分析算法的执行时间</a:t>
            </a:r>
            <a:endParaRPr lang="zh-CN" altLang="en-US" dirty="0">
              <a:solidFill>
                <a:srgbClr val="FF33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Text Box 2"/>
          <p:cNvSpPr txBox="1">
            <a:spLocks noChangeArrowheads="1"/>
          </p:cNvSpPr>
          <p:nvPr/>
        </p:nvSpPr>
        <p:spPr bwMode="auto">
          <a:xfrm>
            <a:off x="857224" y="1814600"/>
            <a:ext cx="7429552" cy="3757540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#define MAX   20    //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定义最大的方阶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altLang="zh-CN" sz="200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matrixadd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A[MAX][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MAX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B[MAX][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MAX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endParaRPr lang="en-US" altLang="zh-CN" sz="2000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C[MAX][MAX])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{	</a:t>
            </a:r>
            <a:r>
              <a:rPr lang="en-US" altLang="zh-CN" sz="200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	for 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0;i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n;i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++)				//①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for (j=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0;j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n;j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++)			//②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	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C[</a:t>
            </a:r>
            <a:r>
              <a:rPr lang="en-US" altLang="zh-CN" sz="2000" dirty="0" err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][j]=A[</a:t>
            </a:r>
            <a:r>
              <a:rPr lang="en-US" altLang="zh-CN" sz="2000" dirty="0" err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][j]+B[</a:t>
            </a:r>
            <a:r>
              <a:rPr lang="en-US" altLang="zh-CN" sz="2000" dirty="0" err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][j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];	//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③ 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}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8899" name="Text Box 3"/>
          <p:cNvSpPr txBox="1">
            <a:spLocks noChangeArrowheads="1"/>
          </p:cNvSpPr>
          <p:nvPr/>
        </p:nvSpPr>
        <p:spPr bwMode="auto">
          <a:xfrm>
            <a:off x="468313" y="543336"/>
            <a:ext cx="8135937" cy="892552"/>
          </a:xfrm>
          <a:prstGeom prst="rect">
            <a:avLst/>
          </a:prstGeom>
          <a:noFill/>
          <a:ln w="38100" algn="ctr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Front"/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</a:pPr>
            <a:r>
              <a:rPr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en-US" altLang="zh-CN" sz="28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280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1-6】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求两个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阶方阵的相加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i="1" dirty="0" err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 err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i="1" dirty="0" err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算法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如下，分析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其时间复杂度。</a:t>
            </a:r>
            <a:endParaRPr lang="zh-CN" altLang="en-US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14282" y="168279"/>
            <a:ext cx="5072098" cy="4511592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#define MAX   20    //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定义最大的方阶</a:t>
            </a:r>
            <a:endParaRPr lang="zh-CN" altLang="en-US" sz="18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altLang="zh-CN" sz="180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matrixadd</a:t>
            </a:r>
            <a:r>
              <a:rPr lang="en-US" altLang="zh-CN" sz="18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8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A[MAX][</a:t>
            </a:r>
            <a:r>
              <a:rPr lang="en-US" altLang="zh-CN" sz="18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MAX</a:t>
            </a:r>
            <a:r>
              <a:rPr lang="en-US" altLang="zh-CN" sz="18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endParaRPr lang="en-US" altLang="zh-CN" sz="18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int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B[MAX][</a:t>
            </a:r>
            <a:r>
              <a:rPr lang="en-US" altLang="zh-CN" sz="18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MAX</a:t>
            </a:r>
            <a:r>
              <a:rPr lang="en-US" altLang="zh-CN" sz="18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C[MAX][MAX])</a:t>
            </a:r>
            <a:endParaRPr lang="en-US" altLang="zh-CN" sz="18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{	</a:t>
            </a:r>
            <a:r>
              <a:rPr lang="en-US" altLang="zh-CN" sz="180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8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18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en-US" altLang="zh-CN" sz="18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	for (</a:t>
            </a:r>
            <a:r>
              <a:rPr lang="en-US" altLang="zh-CN" sz="18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0;i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n;i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++)	</a:t>
            </a:r>
            <a:r>
              <a:rPr lang="en-US" altLang="zh-CN" sz="18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//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①</a:t>
            </a:r>
            <a:endParaRPr lang="en-US" altLang="zh-CN" sz="18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for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(j=</a:t>
            </a:r>
            <a:r>
              <a:rPr lang="en-US" altLang="zh-CN" sz="18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0;j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n;j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++)</a:t>
            </a:r>
            <a:r>
              <a:rPr lang="en-US" altLang="zh-CN" sz="18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//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②</a:t>
            </a:r>
            <a:endParaRPr lang="en-US" altLang="zh-CN" sz="18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8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C[</a:t>
            </a:r>
            <a:r>
              <a:rPr lang="en-US" altLang="zh-CN" sz="1800" dirty="0" err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8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][j]=A[</a:t>
            </a:r>
            <a:r>
              <a:rPr lang="en-US" altLang="zh-CN" sz="1800" dirty="0" err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8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][j]+B[</a:t>
            </a:r>
            <a:r>
              <a:rPr lang="en-US" altLang="zh-CN" sz="1800" dirty="0" err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8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][</a:t>
            </a:r>
            <a:r>
              <a:rPr lang="en-US" altLang="zh-CN" sz="180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180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];  //</a:t>
            </a:r>
            <a:r>
              <a:rPr lang="en-US" altLang="zh-CN" sz="18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③ </a:t>
            </a:r>
            <a:endParaRPr lang="en-US" altLang="zh-CN" sz="1800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}</a:t>
            </a:r>
            <a:endParaRPr lang="en-US" altLang="zh-CN" sz="18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00694" y="857232"/>
            <a:ext cx="3500462" cy="120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解：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除变量定义语句外，该算法包括</a:t>
            </a: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个可执行语句①、②和③。</a:t>
            </a:r>
            <a:endParaRPr lang="zh-CN" altLang="en-US" sz="2200"/>
          </a:p>
        </p:txBody>
      </p:sp>
      <p:grpSp>
        <p:nvGrpSpPr>
          <p:cNvPr id="19" name="组合 18"/>
          <p:cNvGrpSpPr/>
          <p:nvPr/>
        </p:nvGrpSpPr>
        <p:grpSpPr>
          <a:xfrm>
            <a:off x="4929190" y="2454244"/>
            <a:ext cx="4143404" cy="430887"/>
            <a:chOff x="4929190" y="2454244"/>
            <a:chExt cx="4143404" cy="430887"/>
          </a:xfrm>
        </p:grpSpPr>
        <p:sp>
          <p:nvSpPr>
            <p:cNvPr id="11" name="TextBox 10"/>
            <p:cNvSpPr txBox="1"/>
            <p:nvPr/>
          </p:nvSpPr>
          <p:spPr>
            <a:xfrm>
              <a:off x="5572132" y="2454244"/>
              <a:ext cx="350046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频度为</a:t>
              </a:r>
              <a:r>
                <a:rPr lang="en-US" altLang="zh-CN" sz="2000" i="1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+1</a:t>
              </a:r>
              <a:r>
                <a:rPr lang="zh-CN" altLang="en-US" sz="2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，循环体执行</a:t>
              </a:r>
              <a:r>
                <a:rPr lang="en-US" altLang="zh-CN" sz="2000" i="1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zh-CN" altLang="en-US" sz="2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次</a:t>
              </a:r>
              <a:endParaRPr lang="zh-CN" altLang="en-US" sz="2000"/>
            </a:p>
          </p:txBody>
        </p:sp>
        <p:cxnSp>
          <p:nvCxnSpPr>
            <p:cNvPr id="15" name="直接连接符 14"/>
            <p:cNvCxnSpPr/>
            <p:nvPr/>
          </p:nvCxnSpPr>
          <p:spPr>
            <a:xfrm flipV="1">
              <a:off x="4929190" y="2689208"/>
              <a:ext cx="684000" cy="0"/>
            </a:xfrm>
            <a:prstGeom prst="line">
              <a:avLst/>
            </a:prstGeom>
            <a:ln w="28575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4929190" y="2993351"/>
            <a:ext cx="2714644" cy="430887"/>
            <a:chOff x="4929190" y="2993351"/>
            <a:chExt cx="2714644" cy="430887"/>
          </a:xfrm>
        </p:grpSpPr>
        <p:sp>
          <p:nvSpPr>
            <p:cNvPr id="12" name="TextBox 11"/>
            <p:cNvSpPr txBox="1"/>
            <p:nvPr/>
          </p:nvSpPr>
          <p:spPr>
            <a:xfrm>
              <a:off x="5572132" y="2993351"/>
              <a:ext cx="20717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频度为</a:t>
              </a:r>
              <a:r>
                <a:rPr lang="en-US" altLang="zh-CN" sz="2000" i="1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000" i="1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+1)</a:t>
              </a:r>
              <a:endParaRPr lang="zh-CN" altLang="en-US" sz="2000"/>
            </a:p>
          </p:txBody>
        </p:sp>
        <p:cxnSp>
          <p:nvCxnSpPr>
            <p:cNvPr id="16" name="直接连接符 15"/>
            <p:cNvCxnSpPr/>
            <p:nvPr/>
          </p:nvCxnSpPr>
          <p:spPr>
            <a:xfrm flipV="1">
              <a:off x="4929190" y="3209924"/>
              <a:ext cx="684000" cy="0"/>
            </a:xfrm>
            <a:prstGeom prst="line">
              <a:avLst/>
            </a:prstGeom>
            <a:ln w="28575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4929190" y="3564855"/>
            <a:ext cx="2286016" cy="430887"/>
            <a:chOff x="4929190" y="3564855"/>
            <a:chExt cx="2286016" cy="430887"/>
          </a:xfrm>
        </p:grpSpPr>
        <p:sp>
          <p:nvSpPr>
            <p:cNvPr id="13" name="TextBox 12"/>
            <p:cNvSpPr txBox="1"/>
            <p:nvPr/>
          </p:nvSpPr>
          <p:spPr>
            <a:xfrm>
              <a:off x="5572132" y="3564855"/>
              <a:ext cx="164307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频度为</a:t>
              </a:r>
              <a:r>
                <a:rPr lang="en-US" altLang="zh-CN" sz="2000" i="1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000" baseline="30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2000"/>
            </a:p>
          </p:txBody>
        </p:sp>
        <p:cxnSp>
          <p:nvCxnSpPr>
            <p:cNvPr id="17" name="直接连接符 16"/>
            <p:cNvCxnSpPr/>
            <p:nvPr/>
          </p:nvCxnSpPr>
          <p:spPr>
            <a:xfrm flipV="1">
              <a:off x="4929190" y="3786190"/>
              <a:ext cx="684000" cy="0"/>
            </a:xfrm>
            <a:prstGeom prst="line">
              <a:avLst/>
            </a:prstGeom>
            <a:ln w="28575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5429256" y="3929066"/>
            <a:ext cx="3571900" cy="2020171"/>
            <a:chOff x="5429256" y="3929066"/>
            <a:chExt cx="3571900" cy="2020171"/>
          </a:xfrm>
        </p:grpSpPr>
        <p:sp>
          <p:nvSpPr>
            <p:cNvPr id="5" name="TextBox 4"/>
            <p:cNvSpPr txBox="1"/>
            <p:nvPr/>
          </p:nvSpPr>
          <p:spPr>
            <a:xfrm>
              <a:off x="5429256" y="4572008"/>
              <a:ext cx="2714644" cy="464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所有语句频度之和为：</a:t>
              </a:r>
              <a:endParaRPr lang="zh-CN" altLang="en-US" sz="22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72132" y="5072074"/>
              <a:ext cx="3429024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400"/>
                </a:lnSpc>
              </a:pPr>
              <a:r>
                <a:rPr lang="zh-CN" altLang="en-US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20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T(</a:t>
              </a:r>
              <a:r>
                <a:rPr lang="en-US" altLang="zh-CN" sz="2200" i="1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20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) = </a:t>
              </a:r>
              <a:r>
                <a:rPr lang="en-US" altLang="zh-CN" sz="2200" i="1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 n</a:t>
              </a:r>
              <a:r>
                <a:rPr lang="en-US" altLang="zh-CN" sz="220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+1+</a:t>
              </a:r>
              <a:r>
                <a:rPr lang="en-US" altLang="zh-CN" sz="2200" i="1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20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200" i="1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20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+1)+</a:t>
              </a:r>
              <a:r>
                <a:rPr lang="en-US" altLang="zh-CN" sz="2200" i="1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200" baseline="3000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2 </a:t>
              </a:r>
              <a:endParaRPr lang="en-US" altLang="zh-CN" sz="2200" baseline="300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l">
                <a:lnSpc>
                  <a:spcPts val="2400"/>
                </a:lnSpc>
              </a:pPr>
              <a:r>
                <a:rPr lang="en-US" altLang="zh-CN" sz="220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         =  2</a:t>
              </a:r>
              <a:r>
                <a:rPr lang="en-US" altLang="zh-CN" sz="2200" i="1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200" baseline="3000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20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+2</a:t>
              </a:r>
              <a:r>
                <a:rPr lang="en-US" altLang="zh-CN" sz="2200" i="1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20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+1</a:t>
              </a:r>
              <a:endParaRPr lang="zh-CN" altLang="en-US" sz="2200"/>
            </a:p>
          </p:txBody>
        </p:sp>
        <p:sp>
          <p:nvSpPr>
            <p:cNvPr id="18" name="下箭头 17"/>
            <p:cNvSpPr/>
            <p:nvPr/>
          </p:nvSpPr>
          <p:spPr>
            <a:xfrm>
              <a:off x="6929454" y="3929066"/>
              <a:ext cx="214314" cy="500066"/>
            </a:xfrm>
            <a:prstGeom prst="down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20" name="Text Box 4"/>
          <p:cNvSpPr txBox="1">
            <a:spLocks noChangeArrowheads="1"/>
          </p:cNvSpPr>
          <p:nvPr/>
        </p:nvSpPr>
        <p:spPr bwMode="auto">
          <a:xfrm>
            <a:off x="609572" y="1000108"/>
            <a:ext cx="7848600" cy="10895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/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算法中执行时间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T(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是问题规模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的某个函数</a:t>
            </a:r>
            <a:r>
              <a:rPr lang="en-US" altLang="zh-CN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，记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作：</a:t>
            </a:r>
            <a:endParaRPr lang="zh-CN" altLang="en-US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T(</a:t>
            </a:r>
            <a:r>
              <a:rPr lang="en-US" altLang="zh-CN" i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= O(</a:t>
            </a:r>
            <a:r>
              <a:rPr lang="en-US" altLang="zh-CN" i="1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))</a:t>
            </a:r>
            <a:endParaRPr lang="en-US" altLang="zh-CN" dirty="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4021" name="Text Box 5"/>
          <p:cNvSpPr txBox="1">
            <a:spLocks noChangeArrowheads="1"/>
          </p:cNvSpPr>
          <p:nvPr/>
        </p:nvSpPr>
        <p:spPr bwMode="auto">
          <a:xfrm>
            <a:off x="611188" y="285728"/>
            <a:ext cx="5746762" cy="47230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  </a:t>
            </a:r>
            <a:r>
              <a:rPr lang="zh-CN" altLang="en-US" dirty="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算法</a:t>
            </a:r>
            <a:r>
              <a:rPr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的执行时间用时间复杂度来表示</a:t>
            </a:r>
            <a:endParaRPr lang="zh-CN" altLang="en-US" dirty="0">
              <a:solidFill>
                <a:srgbClr val="FF33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5288" y="2169375"/>
            <a:ext cx="8305800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记号</a:t>
            </a:r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en-US" altLang="zh-CN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”读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作“</a:t>
            </a:r>
            <a:r>
              <a:rPr lang="zh-CN" altLang="en-US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大</a:t>
            </a:r>
            <a:r>
              <a:rPr lang="en-US" altLang="zh-CN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”，它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表示随问题规模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的增大算法执行时间的增长率和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增长率</a:t>
            </a:r>
            <a:r>
              <a:rPr lang="zh-CN" altLang="en-US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相同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 </a:t>
            </a:r>
            <a:r>
              <a:rPr lang="zh-CN" altLang="en-US" smtClean="0">
                <a:solidFill>
                  <a:srgbClr val="66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  </a:t>
            </a:r>
            <a:r>
              <a:rPr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趋势分析</a:t>
            </a:r>
            <a:endParaRPr lang="en-US" altLang="zh-CN" dirty="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714480" y="3175000"/>
            <a:ext cx="6357982" cy="2897206"/>
            <a:chOff x="1714480" y="3175000"/>
            <a:chExt cx="6357982" cy="2897206"/>
          </a:xfrm>
        </p:grpSpPr>
        <p:cxnSp>
          <p:nvCxnSpPr>
            <p:cNvPr id="8" name="直接箭头连接符 7"/>
            <p:cNvCxnSpPr/>
            <p:nvPr/>
          </p:nvCxnSpPr>
          <p:spPr>
            <a:xfrm flipV="1">
              <a:off x="1714480" y="5715016"/>
              <a:ext cx="5857916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rot="5400000" flipH="1" flipV="1">
              <a:off x="678629" y="4679165"/>
              <a:ext cx="2786082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29322" y="4214818"/>
              <a:ext cx="71438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0000FF"/>
                  </a:solidFill>
                </a:rPr>
                <a:t>T(</a:t>
              </a:r>
              <a:r>
                <a:rPr lang="en-US" altLang="zh-CN" sz="2000" i="1" dirty="0" smtClean="0">
                  <a:solidFill>
                    <a:srgbClr val="0000FF"/>
                  </a:solidFill>
                </a:rPr>
                <a:t>n</a:t>
              </a:r>
              <a:r>
                <a:rPr lang="en-US" altLang="zh-CN" sz="2000" dirty="0" smtClean="0">
                  <a:solidFill>
                    <a:srgbClr val="0000FF"/>
                  </a:solidFill>
                </a:rPr>
                <a:t>)</a:t>
              </a:r>
              <a:endParaRPr lang="zh-CN" altLang="en-US" sz="2000" dirty="0">
                <a:solidFill>
                  <a:srgbClr val="0000FF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72396" y="5498443"/>
              <a:ext cx="50006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smtClean="0">
                  <a:solidFill>
                    <a:srgbClr val="0000FF"/>
                  </a:solidFill>
                </a:rPr>
                <a:t>n</a:t>
              </a:r>
              <a:endParaRPr lang="zh-CN" altLang="en-US" sz="2000" dirty="0">
                <a:solidFill>
                  <a:srgbClr val="0000FF"/>
                </a:solidFill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1879600" y="3175000"/>
              <a:ext cx="4660900" cy="2247900"/>
            </a:xfrm>
            <a:custGeom>
              <a:avLst/>
              <a:gdLst>
                <a:gd name="connsiteX0" fmla="*/ 0 w 4660900"/>
                <a:gd name="connsiteY0" fmla="*/ 2247900 h 2247900"/>
                <a:gd name="connsiteX1" fmla="*/ 1587500 w 4660900"/>
                <a:gd name="connsiteY1" fmla="*/ 2032000 h 2247900"/>
                <a:gd name="connsiteX2" fmla="*/ 2794000 w 4660900"/>
                <a:gd name="connsiteY2" fmla="*/ 1358900 h 2247900"/>
                <a:gd name="connsiteX3" fmla="*/ 4025900 w 4660900"/>
                <a:gd name="connsiteY3" fmla="*/ 635000 h 2247900"/>
                <a:gd name="connsiteX4" fmla="*/ 4660900 w 4660900"/>
                <a:gd name="connsiteY4" fmla="*/ 0 h 224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0900" h="2247900">
                  <a:moveTo>
                    <a:pt x="0" y="2247900"/>
                  </a:moveTo>
                  <a:cubicBezTo>
                    <a:pt x="560916" y="2214033"/>
                    <a:pt x="1121833" y="2180167"/>
                    <a:pt x="1587500" y="2032000"/>
                  </a:cubicBezTo>
                  <a:cubicBezTo>
                    <a:pt x="2053167" y="1883833"/>
                    <a:pt x="2387600" y="1591733"/>
                    <a:pt x="2794000" y="1358900"/>
                  </a:cubicBezTo>
                  <a:cubicBezTo>
                    <a:pt x="3200400" y="1126067"/>
                    <a:pt x="3714750" y="861483"/>
                    <a:pt x="4025900" y="635000"/>
                  </a:cubicBezTo>
                  <a:cubicBezTo>
                    <a:pt x="4337050" y="408517"/>
                    <a:pt x="4498975" y="204258"/>
                    <a:pt x="4660900" y="0"/>
                  </a:cubicBezTo>
                </a:path>
              </a:pathLst>
            </a:custGeom>
            <a:ln w="28575">
              <a:solidFill>
                <a:srgbClr val="808000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1879600" y="3771900"/>
              <a:ext cx="4978400" cy="1841500"/>
            </a:xfrm>
            <a:custGeom>
              <a:avLst/>
              <a:gdLst>
                <a:gd name="connsiteX0" fmla="*/ 0 w 4978400"/>
                <a:gd name="connsiteY0" fmla="*/ 1841500 h 1841500"/>
                <a:gd name="connsiteX1" fmla="*/ 1168400 w 4978400"/>
                <a:gd name="connsiteY1" fmla="*/ 1689100 h 1841500"/>
                <a:gd name="connsiteX2" fmla="*/ 2400300 w 4978400"/>
                <a:gd name="connsiteY2" fmla="*/ 1384300 h 1841500"/>
                <a:gd name="connsiteX3" fmla="*/ 3619500 w 4978400"/>
                <a:gd name="connsiteY3" fmla="*/ 698500 h 1841500"/>
                <a:gd name="connsiteX4" fmla="*/ 4978400 w 4978400"/>
                <a:gd name="connsiteY4" fmla="*/ 0 h 184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78400" h="1841500">
                  <a:moveTo>
                    <a:pt x="0" y="1841500"/>
                  </a:moveTo>
                  <a:cubicBezTo>
                    <a:pt x="384175" y="1803400"/>
                    <a:pt x="768350" y="1765300"/>
                    <a:pt x="1168400" y="1689100"/>
                  </a:cubicBezTo>
                  <a:cubicBezTo>
                    <a:pt x="1568450" y="1612900"/>
                    <a:pt x="1991783" y="1549400"/>
                    <a:pt x="2400300" y="1384300"/>
                  </a:cubicBezTo>
                  <a:cubicBezTo>
                    <a:pt x="2808817" y="1219200"/>
                    <a:pt x="3189817" y="929217"/>
                    <a:pt x="3619500" y="698500"/>
                  </a:cubicBezTo>
                  <a:cubicBezTo>
                    <a:pt x="4049183" y="467783"/>
                    <a:pt x="4513791" y="233891"/>
                    <a:pt x="4978400" y="0"/>
                  </a:cubicBezTo>
                </a:path>
              </a:pathLst>
            </a:custGeom>
            <a:ln w="28575">
              <a:solidFill>
                <a:srgbClr val="0000FF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143504" y="3500438"/>
              <a:ext cx="714380" cy="40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smtClean="0">
                  <a:solidFill>
                    <a:srgbClr val="808000"/>
                  </a:solidFill>
                </a:rPr>
                <a:t>f</a:t>
              </a:r>
              <a:r>
                <a:rPr lang="en-US" altLang="zh-CN" sz="2000" dirty="0" smtClean="0">
                  <a:solidFill>
                    <a:srgbClr val="808000"/>
                  </a:solidFill>
                </a:rPr>
                <a:t>(</a:t>
              </a:r>
              <a:r>
                <a:rPr lang="en-US" altLang="zh-CN" sz="2000" i="1" dirty="0" smtClean="0">
                  <a:solidFill>
                    <a:srgbClr val="808000"/>
                  </a:solidFill>
                </a:rPr>
                <a:t>n</a:t>
              </a:r>
              <a:r>
                <a:rPr lang="en-US" altLang="zh-CN" sz="2000" dirty="0" smtClean="0">
                  <a:solidFill>
                    <a:srgbClr val="808000"/>
                  </a:solidFill>
                </a:rPr>
                <a:t>)</a:t>
              </a:r>
              <a:endParaRPr lang="zh-CN" altLang="en-US" sz="2000" dirty="0">
                <a:solidFill>
                  <a:srgbClr val="808000"/>
                </a:solidFill>
              </a:endParaRPr>
            </a:p>
          </p:txBody>
        </p:sp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5288" y="357166"/>
            <a:ext cx="8305800" cy="22057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lnSpc>
                <a:spcPts val="3400"/>
              </a:lnSpc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”的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形式定义为：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ts val="3400"/>
              </a:lnSpc>
            </a:pPr>
            <a:r>
              <a:rPr lang="en-US" altLang="zh-CN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T(</a:t>
            </a:r>
            <a:r>
              <a:rPr lang="en-US" altLang="zh-CN" i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O(</a:t>
            </a:r>
            <a:r>
              <a:rPr lang="en-US" altLang="zh-CN" i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表示存在一个正的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常数</a:t>
            </a:r>
            <a:r>
              <a:rPr lang="en-US" altLang="zh-CN" i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，使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得当</a:t>
            </a:r>
            <a:r>
              <a:rPr lang="en-US" altLang="zh-CN" i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en-US" altLang="zh-CN" i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-30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时都满足：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ts val="3400"/>
              </a:lnSpc>
            </a:pP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</a:t>
            </a:r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|T(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)|</a:t>
            </a:r>
            <a:r>
              <a:rPr lang="en-US" altLang="zh-CN" dirty="0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</a:rPr>
              <a:t>≤</a:t>
            </a:r>
            <a:r>
              <a:rPr lang="en-US" altLang="zh-CN" i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i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)|      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V="1">
            <a:off x="4300563" y="2571744"/>
            <a:ext cx="0" cy="360363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3189300" y="2978145"/>
            <a:ext cx="2382832" cy="430887"/>
          </a:xfrm>
          <a:prstGeom prst="rect">
            <a:avLst/>
          </a:prstGeom>
          <a:noFill/>
          <a:ln w="1905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T(</a:t>
            </a:r>
            <a:r>
              <a:rPr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上界</a:t>
            </a:r>
            <a:endParaRPr lang="zh-CN" altLang="en-US" sz="200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3586183" y="3347449"/>
            <a:ext cx="0" cy="360363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928794" y="3753850"/>
            <a:ext cx="3597278" cy="769441"/>
          </a:xfrm>
          <a:prstGeom prst="rect">
            <a:avLst/>
          </a:prstGeom>
          <a:noFill/>
          <a:ln w="1905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这种上界可能很多，通常取最接近的上界，即</a:t>
            </a:r>
            <a:r>
              <a:rPr lang="zh-CN" altLang="en-US" sz="2000" smtClean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紧凑上界</a:t>
            </a:r>
            <a:endParaRPr lang="zh-CN" altLang="en-US" sz="2000" dirty="0">
              <a:solidFill>
                <a:srgbClr val="FF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46432" y="4787275"/>
            <a:ext cx="4500594" cy="1049207"/>
            <a:chOff x="714348" y="4857760"/>
            <a:chExt cx="4500594" cy="1049207"/>
          </a:xfrm>
        </p:grpSpPr>
        <p:sp>
          <p:nvSpPr>
            <p:cNvPr id="10" name="TextBox 9"/>
            <p:cNvSpPr txBox="1"/>
            <p:nvPr/>
          </p:nvSpPr>
          <p:spPr>
            <a:xfrm>
              <a:off x="714348" y="4857760"/>
              <a:ext cx="1928826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mtClean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大致情况：</a:t>
              </a:r>
              <a:endParaRPr lang="zh-CN" altLang="en-US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71736" y="5143512"/>
              <a:ext cx="857256" cy="406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mtClean="0">
                  <a:solidFill>
                    <a:srgbClr val="0000FF"/>
                  </a:solidFill>
                </a:rPr>
                <a:t>lim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86050" y="5523065"/>
              <a:ext cx="571504" cy="2708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600" i="1" smtClean="0">
                  <a:solidFill>
                    <a:srgbClr val="0000FF"/>
                  </a:solidFill>
                </a:rPr>
                <a:t>n</a:t>
              </a:r>
              <a:r>
                <a:rPr lang="zh-CN" altLang="en-US" sz="1600" smtClean="0">
                  <a:solidFill>
                    <a:srgbClr val="0000FF"/>
                  </a:solidFill>
                </a:rPr>
                <a:t>→ ∞ </a:t>
              </a:r>
              <a:endParaRPr lang="zh-CN" altLang="en-US" sz="1600">
                <a:solidFill>
                  <a:srgbClr val="0000FF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57554" y="4980992"/>
              <a:ext cx="857256" cy="3768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smtClean="0">
                  <a:solidFill>
                    <a:srgbClr val="0000FF"/>
                  </a:solidFill>
                </a:rPr>
                <a:t>T</a:t>
              </a:r>
              <a:r>
                <a:rPr lang="en-US" altLang="zh-CN" smtClean="0">
                  <a:solidFill>
                    <a:srgbClr val="0000FF"/>
                  </a:solidFill>
                </a:rPr>
                <a:t>(</a:t>
              </a:r>
              <a:r>
                <a:rPr lang="en-US" altLang="zh-CN" i="1" smtClean="0">
                  <a:solidFill>
                    <a:srgbClr val="0000FF"/>
                  </a:solidFill>
                </a:rPr>
                <a:t>n</a:t>
              </a:r>
              <a:r>
                <a:rPr lang="en-US" altLang="zh-CN" smtClean="0">
                  <a:solidFill>
                    <a:srgbClr val="0000FF"/>
                  </a:solidFill>
                </a:rPr>
                <a:t>)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57554" y="5500702"/>
              <a:ext cx="857256" cy="406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smtClean="0">
                  <a:solidFill>
                    <a:srgbClr val="0000FF"/>
                  </a:solidFill>
                </a:rPr>
                <a:t>f</a:t>
              </a:r>
              <a:r>
                <a:rPr lang="en-US" altLang="zh-CN" smtClean="0">
                  <a:solidFill>
                    <a:srgbClr val="0000FF"/>
                  </a:solidFill>
                </a:rPr>
                <a:t>(</a:t>
              </a:r>
              <a:r>
                <a:rPr lang="en-US" altLang="zh-CN" i="1" smtClean="0">
                  <a:solidFill>
                    <a:srgbClr val="0000FF"/>
                  </a:solidFill>
                </a:rPr>
                <a:t>n</a:t>
              </a:r>
              <a:r>
                <a:rPr lang="en-US" altLang="zh-CN" smtClean="0">
                  <a:solidFill>
                    <a:srgbClr val="0000FF"/>
                  </a:solidFill>
                </a:rPr>
                <a:t>)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500430" y="5429264"/>
              <a:ext cx="571504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071934" y="5214950"/>
              <a:ext cx="1143008" cy="3768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smtClean="0">
                  <a:solidFill>
                    <a:srgbClr val="0000FF"/>
                  </a:solidFill>
                </a:rPr>
                <a:t>=  M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</p:grp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5577840" y="5164455"/>
            <a:ext cx="3123565" cy="337185"/>
          </a:xfrm>
          <a:prstGeom prst="rect">
            <a:avLst/>
          </a:prstGeom>
          <a:noFill/>
          <a:ln w="19050" algn="ctr">
            <a:noFill/>
            <a:miter lim="800000"/>
          </a:ln>
          <a:effectLst/>
        </p:spPr>
        <p:txBody>
          <a:bodyPr wrap="square">
            <a:spAutoFit/>
          </a:bodyPr>
          <a:p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代表它</a:t>
            </a: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们是一个数量级的</a:t>
            </a:r>
            <a:endParaRPr lang="zh-CN" altLang="en-US" sz="20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Text Box 2"/>
          <p:cNvSpPr txBox="1">
            <a:spLocks noChangeArrowheads="1"/>
          </p:cNvSpPr>
          <p:nvPr/>
        </p:nvSpPr>
        <p:spPr bwMode="auto">
          <a:xfrm>
            <a:off x="571472" y="1857364"/>
            <a:ext cx="8001056" cy="153272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也就是只求出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T(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最高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阶，忽略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其低阶项和</a:t>
            </a:r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常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系数，这样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既可简化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T(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计算，又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能比较客观地反映出当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很大时算法的时间性</a:t>
            </a:r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能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     </a:t>
            </a:r>
            <a:endParaRPr lang="en-US" altLang="zh-CN" dirty="0">
              <a:solidFill>
                <a:srgbClr val="C0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1971" name="AutoShape 3"/>
          <p:cNvSpPr>
            <a:spLocks noChangeArrowheads="1"/>
          </p:cNvSpPr>
          <p:nvPr/>
        </p:nvSpPr>
        <p:spPr bwMode="auto">
          <a:xfrm>
            <a:off x="5357818" y="636574"/>
            <a:ext cx="2643206" cy="863600"/>
          </a:xfrm>
          <a:prstGeom prst="wedgeRectCallout">
            <a:avLst>
              <a:gd name="adj1" fmla="val -64643"/>
              <a:gd name="adj2" fmla="val 10128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本质</a:t>
            </a:r>
            <a:r>
              <a:rPr lang="zh-CN" altLang="en-US" sz="2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上</a:t>
            </a:r>
            <a:r>
              <a:rPr lang="zh-CN" altLang="en-US" sz="200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讲，是</a:t>
            </a:r>
            <a:r>
              <a:rPr lang="zh-CN" altLang="en-US" sz="2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</a:t>
            </a:r>
            <a:r>
              <a:rPr lang="zh-CN" altLang="en-US" sz="200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种</a:t>
            </a:r>
            <a:r>
              <a:rPr lang="en-US" altLang="zh-CN" sz="200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T(</a:t>
            </a:r>
            <a:r>
              <a:rPr lang="en-US" altLang="zh-CN" sz="2000" i="1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最高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数量级的比较</a:t>
            </a:r>
            <a:endParaRPr lang="zh-CN" altLang="en-US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1214414" y="3857628"/>
            <a:ext cx="5143536" cy="46166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例如 ：</a:t>
            </a:r>
            <a:r>
              <a:rPr lang="en-US" altLang="zh-CN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T(</a:t>
            </a:r>
            <a:r>
              <a:rPr lang="en-US" altLang="zh-CN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smtClean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i="1" smtClean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30000" smtClean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mtClean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+2</a:t>
            </a:r>
            <a:r>
              <a:rPr lang="en-US" altLang="zh-CN" i="1" smtClean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mtClean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+1 = O(</a:t>
            </a:r>
            <a:r>
              <a:rPr lang="en-US" altLang="zh-CN" i="1" smtClean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30000" smtClean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mtClean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Text Box 2"/>
          <p:cNvSpPr txBox="1">
            <a:spLocks noChangeArrowheads="1"/>
          </p:cNvSpPr>
          <p:nvPr/>
        </p:nvSpPr>
        <p:spPr bwMode="auto">
          <a:xfrm>
            <a:off x="215931" y="1000108"/>
            <a:ext cx="8785225" cy="34778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algn="l">
              <a:lnSpc>
                <a:spcPct val="150000"/>
              </a:lnSpc>
              <a:buFontTx/>
              <a:buBlip>
                <a:blip r:embed="rId1"/>
              </a:buBlip>
            </a:pP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一个没有循环的算法的执行时间与问题规模</a:t>
            </a:r>
            <a:r>
              <a:rPr lang="en-US" altLang="zh-CN" sz="2200" i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2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无关，记</a:t>
            </a: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作</a:t>
            </a:r>
            <a:r>
              <a:rPr lang="en-US" altLang="zh-CN" sz="22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O(1</a:t>
            </a:r>
            <a:r>
              <a:rPr lang="en-US" altLang="zh-CN" sz="22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2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，也</a:t>
            </a: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称作</a:t>
            </a:r>
            <a:r>
              <a:rPr lang="zh-CN" altLang="en-US" sz="22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常数阶</a:t>
            </a: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2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FontTx/>
              <a:buBlip>
                <a:blip r:embed="rId1"/>
              </a:buBlip>
            </a:pP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一个只有一重循环的算法的执行时间与问题规模</a:t>
            </a:r>
            <a:r>
              <a:rPr lang="en-US" altLang="zh-CN" sz="22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的增长呈线性</a:t>
            </a:r>
            <a:r>
              <a:rPr lang="zh-CN" altLang="en-US" sz="22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增大</a:t>
            </a:r>
            <a:r>
              <a:rPr lang="zh-CN" altLang="en-US" sz="22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关系，记</a:t>
            </a: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作</a:t>
            </a:r>
            <a:r>
              <a:rPr lang="en-US" altLang="zh-CN" sz="22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sz="2200" i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2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，也</a:t>
            </a: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称</a:t>
            </a:r>
            <a:r>
              <a:rPr lang="zh-CN" altLang="en-US" sz="22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线性阶</a:t>
            </a: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2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FontTx/>
              <a:buBlip>
                <a:blip r:embed="rId1"/>
              </a:buBlip>
            </a:pP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其余常用的算法时间复杂度还有</a:t>
            </a:r>
            <a:r>
              <a:rPr lang="zh-CN" altLang="en-US" sz="22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平方阶</a:t>
            </a:r>
            <a:r>
              <a:rPr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sz="2200" i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22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立方阶</a:t>
            </a:r>
            <a:r>
              <a:rPr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sz="2200" i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22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对数阶</a:t>
            </a:r>
            <a:r>
              <a:rPr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sz="22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lang="en-US" altLang="zh-CN" sz="2200" baseline="-30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200" i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22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指数阶</a:t>
            </a:r>
            <a:r>
              <a:rPr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sz="22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200" i="1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等。</a:t>
            </a:r>
            <a:endParaRPr lang="zh-CN" altLang="en-US" sz="22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357166"/>
            <a:ext cx="1285884" cy="47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一般地：</a:t>
            </a:r>
            <a:endParaRPr lang="zh-CN" altLang="en-US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12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12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12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212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212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212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212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212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212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539750" y="620713"/>
            <a:ext cx="8382000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各种不同算法时间复杂度的比较关系如下：</a:t>
            </a:r>
            <a:endParaRPr lang="zh-CN" altLang="en-US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   </a:t>
            </a:r>
            <a:r>
              <a:rPr lang="en-US" altLang="zh-CN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O(1)&lt;O(</a:t>
            </a:r>
            <a:r>
              <a:rPr lang="en-US" altLang="zh-CN" sz="2000" dirty="0" err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lang="en-US" altLang="zh-CN" sz="2000" baseline="-30000" dirty="0" err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i="1" dirty="0" err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)&lt;O(</a:t>
            </a:r>
            <a:r>
              <a:rPr lang="en-US" altLang="zh-CN" sz="2000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)&lt;O(</a:t>
            </a:r>
            <a:r>
              <a:rPr lang="en-US" altLang="zh-CN" sz="2000" i="1" dirty="0" err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 err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lang="en-US" altLang="zh-CN" sz="2000" baseline="-30000" dirty="0" err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i="1" dirty="0" err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)&lt;O(</a:t>
            </a:r>
            <a:r>
              <a:rPr lang="en-US" altLang="zh-CN" sz="2000" i="1" dirty="0" err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baseline="30000" dirty="0" err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)&lt;O(</a:t>
            </a:r>
            <a:r>
              <a:rPr lang="en-US" altLang="zh-CN" sz="2000" i="1" dirty="0" err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baseline="30000" dirty="0" err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)&lt;O(</a:t>
            </a:r>
            <a:r>
              <a:rPr lang="en-US" altLang="zh-CN" sz="2000" dirty="0" err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i="1" baseline="30000" dirty="0" err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)&lt;O(</a:t>
            </a:r>
            <a:r>
              <a:rPr lang="en-US" altLang="zh-CN" sz="2000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!)</a:t>
            </a:r>
            <a:endParaRPr lang="en-US" altLang="zh-CN" sz="2000" b="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7218" name="Text Box 2"/>
          <p:cNvSpPr txBox="1">
            <a:spLocks noChangeArrowheads="1"/>
          </p:cNvSpPr>
          <p:nvPr/>
        </p:nvSpPr>
        <p:spPr bwMode="auto">
          <a:xfrm>
            <a:off x="571472" y="4000504"/>
            <a:ext cx="8143932" cy="1902059"/>
          </a:xfrm>
          <a:prstGeom prst="rect">
            <a:avLst/>
          </a:prstGeom>
          <a:noFill/>
          <a:ln w="19050" algn="ctr">
            <a:noFill/>
            <a:miter lim="800000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算法时间性能比较：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假如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求同一问题有两个算法：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，如果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算法</a:t>
            </a:r>
            <a:r>
              <a:rPr lang="en-US" altLang="zh-CN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的平均时间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复杂度为</a:t>
            </a:r>
            <a:r>
              <a:rPr lang="en-US" altLang="zh-CN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，而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算法</a:t>
            </a:r>
            <a:r>
              <a:rPr lang="en-US" altLang="zh-CN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的平均时间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复杂度为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i="1" dirty="0" err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30000" dirty="0" err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一般</a:t>
            </a:r>
            <a:r>
              <a:rPr lang="zh-CN" altLang="en-US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情况</a:t>
            </a:r>
            <a:r>
              <a:rPr lang="zh-CN" altLang="en-US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下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，认为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算法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的时间性能好比算法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715140" y="1701788"/>
            <a:ext cx="1071570" cy="968820"/>
            <a:chOff x="6715140" y="1701788"/>
            <a:chExt cx="1071570" cy="968820"/>
          </a:xfrm>
        </p:grpSpPr>
        <p:sp>
          <p:nvSpPr>
            <p:cNvPr id="5" name="右大括号 4"/>
            <p:cNvSpPr/>
            <p:nvPr/>
          </p:nvSpPr>
          <p:spPr>
            <a:xfrm rot="5400000">
              <a:off x="7108049" y="1308879"/>
              <a:ext cx="142876" cy="928694"/>
            </a:xfrm>
            <a:prstGeom prst="rightBrac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15140" y="1928802"/>
              <a:ext cx="1071570" cy="741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FF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指数</a:t>
              </a:r>
              <a:r>
                <a:rPr lang="zh-CN" altLang="en-US" sz="2000" smtClean="0">
                  <a:solidFill>
                    <a:srgbClr val="FF00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阶：</a:t>
              </a:r>
              <a:r>
                <a:rPr lang="en-US" altLang="zh-CN" sz="200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NP</a:t>
              </a:r>
              <a:r>
                <a:rPr lang="zh-CN" altLang="en-US" sz="200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问题</a:t>
              </a:r>
              <a:endParaRPr lang="zh-CN" altLang="en-US" sz="200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571604" y="1714488"/>
            <a:ext cx="4572032" cy="983755"/>
            <a:chOff x="1571604" y="1714488"/>
            <a:chExt cx="4572032" cy="983755"/>
          </a:xfrm>
        </p:grpSpPr>
        <p:sp>
          <p:nvSpPr>
            <p:cNvPr id="7" name="右大括号 6"/>
            <p:cNvSpPr/>
            <p:nvPr/>
          </p:nvSpPr>
          <p:spPr>
            <a:xfrm rot="5400000">
              <a:off x="3786182" y="-500090"/>
              <a:ext cx="142876" cy="4572032"/>
            </a:xfrm>
            <a:prstGeom prst="rightBrac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14678" y="1928802"/>
              <a:ext cx="135732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FF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多项式</a:t>
              </a:r>
              <a:r>
                <a:rPr lang="zh-CN" altLang="en-US" sz="2000" smtClean="0">
                  <a:solidFill>
                    <a:srgbClr val="FF00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阶：</a:t>
              </a:r>
              <a:r>
                <a:rPr lang="en-US" altLang="zh-CN" sz="200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P</a:t>
              </a:r>
              <a:r>
                <a:rPr lang="zh-CN" altLang="en-US" sz="200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问题</a:t>
              </a:r>
              <a:endParaRPr lang="zh-CN" altLang="en-US" sz="200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000496" y="2786058"/>
            <a:ext cx="3143272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NP = P</a:t>
            </a:r>
            <a:r>
              <a:rPr lang="zh-CN" altLang="en-US" sz="22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？是目前计算机科学的难题之一</a:t>
            </a:r>
            <a:endParaRPr lang="zh-CN" altLang="en-US" sz="220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8" grpId="0" bldLvl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作业讲解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522095"/>
            <a:ext cx="8686800" cy="4526280"/>
          </a:xfrm>
        </p:spPr>
        <p:txBody>
          <a:bodyPr>
            <a:normAutofit fontScale="90000" lnSpcReduction="10000"/>
          </a:bodyPr>
          <a:p>
            <a:pPr marL="0" indent="0">
              <a:buNone/>
            </a:pPr>
            <a:r>
              <a:rPr lang="en-US" altLang="zh-CN" sz="2400"/>
              <a:t>1. </a:t>
            </a:r>
            <a:r>
              <a:rPr lang="zh-CN" altLang="en-US" sz="2400"/>
              <a:t>写一个函数,从一个整型数组中查找值为key的元素的下标，int find（int a[], int len, int key)  ，参数： a[]是查找的数组，len是数组长度，key是要查找的元素值，  返回 key在元素中的下标。 如果没有key这个元素，则返回-1.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然后再写一个主函数调用这个函数。主函数中，数组自己定义要给长度是10的数组，值定义的时候直接赋值，key由键盘输入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写</a:t>
            </a:r>
            <a:r>
              <a:rPr lang="zh-CN" altLang="en-US" sz="2400"/>
              <a:t>程序</a:t>
            </a:r>
            <a:r>
              <a:rPr lang="zh-CN" altLang="en-US" sz="2400">
                <a:sym typeface="+mn-ea"/>
              </a:rPr>
              <a:t>注意点：</a:t>
            </a:r>
            <a:endParaRPr lang="zh-CN" altLang="en-US" sz="2400"/>
          </a:p>
          <a:p>
            <a:r>
              <a:rPr lang="en-US" altLang="zh-CN" sz="2400"/>
              <a:t>1</a:t>
            </a:r>
            <a:r>
              <a:rPr lang="zh-CN" altLang="en-US" sz="2400"/>
              <a:t>）</a:t>
            </a:r>
            <a:r>
              <a:rPr lang="en-US" altLang="zh-CN" sz="2400"/>
              <a:t>main</a:t>
            </a:r>
            <a:r>
              <a:rPr lang="zh-CN" altLang="en-US" sz="2400"/>
              <a:t>函数 </a:t>
            </a:r>
            <a:endParaRPr lang="zh-CN" altLang="en-US" sz="2400"/>
          </a:p>
          <a:p>
            <a:r>
              <a:rPr lang="en-US" altLang="zh-CN" sz="2400"/>
              <a:t>2</a:t>
            </a:r>
            <a:r>
              <a:rPr lang="zh-CN" altLang="en-US" sz="2400"/>
              <a:t>）</a:t>
            </a:r>
            <a:r>
              <a:rPr lang="zh-CN" altLang="en-US" sz="2400">
                <a:sym typeface="+mn-ea"/>
              </a:rPr>
              <a:t>数组的定义，以及下标</a:t>
            </a:r>
            <a:endParaRPr lang="zh-CN" altLang="en-US" sz="2400"/>
          </a:p>
          <a:p>
            <a:r>
              <a:rPr lang="en-US" altLang="zh-CN" sz="2400"/>
              <a:t>3</a:t>
            </a:r>
            <a:r>
              <a:rPr lang="zh-CN" altLang="en-US" sz="2400"/>
              <a:t>）函数的理解 ，参数，返回值；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问题： 分号问题；</a:t>
            </a:r>
            <a:r>
              <a:rPr lang="en-US" altLang="zh-CN" sz="2400"/>
              <a:t>return</a:t>
            </a:r>
            <a:r>
              <a:rPr lang="zh-CN" altLang="en-US" sz="2400"/>
              <a:t>，</a:t>
            </a:r>
            <a:r>
              <a:rPr lang="en-US" altLang="zh-CN" sz="2400"/>
              <a:t>if else </a:t>
            </a:r>
            <a:r>
              <a:rPr lang="zh-CN" altLang="en-US" sz="2400"/>
              <a:t>问题；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864EE2-EAB3-4814-A7EB-820BD7610F1E}" type="slidenum">
              <a:rPr lang="en-US" altLang="zh-CN" smtClean="0"/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1026"/>
          <p:cNvSpPr txBox="1">
            <a:spLocks noChangeArrowheads="1"/>
          </p:cNvSpPr>
          <p:nvPr/>
        </p:nvSpPr>
        <p:spPr bwMode="auto">
          <a:xfrm>
            <a:off x="642910" y="1219649"/>
            <a:ext cx="8143932" cy="11988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600"/>
              </a:lnSpc>
            </a:pP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算法中的</a:t>
            </a:r>
            <a:r>
              <a:rPr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基本操作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一般是</a:t>
            </a:r>
            <a:r>
              <a:rPr lang="zh-CN" altLang="en-US" u="sng" smtClean="0">
                <a:solidFill>
                  <a:srgbClr val="6600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最深层循环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内的</a:t>
            </a:r>
            <a:r>
              <a:rPr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原操作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mtClean="0">
              <a:solidFill>
                <a:srgbClr val="FF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ts val="3600"/>
              </a:lnSpc>
            </a:pP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算法</a:t>
            </a:r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执行时间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大致 </a:t>
            </a:r>
            <a:r>
              <a:rPr lang="en-US" altLang="zh-CN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基本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操作所需</a:t>
            </a:r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时间 </a:t>
            </a:r>
            <a:r>
              <a:rPr lang="en-US" altLang="zh-CN" smtClean="0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</a:rPr>
              <a:t>×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其</a:t>
            </a:r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运算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次数。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endParaRPr lang="zh-CN" altLang="en-US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684213" y="408263"/>
            <a:ext cx="4530729" cy="4639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/>
              </a:rPr>
              <a:t> </a:t>
            </a:r>
            <a:r>
              <a:rPr lang="zh-CN" altLang="en-US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简化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的算法时间复杂度分析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71472" y="2571744"/>
            <a:ext cx="8143932" cy="1212978"/>
            <a:chOff x="571472" y="2571744"/>
            <a:chExt cx="8143932" cy="1212978"/>
          </a:xfrm>
        </p:grpSpPr>
        <p:sp>
          <p:nvSpPr>
            <p:cNvPr id="5" name="TextBox 4"/>
            <p:cNvSpPr txBox="1"/>
            <p:nvPr/>
          </p:nvSpPr>
          <p:spPr>
            <a:xfrm>
              <a:off x="571472" y="3286124"/>
              <a:ext cx="8143932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 在算法分析时，计算</a:t>
              </a:r>
              <a:r>
                <a:rPr lang="en-US" altLang="zh-CN" i="1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T</a:t>
              </a:r>
              <a:r>
                <a:rPr lang="en-US" altLang="zh-CN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i="1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r>
                <a:rPr lang="zh-CN" altLang="en-US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时仅仅考虑基本操作的运算次数。</a:t>
              </a:r>
              <a:endParaRPr lang="zh-CN" altLang="en-US"/>
            </a:p>
          </p:txBody>
        </p:sp>
        <p:sp>
          <p:nvSpPr>
            <p:cNvPr id="6" name="下箭头 5"/>
            <p:cNvSpPr/>
            <p:nvPr/>
          </p:nvSpPr>
          <p:spPr>
            <a:xfrm>
              <a:off x="3857620" y="2571744"/>
              <a:ext cx="214314" cy="57150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14810" y="2668558"/>
              <a:ext cx="1000132" cy="403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转化</a:t>
              </a:r>
              <a:endParaRPr lang="zh-CN" altLang="en-US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90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90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90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755650" y="1500174"/>
            <a:ext cx="7959754" cy="35972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#define MAX   20    //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定义最大的方阶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altLang="zh-CN" sz="200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matrixadd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A[MAX][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MAX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B[MAX][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MAX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endParaRPr lang="en-US" altLang="zh-CN" sz="2000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C[MAX][MAX])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	for 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0;i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n;i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++)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for (j=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0;j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n;j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++) 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	</a:t>
            </a: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C[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][j]=A[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][j]+B[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][j]; </a:t>
            </a:r>
            <a:endParaRPr lang="en-US" altLang="zh-CN" sz="2000" dirty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6194" name="Text Box 2"/>
          <p:cNvSpPr txBox="1">
            <a:spLocks noChangeArrowheads="1"/>
          </p:cNvSpPr>
          <p:nvPr/>
        </p:nvSpPr>
        <p:spPr bwMode="auto">
          <a:xfrm>
            <a:off x="520907" y="204811"/>
            <a:ext cx="8247091" cy="892552"/>
          </a:xfrm>
          <a:prstGeom prst="rect">
            <a:avLst/>
          </a:prstGeom>
          <a:noFill/>
          <a:ln w="38100" algn="ctr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en-US" altLang="zh-CN" sz="28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280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1-6】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求两个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阶方阵的相加</a:t>
            </a:r>
            <a:r>
              <a:rPr lang="en-US" altLang="zh-CN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i="1" dirty="0" err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 err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i="1" dirty="0" err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算法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如下，分析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其时间复杂度。</a:t>
            </a:r>
            <a:endParaRPr lang="zh-CN" altLang="en-US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6195" name="AutoShape 3"/>
          <p:cNvSpPr/>
          <p:nvPr/>
        </p:nvSpPr>
        <p:spPr bwMode="auto">
          <a:xfrm>
            <a:off x="4859338" y="5243499"/>
            <a:ext cx="1570050" cy="484205"/>
          </a:xfrm>
          <a:prstGeom prst="borderCallout2">
            <a:avLst>
              <a:gd name="adj1" fmla="val 21556"/>
              <a:gd name="adj2" fmla="val -4597"/>
              <a:gd name="adj3" fmla="val 21556"/>
              <a:gd name="adj4" fmla="val -4597"/>
              <a:gd name="adj5" fmla="val -123056"/>
              <a:gd name="adj6" fmla="val -17625"/>
            </a:avLst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基本操作</a:t>
            </a:r>
            <a:endParaRPr lang="zh-CN" altLang="en-US" sz="20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438150" y="546101"/>
            <a:ext cx="8382000" cy="24560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b="0" dirty="0"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b="0" dirty="0"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解：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该算法中的基本操作是两重循环中最深层的语句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C[</a:t>
            </a:r>
            <a:r>
              <a:rPr lang="en-US" altLang="zh-CN" dirty="0" err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][j]=A[</a:t>
            </a:r>
            <a:r>
              <a:rPr lang="en-US" altLang="zh-CN" dirty="0" err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][j]+B[</a:t>
            </a:r>
            <a:r>
              <a:rPr lang="en-US" altLang="zh-CN" dirty="0" err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][</a:t>
            </a:r>
            <a:r>
              <a:rPr lang="en-US" altLang="zh-CN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，分析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它</a:t>
            </a:r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频度，即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T(</a:t>
            </a:r>
            <a:r>
              <a:rPr lang="en-US" altLang="zh-CN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=</a:t>
            </a:r>
            <a:endParaRPr lang="en-US" altLang="zh-CN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 = O(</a:t>
            </a:r>
            <a:r>
              <a:rPr lang="en-US" altLang="zh-CN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30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1963738" y="1538288"/>
          <a:ext cx="3763962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公式" r:id="rId1" imgW="50292000" imgH="10668000" progId="Equation.3">
                  <p:embed/>
                </p:oleObj>
              </mc:Choice>
              <mc:Fallback>
                <p:oleObj name="公式" r:id="rId1" imgW="50292000" imgH="10668000" progId="Equation.3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63738" y="1538288"/>
                        <a:ext cx="3763962" cy="7985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4514850" y="2384425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公式" r:id="rId3" imgW="2743200" imgH="5181600" progId="Equation.3">
                  <p:embed/>
                </p:oleObj>
              </mc:Choice>
              <mc:Fallback>
                <p:oleObj name="公式" r:id="rId3" imgW="2743200" imgH="5181600" progId="Equation.3">
                  <p:embed/>
                  <p:pic>
                    <p:nvPicPr>
                      <p:cNvPr id="0" name="图片 102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2384425"/>
                        <a:ext cx="114300" cy="2159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5" name="Text Box 2053"/>
          <p:cNvSpPr txBox="1">
            <a:spLocks noChangeArrowheads="1"/>
          </p:cNvSpPr>
          <p:nvPr/>
        </p:nvSpPr>
        <p:spPr bwMode="auto">
          <a:xfrm>
            <a:off x="571472" y="3214686"/>
            <a:ext cx="7920037" cy="904863"/>
          </a:xfrm>
          <a:prstGeom prst="rect">
            <a:avLst/>
          </a:prstGeom>
          <a:noFill/>
          <a:ln w="1905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　这种简化的时间复杂度分析方法得到的</a:t>
            </a:r>
            <a:r>
              <a:rPr lang="zh-CN" altLang="en-US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结果</a:t>
            </a:r>
            <a:r>
              <a:rPr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相同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，但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分析过程更简单。</a:t>
            </a:r>
            <a:endParaRPr lang="zh-CN" altLang="en-US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285728"/>
            <a:ext cx="6286544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思考题</a:t>
            </a:r>
            <a:endParaRPr lang="en-US" altLang="zh-CN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下列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程序段的时间复杂度是</a:t>
            </a:r>
            <a:r>
              <a:rPr lang="zh-CN" altLang="en-US" u="sng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3859096"/>
            <a:ext cx="7500990" cy="469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err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A.O</a:t>
            </a:r>
            <a:r>
              <a:rPr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lang="en-US" altLang="zh-CN" baseline="-25000" dirty="0" err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i="1" dirty="0" err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	</a:t>
            </a:r>
            <a:r>
              <a:rPr lang="en-US" altLang="zh-CN" dirty="0" err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B.O</a:t>
            </a:r>
            <a:r>
              <a:rPr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	          </a:t>
            </a:r>
            <a:r>
              <a:rPr lang="en-US" altLang="zh-CN" dirty="0" err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C.O</a:t>
            </a:r>
            <a:r>
              <a:rPr lang="en-US" altLang="zh-CN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err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 err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lang="en-US" altLang="zh-CN" baseline="-25000" dirty="0" err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i="1" dirty="0" err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	    </a:t>
            </a:r>
            <a:r>
              <a:rPr lang="en-US" altLang="zh-CN" dirty="0" err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D.O</a:t>
            </a:r>
            <a:r>
              <a:rPr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err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aseline="30000" dirty="0" err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71604" y="1573080"/>
            <a:ext cx="3286148" cy="1883657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count=0;</a:t>
            </a:r>
            <a:endParaRPr lang="en-US" altLang="zh-CN" sz="2000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for(k=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1;k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&lt;=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n;k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*=2)</a:t>
            </a:r>
            <a:endParaRPr lang="en-US" altLang="zh-CN" sz="2000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for(j=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1;j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&lt;=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n;j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++)</a:t>
            </a:r>
            <a:endParaRPr lang="en-US" altLang="zh-CN" sz="2000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count++;</a:t>
            </a:r>
            <a:endParaRPr lang="zh-CN" altLang="en-US" sz="2000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357290" y="4573476"/>
            <a:ext cx="5184775" cy="8655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说明：本题为</a:t>
            </a:r>
            <a:r>
              <a:rPr lang="en-US" altLang="zh-CN" dirty="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2014</a:t>
            </a:r>
            <a:r>
              <a:rPr lang="zh-CN" altLang="en-US" dirty="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全国考研题</a:t>
            </a:r>
            <a:endParaRPr lang="zh-CN" altLang="en-US" dirty="0">
              <a:solidFill>
                <a:srgbClr val="FF33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rgbClr val="FF33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AutoShape 3"/>
          <p:cNvSpPr/>
          <p:nvPr/>
        </p:nvSpPr>
        <p:spPr bwMode="auto">
          <a:xfrm>
            <a:off x="5216528" y="3230547"/>
            <a:ext cx="1570050" cy="484205"/>
          </a:xfrm>
          <a:prstGeom prst="borderCallout2">
            <a:avLst>
              <a:gd name="adj1" fmla="val 21556"/>
              <a:gd name="adj2" fmla="val -4597"/>
              <a:gd name="adj3" fmla="val 21556"/>
              <a:gd name="adj4" fmla="val -4597"/>
              <a:gd name="adj5" fmla="val 8087"/>
              <a:gd name="adj6" fmla="val -10660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基本操作</a:t>
            </a:r>
            <a:endParaRPr lang="zh-CN" altLang="en-US" sz="20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952500" y="5457190"/>
            <a:ext cx="6716395" cy="1252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/>
              <a:t>这个循环最终执行的次数假设为x，则x次的时候j=2^x 。</a:t>
            </a:r>
            <a:endParaRPr lang="zh-CN" altLang="en-US" sz="1800"/>
          </a:p>
          <a:p>
            <a:endParaRPr lang="zh-CN" altLang="en-US" sz="1800"/>
          </a:p>
          <a:p>
            <a:r>
              <a:rPr lang="zh-CN" altLang="en-US" sz="1800"/>
              <a:t>当j&gt;n时停止执行，于是2^x&gt;n ，则可以认为该循环一共执行了log2(n)次</a:t>
            </a: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1476375" y="1341438"/>
            <a:ext cx="3024187" cy="314007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27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func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n)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i=0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s=0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while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(s&lt;n)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{  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s=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s+i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}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4857752" y="2889249"/>
            <a:ext cx="16002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基本操作</a:t>
            </a:r>
            <a:endParaRPr lang="zh-CN" altLang="en-US" sz="20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5170" name="Text Box 2"/>
          <p:cNvSpPr txBox="1">
            <a:spLocks noChangeArrowheads="1"/>
          </p:cNvSpPr>
          <p:nvPr/>
        </p:nvSpPr>
        <p:spPr bwMode="auto">
          <a:xfrm>
            <a:off x="971550" y="620713"/>
            <a:ext cx="6553200" cy="4572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1-5】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分析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以下算法的时间复杂度。</a:t>
            </a:r>
            <a:endParaRPr lang="zh-CN" altLang="en-US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右大括号 5"/>
          <p:cNvSpPr/>
          <p:nvPr/>
        </p:nvSpPr>
        <p:spPr>
          <a:xfrm>
            <a:off x="4572000" y="2714620"/>
            <a:ext cx="142876" cy="857256"/>
          </a:xfrm>
          <a:prstGeom prst="rightBrace">
            <a:avLst/>
          </a:prstGeom>
          <a:ln w="28575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785786" y="857232"/>
            <a:ext cx="7543800" cy="96436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解：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对于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while</a:t>
            </a:r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循环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语句，设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执行的次数</a:t>
            </a:r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，变量</a:t>
            </a:r>
            <a:r>
              <a:rPr lang="en-US" altLang="zh-CN" i="1" dirty="0" err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开始</a:t>
            </a:r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递增</a:t>
            </a:r>
            <a:r>
              <a:rPr lang="en-US" altLang="zh-CN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，直到</a:t>
            </a:r>
            <a:r>
              <a:rPr lang="en-US" altLang="zh-CN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为止，有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05826" name="Object 2"/>
          <p:cNvGraphicFramePr>
            <a:graphicFrameLocks noChangeAspect="1"/>
          </p:cNvGraphicFramePr>
          <p:nvPr/>
        </p:nvGraphicFramePr>
        <p:xfrm>
          <a:off x="4521200" y="5198956"/>
          <a:ext cx="1016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1" imgW="2438400" imgH="4267200" progId="Equation.3">
                  <p:embed/>
                </p:oleObj>
              </mc:Choice>
              <mc:Fallback>
                <p:oleObj name="Equation" r:id="rId1" imgW="2438400" imgH="4267200" progId="Equation.3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21200" y="5198956"/>
                        <a:ext cx="101600" cy="177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3401378" y="342868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071538" y="1928802"/>
            <a:ext cx="742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循环结束：</a:t>
            </a:r>
            <a:r>
              <a:rPr lang="en-US" altLang="zh-CN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m+</a:t>
            </a:r>
            <a:r>
              <a:rPr lang="en-US" altLang="zh-CN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1)/2</a:t>
            </a:r>
            <a:r>
              <a:rPr lang="en-US" altLang="zh-CN" smtClean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≥</a:t>
            </a:r>
            <a:r>
              <a:rPr lang="en-US" altLang="zh-CN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，或者</a:t>
            </a:r>
            <a:r>
              <a:rPr lang="en-US" altLang="zh-CN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m+</a:t>
            </a:r>
            <a:r>
              <a:rPr lang="en-US" altLang="zh-CN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1)/2+</a:t>
            </a:r>
            <a:r>
              <a:rPr lang="en-US" altLang="zh-CN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        </a:t>
            </a:r>
            <a:endParaRPr lang="zh-CN" altLang="en-US" dirty="0"/>
          </a:p>
        </p:txBody>
      </p:sp>
      <p:grpSp>
        <p:nvGrpSpPr>
          <p:cNvPr id="40" name="组合 39"/>
          <p:cNvGrpSpPr/>
          <p:nvPr/>
        </p:nvGrpSpPr>
        <p:grpSpPr>
          <a:xfrm>
            <a:off x="1357290" y="4502038"/>
            <a:ext cx="2571768" cy="461665"/>
            <a:chOff x="1357290" y="2895897"/>
            <a:chExt cx="2571768" cy="461665"/>
          </a:xfrm>
        </p:grpSpPr>
        <p:grpSp>
          <p:nvGrpSpPr>
            <p:cNvPr id="19" name="组合 18"/>
            <p:cNvGrpSpPr/>
            <p:nvPr/>
          </p:nvGrpSpPr>
          <p:grpSpPr>
            <a:xfrm>
              <a:off x="3038317" y="3012083"/>
              <a:ext cx="462113" cy="345479"/>
              <a:chOff x="6005523" y="4329116"/>
              <a:chExt cx="462113" cy="345479"/>
            </a:xfrm>
          </p:grpSpPr>
          <p:cxnSp>
            <p:nvCxnSpPr>
              <p:cNvPr id="20" name="直接连接符 19"/>
              <p:cNvCxnSpPr/>
              <p:nvPr/>
            </p:nvCxnSpPr>
            <p:spPr>
              <a:xfrm flipV="1">
                <a:off x="6143636" y="4357694"/>
                <a:ext cx="324000" cy="0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6143636" y="4329116"/>
                <a:ext cx="324000" cy="3454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 dirty="0" smtClean="0">
                    <a:solidFill>
                      <a:srgbClr val="0000FF"/>
                    </a:solidFill>
                  </a:rPr>
                  <a:t>n</a:t>
                </a:r>
                <a:endParaRPr lang="zh-CN" altLang="en-US" sz="2200" i="1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22" name="直接连接符 21"/>
              <p:cNvCxnSpPr/>
              <p:nvPr/>
            </p:nvCxnSpPr>
            <p:spPr>
              <a:xfrm rot="5400000">
                <a:off x="5969804" y="4464851"/>
                <a:ext cx="285752" cy="7143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 rot="16200000" flipH="1">
                <a:off x="6005523" y="4572008"/>
                <a:ext cx="71438" cy="7143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>
              <a:off x="1357290" y="2895897"/>
              <a:ext cx="25717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T(</a:t>
              </a:r>
              <a:r>
                <a:rPr lang="en-US" altLang="zh-CN" i="1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)=</a:t>
              </a:r>
              <a:r>
                <a:rPr lang="en-US" altLang="zh-CN" i="1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m=</a:t>
              </a:r>
              <a:r>
                <a:rPr lang="en-US" altLang="zh-CN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O</a:t>
              </a:r>
              <a:r>
                <a:rPr lang="en-US" altLang="zh-CN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(          )</a:t>
              </a:r>
              <a:endParaRPr lang="zh-CN" altLang="en-US" dirty="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357290" y="5216418"/>
            <a:ext cx="5715040" cy="498598"/>
            <a:chOff x="1071538" y="4786322"/>
            <a:chExt cx="5715040" cy="498598"/>
          </a:xfrm>
        </p:grpSpPr>
        <p:grpSp>
          <p:nvGrpSpPr>
            <p:cNvPr id="29" name="组合 28"/>
            <p:cNvGrpSpPr/>
            <p:nvPr/>
          </p:nvGrpSpPr>
          <p:grpSpPr>
            <a:xfrm>
              <a:off x="5572132" y="4857760"/>
              <a:ext cx="462113" cy="345479"/>
              <a:chOff x="6005523" y="4329116"/>
              <a:chExt cx="462113" cy="345479"/>
            </a:xfrm>
          </p:grpSpPr>
          <p:cxnSp>
            <p:nvCxnSpPr>
              <p:cNvPr id="30" name="直接连接符 29"/>
              <p:cNvCxnSpPr/>
              <p:nvPr/>
            </p:nvCxnSpPr>
            <p:spPr>
              <a:xfrm flipV="1">
                <a:off x="6143636" y="4357694"/>
                <a:ext cx="324000" cy="0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6143636" y="4329116"/>
                <a:ext cx="324000" cy="3454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200" i="1" dirty="0" smtClean="0">
                    <a:solidFill>
                      <a:srgbClr val="0000FF"/>
                    </a:solidFill>
                  </a:rPr>
                  <a:t>n</a:t>
                </a:r>
                <a:endParaRPr lang="zh-CN" altLang="en-US" sz="2200" i="1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32" name="直接连接符 31"/>
              <p:cNvCxnSpPr/>
              <p:nvPr/>
            </p:nvCxnSpPr>
            <p:spPr>
              <a:xfrm rot="5400000">
                <a:off x="5969804" y="4464851"/>
                <a:ext cx="285752" cy="7143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rot="16200000" flipH="1">
                <a:off x="6005523" y="4572008"/>
                <a:ext cx="71438" cy="7143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/>
            <p:cNvSpPr txBox="1"/>
            <p:nvPr/>
          </p:nvSpPr>
          <p:spPr>
            <a:xfrm>
              <a:off x="1071538" y="4786322"/>
              <a:ext cx="5715040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所以，该</a:t>
              </a:r>
              <a:r>
                <a:rPr lang="zh-CN" altLang="en-US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算法的时间复杂度为</a:t>
              </a:r>
              <a:r>
                <a:rPr lang="en-US" altLang="zh-CN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O(         )</a:t>
              </a:r>
              <a:r>
                <a:rPr lang="zh-CN" altLang="en-US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。</a:t>
              </a:r>
              <a:endParaRPr lang="zh-CN" alt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285852" y="3038773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则：       </a:t>
            </a:r>
            <a:endParaRPr lang="zh-CN" altLang="en-US" dirty="0"/>
          </a:p>
        </p:txBody>
      </p:sp>
      <p:grpSp>
        <p:nvGrpSpPr>
          <p:cNvPr id="48" name="组合 47"/>
          <p:cNvGrpSpPr/>
          <p:nvPr/>
        </p:nvGrpSpPr>
        <p:grpSpPr>
          <a:xfrm>
            <a:off x="6169036" y="2344730"/>
            <a:ext cx="2143140" cy="687982"/>
            <a:chOff x="6429388" y="2344730"/>
            <a:chExt cx="2143140" cy="687982"/>
          </a:xfrm>
        </p:grpSpPr>
        <p:cxnSp>
          <p:nvCxnSpPr>
            <p:cNvPr id="28" name="直接箭头连接符 27"/>
            <p:cNvCxnSpPr/>
            <p:nvPr/>
          </p:nvCxnSpPr>
          <p:spPr>
            <a:xfrm rot="5400000" flipH="1" flipV="1">
              <a:off x="7331888" y="2486812"/>
              <a:ext cx="285752" cy="1588"/>
            </a:xfrm>
            <a:prstGeom prst="straightConnector1">
              <a:avLst/>
            </a:prstGeom>
            <a:ln w="28575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429388" y="2643182"/>
              <a:ext cx="2143140" cy="389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用于修正的常量</a:t>
              </a:r>
              <a:endParaRPr lang="zh-CN" altLang="en-US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2714625" y="4072255"/>
            <a:ext cx="500380" cy="3454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00" smtClean="0">
                <a:solidFill>
                  <a:srgbClr val="0000FF"/>
                </a:solidFill>
                <a:cs typeface="Times New Roman" panose="02020603050405020304" pitchFamily="18" charset="0"/>
              </a:rPr>
              <a:t>2</a:t>
            </a:r>
            <a:endParaRPr lang="zh-CN" altLang="en-US" sz="2200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56995" y="3587115"/>
            <a:ext cx="2787650" cy="634365"/>
            <a:chOff x="2137" y="5649"/>
            <a:chExt cx="4390" cy="999"/>
          </a:xfrm>
        </p:grpSpPr>
        <p:cxnSp>
          <p:nvCxnSpPr>
            <p:cNvPr id="10" name="直接连接符 9"/>
            <p:cNvCxnSpPr/>
            <p:nvPr/>
          </p:nvCxnSpPr>
          <p:spPr>
            <a:xfrm flipV="1">
              <a:off x="4127" y="5665"/>
              <a:ext cx="1928" cy="0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269" y="5714"/>
              <a:ext cx="2258" cy="5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smtClean="0">
                  <a:solidFill>
                    <a:srgbClr val="0000FF"/>
                  </a:solidFill>
                </a:rPr>
                <a:t>8</a:t>
              </a:r>
              <a:r>
                <a:rPr lang="en-US" altLang="zh-CN" sz="2200" i="1" smtClean="0">
                  <a:solidFill>
                    <a:srgbClr val="0000FF"/>
                  </a:solidFill>
                </a:rPr>
                <a:t>n+</a:t>
              </a:r>
              <a:r>
                <a:rPr lang="en-US" altLang="zh-CN" sz="2200" smtClean="0">
                  <a:solidFill>
                    <a:srgbClr val="0000FF"/>
                  </a:solidFill>
                </a:rPr>
                <a:t>1</a:t>
              </a:r>
              <a:r>
                <a:rPr lang="en-US" altLang="zh-CN" sz="2200" i="1" smtClean="0">
                  <a:solidFill>
                    <a:srgbClr val="0000FF"/>
                  </a:solidFill>
                  <a:latin typeface="+mn-ea"/>
                  <a:ea typeface="+mn-ea"/>
                </a:rPr>
                <a:t>- </a:t>
              </a:r>
              <a:r>
                <a:rPr lang="en-US" altLang="zh-CN" sz="2200" smtClean="0">
                  <a:solidFill>
                    <a:srgbClr val="0000FF"/>
                  </a:solidFill>
                </a:rPr>
                <a:t>8</a:t>
              </a:r>
              <a:r>
                <a:rPr lang="en-US" altLang="zh-CN" sz="2200" i="1" smtClean="0">
                  <a:solidFill>
                    <a:srgbClr val="0000FF"/>
                  </a:solidFill>
                </a:rPr>
                <a:t>k</a:t>
              </a:r>
              <a:endParaRPr lang="zh-CN" altLang="en-US" sz="2200" i="1" dirty="0">
                <a:solidFill>
                  <a:srgbClr val="0000FF"/>
                </a:solidFill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rot="5400000">
              <a:off x="3854" y="5839"/>
              <a:ext cx="450" cy="113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16200000" flipH="1">
              <a:off x="3910" y="6008"/>
              <a:ext cx="113" cy="113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2137" y="5910"/>
              <a:ext cx="1238" cy="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i="1" smtClean="0">
                  <a:solidFill>
                    <a:srgbClr val="0000FF"/>
                  </a:solidFill>
                </a:rPr>
                <a:t>m</a:t>
              </a:r>
              <a:r>
                <a:rPr lang="en-US" altLang="zh-CN" smtClean="0">
                  <a:solidFill>
                    <a:srgbClr val="0000FF"/>
                  </a:solidFill>
                </a:rPr>
                <a:t>=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037" y="5649"/>
              <a:ext cx="1013" cy="5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200" i="1" smtClean="0">
                  <a:solidFill>
                    <a:srgbClr val="0000FF"/>
                  </a:solidFill>
                  <a:latin typeface="+mn-ea"/>
                  <a:ea typeface="+mn-ea"/>
                </a:rPr>
                <a:t>-</a:t>
              </a:r>
              <a:r>
                <a:rPr lang="en-US" altLang="zh-CN" sz="2200" smtClean="0">
                  <a:solidFill>
                    <a:srgbClr val="0000FF"/>
                  </a:solidFill>
                  <a:ea typeface="+mn-ea"/>
                  <a:cs typeface="Times New Roman" panose="02020603050405020304" pitchFamily="18" charset="0"/>
                </a:rPr>
                <a:t>1+</a:t>
              </a:r>
              <a:endParaRPr lang="zh-CN" altLang="en-US" sz="2200" dirty="0">
                <a:solidFill>
                  <a:srgbClr val="0000FF"/>
                </a:solidFill>
                <a:cs typeface="Times New Roman" panose="02020603050405020304" pitchFamily="18" charset="0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 flipV="1">
              <a:off x="3150" y="6325"/>
              <a:ext cx="3263" cy="0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2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228600" y="1371600"/>
            <a:ext cx="8686800" cy="223445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空间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复杂</a:t>
            </a:r>
            <a:r>
              <a:rPr lang="zh-CN" altLang="en-US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度</a:t>
            </a:r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：用于量度一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个算法在运行过程中</a:t>
            </a:r>
            <a:r>
              <a:rPr lang="zh-CN" altLang="en-US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临时占用的</a:t>
            </a:r>
            <a:r>
              <a:rPr lang="zh-CN" altLang="en-US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存储空间</a:t>
            </a:r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大小。</a:t>
            </a:r>
            <a:endParaRPr lang="en-US" altLang="zh-CN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一般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也作为问题规模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函数，采用数量级形式描述，记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作：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lang="en-US" altLang="zh-CN" dirty="0">
                <a:solidFill>
                  <a:srgbClr val="8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S(</a:t>
            </a:r>
            <a:r>
              <a:rPr lang="en-US" altLang="zh-CN" i="1" dirty="0">
                <a:solidFill>
                  <a:srgbClr val="8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8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>
                <a:solidFill>
                  <a:srgbClr val="8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O(g(</a:t>
            </a:r>
            <a:r>
              <a:rPr lang="en-US" altLang="zh-CN" i="1">
                <a:solidFill>
                  <a:srgbClr val="8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mtClean="0">
                <a:solidFill>
                  <a:srgbClr val="8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</a:t>
            </a:r>
            <a:r>
              <a:rPr lang="en-US" altLang="zh-CN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771" name="Rectangle 3" descr="信纸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714348" y="428604"/>
            <a:ext cx="4786346" cy="57943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</a:rPr>
              <a:t>1.3.2  </a:t>
            </a:r>
            <a:r>
              <a:rPr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</a:rPr>
              <a:t>算法空间复杂度分析</a:t>
            </a:r>
            <a:r>
              <a:rPr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</a:rPr>
              <a:t> </a:t>
            </a:r>
            <a:endParaRPr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285720" y="3786190"/>
            <a:ext cx="8572560" cy="904863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/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若一个算法的空间复杂度为</a:t>
            </a:r>
            <a:r>
              <a:rPr lang="en-US" altLang="zh-CN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O(1)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，则称此算法为</a:t>
            </a:r>
            <a:r>
              <a:rPr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原地工作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就地工作算法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539750" y="404813"/>
            <a:ext cx="7032646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例（补充）</a:t>
            </a:r>
            <a:r>
              <a:rPr lang="en-US" altLang="zh-CN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分析如下算法的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空间复杂度。      </a:t>
            </a:r>
            <a:endParaRPr lang="zh-CN" altLang="en-US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428596" y="5000636"/>
            <a:ext cx="8286808" cy="1052596"/>
          </a:xfrm>
          <a:prstGeom prst="rect">
            <a:avLst/>
          </a:prstGeom>
          <a:noFill/>
          <a:ln w="19050" algn="ctr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en-US" sz="280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解：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算法</a:t>
            </a:r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临时分配的变量个数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与问题规模</a:t>
            </a:r>
            <a:r>
              <a:rPr lang="en-US" altLang="zh-CN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无关，所以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空间复杂度均为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O(1)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928662" y="1071546"/>
            <a:ext cx="3913189" cy="3571875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fun(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n)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000" err="1" smtClean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smtClean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</a:t>
            </a:r>
            <a:r>
              <a:rPr lang="zh-CN" alt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j</a:t>
            </a:r>
            <a:r>
              <a:rPr lang="zh-CN" alt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k</a:t>
            </a:r>
            <a:r>
              <a:rPr lang="zh-CN" altLang="en-US" sz="2000" smtClean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</a:t>
            </a: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endParaRPr lang="en-US" altLang="zh-CN" sz="2000" dirty="0">
              <a:solidFill>
                <a:srgbClr val="FF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s=0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for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0;i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n;i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++)           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for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(j=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0;j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i;j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++)  	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for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(k=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0;k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j;k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++)     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s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++; 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return(s);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984726" y="1728762"/>
            <a:ext cx="1801851" cy="2357454"/>
            <a:chOff x="4984727" y="1728762"/>
            <a:chExt cx="1491488" cy="2357454"/>
          </a:xfrm>
        </p:grpSpPr>
        <p:sp>
          <p:nvSpPr>
            <p:cNvPr id="6" name="右大括号 5"/>
            <p:cNvSpPr/>
            <p:nvPr/>
          </p:nvSpPr>
          <p:spPr>
            <a:xfrm>
              <a:off x="4984727" y="1728762"/>
              <a:ext cx="142876" cy="2357454"/>
            </a:xfrm>
            <a:prstGeom prst="righ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99039" y="2143116"/>
              <a:ext cx="1277176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临时占用的存储空间：</a:t>
              </a:r>
              <a:r>
                <a:rPr lang="zh-CN" altLang="en-US" sz="200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函数体内分配的空间</a:t>
              </a:r>
              <a:endParaRPr lang="zh-CN" altLang="en-US" sz="2000"/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9" grpId="1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9" name="Text Box 7"/>
          <p:cNvSpPr txBox="1">
            <a:spLocks noChangeArrowheads="1"/>
          </p:cNvSpPr>
          <p:nvPr/>
        </p:nvSpPr>
        <p:spPr bwMode="auto">
          <a:xfrm>
            <a:off x="214282" y="313485"/>
            <a:ext cx="7464447" cy="4723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/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为什么空间复杂度分析只考虑</a:t>
            </a:r>
            <a:r>
              <a:rPr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临时占用</a:t>
            </a:r>
            <a:r>
              <a:rPr lang="zh-CN" altLang="en-US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存储空间？</a:t>
            </a:r>
            <a:endParaRPr lang="en-US" altLang="zh-CN" dirty="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320615" y="1211240"/>
            <a:ext cx="7929618" cy="5128082"/>
            <a:chOff x="357158" y="908050"/>
            <a:chExt cx="7929618" cy="5128082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5924576" y="4000504"/>
              <a:ext cx="1579278" cy="40633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pPr marL="457200" indent="-457200"/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CN" sz="2000" dirty="0" err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maxfun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()  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6169735" y="2178114"/>
              <a:ext cx="1208985" cy="40633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pPr marL="457200" indent="-457200"/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max()  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6778651" y="2735338"/>
              <a:ext cx="1588" cy="1111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00"/>
                </a:cxn>
              </a:cxnLst>
              <a:rect l="0" t="0" r="r" b="b"/>
              <a:pathLst>
                <a:path w="1" h="700">
                  <a:moveTo>
                    <a:pt x="0" y="0"/>
                  </a:moveTo>
                  <a:lnTo>
                    <a:pt x="0" y="700"/>
                  </a:lnTo>
                </a:path>
              </a:pathLst>
            </a:custGeom>
            <a:noFill/>
            <a:ln w="57150" cap="flat" cmpd="sng">
              <a:solidFill>
                <a:srgbClr val="6600CC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6918351" y="3087763"/>
              <a:ext cx="1368425" cy="43088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457200" indent="-457200"/>
              <a:r>
                <a:rPr lang="en-US" altLang="zh-CN" sz="2000" smtClean="0">
                  <a:solidFill>
                    <a:srgbClr val="0000FF"/>
                  </a:solidFill>
                </a:rPr>
                <a:t>max(b</a:t>
              </a:r>
              <a:r>
                <a:rPr lang="zh-CN" altLang="en-US" sz="2000" smtClean="0">
                  <a:solidFill>
                    <a:srgbClr val="0000FF"/>
                  </a:solidFill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</a:rPr>
                <a:t>n</a:t>
              </a:r>
              <a:r>
                <a:rPr lang="en-US" altLang="zh-CN" sz="2000" dirty="0">
                  <a:solidFill>
                    <a:srgbClr val="0000FF"/>
                  </a:solidFill>
                </a:rPr>
                <a:t>)</a:t>
              </a:r>
              <a:endParaRPr lang="en-US" altLang="zh-CN" sz="2000" dirty="0">
                <a:solidFill>
                  <a:srgbClr val="0000FF"/>
                </a:solidFill>
              </a:endParaRPr>
            </a:p>
          </p:txBody>
        </p:sp>
        <p:sp>
          <p:nvSpPr>
            <p:cNvPr id="197636" name="Text Box 4"/>
            <p:cNvSpPr txBox="1">
              <a:spLocks noChangeArrowheads="1"/>
            </p:cNvSpPr>
            <p:nvPr/>
          </p:nvSpPr>
          <p:spPr bwMode="auto">
            <a:xfrm>
              <a:off x="357158" y="908050"/>
              <a:ext cx="3532184" cy="25299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457200" indent="-457200" algn="just">
                <a:lnSpc>
                  <a:spcPct val="70000"/>
                </a:lnSpc>
              </a:pPr>
              <a:r>
                <a:rPr lang="en-US" altLang="zh-CN" sz="2000" dirty="0" err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max(</a:t>
              </a:r>
              <a:r>
                <a:rPr lang="en-US" altLang="zh-CN" sz="200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a[]</a:t>
              </a:r>
              <a:r>
                <a:rPr lang="zh-CN" altLang="en-US" sz="200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200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 </a:t>
              </a:r>
              <a:r>
                <a:rPr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n)</a:t>
              </a:r>
              <a:endPara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457200" indent="-457200" algn="just">
                <a:lnSpc>
                  <a:spcPct val="70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	</a:t>
              </a:r>
              <a:r>
                <a:rPr lang="en-US" altLang="zh-CN" sz="2000" err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zh-CN" altLang="en-US" sz="2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maxi=0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457200" indent="-457200" algn="just">
                <a:lnSpc>
                  <a:spcPct val="70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nb-NO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 (i=1;i&lt;=n;i++)</a:t>
              </a:r>
              <a:endParaRPr lang="nb-NO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457200" indent="-457200" algn="just">
                <a:lnSpc>
                  <a:spcPct val="70000"/>
                </a:lnSpc>
              </a:pPr>
              <a:r>
                <a:rPr lang="nb-NO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	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if (a[</a:t>
              </a:r>
              <a:r>
                <a:rPr lang="en-US" altLang="zh-CN" sz="2000" dirty="0" err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]&gt;a[maxi])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457200" indent="-457200" algn="just">
                <a:lnSpc>
                  <a:spcPct val="70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		maxi=</a:t>
              </a:r>
              <a:r>
                <a:rPr lang="en-US" altLang="zh-CN" sz="2000" dirty="0" err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457200" indent="-457200" algn="just">
                <a:lnSpc>
                  <a:spcPct val="70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return a[maxi];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457200" indent="-457200" algn="just">
                <a:lnSpc>
                  <a:spcPct val="70000"/>
                </a:lnSpc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637" name="Text Box 5"/>
            <p:cNvSpPr txBox="1">
              <a:spLocks noChangeArrowheads="1"/>
            </p:cNvSpPr>
            <p:nvPr/>
          </p:nvSpPr>
          <p:spPr bwMode="auto">
            <a:xfrm>
              <a:off x="357159" y="3789363"/>
              <a:ext cx="4286279" cy="224676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457200" indent="-457200" algn="just"/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void </a:t>
              </a:r>
              <a:r>
                <a:rPr lang="en-US" altLang="zh-CN" sz="200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maxfun</a:t>
              </a:r>
              <a:r>
                <a:rPr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()</a:t>
              </a:r>
              <a:endParaRPr lang="pt-BR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457200" indent="-457200" algn="just"/>
              <a:r>
                <a:rPr lang="pt-BR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	int b</a:t>
              </a:r>
              <a:r>
                <a:rPr lang="pt-BR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[]={</a:t>
              </a:r>
              <a:r>
                <a:rPr lang="pt-BR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pt-BR" sz="2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pt-BR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zh-CN" altLang="pt-BR" sz="2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pt-BR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pt-BR" sz="2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pt-BR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zh-CN" altLang="pt-BR" sz="2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pt-BR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5}</a:t>
              </a:r>
              <a:r>
                <a:rPr lang="zh-CN" altLang="pt-BR" sz="2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pt-BR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n=5</a:t>
              </a:r>
              <a:r>
                <a:rPr lang="pt-BR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  <a:endParaRPr lang="pt-BR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457200" indent="-457200" algn="just"/>
              <a:r>
                <a:rPr lang="pt-BR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printf("Max=%</a:t>
              </a:r>
              <a:r>
                <a:rPr lang="pt-BR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d\n</a:t>
              </a:r>
              <a:r>
                <a:rPr lang="pt-BR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"</a:t>
              </a:r>
              <a:r>
                <a:rPr lang="zh-CN" altLang="pt-BR" sz="2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pt-BR" altLang="zh-CN" sz="2000" smtClean="0">
                  <a:solidFill>
                    <a:srgbClr val="FF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max(b</a:t>
              </a:r>
              <a:r>
                <a:rPr lang="zh-CN" altLang="pt-BR" sz="2000" smtClean="0">
                  <a:solidFill>
                    <a:srgbClr val="FF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pt-BR" altLang="zh-CN" sz="2000" smtClean="0">
                  <a:solidFill>
                    <a:srgbClr val="FF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pt-BR" altLang="zh-CN" sz="2000" dirty="0">
                  <a:solidFill>
                    <a:srgbClr val="FF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pt-BR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pt-BR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457200" indent="-457200" algn="just"/>
              <a:r>
                <a:rPr lang="pt-BR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 rot="5400000" flipH="1" flipV="1">
              <a:off x="1745078" y="3593638"/>
              <a:ext cx="288000" cy="1588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4143372" y="1109088"/>
            <a:ext cx="5000628" cy="837152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en-US" altLang="zh-CN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max</a:t>
            </a:r>
            <a:r>
              <a:rPr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函数中再考虑形参</a:t>
            </a:r>
            <a:r>
              <a:rPr lang="en-US" altLang="zh-CN" sz="2200" i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的空间，就重复累计了执行整个算法所需的空间。</a:t>
            </a:r>
            <a:endParaRPr lang="zh-CN" altLang="en-US" sz="2200">
              <a:solidFill>
                <a:srgbClr val="FF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  <p:grpSp>
        <p:nvGrpSpPr>
          <p:cNvPr id="20" name="组合 19"/>
          <p:cNvGrpSpPr/>
          <p:nvPr/>
        </p:nvGrpSpPr>
        <p:grpSpPr>
          <a:xfrm>
            <a:off x="3976653" y="1971640"/>
            <a:ext cx="4916490" cy="403252"/>
            <a:chOff x="4013196" y="1668450"/>
            <a:chExt cx="4916490" cy="403252"/>
          </a:xfrm>
        </p:grpSpPr>
        <p:sp>
          <p:nvSpPr>
            <p:cNvPr id="10" name="TextBox 9"/>
            <p:cNvSpPr txBox="1"/>
            <p:nvPr/>
          </p:nvSpPr>
          <p:spPr>
            <a:xfrm>
              <a:off x="5214942" y="1668450"/>
              <a:ext cx="3714744" cy="403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t-BR" altLang="zh-CN" sz="2000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max</a:t>
              </a:r>
              <a:r>
                <a:rPr lang="zh-CN" altLang="pt-BR" sz="2000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算法</a:t>
              </a:r>
              <a:r>
                <a:rPr lang="zh-CN" altLang="en-US" sz="2000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的</a:t>
              </a:r>
              <a:r>
                <a:rPr lang="zh-CN" altLang="pt-BR" sz="2000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空间复杂度为</a:t>
              </a:r>
              <a:r>
                <a:rPr lang="pt-BR" altLang="zh-CN" sz="2000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O(1)</a:t>
              </a:r>
              <a:endParaRPr lang="zh-CN" altLang="en-US" sz="2000" dirty="0">
                <a:solidFill>
                  <a:srgbClr val="0000FF"/>
                </a:solidFill>
              </a:endParaRPr>
            </a:p>
          </p:txBody>
        </p:sp>
        <p:sp>
          <p:nvSpPr>
            <p:cNvPr id="17" name="右箭头 16"/>
            <p:cNvSpPr/>
            <p:nvPr/>
          </p:nvSpPr>
          <p:spPr>
            <a:xfrm>
              <a:off x="4013196" y="1819264"/>
              <a:ext cx="1071570" cy="142876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678333" y="4820137"/>
            <a:ext cx="4429188" cy="769441"/>
            <a:chOff x="4714876" y="4516947"/>
            <a:chExt cx="4429188" cy="769441"/>
          </a:xfrm>
        </p:grpSpPr>
        <p:sp>
          <p:nvSpPr>
            <p:cNvPr id="9" name="TextBox 8"/>
            <p:cNvSpPr txBox="1"/>
            <p:nvPr/>
          </p:nvSpPr>
          <p:spPr>
            <a:xfrm>
              <a:off x="5072066" y="4516947"/>
              <a:ext cx="407199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t-BR" altLang="zh-CN" sz="2000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maxfun</a:t>
              </a:r>
              <a:r>
                <a:rPr lang="zh-CN" altLang="pt-BR" sz="2000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算法中为</a:t>
              </a:r>
              <a:r>
                <a:rPr lang="pt-BR" altLang="zh-CN" sz="2000" i="1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  <a:r>
                <a:rPr lang="zh-CN" altLang="pt-BR" sz="2000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数组分配了相应的</a:t>
              </a:r>
              <a:r>
                <a:rPr lang="zh-CN" altLang="pt-BR" sz="2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内存空间</a:t>
              </a:r>
              <a:r>
                <a:rPr lang="zh-CN" altLang="en-US" sz="2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zh-CN" altLang="pt-BR" sz="2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其</a:t>
              </a:r>
              <a:r>
                <a:rPr lang="zh-CN" altLang="pt-BR" sz="2000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空间复杂度为</a:t>
              </a:r>
              <a:r>
                <a:rPr lang="pt-BR" altLang="zh-CN" sz="2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O(</a:t>
              </a:r>
              <a:r>
                <a:rPr lang="pt-BR" altLang="zh-CN" sz="2000" i="1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pt-BR" altLang="zh-CN" sz="2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endParaRPr lang="zh-CN" altLang="en-US" sz="2000" dirty="0">
                <a:solidFill>
                  <a:srgbClr val="0000FF"/>
                </a:solidFill>
              </a:endParaRPr>
            </a:p>
          </p:txBody>
        </p:sp>
        <p:sp>
          <p:nvSpPr>
            <p:cNvPr id="18" name="右箭头 17"/>
            <p:cNvSpPr/>
            <p:nvPr/>
          </p:nvSpPr>
          <p:spPr>
            <a:xfrm>
              <a:off x="4714876" y="4799022"/>
              <a:ext cx="357190" cy="142876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/43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31240" y="126365"/>
            <a:ext cx="5871210" cy="67316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作业讲解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写一个主程序，定义一个长度是10的数组，数组值定义的时候直接赋值，在指定的第3个位置，插入key值（key的值键盘输入），插入完之后显示当前数组的值。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864EE2-EAB3-4814-A7EB-820BD7610F1E}" type="slidenum">
              <a:rPr lang="en-US" altLang="zh-CN" smtClean="0"/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857232"/>
            <a:ext cx="7858180" cy="570928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27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tIns="144000" bIns="180000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作业：</a:t>
            </a:r>
            <a:endParaRPr lang="zh-CN" altLang="en-US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自己学习</a:t>
            </a:r>
            <a:r>
              <a:rPr lang="en-US" altLang="zh-CN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p374, 10.3</a:t>
            </a:r>
            <a:r>
              <a:rPr lang="zh-CN" altLang="en-US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节交换排序</a:t>
            </a:r>
            <a:endParaRPr lang="zh-CN" altLang="en-US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有视频有动画帮助理解。</a:t>
            </a:r>
            <a:endParaRPr lang="zh-CN" altLang="en-US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作业：</a:t>
            </a:r>
            <a:endParaRPr lang="zh-CN" altLang="en-US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写出整型数组的冒泡排序函数，以及主程序调用。</a:t>
            </a:r>
            <a:endParaRPr lang="zh-CN" altLang="en-US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写出整型数组的快速排序函数，以及主程序调用。</a:t>
            </a:r>
            <a:endParaRPr lang="zh-CN" altLang="en-US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algn="l"/>
            <a:endParaRPr lang="zh-CN" altLang="en-US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algn="l"/>
            <a:r>
              <a:rPr lang="en-US" altLang="zh-CN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3. </a:t>
            </a:r>
            <a:r>
              <a:rPr lang="zh-CN" altLang="en-US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看明白它的时间复杂度计算 ，</a:t>
            </a:r>
            <a:r>
              <a:rPr lang="zh-CN" altLang="en-US" u="heavy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分别写出他们复杂度的计算。</a:t>
            </a:r>
            <a:endParaRPr lang="zh-CN" altLang="en-US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algn="l"/>
            <a:endParaRPr lang="zh-CN" altLang="en-US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algn="l"/>
            <a:endParaRPr lang="zh-CN" altLang="en-US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395288" y="2330466"/>
            <a:ext cx="8569325" cy="10402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40000"/>
              </a:lnSpc>
              <a:spcBef>
                <a:spcPct val="0"/>
              </a:spcBef>
            </a:pPr>
            <a:r>
              <a:rPr lang="en-US" altLang="zh-CN" sz="2200" dirty="0"/>
              <a:t>         </a:t>
            </a:r>
            <a:r>
              <a:rPr lang="zh-CN" altLang="en-US" sz="2200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数据元素之间的关系有逻辑关系和</a:t>
            </a:r>
            <a:r>
              <a:rPr lang="zh-CN" altLang="en-US" sz="220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物理</a:t>
            </a:r>
            <a:r>
              <a:rPr lang="zh-CN" altLang="en-US" sz="220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关系，对应的运算有</a:t>
            </a:r>
            <a:r>
              <a:rPr lang="zh-CN" altLang="en-US" sz="2200" smtClean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基于逻辑结构的运算描述</a:t>
            </a:r>
            <a:r>
              <a:rPr lang="zh-CN" altLang="en-US" sz="220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zh-CN" altLang="en-US" sz="2200" smtClean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基于存储结构的运算实现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。        </a:t>
            </a: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7590" name="Text Box 6" descr="蓝色面巾纸"/>
          <p:cNvSpPr txBox="1">
            <a:spLocks noChangeArrowheads="1"/>
          </p:cNvSpPr>
          <p:nvPr/>
        </p:nvSpPr>
        <p:spPr bwMode="auto">
          <a:xfrm>
            <a:off x="561947" y="1480489"/>
            <a:ext cx="3240087" cy="56197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9525" algn="ctr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457200" indent="-457200" eaLnBrk="0" hangingPunct="0">
              <a:spcBef>
                <a:spcPct val="0"/>
              </a:spcBef>
            </a:pPr>
            <a:r>
              <a:rPr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</a:rPr>
              <a:t>1.2.1 </a:t>
            </a:r>
            <a:r>
              <a:rPr lang="en-US" altLang="zh-CN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</a:rPr>
              <a:t> </a:t>
            </a:r>
            <a:r>
              <a:rPr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</a:rPr>
              <a:t>什么</a:t>
            </a:r>
            <a:r>
              <a:rPr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</a:rPr>
              <a:t>是算法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1000100" y="3643314"/>
            <a:ext cx="7704137" cy="498598"/>
          </a:xfrm>
          <a:prstGeom prst="rect">
            <a:avLst/>
          </a:prstGeom>
          <a:noFill/>
          <a:ln w="9525" algn="ctr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通常</a:t>
            </a:r>
            <a:r>
              <a:rPr lang="zh-CN" altLang="en-US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把</a:t>
            </a:r>
            <a:r>
              <a:rPr lang="zh-CN" altLang="en-US" smtClean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基于存储结构</a:t>
            </a:r>
            <a:r>
              <a:rPr lang="zh-CN" altLang="en-US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的运算实现的步骤</a:t>
            </a:r>
            <a:r>
              <a:rPr lang="zh-CN" altLang="en-US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或过程称为</a:t>
            </a:r>
            <a:r>
              <a:rPr lang="zh-CN" altLang="en-US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Rectangle 4" descr="新闻纸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2285984" y="357166"/>
            <a:ext cx="4648200" cy="6413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1.2 </a:t>
            </a:r>
            <a:r>
              <a:rPr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算法</a:t>
            </a:r>
            <a:r>
              <a:rPr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及其描述</a:t>
            </a:r>
            <a:r>
              <a:rPr lang="zh-CN" altLang="en-US" sz="36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36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285852" y="4500570"/>
            <a:ext cx="6357982" cy="1000132"/>
            <a:chOff x="1285852" y="4857760"/>
            <a:chExt cx="6357982" cy="1000132"/>
          </a:xfrm>
        </p:grpSpPr>
        <p:sp>
          <p:nvSpPr>
            <p:cNvPr id="6" name="矩形 5"/>
            <p:cNvSpPr/>
            <p:nvPr/>
          </p:nvSpPr>
          <p:spPr>
            <a:xfrm>
              <a:off x="1285852" y="4857760"/>
              <a:ext cx="1357322" cy="1000132"/>
            </a:xfrm>
            <a:prstGeom prst="rect">
              <a:avLst/>
            </a:prstGeom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cene3d>
              <a:camera prst="perspectiveFront" fov="3300000">
                <a:rot lat="486000" lon="19530000" rev="174000"/>
              </a:camera>
              <a:lightRig rig="harsh" dir="t">
                <a:rot lat="0" lon="0" rev="3000000"/>
              </a:lightRig>
            </a:scene3d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仿宋" panose="02010609060101010101" pitchFamily="49" charset="-122"/>
                  <a:ea typeface="仿宋" panose="02010609060101010101" pitchFamily="49" charset="-122"/>
                </a:rPr>
                <a:t>运算功能</a:t>
              </a:r>
              <a:r>
                <a:rPr lang="zh-CN" altLang="en-US" sz="2200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仿宋" panose="02010609060101010101" pitchFamily="49" charset="-122"/>
                  <a:ea typeface="仿宋" panose="02010609060101010101" pitchFamily="49" charset="-122"/>
                </a:rPr>
                <a:t>描述</a:t>
              </a:r>
              <a:endParaRPr lang="zh-CN" altLang="en-US" sz="22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143504" y="4929198"/>
              <a:ext cx="1428760" cy="928694"/>
            </a:xfrm>
            <a:prstGeom prst="rect">
              <a:avLst/>
            </a:prstGeom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cene3d>
              <a:camera prst="perspectiveFront" fov="3300000">
                <a:rot lat="486000" lon="19530000" rev="174000"/>
              </a:camera>
              <a:lightRig rig="harsh" dir="t">
                <a:rot lat="0" lon="0" rev="3000000"/>
              </a:lightRig>
            </a:scene3d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仿宋" panose="02010609060101010101" pitchFamily="49" charset="-122"/>
                  <a:ea typeface="仿宋" panose="02010609060101010101" pitchFamily="49" charset="-122"/>
                </a:rPr>
                <a:t>运算功能</a:t>
              </a:r>
              <a:r>
                <a:rPr lang="zh-CN" altLang="en-US" sz="2200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仿宋" panose="02010609060101010101" pitchFamily="49" charset="-122"/>
                  <a:ea typeface="仿宋" panose="02010609060101010101" pitchFamily="49" charset="-122"/>
                </a:rPr>
                <a:t>实现</a:t>
              </a:r>
              <a:endParaRPr lang="zh-CN" altLang="en-US" sz="22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cxnSp>
          <p:nvCxnSpPr>
            <p:cNvPr id="10" name="直接箭头连接符 9"/>
            <p:cNvCxnSpPr>
              <a:endCxn id="8" idx="1"/>
            </p:cNvCxnSpPr>
            <p:nvPr/>
          </p:nvCxnSpPr>
          <p:spPr>
            <a:xfrm>
              <a:off x="2428860" y="5357826"/>
              <a:ext cx="2664000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928926" y="4926939"/>
              <a:ext cx="18573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3333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基于存储</a:t>
              </a:r>
              <a:r>
                <a:rPr lang="zh-CN" altLang="en-US" sz="2000" dirty="0" smtClean="0">
                  <a:solidFill>
                    <a:srgbClr val="3333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结构</a:t>
              </a:r>
              <a:endParaRPr lang="zh-CN" altLang="en-US" sz="2000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" name="椭圆形标注 11"/>
            <p:cNvSpPr/>
            <p:nvPr/>
          </p:nvSpPr>
          <p:spPr>
            <a:xfrm>
              <a:off x="6715140" y="4857760"/>
              <a:ext cx="928694" cy="571504"/>
            </a:xfrm>
            <a:prstGeom prst="wedgeEllipseCallout">
              <a:avLst>
                <a:gd name="adj1" fmla="val -82371"/>
                <a:gd name="adj2" fmla="val 55833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2000" dirty="0" smtClean="0">
                  <a:solidFill>
                    <a:srgbClr val="3333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算法</a:t>
              </a:r>
              <a:endParaRPr lang="zh-CN" altLang="en-US" sz="2000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ADC-86F9-4083-A975-DECCCA18E059}" type="slidenum">
              <a:rPr lang="en-US" altLang="zh-CN" smtClean="0"/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1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 descr="蓝色面巾纸"/>
          <p:cNvSpPr txBox="1">
            <a:spLocks noChangeArrowheads="1"/>
          </p:cNvSpPr>
          <p:nvPr/>
        </p:nvSpPr>
        <p:spPr bwMode="auto">
          <a:xfrm>
            <a:off x="428596" y="214290"/>
            <a:ext cx="3071834" cy="52322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9525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>
              <a:lnSpc>
                <a:spcPct val="100000"/>
              </a:lnSpc>
            </a:pPr>
            <a:r>
              <a:rPr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</a:rPr>
              <a:t>1.2.2 </a:t>
            </a:r>
            <a:r>
              <a:rPr lang="en-US" altLang="zh-CN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</a:rPr>
              <a:t> </a:t>
            </a:r>
            <a:r>
              <a:rPr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</a:rPr>
              <a:t>算法</a:t>
            </a:r>
            <a:r>
              <a:rPr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</a:rPr>
              <a:t>描述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anose="02010509060101010101" pitchFamily="49" charset="-122"/>
            </a:endParaRPr>
          </a:p>
        </p:txBody>
      </p:sp>
      <p:grpSp>
        <p:nvGrpSpPr>
          <p:cNvPr id="2" name="组合 22"/>
          <p:cNvGrpSpPr/>
          <p:nvPr/>
        </p:nvGrpSpPr>
        <p:grpSpPr>
          <a:xfrm>
            <a:off x="714348" y="2428868"/>
            <a:ext cx="6023946" cy="2369820"/>
            <a:chOff x="714348" y="2428868"/>
            <a:chExt cx="6023946" cy="2369820"/>
          </a:xfrm>
        </p:grpSpPr>
        <p:sp>
          <p:nvSpPr>
            <p:cNvPr id="4" name="TextBox 3"/>
            <p:cNvSpPr txBox="1"/>
            <p:nvPr/>
          </p:nvSpPr>
          <p:spPr>
            <a:xfrm>
              <a:off x="714348" y="2428868"/>
              <a:ext cx="5000660" cy="236982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2700000" scaled="1"/>
              <a:tileRect/>
            </a:gradFill>
            <a:effectLst>
              <a:glow rad="139700">
                <a:schemeClr val="accent4">
                  <a:satMod val="175000"/>
                  <a:alpha val="4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80000" tIns="108000" rIns="180000" bIns="10800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 dirty="0" smtClean="0">
                  <a:solidFill>
                    <a:srgbClr val="6600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rPr>
                <a:t>返回值</a:t>
              </a:r>
              <a:r>
                <a:rPr lang="zh-CN" altLang="en-US" sz="2000" dirty="0" smtClean="0">
                  <a:solidFill>
                    <a:srgbClr val="0033CC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 </a:t>
              </a:r>
              <a:r>
                <a:rPr lang="zh-CN" altLang="en-US" sz="2000" dirty="0" smtClean="0">
                  <a:solidFill>
                    <a:srgbClr val="3333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算法对应的函数名</a:t>
              </a:r>
              <a:r>
                <a:rPr lang="en-US" altLang="zh-CN" sz="2000" dirty="0" smtClean="0">
                  <a:solidFill>
                    <a:srgbClr val="0033CC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(</a:t>
              </a:r>
              <a:r>
                <a:rPr lang="zh-CN" altLang="en-US" sz="20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rPr>
                <a:t>参数</a:t>
              </a:r>
              <a:r>
                <a:rPr lang="zh-CN" altLang="en-US" sz="20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rPr>
                <a:t>列表</a:t>
              </a:r>
              <a:r>
                <a:rPr lang="en-US" altLang="zh-CN" sz="2000" dirty="0" smtClean="0">
                  <a:solidFill>
                    <a:srgbClr val="0033CC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)</a:t>
              </a:r>
              <a:endParaRPr lang="en-US" altLang="zh-CN" sz="2000" dirty="0" smtClean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2000" smtClean="0">
                  <a:solidFill>
                    <a:srgbClr val="0033CC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{    </a:t>
              </a:r>
              <a:r>
                <a:rPr lang="en-US" altLang="zh-CN" sz="200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//</a:t>
              </a:r>
              <a:r>
                <a:rPr lang="zh-CN" altLang="en-US" sz="200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临时变量的定义</a:t>
              </a:r>
              <a:endParaRPr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200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        //</a:t>
              </a:r>
              <a:r>
                <a:rPr lang="zh-CN" altLang="en-US" sz="200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实现由输入参数到输出参数的操作</a:t>
              </a:r>
              <a:endParaRPr lang="en-US" altLang="zh-CN" sz="2000" dirty="0" smtClean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rgbClr val="0033CC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	…</a:t>
              </a:r>
              <a:endParaRPr lang="en-US" altLang="zh-CN" sz="2000" dirty="0" smtClean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rgbClr val="0033CC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}</a:t>
              </a:r>
              <a:endParaRPr lang="zh-CN" altLang="en-US" sz="2000" dirty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" name="右大括号 4"/>
            <p:cNvSpPr/>
            <p:nvPr/>
          </p:nvSpPr>
          <p:spPr>
            <a:xfrm>
              <a:off x="5929322" y="2928934"/>
              <a:ext cx="142876" cy="1357322"/>
            </a:xfrm>
            <a:prstGeom prst="rightBrac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15074" y="3143248"/>
              <a:ext cx="523220" cy="100013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函数体</a:t>
              </a:r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0" name="组合 20"/>
          <p:cNvGrpSpPr/>
          <p:nvPr/>
        </p:nvGrpSpPr>
        <p:grpSpPr>
          <a:xfrm>
            <a:off x="1071538" y="1000108"/>
            <a:ext cx="4429156" cy="642942"/>
            <a:chOff x="1071538" y="1000108"/>
            <a:chExt cx="4429156" cy="642942"/>
          </a:xfrm>
        </p:grpSpPr>
        <p:sp>
          <p:nvSpPr>
            <p:cNvPr id="13" name="圆角矩形 12"/>
            <p:cNvSpPr/>
            <p:nvPr/>
          </p:nvSpPr>
          <p:spPr>
            <a:xfrm>
              <a:off x="2428860" y="1000108"/>
              <a:ext cx="1571636" cy="64294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>
                  <a:latin typeface="楷体" panose="02010609060101010101" pitchFamily="49" charset="-122"/>
                  <a:ea typeface="楷体" panose="02010609060101010101" pitchFamily="49" charset="-122"/>
                </a:rPr>
                <a:t>算法</a:t>
              </a:r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4" name="右箭头 13"/>
            <p:cNvSpPr/>
            <p:nvPr/>
          </p:nvSpPr>
          <p:spPr>
            <a:xfrm>
              <a:off x="1785918" y="1214422"/>
              <a:ext cx="571504" cy="214314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71538" y="1109646"/>
              <a:ext cx="7858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楷体" panose="02010609060101010101" pitchFamily="49" charset="-122"/>
                  <a:ea typeface="楷体" panose="02010609060101010101" pitchFamily="49" charset="-122"/>
                </a:rPr>
                <a:t>输入</a:t>
              </a:r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7" name="右箭头 16"/>
            <p:cNvSpPr/>
            <p:nvPr/>
          </p:nvSpPr>
          <p:spPr>
            <a:xfrm>
              <a:off x="4071934" y="1247760"/>
              <a:ext cx="571504" cy="214314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14876" y="1142984"/>
              <a:ext cx="785818" cy="389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楷体" panose="02010609060101010101" pitchFamily="49" charset="-122"/>
                  <a:ea typeface="楷体" panose="02010609060101010101" pitchFamily="49" charset="-122"/>
                </a:rPr>
                <a:t>输出</a:t>
              </a:r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21" name="组合 21"/>
          <p:cNvGrpSpPr/>
          <p:nvPr/>
        </p:nvGrpSpPr>
        <p:grpSpPr>
          <a:xfrm>
            <a:off x="2926116" y="1714488"/>
            <a:ext cx="3146082" cy="576000"/>
            <a:chOff x="2926116" y="1714488"/>
            <a:chExt cx="3146082" cy="576000"/>
          </a:xfrm>
        </p:grpSpPr>
        <p:sp>
          <p:nvSpPr>
            <p:cNvPr id="19" name="燕尾形 18"/>
            <p:cNvSpPr/>
            <p:nvPr/>
          </p:nvSpPr>
          <p:spPr>
            <a:xfrm rot="5400000">
              <a:off x="2818116" y="1822488"/>
              <a:ext cx="576000" cy="360000"/>
            </a:xfrm>
            <a:prstGeom prst="chevro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57554" y="1811302"/>
              <a:ext cx="2714644" cy="403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3333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算法描述的一般格式</a:t>
              </a:r>
              <a:endParaRPr lang="zh-CN" altLang="en-US" sz="2000"/>
            </a:p>
          </p:txBody>
        </p:sp>
      </p:grp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ADC-86F9-4083-A975-DECCCA18E059}" type="slidenum">
              <a:rPr lang="en-US" altLang="zh-CN" smtClean="0"/>
            </a:fld>
            <a:r>
              <a:rPr lang="en-US" altLang="zh-CN" smtClean="0"/>
              <a:t>/16</a:t>
            </a:r>
            <a:endParaRPr lang="en-US" altLang="zh-CN"/>
          </a:p>
        </p:txBody>
      </p:sp>
      <p:sp>
        <p:nvSpPr>
          <p:cNvPr id="3" name="Text Box 6" descr="蓝色面巾纸"/>
          <p:cNvSpPr txBox="1">
            <a:spLocks noChangeArrowheads="1"/>
          </p:cNvSpPr>
          <p:nvPr/>
        </p:nvSpPr>
        <p:spPr bwMode="auto">
          <a:xfrm>
            <a:off x="1244600" y="5920740"/>
            <a:ext cx="5494020" cy="43561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9525" algn="ctr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p>
            <a:pPr marL="457200" indent="-457200" eaLnBrk="0" hangingPunct="0">
              <a:spcBef>
                <a:spcPct val="0"/>
              </a:spcBef>
            </a:pPr>
            <a:r>
              <a:rPr lang="zh-CN" altLang="en-US" sz="2800" spc="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</a:rPr>
              <a:t>程序</a:t>
            </a:r>
            <a:r>
              <a:rPr lang="en-US" altLang="zh-CN" sz="2800" spc="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</a:rPr>
              <a:t>=</a:t>
            </a:r>
            <a:r>
              <a:rPr lang="zh-CN" altLang="en-US" sz="2800" spc="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</a:rPr>
              <a:t>语言</a:t>
            </a:r>
            <a:r>
              <a:rPr lang="en-US" altLang="zh-CN" sz="2800" spc="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</a:rPr>
              <a:t>+</a:t>
            </a:r>
            <a:r>
              <a:rPr lang="zh-CN" altLang="en-US" sz="2800" spc="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</a:rPr>
              <a:t>数据结构</a:t>
            </a:r>
            <a:r>
              <a:rPr lang="en-US" altLang="zh-CN" sz="2800" spc="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</a:rPr>
              <a:t>+</a:t>
            </a:r>
            <a:r>
              <a:rPr lang="zh-CN" altLang="en-US" sz="2800" spc="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</a:rPr>
              <a:t>算法</a:t>
            </a:r>
            <a:endParaRPr lang="zh-CN" altLang="en-US" sz="2800" spc="5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Text Box 2"/>
          <p:cNvSpPr txBox="1">
            <a:spLocks noChangeArrowheads="1"/>
          </p:cNvSpPr>
          <p:nvPr/>
        </p:nvSpPr>
        <p:spPr bwMode="auto">
          <a:xfrm>
            <a:off x="504855" y="1339850"/>
            <a:ext cx="3352765" cy="2400657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just"/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fun1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n)</a:t>
            </a:r>
            <a:endParaRPr lang="en-US" altLang="zh-CN" sz="2000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/>
            <a:r>
              <a:rPr lang="en-US" altLang="zh-CN" sz="200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altLang="zh-CN" sz="200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 err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m=2;</a:t>
            </a:r>
            <a:endParaRPr lang="en-US" altLang="zh-CN" sz="2000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/>
            <a:r>
              <a:rPr lang="en-US" altLang="zh-CN" sz="200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fun2(</a:t>
            </a:r>
            <a:r>
              <a:rPr lang="en-US" altLang="zh-CN" sz="200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CN" sz="2000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/>
            <a:r>
              <a:rPr lang="en-US" altLang="zh-CN" sz="200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printf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(“%</a:t>
            </a:r>
            <a:r>
              <a:rPr lang="en-US" altLang="zh-CN" sz="200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d\</a:t>
            </a:r>
            <a:r>
              <a:rPr lang="en-US" altLang="zh-CN" sz="2000" err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sz="200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CN" sz="2000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/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000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23" name="Text Box 3"/>
          <p:cNvSpPr txBox="1">
            <a:spLocks noChangeArrowheads="1"/>
          </p:cNvSpPr>
          <p:nvPr/>
        </p:nvSpPr>
        <p:spPr bwMode="auto">
          <a:xfrm>
            <a:off x="4610130" y="1663661"/>
            <a:ext cx="3457575" cy="1908215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algn="just"/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fun2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000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/>
            <a:r>
              <a:rPr lang="en-US" altLang="zh-CN" sz="200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altLang="zh-CN" sz="200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x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  <a:endParaRPr lang="en-US" altLang="zh-CN" sz="2000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/>
            <a:r>
              <a:rPr lang="en-US" altLang="zh-CN" sz="200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printf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(“%</a:t>
            </a:r>
            <a:r>
              <a:rPr lang="en-US" altLang="zh-CN" sz="200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d\</a:t>
            </a:r>
            <a:r>
              <a:rPr lang="en-US" altLang="zh-CN" sz="2000" err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sz="200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CN" sz="2000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/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000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24" name="Text Box 4"/>
          <p:cNvSpPr txBox="1">
            <a:spLocks noChangeArrowheads="1"/>
          </p:cNvSpPr>
          <p:nvPr/>
        </p:nvSpPr>
        <p:spPr bwMode="auto">
          <a:xfrm>
            <a:off x="2349492" y="1916113"/>
            <a:ext cx="1079500" cy="38953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indent="-457200" algn="just"/>
            <a:r>
              <a:rPr lang="zh-CN" altLang="en-US" sz="2000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实参</a:t>
            </a:r>
            <a:endParaRPr lang="zh-CN" altLang="en-US" sz="2000" dirty="0">
              <a:solidFill>
                <a:srgbClr val="FF33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4325" name="Line 5"/>
          <p:cNvSpPr>
            <a:spLocks noChangeShapeType="1"/>
          </p:cNvSpPr>
          <p:nvPr/>
        </p:nvSpPr>
        <p:spPr bwMode="auto">
          <a:xfrm flipH="1">
            <a:off x="1701792" y="2132013"/>
            <a:ext cx="647700" cy="288925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4326" name="Text Box 6"/>
          <p:cNvSpPr txBox="1">
            <a:spLocks noChangeArrowheads="1"/>
          </p:cNvSpPr>
          <p:nvPr/>
        </p:nvSpPr>
        <p:spPr bwMode="auto">
          <a:xfrm>
            <a:off x="6488137" y="2166898"/>
            <a:ext cx="1298573" cy="43088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 algn="just"/>
            <a:r>
              <a:rPr lang="zh-CN" altLang="en-US" sz="2000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普通形参</a:t>
            </a:r>
            <a:endParaRPr lang="zh-CN" altLang="en-US" sz="2000" dirty="0">
              <a:solidFill>
                <a:srgbClr val="FF33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4327" name="Line 7"/>
          <p:cNvSpPr>
            <a:spLocks noChangeShapeType="1"/>
          </p:cNvSpPr>
          <p:nvPr/>
        </p:nvSpPr>
        <p:spPr bwMode="auto">
          <a:xfrm flipH="1" flipV="1">
            <a:off x="6200800" y="2024023"/>
            <a:ext cx="360362" cy="287338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4328" name="Rectangle 8"/>
          <p:cNvSpPr>
            <a:spLocks noChangeArrowheads="1"/>
          </p:cNvSpPr>
          <p:nvPr/>
        </p:nvSpPr>
        <p:spPr bwMode="auto">
          <a:xfrm>
            <a:off x="1447824" y="4576765"/>
            <a:ext cx="1254125" cy="406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marL="457200" indent="-457200" algn="ctr"/>
            <a:r>
              <a:rPr lang="en-US" altLang="zh-CN" sz="2000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fun1</a:t>
            </a:r>
            <a:r>
              <a:rPr lang="en-US" altLang="zh-CN" sz="20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0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29" name="Rectangle 9"/>
          <p:cNvSpPr>
            <a:spLocks noChangeArrowheads="1"/>
          </p:cNvSpPr>
          <p:nvPr/>
        </p:nvSpPr>
        <p:spPr bwMode="auto">
          <a:xfrm>
            <a:off x="5675329" y="4565652"/>
            <a:ext cx="1254125" cy="406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marL="457200" indent="-457200" algn="ctr"/>
            <a:r>
              <a:rPr lang="en-US" altLang="zh-CN" sz="2000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fun2</a:t>
            </a:r>
            <a:r>
              <a:rPr lang="en-US" altLang="zh-CN" sz="20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0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30" name="Line 10"/>
          <p:cNvSpPr>
            <a:spLocks noChangeShapeType="1"/>
          </p:cNvSpPr>
          <p:nvPr/>
        </p:nvSpPr>
        <p:spPr bwMode="auto">
          <a:xfrm>
            <a:off x="2701948" y="4751389"/>
            <a:ext cx="2941621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84331" name="Text Box 11"/>
          <p:cNvSpPr txBox="1">
            <a:spLocks noChangeArrowheads="1"/>
          </p:cNvSpPr>
          <p:nvPr/>
        </p:nvSpPr>
        <p:spPr bwMode="auto">
          <a:xfrm>
            <a:off x="2786051" y="4286256"/>
            <a:ext cx="2786081" cy="38953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 algn="just"/>
            <a:r>
              <a:rPr lang="zh-CN" altLang="en-US" sz="2000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实参到形参单向值传递</a:t>
            </a:r>
            <a:endParaRPr lang="zh-CN" altLang="en-US" sz="2000" dirty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4332" name="Text Box 12"/>
          <p:cNvSpPr txBox="1">
            <a:spLocks noChangeArrowheads="1"/>
          </p:cNvSpPr>
          <p:nvPr/>
        </p:nvSpPr>
        <p:spPr bwMode="auto">
          <a:xfrm>
            <a:off x="504855" y="549275"/>
            <a:ext cx="2852699" cy="498598"/>
          </a:xfrm>
          <a:prstGeom prst="rect">
            <a:avLst/>
          </a:prstGeom>
          <a:solidFill>
            <a:srgbClr val="6600CC"/>
          </a:solidFill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 algn="just"/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普通的参数传递</a:t>
            </a:r>
            <a:endParaRPr lang="zh-CN" altLang="en-US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上弧形箭头 13"/>
          <p:cNvSpPr/>
          <p:nvPr/>
        </p:nvSpPr>
        <p:spPr>
          <a:xfrm>
            <a:off x="4071934" y="1285860"/>
            <a:ext cx="571504" cy="285752"/>
          </a:xfrm>
          <a:prstGeom prst="curved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ADC-86F9-4083-A975-DECCCA18E059}" type="slidenum">
              <a:rPr lang="en-US" altLang="zh-CN" smtClean="0"/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184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8" grpId="0" bldLvl="0" animBg="1"/>
      <p:bldP spid="184329" grpId="0" bldLvl="0" animBg="1"/>
      <p:bldP spid="184330" grpId="0" bldLvl="0" animBg="1"/>
      <p:bldP spid="184331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Text Box 2"/>
          <p:cNvSpPr txBox="1">
            <a:spLocks noChangeArrowheads="1"/>
          </p:cNvSpPr>
          <p:nvPr/>
        </p:nvSpPr>
        <p:spPr bwMode="auto">
          <a:xfrm>
            <a:off x="500034" y="1268413"/>
            <a:ext cx="3457575" cy="2400657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algn="just"/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fun1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n)</a:t>
            </a:r>
            <a:endParaRPr lang="en-US" altLang="zh-CN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/>
            <a:r>
              <a:rPr lang="en-US" altLang="zh-CN" sz="2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  <a:r>
              <a:rPr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int 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m=2;</a:t>
            </a:r>
            <a:endParaRPr lang="en-US" altLang="zh-CN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/>
            <a:r>
              <a:rPr lang="en-US" altLang="zh-CN" sz="2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fun2(</a:t>
            </a:r>
            <a:r>
              <a:rPr lang="en-US" altLang="zh-CN" sz="200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CN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/>
            <a:r>
              <a:rPr lang="en-US" altLang="zh-CN" sz="2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printf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(“%</a:t>
            </a:r>
            <a:r>
              <a:rPr lang="en-US" altLang="zh-CN" sz="2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d\</a:t>
            </a:r>
            <a:r>
              <a:rPr lang="en-US" altLang="zh-CN" sz="200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CN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/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347" name="Text Box 3"/>
          <p:cNvSpPr txBox="1">
            <a:spLocks noChangeArrowheads="1"/>
          </p:cNvSpPr>
          <p:nvPr/>
        </p:nvSpPr>
        <p:spPr bwMode="auto">
          <a:xfrm>
            <a:off x="4605309" y="1663661"/>
            <a:ext cx="3457575" cy="1908215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algn="just"/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fun2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&amp;x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/>
            <a:r>
              <a:rPr lang="en-US" altLang="zh-CN" sz="2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x++;</a:t>
            </a:r>
            <a:endParaRPr lang="en-US" altLang="zh-CN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/>
            <a:r>
              <a:rPr lang="en-US" altLang="zh-CN" sz="2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printf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(“%</a:t>
            </a:r>
            <a:r>
              <a:rPr lang="en-US" altLang="zh-CN" sz="2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d\</a:t>
            </a:r>
            <a:r>
              <a:rPr lang="en-US" altLang="zh-CN" sz="200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CN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/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348" name="Text Box 4"/>
          <p:cNvSpPr txBox="1">
            <a:spLocks noChangeArrowheads="1"/>
          </p:cNvSpPr>
          <p:nvPr/>
        </p:nvSpPr>
        <p:spPr bwMode="auto">
          <a:xfrm>
            <a:off x="2433618" y="1857364"/>
            <a:ext cx="1079500" cy="38953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indent="-457200" algn="just"/>
            <a:r>
              <a:rPr lang="zh-CN" altLang="en-US" sz="2000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实参</a:t>
            </a:r>
            <a:endParaRPr lang="zh-CN" altLang="en-US" sz="2000" dirty="0">
              <a:solidFill>
                <a:srgbClr val="FF33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5349" name="Line 5"/>
          <p:cNvSpPr>
            <a:spLocks noChangeShapeType="1"/>
          </p:cNvSpPr>
          <p:nvPr/>
        </p:nvSpPr>
        <p:spPr bwMode="auto">
          <a:xfrm flipH="1">
            <a:off x="1785918" y="2073264"/>
            <a:ext cx="647700" cy="288925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5350" name="Text Box 6"/>
          <p:cNvSpPr txBox="1">
            <a:spLocks noChangeArrowheads="1"/>
          </p:cNvSpPr>
          <p:nvPr/>
        </p:nvSpPr>
        <p:spPr bwMode="auto">
          <a:xfrm>
            <a:off x="6716725" y="2214553"/>
            <a:ext cx="1584325" cy="38953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indent="-457200" algn="just"/>
            <a:r>
              <a:rPr lang="zh-CN" altLang="en-US" sz="2000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引用型形参</a:t>
            </a:r>
            <a:endParaRPr lang="zh-CN" altLang="en-US" sz="2000" dirty="0">
              <a:solidFill>
                <a:srgbClr val="FF33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5351" name="Line 7"/>
          <p:cNvSpPr>
            <a:spLocks noChangeShapeType="1"/>
          </p:cNvSpPr>
          <p:nvPr/>
        </p:nvSpPr>
        <p:spPr bwMode="auto">
          <a:xfrm flipH="1" flipV="1">
            <a:off x="6429388" y="2071678"/>
            <a:ext cx="360362" cy="287337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5356" name="Text Box 12"/>
          <p:cNvSpPr txBox="1">
            <a:spLocks noChangeArrowheads="1"/>
          </p:cNvSpPr>
          <p:nvPr/>
        </p:nvSpPr>
        <p:spPr bwMode="auto">
          <a:xfrm>
            <a:off x="357158" y="430072"/>
            <a:ext cx="3498875" cy="498598"/>
          </a:xfrm>
          <a:prstGeom prst="rect">
            <a:avLst/>
          </a:prstGeom>
          <a:solidFill>
            <a:srgbClr val="6600CC"/>
          </a:solidFill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 algn="just"/>
            <a:r>
              <a:rPr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引用类型的参数传递</a:t>
            </a:r>
            <a:endParaRPr lang="zh-CN" altLang="en-US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5352" name="Rectangle 8"/>
          <p:cNvSpPr>
            <a:spLocks noChangeArrowheads="1"/>
          </p:cNvSpPr>
          <p:nvPr/>
        </p:nvSpPr>
        <p:spPr bwMode="auto">
          <a:xfrm>
            <a:off x="1703337" y="4419616"/>
            <a:ext cx="1254125" cy="406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marL="457200" indent="-457200" algn="ctr"/>
            <a:r>
              <a:rPr lang="en-US" altLang="zh-CN" sz="2000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fun1</a:t>
            </a:r>
            <a:r>
              <a:rPr lang="en-US" altLang="zh-CN" sz="20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0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353" name="Rectangle 9"/>
          <p:cNvSpPr>
            <a:spLocks noChangeArrowheads="1"/>
          </p:cNvSpPr>
          <p:nvPr/>
        </p:nvSpPr>
        <p:spPr bwMode="auto">
          <a:xfrm>
            <a:off x="6116609" y="4408503"/>
            <a:ext cx="1254125" cy="406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marL="457200" indent="-457200" algn="ctr"/>
            <a:r>
              <a:rPr lang="en-US" altLang="zh-CN" sz="2000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fun2</a:t>
            </a:r>
            <a:r>
              <a:rPr lang="en-US" altLang="zh-CN" sz="20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0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354" name="Line 10"/>
          <p:cNvSpPr>
            <a:spLocks noChangeShapeType="1"/>
          </p:cNvSpPr>
          <p:nvPr/>
        </p:nvSpPr>
        <p:spPr bwMode="auto">
          <a:xfrm flipV="1">
            <a:off x="2963820" y="4572008"/>
            <a:ext cx="31680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85355" name="Text Box 11"/>
          <p:cNvSpPr txBox="1">
            <a:spLocks noChangeArrowheads="1"/>
          </p:cNvSpPr>
          <p:nvPr/>
        </p:nvSpPr>
        <p:spPr bwMode="auto">
          <a:xfrm>
            <a:off x="3143240" y="4141121"/>
            <a:ext cx="2822625" cy="43088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 algn="just"/>
            <a:r>
              <a:rPr lang="zh-CN" altLang="en-US" sz="200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/>
              </a:rPr>
              <a:t></a:t>
            </a:r>
            <a:r>
              <a:rPr lang="zh-CN" altLang="en-US" sz="180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实参</a:t>
            </a:r>
            <a:r>
              <a:rPr lang="zh-CN" altLang="en-US" sz="1800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到形参单向值传递</a:t>
            </a:r>
            <a:endParaRPr lang="zh-CN" altLang="en-US" sz="1800" dirty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5357" name="Freeform 13"/>
          <p:cNvSpPr/>
          <p:nvPr/>
        </p:nvSpPr>
        <p:spPr bwMode="auto">
          <a:xfrm>
            <a:off x="2939093" y="4727591"/>
            <a:ext cx="3168000" cy="0"/>
          </a:xfrm>
          <a:custGeom>
            <a:avLst/>
            <a:gdLst/>
            <a:ahLst/>
            <a:cxnLst>
              <a:cxn ang="0">
                <a:pos x="1600" y="0"/>
              </a:cxn>
              <a:cxn ang="0">
                <a:pos x="0" y="7"/>
              </a:cxn>
            </a:cxnLst>
            <a:rect l="0" t="0" r="r" b="b"/>
            <a:pathLst>
              <a:path w="1600" h="7">
                <a:moveTo>
                  <a:pt x="1600" y="0"/>
                </a:moveTo>
                <a:lnTo>
                  <a:pt x="0" y="7"/>
                </a:lnTo>
              </a:path>
            </a:pathLst>
          </a:custGeom>
          <a:noFill/>
          <a:ln w="38100" cap="flat" cmpd="sng">
            <a:solidFill>
              <a:srgbClr val="0033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5358" name="Text Box 14"/>
          <p:cNvSpPr txBox="1">
            <a:spLocks noChangeArrowheads="1"/>
          </p:cNvSpPr>
          <p:nvPr/>
        </p:nvSpPr>
        <p:spPr bwMode="auto">
          <a:xfrm>
            <a:off x="3035259" y="4857760"/>
            <a:ext cx="3097213" cy="735586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indent="-457200" algn="just"/>
            <a:r>
              <a:rPr lang="zh-CN" altLang="en-US" sz="200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/>
              </a:rPr>
              <a:t></a:t>
            </a:r>
            <a:r>
              <a:rPr lang="zh-CN" altLang="en-US" sz="180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形参</a:t>
            </a:r>
            <a:r>
              <a:rPr lang="zh-CN" altLang="en-US" sz="1800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回传</a:t>
            </a:r>
            <a:r>
              <a:rPr lang="zh-CN" altLang="en-US" sz="180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给</a:t>
            </a:r>
            <a:r>
              <a:rPr lang="zh-CN" altLang="en-US" sz="180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实参，实参</a:t>
            </a:r>
            <a:r>
              <a:rPr lang="zh-CN" altLang="en-US" sz="180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zh-CN" altLang="en-US" sz="180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形参同步</a:t>
            </a:r>
            <a:r>
              <a:rPr lang="zh-CN" altLang="en-US" sz="1800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发生改变</a:t>
            </a:r>
            <a:endParaRPr lang="zh-CN" altLang="en-US" sz="1800" dirty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上弧形箭头 15"/>
          <p:cNvSpPr/>
          <p:nvPr/>
        </p:nvSpPr>
        <p:spPr>
          <a:xfrm>
            <a:off x="4071934" y="1357298"/>
            <a:ext cx="571504" cy="285752"/>
          </a:xfrm>
          <a:prstGeom prst="curved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2ADC-86F9-4083-A975-DECCCA18E059}" type="slidenum">
              <a:rPr lang="en-US" altLang="zh-CN" smtClean="0"/>
            </a:fld>
            <a:r>
              <a:rPr lang="en-US" altLang="zh-CN" smtClean="0"/>
              <a:t>/16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185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185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52" grpId="0" bldLvl="0" animBg="1"/>
      <p:bldP spid="185353" grpId="0" bldLvl="0" animBg="1"/>
      <p:bldP spid="185354" grpId="0" bldLvl="0" animBg="1"/>
      <p:bldP spid="185355" grpId="0" bldLvl="0" animBg="1"/>
      <p:bldP spid="185357" grpId="0" bldLvl="0" animBg="1"/>
      <p:bldP spid="185358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050" descr="纸莎草纸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2500298" y="642918"/>
            <a:ext cx="4214842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1.3   </a:t>
            </a: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算法分析基础</a:t>
            </a:r>
            <a:r>
              <a:rPr lang="zh-CN" altLang="en-US" sz="4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4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158" y="2714620"/>
            <a:ext cx="3071834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分析算法</a:t>
            </a:r>
            <a:r>
              <a:rPr lang="zh-CN" altLang="en-US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占用的资源</a:t>
            </a:r>
            <a:endParaRPr lang="zh-CN" altLang="en-US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左大括号 5"/>
          <p:cNvSpPr/>
          <p:nvPr/>
        </p:nvSpPr>
        <p:spPr bwMode="auto">
          <a:xfrm>
            <a:off x="3500430" y="2357430"/>
            <a:ext cx="214314" cy="1214446"/>
          </a:xfrm>
          <a:prstGeom prst="leftBrace">
            <a:avLst/>
          </a:prstGeom>
          <a:noFill/>
          <a:ln w="19050" cap="flat" cmpd="sng" algn="ctr">
            <a:solidFill>
              <a:srgbClr val="66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14744" y="2223960"/>
            <a:ext cx="1571636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时间</a:t>
            </a:r>
            <a:endParaRPr lang="zh-CN" altLang="en-US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86182" y="3216154"/>
            <a:ext cx="1500198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内存空间</a:t>
            </a:r>
            <a:endParaRPr lang="zh-CN" altLang="en-US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429256" y="2239954"/>
            <a:ext cx="3286148" cy="465448"/>
            <a:chOff x="5429256" y="2239954"/>
            <a:chExt cx="3286148" cy="465448"/>
          </a:xfrm>
        </p:grpSpPr>
        <p:sp>
          <p:nvSpPr>
            <p:cNvPr id="9" name="右箭头 8"/>
            <p:cNvSpPr/>
            <p:nvPr/>
          </p:nvSpPr>
          <p:spPr>
            <a:xfrm>
              <a:off x="5429256" y="2357430"/>
              <a:ext cx="571504" cy="285752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143636" y="2239954"/>
              <a:ext cx="2571768" cy="465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时间性能分析</a:t>
              </a:r>
              <a:endPara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429256" y="3201986"/>
            <a:ext cx="3286148" cy="465448"/>
            <a:chOff x="5429256" y="3201986"/>
            <a:chExt cx="3286148" cy="465448"/>
          </a:xfrm>
        </p:grpSpPr>
        <p:sp>
          <p:nvSpPr>
            <p:cNvPr id="11" name="右箭头 10"/>
            <p:cNvSpPr/>
            <p:nvPr/>
          </p:nvSpPr>
          <p:spPr>
            <a:xfrm>
              <a:off x="5429256" y="3294062"/>
              <a:ext cx="571504" cy="285752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43636" y="3201986"/>
              <a:ext cx="2571768" cy="465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空间性能分析</a:t>
              </a:r>
              <a:endPara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00034" y="4214818"/>
            <a:ext cx="7715304" cy="498598"/>
          </a:xfrm>
          <a:prstGeom prst="rect">
            <a:avLst/>
          </a:prstGeom>
          <a:scene3d>
            <a:camera prst="perspectiveLef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算法分析目的：</a:t>
            </a:r>
            <a:r>
              <a:rPr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分析算法的时空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效率以便改进算法性能。</a:t>
            </a:r>
            <a:endParaRPr lang="zh-CN" altLang="en-US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494665" y="1227773"/>
            <a:ext cx="7783513" cy="161274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8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一个算法是由控制结构（顺序、分支和循环三种）和</a:t>
            </a:r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原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操作（指固有数据类型的操作，如</a:t>
            </a:r>
            <a:r>
              <a:rPr lang="en-US" altLang="zh-CN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mtClean="0">
                <a:solidFill>
                  <a:srgbClr val="0000FF"/>
                </a:solidFill>
                <a:latin typeface="+mj-ea"/>
                <a:cs typeface="Times New Roman" panose="02020603050405020304" pitchFamily="18" charset="0"/>
              </a:rPr>
              <a:t>-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++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--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等）构成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zh-CN" altLang="en-US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算法执行时间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取决于两者的综合效果。</a:t>
            </a:r>
            <a:endParaRPr lang="zh-CN" altLang="en-US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628" name="Rectangle 4" descr="信纸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755650" y="403225"/>
            <a:ext cx="4848225" cy="52322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</a:rPr>
              <a:t>1.3.1   </a:t>
            </a:r>
            <a:r>
              <a:rPr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</a:rPr>
              <a:t>算法时间复杂度分析</a:t>
            </a:r>
            <a:r>
              <a:rPr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1357290" y="3143248"/>
            <a:ext cx="3529013" cy="465448"/>
          </a:xfrm>
          <a:prstGeom prst="rect">
            <a:avLst/>
          </a:prstGeom>
          <a:noFill/>
          <a:ln w="1905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一个算法的基本构成：</a:t>
            </a:r>
            <a:endParaRPr lang="zh-CN" altLang="en-US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665288" y="4005263"/>
            <a:ext cx="6219825" cy="914400"/>
            <a:chOff x="1665288" y="4005263"/>
            <a:chExt cx="6219825" cy="914400"/>
          </a:xfrm>
        </p:grpSpPr>
        <p:sp>
          <p:nvSpPr>
            <p:cNvPr id="26630" name="Rectangle 6"/>
            <p:cNvSpPr>
              <a:spLocks noChangeArrowheads="1"/>
            </p:cNvSpPr>
            <p:nvPr/>
          </p:nvSpPr>
          <p:spPr bwMode="auto">
            <a:xfrm>
              <a:off x="1665288" y="4005263"/>
              <a:ext cx="1524000" cy="914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dirty="0">
                  <a:solidFill>
                    <a:srgbClr val="808000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Times New Roman" panose="02020603050405020304" pitchFamily="18" charset="0"/>
                </a:rPr>
                <a:t>控制语句</a:t>
              </a:r>
              <a:r>
                <a:rPr lang="en-US" altLang="zh-CN" sz="2000" dirty="0">
                  <a:solidFill>
                    <a:srgbClr val="808000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en-US" altLang="zh-CN" sz="2000" dirty="0">
                <a:solidFill>
                  <a:srgbClr val="808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dirty="0">
                  <a:solidFill>
                    <a:srgbClr val="808000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Times New Roman" panose="02020603050405020304" pitchFamily="18" charset="0"/>
                </a:rPr>
                <a:t>原操作</a:t>
              </a:r>
              <a:endParaRPr lang="zh-CN" altLang="en-US" sz="2000" dirty="0">
                <a:solidFill>
                  <a:srgbClr val="808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6631" name="Rectangle 7"/>
            <p:cNvSpPr>
              <a:spLocks noChangeArrowheads="1"/>
            </p:cNvSpPr>
            <p:nvPr/>
          </p:nvSpPr>
          <p:spPr bwMode="auto">
            <a:xfrm>
              <a:off x="6361113" y="4005263"/>
              <a:ext cx="1524000" cy="914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dirty="0">
                  <a:solidFill>
                    <a:srgbClr val="808000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Times New Roman" panose="02020603050405020304" pitchFamily="18" charset="0"/>
                </a:rPr>
                <a:t>控制语句</a:t>
              </a:r>
              <a:r>
                <a:rPr lang="en-US" altLang="zh-CN" sz="2000" i="1" dirty="0">
                  <a:solidFill>
                    <a:srgbClr val="808000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n</a:t>
              </a:r>
              <a:endParaRPr lang="en-US" altLang="zh-CN" sz="2000" i="1" dirty="0">
                <a:solidFill>
                  <a:srgbClr val="808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dirty="0">
                  <a:solidFill>
                    <a:srgbClr val="808000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Times New Roman" panose="02020603050405020304" pitchFamily="18" charset="0"/>
                </a:rPr>
                <a:t>原操作</a:t>
              </a:r>
              <a:endParaRPr lang="zh-CN" altLang="en-US" sz="2000" dirty="0">
                <a:solidFill>
                  <a:srgbClr val="808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6632" name="Text Box 8"/>
            <p:cNvSpPr txBox="1">
              <a:spLocks noChangeArrowheads="1"/>
            </p:cNvSpPr>
            <p:nvPr/>
          </p:nvSpPr>
          <p:spPr bwMode="auto">
            <a:xfrm>
              <a:off x="5370513" y="4081463"/>
              <a:ext cx="685800" cy="57943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3200">
                  <a:solidFill>
                    <a:schemeClr val="tx1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  <a:endParaRPr lang="en-US" altLang="zh-CN" sz="32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0117" name="Rectangle 5"/>
            <p:cNvSpPr>
              <a:spLocks noChangeArrowheads="1"/>
            </p:cNvSpPr>
            <p:nvPr/>
          </p:nvSpPr>
          <p:spPr bwMode="auto">
            <a:xfrm>
              <a:off x="3624263" y="4005263"/>
              <a:ext cx="1524000" cy="914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dirty="0">
                  <a:solidFill>
                    <a:srgbClr val="808000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Times New Roman" panose="02020603050405020304" pitchFamily="18" charset="0"/>
                </a:rPr>
                <a:t>控制语句</a:t>
              </a:r>
              <a:r>
                <a:rPr lang="en-US" altLang="zh-CN" sz="2000" dirty="0">
                  <a:solidFill>
                    <a:srgbClr val="808000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2</a:t>
              </a:r>
              <a:endParaRPr lang="en-US" altLang="zh-CN" sz="2000" dirty="0">
                <a:solidFill>
                  <a:srgbClr val="808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dirty="0">
                  <a:solidFill>
                    <a:srgbClr val="808000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Times New Roman" panose="02020603050405020304" pitchFamily="18" charset="0"/>
                </a:rPr>
                <a:t>原操作</a:t>
              </a:r>
              <a:endParaRPr lang="zh-CN" altLang="en-US" sz="2000" dirty="0">
                <a:solidFill>
                  <a:srgbClr val="808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</a:fld>
            <a:r>
              <a:rPr lang="en-US" altLang="zh-CN" smtClean="0"/>
              <a:t>/23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6" grpId="0" bldLvl="0" animBg="1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5352,&quot;width&quot;:4668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4949</Words>
  <Application>WPS 演示</Application>
  <PresentationFormat>全屏显示(4:3)</PresentationFormat>
  <Paragraphs>463</Paragraphs>
  <Slides>30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30</vt:i4>
      </vt:variant>
    </vt:vector>
  </HeadingPairs>
  <TitlesOfParts>
    <vt:vector size="50" baseType="lpstr">
      <vt:lpstr>Arial</vt:lpstr>
      <vt:lpstr>宋体</vt:lpstr>
      <vt:lpstr>Wingdings</vt:lpstr>
      <vt:lpstr>Times New Roman</vt:lpstr>
      <vt:lpstr>楷体_GB2312</vt:lpstr>
      <vt:lpstr>新宋体</vt:lpstr>
      <vt:lpstr>隶书</vt:lpstr>
      <vt:lpstr>黑体</vt:lpstr>
      <vt:lpstr>楷体</vt:lpstr>
      <vt:lpstr>仿宋</vt:lpstr>
      <vt:lpstr>Wingdings</vt:lpstr>
      <vt:lpstr>微软雅黑</vt:lpstr>
      <vt:lpstr>Arial Unicode MS</vt:lpstr>
      <vt:lpstr>Calibri</vt:lpstr>
      <vt:lpstr>Symbol</vt:lpstr>
      <vt:lpstr>Tahoma</vt:lpstr>
      <vt:lpstr>Office 主题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尹燕芳</cp:lastModifiedBy>
  <cp:revision>857</cp:revision>
  <dcterms:created xsi:type="dcterms:W3CDTF">2004-03-31T23:50:00Z</dcterms:created>
  <dcterms:modified xsi:type="dcterms:W3CDTF">2021-12-03T03:52:10Z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