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77" r:id="rId2"/>
    <p:sldId id="325" r:id="rId3"/>
    <p:sldId id="519" r:id="rId4"/>
    <p:sldId id="518" r:id="rId5"/>
    <p:sldId id="480" r:id="rId6"/>
    <p:sldId id="481" r:id="rId7"/>
    <p:sldId id="282" r:id="rId8"/>
    <p:sldId id="487" r:id="rId9"/>
    <p:sldId id="283" r:id="rId10"/>
    <p:sldId id="500" r:id="rId11"/>
    <p:sldId id="552" r:id="rId12"/>
    <p:sldId id="284" r:id="rId13"/>
    <p:sldId id="285" r:id="rId14"/>
    <p:sldId id="501" r:id="rId15"/>
    <p:sldId id="551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504" r:id="rId24"/>
    <p:sldId id="297" r:id="rId25"/>
    <p:sldId id="505" r:id="rId26"/>
    <p:sldId id="298" r:id="rId27"/>
    <p:sldId id="299" r:id="rId28"/>
    <p:sldId id="300" r:id="rId29"/>
    <p:sldId id="301" r:id="rId30"/>
    <p:sldId id="488" r:id="rId3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>
          <p15:clr>
            <a:srgbClr val="A4A3A4"/>
          </p15:clr>
        </p15:guide>
        <p15:guide id="2" pos="45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00FF"/>
    <a:srgbClr val="0000FF"/>
    <a:srgbClr val="FF3300"/>
    <a:srgbClr val="006600"/>
    <a:srgbClr val="33CC33"/>
    <a:srgbClr val="3399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9" autoAdjust="0"/>
    <p:restoredTop sz="89442" autoAdjust="0"/>
  </p:normalViewPr>
  <p:slideViewPr>
    <p:cSldViewPr>
      <p:cViewPr varScale="1">
        <p:scale>
          <a:sx n="82" d="100"/>
          <a:sy n="82" d="100"/>
        </p:scale>
        <p:origin x="1301" y="58"/>
      </p:cViewPr>
      <p:guideLst>
        <p:guide orient="horz" pos="2164"/>
        <p:guide pos="45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2B883-75C8-486B-AE8B-C51D5A1D15C1}" type="datetimeFigureOut">
              <a:rPr lang="zh-CN" altLang="en-US" smtClean="0"/>
              <a:t>2021-12-20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B1C0E-066D-4A40-95E6-B6E6C0C47B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54CA-4A17-4199-94A3-6AFD04076861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4BC1-B3FB-4C54-8B12-82C4E9A80A61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E10C-1207-4021-BB37-1EFBC768E723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F341-B5DF-4974-B2F0-D2F4C8A8C992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76FD-D88B-4895-870C-A291ADB30FFC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8D00-D702-4BB6-8790-7832FF3B3FC6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A142-A6E1-4953-999D-B838F3F2959D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873E-E663-4FBF-B6F0-FAF43354F102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BD3F3EC2-762F-4585-9ABE-3D0BD98F40C0}" type="slidenum">
              <a:rPr lang="en-US" altLang="zh-CN" smtClean="0"/>
              <a:t>‹#›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B7C-3B4E-4EBE-8609-75F6CD7311A2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7AF0-D07F-45BB-8F68-4BC5B1E3E061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FCE70-992F-41EB-8166-46DEE7BDC1E9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752478" y="2001708"/>
            <a:ext cx="7177108" cy="4972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线性表</a:t>
            </a:r>
            <a:r>
              <a:rPr kumimoji="1"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中每个结点有</a:t>
            </a:r>
            <a:r>
              <a:rPr kumimoji="1" lang="zh-CN" altLang="en-US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唯一</a:t>
            </a:r>
            <a:r>
              <a:rPr kumimoji="1"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的前驱结点和后继结点。</a:t>
            </a:r>
            <a:endParaRPr kumimoji="1"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604" name="Text Box 4" descr="蓝色面巾纸"/>
          <p:cNvSpPr txBox="1">
            <a:spLocks noChangeArrowheads="1"/>
          </p:cNvSpPr>
          <p:nvPr/>
        </p:nvSpPr>
        <p:spPr bwMode="auto">
          <a:xfrm>
            <a:off x="357158" y="1216398"/>
            <a:ext cx="5256212" cy="566309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algn="ctr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8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2.3.1  </a:t>
            </a:r>
            <a:r>
              <a:rPr kumimoji="1" lang="zh-CN" altLang="en-US" sz="28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线性表的链式存储</a:t>
            </a:r>
            <a:r>
              <a:rPr kumimoji="1" lang="en-US" altLang="zh-CN" sz="28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—</a:t>
            </a:r>
            <a:r>
              <a:rPr kumimoji="1" lang="zh-CN" altLang="en-US" sz="28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链表</a:t>
            </a:r>
            <a:endParaRPr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3645291"/>
            <a:ext cx="835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         设计链式存储结构时，每个逻辑结点存储单独存储，为了表示逻辑关系，增加</a:t>
            </a:r>
            <a:r>
              <a:rPr kumimoji="1" lang="zh-CN" altLang="en-US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指针域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285852" y="2788034"/>
            <a:ext cx="500066" cy="5000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285984" y="2788034"/>
            <a:ext cx="500066" cy="5000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5" idx="6"/>
            <a:endCxn id="6" idx="2"/>
          </p:cNvCxnSpPr>
          <p:nvPr/>
        </p:nvCxnSpPr>
        <p:spPr>
          <a:xfrm>
            <a:off x="1785918" y="3038067"/>
            <a:ext cx="500066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286116" y="2788034"/>
            <a:ext cx="500066" cy="5000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9" idx="2"/>
          </p:cNvCxnSpPr>
          <p:nvPr/>
        </p:nvCxnSpPr>
        <p:spPr>
          <a:xfrm>
            <a:off x="2786050" y="3038067"/>
            <a:ext cx="500066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286248" y="2788034"/>
            <a:ext cx="500066" cy="5000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endCxn id="11" idx="2"/>
          </p:cNvCxnSpPr>
          <p:nvPr/>
        </p:nvCxnSpPr>
        <p:spPr>
          <a:xfrm>
            <a:off x="3786182" y="3038067"/>
            <a:ext cx="500066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5324480" y="2788034"/>
            <a:ext cx="500066" cy="5000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endCxn id="13" idx="2"/>
          </p:cNvCxnSpPr>
          <p:nvPr/>
        </p:nvCxnSpPr>
        <p:spPr>
          <a:xfrm>
            <a:off x="4824414" y="3038067"/>
            <a:ext cx="500066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5" descr="25%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500166" y="285728"/>
            <a:ext cx="5867400" cy="5794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2.3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线性表的链式存储结构</a:t>
            </a:r>
          </a:p>
        </p:txBody>
      </p:sp>
      <p:sp>
        <p:nvSpPr>
          <p:cNvPr id="264198" name="Rectangle 6"/>
          <p:cNvSpPr>
            <a:spLocks noChangeArrowheads="1"/>
          </p:cNvSpPr>
          <p:nvPr/>
        </p:nvSpPr>
        <p:spPr bwMode="auto">
          <a:xfrm>
            <a:off x="1800194" y="5445122"/>
            <a:ext cx="539750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64199" name="Rectangle 7"/>
          <p:cNvSpPr>
            <a:spLocks noChangeArrowheads="1"/>
          </p:cNvSpPr>
          <p:nvPr/>
        </p:nvSpPr>
        <p:spPr bwMode="auto">
          <a:xfrm>
            <a:off x="2341531" y="5445122"/>
            <a:ext cx="539750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64218" name="Text Box 26"/>
          <p:cNvSpPr txBox="1">
            <a:spLocks noChangeArrowheads="1"/>
          </p:cNvSpPr>
          <p:nvPr/>
        </p:nvSpPr>
        <p:spPr bwMode="auto">
          <a:xfrm>
            <a:off x="779145" y="4957445"/>
            <a:ext cx="803275" cy="42989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20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</a:p>
        </p:txBody>
      </p:sp>
      <p:sp>
        <p:nvSpPr>
          <p:cNvPr id="264220" name="Rectangle 28"/>
          <p:cNvSpPr>
            <a:spLocks noChangeArrowheads="1"/>
          </p:cNvSpPr>
          <p:nvPr/>
        </p:nvSpPr>
        <p:spPr bwMode="auto">
          <a:xfrm>
            <a:off x="3168619" y="5445122"/>
            <a:ext cx="539750" cy="431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baseline="-25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221" name="Rectangle 29"/>
          <p:cNvSpPr>
            <a:spLocks noChangeArrowheads="1"/>
          </p:cNvSpPr>
          <p:nvPr/>
        </p:nvSpPr>
        <p:spPr bwMode="auto">
          <a:xfrm>
            <a:off x="3709956" y="5445122"/>
            <a:ext cx="539750" cy="431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64222" name="Rectangle 30"/>
          <p:cNvSpPr>
            <a:spLocks noChangeArrowheads="1"/>
          </p:cNvSpPr>
          <p:nvPr/>
        </p:nvSpPr>
        <p:spPr bwMode="auto">
          <a:xfrm>
            <a:off x="4606894" y="5445122"/>
            <a:ext cx="539750" cy="431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baseline="-25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223" name="Rectangle 31"/>
          <p:cNvSpPr>
            <a:spLocks noChangeArrowheads="1"/>
          </p:cNvSpPr>
          <p:nvPr/>
        </p:nvSpPr>
        <p:spPr bwMode="auto">
          <a:xfrm>
            <a:off x="5148231" y="5445122"/>
            <a:ext cx="539750" cy="431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64224" name="Rectangle 32"/>
          <p:cNvSpPr>
            <a:spLocks noChangeArrowheads="1"/>
          </p:cNvSpPr>
          <p:nvPr/>
        </p:nvSpPr>
        <p:spPr bwMode="auto">
          <a:xfrm>
            <a:off x="7488206" y="5445122"/>
            <a:ext cx="539750" cy="431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264225" name="Rectangle 33"/>
          <p:cNvSpPr>
            <a:spLocks noChangeArrowheads="1"/>
          </p:cNvSpPr>
          <p:nvPr/>
        </p:nvSpPr>
        <p:spPr bwMode="auto">
          <a:xfrm>
            <a:off x="8029544" y="5445122"/>
            <a:ext cx="539750" cy="431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/>
              <a:t>∧</a:t>
            </a:r>
          </a:p>
        </p:txBody>
      </p:sp>
      <p:sp>
        <p:nvSpPr>
          <p:cNvPr id="264226" name="Text Box 34"/>
          <p:cNvSpPr txBox="1">
            <a:spLocks noChangeArrowheads="1"/>
          </p:cNvSpPr>
          <p:nvPr/>
        </p:nvSpPr>
        <p:spPr bwMode="auto">
          <a:xfrm>
            <a:off x="6192806" y="5445122"/>
            <a:ext cx="576263" cy="4572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kumimoji="1" lang="en-US" altLang="zh-CN">
              <a:solidFill>
                <a:srgbClr val="3333FF"/>
              </a:solidFill>
              <a:ea typeface="宋体" panose="02010600030101010101" pitchFamily="2" charset="-122"/>
            </a:endParaRPr>
          </a:p>
        </p:txBody>
      </p:sp>
      <p:sp>
        <p:nvSpPr>
          <p:cNvPr id="264229" name="Line 37"/>
          <p:cNvSpPr>
            <a:spLocks noChangeShapeType="1"/>
          </p:cNvSpPr>
          <p:nvPr/>
        </p:nvSpPr>
        <p:spPr bwMode="auto">
          <a:xfrm>
            <a:off x="2592356" y="5661022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30" name="Line 38"/>
          <p:cNvSpPr>
            <a:spLocks noChangeShapeType="1"/>
          </p:cNvSpPr>
          <p:nvPr/>
        </p:nvSpPr>
        <p:spPr bwMode="auto">
          <a:xfrm>
            <a:off x="4032219" y="5661022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31" name="Line 39"/>
          <p:cNvSpPr>
            <a:spLocks noChangeShapeType="1"/>
          </p:cNvSpPr>
          <p:nvPr/>
        </p:nvSpPr>
        <p:spPr bwMode="auto">
          <a:xfrm>
            <a:off x="5473669" y="5661022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32" name="Line 40"/>
          <p:cNvSpPr>
            <a:spLocks noChangeShapeType="1"/>
          </p:cNvSpPr>
          <p:nvPr/>
        </p:nvSpPr>
        <p:spPr bwMode="auto">
          <a:xfrm>
            <a:off x="6913531" y="5661022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27" name="Arc 35"/>
          <p:cNvSpPr/>
          <p:nvPr/>
        </p:nvSpPr>
        <p:spPr bwMode="auto">
          <a:xfrm>
            <a:off x="1510004" y="5173326"/>
            <a:ext cx="360362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57158" y="253537"/>
            <a:ext cx="8429652" cy="237254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kumimoji="1"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for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循环建立数据结点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	s=(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*)malloc(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s-&gt;data=a[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创建数据结点*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</a:p>
          <a:p>
            <a:pPr algn="l"/>
            <a:r>
              <a:rPr kumimoji="1"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s-&gt;next=L-&gt;next;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将*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插在原开始结点之前，头结点之后</a:t>
            </a:r>
          </a:p>
          <a:p>
            <a:pPr algn="l"/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L-&gt;next=s;</a:t>
            </a:r>
          </a:p>
          <a:p>
            <a:pPr algn="l"/>
            <a:r>
              <a:rPr kumimoji="1"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}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500034" y="2643182"/>
            <a:ext cx="7418388" cy="2286016"/>
            <a:chOff x="500034" y="2643182"/>
            <a:chExt cx="7418388" cy="2286016"/>
          </a:xfrm>
        </p:grpSpPr>
        <p:sp>
          <p:nvSpPr>
            <p:cNvPr id="4" name="Oval 22"/>
            <p:cNvSpPr>
              <a:spLocks noChangeArrowheads="1"/>
            </p:cNvSpPr>
            <p:nvPr/>
          </p:nvSpPr>
          <p:spPr bwMode="auto">
            <a:xfrm>
              <a:off x="6407122" y="2922738"/>
              <a:ext cx="1511300" cy="15128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220759" y="3211663"/>
              <a:ext cx="576263" cy="360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797022" y="3211663"/>
              <a:ext cx="576262" cy="360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931834" y="3354538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500034" y="3067201"/>
              <a:ext cx="504825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/>
                <a:t>L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165447" y="3224363"/>
              <a:ext cx="5762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584422" y="3224363"/>
              <a:ext cx="5762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i-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252634" y="3405338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748184" y="3392638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646459" y="3405338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5659409" y="3211663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5078384" y="3211663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4067147" y="3071963"/>
              <a:ext cx="504825" cy="4572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7202459" y="3643463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6621434" y="3643463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6910359" y="3283101"/>
              <a:ext cx="0" cy="36036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6910359" y="2922738"/>
              <a:ext cx="574675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/>
                <a:t>s</a:t>
              </a: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2517747" y="3643463"/>
              <a:ext cx="0" cy="50323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2517747" y="4146701"/>
              <a:ext cx="4103687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下箭头 22"/>
            <p:cNvSpPr/>
            <p:nvPr/>
          </p:nvSpPr>
          <p:spPr>
            <a:xfrm>
              <a:off x="4143372" y="2643182"/>
              <a:ext cx="285752" cy="500066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71802" y="4221312"/>
              <a:ext cx="29289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>
                  <a:cs typeface="Times New Roman" panose="02020603050405020304" pitchFamily="18" charset="0"/>
                </a:rPr>
                <a:t>s</a:t>
              </a:r>
              <a:r>
                <a:rPr lang="en-US" altLang="zh-CN" sz="2000" dirty="0"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>
                  <a:cs typeface="Times New Roman" panose="02020603050405020304" pitchFamily="18" charset="0"/>
                </a:rPr>
                <a:t>&gt;next=L</a:t>
              </a:r>
              <a:r>
                <a:rPr lang="en-US" altLang="zh-CN" sz="2000" dirty="0"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>
                  <a:cs typeface="Times New Roman" panose="02020603050405020304" pitchFamily="18" charset="0"/>
                </a:rPr>
                <a:t>&gt;next;</a:t>
              </a:r>
            </a:p>
            <a:p>
              <a:pPr algn="l"/>
              <a:r>
                <a:rPr lang="en-US" altLang="zh-CN" sz="2000" dirty="0">
                  <a:cs typeface="Times New Roman" panose="02020603050405020304" pitchFamily="18" charset="0"/>
                </a:rPr>
                <a:t>L</a:t>
              </a:r>
              <a:r>
                <a:rPr lang="en-US" altLang="zh-CN" sz="2000" dirty="0">
                  <a:latin typeface="+mn-ea"/>
                  <a:ea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>
                  <a:cs typeface="Times New Roman" panose="02020603050405020304" pitchFamily="18" charset="0"/>
                </a:rPr>
                <a:t>&gt;next=s;</a:t>
              </a:r>
              <a:endParaRPr lang="zh-CN" altLang="en-US" sz="2000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t>10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t>11</a:t>
            </a:fld>
            <a:r>
              <a:rPr lang="en-US" altLang="zh-CN"/>
              <a:t>/35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58" y="357166"/>
            <a:ext cx="514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头插法建表算法如下：</a:t>
            </a:r>
            <a:endParaRPr lang="zh-CN" altLang="en-US" dirty="0"/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57190" y="1142984"/>
            <a:ext cx="8429652" cy="243141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</a:t>
            </a:r>
            <a:r>
              <a:rPr kumimoji="1"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CreateListF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(LinkNode *&amp;L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 a[]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n)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LinkNode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*s;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L=(LinkNode *)malloc(sizeof(LinkNode));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L-&gt;next=NULL</a:t>
            </a:r>
            <a:r>
              <a:rPr kumimoji="1"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创建头结点，其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next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域置为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57158" y="3564427"/>
            <a:ext cx="8429652" cy="30162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for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循环</a:t>
            </a:r>
            <a:r>
              <a:rPr kumimoji="1"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建立数据结点</a:t>
            </a:r>
            <a:endParaRPr kumimoji="1" lang="zh-CN" altLang="en-US" sz="2000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	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s=(LinkNode *)malloc(sizeof(LinkNode));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s-&gt;data=a[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创建数据结点*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</a:p>
          <a:p>
            <a:pPr algn="l">
              <a:lnSpc>
                <a:spcPct val="130000"/>
              </a:lnSpc>
            </a:pPr>
            <a:r>
              <a:rPr kumimoji="1"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s-&gt;next=L-&gt;next;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将*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插在</a:t>
            </a:r>
            <a:r>
              <a:rPr kumimoji="1"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原开始结点之前，头结点之后</a:t>
            </a:r>
            <a:endParaRPr kumimoji="1" lang="zh-CN" altLang="en-US" sz="2000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L-&gt;next=s;</a:t>
            </a:r>
          </a:p>
          <a:p>
            <a:pPr algn="l">
              <a:lnSpc>
                <a:spcPct val="130000"/>
              </a:lnSpc>
            </a:pPr>
            <a:r>
              <a:rPr kumimoji="1"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}</a:t>
            </a:r>
          </a:p>
          <a:p>
            <a:pPr algn="l">
              <a:lnSpc>
                <a:spcPct val="13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714348" y="2571744"/>
            <a:ext cx="7488238" cy="1512887"/>
            <a:chOff x="584224" y="2500306"/>
            <a:chExt cx="7488238" cy="1512887"/>
          </a:xfrm>
        </p:grpSpPr>
        <p:sp>
          <p:nvSpPr>
            <p:cNvPr id="32790" name="Oval 22"/>
            <p:cNvSpPr>
              <a:spLocks noChangeArrowheads="1"/>
            </p:cNvSpPr>
            <p:nvPr/>
          </p:nvSpPr>
          <p:spPr bwMode="auto">
            <a:xfrm>
              <a:off x="6561162" y="2500306"/>
              <a:ext cx="1511300" cy="151288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rgbClr val="C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1" name="Rectangle 3"/>
            <p:cNvSpPr>
              <a:spLocks noChangeArrowheads="1"/>
            </p:cNvSpPr>
            <p:nvPr/>
          </p:nvSpPr>
          <p:spPr bwMode="auto">
            <a:xfrm>
              <a:off x="1304949" y="2789231"/>
              <a:ext cx="576263" cy="36036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2" name="Rectangle 4"/>
            <p:cNvSpPr>
              <a:spLocks noChangeArrowheads="1"/>
            </p:cNvSpPr>
            <p:nvPr/>
          </p:nvSpPr>
          <p:spPr bwMode="auto">
            <a:xfrm>
              <a:off x="1881212" y="2789231"/>
              <a:ext cx="576262" cy="36036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3" name="Line 5"/>
            <p:cNvSpPr>
              <a:spLocks noChangeShapeType="1"/>
            </p:cNvSpPr>
            <p:nvPr/>
          </p:nvSpPr>
          <p:spPr bwMode="auto">
            <a:xfrm>
              <a:off x="1016024" y="2932106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74" name="Text Box 6"/>
            <p:cNvSpPr txBox="1">
              <a:spLocks noChangeArrowheads="1"/>
            </p:cNvSpPr>
            <p:nvPr/>
          </p:nvSpPr>
          <p:spPr bwMode="auto">
            <a:xfrm>
              <a:off x="584224" y="2644768"/>
              <a:ext cx="504825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L</a:t>
              </a:r>
            </a:p>
          </p:txBody>
        </p:sp>
        <p:sp>
          <p:nvSpPr>
            <p:cNvPr id="32775" name="Rectangle 7"/>
            <p:cNvSpPr>
              <a:spLocks noChangeArrowheads="1"/>
            </p:cNvSpPr>
            <p:nvPr/>
          </p:nvSpPr>
          <p:spPr bwMode="auto">
            <a:xfrm>
              <a:off x="3249637" y="2801931"/>
              <a:ext cx="5762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6" name="Rectangle 8"/>
            <p:cNvSpPr>
              <a:spLocks noChangeArrowheads="1"/>
            </p:cNvSpPr>
            <p:nvPr/>
          </p:nvSpPr>
          <p:spPr bwMode="auto">
            <a:xfrm>
              <a:off x="2668612" y="2801931"/>
              <a:ext cx="5762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>
              <a:off x="2336824" y="2982906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>
              <a:off x="4832374" y="2970206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>
              <a:off x="3730649" y="2982906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0" name="Rectangle 12"/>
            <p:cNvSpPr>
              <a:spLocks noChangeArrowheads="1"/>
            </p:cNvSpPr>
            <p:nvPr/>
          </p:nvSpPr>
          <p:spPr bwMode="auto">
            <a:xfrm>
              <a:off x="5743599" y="2789231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1" name="Rectangle 13"/>
            <p:cNvSpPr>
              <a:spLocks noChangeArrowheads="1"/>
            </p:cNvSpPr>
            <p:nvPr/>
          </p:nvSpPr>
          <p:spPr bwMode="auto">
            <a:xfrm>
              <a:off x="5162574" y="2789231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altLang="zh-CN" sz="20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782" name="Text Box 14"/>
            <p:cNvSpPr txBox="1">
              <a:spLocks noChangeArrowheads="1"/>
            </p:cNvSpPr>
            <p:nvPr/>
          </p:nvSpPr>
          <p:spPr bwMode="auto">
            <a:xfrm>
              <a:off x="4151337" y="2649531"/>
              <a:ext cx="504825" cy="4572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32783" name="Rectangle 15"/>
            <p:cNvSpPr>
              <a:spLocks noChangeArrowheads="1"/>
            </p:cNvSpPr>
            <p:nvPr/>
          </p:nvSpPr>
          <p:spPr bwMode="auto">
            <a:xfrm>
              <a:off x="7286649" y="3221031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4" name="Rectangle 16"/>
            <p:cNvSpPr>
              <a:spLocks noChangeArrowheads="1"/>
            </p:cNvSpPr>
            <p:nvPr/>
          </p:nvSpPr>
          <p:spPr bwMode="auto">
            <a:xfrm>
              <a:off x="6705624" y="3221031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0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 flipV="1">
              <a:off x="5689633" y="3149593"/>
              <a:ext cx="0" cy="4318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6" name="Line 18"/>
            <p:cNvSpPr>
              <a:spLocks noChangeShapeType="1"/>
            </p:cNvSpPr>
            <p:nvPr/>
          </p:nvSpPr>
          <p:spPr bwMode="auto">
            <a:xfrm>
              <a:off x="6994549" y="2860668"/>
              <a:ext cx="0" cy="3603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7" name="Text Box 19"/>
            <p:cNvSpPr txBox="1">
              <a:spLocks noChangeArrowheads="1"/>
            </p:cNvSpPr>
            <p:nvPr/>
          </p:nvSpPr>
          <p:spPr bwMode="auto">
            <a:xfrm>
              <a:off x="6994549" y="2500306"/>
              <a:ext cx="574675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/>
                <a:t>s</a:t>
              </a:r>
            </a:p>
          </p:txBody>
        </p:sp>
        <p:sp>
          <p:nvSpPr>
            <p:cNvPr id="32788" name="Text Box 20"/>
            <p:cNvSpPr txBox="1">
              <a:spLocks noChangeArrowheads="1"/>
            </p:cNvSpPr>
            <p:nvPr/>
          </p:nvSpPr>
          <p:spPr bwMode="auto">
            <a:xfrm>
              <a:off x="5329270" y="3292468"/>
              <a:ext cx="574675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/>
                <a:t>r</a:t>
              </a:r>
            </a:p>
          </p:txBody>
        </p:sp>
        <p:sp>
          <p:nvSpPr>
            <p:cNvPr id="32789" name="Freeform 21"/>
            <p:cNvSpPr/>
            <p:nvPr/>
          </p:nvSpPr>
          <p:spPr bwMode="auto">
            <a:xfrm>
              <a:off x="6203974" y="3221031"/>
              <a:ext cx="555625" cy="647700"/>
            </a:xfrm>
            <a:custGeom>
              <a:avLst/>
              <a:gdLst/>
              <a:ahLst/>
              <a:cxnLst>
                <a:cxn ang="0">
                  <a:pos x="350" y="327"/>
                </a:cxn>
                <a:cxn ang="0">
                  <a:pos x="254" y="399"/>
                </a:cxn>
                <a:cxn ang="0">
                  <a:pos x="150" y="383"/>
                </a:cxn>
                <a:cxn ang="0">
                  <a:pos x="94" y="335"/>
                </a:cxn>
                <a:cxn ang="0">
                  <a:pos x="38" y="239"/>
                </a:cxn>
                <a:cxn ang="0">
                  <a:pos x="0" y="0"/>
                </a:cxn>
              </a:cxnLst>
              <a:rect l="0" t="0" r="r" b="b"/>
              <a:pathLst>
                <a:path w="350" h="408">
                  <a:moveTo>
                    <a:pt x="350" y="327"/>
                  </a:moveTo>
                  <a:cubicBezTo>
                    <a:pt x="334" y="339"/>
                    <a:pt x="287" y="390"/>
                    <a:pt x="254" y="399"/>
                  </a:cubicBezTo>
                  <a:cubicBezTo>
                    <a:pt x="226" y="408"/>
                    <a:pt x="177" y="394"/>
                    <a:pt x="150" y="383"/>
                  </a:cubicBezTo>
                  <a:cubicBezTo>
                    <a:pt x="123" y="372"/>
                    <a:pt x="118" y="359"/>
                    <a:pt x="94" y="335"/>
                  </a:cubicBezTo>
                  <a:cubicBezTo>
                    <a:pt x="70" y="311"/>
                    <a:pt x="54" y="295"/>
                    <a:pt x="38" y="239"/>
                  </a:cubicBezTo>
                  <a:cubicBezTo>
                    <a:pt x="22" y="183"/>
                    <a:pt x="8" y="50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2792" name="Text Box 24"/>
          <p:cNvSpPr txBox="1">
            <a:spLocks noChangeArrowheads="1"/>
          </p:cNvSpPr>
          <p:nvPr/>
        </p:nvSpPr>
        <p:spPr bwMode="auto">
          <a:xfrm>
            <a:off x="468313" y="285728"/>
            <a:ext cx="273526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）尾插法建表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1500166" y="5000636"/>
            <a:ext cx="6192838" cy="4572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链表的结点顺序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与逻辑次序</a:t>
            </a:r>
            <a:r>
              <a:rPr lang="zh-CN" altLang="en-US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相同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500034" y="952462"/>
            <a:ext cx="7964513" cy="1323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一个空</a:t>
            </a:r>
            <a:r>
              <a:rPr kumimoji="1"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表开始，创建一个头结点。</a:t>
            </a:r>
            <a:endParaRPr kumimoji="1" lang="en-US" altLang="zh-CN" sz="220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依次读取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字符数组</a:t>
            </a:r>
            <a:r>
              <a:rPr kumimoji="1" lang="en-US" altLang="zh-CN" sz="2200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kumimoji="1"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的元素，生成新结点</a:t>
            </a:r>
            <a:endParaRPr kumimoji="1" lang="en-US" altLang="zh-CN" sz="220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将新结点插入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到当前链表</a:t>
            </a:r>
            <a:r>
              <a:rPr kumimoji="1"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20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表尾</a:t>
            </a:r>
            <a:r>
              <a:rPr kumimoji="1"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上，直到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结束为止。</a:t>
            </a:r>
            <a:endParaRPr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928794" y="3714752"/>
            <a:ext cx="6143668" cy="859892"/>
            <a:chOff x="1928794" y="3714752"/>
            <a:chExt cx="6143668" cy="859892"/>
          </a:xfrm>
        </p:grpSpPr>
        <p:sp>
          <p:nvSpPr>
            <p:cNvPr id="32770" name="Text Box 2"/>
            <p:cNvSpPr txBox="1">
              <a:spLocks noChangeArrowheads="1"/>
            </p:cNvSpPr>
            <p:nvPr/>
          </p:nvSpPr>
          <p:spPr bwMode="auto">
            <a:xfrm>
              <a:off x="1928794" y="4071942"/>
              <a:ext cx="6143668" cy="50270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just">
                <a:lnSpc>
                  <a:spcPts val="3200"/>
                </a:lnSpc>
                <a:spcBef>
                  <a:spcPct val="50000"/>
                </a:spcBef>
              </a:pPr>
              <a:r>
                <a:rPr kumimoji="1"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增加</a:t>
              </a:r>
              <a:r>
                <a:rPr kumimoji="1"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一个尾</a:t>
              </a:r>
              <a:r>
                <a:rPr kumimoji="1"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指针</a:t>
              </a:r>
              <a:r>
                <a:rPr kumimoji="1" lang="en-US" altLang="zh-CN" sz="2000" i="1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kumimoji="1"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，使</a:t>
              </a:r>
              <a:r>
                <a:rPr kumimoji="1"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其始终指向当前链表</a:t>
              </a:r>
              <a:r>
                <a:rPr kumimoji="1"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的尾结点</a:t>
              </a:r>
              <a:endParaRPr kumimoji="1"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V="1">
              <a:off x="5000628" y="3714752"/>
              <a:ext cx="428628" cy="35719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t>12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27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27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285720" y="1071546"/>
            <a:ext cx="8569325" cy="175699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CreateListR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(LinkNode *&amp;L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 a[]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n)</a:t>
            </a:r>
          </a:p>
          <a:p>
            <a:pPr algn="l"/>
            <a:r>
              <a:rPr kumimoji="1"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LinkNode *s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L=(LinkNode *)malloc(sizeof(LinkNode));  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创建头结点</a:t>
            </a:r>
            <a:endParaRPr kumimoji="1" lang="zh-CN" altLang="en-US" sz="2000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r=L;</a:t>
            </a:r>
            <a:r>
              <a:rPr kumimoji="1"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//r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始终</a:t>
            </a:r>
            <a:r>
              <a:rPr kumimoji="1"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指向尾结点，开始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kumimoji="1"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指向头结点 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1"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138" y="333036"/>
            <a:ext cx="514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尾插法建表算法如下：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2143108" y="3000372"/>
            <a:ext cx="1957388" cy="1730384"/>
            <a:chOff x="2143108" y="3000372"/>
            <a:chExt cx="1957388" cy="1730384"/>
          </a:xfrm>
        </p:grpSpPr>
        <p:sp>
          <p:nvSpPr>
            <p:cNvPr id="4" name="Rectangle 16"/>
            <p:cNvSpPr>
              <a:spLocks noChangeArrowheads="1"/>
            </p:cNvSpPr>
            <p:nvPr/>
          </p:nvSpPr>
          <p:spPr bwMode="auto">
            <a:xfrm>
              <a:off x="3560746" y="4298956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17"/>
            <p:cNvSpPr>
              <a:spLocks noChangeArrowheads="1"/>
            </p:cNvSpPr>
            <p:nvPr/>
          </p:nvSpPr>
          <p:spPr bwMode="auto">
            <a:xfrm>
              <a:off x="3019408" y="4298956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3333FF"/>
                </a:solidFill>
              </a:endParaRPr>
            </a:p>
          </p:txBody>
        </p:sp>
        <p:sp>
          <p:nvSpPr>
            <p:cNvPr id="6" name="Line 18"/>
            <p:cNvSpPr>
              <a:spLocks noChangeShapeType="1"/>
            </p:cNvSpPr>
            <p:nvPr/>
          </p:nvSpPr>
          <p:spPr bwMode="auto">
            <a:xfrm>
              <a:off x="2430446" y="4503743"/>
              <a:ext cx="576263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Text Box 19"/>
            <p:cNvSpPr txBox="1">
              <a:spLocks noChangeArrowheads="1"/>
            </p:cNvSpPr>
            <p:nvPr/>
          </p:nvSpPr>
          <p:spPr bwMode="auto">
            <a:xfrm>
              <a:off x="2143108" y="4214818"/>
              <a:ext cx="431800" cy="3651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/>
                <a:t>L</a:t>
              </a:r>
            </a:p>
          </p:txBody>
        </p:sp>
        <p:grpSp>
          <p:nvGrpSpPr>
            <p:cNvPr id="12" name="Group 31"/>
            <p:cNvGrpSpPr/>
            <p:nvPr/>
          </p:nvGrpSpPr>
          <p:grpSpPr bwMode="auto">
            <a:xfrm>
              <a:off x="2905117" y="3646493"/>
              <a:ext cx="523875" cy="639763"/>
              <a:chOff x="2015" y="845"/>
              <a:chExt cx="330" cy="403"/>
            </a:xfrm>
          </p:grpSpPr>
          <p:sp>
            <p:nvSpPr>
              <p:cNvPr id="13" name="Arc 32"/>
              <p:cNvSpPr/>
              <p:nvPr/>
            </p:nvSpPr>
            <p:spPr bwMode="auto">
              <a:xfrm>
                <a:off x="2163" y="1021"/>
                <a:ext cx="182" cy="22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FF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Text Box 33"/>
              <p:cNvSpPr txBox="1">
                <a:spLocks noChangeArrowheads="1"/>
              </p:cNvSpPr>
              <p:nvPr/>
            </p:nvSpPr>
            <p:spPr bwMode="auto">
              <a:xfrm>
                <a:off x="2015" y="845"/>
                <a:ext cx="272" cy="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dirty="0"/>
                  <a:t>r</a:t>
                </a:r>
              </a:p>
            </p:txBody>
          </p:sp>
        </p:grpSp>
        <p:sp>
          <p:nvSpPr>
            <p:cNvPr id="15" name="下箭头 14"/>
            <p:cNvSpPr/>
            <p:nvPr/>
          </p:nvSpPr>
          <p:spPr>
            <a:xfrm>
              <a:off x="2857488" y="3000372"/>
              <a:ext cx="214314" cy="500066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t>13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285720" y="563006"/>
            <a:ext cx="8572560" cy="268032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kumimoji="1"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循环</a:t>
            </a:r>
            <a:r>
              <a:rPr kumimoji="1"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建立数据结点</a:t>
            </a:r>
            <a:endParaRPr kumimoji="1" lang="zh-CN" altLang="en-US" sz="2000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	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s=(LinkNode *)malloc(sizeof(LinkNode));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s-&gt;data=a[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创建数据结点*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</a:p>
          <a:p>
            <a:pPr algn="l"/>
            <a:r>
              <a:rPr kumimoji="1"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r-&gt;next=s;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将*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插入*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之后</a:t>
            </a:r>
          </a:p>
          <a:p>
            <a:pPr algn="l"/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r=s;</a:t>
            </a:r>
          </a:p>
          <a:p>
            <a:pPr algn="l"/>
            <a:r>
              <a:rPr kumimoji="1"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}</a:t>
            </a:r>
          </a:p>
          <a:p>
            <a:pPr algn="l"/>
            <a:r>
              <a:rPr kumimoji="1"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r-&gt;next=NULL;</a:t>
            </a:r>
            <a:r>
              <a:rPr kumimoji="1"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尾结点</a:t>
            </a:r>
            <a:r>
              <a:rPr kumimoji="1" lang="en-US" altLang="zh-CN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next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域置为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NULL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727100" y="3489271"/>
            <a:ext cx="7488238" cy="2011431"/>
            <a:chOff x="655662" y="3203519"/>
            <a:chExt cx="7488238" cy="2011431"/>
          </a:xfrm>
        </p:grpSpPr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5286380" y="3203519"/>
              <a:ext cx="574675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/>
                <a:t>r</a:t>
              </a:r>
            </a:p>
          </p:txBody>
        </p:sp>
        <p:sp>
          <p:nvSpPr>
            <p:cNvPr id="4" name="下箭头 3"/>
            <p:cNvSpPr/>
            <p:nvPr/>
          </p:nvSpPr>
          <p:spPr>
            <a:xfrm>
              <a:off x="4286248" y="3214686"/>
              <a:ext cx="214314" cy="500066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Oval 22"/>
            <p:cNvSpPr>
              <a:spLocks noChangeArrowheads="1"/>
            </p:cNvSpPr>
            <p:nvPr/>
          </p:nvSpPr>
          <p:spPr bwMode="auto">
            <a:xfrm>
              <a:off x="6632600" y="3587705"/>
              <a:ext cx="1511300" cy="151288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rgbClr val="C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376387" y="3876630"/>
              <a:ext cx="576263" cy="36036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952650" y="3876630"/>
              <a:ext cx="576262" cy="36036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087462" y="4019505"/>
              <a:ext cx="288925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655662" y="3732167"/>
              <a:ext cx="504825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L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321075" y="3889330"/>
              <a:ext cx="5762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740050" y="3889330"/>
              <a:ext cx="5762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08262" y="4070305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4903812" y="4057605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3802087" y="4070305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5815037" y="3876630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5234012" y="3876630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4222775" y="3736930"/>
              <a:ext cx="504825" cy="4572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7358087" y="4308430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6777062" y="4308430"/>
              <a:ext cx="5762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0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V="1">
              <a:off x="5629300" y="3430534"/>
              <a:ext cx="0" cy="4318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 type="triangle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7065987" y="3948067"/>
              <a:ext cx="0" cy="3603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7065987" y="3587705"/>
              <a:ext cx="574675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/>
                <a:t>s</a:t>
              </a:r>
            </a:p>
          </p:txBody>
        </p:sp>
        <p:sp>
          <p:nvSpPr>
            <p:cNvPr id="24" name="Freeform 21"/>
            <p:cNvSpPr/>
            <p:nvPr/>
          </p:nvSpPr>
          <p:spPr bwMode="auto">
            <a:xfrm>
              <a:off x="6275412" y="4308430"/>
              <a:ext cx="555625" cy="647700"/>
            </a:xfrm>
            <a:custGeom>
              <a:avLst/>
              <a:gdLst/>
              <a:ahLst/>
              <a:cxnLst>
                <a:cxn ang="0">
                  <a:pos x="350" y="327"/>
                </a:cxn>
                <a:cxn ang="0">
                  <a:pos x="254" y="399"/>
                </a:cxn>
                <a:cxn ang="0">
                  <a:pos x="150" y="383"/>
                </a:cxn>
                <a:cxn ang="0">
                  <a:pos x="94" y="335"/>
                </a:cxn>
                <a:cxn ang="0">
                  <a:pos x="38" y="239"/>
                </a:cxn>
                <a:cxn ang="0">
                  <a:pos x="0" y="0"/>
                </a:cxn>
              </a:cxnLst>
              <a:rect l="0" t="0" r="r" b="b"/>
              <a:pathLst>
                <a:path w="350" h="408">
                  <a:moveTo>
                    <a:pt x="350" y="327"/>
                  </a:moveTo>
                  <a:cubicBezTo>
                    <a:pt x="334" y="339"/>
                    <a:pt x="287" y="390"/>
                    <a:pt x="254" y="399"/>
                  </a:cubicBezTo>
                  <a:cubicBezTo>
                    <a:pt x="226" y="408"/>
                    <a:pt x="177" y="394"/>
                    <a:pt x="150" y="383"/>
                  </a:cubicBezTo>
                  <a:cubicBezTo>
                    <a:pt x="123" y="372"/>
                    <a:pt x="118" y="359"/>
                    <a:pt x="94" y="335"/>
                  </a:cubicBezTo>
                  <a:cubicBezTo>
                    <a:pt x="70" y="311"/>
                    <a:pt x="54" y="295"/>
                    <a:pt x="38" y="239"/>
                  </a:cubicBezTo>
                  <a:cubicBezTo>
                    <a:pt x="22" y="183"/>
                    <a:pt x="8" y="50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57818" y="4814840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>
                  <a:cs typeface="Times New Roman" panose="02020603050405020304" pitchFamily="18" charset="0"/>
                </a:rPr>
                <a:t>r</a:t>
              </a:r>
              <a:r>
                <a:rPr lang="en-US" altLang="zh-CN" sz="2000" dirty="0"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>
                  <a:cs typeface="Times New Roman" panose="02020603050405020304" pitchFamily="18" charset="0"/>
                </a:rPr>
                <a:t>&gt;next=s</a:t>
              </a:r>
              <a:endParaRPr lang="zh-CN" altLang="en-US" sz="2000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t>14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57475" y="928036"/>
            <a:ext cx="8569325" cy="243141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CreateListR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*&amp;L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a[]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n)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*s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*r;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L=(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*)malloc(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));  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创建头结点</a:t>
            </a:r>
          </a:p>
          <a:p>
            <a:pPr algn="l">
              <a:lnSpc>
                <a:spcPct val="120000"/>
              </a:lnSpc>
            </a:pPr>
            <a:r>
              <a:rPr kumimoji="1"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r=L;</a:t>
            </a:r>
            <a:r>
              <a:rPr kumimoji="1"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//r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始终指向尾结点，开始时指向头结点 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1"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67544" y="3354409"/>
            <a:ext cx="8572560" cy="317055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循环建立数据结点</a:t>
            </a:r>
          </a:p>
          <a:p>
            <a:pPr algn="l">
              <a:lnSpc>
                <a:spcPct val="12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	s=(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*)malloc(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s-&gt;data=a[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创建数据结点*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r-&gt;next=s;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将*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插入*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之后</a:t>
            </a:r>
          </a:p>
          <a:p>
            <a:pPr algn="l">
              <a:lnSpc>
                <a:spcPct val="120000"/>
              </a:lnSpc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r=s;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}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r-&gt;next=NULL;</a:t>
            </a:r>
            <a:r>
              <a:rPr kumimoji="1"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尾结点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next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域置为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NULL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324138" y="333036"/>
            <a:ext cx="514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尾插法建表算法如下：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95288" y="428604"/>
            <a:ext cx="6391290" cy="5232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3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、线性表基本运算在单链表上的实现</a:t>
            </a:r>
            <a:r>
              <a:rPr kumimoji="1"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856038" y="3716338"/>
            <a:ext cx="428625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l">
              <a:spcBef>
                <a:spcPct val="20000"/>
              </a:spcBef>
            </a:pPr>
            <a:endParaRPr lang="zh-CN" altLang="zh-CN" sz="2800" b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323850" y="1265240"/>
            <a:ext cx="8351838" cy="96436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ts val="3400"/>
              </a:lnSpc>
            </a:pP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）初始化线性表</a:t>
            </a:r>
            <a:r>
              <a:rPr kumimoji="1"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InitList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(L)</a:t>
            </a:r>
          </a:p>
          <a:p>
            <a:pPr algn="l">
              <a:lnSpc>
                <a:spcPts val="3400"/>
              </a:lnSpc>
            </a:pP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该运算建立一个空的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单链表，即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创建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一个头结点。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869976" y="2490790"/>
            <a:ext cx="7416800" cy="1938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InitList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(LinkNode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*&amp;L)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{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L=(LinkNode *)malloc(sizeof(LinkNode));   </a:t>
            </a:r>
            <a:r>
              <a:rPr kumimoji="1" lang="en-US" altLang="zh-CN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创建头结点</a:t>
            </a:r>
            <a:endParaRPr kumimoji="1" lang="zh-CN" altLang="en-US" sz="2000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L-&gt;next=NULL;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614612" y="4643446"/>
            <a:ext cx="1957388" cy="1285884"/>
            <a:chOff x="2614612" y="4286256"/>
            <a:chExt cx="1957388" cy="1285884"/>
          </a:xfrm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4032250" y="514034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3490912" y="514034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3333FF"/>
                </a:solidFill>
              </a:endParaRP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2901950" y="5345127"/>
              <a:ext cx="576263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2614612" y="5056202"/>
              <a:ext cx="431800" cy="3651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/>
                <a:t>L</a:t>
              </a:r>
            </a:p>
          </p:txBody>
        </p:sp>
        <p:sp>
          <p:nvSpPr>
            <p:cNvPr id="10" name="下箭头 9"/>
            <p:cNvSpPr/>
            <p:nvPr/>
          </p:nvSpPr>
          <p:spPr>
            <a:xfrm>
              <a:off x="4000496" y="4286256"/>
              <a:ext cx="285752" cy="571504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t>16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214282" y="188913"/>
            <a:ext cx="8643998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）销毁线性表</a:t>
            </a:r>
            <a:r>
              <a:rPr kumimoji="1"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DestroyList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(L)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释放单链表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占用的内存空间。即逐一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释放全部结点的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空间。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067" name="Text Box 131"/>
          <p:cNvSpPr txBox="1">
            <a:spLocks noChangeArrowheads="1"/>
          </p:cNvSpPr>
          <p:nvPr/>
        </p:nvSpPr>
        <p:spPr bwMode="auto">
          <a:xfrm>
            <a:off x="669264" y="1412861"/>
            <a:ext cx="7358114" cy="1323439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DestroyList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(LinkNode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*&amp;L)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</a:t>
            </a:r>
          </a:p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LinkNode *pre=L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*p=L-&gt;next;   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//pre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指向*</a:t>
            </a:r>
            <a:r>
              <a:rPr kumimoji="1" lang="en-US" altLang="zh-CN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的前驱结点</a:t>
            </a:r>
            <a:endParaRPr kumimoji="1" lang="zh-CN" altLang="en-US" sz="2000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043964" y="4684392"/>
            <a:ext cx="6983413" cy="1671642"/>
            <a:chOff x="1089049" y="3000372"/>
            <a:chExt cx="6983413" cy="1671642"/>
          </a:xfrm>
        </p:grpSpPr>
        <p:sp>
          <p:nvSpPr>
            <p:cNvPr id="39986" name="Text Box 50"/>
            <p:cNvSpPr txBox="1">
              <a:spLocks noChangeArrowheads="1"/>
            </p:cNvSpPr>
            <p:nvPr/>
          </p:nvSpPr>
          <p:spPr bwMode="auto">
            <a:xfrm>
              <a:off x="1089049" y="3881439"/>
              <a:ext cx="1008063" cy="3667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初始时</a:t>
              </a:r>
            </a:p>
          </p:txBody>
        </p:sp>
        <p:sp>
          <p:nvSpPr>
            <p:cNvPr id="40029" name="Rectangle 93"/>
            <p:cNvSpPr>
              <a:spLocks noChangeArrowheads="1"/>
            </p:cNvSpPr>
            <p:nvPr/>
          </p:nvSpPr>
          <p:spPr bwMode="auto">
            <a:xfrm>
              <a:off x="2743224" y="3879851"/>
              <a:ext cx="360363" cy="360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030" name="Rectangle 94"/>
            <p:cNvSpPr>
              <a:spLocks noChangeArrowheads="1"/>
            </p:cNvSpPr>
            <p:nvPr/>
          </p:nvSpPr>
          <p:spPr bwMode="auto">
            <a:xfrm>
              <a:off x="3103587" y="3879851"/>
              <a:ext cx="360362" cy="360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031" name="Line 95"/>
            <p:cNvSpPr>
              <a:spLocks noChangeShapeType="1"/>
            </p:cNvSpPr>
            <p:nvPr/>
          </p:nvSpPr>
          <p:spPr bwMode="auto">
            <a:xfrm>
              <a:off x="2395562" y="4059239"/>
              <a:ext cx="360362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32" name="Text Box 96"/>
            <p:cNvSpPr txBox="1">
              <a:spLocks noChangeArrowheads="1"/>
            </p:cNvSpPr>
            <p:nvPr/>
          </p:nvSpPr>
          <p:spPr bwMode="auto">
            <a:xfrm>
              <a:off x="2024087" y="3879851"/>
              <a:ext cx="360362" cy="3667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40033" name="Rectangle 97"/>
            <p:cNvSpPr>
              <a:spLocks noChangeArrowheads="1"/>
            </p:cNvSpPr>
            <p:nvPr/>
          </p:nvSpPr>
          <p:spPr bwMode="auto">
            <a:xfrm>
              <a:off x="3822724" y="3879851"/>
              <a:ext cx="3603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034" name="Rectangle 98"/>
            <p:cNvSpPr>
              <a:spLocks noChangeArrowheads="1"/>
            </p:cNvSpPr>
            <p:nvPr/>
          </p:nvSpPr>
          <p:spPr bwMode="auto">
            <a:xfrm>
              <a:off x="4183087" y="3879851"/>
              <a:ext cx="3603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035" name="Freeform 99"/>
            <p:cNvSpPr/>
            <p:nvPr/>
          </p:nvSpPr>
          <p:spPr bwMode="auto">
            <a:xfrm>
              <a:off x="3282974" y="4057651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36" name="Rectangle 100"/>
            <p:cNvSpPr>
              <a:spLocks noChangeArrowheads="1"/>
            </p:cNvSpPr>
            <p:nvPr/>
          </p:nvSpPr>
          <p:spPr bwMode="auto">
            <a:xfrm>
              <a:off x="6343674" y="3879851"/>
              <a:ext cx="3603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037" name="Rectangle 101"/>
            <p:cNvSpPr>
              <a:spLocks noChangeArrowheads="1"/>
            </p:cNvSpPr>
            <p:nvPr/>
          </p:nvSpPr>
          <p:spPr bwMode="auto">
            <a:xfrm>
              <a:off x="6704037" y="3879851"/>
              <a:ext cx="3603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038" name="Line 102"/>
            <p:cNvSpPr>
              <a:spLocks noChangeShapeType="1"/>
            </p:cNvSpPr>
            <p:nvPr/>
          </p:nvSpPr>
          <p:spPr bwMode="auto">
            <a:xfrm>
              <a:off x="5996012" y="4059239"/>
              <a:ext cx="360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39" name="Rectangle 103"/>
            <p:cNvSpPr>
              <a:spLocks noChangeArrowheads="1"/>
            </p:cNvSpPr>
            <p:nvPr/>
          </p:nvSpPr>
          <p:spPr bwMode="auto">
            <a:xfrm>
              <a:off x="7351737" y="3879851"/>
              <a:ext cx="3603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040" name="Rectangle 104"/>
            <p:cNvSpPr>
              <a:spLocks noChangeArrowheads="1"/>
            </p:cNvSpPr>
            <p:nvPr/>
          </p:nvSpPr>
          <p:spPr bwMode="auto">
            <a:xfrm>
              <a:off x="7712099" y="3879851"/>
              <a:ext cx="3603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40041" name="Freeform 105"/>
            <p:cNvSpPr/>
            <p:nvPr/>
          </p:nvSpPr>
          <p:spPr bwMode="auto">
            <a:xfrm>
              <a:off x="6877074" y="4057651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42" name="Freeform 106"/>
            <p:cNvSpPr/>
            <p:nvPr/>
          </p:nvSpPr>
          <p:spPr bwMode="auto">
            <a:xfrm>
              <a:off x="4351362" y="4056064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43" name="Text Box 107"/>
            <p:cNvSpPr txBox="1">
              <a:spLocks noChangeArrowheads="1"/>
            </p:cNvSpPr>
            <p:nvPr/>
          </p:nvSpPr>
          <p:spPr bwMode="auto">
            <a:xfrm>
              <a:off x="5208612" y="3744914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solidFill>
                    <a:schemeClr val="tx1"/>
                  </a:solidFill>
                  <a:latin typeface="Arial" panose="020B0604020202020204"/>
                  <a:ea typeface="宋体" panose="02010600030101010101" pitchFamily="2" charset="-122"/>
                </a:rPr>
                <a:t>…</a:t>
              </a:r>
              <a:endParaRPr lang="en-US" altLang="zh-CN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044" name="Text Box 108"/>
            <p:cNvSpPr txBox="1">
              <a:spLocks noChangeArrowheads="1"/>
            </p:cNvSpPr>
            <p:nvPr/>
          </p:nvSpPr>
          <p:spPr bwMode="auto">
            <a:xfrm>
              <a:off x="2527324" y="4305301"/>
              <a:ext cx="720725" cy="3667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/>
                <a:t>pre</a:t>
              </a:r>
            </a:p>
          </p:txBody>
        </p:sp>
        <p:sp>
          <p:nvSpPr>
            <p:cNvPr id="40045" name="Line 109"/>
            <p:cNvSpPr>
              <a:spLocks noChangeShapeType="1"/>
            </p:cNvSpPr>
            <p:nvPr/>
          </p:nvSpPr>
          <p:spPr bwMode="auto">
            <a:xfrm flipV="1">
              <a:off x="3032149" y="4240214"/>
              <a:ext cx="0" cy="36036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46" name="Text Box 110"/>
            <p:cNvSpPr txBox="1">
              <a:spLocks noChangeArrowheads="1"/>
            </p:cNvSpPr>
            <p:nvPr/>
          </p:nvSpPr>
          <p:spPr bwMode="auto">
            <a:xfrm>
              <a:off x="3843362" y="4305301"/>
              <a:ext cx="341312" cy="3667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/>
                <a:t>p</a:t>
              </a:r>
            </a:p>
          </p:txBody>
        </p:sp>
        <p:sp>
          <p:nvSpPr>
            <p:cNvPr id="40047" name="Line 111"/>
            <p:cNvSpPr>
              <a:spLocks noChangeShapeType="1"/>
            </p:cNvSpPr>
            <p:nvPr/>
          </p:nvSpPr>
          <p:spPr bwMode="auto">
            <a:xfrm flipV="1">
              <a:off x="4111649" y="4240214"/>
              <a:ext cx="0" cy="36036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下箭头 42"/>
            <p:cNvSpPr/>
            <p:nvPr/>
          </p:nvSpPr>
          <p:spPr>
            <a:xfrm>
              <a:off x="3714744" y="3000372"/>
              <a:ext cx="285752" cy="500066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ext Box 131"/>
          <p:cNvSpPr txBox="1">
            <a:spLocks noChangeArrowheads="1"/>
          </p:cNvSpPr>
          <p:nvPr/>
        </p:nvSpPr>
        <p:spPr bwMode="auto">
          <a:xfrm>
            <a:off x="668974" y="2565384"/>
            <a:ext cx="7358114" cy="268032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while (p!=NULL)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扫描单链表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{      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free(pre);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释放</a:t>
            </a:r>
            <a:r>
              <a:rPr kumimoji="1"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pre</a:t>
            </a:r>
            <a:r>
              <a:rPr kumimoji="1"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</a:t>
            </a:r>
            <a:endParaRPr kumimoji="1" lang="zh-CN" altLang="en-US" sz="2000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pre=p;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//pre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同步后移</a:t>
            </a:r>
            <a:r>
              <a:rPr kumimoji="1"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一个结点</a:t>
            </a:r>
            <a:endParaRPr kumimoji="1" lang="zh-CN" altLang="en-US" sz="2000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p=pre-&gt;next;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}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free(pre);     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循环</a:t>
            </a:r>
            <a:r>
              <a:rPr kumimoji="1"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结束时，</a:t>
            </a:r>
            <a:r>
              <a:rPr kumimoji="1" lang="en-US" altLang="zh-CN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NULL</a:t>
            </a:r>
            <a:r>
              <a:rPr kumimoji="1"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pre</a:t>
            </a:r>
            <a:r>
              <a:rPr kumimoji="1"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指向尾结点，释放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它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062" name="Text Box 126"/>
          <p:cNvSpPr txBox="1">
            <a:spLocks noChangeArrowheads="1"/>
          </p:cNvSpPr>
          <p:nvPr/>
        </p:nvSpPr>
        <p:spPr bwMode="auto">
          <a:xfrm>
            <a:off x="7052330" y="6246825"/>
            <a:ext cx="627062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7030A0"/>
                </a:solidFill>
              </a:rPr>
              <a:t>pre</a:t>
            </a:r>
          </a:p>
        </p:txBody>
      </p:sp>
      <p:sp>
        <p:nvSpPr>
          <p:cNvPr id="40063" name="Line 127"/>
          <p:cNvSpPr>
            <a:spLocks noChangeShapeType="1"/>
          </p:cNvSpPr>
          <p:nvPr/>
        </p:nvSpPr>
        <p:spPr bwMode="auto">
          <a:xfrm flipV="1">
            <a:off x="7431752" y="5957901"/>
            <a:ext cx="0" cy="360363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0064" name="Text Box 128"/>
          <p:cNvSpPr txBox="1">
            <a:spLocks noChangeArrowheads="1"/>
          </p:cNvSpPr>
          <p:nvPr/>
        </p:nvSpPr>
        <p:spPr bwMode="auto">
          <a:xfrm>
            <a:off x="7884190" y="6237303"/>
            <a:ext cx="1366838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7030A0"/>
                </a:solidFill>
              </a:rPr>
              <a:t>p=NULL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50825" y="260350"/>
            <a:ext cx="8382000" cy="11604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）判线性表是否为空表</a:t>
            </a:r>
            <a:r>
              <a:rPr kumimoji="1"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ListEmpty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(L)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若单链表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没有数据结点，则返回真，否则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返回假。</a:t>
            </a:r>
            <a:r>
              <a:rPr kumimoji="1" lang="zh-CN" altLang="en-US" sz="28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endParaRPr kumimoji="1" lang="zh-CN" altLang="en-US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900113" y="1700213"/>
            <a:ext cx="5029209" cy="1449216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ListEmpty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(LinkNode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*L)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return(L-&gt;next==NULL);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185984" y="3627442"/>
            <a:ext cx="2243140" cy="1130362"/>
            <a:chOff x="2185984" y="3627442"/>
            <a:chExt cx="2243140" cy="1130362"/>
          </a:xfrm>
        </p:grpSpPr>
        <p:grpSp>
          <p:nvGrpSpPr>
            <p:cNvPr id="8" name="组合 7"/>
            <p:cNvGrpSpPr/>
            <p:nvPr/>
          </p:nvGrpSpPr>
          <p:grpSpPr>
            <a:xfrm>
              <a:off x="2185984" y="3627442"/>
              <a:ext cx="1957388" cy="515938"/>
              <a:chOff x="2185984" y="3627442"/>
              <a:chExt cx="1957388" cy="515938"/>
            </a:xfrm>
          </p:grpSpPr>
          <p:sp>
            <p:nvSpPr>
              <p:cNvPr id="4" name="Rectangle 16"/>
              <p:cNvSpPr>
                <a:spLocks noChangeArrowheads="1"/>
              </p:cNvSpPr>
              <p:nvPr/>
            </p:nvSpPr>
            <p:spPr bwMode="auto">
              <a:xfrm>
                <a:off x="3603622" y="3711580"/>
                <a:ext cx="539750" cy="4318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zh-CN" alt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∧</a:t>
                </a:r>
                <a:endParaRPr lang="zh-CN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 17"/>
              <p:cNvSpPr>
                <a:spLocks noChangeArrowheads="1"/>
              </p:cNvSpPr>
              <p:nvPr/>
            </p:nvSpPr>
            <p:spPr bwMode="auto">
              <a:xfrm>
                <a:off x="3062284" y="3711580"/>
                <a:ext cx="539750" cy="4318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solidFill>
                    <a:srgbClr val="3333FF"/>
                  </a:solidFill>
                </a:endParaRPr>
              </a:p>
            </p:txBody>
          </p:sp>
          <p:sp>
            <p:nvSpPr>
              <p:cNvPr id="6" name="Line 18"/>
              <p:cNvSpPr>
                <a:spLocks noChangeShapeType="1"/>
              </p:cNvSpPr>
              <p:nvPr/>
            </p:nvSpPr>
            <p:spPr bwMode="auto">
              <a:xfrm>
                <a:off x="2473322" y="3916367"/>
                <a:ext cx="576263" cy="0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" name="Text Box 19"/>
              <p:cNvSpPr txBox="1">
                <a:spLocks noChangeArrowheads="1"/>
              </p:cNvSpPr>
              <p:nvPr/>
            </p:nvSpPr>
            <p:spPr bwMode="auto">
              <a:xfrm>
                <a:off x="2185984" y="3627442"/>
                <a:ext cx="431800" cy="36512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/>
                  <a:t>L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2357422" y="4357694"/>
              <a:ext cx="20717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空表的情况</a:t>
              </a: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t>18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79388" y="214290"/>
            <a:ext cx="7772400" cy="8679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）求线性表的长度</a:t>
            </a:r>
            <a:r>
              <a:rPr kumimoji="1"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ListLength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(L)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返回单链表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中数据结点的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个数。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42026" name="Text Box 42"/>
          <p:cNvSpPr txBox="1">
            <a:spLocks noChangeArrowheads="1"/>
          </p:cNvSpPr>
          <p:nvPr/>
        </p:nvSpPr>
        <p:spPr bwMode="auto">
          <a:xfrm>
            <a:off x="468313" y="1297718"/>
            <a:ext cx="8281987" cy="1631216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ListLength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(LinkNode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*L)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n=0;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LinkNode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*p=L;	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//p</a:t>
            </a:r>
            <a:r>
              <a:rPr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指向头结点，</a:t>
            </a:r>
            <a:r>
              <a:rPr lang="en-US" altLang="zh-CN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置为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即头结点的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序号为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848653" y="4867908"/>
            <a:ext cx="6983412" cy="1834237"/>
            <a:chOff x="1071538" y="3430268"/>
            <a:chExt cx="6983412" cy="1834237"/>
          </a:xfrm>
        </p:grpSpPr>
        <p:sp>
          <p:nvSpPr>
            <p:cNvPr id="41987" name="Text Box 3"/>
            <p:cNvSpPr txBox="1">
              <a:spLocks noChangeArrowheads="1"/>
            </p:cNvSpPr>
            <p:nvPr/>
          </p:nvSpPr>
          <p:spPr bwMode="auto">
            <a:xfrm>
              <a:off x="1071538" y="3995747"/>
              <a:ext cx="1008062" cy="3667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初始时</a:t>
              </a:r>
            </a:p>
          </p:txBody>
        </p:sp>
        <p:sp>
          <p:nvSpPr>
            <p:cNvPr id="41989" name="Rectangle 5"/>
            <p:cNvSpPr>
              <a:spLocks noChangeArrowheads="1"/>
            </p:cNvSpPr>
            <p:nvPr/>
          </p:nvSpPr>
          <p:spPr bwMode="auto">
            <a:xfrm>
              <a:off x="2725713" y="3994160"/>
              <a:ext cx="360362" cy="360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990" name="Rectangle 6"/>
            <p:cNvSpPr>
              <a:spLocks noChangeArrowheads="1"/>
            </p:cNvSpPr>
            <p:nvPr/>
          </p:nvSpPr>
          <p:spPr bwMode="auto">
            <a:xfrm>
              <a:off x="3086075" y="3994160"/>
              <a:ext cx="360363" cy="360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991" name="Line 7"/>
            <p:cNvSpPr>
              <a:spLocks noChangeShapeType="1"/>
            </p:cNvSpPr>
            <p:nvPr/>
          </p:nvSpPr>
          <p:spPr bwMode="auto">
            <a:xfrm>
              <a:off x="2378050" y="4173547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2" name="Text Box 8"/>
            <p:cNvSpPr txBox="1">
              <a:spLocks noChangeArrowheads="1"/>
            </p:cNvSpPr>
            <p:nvPr/>
          </p:nvSpPr>
          <p:spPr bwMode="auto">
            <a:xfrm>
              <a:off x="2098650" y="3994160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41993" name="Rectangle 9"/>
            <p:cNvSpPr>
              <a:spLocks noChangeArrowheads="1"/>
            </p:cNvSpPr>
            <p:nvPr/>
          </p:nvSpPr>
          <p:spPr bwMode="auto">
            <a:xfrm>
              <a:off x="3805213" y="3994160"/>
              <a:ext cx="3603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994" name="Rectangle 10"/>
            <p:cNvSpPr>
              <a:spLocks noChangeArrowheads="1"/>
            </p:cNvSpPr>
            <p:nvPr/>
          </p:nvSpPr>
          <p:spPr bwMode="auto">
            <a:xfrm>
              <a:off x="4165575" y="3994160"/>
              <a:ext cx="3603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995" name="Freeform 11"/>
            <p:cNvSpPr/>
            <p:nvPr/>
          </p:nvSpPr>
          <p:spPr bwMode="auto">
            <a:xfrm>
              <a:off x="3265463" y="4171960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6" name="Rectangle 12"/>
            <p:cNvSpPr>
              <a:spLocks noChangeArrowheads="1"/>
            </p:cNvSpPr>
            <p:nvPr/>
          </p:nvSpPr>
          <p:spPr bwMode="auto">
            <a:xfrm>
              <a:off x="6326163" y="3994160"/>
              <a:ext cx="3603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997" name="Rectangle 13"/>
            <p:cNvSpPr>
              <a:spLocks noChangeArrowheads="1"/>
            </p:cNvSpPr>
            <p:nvPr/>
          </p:nvSpPr>
          <p:spPr bwMode="auto">
            <a:xfrm>
              <a:off x="6686525" y="3994160"/>
              <a:ext cx="3603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>
              <a:off x="5978500" y="4173547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9" name="Rectangle 15"/>
            <p:cNvSpPr>
              <a:spLocks noChangeArrowheads="1"/>
            </p:cNvSpPr>
            <p:nvPr/>
          </p:nvSpPr>
          <p:spPr bwMode="auto">
            <a:xfrm>
              <a:off x="7334225" y="3994160"/>
              <a:ext cx="3603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00" name="Rectangle 16"/>
            <p:cNvSpPr>
              <a:spLocks noChangeArrowheads="1"/>
            </p:cNvSpPr>
            <p:nvPr/>
          </p:nvSpPr>
          <p:spPr bwMode="auto">
            <a:xfrm>
              <a:off x="7694588" y="3994160"/>
              <a:ext cx="3603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42001" name="Freeform 17"/>
            <p:cNvSpPr/>
            <p:nvPr/>
          </p:nvSpPr>
          <p:spPr bwMode="auto">
            <a:xfrm>
              <a:off x="6859563" y="4171960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2" name="Freeform 18"/>
            <p:cNvSpPr/>
            <p:nvPr/>
          </p:nvSpPr>
          <p:spPr bwMode="auto">
            <a:xfrm>
              <a:off x="4333850" y="4170372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3" name="Text Box 19"/>
            <p:cNvSpPr txBox="1">
              <a:spLocks noChangeArrowheads="1"/>
            </p:cNvSpPr>
            <p:nvPr/>
          </p:nvSpPr>
          <p:spPr bwMode="auto">
            <a:xfrm>
              <a:off x="5102200" y="3859222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solidFill>
                    <a:schemeClr val="tx1"/>
                  </a:solidFill>
                  <a:latin typeface="Arial" panose="020B0604020202020204"/>
                  <a:ea typeface="宋体" panose="02010600030101010101" pitchFamily="2" charset="-122"/>
                </a:rPr>
                <a:t>…</a:t>
              </a:r>
              <a:endParaRPr lang="en-US" altLang="zh-CN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04" name="Text Box 20"/>
            <p:cNvSpPr txBox="1">
              <a:spLocks noChangeArrowheads="1"/>
            </p:cNvSpPr>
            <p:nvPr/>
          </p:nvSpPr>
          <p:spPr bwMode="auto">
            <a:xfrm>
              <a:off x="3000364" y="4572008"/>
              <a:ext cx="844550" cy="69249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lang="en-US" altLang="zh-CN" sz="1800" i="1" dirty="0"/>
                <a:t>p</a:t>
              </a:r>
            </a:p>
            <a:p>
              <a:pPr algn="l">
                <a:lnSpc>
                  <a:spcPts val="1800"/>
                </a:lnSpc>
                <a:spcBef>
                  <a:spcPct val="50000"/>
                </a:spcBef>
              </a:pPr>
              <a:r>
                <a:rPr lang="en-US" altLang="zh-CN" sz="1800" i="1" dirty="0"/>
                <a:t>n</a:t>
              </a:r>
              <a:r>
                <a:rPr lang="en-US" altLang="zh-CN" sz="1800" dirty="0"/>
                <a:t>=0</a:t>
              </a:r>
            </a:p>
          </p:txBody>
        </p:sp>
        <p:sp>
          <p:nvSpPr>
            <p:cNvPr id="42005" name="Line 21"/>
            <p:cNvSpPr>
              <a:spLocks noChangeShapeType="1"/>
            </p:cNvSpPr>
            <p:nvPr/>
          </p:nvSpPr>
          <p:spPr bwMode="auto">
            <a:xfrm flipV="1">
              <a:off x="3014638" y="4354522"/>
              <a:ext cx="0" cy="360363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下箭头 39"/>
            <p:cNvSpPr/>
            <p:nvPr/>
          </p:nvSpPr>
          <p:spPr>
            <a:xfrm>
              <a:off x="3714744" y="3430268"/>
              <a:ext cx="214314" cy="500066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468601" y="2928918"/>
            <a:ext cx="8281987" cy="2064769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while (p-&gt;next!=NULL)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{	n++;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p=p-&gt;next;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}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return(n);	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循环结束，</a:t>
            </a:r>
            <a:r>
              <a:rPr lang="en-US" altLang="zh-CN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指向尾结点，其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序号</a:t>
            </a:r>
            <a:r>
              <a:rPr lang="en-US" altLang="zh-CN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为结点个数</a:t>
            </a:r>
            <a:endParaRPr lang="zh-CN" altLang="en-US" sz="2000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2022" name="Text Box 38"/>
          <p:cNvSpPr txBox="1">
            <a:spLocks noChangeArrowheads="1"/>
          </p:cNvSpPr>
          <p:nvPr/>
        </p:nvSpPr>
        <p:spPr bwMode="auto">
          <a:xfrm>
            <a:off x="7307916" y="6020793"/>
            <a:ext cx="1816100" cy="6924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ts val="1800"/>
              </a:lnSpc>
              <a:spcBef>
                <a:spcPct val="50000"/>
              </a:spcBef>
            </a:pPr>
            <a:r>
              <a:rPr lang="en-US" altLang="zh-CN" sz="1800" i="1" dirty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</a:p>
          <a:p>
            <a:pPr algn="l">
              <a:lnSpc>
                <a:spcPts val="1800"/>
              </a:lnSpc>
              <a:spcBef>
                <a:spcPct val="50000"/>
              </a:spcBef>
            </a:pPr>
            <a:r>
              <a:rPr lang="en-US" altLang="zh-CN" sz="1800" i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1800">
                <a:ea typeface="楷体" panose="02010609060101010101" pitchFamily="49" charset="-122"/>
                <a:cs typeface="Times New Roman" panose="02020603050405020304" pitchFamily="18" charset="0"/>
              </a:rPr>
              <a:t>为结点个数</a:t>
            </a:r>
            <a:endParaRPr lang="zh-CN" altLang="en-US" sz="18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023" name="Line 39"/>
          <p:cNvSpPr>
            <a:spLocks noChangeShapeType="1"/>
          </p:cNvSpPr>
          <p:nvPr/>
        </p:nvSpPr>
        <p:spPr bwMode="auto">
          <a:xfrm flipV="1">
            <a:off x="7307898" y="5843577"/>
            <a:ext cx="0" cy="360362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 descr="信纸"/>
          <p:cNvSpPr txBox="1">
            <a:spLocks noChangeArrowheads="1"/>
          </p:cNvSpPr>
          <p:nvPr/>
        </p:nvSpPr>
        <p:spPr bwMode="auto">
          <a:xfrm>
            <a:off x="468313" y="476250"/>
            <a:ext cx="2606675" cy="5191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2.3.2 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anose="02010509060101010101" pitchFamily="49" charset="-122"/>
              </a:rPr>
              <a:t>单链表</a:t>
            </a:r>
            <a:endParaRPr kumimoji="1"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57224" y="1214422"/>
            <a:ext cx="6357982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单链表中结点类型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LinkNode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定义如下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endParaRPr kumimoji="1" lang="en-US" altLang="zh-CN" sz="2000" dirty="0">
              <a:solidFill>
                <a:schemeClr val="tx2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17905" y="2000250"/>
            <a:ext cx="7647305" cy="19380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 struct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	   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定义单链表结点类型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data;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struct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*next;     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指向后继结点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000232" y="2928935"/>
            <a:ext cx="1571636" cy="2000263"/>
            <a:chOff x="2000232" y="2928935"/>
            <a:chExt cx="1571636" cy="2000263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000232" y="4497398"/>
              <a:ext cx="539750" cy="4318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baseline="-25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541570" y="4497398"/>
              <a:ext cx="539750" cy="431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3333FF"/>
                </a:solidFill>
              </a:endParaRPr>
            </a:p>
          </p:txBody>
        </p:sp>
        <p:cxnSp>
          <p:nvCxnSpPr>
            <p:cNvPr id="11" name="直接连接符 10"/>
            <p:cNvCxnSpPr>
              <a:endCxn id="7" idx="0"/>
            </p:cNvCxnSpPr>
            <p:nvPr/>
          </p:nvCxnSpPr>
          <p:spPr>
            <a:xfrm rot="5400000">
              <a:off x="1851004" y="3348038"/>
              <a:ext cx="1568464" cy="730257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endCxn id="9" idx="0"/>
            </p:cNvCxnSpPr>
            <p:nvPr/>
          </p:nvCxnSpPr>
          <p:spPr>
            <a:xfrm rot="5400000">
              <a:off x="2621739" y="3547269"/>
              <a:ext cx="1139836" cy="76042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t>2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52400" y="195263"/>
            <a:ext cx="8458200" cy="13849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）输出线性表</a:t>
            </a:r>
            <a:r>
              <a:rPr kumimoji="1"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DispList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(L)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逐一扫描单链表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每个数据结点，并显示各结点的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data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域值。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611188" y="1643050"/>
            <a:ext cx="8137525" cy="2988098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DispList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(LinkNode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*L)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LinkNode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*p=L-&gt;next;	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//p</a:t>
            </a:r>
            <a:r>
              <a:rPr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指向开始结点</a:t>
            </a:r>
            <a:endParaRPr lang="zh-CN" altLang="en-US" sz="2000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while (p!=NULL)		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//p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</a:t>
            </a:r>
            <a:r>
              <a:rPr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NULL</a:t>
            </a:r>
            <a:r>
              <a:rPr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，输出*</a:t>
            </a:r>
            <a:r>
              <a:rPr lang="en-US" altLang="zh-CN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结点的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域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	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("%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 "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&gt;data);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p=p-&gt;next;		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//p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移向下</a:t>
            </a:r>
            <a:r>
              <a:rPr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一个结点</a:t>
            </a:r>
            <a:endParaRPr lang="zh-CN" altLang="en-US" sz="2000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("\n");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854101" y="4714884"/>
            <a:ext cx="5956300" cy="1428760"/>
            <a:chOff x="854101" y="4714884"/>
            <a:chExt cx="5956300" cy="1428760"/>
          </a:xfrm>
        </p:grpSpPr>
        <p:sp>
          <p:nvSpPr>
            <p:cNvPr id="4" name="Rectangle 24"/>
            <p:cNvSpPr>
              <a:spLocks noChangeArrowheads="1"/>
            </p:cNvSpPr>
            <p:nvPr/>
          </p:nvSpPr>
          <p:spPr bwMode="auto">
            <a:xfrm>
              <a:off x="1481164" y="5219711"/>
              <a:ext cx="360362" cy="360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Rectangle 25"/>
            <p:cNvSpPr>
              <a:spLocks noChangeArrowheads="1"/>
            </p:cNvSpPr>
            <p:nvPr/>
          </p:nvSpPr>
          <p:spPr bwMode="auto">
            <a:xfrm>
              <a:off x="1841526" y="5219711"/>
              <a:ext cx="360363" cy="360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Line 26"/>
            <p:cNvSpPr>
              <a:spLocks noChangeShapeType="1"/>
            </p:cNvSpPr>
            <p:nvPr/>
          </p:nvSpPr>
          <p:spPr bwMode="auto">
            <a:xfrm>
              <a:off x="1133501" y="5399099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854101" y="5219711"/>
              <a:ext cx="268288" cy="3667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2560664" y="5219711"/>
              <a:ext cx="3603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2921026" y="5219711"/>
              <a:ext cx="3603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Freeform 30"/>
            <p:cNvSpPr/>
            <p:nvPr/>
          </p:nvSpPr>
          <p:spPr bwMode="auto">
            <a:xfrm>
              <a:off x="2020914" y="5397511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Rectangle 31"/>
            <p:cNvSpPr>
              <a:spLocks noChangeArrowheads="1"/>
            </p:cNvSpPr>
            <p:nvPr/>
          </p:nvSpPr>
          <p:spPr bwMode="auto">
            <a:xfrm>
              <a:off x="5081614" y="5219711"/>
              <a:ext cx="3603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Rectangle 32"/>
            <p:cNvSpPr>
              <a:spLocks noChangeArrowheads="1"/>
            </p:cNvSpPr>
            <p:nvPr/>
          </p:nvSpPr>
          <p:spPr bwMode="auto">
            <a:xfrm>
              <a:off x="5441976" y="5219711"/>
              <a:ext cx="3603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Line 33"/>
            <p:cNvSpPr>
              <a:spLocks noChangeShapeType="1"/>
            </p:cNvSpPr>
            <p:nvPr/>
          </p:nvSpPr>
          <p:spPr bwMode="auto">
            <a:xfrm>
              <a:off x="4733951" y="5399099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Rectangle 34"/>
            <p:cNvSpPr>
              <a:spLocks noChangeArrowheads="1"/>
            </p:cNvSpPr>
            <p:nvPr/>
          </p:nvSpPr>
          <p:spPr bwMode="auto">
            <a:xfrm>
              <a:off x="6089676" y="5219711"/>
              <a:ext cx="3603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Rectangle 35"/>
            <p:cNvSpPr>
              <a:spLocks noChangeArrowheads="1"/>
            </p:cNvSpPr>
            <p:nvPr/>
          </p:nvSpPr>
          <p:spPr bwMode="auto">
            <a:xfrm>
              <a:off x="6450039" y="5219711"/>
              <a:ext cx="3603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16" name="Freeform 36"/>
            <p:cNvSpPr/>
            <p:nvPr/>
          </p:nvSpPr>
          <p:spPr bwMode="auto">
            <a:xfrm>
              <a:off x="5615014" y="5397511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Freeform 37"/>
            <p:cNvSpPr/>
            <p:nvPr/>
          </p:nvSpPr>
          <p:spPr bwMode="auto">
            <a:xfrm>
              <a:off x="3089301" y="5395924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Text Box 38"/>
            <p:cNvSpPr txBox="1">
              <a:spLocks noChangeArrowheads="1"/>
            </p:cNvSpPr>
            <p:nvPr/>
          </p:nvSpPr>
          <p:spPr bwMode="auto">
            <a:xfrm>
              <a:off x="2714612" y="5776931"/>
              <a:ext cx="387340" cy="3667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p</a:t>
              </a:r>
              <a:endParaRPr lang="zh-CN" altLang="en-US" sz="1800" i="1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Line 39"/>
            <p:cNvSpPr>
              <a:spLocks noChangeShapeType="1"/>
            </p:cNvSpPr>
            <p:nvPr/>
          </p:nvSpPr>
          <p:spPr bwMode="auto">
            <a:xfrm flipV="1">
              <a:off x="2714626" y="5626112"/>
              <a:ext cx="0" cy="36036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Text Box 41"/>
            <p:cNvSpPr txBox="1">
              <a:spLocks noChangeArrowheads="1"/>
            </p:cNvSpPr>
            <p:nvPr/>
          </p:nvSpPr>
          <p:spPr bwMode="auto">
            <a:xfrm>
              <a:off x="3921151" y="5089536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solidFill>
                    <a:schemeClr val="tx1"/>
                  </a:solidFill>
                  <a:latin typeface="Arial" panose="020B0604020202020204"/>
                  <a:ea typeface="宋体" panose="02010600030101010101" pitchFamily="2" charset="-122"/>
                </a:rPr>
                <a:t>…</a:t>
              </a:r>
              <a:endParaRPr lang="en-US" altLang="zh-CN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下箭头 20"/>
            <p:cNvSpPr/>
            <p:nvPr/>
          </p:nvSpPr>
          <p:spPr>
            <a:xfrm>
              <a:off x="3857620" y="4714884"/>
              <a:ext cx="285752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t>20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214282" y="500042"/>
            <a:ext cx="8642350" cy="18281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）求线性表</a:t>
            </a:r>
            <a:r>
              <a:rPr kumimoji="1" lang="en-US" altLang="zh-CN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中位置</a:t>
            </a:r>
            <a:r>
              <a:rPr kumimoji="1" lang="en-US" altLang="zh-CN" i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的数据元素</a:t>
            </a:r>
            <a:r>
              <a:rPr kumimoji="1" lang="en-US" altLang="zh-CN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GetElem(L</a:t>
            </a:r>
            <a:r>
              <a:rPr kumimoji="1" lang="zh-CN" altLang="en-US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kumimoji="1"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思路：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在单链表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中从头开始找到第</a:t>
            </a:r>
            <a:r>
              <a:rPr kumimoji="1" lang="en-US" altLang="zh-CN" i="1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个结点，若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存在第</a:t>
            </a:r>
            <a:r>
              <a:rPr kumimoji="1"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个数据结点，则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将其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data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域值赋给变量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t>21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57200" y="212733"/>
            <a:ext cx="8472518" cy="3170099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1"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GetElem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(LinkNode *L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i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&amp;e)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j=0;</a:t>
            </a:r>
          </a:p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LinkNode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*p=L;	 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//p</a:t>
            </a:r>
            <a:r>
              <a:rPr kumimoji="1"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指向头结点，</a:t>
            </a:r>
            <a:r>
              <a:rPr kumimoji="1" lang="en-US" altLang="zh-CN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置为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即头结点的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序号为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1" lang="en-US" altLang="zh-CN" sz="2000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while (j&lt;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&amp;&amp; p!=NULL)</a:t>
            </a:r>
            <a:endParaRPr kumimoji="1"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	j++;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p=p-&gt;next;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}</a:t>
            </a:r>
          </a:p>
          <a:p>
            <a:pPr algn="l"/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42910" y="1785926"/>
            <a:ext cx="3429024" cy="2219398"/>
            <a:chOff x="642910" y="1466836"/>
            <a:chExt cx="3429024" cy="2219398"/>
          </a:xfrm>
        </p:grpSpPr>
        <p:sp>
          <p:nvSpPr>
            <p:cNvPr id="25" name="TextBox 24"/>
            <p:cNvSpPr txBox="1"/>
            <p:nvPr/>
          </p:nvSpPr>
          <p:spPr>
            <a:xfrm>
              <a:off x="1323952" y="3286124"/>
              <a:ext cx="20717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找第</a:t>
              </a:r>
              <a:r>
                <a:rPr kumimoji="1" lang="en-US" altLang="zh-CN" sz="2000" i="1" err="1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个结点</a:t>
              </a:r>
              <a:r>
                <a:rPr kumimoji="1"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*</a:t>
              </a:r>
              <a:r>
                <a:rPr kumimoji="1" lang="en-US" altLang="zh-CN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p</a:t>
              </a:r>
              <a:endParaRPr lang="zh-CN" altLang="en-US" sz="20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642910" y="1466836"/>
              <a:ext cx="3429024" cy="128588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>
              <a:stCxn id="26" idx="2"/>
            </p:cNvCxnSpPr>
            <p:nvPr/>
          </p:nvCxnSpPr>
          <p:spPr>
            <a:xfrm rot="16200000" flipH="1">
              <a:off x="2072860" y="3037281"/>
              <a:ext cx="571504" cy="2381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395288" y="3429000"/>
            <a:ext cx="8353425" cy="2152662"/>
            <a:chOff x="395288" y="3429000"/>
            <a:chExt cx="8353425" cy="2152662"/>
          </a:xfrm>
        </p:grpSpPr>
        <p:sp>
          <p:nvSpPr>
            <p:cNvPr id="45059" name="Text Box 3"/>
            <p:cNvSpPr txBox="1">
              <a:spLocks noChangeArrowheads="1"/>
            </p:cNvSpPr>
            <p:nvPr/>
          </p:nvSpPr>
          <p:spPr bwMode="auto">
            <a:xfrm>
              <a:off x="395288" y="4503741"/>
              <a:ext cx="1512887" cy="3667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循环结束时</a:t>
              </a:r>
            </a:p>
          </p:txBody>
        </p:sp>
        <p:sp>
          <p:nvSpPr>
            <p:cNvPr id="45060" name="Rectangle 4"/>
            <p:cNvSpPr>
              <a:spLocks noChangeArrowheads="1"/>
            </p:cNvSpPr>
            <p:nvPr/>
          </p:nvSpPr>
          <p:spPr bwMode="auto">
            <a:xfrm>
              <a:off x="2338388" y="4503741"/>
              <a:ext cx="360362" cy="360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1" name="Rectangle 5"/>
            <p:cNvSpPr>
              <a:spLocks noChangeArrowheads="1"/>
            </p:cNvSpPr>
            <p:nvPr/>
          </p:nvSpPr>
          <p:spPr bwMode="auto">
            <a:xfrm>
              <a:off x="2698750" y="4503741"/>
              <a:ext cx="360363" cy="360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2" name="Line 6"/>
            <p:cNvSpPr>
              <a:spLocks noChangeShapeType="1"/>
            </p:cNvSpPr>
            <p:nvPr/>
          </p:nvSpPr>
          <p:spPr bwMode="auto">
            <a:xfrm>
              <a:off x="1990725" y="4683128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3" name="Text Box 7"/>
            <p:cNvSpPr txBox="1">
              <a:spLocks noChangeArrowheads="1"/>
            </p:cNvSpPr>
            <p:nvPr/>
          </p:nvSpPr>
          <p:spPr bwMode="auto">
            <a:xfrm>
              <a:off x="1711325" y="4503741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  <a:endPara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064" name="Rectangle 8"/>
            <p:cNvSpPr>
              <a:spLocks noChangeArrowheads="1"/>
            </p:cNvSpPr>
            <p:nvPr/>
          </p:nvSpPr>
          <p:spPr bwMode="auto">
            <a:xfrm>
              <a:off x="4546600" y="4503741"/>
              <a:ext cx="3603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5" name="Rectangle 9"/>
            <p:cNvSpPr>
              <a:spLocks noChangeArrowheads="1"/>
            </p:cNvSpPr>
            <p:nvPr/>
          </p:nvSpPr>
          <p:spPr bwMode="auto">
            <a:xfrm>
              <a:off x="4906963" y="4503741"/>
              <a:ext cx="3603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6" name="Freeform 10"/>
            <p:cNvSpPr/>
            <p:nvPr/>
          </p:nvSpPr>
          <p:spPr bwMode="auto">
            <a:xfrm>
              <a:off x="2878138" y="4681541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ln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7" name="Rectangle 11"/>
            <p:cNvSpPr>
              <a:spLocks noChangeArrowheads="1"/>
            </p:cNvSpPr>
            <p:nvPr/>
          </p:nvSpPr>
          <p:spPr bwMode="auto">
            <a:xfrm>
              <a:off x="5614988" y="4503741"/>
              <a:ext cx="3603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5068" name="Rectangle 12"/>
            <p:cNvSpPr>
              <a:spLocks noChangeArrowheads="1"/>
            </p:cNvSpPr>
            <p:nvPr/>
          </p:nvSpPr>
          <p:spPr bwMode="auto">
            <a:xfrm>
              <a:off x="5975350" y="4503741"/>
              <a:ext cx="3603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9" name="Line 13"/>
            <p:cNvSpPr>
              <a:spLocks noChangeShapeType="1"/>
            </p:cNvSpPr>
            <p:nvPr/>
          </p:nvSpPr>
          <p:spPr bwMode="auto">
            <a:xfrm>
              <a:off x="5267325" y="4683128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0" name="Rectangle 14"/>
            <p:cNvSpPr>
              <a:spLocks noChangeArrowheads="1"/>
            </p:cNvSpPr>
            <p:nvPr/>
          </p:nvSpPr>
          <p:spPr bwMode="auto">
            <a:xfrm>
              <a:off x="8027988" y="4503741"/>
              <a:ext cx="3603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800" i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5071" name="Rectangle 15"/>
            <p:cNvSpPr>
              <a:spLocks noChangeArrowheads="1"/>
            </p:cNvSpPr>
            <p:nvPr/>
          </p:nvSpPr>
          <p:spPr bwMode="auto">
            <a:xfrm>
              <a:off x="8388350" y="4503741"/>
              <a:ext cx="3603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0000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45072" name="Freeform 16"/>
            <p:cNvSpPr/>
            <p:nvPr/>
          </p:nvSpPr>
          <p:spPr bwMode="auto">
            <a:xfrm>
              <a:off x="7553325" y="4681541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3" name="Freeform 17"/>
            <p:cNvSpPr/>
            <p:nvPr/>
          </p:nvSpPr>
          <p:spPr bwMode="auto">
            <a:xfrm>
              <a:off x="3946525" y="4679953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6" name="Text Box 20"/>
            <p:cNvSpPr txBox="1">
              <a:spLocks noChangeArrowheads="1"/>
            </p:cNvSpPr>
            <p:nvPr/>
          </p:nvSpPr>
          <p:spPr bwMode="auto">
            <a:xfrm>
              <a:off x="3386138" y="4254503"/>
              <a:ext cx="720725" cy="5794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>
                  <a:solidFill>
                    <a:schemeClr val="tx1"/>
                  </a:solidFill>
                  <a:latin typeface="Arial" panose="020B0604020202020204"/>
                  <a:ea typeface="宋体" panose="02010600030101010101" pitchFamily="2" charset="-122"/>
                </a:rPr>
                <a:t>…</a:t>
              </a:r>
              <a:endParaRPr lang="en-US" altLang="zh-CN" sz="32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77" name="Line 21"/>
            <p:cNvSpPr>
              <a:spLocks noChangeShapeType="1"/>
            </p:cNvSpPr>
            <p:nvPr/>
          </p:nvSpPr>
          <p:spPr bwMode="auto">
            <a:xfrm>
              <a:off x="5724525" y="4144966"/>
              <a:ext cx="0" cy="35877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8" name="Text Box 22"/>
            <p:cNvSpPr txBox="1">
              <a:spLocks noChangeArrowheads="1"/>
            </p:cNvSpPr>
            <p:nvPr/>
          </p:nvSpPr>
          <p:spPr bwMode="auto">
            <a:xfrm>
              <a:off x="5724525" y="3929066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/>
                <a:t>i</a:t>
              </a:r>
              <a:endParaRPr lang="en-US" altLang="zh-CN" sz="1800" i="1" dirty="0"/>
            </a:p>
          </p:txBody>
        </p:sp>
        <p:sp>
          <p:nvSpPr>
            <p:cNvPr id="45079" name="Freeform 23"/>
            <p:cNvSpPr/>
            <p:nvPr/>
          </p:nvSpPr>
          <p:spPr bwMode="auto">
            <a:xfrm>
              <a:off x="6084888" y="4683128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0" name="Text Box 24"/>
            <p:cNvSpPr txBox="1">
              <a:spLocks noChangeArrowheads="1"/>
            </p:cNvSpPr>
            <p:nvPr/>
          </p:nvSpPr>
          <p:spPr bwMode="auto">
            <a:xfrm>
              <a:off x="6732588" y="4262441"/>
              <a:ext cx="720725" cy="57943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 dirty="0">
                  <a:solidFill>
                    <a:schemeClr val="tx1"/>
                  </a:solidFill>
                  <a:latin typeface="Arial" panose="020B0604020202020204"/>
                  <a:ea typeface="宋体" panose="02010600030101010101" pitchFamily="2" charset="-122"/>
                </a:rPr>
                <a:t>…</a:t>
              </a:r>
              <a:endParaRPr lang="en-US" altLang="zh-CN" sz="3200" b="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81" name="Line 25"/>
            <p:cNvSpPr>
              <a:spLocks noChangeShapeType="1"/>
            </p:cNvSpPr>
            <p:nvPr/>
          </p:nvSpPr>
          <p:spPr bwMode="auto">
            <a:xfrm flipV="1">
              <a:off x="5724525" y="4864103"/>
              <a:ext cx="0" cy="28892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2" name="Text Box 26"/>
            <p:cNvSpPr txBox="1">
              <a:spLocks noChangeArrowheads="1"/>
            </p:cNvSpPr>
            <p:nvPr/>
          </p:nvSpPr>
          <p:spPr bwMode="auto">
            <a:xfrm>
              <a:off x="5572132" y="5214950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/>
                <a:t>p</a:t>
              </a:r>
            </a:p>
          </p:txBody>
        </p:sp>
        <p:sp>
          <p:nvSpPr>
            <p:cNvPr id="29" name="下箭头 28"/>
            <p:cNvSpPr/>
            <p:nvPr/>
          </p:nvSpPr>
          <p:spPr>
            <a:xfrm>
              <a:off x="3786182" y="3429000"/>
              <a:ext cx="357190" cy="78581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57200" y="396413"/>
            <a:ext cx="8218488" cy="2246769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if (p==NULL)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不存在第</a:t>
            </a:r>
            <a:r>
              <a:rPr kumimoji="1" lang="en-US" altLang="zh-CN" sz="2000" i="1" dirty="0" err="1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个数据结点，返回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false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return false;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else	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存在第</a:t>
            </a:r>
            <a:r>
              <a:rPr kumimoji="1" lang="en-US" altLang="zh-CN" sz="2000" i="1" dirty="0" err="1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个数据结点，返回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true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{       e=p-&gt;data;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return true;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}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1214414" y="2925763"/>
            <a:ext cx="7037388" cy="1289055"/>
            <a:chOff x="1214414" y="2925763"/>
            <a:chExt cx="7037388" cy="1289055"/>
          </a:xfrm>
        </p:grpSpPr>
        <p:sp>
          <p:nvSpPr>
            <p:cNvPr id="45060" name="Rectangle 4"/>
            <p:cNvSpPr>
              <a:spLocks noChangeArrowheads="1"/>
            </p:cNvSpPr>
            <p:nvPr/>
          </p:nvSpPr>
          <p:spPr bwMode="auto">
            <a:xfrm>
              <a:off x="1841477" y="3343281"/>
              <a:ext cx="360362" cy="360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1" name="Rectangle 5"/>
            <p:cNvSpPr>
              <a:spLocks noChangeArrowheads="1"/>
            </p:cNvSpPr>
            <p:nvPr/>
          </p:nvSpPr>
          <p:spPr bwMode="auto">
            <a:xfrm>
              <a:off x="2201839" y="3343281"/>
              <a:ext cx="360363" cy="360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2" name="Line 6"/>
            <p:cNvSpPr>
              <a:spLocks noChangeShapeType="1"/>
            </p:cNvSpPr>
            <p:nvPr/>
          </p:nvSpPr>
          <p:spPr bwMode="auto">
            <a:xfrm>
              <a:off x="1493814" y="3522668"/>
              <a:ext cx="360363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3" name="Text Box 7"/>
            <p:cNvSpPr txBox="1">
              <a:spLocks noChangeArrowheads="1"/>
            </p:cNvSpPr>
            <p:nvPr/>
          </p:nvSpPr>
          <p:spPr bwMode="auto">
            <a:xfrm>
              <a:off x="1214414" y="3343281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b="0" dirty="0">
                  <a:latin typeface="Verdana" panose="020B0604030504040204" pitchFamily="34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45064" name="Rectangle 8"/>
            <p:cNvSpPr>
              <a:spLocks noChangeArrowheads="1"/>
            </p:cNvSpPr>
            <p:nvPr/>
          </p:nvSpPr>
          <p:spPr bwMode="auto">
            <a:xfrm>
              <a:off x="4049689" y="3343281"/>
              <a:ext cx="3603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5" name="Rectangle 9"/>
            <p:cNvSpPr>
              <a:spLocks noChangeArrowheads="1"/>
            </p:cNvSpPr>
            <p:nvPr/>
          </p:nvSpPr>
          <p:spPr bwMode="auto">
            <a:xfrm>
              <a:off x="4410052" y="3343281"/>
              <a:ext cx="3603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6" name="Freeform 10"/>
            <p:cNvSpPr/>
            <p:nvPr/>
          </p:nvSpPr>
          <p:spPr bwMode="auto">
            <a:xfrm>
              <a:off x="2381227" y="3521081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ln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7" name="Rectangle 11"/>
            <p:cNvSpPr>
              <a:spLocks noChangeArrowheads="1"/>
            </p:cNvSpPr>
            <p:nvPr/>
          </p:nvSpPr>
          <p:spPr bwMode="auto">
            <a:xfrm>
              <a:off x="5118077" y="3343281"/>
              <a:ext cx="3603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5068" name="Rectangle 12"/>
            <p:cNvSpPr>
              <a:spLocks noChangeArrowheads="1"/>
            </p:cNvSpPr>
            <p:nvPr/>
          </p:nvSpPr>
          <p:spPr bwMode="auto">
            <a:xfrm>
              <a:off x="5478439" y="3343281"/>
              <a:ext cx="3603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9" name="Line 13"/>
            <p:cNvSpPr>
              <a:spLocks noChangeShapeType="1"/>
            </p:cNvSpPr>
            <p:nvPr/>
          </p:nvSpPr>
          <p:spPr bwMode="auto">
            <a:xfrm>
              <a:off x="4770414" y="3522668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0" name="Rectangle 14"/>
            <p:cNvSpPr>
              <a:spLocks noChangeArrowheads="1"/>
            </p:cNvSpPr>
            <p:nvPr/>
          </p:nvSpPr>
          <p:spPr bwMode="auto">
            <a:xfrm>
              <a:off x="7531077" y="3343281"/>
              <a:ext cx="3603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800" i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5071" name="Rectangle 15"/>
            <p:cNvSpPr>
              <a:spLocks noChangeArrowheads="1"/>
            </p:cNvSpPr>
            <p:nvPr/>
          </p:nvSpPr>
          <p:spPr bwMode="auto">
            <a:xfrm>
              <a:off x="7891439" y="3343281"/>
              <a:ext cx="3603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>
                  <a:solidFill>
                    <a:srgbClr val="0000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45072" name="Freeform 16"/>
            <p:cNvSpPr/>
            <p:nvPr/>
          </p:nvSpPr>
          <p:spPr bwMode="auto">
            <a:xfrm>
              <a:off x="7056414" y="3521081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3" name="Freeform 17"/>
            <p:cNvSpPr/>
            <p:nvPr/>
          </p:nvSpPr>
          <p:spPr bwMode="auto">
            <a:xfrm>
              <a:off x="3449614" y="3519493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6" name="Text Box 20"/>
            <p:cNvSpPr txBox="1">
              <a:spLocks noChangeArrowheads="1"/>
            </p:cNvSpPr>
            <p:nvPr/>
          </p:nvSpPr>
          <p:spPr bwMode="auto">
            <a:xfrm>
              <a:off x="2965427" y="3195643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solidFill>
                    <a:schemeClr val="tx1"/>
                  </a:solidFill>
                  <a:latin typeface="Arial" panose="020B0604020202020204"/>
                  <a:ea typeface="宋体" panose="02010600030101010101" pitchFamily="2" charset="-122"/>
                </a:rPr>
                <a:t>…</a:t>
              </a:r>
              <a:endParaRPr lang="en-US" altLang="zh-CN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77" name="Line 21"/>
            <p:cNvSpPr>
              <a:spLocks noChangeShapeType="1"/>
            </p:cNvSpPr>
            <p:nvPr/>
          </p:nvSpPr>
          <p:spPr bwMode="auto">
            <a:xfrm>
              <a:off x="5227614" y="2998787"/>
              <a:ext cx="0" cy="35877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8" name="Text Box 22"/>
            <p:cNvSpPr txBox="1">
              <a:spLocks noChangeArrowheads="1"/>
            </p:cNvSpPr>
            <p:nvPr/>
          </p:nvSpPr>
          <p:spPr bwMode="auto">
            <a:xfrm>
              <a:off x="5227614" y="2925763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/>
                <a:t>i</a:t>
              </a:r>
              <a:endParaRPr lang="en-US" altLang="zh-CN" sz="1800" i="1" dirty="0"/>
            </a:p>
          </p:txBody>
        </p:sp>
        <p:sp>
          <p:nvSpPr>
            <p:cNvPr id="45079" name="Freeform 23"/>
            <p:cNvSpPr/>
            <p:nvPr/>
          </p:nvSpPr>
          <p:spPr bwMode="auto">
            <a:xfrm>
              <a:off x="5587977" y="3522668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0" name="Text Box 24"/>
            <p:cNvSpPr txBox="1">
              <a:spLocks noChangeArrowheads="1"/>
            </p:cNvSpPr>
            <p:nvPr/>
          </p:nvSpPr>
          <p:spPr bwMode="auto">
            <a:xfrm>
              <a:off x="6311877" y="3203581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solidFill>
                    <a:schemeClr val="tx1"/>
                  </a:solidFill>
                  <a:latin typeface="Arial" panose="020B0604020202020204"/>
                  <a:ea typeface="宋体" panose="02010600030101010101" pitchFamily="2" charset="-122"/>
                </a:rPr>
                <a:t>…</a:t>
              </a:r>
              <a:endParaRPr lang="en-US" altLang="zh-CN" b="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81" name="Line 25"/>
            <p:cNvSpPr>
              <a:spLocks noChangeShapeType="1"/>
            </p:cNvSpPr>
            <p:nvPr/>
          </p:nvSpPr>
          <p:spPr bwMode="auto">
            <a:xfrm flipV="1">
              <a:off x="5227614" y="3703643"/>
              <a:ext cx="0" cy="28892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2" name="Text Box 26"/>
            <p:cNvSpPr txBox="1">
              <a:spLocks noChangeArrowheads="1"/>
            </p:cNvSpPr>
            <p:nvPr/>
          </p:nvSpPr>
          <p:spPr bwMode="auto">
            <a:xfrm>
              <a:off x="5227614" y="3848106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/>
                <a:t>p</a:t>
              </a: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t>23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52400" y="115888"/>
            <a:ext cx="8839200" cy="13111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）按元素值</a:t>
            </a:r>
            <a:r>
              <a:rPr kumimoji="1" lang="zh-CN" altLang="en-US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查找</a:t>
            </a:r>
            <a:r>
              <a:rPr kumimoji="1" lang="en-US" altLang="zh-CN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LocateElem(L</a:t>
            </a:r>
            <a:r>
              <a:rPr kumimoji="1" lang="zh-CN" altLang="en-US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思路：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在单链表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中从头开始找第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个值域与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相等的结点，若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存在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这样的结点，则返回位置，否则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46133" name="Text Box 53"/>
          <p:cNvSpPr txBox="1">
            <a:spLocks noChangeArrowheads="1"/>
          </p:cNvSpPr>
          <p:nvPr/>
        </p:nvSpPr>
        <p:spPr bwMode="auto">
          <a:xfrm>
            <a:off x="539750" y="1462088"/>
            <a:ext cx="7991475" cy="329587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LocateElem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(LinkNode *L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=1;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LinkNode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*p=L-&gt;next;		//p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指向开始结点，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置为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 </a:t>
            </a:r>
          </a:p>
          <a:p>
            <a:pPr algn="l"/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while (p!=NULL &amp;&amp; p-&gt;data!=e) 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{     p=p-&gt;next;  		//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查找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值为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的结点，其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序号为</a:t>
            </a: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altLang="zh-CN" sz="2000" i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}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428596" y="3057514"/>
            <a:ext cx="8353425" cy="3300444"/>
            <a:chOff x="428596" y="2989255"/>
            <a:chExt cx="8353425" cy="3300444"/>
          </a:xfrm>
        </p:grpSpPr>
        <p:sp>
          <p:nvSpPr>
            <p:cNvPr id="46111" name="Text Box 31"/>
            <p:cNvSpPr txBox="1">
              <a:spLocks noChangeArrowheads="1"/>
            </p:cNvSpPr>
            <p:nvPr/>
          </p:nvSpPr>
          <p:spPr bwMode="auto">
            <a:xfrm>
              <a:off x="428596" y="5214950"/>
              <a:ext cx="1512887" cy="3667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latin typeface="楷体" panose="02010609060101010101" pitchFamily="49" charset="-122"/>
                  <a:ea typeface="楷体" panose="02010609060101010101" pitchFamily="49" charset="-122"/>
                </a:rPr>
                <a:t>循环结束时</a:t>
              </a:r>
            </a:p>
          </p:txBody>
        </p:sp>
        <p:sp>
          <p:nvSpPr>
            <p:cNvPr id="46112" name="Rectangle 32"/>
            <p:cNvSpPr>
              <a:spLocks noChangeArrowheads="1"/>
            </p:cNvSpPr>
            <p:nvPr/>
          </p:nvSpPr>
          <p:spPr bwMode="auto">
            <a:xfrm>
              <a:off x="2371696" y="5237156"/>
              <a:ext cx="360362" cy="360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13" name="Rectangle 33"/>
            <p:cNvSpPr>
              <a:spLocks noChangeArrowheads="1"/>
            </p:cNvSpPr>
            <p:nvPr/>
          </p:nvSpPr>
          <p:spPr bwMode="auto">
            <a:xfrm>
              <a:off x="2732058" y="5237156"/>
              <a:ext cx="360363" cy="360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14" name="Line 34"/>
            <p:cNvSpPr>
              <a:spLocks noChangeShapeType="1"/>
            </p:cNvSpPr>
            <p:nvPr/>
          </p:nvSpPr>
          <p:spPr bwMode="auto">
            <a:xfrm>
              <a:off x="2024033" y="5416543"/>
              <a:ext cx="360363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5" name="Text Box 35"/>
            <p:cNvSpPr txBox="1">
              <a:spLocks noChangeArrowheads="1"/>
            </p:cNvSpPr>
            <p:nvPr/>
          </p:nvSpPr>
          <p:spPr bwMode="auto">
            <a:xfrm>
              <a:off x="1744633" y="5237156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46116" name="Rectangle 36"/>
            <p:cNvSpPr>
              <a:spLocks noChangeArrowheads="1"/>
            </p:cNvSpPr>
            <p:nvPr/>
          </p:nvSpPr>
          <p:spPr bwMode="auto">
            <a:xfrm>
              <a:off x="4579908" y="5237156"/>
              <a:ext cx="3603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17" name="Rectangle 37"/>
            <p:cNvSpPr>
              <a:spLocks noChangeArrowheads="1"/>
            </p:cNvSpPr>
            <p:nvPr/>
          </p:nvSpPr>
          <p:spPr bwMode="auto">
            <a:xfrm>
              <a:off x="4940271" y="5237156"/>
              <a:ext cx="3603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18" name="Freeform 38"/>
            <p:cNvSpPr/>
            <p:nvPr/>
          </p:nvSpPr>
          <p:spPr bwMode="auto">
            <a:xfrm>
              <a:off x="2911446" y="5414956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9" name="Rectangle 39"/>
            <p:cNvSpPr>
              <a:spLocks noChangeArrowheads="1"/>
            </p:cNvSpPr>
            <p:nvPr/>
          </p:nvSpPr>
          <p:spPr bwMode="auto">
            <a:xfrm>
              <a:off x="5648296" y="5237156"/>
              <a:ext cx="3603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6120" name="Rectangle 40"/>
            <p:cNvSpPr>
              <a:spLocks noChangeArrowheads="1"/>
            </p:cNvSpPr>
            <p:nvPr/>
          </p:nvSpPr>
          <p:spPr bwMode="auto">
            <a:xfrm>
              <a:off x="6008658" y="5237156"/>
              <a:ext cx="3603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21" name="Line 41"/>
            <p:cNvSpPr>
              <a:spLocks noChangeShapeType="1"/>
            </p:cNvSpPr>
            <p:nvPr/>
          </p:nvSpPr>
          <p:spPr bwMode="auto">
            <a:xfrm>
              <a:off x="5300633" y="5416543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2" name="Rectangle 42"/>
            <p:cNvSpPr>
              <a:spLocks noChangeArrowheads="1"/>
            </p:cNvSpPr>
            <p:nvPr/>
          </p:nvSpPr>
          <p:spPr bwMode="auto">
            <a:xfrm>
              <a:off x="8061296" y="5237156"/>
              <a:ext cx="3603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23" name="Rectangle 43"/>
            <p:cNvSpPr>
              <a:spLocks noChangeArrowheads="1"/>
            </p:cNvSpPr>
            <p:nvPr/>
          </p:nvSpPr>
          <p:spPr bwMode="auto">
            <a:xfrm>
              <a:off x="8421658" y="5237156"/>
              <a:ext cx="3603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46124" name="Freeform 44"/>
            <p:cNvSpPr/>
            <p:nvPr/>
          </p:nvSpPr>
          <p:spPr bwMode="auto">
            <a:xfrm>
              <a:off x="7586633" y="5414956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5" name="Freeform 45"/>
            <p:cNvSpPr/>
            <p:nvPr/>
          </p:nvSpPr>
          <p:spPr bwMode="auto">
            <a:xfrm>
              <a:off x="3979833" y="5413368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6" name="Text Box 46"/>
            <p:cNvSpPr txBox="1">
              <a:spLocks noChangeArrowheads="1"/>
            </p:cNvSpPr>
            <p:nvPr/>
          </p:nvSpPr>
          <p:spPr bwMode="auto">
            <a:xfrm>
              <a:off x="3533746" y="5086343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Arial" panose="020B0604020202020204"/>
                  <a:ea typeface="宋体" panose="02010600030101010101" pitchFamily="2" charset="-122"/>
                </a:rPr>
                <a:t>…</a:t>
              </a:r>
              <a:endParaRPr lang="en-US" altLang="zh-CN" b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27" name="Line 47"/>
            <p:cNvSpPr>
              <a:spLocks noChangeShapeType="1"/>
            </p:cNvSpPr>
            <p:nvPr/>
          </p:nvSpPr>
          <p:spPr bwMode="auto">
            <a:xfrm>
              <a:off x="5757833" y="4811706"/>
              <a:ext cx="0" cy="35877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8" name="Text Box 48"/>
            <p:cNvSpPr txBox="1">
              <a:spLocks noChangeArrowheads="1"/>
            </p:cNvSpPr>
            <p:nvPr/>
          </p:nvSpPr>
          <p:spPr bwMode="auto">
            <a:xfrm>
              <a:off x="5816581" y="4714884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>
                  <a:ea typeface="宋体" panose="02010600030101010101" pitchFamily="2" charset="-122"/>
                </a:rPr>
                <a:t>i</a:t>
              </a:r>
              <a:endParaRPr lang="en-US" altLang="zh-CN" sz="1800" i="1" dirty="0">
                <a:ea typeface="宋体" panose="02010600030101010101" pitchFamily="2" charset="-122"/>
              </a:endParaRPr>
            </a:p>
          </p:txBody>
        </p:sp>
        <p:sp>
          <p:nvSpPr>
            <p:cNvPr id="46129" name="Freeform 49"/>
            <p:cNvSpPr/>
            <p:nvPr/>
          </p:nvSpPr>
          <p:spPr bwMode="auto">
            <a:xfrm>
              <a:off x="6118196" y="5416543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0" name="Text Box 50"/>
            <p:cNvSpPr txBox="1">
              <a:spLocks noChangeArrowheads="1"/>
            </p:cNvSpPr>
            <p:nvPr/>
          </p:nvSpPr>
          <p:spPr bwMode="auto">
            <a:xfrm>
              <a:off x="6880196" y="5094281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latin typeface="Arial" panose="020B0604020202020204"/>
                  <a:ea typeface="宋体" panose="02010600030101010101" pitchFamily="2" charset="-122"/>
                </a:rPr>
                <a:t>…</a:t>
              </a:r>
              <a:endParaRPr lang="en-US" altLang="zh-CN" b="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 flipV="1">
              <a:off x="5757833" y="5640405"/>
              <a:ext cx="0" cy="28892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605440" y="5922987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/>
                <a:t>p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747656" y="2989255"/>
              <a:ext cx="7539120" cy="128588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下箭头 29"/>
            <p:cNvSpPr/>
            <p:nvPr/>
          </p:nvSpPr>
          <p:spPr>
            <a:xfrm>
              <a:off x="3857620" y="4286256"/>
              <a:ext cx="214314" cy="714380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t>24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928662" y="2337634"/>
            <a:ext cx="7037388" cy="825484"/>
            <a:chOff x="928662" y="2337634"/>
            <a:chExt cx="7037388" cy="825484"/>
          </a:xfrm>
        </p:grpSpPr>
        <p:sp>
          <p:nvSpPr>
            <p:cNvPr id="46112" name="Rectangle 32"/>
            <p:cNvSpPr>
              <a:spLocks noChangeArrowheads="1"/>
            </p:cNvSpPr>
            <p:nvPr/>
          </p:nvSpPr>
          <p:spPr bwMode="auto">
            <a:xfrm>
              <a:off x="1555725" y="2796406"/>
              <a:ext cx="360362" cy="360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13" name="Rectangle 33"/>
            <p:cNvSpPr>
              <a:spLocks noChangeArrowheads="1"/>
            </p:cNvSpPr>
            <p:nvPr/>
          </p:nvSpPr>
          <p:spPr bwMode="auto">
            <a:xfrm>
              <a:off x="1916087" y="2796406"/>
              <a:ext cx="360363" cy="360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14" name="Line 34"/>
            <p:cNvSpPr>
              <a:spLocks noChangeShapeType="1"/>
            </p:cNvSpPr>
            <p:nvPr/>
          </p:nvSpPr>
          <p:spPr bwMode="auto">
            <a:xfrm>
              <a:off x="1208062" y="2975793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5" name="Text Box 35"/>
            <p:cNvSpPr txBox="1">
              <a:spLocks noChangeArrowheads="1"/>
            </p:cNvSpPr>
            <p:nvPr/>
          </p:nvSpPr>
          <p:spPr bwMode="auto">
            <a:xfrm>
              <a:off x="928662" y="2796406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46116" name="Rectangle 36"/>
            <p:cNvSpPr>
              <a:spLocks noChangeArrowheads="1"/>
            </p:cNvSpPr>
            <p:nvPr/>
          </p:nvSpPr>
          <p:spPr bwMode="auto">
            <a:xfrm>
              <a:off x="3763937" y="2796406"/>
              <a:ext cx="3603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17" name="Rectangle 37"/>
            <p:cNvSpPr>
              <a:spLocks noChangeArrowheads="1"/>
            </p:cNvSpPr>
            <p:nvPr/>
          </p:nvSpPr>
          <p:spPr bwMode="auto">
            <a:xfrm>
              <a:off x="4124300" y="2796406"/>
              <a:ext cx="3603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18" name="Freeform 38"/>
            <p:cNvSpPr/>
            <p:nvPr/>
          </p:nvSpPr>
          <p:spPr bwMode="auto">
            <a:xfrm>
              <a:off x="2095475" y="2974206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9" name="Rectangle 39"/>
            <p:cNvSpPr>
              <a:spLocks noChangeArrowheads="1"/>
            </p:cNvSpPr>
            <p:nvPr/>
          </p:nvSpPr>
          <p:spPr bwMode="auto">
            <a:xfrm>
              <a:off x="4832325" y="2796406"/>
              <a:ext cx="3603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6120" name="Rectangle 40"/>
            <p:cNvSpPr>
              <a:spLocks noChangeArrowheads="1"/>
            </p:cNvSpPr>
            <p:nvPr/>
          </p:nvSpPr>
          <p:spPr bwMode="auto">
            <a:xfrm>
              <a:off x="5192687" y="2796406"/>
              <a:ext cx="3603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21" name="Line 41"/>
            <p:cNvSpPr>
              <a:spLocks noChangeShapeType="1"/>
            </p:cNvSpPr>
            <p:nvPr/>
          </p:nvSpPr>
          <p:spPr bwMode="auto">
            <a:xfrm>
              <a:off x="4484662" y="2975793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2" name="Rectangle 42"/>
            <p:cNvSpPr>
              <a:spLocks noChangeArrowheads="1"/>
            </p:cNvSpPr>
            <p:nvPr/>
          </p:nvSpPr>
          <p:spPr bwMode="auto">
            <a:xfrm>
              <a:off x="7245325" y="2796406"/>
              <a:ext cx="3603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23" name="Rectangle 43"/>
            <p:cNvSpPr>
              <a:spLocks noChangeArrowheads="1"/>
            </p:cNvSpPr>
            <p:nvPr/>
          </p:nvSpPr>
          <p:spPr bwMode="auto">
            <a:xfrm>
              <a:off x="7605687" y="2796406"/>
              <a:ext cx="3603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46124" name="Freeform 44"/>
            <p:cNvSpPr/>
            <p:nvPr/>
          </p:nvSpPr>
          <p:spPr bwMode="auto">
            <a:xfrm>
              <a:off x="6770662" y="2974206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5" name="Freeform 45"/>
            <p:cNvSpPr/>
            <p:nvPr/>
          </p:nvSpPr>
          <p:spPr bwMode="auto">
            <a:xfrm>
              <a:off x="3163862" y="2972618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6" name="Text Box 46"/>
            <p:cNvSpPr txBox="1">
              <a:spLocks noChangeArrowheads="1"/>
            </p:cNvSpPr>
            <p:nvPr/>
          </p:nvSpPr>
          <p:spPr bwMode="auto">
            <a:xfrm>
              <a:off x="2730475" y="2632893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Arial" panose="020B0604020202020204"/>
                  <a:ea typeface="宋体" panose="02010600030101010101" pitchFamily="2" charset="-122"/>
                </a:rPr>
                <a:t>…</a:t>
              </a:r>
              <a:endParaRPr lang="en-US" altLang="zh-CN" b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27" name="Line 47"/>
            <p:cNvSpPr>
              <a:spLocks noChangeShapeType="1"/>
            </p:cNvSpPr>
            <p:nvPr/>
          </p:nvSpPr>
          <p:spPr bwMode="auto">
            <a:xfrm>
              <a:off x="5081583" y="2434456"/>
              <a:ext cx="0" cy="35877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8" name="Text Box 48"/>
            <p:cNvSpPr txBox="1">
              <a:spLocks noChangeArrowheads="1"/>
            </p:cNvSpPr>
            <p:nvPr/>
          </p:nvSpPr>
          <p:spPr bwMode="auto">
            <a:xfrm>
              <a:off x="5140331" y="2337634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>
                  <a:ea typeface="宋体" panose="02010600030101010101" pitchFamily="2" charset="-122"/>
                </a:rPr>
                <a:t>i</a:t>
              </a:r>
              <a:endParaRPr lang="en-US" altLang="zh-CN" sz="1800" i="1" dirty="0">
                <a:ea typeface="宋体" panose="02010600030101010101" pitchFamily="2" charset="-122"/>
              </a:endParaRPr>
            </a:p>
          </p:txBody>
        </p:sp>
        <p:sp>
          <p:nvSpPr>
            <p:cNvPr id="46129" name="Freeform 49"/>
            <p:cNvSpPr/>
            <p:nvPr/>
          </p:nvSpPr>
          <p:spPr bwMode="auto">
            <a:xfrm>
              <a:off x="5302225" y="2975793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0" name="Text Box 50"/>
            <p:cNvSpPr txBox="1">
              <a:spLocks noChangeArrowheads="1"/>
            </p:cNvSpPr>
            <p:nvPr/>
          </p:nvSpPr>
          <p:spPr bwMode="auto">
            <a:xfrm>
              <a:off x="6089625" y="2640831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latin typeface="Arial" panose="020B0604020202020204"/>
                  <a:ea typeface="宋体" panose="02010600030101010101" pitchFamily="2" charset="-122"/>
                </a:rPr>
                <a:t>…</a:t>
              </a:r>
              <a:endParaRPr lang="en-US" altLang="zh-CN" b="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6133" name="Text Box 53"/>
          <p:cNvSpPr txBox="1">
            <a:spLocks noChangeArrowheads="1"/>
          </p:cNvSpPr>
          <p:nvPr/>
        </p:nvSpPr>
        <p:spPr bwMode="auto">
          <a:xfrm>
            <a:off x="571472" y="428604"/>
            <a:ext cx="7991475" cy="175699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if (p==NULL)	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不存在元素值为</a:t>
            </a:r>
            <a:r>
              <a:rPr lang="en-US" altLang="zh-CN" sz="2000" i="1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的结点，返回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return(0);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else			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存在元素值为</a:t>
            </a:r>
            <a:r>
              <a:rPr lang="en-US" altLang="zh-CN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的结点，返回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其逻辑序号</a:t>
            </a:r>
            <a:r>
              <a:rPr lang="en-US" altLang="zh-CN" sz="2000" i="1" dirty="0" err="1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altLang="zh-CN" sz="2000" i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return(i);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8662" y="3929066"/>
            <a:ext cx="7000924" cy="4616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算法的时间复杂度为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 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不具有随机存取特性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t>25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52400" y="-24"/>
            <a:ext cx="8686800" cy="13849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）插入数据元素</a:t>
            </a:r>
            <a:r>
              <a:rPr kumimoji="1"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ListInsert</a:t>
            </a:r>
            <a:r>
              <a:rPr kumimoji="1" lang="en-US" altLang="zh-CN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(&amp;L</a:t>
            </a:r>
            <a:r>
              <a:rPr kumimoji="1" lang="zh-CN" altLang="en-US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思路：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先在单链表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中找到第</a:t>
            </a:r>
            <a:r>
              <a:rPr kumimoji="1" lang="en-US" altLang="zh-CN" i="1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个结点*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，若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存在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这样的结点，将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值为</a:t>
            </a:r>
            <a:r>
              <a:rPr kumimoji="1"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的结点*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插入到其后。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684213" y="1500174"/>
            <a:ext cx="7674001" cy="34778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ListInsert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(LinkNode *&amp;L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i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e)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j=0;</a:t>
            </a:r>
          </a:p>
          <a:p>
            <a:pPr algn="l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LinkNode *p=L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s;          	//p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指向头结点，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置为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</a:p>
          <a:p>
            <a:pPr algn="l">
              <a:lnSpc>
                <a:spcPct val="110000"/>
              </a:lnSpc>
            </a:pP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while (j&lt;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 &amp;&amp; p!=NULL)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	j++;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p=p-&gt;next;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}</a:t>
            </a:r>
          </a:p>
          <a:p>
            <a:pPr algn="l">
              <a:lnSpc>
                <a:spcPct val="110000"/>
              </a:lnSpc>
            </a:pP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49322" y="3219448"/>
            <a:ext cx="7108826" cy="3638576"/>
            <a:chOff x="749322" y="2959096"/>
            <a:chExt cx="7108826" cy="3638576"/>
          </a:xfrm>
        </p:grpSpPr>
        <p:sp>
          <p:nvSpPr>
            <p:cNvPr id="4" name="TextBox 3"/>
            <p:cNvSpPr txBox="1"/>
            <p:nvPr/>
          </p:nvSpPr>
          <p:spPr>
            <a:xfrm>
              <a:off x="4429124" y="4857760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查找第</a:t>
              </a:r>
              <a:r>
                <a:rPr lang="en-US" altLang="zh-CN" sz="2000" i="1" err="1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>
                  <a:latin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个结点</a:t>
              </a:r>
              <a:endParaRPr lang="zh-CN" altLang="en-US" sz="2000" dirty="0"/>
            </a:p>
          </p:txBody>
        </p:sp>
        <p:sp>
          <p:nvSpPr>
            <p:cNvPr id="6" name="Rectangle 32"/>
            <p:cNvSpPr>
              <a:spLocks noChangeArrowheads="1"/>
            </p:cNvSpPr>
            <p:nvPr/>
          </p:nvSpPr>
          <p:spPr bwMode="auto">
            <a:xfrm>
              <a:off x="1376385" y="5562618"/>
              <a:ext cx="360362" cy="360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Rectangle 33"/>
            <p:cNvSpPr>
              <a:spLocks noChangeArrowheads="1"/>
            </p:cNvSpPr>
            <p:nvPr/>
          </p:nvSpPr>
          <p:spPr bwMode="auto">
            <a:xfrm>
              <a:off x="1736747" y="5562618"/>
              <a:ext cx="360363" cy="360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Line 34"/>
            <p:cNvSpPr>
              <a:spLocks noChangeShapeType="1"/>
            </p:cNvSpPr>
            <p:nvPr/>
          </p:nvSpPr>
          <p:spPr bwMode="auto">
            <a:xfrm>
              <a:off x="1028722" y="5742005"/>
              <a:ext cx="360363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Text Box 35"/>
            <p:cNvSpPr txBox="1">
              <a:spLocks noChangeArrowheads="1"/>
            </p:cNvSpPr>
            <p:nvPr/>
          </p:nvSpPr>
          <p:spPr bwMode="auto">
            <a:xfrm>
              <a:off x="749322" y="5562618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0" name="Rectangle 36"/>
            <p:cNvSpPr>
              <a:spLocks noChangeArrowheads="1"/>
            </p:cNvSpPr>
            <p:nvPr/>
          </p:nvSpPr>
          <p:spPr bwMode="auto">
            <a:xfrm>
              <a:off x="3584597" y="5562618"/>
              <a:ext cx="3603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Rectangle 37"/>
            <p:cNvSpPr>
              <a:spLocks noChangeArrowheads="1"/>
            </p:cNvSpPr>
            <p:nvPr/>
          </p:nvSpPr>
          <p:spPr bwMode="auto">
            <a:xfrm>
              <a:off x="3944960" y="5562618"/>
              <a:ext cx="3603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Freeform 38"/>
            <p:cNvSpPr/>
            <p:nvPr/>
          </p:nvSpPr>
          <p:spPr bwMode="auto">
            <a:xfrm>
              <a:off x="1916135" y="5740418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Rectangle 39"/>
            <p:cNvSpPr>
              <a:spLocks noChangeArrowheads="1"/>
            </p:cNvSpPr>
            <p:nvPr/>
          </p:nvSpPr>
          <p:spPr bwMode="auto">
            <a:xfrm>
              <a:off x="4652985" y="5562618"/>
              <a:ext cx="3603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40"/>
            <p:cNvSpPr>
              <a:spLocks noChangeArrowheads="1"/>
            </p:cNvSpPr>
            <p:nvPr/>
          </p:nvSpPr>
          <p:spPr bwMode="auto">
            <a:xfrm>
              <a:off x="5013347" y="5562618"/>
              <a:ext cx="3603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>
              <a:off x="4151310" y="5742005"/>
              <a:ext cx="46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Rectangle 42"/>
            <p:cNvSpPr>
              <a:spLocks noChangeArrowheads="1"/>
            </p:cNvSpPr>
            <p:nvPr/>
          </p:nvSpPr>
          <p:spPr bwMode="auto">
            <a:xfrm>
              <a:off x="7065985" y="5562618"/>
              <a:ext cx="3603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Rectangle 43"/>
            <p:cNvSpPr>
              <a:spLocks noChangeArrowheads="1"/>
            </p:cNvSpPr>
            <p:nvPr/>
          </p:nvSpPr>
          <p:spPr bwMode="auto">
            <a:xfrm>
              <a:off x="7426347" y="5562618"/>
              <a:ext cx="3603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18" name="Freeform 44"/>
            <p:cNvSpPr/>
            <p:nvPr/>
          </p:nvSpPr>
          <p:spPr bwMode="auto">
            <a:xfrm>
              <a:off x="6591322" y="5740418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Freeform 45"/>
            <p:cNvSpPr/>
            <p:nvPr/>
          </p:nvSpPr>
          <p:spPr bwMode="auto">
            <a:xfrm>
              <a:off x="2984522" y="5738830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Text Box 46"/>
            <p:cNvSpPr txBox="1">
              <a:spLocks noChangeArrowheads="1"/>
            </p:cNvSpPr>
            <p:nvPr/>
          </p:nvSpPr>
          <p:spPr bwMode="auto">
            <a:xfrm>
              <a:off x="2513035" y="5424505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1" name="Line 47"/>
            <p:cNvSpPr>
              <a:spLocks noChangeShapeType="1"/>
            </p:cNvSpPr>
            <p:nvPr/>
          </p:nvSpPr>
          <p:spPr bwMode="auto">
            <a:xfrm>
              <a:off x="3714744" y="5200668"/>
              <a:ext cx="0" cy="35877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Text Box 48"/>
            <p:cNvSpPr txBox="1">
              <a:spLocks noChangeArrowheads="1"/>
            </p:cNvSpPr>
            <p:nvPr/>
          </p:nvSpPr>
          <p:spPr bwMode="auto">
            <a:xfrm>
              <a:off x="3773492" y="5103846"/>
              <a:ext cx="584194" cy="3667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>
                  <a:ea typeface="宋体" panose="02010600030101010101" pitchFamily="2" charset="-122"/>
                </a:rPr>
                <a:t>i</a:t>
              </a:r>
              <a:r>
                <a:rPr lang="en-US" altLang="zh-CN" sz="1800" dirty="0">
                  <a:latin typeface="+mn-ea"/>
                  <a:ea typeface="+mn-ea"/>
                </a:rPr>
                <a:t>-</a:t>
              </a:r>
              <a:r>
                <a:rPr lang="en-US" altLang="zh-CN" sz="1800" dirty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3" name="Freeform 49"/>
            <p:cNvSpPr/>
            <p:nvPr/>
          </p:nvSpPr>
          <p:spPr bwMode="auto">
            <a:xfrm>
              <a:off x="5122885" y="5742005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Text Box 50"/>
            <p:cNvSpPr txBox="1">
              <a:spLocks noChangeArrowheads="1"/>
            </p:cNvSpPr>
            <p:nvPr/>
          </p:nvSpPr>
          <p:spPr bwMode="auto">
            <a:xfrm>
              <a:off x="5859485" y="5394343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V="1">
              <a:off x="3724261" y="5948378"/>
              <a:ext cx="0" cy="28892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3571868" y="6230960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/>
                <a:t>p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857224" y="2959096"/>
              <a:ext cx="7000924" cy="149940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下箭头 29"/>
            <p:cNvSpPr/>
            <p:nvPr/>
          </p:nvSpPr>
          <p:spPr>
            <a:xfrm>
              <a:off x="4286248" y="4500570"/>
              <a:ext cx="142876" cy="714380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t>26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90541" y="285728"/>
            <a:ext cx="8353425" cy="34778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if (p==NULL)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未找到第</a:t>
            </a:r>
            <a:r>
              <a:rPr kumimoji="1" lang="en-US" altLang="zh-CN" sz="2000" i="1" err="1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kumimoji="1"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个结点，返回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false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return false;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else	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找到第</a:t>
            </a:r>
            <a:r>
              <a:rPr kumimoji="1" lang="en-US" altLang="zh-CN" sz="2000" i="1" err="1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kumimoji="1"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个结点*</a:t>
            </a:r>
            <a:r>
              <a:rPr kumimoji="1" lang="en-US" altLang="zh-CN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，插入新结点并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true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{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s=(LinkNode *)malloc(sizeof(LinkNode));</a:t>
            </a:r>
            <a:endParaRPr kumimoji="1"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s-&gt;data=e;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创建新结点*</a:t>
            </a:r>
            <a:r>
              <a:rPr kumimoji="1" lang="en-US" altLang="zh-CN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，其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域置为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s-&gt;next=p-&gt;next;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将*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插入到*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之后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p-&gt;next=s;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return true;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}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428596" y="1500174"/>
            <a:ext cx="7572428" cy="4857784"/>
            <a:chOff x="428596" y="1500174"/>
            <a:chExt cx="7572428" cy="4857784"/>
          </a:xfrm>
        </p:grpSpPr>
        <p:sp>
          <p:nvSpPr>
            <p:cNvPr id="3" name="TextBox 2"/>
            <p:cNvSpPr txBox="1"/>
            <p:nvPr/>
          </p:nvSpPr>
          <p:spPr>
            <a:xfrm>
              <a:off x="4286248" y="4786322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插入</a:t>
              </a:r>
              <a:endParaRPr lang="zh-CN" altLang="en-US" sz="2000" dirty="0"/>
            </a:p>
          </p:txBody>
        </p:sp>
        <p:sp>
          <p:nvSpPr>
            <p:cNvPr id="4" name="Rectangle 32"/>
            <p:cNvSpPr>
              <a:spLocks noChangeArrowheads="1"/>
            </p:cNvSpPr>
            <p:nvPr/>
          </p:nvSpPr>
          <p:spPr bwMode="auto">
            <a:xfrm>
              <a:off x="1055659" y="5322904"/>
              <a:ext cx="360362" cy="360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Rectangle 33"/>
            <p:cNvSpPr>
              <a:spLocks noChangeArrowheads="1"/>
            </p:cNvSpPr>
            <p:nvPr/>
          </p:nvSpPr>
          <p:spPr bwMode="auto">
            <a:xfrm>
              <a:off x="1416021" y="5322904"/>
              <a:ext cx="360363" cy="360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Line 34"/>
            <p:cNvSpPr>
              <a:spLocks noChangeShapeType="1"/>
            </p:cNvSpPr>
            <p:nvPr/>
          </p:nvSpPr>
          <p:spPr bwMode="auto">
            <a:xfrm>
              <a:off x="707996" y="5502291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Text Box 35"/>
            <p:cNvSpPr txBox="1">
              <a:spLocks noChangeArrowheads="1"/>
            </p:cNvSpPr>
            <p:nvPr/>
          </p:nvSpPr>
          <p:spPr bwMode="auto">
            <a:xfrm>
              <a:off x="428596" y="5322904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8" name="Rectangle 36"/>
            <p:cNvSpPr>
              <a:spLocks noChangeArrowheads="1"/>
            </p:cNvSpPr>
            <p:nvPr/>
          </p:nvSpPr>
          <p:spPr bwMode="auto">
            <a:xfrm>
              <a:off x="3263871" y="5322904"/>
              <a:ext cx="3603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Rectangle 37"/>
            <p:cNvSpPr>
              <a:spLocks noChangeArrowheads="1"/>
            </p:cNvSpPr>
            <p:nvPr/>
          </p:nvSpPr>
          <p:spPr bwMode="auto">
            <a:xfrm>
              <a:off x="3624234" y="5322904"/>
              <a:ext cx="3603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Freeform 38"/>
            <p:cNvSpPr/>
            <p:nvPr/>
          </p:nvSpPr>
          <p:spPr bwMode="auto">
            <a:xfrm>
              <a:off x="1595409" y="5500704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Rectangle 39"/>
            <p:cNvSpPr>
              <a:spLocks noChangeArrowheads="1"/>
            </p:cNvSpPr>
            <p:nvPr/>
          </p:nvSpPr>
          <p:spPr bwMode="auto">
            <a:xfrm>
              <a:off x="4332259" y="5322904"/>
              <a:ext cx="3603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40"/>
            <p:cNvSpPr>
              <a:spLocks noChangeArrowheads="1"/>
            </p:cNvSpPr>
            <p:nvPr/>
          </p:nvSpPr>
          <p:spPr bwMode="auto">
            <a:xfrm>
              <a:off x="4692621" y="5322904"/>
              <a:ext cx="3603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Line 41"/>
            <p:cNvSpPr>
              <a:spLocks noChangeShapeType="1"/>
            </p:cNvSpPr>
            <p:nvPr/>
          </p:nvSpPr>
          <p:spPr bwMode="auto">
            <a:xfrm>
              <a:off x="3844920" y="5502291"/>
              <a:ext cx="46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Rectangle 42"/>
            <p:cNvSpPr>
              <a:spLocks noChangeArrowheads="1"/>
            </p:cNvSpPr>
            <p:nvPr/>
          </p:nvSpPr>
          <p:spPr bwMode="auto">
            <a:xfrm>
              <a:off x="6745259" y="5322904"/>
              <a:ext cx="3603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Rectangle 43"/>
            <p:cNvSpPr>
              <a:spLocks noChangeArrowheads="1"/>
            </p:cNvSpPr>
            <p:nvPr/>
          </p:nvSpPr>
          <p:spPr bwMode="auto">
            <a:xfrm>
              <a:off x="7105621" y="5322904"/>
              <a:ext cx="3603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16" name="Freeform 44"/>
            <p:cNvSpPr/>
            <p:nvPr/>
          </p:nvSpPr>
          <p:spPr bwMode="auto">
            <a:xfrm>
              <a:off x="6270596" y="5500704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Freeform 45"/>
            <p:cNvSpPr/>
            <p:nvPr/>
          </p:nvSpPr>
          <p:spPr bwMode="auto">
            <a:xfrm>
              <a:off x="2663796" y="5499116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Text Box 46"/>
            <p:cNvSpPr txBox="1">
              <a:spLocks noChangeArrowheads="1"/>
            </p:cNvSpPr>
            <p:nvPr/>
          </p:nvSpPr>
          <p:spPr bwMode="auto">
            <a:xfrm>
              <a:off x="2128809" y="5173975"/>
              <a:ext cx="682641" cy="4616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Arial" panose="020B0604020202020204"/>
                  <a:ea typeface="宋体" panose="02010600030101010101" pitchFamily="2" charset="-122"/>
                </a:rPr>
                <a:t>…</a:t>
              </a:r>
              <a:endParaRPr lang="en-US" altLang="zh-CN" b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Line 47"/>
            <p:cNvSpPr>
              <a:spLocks noChangeShapeType="1"/>
            </p:cNvSpPr>
            <p:nvPr/>
          </p:nvSpPr>
          <p:spPr bwMode="auto">
            <a:xfrm>
              <a:off x="3394018" y="4960954"/>
              <a:ext cx="0" cy="35877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Text Box 48"/>
            <p:cNvSpPr txBox="1">
              <a:spLocks noChangeArrowheads="1"/>
            </p:cNvSpPr>
            <p:nvPr/>
          </p:nvSpPr>
          <p:spPr bwMode="auto">
            <a:xfrm>
              <a:off x="3452766" y="4864132"/>
              <a:ext cx="584194" cy="3667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>
                  <a:ea typeface="宋体" panose="02010600030101010101" pitchFamily="2" charset="-122"/>
                </a:rPr>
                <a:t>i</a:t>
              </a:r>
              <a:r>
                <a:rPr lang="en-US" altLang="zh-CN" sz="1800" dirty="0">
                  <a:latin typeface="+mn-ea"/>
                  <a:ea typeface="+mn-ea"/>
                </a:rPr>
                <a:t>-</a:t>
              </a:r>
              <a:r>
                <a:rPr lang="en-US" altLang="zh-CN" sz="1800" dirty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1" name="Freeform 49"/>
            <p:cNvSpPr/>
            <p:nvPr/>
          </p:nvSpPr>
          <p:spPr bwMode="auto">
            <a:xfrm>
              <a:off x="4802159" y="5502291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Text Box 50"/>
            <p:cNvSpPr txBox="1">
              <a:spLocks noChangeArrowheads="1"/>
            </p:cNvSpPr>
            <p:nvPr/>
          </p:nvSpPr>
          <p:spPr bwMode="auto">
            <a:xfrm>
              <a:off x="5627659" y="5192729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latin typeface="Arial" panose="020B0604020202020204"/>
                  <a:ea typeface="宋体" panose="02010600030101010101" pitchFamily="2" charset="-122"/>
                </a:rPr>
                <a:t>…</a:t>
              </a:r>
              <a:endParaRPr lang="en-US" altLang="zh-CN" b="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V="1">
              <a:off x="3403535" y="5708664"/>
              <a:ext cx="0" cy="28892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3251142" y="5991246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/>
                <a:t>p</a:t>
              </a:r>
            </a:p>
          </p:txBody>
        </p:sp>
        <p:sp>
          <p:nvSpPr>
            <p:cNvPr id="25" name="Rectangle 39"/>
            <p:cNvSpPr>
              <a:spLocks noChangeArrowheads="1"/>
            </p:cNvSpPr>
            <p:nvPr/>
          </p:nvSpPr>
          <p:spPr bwMode="auto">
            <a:xfrm>
              <a:off x="4708531" y="4286256"/>
              <a:ext cx="3603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6" name="Rectangle 40"/>
            <p:cNvSpPr>
              <a:spLocks noChangeArrowheads="1"/>
            </p:cNvSpPr>
            <p:nvPr/>
          </p:nvSpPr>
          <p:spPr bwMode="auto">
            <a:xfrm>
              <a:off x="5068893" y="4286256"/>
              <a:ext cx="3603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4143372" y="4440767"/>
              <a:ext cx="542928" cy="988497"/>
            </a:xfrm>
            <a:custGeom>
              <a:avLst/>
              <a:gdLst>
                <a:gd name="connsiteX0" fmla="*/ 546100 w 546100"/>
                <a:gd name="connsiteY0" fmla="*/ 4233 h 715433"/>
                <a:gd name="connsiteX1" fmla="*/ 254000 w 546100"/>
                <a:gd name="connsiteY1" fmla="*/ 118533 h 715433"/>
                <a:gd name="connsiteX2" fmla="*/ 0 w 546100"/>
                <a:gd name="connsiteY2" fmla="*/ 715433 h 715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6100" h="715433">
                  <a:moveTo>
                    <a:pt x="546100" y="4233"/>
                  </a:moveTo>
                  <a:cubicBezTo>
                    <a:pt x="445558" y="2116"/>
                    <a:pt x="345017" y="0"/>
                    <a:pt x="254000" y="118533"/>
                  </a:cubicBezTo>
                  <a:cubicBezTo>
                    <a:pt x="162983" y="237066"/>
                    <a:pt x="81491" y="476249"/>
                    <a:pt x="0" y="715433"/>
                  </a:cubicBezTo>
                </a:path>
              </a:pathLst>
            </a:cu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4357686" y="4064000"/>
              <a:ext cx="355600" cy="215900"/>
            </a:xfrm>
            <a:custGeom>
              <a:avLst/>
              <a:gdLst>
                <a:gd name="connsiteX0" fmla="*/ 0 w 355600"/>
                <a:gd name="connsiteY0" fmla="*/ 0 h 215900"/>
                <a:gd name="connsiteX1" fmla="*/ 228600 w 355600"/>
                <a:gd name="connsiteY1" fmla="*/ 114300 h 215900"/>
                <a:gd name="connsiteX2" fmla="*/ 355600 w 355600"/>
                <a:gd name="connsiteY2" fmla="*/ 215900 h 21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" h="215900">
                  <a:moveTo>
                    <a:pt x="0" y="0"/>
                  </a:moveTo>
                  <a:cubicBezTo>
                    <a:pt x="84666" y="39158"/>
                    <a:pt x="169333" y="78317"/>
                    <a:pt x="228600" y="114300"/>
                  </a:cubicBezTo>
                  <a:cubicBezTo>
                    <a:pt x="287867" y="150283"/>
                    <a:pt x="321733" y="183091"/>
                    <a:pt x="355600" y="215900"/>
                  </a:cubicBezTo>
                </a:path>
              </a:pathLst>
            </a:cu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4071934" y="3857628"/>
              <a:ext cx="360363" cy="3693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/>
                <a:t>s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1000100" y="1500174"/>
              <a:ext cx="7000924" cy="164307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下箭头 31"/>
            <p:cNvSpPr/>
            <p:nvPr/>
          </p:nvSpPr>
          <p:spPr>
            <a:xfrm>
              <a:off x="3143240" y="3143248"/>
              <a:ext cx="142876" cy="1500198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t>27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52400" y="43741"/>
            <a:ext cx="8763000" cy="13849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）删除数据元素</a:t>
            </a:r>
            <a:r>
              <a:rPr kumimoji="1"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ListDelete</a:t>
            </a:r>
            <a:r>
              <a:rPr kumimoji="1" lang="en-US" altLang="zh-CN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(&amp;L</a:t>
            </a:r>
            <a:r>
              <a:rPr kumimoji="1" lang="zh-CN" altLang="en-US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kumimoji="1"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思路：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先在单链表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中找到第</a:t>
            </a:r>
            <a:r>
              <a:rPr kumimoji="1" lang="en-US" altLang="zh-CN" i="1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个结点*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，若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存在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这样的结点，且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也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存在后继结点，则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删除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该后继结点。</a:t>
            </a:r>
            <a:r>
              <a:rPr kumimoji="1" lang="zh-CN" altLang="en-US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1" lang="zh-CN" altLang="en-US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539750" y="1401909"/>
            <a:ext cx="7848600" cy="329587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lang="en-US" altLang="zh-CN" sz="200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ListDelete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(LinkNode *&amp;L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i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&amp;e)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j=0;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LinkNode *p=L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q;		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//p</a:t>
            </a:r>
            <a:r>
              <a:rPr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指向头结点，</a:t>
            </a:r>
            <a:r>
              <a:rPr lang="en-US" altLang="zh-CN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置为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</a:p>
          <a:p>
            <a:pPr algn="l"/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while (j&lt;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 &amp;&amp; p!=NULL)	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查找第</a:t>
            </a:r>
            <a:r>
              <a:rPr lang="en-US" altLang="zh-CN" sz="2000" err="1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个结点</a:t>
            </a:r>
            <a:endParaRPr lang="zh-CN" altLang="en-US" sz="2000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	j++;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p=p-&gt;next;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}</a:t>
            </a:r>
          </a:p>
          <a:p>
            <a:pPr algn="l"/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749322" y="2857496"/>
            <a:ext cx="7108826" cy="3739382"/>
            <a:chOff x="749322" y="2858290"/>
            <a:chExt cx="7108826" cy="3739382"/>
          </a:xfrm>
        </p:grpSpPr>
        <p:sp>
          <p:nvSpPr>
            <p:cNvPr id="6" name="TextBox 5"/>
            <p:cNvSpPr txBox="1"/>
            <p:nvPr/>
          </p:nvSpPr>
          <p:spPr>
            <a:xfrm>
              <a:off x="4500562" y="4787116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查找第</a:t>
              </a:r>
              <a:r>
                <a:rPr lang="en-US" altLang="zh-CN" sz="2000" i="1" err="1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>
                  <a:latin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个结点</a:t>
              </a:r>
              <a:endParaRPr lang="zh-CN" altLang="en-US" sz="2000" dirty="0"/>
            </a:p>
          </p:txBody>
        </p:sp>
        <p:sp>
          <p:nvSpPr>
            <p:cNvPr id="7" name="Rectangle 32"/>
            <p:cNvSpPr>
              <a:spLocks noChangeArrowheads="1"/>
            </p:cNvSpPr>
            <p:nvPr/>
          </p:nvSpPr>
          <p:spPr bwMode="auto">
            <a:xfrm>
              <a:off x="1376385" y="5562618"/>
              <a:ext cx="360362" cy="360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Rectangle 33"/>
            <p:cNvSpPr>
              <a:spLocks noChangeArrowheads="1"/>
            </p:cNvSpPr>
            <p:nvPr/>
          </p:nvSpPr>
          <p:spPr bwMode="auto">
            <a:xfrm>
              <a:off x="1736747" y="5562618"/>
              <a:ext cx="360363" cy="360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Line 34"/>
            <p:cNvSpPr>
              <a:spLocks noChangeShapeType="1"/>
            </p:cNvSpPr>
            <p:nvPr/>
          </p:nvSpPr>
          <p:spPr bwMode="auto">
            <a:xfrm>
              <a:off x="1028722" y="5742005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Text Box 35"/>
            <p:cNvSpPr txBox="1">
              <a:spLocks noChangeArrowheads="1"/>
            </p:cNvSpPr>
            <p:nvPr/>
          </p:nvSpPr>
          <p:spPr bwMode="auto">
            <a:xfrm>
              <a:off x="749322" y="5562618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1" name="Rectangle 36"/>
            <p:cNvSpPr>
              <a:spLocks noChangeArrowheads="1"/>
            </p:cNvSpPr>
            <p:nvPr/>
          </p:nvSpPr>
          <p:spPr bwMode="auto">
            <a:xfrm>
              <a:off x="3584597" y="5562618"/>
              <a:ext cx="3603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Rectangle 37"/>
            <p:cNvSpPr>
              <a:spLocks noChangeArrowheads="1"/>
            </p:cNvSpPr>
            <p:nvPr/>
          </p:nvSpPr>
          <p:spPr bwMode="auto">
            <a:xfrm>
              <a:off x="3944960" y="5562618"/>
              <a:ext cx="3603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Freeform 38"/>
            <p:cNvSpPr/>
            <p:nvPr/>
          </p:nvSpPr>
          <p:spPr bwMode="auto">
            <a:xfrm>
              <a:off x="1916135" y="5740418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Rectangle 39"/>
            <p:cNvSpPr>
              <a:spLocks noChangeArrowheads="1"/>
            </p:cNvSpPr>
            <p:nvPr/>
          </p:nvSpPr>
          <p:spPr bwMode="auto">
            <a:xfrm>
              <a:off x="4652985" y="5562618"/>
              <a:ext cx="3603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40"/>
            <p:cNvSpPr>
              <a:spLocks noChangeArrowheads="1"/>
            </p:cNvSpPr>
            <p:nvPr/>
          </p:nvSpPr>
          <p:spPr bwMode="auto">
            <a:xfrm>
              <a:off x="5013347" y="5562618"/>
              <a:ext cx="3603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Line 41"/>
            <p:cNvSpPr>
              <a:spLocks noChangeShapeType="1"/>
            </p:cNvSpPr>
            <p:nvPr/>
          </p:nvSpPr>
          <p:spPr bwMode="auto">
            <a:xfrm>
              <a:off x="4156072" y="5742005"/>
              <a:ext cx="46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Rectangle 42"/>
            <p:cNvSpPr>
              <a:spLocks noChangeArrowheads="1"/>
            </p:cNvSpPr>
            <p:nvPr/>
          </p:nvSpPr>
          <p:spPr bwMode="auto">
            <a:xfrm>
              <a:off x="7065985" y="5562618"/>
              <a:ext cx="3603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Rectangle 43"/>
            <p:cNvSpPr>
              <a:spLocks noChangeArrowheads="1"/>
            </p:cNvSpPr>
            <p:nvPr/>
          </p:nvSpPr>
          <p:spPr bwMode="auto">
            <a:xfrm>
              <a:off x="7426347" y="5562618"/>
              <a:ext cx="3603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19" name="Freeform 44"/>
            <p:cNvSpPr/>
            <p:nvPr/>
          </p:nvSpPr>
          <p:spPr bwMode="auto">
            <a:xfrm>
              <a:off x="6591322" y="5740418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Freeform 45"/>
            <p:cNvSpPr/>
            <p:nvPr/>
          </p:nvSpPr>
          <p:spPr bwMode="auto">
            <a:xfrm>
              <a:off x="2984522" y="5738830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Text Box 46"/>
            <p:cNvSpPr txBox="1">
              <a:spLocks noChangeArrowheads="1"/>
            </p:cNvSpPr>
            <p:nvPr/>
          </p:nvSpPr>
          <p:spPr bwMode="auto">
            <a:xfrm>
              <a:off x="2525735" y="5424505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Arial" panose="020B0604020202020204"/>
                  <a:ea typeface="宋体" panose="02010600030101010101" pitchFamily="2" charset="-122"/>
                </a:rPr>
                <a:t>…</a:t>
              </a:r>
              <a:endParaRPr lang="en-US" altLang="zh-CN" b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Line 47"/>
            <p:cNvSpPr>
              <a:spLocks noChangeShapeType="1"/>
            </p:cNvSpPr>
            <p:nvPr/>
          </p:nvSpPr>
          <p:spPr bwMode="auto">
            <a:xfrm>
              <a:off x="3714744" y="5200668"/>
              <a:ext cx="0" cy="35877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Text Box 48"/>
            <p:cNvSpPr txBox="1">
              <a:spLocks noChangeArrowheads="1"/>
            </p:cNvSpPr>
            <p:nvPr/>
          </p:nvSpPr>
          <p:spPr bwMode="auto">
            <a:xfrm>
              <a:off x="3773492" y="5103846"/>
              <a:ext cx="584194" cy="3667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>
                  <a:ea typeface="宋体" panose="02010600030101010101" pitchFamily="2" charset="-122"/>
                </a:rPr>
                <a:t>i</a:t>
              </a:r>
              <a:r>
                <a:rPr lang="en-US" altLang="zh-CN" sz="1800" dirty="0">
                  <a:latin typeface="+mn-ea"/>
                  <a:ea typeface="+mn-ea"/>
                </a:rPr>
                <a:t>-</a:t>
              </a:r>
              <a:r>
                <a:rPr lang="en-US" altLang="zh-CN" sz="1800" dirty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4" name="Freeform 49"/>
            <p:cNvSpPr/>
            <p:nvPr/>
          </p:nvSpPr>
          <p:spPr bwMode="auto">
            <a:xfrm>
              <a:off x="5122885" y="5742005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Text Box 50"/>
            <p:cNvSpPr txBox="1">
              <a:spLocks noChangeArrowheads="1"/>
            </p:cNvSpPr>
            <p:nvPr/>
          </p:nvSpPr>
          <p:spPr bwMode="auto">
            <a:xfrm>
              <a:off x="5872185" y="5432443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latin typeface="Arial" panose="020B0604020202020204"/>
                  <a:ea typeface="宋体" panose="02010600030101010101" pitchFamily="2" charset="-122"/>
                </a:rPr>
                <a:t>…</a:t>
              </a:r>
              <a:endParaRPr lang="en-US" altLang="zh-CN" b="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V="1">
              <a:off x="3724261" y="5948378"/>
              <a:ext cx="0" cy="28892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3571868" y="6230960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/>
                <a:t>p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857224" y="2858290"/>
              <a:ext cx="7000924" cy="149940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下箭头 29"/>
            <p:cNvSpPr/>
            <p:nvPr/>
          </p:nvSpPr>
          <p:spPr>
            <a:xfrm flipH="1">
              <a:off x="4286248" y="4357694"/>
              <a:ext cx="214314" cy="1000132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t>28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228600" y="285728"/>
            <a:ext cx="8686800" cy="378565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if (p==NULL)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未找到第</a:t>
            </a:r>
            <a:r>
              <a:rPr kumimoji="1" lang="en-US" altLang="zh-CN" sz="2000" i="1" err="1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>
                <a:solidFill>
                  <a:srgbClr val="0070C0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个结点，返回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false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return false;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else		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找到第</a:t>
            </a:r>
            <a:r>
              <a:rPr kumimoji="1" lang="en-US" altLang="zh-CN" sz="2000" i="1" err="1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>
                <a:solidFill>
                  <a:srgbClr val="0070C0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个结点*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{	q=p-&gt;next;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//q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指向第</a:t>
            </a:r>
            <a:r>
              <a:rPr kumimoji="1" lang="en-US" altLang="zh-CN" sz="2000" i="1" err="1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个结点</a:t>
            </a:r>
            <a:endParaRPr kumimoji="1" lang="zh-CN" altLang="en-US" sz="2000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q==NULL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若不存在第</a:t>
            </a:r>
            <a:r>
              <a:rPr kumimoji="1" lang="en-US" altLang="zh-CN" sz="2000" err="1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个结点，返回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false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return false;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e=q-&gt;data;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p-&gt;next=q-&gt;next;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从单链表中删除</a:t>
            </a:r>
            <a:r>
              <a:rPr kumimoji="1"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</a:t>
            </a:r>
            <a:endParaRPr kumimoji="1" lang="zh-CN" altLang="en-US" sz="2000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free(q);	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释放</a:t>
            </a:r>
            <a:r>
              <a:rPr kumimoji="1"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</a:t>
            </a:r>
            <a:endParaRPr kumimoji="1" lang="zh-CN" altLang="en-US" sz="2000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true;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true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表示成功删除第</a:t>
            </a:r>
            <a:r>
              <a:rPr kumimoji="1" lang="en-US" altLang="zh-CN" sz="2000" err="1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个结点</a:t>
            </a:r>
            <a:endParaRPr kumimoji="1" lang="zh-CN" altLang="en-US" sz="2000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260320" y="2195526"/>
            <a:ext cx="7812142" cy="4019556"/>
            <a:chOff x="117444" y="2189154"/>
            <a:chExt cx="7812142" cy="4019556"/>
          </a:xfrm>
        </p:grpSpPr>
        <p:sp>
          <p:nvSpPr>
            <p:cNvPr id="3" name="矩形 2"/>
            <p:cNvSpPr/>
            <p:nvPr/>
          </p:nvSpPr>
          <p:spPr>
            <a:xfrm>
              <a:off x="928662" y="2189154"/>
              <a:ext cx="7000924" cy="135732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>
              <a:stCxn id="3" idx="2"/>
            </p:cNvCxnSpPr>
            <p:nvPr/>
          </p:nvCxnSpPr>
          <p:spPr>
            <a:xfrm rot="5400000">
              <a:off x="3821504" y="4153302"/>
              <a:ext cx="1214446" cy="794"/>
            </a:xfrm>
            <a:prstGeom prst="line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643438" y="4214818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删除第</a:t>
              </a:r>
              <a:r>
                <a:rPr lang="en-US" altLang="zh-CN" sz="2000" i="1" err="1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个结点</a:t>
              </a:r>
              <a:endParaRPr lang="zh-CN" altLang="en-US" sz="2000" dirty="0"/>
            </a:p>
          </p:txBody>
        </p:sp>
        <p:sp>
          <p:nvSpPr>
            <p:cNvPr id="8" name="Rectangle 32"/>
            <p:cNvSpPr>
              <a:spLocks noChangeArrowheads="1"/>
            </p:cNvSpPr>
            <p:nvPr/>
          </p:nvSpPr>
          <p:spPr bwMode="auto">
            <a:xfrm>
              <a:off x="744507" y="5173656"/>
              <a:ext cx="360362" cy="360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Rectangle 33"/>
            <p:cNvSpPr>
              <a:spLocks noChangeArrowheads="1"/>
            </p:cNvSpPr>
            <p:nvPr/>
          </p:nvSpPr>
          <p:spPr bwMode="auto">
            <a:xfrm>
              <a:off x="1104869" y="5173656"/>
              <a:ext cx="360363" cy="3603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Line 34"/>
            <p:cNvSpPr>
              <a:spLocks noChangeShapeType="1"/>
            </p:cNvSpPr>
            <p:nvPr/>
          </p:nvSpPr>
          <p:spPr bwMode="auto">
            <a:xfrm>
              <a:off x="396844" y="5353043"/>
              <a:ext cx="360363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Text Box 35"/>
            <p:cNvSpPr txBox="1">
              <a:spLocks noChangeArrowheads="1"/>
            </p:cNvSpPr>
            <p:nvPr/>
          </p:nvSpPr>
          <p:spPr bwMode="auto">
            <a:xfrm>
              <a:off x="117444" y="5173656"/>
              <a:ext cx="268288" cy="3667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2" name="Rectangle 36"/>
            <p:cNvSpPr>
              <a:spLocks noChangeArrowheads="1"/>
            </p:cNvSpPr>
            <p:nvPr/>
          </p:nvSpPr>
          <p:spPr bwMode="auto">
            <a:xfrm>
              <a:off x="2952719" y="5173656"/>
              <a:ext cx="3603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Rectangle 37"/>
            <p:cNvSpPr>
              <a:spLocks noChangeArrowheads="1"/>
            </p:cNvSpPr>
            <p:nvPr/>
          </p:nvSpPr>
          <p:spPr bwMode="auto">
            <a:xfrm>
              <a:off x="3313082" y="5173656"/>
              <a:ext cx="3603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Freeform 38"/>
            <p:cNvSpPr/>
            <p:nvPr/>
          </p:nvSpPr>
          <p:spPr bwMode="auto">
            <a:xfrm>
              <a:off x="1284257" y="5351456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Rectangle 39"/>
            <p:cNvSpPr>
              <a:spLocks noChangeArrowheads="1"/>
            </p:cNvSpPr>
            <p:nvPr/>
          </p:nvSpPr>
          <p:spPr bwMode="auto">
            <a:xfrm>
              <a:off x="4021107" y="5173656"/>
              <a:ext cx="3603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40"/>
            <p:cNvSpPr>
              <a:spLocks noChangeArrowheads="1"/>
            </p:cNvSpPr>
            <p:nvPr/>
          </p:nvSpPr>
          <p:spPr bwMode="auto">
            <a:xfrm>
              <a:off x="4381469" y="5173656"/>
              <a:ext cx="3603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Line 41"/>
            <p:cNvSpPr>
              <a:spLocks noChangeShapeType="1"/>
            </p:cNvSpPr>
            <p:nvPr/>
          </p:nvSpPr>
          <p:spPr bwMode="auto">
            <a:xfrm>
              <a:off x="3525830" y="5353043"/>
              <a:ext cx="46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Rectangle 42"/>
            <p:cNvSpPr>
              <a:spLocks noChangeArrowheads="1"/>
            </p:cNvSpPr>
            <p:nvPr/>
          </p:nvSpPr>
          <p:spPr bwMode="auto">
            <a:xfrm>
              <a:off x="6434107" y="5173656"/>
              <a:ext cx="3603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Rectangle 43"/>
            <p:cNvSpPr>
              <a:spLocks noChangeArrowheads="1"/>
            </p:cNvSpPr>
            <p:nvPr/>
          </p:nvSpPr>
          <p:spPr bwMode="auto">
            <a:xfrm>
              <a:off x="6794469" y="5173656"/>
              <a:ext cx="360363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20" name="Freeform 44"/>
            <p:cNvSpPr/>
            <p:nvPr/>
          </p:nvSpPr>
          <p:spPr bwMode="auto">
            <a:xfrm>
              <a:off x="5959444" y="5351456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Freeform 45"/>
            <p:cNvSpPr/>
            <p:nvPr/>
          </p:nvSpPr>
          <p:spPr bwMode="auto">
            <a:xfrm>
              <a:off x="2352644" y="5349868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Text Box 46"/>
            <p:cNvSpPr txBox="1">
              <a:spLocks noChangeArrowheads="1"/>
            </p:cNvSpPr>
            <p:nvPr/>
          </p:nvSpPr>
          <p:spPr bwMode="auto">
            <a:xfrm>
              <a:off x="1855757" y="5022843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Arial" panose="020B0604020202020204"/>
                  <a:ea typeface="宋体" panose="02010600030101010101" pitchFamily="2" charset="-122"/>
                </a:rPr>
                <a:t>…</a:t>
              </a:r>
              <a:endParaRPr lang="en-US" altLang="zh-CN" b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Line 47"/>
            <p:cNvSpPr>
              <a:spLocks noChangeShapeType="1"/>
            </p:cNvSpPr>
            <p:nvPr/>
          </p:nvSpPr>
          <p:spPr bwMode="auto">
            <a:xfrm>
              <a:off x="3082866" y="4811706"/>
              <a:ext cx="0" cy="35877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Text Box 48"/>
            <p:cNvSpPr txBox="1">
              <a:spLocks noChangeArrowheads="1"/>
            </p:cNvSpPr>
            <p:nvPr/>
          </p:nvSpPr>
          <p:spPr bwMode="auto">
            <a:xfrm>
              <a:off x="3141614" y="4714884"/>
              <a:ext cx="584194" cy="3667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>
                  <a:ea typeface="宋体" panose="02010600030101010101" pitchFamily="2" charset="-122"/>
                </a:rPr>
                <a:t>i</a:t>
              </a:r>
              <a:r>
                <a:rPr lang="en-US" altLang="zh-CN" sz="1800" dirty="0">
                  <a:latin typeface="+mn-ea"/>
                  <a:ea typeface="+mn-ea"/>
                </a:rPr>
                <a:t>-</a:t>
              </a:r>
              <a:r>
                <a:rPr lang="en-US" altLang="zh-CN" sz="1800" dirty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5" name="Freeform 49"/>
            <p:cNvSpPr/>
            <p:nvPr/>
          </p:nvSpPr>
          <p:spPr bwMode="auto">
            <a:xfrm>
              <a:off x="4491007" y="5353043"/>
              <a:ext cx="487362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Text Box 50"/>
            <p:cNvSpPr txBox="1">
              <a:spLocks noChangeArrowheads="1"/>
            </p:cNvSpPr>
            <p:nvPr/>
          </p:nvSpPr>
          <p:spPr bwMode="auto">
            <a:xfrm>
              <a:off x="5202207" y="5030781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dirty="0">
                  <a:latin typeface="Arial" panose="020B0604020202020204"/>
                  <a:ea typeface="宋体" panose="02010600030101010101" pitchFamily="2" charset="-122"/>
                </a:rPr>
                <a:t>…</a:t>
              </a:r>
              <a:endParaRPr lang="en-US" altLang="zh-CN" b="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V="1">
              <a:off x="3092383" y="5559416"/>
              <a:ext cx="0" cy="28892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939990" y="5841998"/>
              <a:ext cx="360363" cy="3667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/>
                <a:t>p</a:t>
              </a:r>
            </a:p>
          </p:txBody>
        </p:sp>
        <p:sp>
          <p:nvSpPr>
            <p:cNvPr id="29" name="椭圆 28"/>
            <p:cNvSpPr/>
            <p:nvPr/>
          </p:nvSpPr>
          <p:spPr>
            <a:xfrm>
              <a:off x="3832220" y="4786322"/>
              <a:ext cx="1214446" cy="114300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t>29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4198" name="Rectangle 6"/>
          <p:cNvSpPr>
            <a:spLocks noChangeArrowheads="1"/>
          </p:cNvSpPr>
          <p:nvPr/>
        </p:nvSpPr>
        <p:spPr bwMode="auto">
          <a:xfrm>
            <a:off x="942938" y="1073131"/>
            <a:ext cx="539750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64199" name="Rectangle 7"/>
          <p:cNvSpPr>
            <a:spLocks noChangeArrowheads="1"/>
          </p:cNvSpPr>
          <p:nvPr/>
        </p:nvSpPr>
        <p:spPr bwMode="auto">
          <a:xfrm>
            <a:off x="1484275" y="1073131"/>
            <a:ext cx="539750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64220" name="Rectangle 28"/>
          <p:cNvSpPr>
            <a:spLocks noChangeArrowheads="1"/>
          </p:cNvSpPr>
          <p:nvPr/>
        </p:nvSpPr>
        <p:spPr bwMode="auto">
          <a:xfrm>
            <a:off x="2311363" y="1073131"/>
            <a:ext cx="539750" cy="431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baseline="-25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221" name="Rectangle 29"/>
          <p:cNvSpPr>
            <a:spLocks noChangeArrowheads="1"/>
          </p:cNvSpPr>
          <p:nvPr/>
        </p:nvSpPr>
        <p:spPr bwMode="auto">
          <a:xfrm>
            <a:off x="2852700" y="1073131"/>
            <a:ext cx="539750" cy="431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64222" name="Rectangle 30"/>
          <p:cNvSpPr>
            <a:spLocks noChangeArrowheads="1"/>
          </p:cNvSpPr>
          <p:nvPr/>
        </p:nvSpPr>
        <p:spPr bwMode="auto">
          <a:xfrm>
            <a:off x="3749638" y="1073131"/>
            <a:ext cx="539750" cy="431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baseline="-25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223" name="Rectangle 31"/>
          <p:cNvSpPr>
            <a:spLocks noChangeArrowheads="1"/>
          </p:cNvSpPr>
          <p:nvPr/>
        </p:nvSpPr>
        <p:spPr bwMode="auto">
          <a:xfrm>
            <a:off x="4290975" y="1073131"/>
            <a:ext cx="539750" cy="431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64224" name="Rectangle 32"/>
          <p:cNvSpPr>
            <a:spLocks noChangeArrowheads="1"/>
          </p:cNvSpPr>
          <p:nvPr/>
        </p:nvSpPr>
        <p:spPr bwMode="auto">
          <a:xfrm>
            <a:off x="6630950" y="1073131"/>
            <a:ext cx="539750" cy="431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264225" name="Rectangle 33"/>
          <p:cNvSpPr>
            <a:spLocks noChangeArrowheads="1"/>
          </p:cNvSpPr>
          <p:nvPr/>
        </p:nvSpPr>
        <p:spPr bwMode="auto">
          <a:xfrm>
            <a:off x="7172288" y="1073131"/>
            <a:ext cx="539750" cy="431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/>
              <a:t>∧</a:t>
            </a:r>
          </a:p>
        </p:txBody>
      </p:sp>
      <p:sp>
        <p:nvSpPr>
          <p:cNvPr id="264226" name="Text Box 34"/>
          <p:cNvSpPr txBox="1">
            <a:spLocks noChangeArrowheads="1"/>
          </p:cNvSpPr>
          <p:nvPr/>
        </p:nvSpPr>
        <p:spPr bwMode="auto">
          <a:xfrm>
            <a:off x="5335550" y="1073131"/>
            <a:ext cx="576263" cy="4572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kumimoji="1" lang="en-US" altLang="zh-CN">
              <a:solidFill>
                <a:srgbClr val="3333FF"/>
              </a:solidFill>
              <a:ea typeface="宋体" panose="02010600030101010101" pitchFamily="2" charset="-122"/>
            </a:endParaRPr>
          </a:p>
        </p:txBody>
      </p:sp>
      <p:sp>
        <p:nvSpPr>
          <p:cNvPr id="264227" name="Arc 35"/>
          <p:cNvSpPr/>
          <p:nvPr/>
        </p:nvSpPr>
        <p:spPr bwMode="auto">
          <a:xfrm>
            <a:off x="857224" y="714356"/>
            <a:ext cx="360362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229" name="Line 37"/>
          <p:cNvSpPr>
            <a:spLocks noChangeShapeType="1"/>
          </p:cNvSpPr>
          <p:nvPr/>
        </p:nvSpPr>
        <p:spPr bwMode="auto">
          <a:xfrm>
            <a:off x="1735100" y="1289031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30" name="Line 38"/>
          <p:cNvSpPr>
            <a:spLocks noChangeShapeType="1"/>
          </p:cNvSpPr>
          <p:nvPr/>
        </p:nvSpPr>
        <p:spPr bwMode="auto">
          <a:xfrm>
            <a:off x="3174963" y="1289031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31" name="Line 39"/>
          <p:cNvSpPr>
            <a:spLocks noChangeShapeType="1"/>
          </p:cNvSpPr>
          <p:nvPr/>
        </p:nvSpPr>
        <p:spPr bwMode="auto">
          <a:xfrm>
            <a:off x="4616413" y="1289031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32" name="Line 40"/>
          <p:cNvSpPr>
            <a:spLocks noChangeShapeType="1"/>
          </p:cNvSpPr>
          <p:nvPr/>
        </p:nvSpPr>
        <p:spPr bwMode="auto">
          <a:xfrm>
            <a:off x="6056275" y="1289031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467995" y="2493010"/>
            <a:ext cx="8291195" cy="18865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ts val="3500"/>
              </a:lnSpc>
              <a:buFontTx/>
              <a:buBlip>
                <a:blip r:embed="rId2"/>
              </a:buBlip>
            </a:pPr>
            <a:r>
              <a:rPr kumimoji="1" lang="zh-CN" altLang="en-US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第一个结点的操作和表中其他结点的操作相一致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，无需进行特殊处理；</a:t>
            </a:r>
          </a:p>
          <a:p>
            <a:pPr marL="457200" indent="-457200" algn="l">
              <a:lnSpc>
                <a:spcPts val="3500"/>
              </a:lnSpc>
              <a:buFontTx/>
              <a:buBlip>
                <a:blip r:embed="rId2"/>
              </a:buBlip>
            </a:pP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无论链表是否为空，都有一个头结点，因此</a:t>
            </a:r>
            <a:r>
              <a:rPr kumimoji="1" lang="zh-CN" altLang="en-US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空表和非空表的处理也就统一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了。</a:t>
            </a: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366425" y="1917373"/>
            <a:ext cx="4968875" cy="4572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单链表增加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一个头结点的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优点如下：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Text Box 41"/>
          <p:cNvSpPr txBox="1">
            <a:spLocks noChangeArrowheads="1"/>
          </p:cNvSpPr>
          <p:nvPr/>
        </p:nvSpPr>
        <p:spPr bwMode="auto">
          <a:xfrm>
            <a:off x="1714480" y="252691"/>
            <a:ext cx="2428892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带头结点单链表</a:t>
            </a:r>
            <a:endParaRPr kumimoji="1"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957638" y="4725988"/>
            <a:ext cx="428625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l">
              <a:spcBef>
                <a:spcPct val="20000"/>
              </a:spcBef>
            </a:pPr>
            <a:endParaRPr lang="zh-CN" altLang="zh-CN" sz="2800" b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480695" y="4653280"/>
            <a:ext cx="5447665" cy="19380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InitList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*&amp;L)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{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L=(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*)malloc(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));   </a:t>
            </a:r>
            <a:endParaRPr kumimoji="1" lang="zh-CN" altLang="en-US" sz="2000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L-&gt;next=NULL;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}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660832" y="4940952"/>
            <a:ext cx="1815783" cy="1013778"/>
            <a:chOff x="2756217" y="4558362"/>
            <a:chExt cx="1815783" cy="1013778"/>
          </a:xfrm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4032250" y="514034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  <a:endParaRPr lang="zh-CN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3490912" y="5140340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3333FF"/>
                </a:solidFill>
              </a:endParaRPr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2756217" y="4558362"/>
              <a:ext cx="431800" cy="3651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/>
                <a:t>L</a:t>
              </a:r>
            </a:p>
          </p:txBody>
        </p:sp>
      </p:grpSp>
      <p:sp>
        <p:nvSpPr>
          <p:cNvPr id="2" name="右箭头 1"/>
          <p:cNvSpPr/>
          <p:nvPr/>
        </p:nvSpPr>
        <p:spPr>
          <a:xfrm>
            <a:off x="5796280" y="5589270"/>
            <a:ext cx="1368425" cy="2159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rc 35"/>
          <p:cNvSpPr/>
          <p:nvPr/>
        </p:nvSpPr>
        <p:spPr bwMode="auto">
          <a:xfrm>
            <a:off x="7136104" y="5156816"/>
            <a:ext cx="360362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t>30</a:t>
            </a:fld>
            <a:r>
              <a:rPr lang="en-US" altLang="zh-CN"/>
              <a:t>/35</a:t>
            </a: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539750" y="908685"/>
            <a:ext cx="8146415" cy="316928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作业：</a:t>
            </a:r>
          </a:p>
          <a:p>
            <a:pPr algn="l"/>
            <a:endParaRPr kumimoji="1"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，在有序的链表中插入一个元素，插入后还是有序的；</a:t>
            </a:r>
          </a:p>
          <a:p>
            <a:pPr algn="l"/>
            <a:endParaRPr kumimoji="1"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endParaRPr kumimoji="1"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合并两个线性表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1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C=A+B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有重复的也不用管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2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C=A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有的，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不用再重复加入到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kumimoji="1"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endParaRPr kumimoji="1"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endParaRPr kumimoji="1"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714348" y="1142984"/>
            <a:ext cx="8229600" cy="9725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>
                <a:latin typeface="楷体" panose="02010609060101010101" pitchFamily="49" charset="-122"/>
                <a:ea typeface="楷体" panose="02010609060101010101" pitchFamily="49" charset="-122"/>
              </a:rPr>
              <a:t>    当</a:t>
            </a:r>
            <a:r>
              <a:rPr kumimoji="1"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访问过</a:t>
            </a:r>
            <a:r>
              <a:rPr kumimoji="1" lang="zh-CN" altLang="en-US" sz="2200">
                <a:latin typeface="楷体" panose="02010609060101010101" pitchFamily="49" charset="-122"/>
                <a:ea typeface="楷体" panose="02010609060101010101" pitchFamily="49" charset="-122"/>
              </a:rPr>
              <a:t>一个结点后，只能</a:t>
            </a:r>
            <a:r>
              <a:rPr kumimoji="1"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接着访问它</a:t>
            </a:r>
            <a:r>
              <a:rPr kumimoji="1" lang="zh-CN" altLang="en-US" sz="2200">
                <a:latin typeface="楷体" panose="02010609060101010101" pitchFamily="49" charset="-122"/>
                <a:ea typeface="楷体" panose="02010609060101010101" pitchFamily="49" charset="-122"/>
              </a:rPr>
              <a:t>的后继结点，而</a:t>
            </a:r>
            <a:r>
              <a:rPr kumimoji="1"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无法访问</a:t>
            </a:r>
            <a:r>
              <a:rPr kumimoji="1" lang="zh-CN" altLang="en-US" sz="2200">
                <a:latin typeface="楷体" panose="02010609060101010101" pitchFamily="49" charset="-122"/>
                <a:ea typeface="楷体" panose="02010609060101010101" pitchFamily="49" charset="-122"/>
              </a:rPr>
              <a:t>它的前驱结点。  </a:t>
            </a:r>
            <a:endParaRPr kumimoji="1"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405" y="548619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单链表的特点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319989" y="3141656"/>
            <a:ext cx="539750" cy="431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baseline="-25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861327" y="3141656"/>
            <a:ext cx="539750" cy="431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301189" y="3141656"/>
            <a:ext cx="539750" cy="431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baseline="-25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842527" y="3141656"/>
            <a:ext cx="539750" cy="431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7272672" y="3090856"/>
            <a:ext cx="576262" cy="4572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kumimoji="1" lang="en-US" altLang="zh-CN">
              <a:solidFill>
                <a:srgbClr val="3333FF"/>
              </a:solidFill>
              <a:ea typeface="宋体" panose="02010600030101010101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803968" y="2371718"/>
            <a:ext cx="701691" cy="719138"/>
            <a:chOff x="2285984" y="1142984"/>
            <a:chExt cx="701691" cy="719138"/>
          </a:xfrm>
        </p:grpSpPr>
        <p:sp>
          <p:nvSpPr>
            <p:cNvPr id="10" name="Arc 14"/>
            <p:cNvSpPr/>
            <p:nvPr/>
          </p:nvSpPr>
          <p:spPr bwMode="auto">
            <a:xfrm>
              <a:off x="2627313" y="1503347"/>
              <a:ext cx="360362" cy="358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7030A0"/>
              </a:solidFill>
              <a:miter lim="800000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2285984" y="1142984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/>
                <a:t>p</a:t>
              </a:r>
            </a:p>
          </p:txBody>
        </p:sp>
      </p:grpSp>
      <p:sp>
        <p:nvSpPr>
          <p:cNvPr id="12" name="Freeform 17"/>
          <p:cNvSpPr/>
          <p:nvPr/>
        </p:nvSpPr>
        <p:spPr bwMode="auto">
          <a:xfrm>
            <a:off x="3193114" y="3355968"/>
            <a:ext cx="1123950" cy="0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708" y="0"/>
              </a:cxn>
            </a:cxnLst>
            <a:rect l="0" t="0" r="r" b="b"/>
            <a:pathLst>
              <a:path w="708" h="6">
                <a:moveTo>
                  <a:pt x="0" y="6"/>
                </a:moveTo>
                <a:lnTo>
                  <a:pt x="708" y="0"/>
                </a:lnTo>
              </a:path>
            </a:pathLst>
          </a:custGeom>
          <a:noFill/>
          <a:ln w="38100">
            <a:solidFill>
              <a:srgbClr val="7030A0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>
            <a:off x="5167964" y="3357556"/>
            <a:ext cx="576263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1024589" y="3141656"/>
            <a:ext cx="576263" cy="4572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kumimoji="1" lang="en-US" altLang="zh-CN">
              <a:solidFill>
                <a:srgbClr val="3333FF"/>
              </a:solidFill>
              <a:ea typeface="宋体" panose="02010600030101010101" pitchFamily="2" charset="-122"/>
            </a:endParaRPr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>
            <a:off x="1745314" y="3357556"/>
            <a:ext cx="576263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t>4</a:t>
            </a:fld>
            <a:r>
              <a:rPr lang="en-US" altLang="zh-CN"/>
              <a:t>/35</a:t>
            </a:r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5723589" y="3141656"/>
            <a:ext cx="539750" cy="431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2000" baseline="-25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6264927" y="3141656"/>
            <a:ext cx="539750" cy="431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590364" y="3357556"/>
            <a:ext cx="576263" cy="0"/>
          </a:xfrm>
          <a:prstGeom prst="line">
            <a:avLst/>
          </a:prstGeom>
          <a:noFill/>
          <a:ln w="38100">
            <a:solidFill>
              <a:srgbClr val="7030A0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27 -0.00092 L 0.24514 -0.00092 " pathEditMode="relative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43" name="Rectangle 7"/>
          <p:cNvSpPr>
            <a:spLocks noChangeArrowheads="1"/>
          </p:cNvSpPr>
          <p:nvPr/>
        </p:nvSpPr>
        <p:spPr bwMode="auto">
          <a:xfrm>
            <a:off x="2697480" y="2995613"/>
            <a:ext cx="539750" cy="431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baseline="-25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344" name="Rectangle 8"/>
          <p:cNvSpPr>
            <a:spLocks noChangeArrowheads="1"/>
          </p:cNvSpPr>
          <p:nvPr/>
        </p:nvSpPr>
        <p:spPr bwMode="auto">
          <a:xfrm>
            <a:off x="3238818" y="2995613"/>
            <a:ext cx="539750" cy="431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70345" name="Rectangle 9"/>
          <p:cNvSpPr>
            <a:spLocks noChangeArrowheads="1"/>
          </p:cNvSpPr>
          <p:nvPr/>
        </p:nvSpPr>
        <p:spPr bwMode="auto">
          <a:xfrm>
            <a:off x="4678680" y="2995613"/>
            <a:ext cx="539750" cy="431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baseline="-25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346" name="Rectangle 10"/>
          <p:cNvSpPr>
            <a:spLocks noChangeArrowheads="1"/>
          </p:cNvSpPr>
          <p:nvPr/>
        </p:nvSpPr>
        <p:spPr bwMode="auto">
          <a:xfrm>
            <a:off x="5220018" y="2995613"/>
            <a:ext cx="539750" cy="431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70347" name="Rectangle 11"/>
          <p:cNvSpPr>
            <a:spLocks noChangeArrowheads="1"/>
          </p:cNvSpPr>
          <p:nvPr/>
        </p:nvSpPr>
        <p:spPr bwMode="auto">
          <a:xfrm>
            <a:off x="3778568" y="4605338"/>
            <a:ext cx="539750" cy="431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altLang="zh-CN" sz="2000" i="1" baseline="-25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348" name="Rectangle 12"/>
          <p:cNvSpPr>
            <a:spLocks noChangeArrowheads="1"/>
          </p:cNvSpPr>
          <p:nvPr/>
        </p:nvSpPr>
        <p:spPr bwMode="auto">
          <a:xfrm>
            <a:off x="4319905" y="4605338"/>
            <a:ext cx="539750" cy="431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/>
          </a:p>
        </p:txBody>
      </p:sp>
      <p:sp>
        <p:nvSpPr>
          <p:cNvPr id="270349" name="Text Box 13"/>
          <p:cNvSpPr txBox="1">
            <a:spLocks noChangeArrowheads="1"/>
          </p:cNvSpPr>
          <p:nvPr/>
        </p:nvSpPr>
        <p:spPr bwMode="auto">
          <a:xfrm>
            <a:off x="6226493" y="2957513"/>
            <a:ext cx="576262" cy="4572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kumimoji="1" lang="en-US" altLang="zh-CN">
              <a:solidFill>
                <a:srgbClr val="3333FF"/>
              </a:solidFill>
              <a:ea typeface="宋体" panose="02010600030101010101" pitchFamily="2" charset="-122"/>
            </a:endParaRPr>
          </a:p>
        </p:txBody>
      </p:sp>
      <p:sp>
        <p:nvSpPr>
          <p:cNvPr id="270350" name="Arc 14"/>
          <p:cNvSpPr/>
          <p:nvPr/>
        </p:nvSpPr>
        <p:spPr bwMode="auto">
          <a:xfrm>
            <a:off x="2626043" y="2636838"/>
            <a:ext cx="360362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0351" name="Text Box 15"/>
          <p:cNvSpPr txBox="1">
            <a:spLocks noChangeArrowheads="1"/>
          </p:cNvSpPr>
          <p:nvPr/>
        </p:nvSpPr>
        <p:spPr bwMode="auto">
          <a:xfrm>
            <a:off x="2284714" y="2276475"/>
            <a:ext cx="43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p</a:t>
            </a:r>
          </a:p>
        </p:txBody>
      </p:sp>
      <p:sp>
        <p:nvSpPr>
          <p:cNvPr id="270353" name="Freeform 17"/>
          <p:cNvSpPr/>
          <p:nvPr/>
        </p:nvSpPr>
        <p:spPr bwMode="auto">
          <a:xfrm>
            <a:off x="3570605" y="3209925"/>
            <a:ext cx="1123950" cy="9525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708" y="0"/>
              </a:cxn>
            </a:cxnLst>
            <a:rect l="0" t="0" r="r" b="b"/>
            <a:pathLst>
              <a:path w="708" h="6">
                <a:moveTo>
                  <a:pt x="0" y="6"/>
                </a:moveTo>
                <a:lnTo>
                  <a:pt x="708" y="0"/>
                </a:lnTo>
              </a:path>
            </a:pathLst>
          </a:custGeom>
          <a:noFill/>
          <a:ln w="381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54" name="Line 18"/>
          <p:cNvSpPr>
            <a:spLocks noChangeShapeType="1"/>
          </p:cNvSpPr>
          <p:nvPr/>
        </p:nvSpPr>
        <p:spPr bwMode="auto">
          <a:xfrm>
            <a:off x="5545455" y="3211513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56" name="Text Box 20"/>
          <p:cNvSpPr txBox="1">
            <a:spLocks noChangeArrowheads="1"/>
          </p:cNvSpPr>
          <p:nvPr/>
        </p:nvSpPr>
        <p:spPr bwMode="auto">
          <a:xfrm>
            <a:off x="1402080" y="2995613"/>
            <a:ext cx="576263" cy="4572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kumimoji="1" lang="en-US" altLang="zh-CN">
              <a:solidFill>
                <a:srgbClr val="3333FF"/>
              </a:solidFill>
              <a:ea typeface="宋体" panose="02010600030101010101" pitchFamily="2" charset="-122"/>
            </a:endParaRPr>
          </a:p>
        </p:txBody>
      </p:sp>
      <p:sp>
        <p:nvSpPr>
          <p:cNvPr id="270357" name="Line 21"/>
          <p:cNvSpPr>
            <a:spLocks noChangeShapeType="1"/>
          </p:cNvSpPr>
          <p:nvPr/>
        </p:nvSpPr>
        <p:spPr bwMode="auto">
          <a:xfrm>
            <a:off x="2122805" y="3211513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60" name="Text Box 24"/>
          <p:cNvSpPr txBox="1">
            <a:spLocks noChangeArrowheads="1"/>
          </p:cNvSpPr>
          <p:nvPr/>
        </p:nvSpPr>
        <p:spPr bwMode="auto">
          <a:xfrm>
            <a:off x="3088005" y="4557713"/>
            <a:ext cx="43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s</a:t>
            </a:r>
          </a:p>
        </p:txBody>
      </p:sp>
      <p:sp>
        <p:nvSpPr>
          <p:cNvPr id="270362" name="Line 26"/>
          <p:cNvSpPr>
            <a:spLocks noChangeShapeType="1"/>
          </p:cNvSpPr>
          <p:nvPr/>
        </p:nvSpPr>
        <p:spPr bwMode="auto">
          <a:xfrm>
            <a:off x="3392805" y="4816475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70372" name="Group 36"/>
          <p:cNvGrpSpPr/>
          <p:nvPr/>
        </p:nvGrpSpPr>
        <p:grpSpPr bwMode="auto">
          <a:xfrm>
            <a:off x="4642168" y="3432175"/>
            <a:ext cx="3101975" cy="1389063"/>
            <a:chOff x="2925" y="1376"/>
            <a:chExt cx="1954" cy="875"/>
          </a:xfrm>
        </p:grpSpPr>
        <p:sp>
          <p:nvSpPr>
            <p:cNvPr id="270361" name="Freeform 25"/>
            <p:cNvSpPr/>
            <p:nvPr/>
          </p:nvSpPr>
          <p:spPr bwMode="auto">
            <a:xfrm>
              <a:off x="2925" y="1376"/>
              <a:ext cx="299" cy="875"/>
            </a:xfrm>
            <a:custGeom>
              <a:avLst/>
              <a:gdLst/>
              <a:ahLst/>
              <a:cxnLst>
                <a:cxn ang="0">
                  <a:pos x="0" y="875"/>
                </a:cxn>
                <a:cxn ang="0">
                  <a:pos x="299" y="0"/>
                </a:cxn>
              </a:cxnLst>
              <a:rect l="0" t="0" r="r" b="b"/>
              <a:pathLst>
                <a:path w="299" h="875">
                  <a:moveTo>
                    <a:pt x="0" y="875"/>
                  </a:moveTo>
                  <a:lnTo>
                    <a:pt x="299" y="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0365" name="Text Box 29"/>
            <p:cNvSpPr txBox="1">
              <a:spLocks noChangeArrowheads="1"/>
            </p:cNvSpPr>
            <p:nvPr/>
          </p:nvSpPr>
          <p:spPr bwMode="auto">
            <a:xfrm>
              <a:off x="3107" y="1621"/>
              <a:ext cx="1772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cs typeface="Times New Roman" panose="02020603050405020304" pitchFamily="18" charset="0"/>
                  <a:sym typeface="Wingdings 2" panose="05020102010507070707" pitchFamily="18" charset="2"/>
                </a:rPr>
                <a:t></a:t>
              </a:r>
              <a:r>
                <a:rPr lang="en-US" altLang="zh-CN" sz="2000" dirty="0">
                  <a:cs typeface="Times New Roman" panose="02020603050405020304" pitchFamily="18" charset="0"/>
                </a:rPr>
                <a:t>s</a:t>
              </a:r>
              <a:r>
                <a:rPr lang="en-US" altLang="zh-CN" sz="2000" dirty="0">
                  <a:latin typeface="+mn-ea"/>
                  <a:ea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>
                  <a:cs typeface="Times New Roman" panose="02020603050405020304" pitchFamily="18" charset="0"/>
                </a:rPr>
                <a:t>&gt;next=p</a:t>
              </a:r>
              <a:r>
                <a:rPr lang="en-US" altLang="zh-CN" sz="2000" dirty="0">
                  <a:ea typeface="宋体" panose="02010600030101010101" pitchFamily="2" charset="-122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>
                  <a:cs typeface="Times New Roman" panose="02020603050405020304" pitchFamily="18" charset="0"/>
                </a:rPr>
                <a:t>&gt;next</a:t>
              </a:r>
            </a:p>
          </p:txBody>
        </p:sp>
      </p:grpSp>
      <p:grpSp>
        <p:nvGrpSpPr>
          <p:cNvPr id="270373" name="Group 37"/>
          <p:cNvGrpSpPr/>
          <p:nvPr/>
        </p:nvGrpSpPr>
        <p:grpSpPr bwMode="auto">
          <a:xfrm>
            <a:off x="1978343" y="3219450"/>
            <a:ext cx="2016125" cy="1384300"/>
            <a:chOff x="1247" y="1242"/>
            <a:chExt cx="1270" cy="872"/>
          </a:xfrm>
        </p:grpSpPr>
        <p:sp>
          <p:nvSpPr>
            <p:cNvPr id="270363" name="Freeform 27"/>
            <p:cNvSpPr/>
            <p:nvPr/>
          </p:nvSpPr>
          <p:spPr bwMode="auto">
            <a:xfrm>
              <a:off x="2184" y="1242"/>
              <a:ext cx="333" cy="8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3" y="872"/>
                </a:cxn>
              </a:cxnLst>
              <a:rect l="0" t="0" r="r" b="b"/>
              <a:pathLst>
                <a:path w="333" h="872">
                  <a:moveTo>
                    <a:pt x="0" y="0"/>
                  </a:moveTo>
                  <a:lnTo>
                    <a:pt x="333" y="872"/>
                  </a:lnTo>
                </a:path>
              </a:pathLst>
            </a:custGeom>
            <a:noFill/>
            <a:ln w="38100">
              <a:solidFill>
                <a:srgbClr val="FF00FF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0366" name="Text Box 30"/>
            <p:cNvSpPr txBox="1">
              <a:spLocks noChangeArrowheads="1"/>
            </p:cNvSpPr>
            <p:nvPr/>
          </p:nvSpPr>
          <p:spPr bwMode="auto">
            <a:xfrm>
              <a:off x="1247" y="1616"/>
              <a:ext cx="1190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cs typeface="Times New Roman" panose="02020603050405020304" pitchFamily="18" charset="0"/>
                  <a:sym typeface="Wingdings 2" panose="05020102010507070707" pitchFamily="18" charset="2"/>
                </a:rPr>
                <a:t></a:t>
              </a:r>
              <a:r>
                <a:rPr lang="en-US" altLang="zh-CN" sz="2000" dirty="0">
                  <a:cs typeface="Times New Roman" panose="02020603050405020304" pitchFamily="18" charset="0"/>
                </a:rPr>
                <a:t>p</a:t>
              </a:r>
              <a:r>
                <a:rPr lang="en-US" altLang="zh-CN" sz="2000" dirty="0"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>
                  <a:cs typeface="Times New Roman" panose="02020603050405020304" pitchFamily="18" charset="0"/>
                </a:rPr>
                <a:t>&gt;next=s</a:t>
              </a:r>
            </a:p>
          </p:txBody>
        </p:sp>
      </p:grpSp>
      <p:sp>
        <p:nvSpPr>
          <p:cNvPr id="270369" name="Text Box 33"/>
          <p:cNvSpPr txBox="1">
            <a:spLocks noChangeArrowheads="1"/>
          </p:cNvSpPr>
          <p:nvPr/>
        </p:nvSpPr>
        <p:spPr bwMode="auto">
          <a:xfrm>
            <a:off x="2554605" y="5181600"/>
            <a:ext cx="3887788" cy="13604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插入操作语句描述如下：</a:t>
            </a:r>
          </a:p>
          <a:p>
            <a:pPr algn="l">
              <a:lnSpc>
                <a:spcPct val="130000"/>
              </a:lnSpc>
            </a:pPr>
            <a:r>
              <a:rPr lang="zh-CN" altLang="en-US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 </a:t>
            </a:r>
            <a:r>
              <a:rPr lang="en-US" altLang="zh-CN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solidFill>
                  <a:srgbClr val="FF00FF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00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&gt;next = p</a:t>
            </a:r>
            <a:r>
              <a:rPr lang="en-US" altLang="zh-CN" sz="2000">
                <a:solidFill>
                  <a:srgbClr val="FF00FF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&gt;next;</a:t>
            </a:r>
          </a:p>
          <a:p>
            <a:pPr algn="l">
              <a:lnSpc>
                <a:spcPct val="130000"/>
              </a:lnSpc>
            </a:pPr>
            <a:r>
              <a:rPr lang="en-US" altLang="zh-CN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 </a:t>
            </a:r>
            <a:r>
              <a:rPr lang="en-US" altLang="zh-CN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solidFill>
                  <a:srgbClr val="FF00FF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sz="200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&gt;next = s</a:t>
            </a:r>
            <a:r>
              <a:rPr lang="en-US" altLang="zh-CN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1402084" y="1268817"/>
            <a:ext cx="7535885" cy="5355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插入操作：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值为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的新结点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插入到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*p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结点之后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     </a:t>
            </a:r>
          </a:p>
        </p:txBody>
      </p:sp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107287" y="332720"/>
            <a:ext cx="4857784" cy="6093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、插入结点和删除结点操作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6613" name="Text Box 5"/>
          <p:cNvSpPr txBox="1">
            <a:spLocks noChangeArrowheads="1"/>
          </p:cNvSpPr>
          <p:nvPr/>
        </p:nvSpPr>
        <p:spPr bwMode="auto">
          <a:xfrm>
            <a:off x="1318551" y="1902139"/>
            <a:ext cx="77041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特点：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只需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修改相关结点的指针域，不需要移动结点。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5292063" y="404482"/>
            <a:ext cx="257176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1" lang="zh-CN" altLang="en-US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）插入结点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70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53" grpId="0" bldLvl="0" animBg="1"/>
      <p:bldP spid="270369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1979613" y="4431348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baseline="-25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2520950" y="4431348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grpSp>
        <p:nvGrpSpPr>
          <p:cNvPr id="271396" name="Group 36"/>
          <p:cNvGrpSpPr/>
          <p:nvPr/>
        </p:nvGrpSpPr>
        <p:grpSpPr bwMode="auto">
          <a:xfrm>
            <a:off x="3417888" y="4431348"/>
            <a:ext cx="1081087" cy="431800"/>
            <a:chOff x="2153" y="1571"/>
            <a:chExt cx="681" cy="272"/>
          </a:xfrm>
        </p:grpSpPr>
        <p:sp>
          <p:nvSpPr>
            <p:cNvPr id="271366" name="Rectangle 6"/>
            <p:cNvSpPr>
              <a:spLocks noChangeArrowheads="1"/>
            </p:cNvSpPr>
            <p:nvPr/>
          </p:nvSpPr>
          <p:spPr bwMode="auto">
            <a:xfrm>
              <a:off x="2153" y="1571"/>
              <a:ext cx="340" cy="2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baseline="-25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367" name="Rectangle 7"/>
            <p:cNvSpPr>
              <a:spLocks noChangeArrowheads="1"/>
            </p:cNvSpPr>
            <p:nvPr/>
          </p:nvSpPr>
          <p:spPr bwMode="auto">
            <a:xfrm>
              <a:off x="2494" y="1571"/>
              <a:ext cx="340" cy="2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3333FF"/>
                </a:solidFill>
              </a:endParaRPr>
            </a:p>
          </p:txBody>
        </p:sp>
      </p:grpSp>
      <p:sp>
        <p:nvSpPr>
          <p:cNvPr id="271368" name="Rectangle 8"/>
          <p:cNvSpPr>
            <a:spLocks noChangeArrowheads="1"/>
          </p:cNvSpPr>
          <p:nvPr/>
        </p:nvSpPr>
        <p:spPr bwMode="auto">
          <a:xfrm>
            <a:off x="4918075" y="4431348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altLang="zh-CN" sz="2000" i="1" baseline="-25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369" name="Rectangle 9"/>
          <p:cNvSpPr>
            <a:spLocks noChangeArrowheads="1"/>
          </p:cNvSpPr>
          <p:nvPr/>
        </p:nvSpPr>
        <p:spPr bwMode="auto">
          <a:xfrm>
            <a:off x="5459413" y="4431348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/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6300788" y="4393248"/>
            <a:ext cx="576262" cy="4572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kumimoji="1" lang="en-US" altLang="zh-CN">
              <a:solidFill>
                <a:srgbClr val="3333FF"/>
              </a:solidFill>
              <a:ea typeface="宋体" panose="02010600030101010101" pitchFamily="2" charset="-122"/>
            </a:endParaRPr>
          </a:p>
        </p:txBody>
      </p:sp>
      <p:sp>
        <p:nvSpPr>
          <p:cNvPr id="271371" name="Arc 11"/>
          <p:cNvSpPr/>
          <p:nvPr/>
        </p:nvSpPr>
        <p:spPr bwMode="auto">
          <a:xfrm>
            <a:off x="1908175" y="4072573"/>
            <a:ext cx="360363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1547813" y="3712210"/>
            <a:ext cx="43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p</a:t>
            </a:r>
          </a:p>
        </p:txBody>
      </p:sp>
      <p:sp>
        <p:nvSpPr>
          <p:cNvPr id="271373" name="Line 13"/>
          <p:cNvSpPr>
            <a:spLocks noChangeShapeType="1"/>
          </p:cNvSpPr>
          <p:nvPr/>
        </p:nvSpPr>
        <p:spPr bwMode="auto">
          <a:xfrm>
            <a:off x="2843213" y="4647248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1374" name="Line 14"/>
          <p:cNvSpPr>
            <a:spLocks noChangeShapeType="1"/>
          </p:cNvSpPr>
          <p:nvPr/>
        </p:nvSpPr>
        <p:spPr bwMode="auto">
          <a:xfrm>
            <a:off x="4284663" y="4647248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1375" name="Text Box 15"/>
          <p:cNvSpPr txBox="1">
            <a:spLocks noChangeArrowheads="1"/>
          </p:cNvSpPr>
          <p:nvPr/>
        </p:nvSpPr>
        <p:spPr bwMode="auto">
          <a:xfrm>
            <a:off x="684213" y="4431348"/>
            <a:ext cx="576262" cy="4572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kumimoji="1" lang="en-US" altLang="zh-CN">
              <a:solidFill>
                <a:srgbClr val="3333FF"/>
              </a:solidFill>
              <a:ea typeface="宋体" panose="02010600030101010101" pitchFamily="2" charset="-122"/>
            </a:endParaRPr>
          </a:p>
        </p:txBody>
      </p:sp>
      <p:sp>
        <p:nvSpPr>
          <p:cNvPr id="271376" name="Line 16"/>
          <p:cNvSpPr>
            <a:spLocks noChangeShapeType="1"/>
          </p:cNvSpPr>
          <p:nvPr/>
        </p:nvSpPr>
        <p:spPr bwMode="auto">
          <a:xfrm>
            <a:off x="1404938" y="4647248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1387" name="Line 27"/>
          <p:cNvSpPr>
            <a:spLocks noChangeShapeType="1"/>
          </p:cNvSpPr>
          <p:nvPr/>
        </p:nvSpPr>
        <p:spPr bwMode="auto">
          <a:xfrm>
            <a:off x="5711825" y="4647248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71397" name="Group 37"/>
          <p:cNvGrpSpPr/>
          <p:nvPr/>
        </p:nvGrpSpPr>
        <p:grpSpPr bwMode="auto">
          <a:xfrm>
            <a:off x="2700338" y="3456623"/>
            <a:ext cx="3743325" cy="1163637"/>
            <a:chOff x="1701" y="957"/>
            <a:chExt cx="2358" cy="733"/>
          </a:xfrm>
        </p:grpSpPr>
        <p:sp>
          <p:nvSpPr>
            <p:cNvPr id="271383" name="Text Box 23"/>
            <p:cNvSpPr txBox="1">
              <a:spLocks noChangeArrowheads="1"/>
            </p:cNvSpPr>
            <p:nvPr/>
          </p:nvSpPr>
          <p:spPr bwMode="auto">
            <a:xfrm>
              <a:off x="1701" y="957"/>
              <a:ext cx="2358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cs typeface="Times New Roman" panose="02020603050405020304" pitchFamily="18" charset="0"/>
                </a:rPr>
                <a:t>p</a:t>
              </a:r>
              <a:r>
                <a:rPr lang="en-US" altLang="zh-CN" sz="2000" dirty="0">
                  <a:latin typeface="+mn-ea"/>
                  <a:ea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>
                  <a:cs typeface="Times New Roman" panose="02020603050405020304" pitchFamily="18" charset="0"/>
                </a:rPr>
                <a:t>&gt;next=p</a:t>
              </a:r>
              <a:r>
                <a:rPr lang="en-US" altLang="zh-CN" sz="2000" dirty="0"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>
                  <a:cs typeface="Times New Roman" panose="02020603050405020304" pitchFamily="18" charset="0"/>
                </a:rPr>
                <a:t>&gt;next</a:t>
              </a:r>
              <a:r>
                <a:rPr lang="en-US" altLang="zh-CN" sz="2000" dirty="0"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>
                  <a:cs typeface="Times New Roman" panose="02020603050405020304" pitchFamily="18" charset="0"/>
                </a:rPr>
                <a:t>&gt;next</a:t>
              </a:r>
            </a:p>
          </p:txBody>
        </p:sp>
        <p:sp>
          <p:nvSpPr>
            <p:cNvPr id="271389" name="Line 29"/>
            <p:cNvSpPr>
              <a:spLocks noChangeShapeType="1"/>
            </p:cNvSpPr>
            <p:nvPr/>
          </p:nvSpPr>
          <p:spPr bwMode="auto">
            <a:xfrm flipV="1">
              <a:off x="1746" y="1282"/>
              <a:ext cx="0" cy="40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1390" name="Line 30"/>
            <p:cNvSpPr>
              <a:spLocks noChangeShapeType="1"/>
            </p:cNvSpPr>
            <p:nvPr/>
          </p:nvSpPr>
          <p:spPr bwMode="auto">
            <a:xfrm>
              <a:off x="3243" y="1277"/>
              <a:ext cx="0" cy="29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1391" name="Line 31"/>
            <p:cNvSpPr>
              <a:spLocks noChangeShapeType="1"/>
            </p:cNvSpPr>
            <p:nvPr/>
          </p:nvSpPr>
          <p:spPr bwMode="auto">
            <a:xfrm>
              <a:off x="1746" y="1282"/>
              <a:ext cx="1497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71393" name="Text Box 33"/>
          <p:cNvSpPr txBox="1">
            <a:spLocks noChangeArrowheads="1"/>
          </p:cNvSpPr>
          <p:nvPr/>
        </p:nvSpPr>
        <p:spPr bwMode="auto">
          <a:xfrm>
            <a:off x="1835150" y="5437823"/>
            <a:ext cx="4897438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删除操作语句描述如下：</a:t>
            </a:r>
          </a:p>
          <a:p>
            <a:pPr algn="l">
              <a:lnSpc>
                <a:spcPct val="150000"/>
              </a:lnSpc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solidFill>
                  <a:srgbClr val="FF00FF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sz="200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&gt;next = p</a:t>
            </a:r>
            <a:r>
              <a:rPr lang="en-US" altLang="zh-CN" sz="2000">
                <a:solidFill>
                  <a:srgbClr val="FF00FF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&gt;next</a:t>
            </a:r>
            <a:r>
              <a:rPr lang="en-US" altLang="zh-CN" sz="2000" dirty="0">
                <a:solidFill>
                  <a:srgbClr val="FF00FF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&gt;next;</a:t>
            </a:r>
          </a:p>
        </p:txBody>
      </p:sp>
      <p:sp>
        <p:nvSpPr>
          <p:cNvPr id="271395" name="Text Box 35"/>
          <p:cNvSpPr txBox="1">
            <a:spLocks noChangeArrowheads="1"/>
          </p:cNvSpPr>
          <p:nvPr/>
        </p:nvSpPr>
        <p:spPr bwMode="auto">
          <a:xfrm>
            <a:off x="896940" y="2413635"/>
            <a:ext cx="3675060" cy="587441"/>
          </a:xfrm>
          <a:prstGeom prst="rect">
            <a:avLst/>
          </a:prstGeom>
          <a:solidFill>
            <a:srgbClr val="6600CC"/>
          </a:solidFill>
          <a:ln w="28575" algn="ctr">
            <a:noFill/>
            <a:miter lim="800000"/>
          </a:ln>
          <a:effectLst/>
        </p:spPr>
        <p:txBody>
          <a:bodyPr wrap="square" lIns="162000" tIns="108000" rIns="162000" bIns="10800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</a:t>
            </a:r>
            <a:r>
              <a: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链表删除结点演示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t>6</a:t>
            </a:fld>
            <a:r>
              <a:rPr lang="en-US" altLang="zh-CN"/>
              <a:t>/35</a:t>
            </a:r>
          </a:p>
        </p:txBody>
      </p:sp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828332" y="1053139"/>
            <a:ext cx="6357982" cy="5355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删除操作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删除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*p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结点之后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一个结点。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828332" y="1724653"/>
            <a:ext cx="77057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特点：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只需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修改相关结点的指针域，不需要移动结点。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756894" y="262856"/>
            <a:ext cx="257176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1" lang="zh-CN" altLang="en-US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）删除结点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71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73" grpId="0" bldLvl="0" animBg="1"/>
      <p:bldP spid="27139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785786" y="1357298"/>
            <a:ext cx="4319588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先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考虑如何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整体建立单</a:t>
            </a:r>
            <a:r>
              <a:rPr kumimoji="1" lang="zh-CN" altLang="en-US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链表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。　</a:t>
            </a:r>
            <a:endParaRPr kumimoji="1" lang="en-US" altLang="zh-CN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823916" y="393139"/>
            <a:ext cx="3033704" cy="6093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2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、建立单链表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3042" y="2285992"/>
            <a:ext cx="1714512" cy="857256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0..</a:t>
            </a:r>
            <a:r>
              <a:rPr lang="en-US" altLang="zh-CN" sz="22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lang="zh-CN" altLang="en-US" sz="2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72066" y="2285992"/>
            <a:ext cx="1714512" cy="857256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带头结点的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单链表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endParaRPr lang="zh-CN" altLang="en-US" sz="22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500430" y="2786058"/>
            <a:ext cx="1428760" cy="14287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71868" y="2314510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整体创建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5786" y="3714752"/>
            <a:ext cx="4572032" cy="4616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建立单链表的常用方法有两种。</a:t>
            </a: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t>7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536577" y="1214422"/>
            <a:ext cx="7964513" cy="1323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从一个空表开始，创建一个头结点。</a:t>
            </a:r>
            <a:endParaRPr kumimoji="1" lang="en-US" altLang="zh-CN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依次读取字符数组</a:t>
            </a:r>
            <a:r>
              <a:rPr kumimoji="1" lang="en-US" altLang="zh-CN" sz="2200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中的元素，生成新结点</a:t>
            </a:r>
            <a:endParaRPr kumimoji="1" lang="en-US" altLang="zh-CN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将新结点插入到当前链表的</a:t>
            </a:r>
            <a:r>
              <a:rPr kumimoji="1" lang="zh-CN" altLang="en-US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表头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上，直到结束为止。</a:t>
            </a:r>
            <a:endParaRPr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09600" y="2857496"/>
            <a:ext cx="7418388" cy="1512888"/>
            <a:chOff x="609600" y="2708275"/>
            <a:chExt cx="7418388" cy="1512888"/>
          </a:xfrm>
        </p:grpSpPr>
        <p:sp>
          <p:nvSpPr>
            <p:cNvPr id="277526" name="Oval 22"/>
            <p:cNvSpPr>
              <a:spLocks noChangeArrowheads="1"/>
            </p:cNvSpPr>
            <p:nvPr/>
          </p:nvSpPr>
          <p:spPr bwMode="auto">
            <a:xfrm>
              <a:off x="6516688" y="2708275"/>
              <a:ext cx="1511300" cy="15128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09" name="Rectangle 5"/>
            <p:cNvSpPr>
              <a:spLocks noChangeArrowheads="1"/>
            </p:cNvSpPr>
            <p:nvPr/>
          </p:nvSpPr>
          <p:spPr bwMode="auto">
            <a:xfrm>
              <a:off x="1330325" y="2997200"/>
              <a:ext cx="576263" cy="360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10" name="Rectangle 6"/>
            <p:cNvSpPr>
              <a:spLocks noChangeArrowheads="1"/>
            </p:cNvSpPr>
            <p:nvPr/>
          </p:nvSpPr>
          <p:spPr bwMode="auto">
            <a:xfrm>
              <a:off x="1906588" y="2997200"/>
              <a:ext cx="576262" cy="360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11" name="Line 7"/>
            <p:cNvSpPr>
              <a:spLocks noChangeShapeType="1"/>
            </p:cNvSpPr>
            <p:nvPr/>
          </p:nvSpPr>
          <p:spPr bwMode="auto">
            <a:xfrm>
              <a:off x="1041400" y="3140075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512" name="Text Box 8"/>
            <p:cNvSpPr txBox="1">
              <a:spLocks noChangeArrowheads="1"/>
            </p:cNvSpPr>
            <p:nvPr/>
          </p:nvSpPr>
          <p:spPr bwMode="auto">
            <a:xfrm>
              <a:off x="609600" y="2852738"/>
              <a:ext cx="504825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/>
                <a:t>L</a:t>
              </a:r>
            </a:p>
          </p:txBody>
        </p:sp>
        <p:sp>
          <p:nvSpPr>
            <p:cNvPr id="277513" name="Rectangle 9"/>
            <p:cNvSpPr>
              <a:spLocks noChangeArrowheads="1"/>
            </p:cNvSpPr>
            <p:nvPr/>
          </p:nvSpPr>
          <p:spPr bwMode="auto">
            <a:xfrm>
              <a:off x="3275013" y="3009900"/>
              <a:ext cx="5762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14" name="Rectangle 10"/>
            <p:cNvSpPr>
              <a:spLocks noChangeArrowheads="1"/>
            </p:cNvSpPr>
            <p:nvPr/>
          </p:nvSpPr>
          <p:spPr bwMode="auto">
            <a:xfrm>
              <a:off x="2693988" y="3009900"/>
              <a:ext cx="5762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515" name="Line 11"/>
            <p:cNvSpPr>
              <a:spLocks noChangeShapeType="1"/>
            </p:cNvSpPr>
            <p:nvPr/>
          </p:nvSpPr>
          <p:spPr bwMode="auto">
            <a:xfrm>
              <a:off x="2362200" y="3190875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516" name="Line 12"/>
            <p:cNvSpPr>
              <a:spLocks noChangeShapeType="1"/>
            </p:cNvSpPr>
            <p:nvPr/>
          </p:nvSpPr>
          <p:spPr bwMode="auto">
            <a:xfrm>
              <a:off x="4857750" y="3178175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517" name="Line 13"/>
            <p:cNvSpPr>
              <a:spLocks noChangeShapeType="1"/>
            </p:cNvSpPr>
            <p:nvPr/>
          </p:nvSpPr>
          <p:spPr bwMode="auto">
            <a:xfrm>
              <a:off x="3756025" y="3190875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518" name="Rectangle 14"/>
            <p:cNvSpPr>
              <a:spLocks noChangeArrowheads="1"/>
            </p:cNvSpPr>
            <p:nvPr/>
          </p:nvSpPr>
          <p:spPr bwMode="auto">
            <a:xfrm>
              <a:off x="5768975" y="2997200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519" name="Rectangle 15"/>
            <p:cNvSpPr>
              <a:spLocks noChangeArrowheads="1"/>
            </p:cNvSpPr>
            <p:nvPr/>
          </p:nvSpPr>
          <p:spPr bwMode="auto">
            <a:xfrm>
              <a:off x="5187950" y="2997200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77520" name="Text Box 16"/>
            <p:cNvSpPr txBox="1">
              <a:spLocks noChangeArrowheads="1"/>
            </p:cNvSpPr>
            <p:nvPr/>
          </p:nvSpPr>
          <p:spPr bwMode="auto">
            <a:xfrm>
              <a:off x="4176713" y="2857500"/>
              <a:ext cx="504825" cy="4572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77521" name="Rectangle 17"/>
            <p:cNvSpPr>
              <a:spLocks noChangeArrowheads="1"/>
            </p:cNvSpPr>
            <p:nvPr/>
          </p:nvSpPr>
          <p:spPr bwMode="auto">
            <a:xfrm>
              <a:off x="7312025" y="3429000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522" name="Rectangle 18"/>
            <p:cNvSpPr>
              <a:spLocks noChangeArrowheads="1"/>
            </p:cNvSpPr>
            <p:nvPr/>
          </p:nvSpPr>
          <p:spPr bwMode="auto">
            <a:xfrm>
              <a:off x="6731000" y="3429000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i="1" baseline="-2500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0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523" name="Line 19"/>
            <p:cNvSpPr>
              <a:spLocks noChangeShapeType="1"/>
            </p:cNvSpPr>
            <p:nvPr/>
          </p:nvSpPr>
          <p:spPr bwMode="auto">
            <a:xfrm>
              <a:off x="7019925" y="3068638"/>
              <a:ext cx="0" cy="36036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524" name="Text Box 20"/>
            <p:cNvSpPr txBox="1">
              <a:spLocks noChangeArrowheads="1"/>
            </p:cNvSpPr>
            <p:nvPr/>
          </p:nvSpPr>
          <p:spPr bwMode="auto">
            <a:xfrm>
              <a:off x="7019925" y="2708275"/>
              <a:ext cx="574675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/>
                <a:t>s</a:t>
              </a:r>
            </a:p>
          </p:txBody>
        </p:sp>
        <p:sp>
          <p:nvSpPr>
            <p:cNvPr id="277525" name="Line 21"/>
            <p:cNvSpPr>
              <a:spLocks noChangeShapeType="1"/>
            </p:cNvSpPr>
            <p:nvPr/>
          </p:nvSpPr>
          <p:spPr bwMode="auto">
            <a:xfrm flipV="1">
              <a:off x="2627313" y="3429000"/>
              <a:ext cx="0" cy="50323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7527" name="Line 23"/>
            <p:cNvSpPr>
              <a:spLocks noChangeShapeType="1"/>
            </p:cNvSpPr>
            <p:nvPr/>
          </p:nvSpPr>
          <p:spPr bwMode="auto">
            <a:xfrm>
              <a:off x="2627313" y="3932238"/>
              <a:ext cx="4103687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77528" name="Text Box 24"/>
          <p:cNvSpPr txBox="1">
            <a:spLocks noChangeArrowheads="1"/>
          </p:cNvSpPr>
          <p:nvPr/>
        </p:nvSpPr>
        <p:spPr bwMode="auto">
          <a:xfrm>
            <a:off x="395288" y="404813"/>
            <a:ext cx="295275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zh-CN" altLang="en-US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）头插法建表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7529" name="Text Box 25"/>
          <p:cNvSpPr txBox="1">
            <a:spLocks noChangeArrowheads="1"/>
          </p:cNvSpPr>
          <p:nvPr/>
        </p:nvSpPr>
        <p:spPr bwMode="auto">
          <a:xfrm>
            <a:off x="1428728" y="4786322"/>
            <a:ext cx="6192838" cy="4572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链表的结点顺序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与逻辑次序</a:t>
            </a:r>
            <a:r>
              <a:rPr lang="zh-CN" altLang="en-US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相反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t>8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2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57190" y="1142984"/>
            <a:ext cx="8429652" cy="17569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</a:t>
            </a:r>
            <a:r>
              <a:rPr kumimoji="1"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CreateListF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*&amp;L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a[]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n)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*s;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L=(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*)malloc(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));</a:t>
            </a:r>
          </a:p>
          <a:p>
            <a:pPr algn="l"/>
            <a:r>
              <a:rPr kumimoji="1"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L-&gt;next=NULL</a:t>
            </a:r>
            <a:r>
              <a:rPr kumimoji="1"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创建头结点，其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next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域置为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58" y="357166"/>
            <a:ext cx="514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头插法建表算法如下：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1841494" y="3000372"/>
            <a:ext cx="1873250" cy="1285884"/>
            <a:chOff x="1841494" y="3000372"/>
            <a:chExt cx="1873250" cy="1285884"/>
          </a:xfrm>
        </p:grpSpPr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2562219" y="3925893"/>
              <a:ext cx="576263" cy="360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3138482" y="3925893"/>
              <a:ext cx="576262" cy="3603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2273294" y="4068768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841494" y="3781431"/>
              <a:ext cx="504825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/>
                <a:t>L</a:t>
              </a:r>
            </a:p>
          </p:txBody>
        </p:sp>
        <p:sp>
          <p:nvSpPr>
            <p:cNvPr id="8" name="下箭头 7"/>
            <p:cNvSpPr/>
            <p:nvPr/>
          </p:nvSpPr>
          <p:spPr>
            <a:xfrm>
              <a:off x="2857488" y="3000372"/>
              <a:ext cx="214314" cy="500066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t>9</a:t>
            </a:fld>
            <a:r>
              <a:rPr lang="en-US" altLang="zh-CN"/>
              <a:t>/35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2763</Words>
  <Application>Microsoft Office PowerPoint</Application>
  <PresentationFormat>全屏显示(4:3)</PresentationFormat>
  <Paragraphs>427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黑体</vt:lpstr>
      <vt:lpstr>楷体</vt:lpstr>
      <vt:lpstr>宋体</vt:lpstr>
      <vt:lpstr>微软雅黑</vt:lpstr>
      <vt:lpstr>Arial</vt:lpstr>
      <vt:lpstr>Calibri</vt:lpstr>
      <vt:lpstr>Times New Roman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Qingchao Ma</cp:lastModifiedBy>
  <cp:revision>1003</cp:revision>
  <dcterms:created xsi:type="dcterms:W3CDTF">2004-04-02T09:54:00Z</dcterms:created>
  <dcterms:modified xsi:type="dcterms:W3CDTF">2021-12-20T14:17:17Z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9016C765B30543A18E41CABE3FC2E740</vt:lpwstr>
  </property>
</Properties>
</file>