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gif" ContentType="image/gi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60" r:id="rId3"/>
    <p:sldId id="361" r:id="rId5"/>
    <p:sldId id="362" r:id="rId6"/>
    <p:sldId id="363" r:id="rId7"/>
    <p:sldId id="364" r:id="rId8"/>
    <p:sldId id="267" r:id="rId9"/>
    <p:sldId id="310" r:id="rId10"/>
    <p:sldId id="269" r:id="rId11"/>
    <p:sldId id="344" r:id="rId12"/>
    <p:sldId id="271" r:id="rId13"/>
    <p:sldId id="311" r:id="rId14"/>
    <p:sldId id="314" r:id="rId15"/>
    <p:sldId id="346" r:id="rId16"/>
    <p:sldId id="273" r:id="rId17"/>
    <p:sldId id="274" r:id="rId18"/>
    <p:sldId id="342" r:id="rId19"/>
    <p:sldId id="343" r:id="rId20"/>
    <p:sldId id="345" r:id="rId21"/>
    <p:sldId id="317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79" r:id="rId37"/>
    <p:sldId id="380" r:id="rId38"/>
    <p:sldId id="381" r:id="rId39"/>
    <p:sldId id="382" r:id="rId40"/>
    <p:sldId id="383" r:id="rId41"/>
    <p:sldId id="384" r:id="rId42"/>
    <p:sldId id="385" r:id="rId43"/>
    <p:sldId id="386" r:id="rId44"/>
    <p:sldId id="387" r:id="rId45"/>
    <p:sldId id="388" r:id="rId46"/>
    <p:sldId id="389" r:id="rId47"/>
    <p:sldId id="390" r:id="rId48"/>
    <p:sldId id="391" r:id="rId49"/>
    <p:sldId id="392" r:id="rId50"/>
    <p:sldId id="393" r:id="rId51"/>
    <p:sldId id="394" r:id="rId52"/>
    <p:sldId id="395" r:id="rId5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1000E4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1000E4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1000E4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1000E4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0E4"/>
    <a:srgbClr val="FF00FF"/>
    <a:srgbClr val="008000"/>
    <a:srgbClr val="FF3300"/>
    <a:srgbClr val="DDDDDD"/>
    <a:srgbClr val="01000C"/>
    <a:srgbClr val="03000C"/>
    <a:srgbClr val="0505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7" autoAdjust="0"/>
    <p:restoredTop sz="94682" autoAdjust="0"/>
  </p:normalViewPr>
  <p:slideViewPr>
    <p:cSldViewPr>
      <p:cViewPr varScale="1">
        <p:scale>
          <a:sx n="60" d="100"/>
          <a:sy n="60" d="100"/>
        </p:scale>
        <p:origin x="-1434" y="-90"/>
      </p:cViewPr>
      <p:guideLst>
        <p:guide orient="horz" pos="2162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A412C-AB1C-4473-9A60-0060FCCE90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56B1E-AD75-4550-BDEE-CB338541C8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A8C1A40-83A1-49D1-BF1B-B3BEC23E6C99}" type="slidenum">
              <a:rPr lang="en-US" altLang="zh-CN"/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F629C7F-FB60-45D4-B710-62D9026AA9FF}" type="slidenum">
              <a:rPr lang="en-US" altLang="zh-CN"/>
            </a:fld>
            <a:endParaRPr lang="en-US" altLang="zh-CN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39C3474-7505-464E-B6B1-E80EE52127B8}" type="slidenum">
              <a:rPr lang="en-US" altLang="zh-CN"/>
            </a:fld>
            <a:endParaRPr lang="en-US" altLang="zh-CN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D078D77-8FFE-457A-9875-E6DC0AC27B09}" type="slidenum">
              <a:rPr lang="en-US" altLang="zh-CN"/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D078D77-8FFE-457A-9875-E6DC0AC27B09}" type="slidenum">
              <a:rPr lang="en-US" altLang="zh-CN"/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4D41419-3A93-44C5-95B5-11E1DE99E6FD}" type="slidenum">
              <a:rPr lang="en-US" altLang="zh-CN"/>
            </a:fld>
            <a:endParaRPr lang="en-US" altLang="zh-CN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D2A0E8C-A94F-41E6-AEBC-807585AAF2CF}" type="slidenum">
              <a:rPr lang="en-US" altLang="zh-CN"/>
            </a:fld>
            <a:endParaRPr lang="en-US" altLang="zh-CN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7CF99F1-EB58-42E6-A7A0-0E4840AF3AA3}" type="slidenum">
              <a:rPr lang="en-US" altLang="zh-CN"/>
            </a:fld>
            <a:endParaRPr lang="en-US" altLang="zh-CN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83D44CA-C661-4344-B94D-DC1F7AE90F93}" type="slidenum">
              <a:rPr lang="en-US" altLang="zh-CN"/>
            </a:fld>
            <a:endParaRPr lang="en-US" altLang="zh-CN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4A52D8D-FF28-4695-BD4A-E880B5DE93BA}" type="slidenum">
              <a:rPr lang="en-US" altLang="zh-CN"/>
            </a:fld>
            <a:endParaRPr lang="en-US" altLang="zh-CN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073F-1F58-4960-97AE-EE174AF910F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BE4A-0813-4980-A19B-E6ABFEEF87B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52EE-1467-411C-BB64-000C1861481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551C-1D3C-4454-9374-F350C030CC9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3C75-F51F-41B4-86B6-E64CB1BEE22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1592-D018-4194-B37F-EC8274AE215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3511-6A62-4A9B-AC89-956B9D405DA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D8E9-090A-4561-9810-DFE3ABE2F7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58976CE2-A860-4F98-A694-5E753072FB00}" type="slidenum">
              <a:rPr lang="en-US" altLang="zh-CN" smtClean="0"/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9FEE-4CE9-4FD7-A36F-641BD71333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94BE-0898-4400-9312-28DCCC2F91D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99913-D01D-425B-B46E-144551F75E31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.wmf"/><Relationship Id="rId7" Type="http://schemas.openxmlformats.org/officeDocument/2006/relationships/oleObject" Target="../embeddings/oleObject3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eg"/><Relationship Id="rId11" Type="http://schemas.openxmlformats.org/officeDocument/2006/relationships/notesSlide" Target="../notesSlides/notesSlide1.xml"/><Relationship Id="rId10" Type="http://schemas.openxmlformats.org/officeDocument/2006/relationships/vmlDrawing" Target="../drawings/vmlDrawing1.vml"/><Relationship Id="rId1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slide" Target="slide1.xml"/><Relationship Id="rId1" Type="http://schemas.openxmlformats.org/officeDocument/2006/relationships/slide" Target="slid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GI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GIF"/><Relationship Id="rId2" Type="http://schemas.openxmlformats.org/officeDocument/2006/relationships/image" Target="../media/image1.jpeg"/><Relationship Id="rId1" Type="http://schemas.openxmlformats.org/officeDocument/2006/relationships/slide" Target="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GIF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7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GIF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2000232" y="642918"/>
            <a:ext cx="5143536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1.4   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其他情况的算法分析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28596" y="2391242"/>
            <a:ext cx="8569325" cy="201593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ts val="5000"/>
              </a:lnSpc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en-US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定义：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一个算法的输入规模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i="1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是所有输入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集合，任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一输入</a:t>
            </a:r>
            <a:r>
              <a:rPr lang="en-US" altLang="zh-CN" i="1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i="1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出现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的概率，有   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　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，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是算法在输入</a:t>
            </a:r>
            <a:r>
              <a:rPr lang="en-US" altLang="zh-CN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下的执行时间，则算法的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平均时间复杂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度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为：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Rectangle 3" descr="信纸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285720" y="1772655"/>
            <a:ext cx="6643734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  <a:cs typeface="Times New Roman" panose="02020603050405020304" pitchFamily="18" charset="0"/>
              </a:rPr>
              <a:t>1.4.1  </a:t>
            </a:r>
            <a:r>
              <a:rPr lang="zh-CN" altLang="en-US" sz="2800" smtClean="0">
                <a:solidFill>
                  <a:srgbClr val="FF0000"/>
                </a:solidFill>
                <a:ea typeface="隶书" panose="02010509060101010101" pitchFamily="49" charset="-122"/>
                <a:cs typeface="Times New Roman" panose="02020603050405020304" pitchFamily="18" charset="0"/>
              </a:rPr>
              <a:t>最好、最坏和平均时间复杂度分析</a:t>
            </a:r>
            <a:r>
              <a:rPr lang="zh-CN" altLang="en-US" sz="32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32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849563" y="4572000"/>
          <a:ext cx="24320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29260800" imgH="12801600" progId="Equation.3">
                  <p:embed/>
                </p:oleObj>
              </mc:Choice>
              <mc:Fallback>
                <p:oleObj name="Equation" r:id="rId3" imgW="29260800" imgH="12801600" progId="Equation.3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9563" y="4572000"/>
                        <a:ext cx="2432050" cy="1066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2438400" imgH="4572000" progId="Equation.3">
                  <p:embed/>
                </p:oleObj>
              </mc:Choice>
              <mc:Fallback>
                <p:oleObj name="Equation" r:id="rId5" imgW="2438400" imgH="4572000" progId="Equation.3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21200" y="3333750"/>
                        <a:ext cx="101600" cy="190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6000760" y="2857496"/>
          <a:ext cx="13938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7" imgW="16764000" imgH="12801600" progId="Equation.3">
                  <p:embed/>
                </p:oleObj>
              </mc:Choice>
              <mc:Fallback>
                <p:oleObj name="Equation" r:id="rId7" imgW="16764000" imgH="12801600" progId="Equation.3">
                  <p:embed/>
                  <p:pic>
                    <p:nvPicPr>
                      <p:cNvPr id="0" name="图片 102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00760" y="2857496"/>
                        <a:ext cx="1393825" cy="1066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15953" y="571480"/>
            <a:ext cx="8228013" cy="64020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BubbleSort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[]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n)</a:t>
            </a:r>
            <a:endParaRPr kumimoji="1" lang="en-US" altLang="zh-CN" sz="2000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i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j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1" lang="en-US" altLang="zh-CN" sz="2000" dirty="0" smtClean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exchange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</a:t>
            </a:r>
            <a:endParaRPr kumimoji="1" lang="en-US" altLang="zh-CN" sz="2000" dirty="0" smtClean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int 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temp;</a:t>
            </a:r>
            <a:endParaRPr kumimoji="1" lang="en-US" altLang="zh-CN" sz="2000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&lt;n-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{</a:t>
            </a:r>
            <a:endParaRPr kumimoji="1" lang="en-US" altLang="zh-CN" sz="2000" dirty="0" smtClean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exchange=false;</a:t>
            </a:r>
            <a:endParaRPr kumimoji="1"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for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(j=n-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1;j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i;j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--)</a:t>
            </a:r>
            <a:r>
              <a:rPr kumimoji="1"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kumimoji="1"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比较，找出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最小关键字的记录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(R[j]&lt;R[j-1])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</a:t>
            </a:r>
            <a:endParaRPr kumimoji="1" lang="en-US" altLang="zh-CN" sz="2000" dirty="0" smtClean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temp=R[j];  </a:t>
            </a:r>
            <a:endParaRPr kumimoji="1" lang="en-US" altLang="zh-CN" sz="2000" smtClean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R[j]=</a:t>
            </a:r>
            <a:r>
              <a:rPr kumimoji="1" lang="en-US" altLang="zh-CN" sz="200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R[j-1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  </a:t>
            </a:r>
            <a:endParaRPr kumimoji="1" lang="en-US" altLang="zh-CN" sz="2000" smtClean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R[j-1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]=temp;</a:t>
            </a:r>
            <a:endParaRPr kumimoji="1" lang="en-US" altLang="zh-CN" sz="2000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exchange=true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1"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}</a:t>
            </a:r>
            <a:endParaRPr kumimoji="1" lang="en-US" altLang="zh-CN" sz="2000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if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exchange==false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sz="2000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return;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中途结束算法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000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000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39750" y="188913"/>
            <a:ext cx="296908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改进冒泡排序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算法：</a:t>
            </a:r>
            <a:endParaRPr kumimoji="1"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390693" y="878635"/>
            <a:ext cx="8253273" cy="9363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最好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的情况（关键字在记录序列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中正序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：只需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进行一趟冒泡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358775" y="2997200"/>
            <a:ext cx="8499505" cy="9787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最坏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的情况（关键字在记录序列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中反序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：需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进行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趟冒泡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876800" y="1860550"/>
            <a:ext cx="2311851" cy="1022053"/>
            <a:chOff x="4876800" y="1860550"/>
            <a:chExt cx="2311851" cy="1022053"/>
          </a:xfrm>
        </p:grpSpPr>
        <p:sp>
          <p:nvSpPr>
            <p:cNvPr id="61447" name="Text Box 7"/>
            <p:cNvSpPr txBox="1">
              <a:spLocks noChangeArrowheads="1"/>
            </p:cNvSpPr>
            <p:nvPr/>
          </p:nvSpPr>
          <p:spPr bwMode="auto">
            <a:xfrm>
              <a:off x="6019800" y="2420938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rgbClr val="FF0000"/>
                  </a:solidFill>
                  <a:ea typeface="宋体" panose="02010600030101010101" pitchFamily="2" charset="-122"/>
                </a:rPr>
                <a:t>0</a:t>
              </a:r>
              <a:endParaRPr kumimoji="1" lang="en-US" altLang="zh-CN" b="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448" name="Rectangle 8"/>
            <p:cNvSpPr>
              <a:spLocks noChangeArrowheads="1"/>
            </p:cNvSpPr>
            <p:nvPr/>
          </p:nvSpPr>
          <p:spPr bwMode="auto">
            <a:xfrm>
              <a:off x="4876800" y="1860550"/>
              <a:ext cx="2311851" cy="4308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“</a:t>
              </a:r>
              <a:r>
                <a:rPr kumimoji="1"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移动”的次数：</a:t>
              </a:r>
              <a:endParaRPr kumimoji="1" lang="zh-CN" altLang="en-US" sz="2200" b="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38188" y="1844675"/>
            <a:ext cx="2311851" cy="950615"/>
            <a:chOff x="738188" y="1844675"/>
            <a:chExt cx="2311851" cy="950615"/>
          </a:xfrm>
        </p:grpSpPr>
        <p:sp>
          <p:nvSpPr>
            <p:cNvPr id="61444" name="Text Box 4"/>
            <p:cNvSpPr txBox="1">
              <a:spLocks noChangeArrowheads="1"/>
            </p:cNvSpPr>
            <p:nvPr/>
          </p:nvSpPr>
          <p:spPr bwMode="auto">
            <a:xfrm>
              <a:off x="738188" y="1844675"/>
              <a:ext cx="2311851" cy="4308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“</a:t>
              </a:r>
              <a:r>
                <a:rPr kumimoji="1"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比较”的次数：</a:t>
              </a:r>
              <a:endParaRPr kumimoji="1" lang="zh-CN" altLang="en-US" sz="2200" b="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1450" name="Text Box 10"/>
            <p:cNvSpPr txBox="1">
              <a:spLocks noChangeArrowheads="1"/>
            </p:cNvSpPr>
            <p:nvPr/>
          </p:nvSpPr>
          <p:spPr bwMode="auto">
            <a:xfrm>
              <a:off x="1676401" y="2333625"/>
              <a:ext cx="665567" cy="4616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 dirty="0">
                  <a:solidFill>
                    <a:srgbClr val="FF0000"/>
                  </a:solidFill>
                  <a:ea typeface="宋体" panose="02010600030101010101" pitchFamily="2" charset="-122"/>
                </a:rPr>
                <a:t>n</a:t>
              </a:r>
              <a:r>
                <a:rPr kumimoji="1" lang="en-US" altLang="zh-CN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1" lang="en-US" altLang="zh-CN" dirty="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01724" y="3986227"/>
            <a:ext cx="2778126" cy="1438275"/>
            <a:chOff x="901724" y="3986227"/>
            <a:chExt cx="2778126" cy="1438275"/>
          </a:xfrm>
        </p:grpSpPr>
        <p:sp>
          <p:nvSpPr>
            <p:cNvPr id="61446" name="Text Box 6"/>
            <p:cNvSpPr txBox="1">
              <a:spLocks noChangeArrowheads="1"/>
            </p:cNvSpPr>
            <p:nvPr/>
          </p:nvSpPr>
          <p:spPr bwMode="auto">
            <a:xfrm>
              <a:off x="901724" y="3986227"/>
              <a:ext cx="2311851" cy="4308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“</a:t>
              </a:r>
              <a:r>
                <a:rPr kumimoji="1"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比较”的次数：</a:t>
              </a:r>
              <a:endParaRPr kumimoji="1" lang="zh-CN" altLang="en-US" sz="2200" b="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1451" name="Object 11"/>
            <p:cNvGraphicFramePr>
              <a:graphicFrameLocks noChangeAspect="1"/>
            </p:cNvGraphicFramePr>
            <p:nvPr/>
          </p:nvGraphicFramePr>
          <p:xfrm>
            <a:off x="1109687" y="4462477"/>
            <a:ext cx="2570163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Equation" r:id="rId1" imgW="30784800" imgH="11582400" progId="Equation.3">
                    <p:embed/>
                  </p:oleObj>
                </mc:Choice>
                <mc:Fallback>
                  <p:oleObj name="Equation" r:id="rId1" imgW="30784800" imgH="11582400" progId="Equation.3">
                    <p:embed/>
                    <p:pic>
                      <p:nvPicPr>
                        <p:cNvPr id="0" name="图片 102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09687" y="4462477"/>
                          <a:ext cx="2570163" cy="96202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5168924" y="3986227"/>
            <a:ext cx="2903538" cy="1443037"/>
            <a:chOff x="5168924" y="3986227"/>
            <a:chExt cx="2903538" cy="1443037"/>
          </a:xfrm>
        </p:grpSpPr>
        <p:sp>
          <p:nvSpPr>
            <p:cNvPr id="61449" name="Rectangle 9"/>
            <p:cNvSpPr>
              <a:spLocks noChangeArrowheads="1"/>
            </p:cNvSpPr>
            <p:nvPr/>
          </p:nvSpPr>
          <p:spPr bwMode="auto">
            <a:xfrm>
              <a:off x="5168924" y="3986227"/>
              <a:ext cx="2311851" cy="4308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“</a:t>
              </a:r>
              <a:r>
                <a:rPr kumimoji="1"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移动”的次数：</a:t>
              </a:r>
              <a:endParaRPr kumimoji="1" lang="zh-CN" altLang="en-US" sz="2200" b="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1452" name="Object 12"/>
            <p:cNvGraphicFramePr>
              <a:graphicFrameLocks noChangeAspect="1"/>
            </p:cNvGraphicFramePr>
            <p:nvPr/>
          </p:nvGraphicFramePr>
          <p:xfrm>
            <a:off x="5240362" y="4462477"/>
            <a:ext cx="2832100" cy="966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3" imgW="33832800" imgH="11582400" progId="Equation.3">
                    <p:embed/>
                  </p:oleObj>
                </mc:Choice>
                <mc:Fallback>
                  <p:oleObj name="Equation" r:id="rId3" imgW="33832800" imgH="11582400" progId="Equation.3">
                    <p:embed/>
                    <p:pic>
                      <p:nvPicPr>
                        <p:cNvPr id="0" name="图片 102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240362" y="4462477"/>
                          <a:ext cx="2832100" cy="96678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468313" y="5734050"/>
            <a:ext cx="8207375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所以冒泡排序最好时间复杂度为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，最坏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和平均为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1785950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dirty="0" smtClean="0">
                <a:solidFill>
                  <a:srgbClr val="F92D3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算法分析</a:t>
            </a:r>
            <a:endParaRPr kumimoji="1" lang="zh-CN" altLang="en-US" dirty="0">
              <a:solidFill>
                <a:srgbClr val="F92D3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/>
      <p:bldP spid="61445" grpId="0"/>
      <p:bldP spid="614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168400" y="1441446"/>
            <a:ext cx="6248400" cy="466725"/>
          </a:xfrm>
          <a:prstGeom prst="rect">
            <a:avLst/>
          </a:prstGeom>
          <a:solidFill>
            <a:srgbClr val="CCFFCC"/>
          </a:solidFill>
          <a:ln w="9525">
            <a:solidFill>
              <a:srgbClr val="00330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无 序 的 记 录 序 列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168400" y="2813046"/>
            <a:ext cx="6248400" cy="533400"/>
            <a:chOff x="1168400" y="2922588"/>
            <a:chExt cx="6248400" cy="533400"/>
          </a:xfrm>
        </p:grpSpPr>
        <p:sp>
          <p:nvSpPr>
            <p:cNvPr id="64517" name="Text Box 5"/>
            <p:cNvSpPr txBox="1">
              <a:spLocks noChangeArrowheads="1"/>
            </p:cNvSpPr>
            <p:nvPr/>
          </p:nvSpPr>
          <p:spPr bwMode="auto">
            <a:xfrm>
              <a:off x="1168400" y="2936875"/>
              <a:ext cx="3178175" cy="4699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3300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无序子序列</a:t>
              </a:r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</a:t>
              </a:r>
              <a:endPara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18" name="Text Box 6"/>
            <p:cNvSpPr txBox="1">
              <a:spLocks noChangeArrowheads="1"/>
            </p:cNvSpPr>
            <p:nvPr/>
          </p:nvSpPr>
          <p:spPr bwMode="auto">
            <a:xfrm>
              <a:off x="4978400" y="2924175"/>
              <a:ext cx="2438400" cy="4699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3300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无序</a:t>
              </a:r>
              <a:r>
                <a:rPr kumimoji="1"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子</a:t>
              </a:r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序列</a:t>
              </a:r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</a:t>
              </a:r>
              <a:endPara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19" name="Oval 7"/>
            <p:cNvSpPr>
              <a:spLocks noChangeArrowheads="1"/>
            </p:cNvSpPr>
            <p:nvPr/>
          </p:nvSpPr>
          <p:spPr bwMode="auto">
            <a:xfrm>
              <a:off x="4356100" y="2922588"/>
              <a:ext cx="609600" cy="533400"/>
            </a:xfrm>
            <a:prstGeom prst="ellipse">
              <a:avLst/>
            </a:prstGeom>
            <a:solidFill>
              <a:srgbClr val="FFCC99"/>
            </a:solidFill>
            <a:ln w="190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r>
                <a:rPr kumimoji="1" lang="zh-CN" altLang="en-US" sz="1800" dirty="0">
                  <a:solidFill>
                    <a:srgbClr val="99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基准</a:t>
              </a:r>
              <a:endParaRPr kumimoji="1" lang="zh-CN" altLang="en-US" sz="18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530600" y="2051046"/>
            <a:ext cx="1658325" cy="685800"/>
            <a:chOff x="3530600" y="2160588"/>
            <a:chExt cx="1658325" cy="685800"/>
          </a:xfrm>
        </p:grpSpPr>
        <p:sp>
          <p:nvSpPr>
            <p:cNvPr id="64520" name="AutoShape 8"/>
            <p:cNvSpPr>
              <a:spLocks noChangeArrowheads="1"/>
            </p:cNvSpPr>
            <p:nvPr/>
          </p:nvSpPr>
          <p:spPr bwMode="auto">
            <a:xfrm>
              <a:off x="3530600" y="2160588"/>
              <a:ext cx="304800" cy="685800"/>
            </a:xfrm>
            <a:prstGeom prst="downArrow">
              <a:avLst>
                <a:gd name="adj1" fmla="val 50000"/>
                <a:gd name="adj2" fmla="val 5625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4521" name="Text Box 9"/>
            <p:cNvSpPr txBox="1">
              <a:spLocks noChangeArrowheads="1"/>
            </p:cNvSpPr>
            <p:nvPr/>
          </p:nvSpPr>
          <p:spPr bwMode="auto">
            <a:xfrm>
              <a:off x="3971925" y="2281176"/>
              <a:ext cx="1217000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000" dirty="0">
                  <a:solidFill>
                    <a:srgbClr val="99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一次划分</a:t>
              </a:r>
              <a:endParaRPr kumimoji="1"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071802" y="3422646"/>
            <a:ext cx="2454518" cy="968382"/>
            <a:chOff x="3071802" y="3532188"/>
            <a:chExt cx="2454518" cy="968382"/>
          </a:xfrm>
        </p:grpSpPr>
        <p:sp>
          <p:nvSpPr>
            <p:cNvPr id="64522" name="Line 10"/>
            <p:cNvSpPr>
              <a:spLocks noChangeShapeType="1"/>
            </p:cNvSpPr>
            <p:nvPr/>
          </p:nvSpPr>
          <p:spPr bwMode="auto">
            <a:xfrm flipH="1" flipV="1">
              <a:off x="3149600" y="3532188"/>
              <a:ext cx="609600" cy="6096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3" name="Line 11"/>
            <p:cNvSpPr>
              <a:spLocks noChangeShapeType="1"/>
            </p:cNvSpPr>
            <p:nvPr/>
          </p:nvSpPr>
          <p:spPr bwMode="auto">
            <a:xfrm flipV="1">
              <a:off x="4749800" y="3532188"/>
              <a:ext cx="609600" cy="6096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4" name="Text Box 12"/>
            <p:cNvSpPr txBox="1">
              <a:spLocks noChangeArrowheads="1"/>
            </p:cNvSpPr>
            <p:nvPr/>
          </p:nvSpPr>
          <p:spPr bwMode="auto">
            <a:xfrm>
              <a:off x="3071802" y="4069683"/>
              <a:ext cx="2454518" cy="4308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200" dirty="0">
                  <a:latin typeface="楷体" panose="02010609060101010101" pitchFamily="49" charset="-122"/>
                  <a:ea typeface="楷体" panose="02010609060101010101" pitchFamily="49" charset="-122"/>
                </a:rPr>
                <a:t>分别进行快速排序</a:t>
              </a:r>
              <a:endParaRPr kumimoji="1"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539750" y="4687883"/>
            <a:ext cx="8077200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每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趟使表的</a:t>
            </a:r>
            <a:r>
              <a:rPr kumimoji="1" lang="zh-CN" altLang="en-US" dirty="0" smtClean="0">
                <a:solidFill>
                  <a:srgbClr val="F92D37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 dirty="0" smtClean="0">
                <a:solidFill>
                  <a:srgbClr val="F92D37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solidFill>
                  <a:srgbClr val="F92D37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dirty="0">
                <a:solidFill>
                  <a:srgbClr val="F92D37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元素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放入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适当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位置（归位），将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一分为二，对子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表按递归方式继续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这种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划分，</a:t>
            </a:r>
            <a:r>
              <a:rPr kumimoji="1" lang="zh-CN" altLang="en-US" smtClean="0">
                <a:solidFill>
                  <a:srgbClr val="008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直至</a:t>
            </a:r>
            <a:r>
              <a:rPr kumimoji="1" lang="zh-CN" altLang="en-US" dirty="0">
                <a:solidFill>
                  <a:srgbClr val="008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划分的子表长</a:t>
            </a:r>
            <a:r>
              <a:rPr kumimoji="1" lang="zh-CN" altLang="en-US" dirty="0" smtClean="0">
                <a:solidFill>
                  <a:srgbClr val="008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dirty="0" smtClean="0">
                <a:solidFill>
                  <a:srgbClr val="008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mtClean="0">
                <a:solidFill>
                  <a:srgbClr val="008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1" lang="en-US" altLang="zh-CN" smtClean="0">
                <a:solidFill>
                  <a:srgbClr val="008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mtClean="0">
                <a:solidFill>
                  <a:srgbClr val="008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递归出口）。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1285852" y="1416036"/>
            <a:ext cx="609600" cy="533400"/>
          </a:xfrm>
          <a:prstGeom prst="ellipse">
            <a:avLst/>
          </a:prstGeom>
          <a:solidFill>
            <a:srgbClr val="FFCC99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r>
              <a:rPr kumimoji="1" lang="zh-CN" altLang="en-US" sz="1800" dirty="0">
                <a:solidFill>
                  <a:srgbClr val="99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基准</a:t>
            </a:r>
            <a:endParaRPr kumimoji="1" lang="zh-CN" altLang="en-US" sz="18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3" descr="纸莎草纸"/>
          <p:cNvSpPr txBox="1">
            <a:spLocks noChangeArrowheads="1"/>
          </p:cNvSpPr>
          <p:nvPr/>
        </p:nvSpPr>
        <p:spPr bwMode="auto">
          <a:xfrm>
            <a:off x="642910" y="428604"/>
            <a:ext cx="3143272" cy="52322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rgbClr val="F92D37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10.3.2  </a:t>
            </a:r>
            <a:r>
              <a:rPr kumimoji="1" lang="zh-CN" altLang="en-US" sz="2800" dirty="0" smtClean="0">
                <a:solidFill>
                  <a:srgbClr val="F92D37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快速排序</a:t>
            </a:r>
            <a:endParaRPr lang="zh-CN" altLang="en-US" sz="28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71736" y="1422409"/>
            <a:ext cx="571504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571868" y="1422409"/>
            <a:ext cx="571504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572000" y="1422409"/>
            <a:ext cx="571504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643570" y="1422409"/>
            <a:ext cx="571504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643702" y="1422409"/>
            <a:ext cx="571504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357158" y="428604"/>
            <a:ext cx="257176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回顾划分：示例</a:t>
            </a:r>
            <a:endParaRPr kumimoji="1"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9586" y="2522497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tmp</a:t>
            </a:r>
            <a:endParaRPr lang="zh-CN" altLang="en-US" sz="20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2643174" y="1922475"/>
            <a:ext cx="357190" cy="865787"/>
            <a:chOff x="2571736" y="1727982"/>
            <a:chExt cx="357190" cy="865787"/>
          </a:xfrm>
        </p:grpSpPr>
        <p:sp>
          <p:nvSpPr>
            <p:cNvPr id="14" name="TextBox 13"/>
            <p:cNvSpPr txBox="1"/>
            <p:nvPr/>
          </p:nvSpPr>
          <p:spPr>
            <a:xfrm>
              <a:off x="2571736" y="228599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 smtClean="0"/>
                <a:t>i</a:t>
              </a:r>
              <a:endParaRPr lang="zh-CN" altLang="en-US" sz="2000" i="1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2536017" y="1977221"/>
              <a:ext cx="500066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6715140" y="1922475"/>
            <a:ext cx="357190" cy="865787"/>
            <a:chOff x="2571736" y="1727982"/>
            <a:chExt cx="357190" cy="865787"/>
          </a:xfrm>
        </p:grpSpPr>
        <p:sp>
          <p:nvSpPr>
            <p:cNvPr id="19" name="TextBox 18"/>
            <p:cNvSpPr txBox="1"/>
            <p:nvPr/>
          </p:nvSpPr>
          <p:spPr>
            <a:xfrm>
              <a:off x="2571736" y="228599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 smtClean="0"/>
                <a:t>j</a:t>
              </a:r>
              <a:endParaRPr lang="zh-CN" altLang="en-US" sz="2000" i="1" dirty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rot="5400000" flipH="1" flipV="1">
              <a:off x="2536017" y="1977221"/>
              <a:ext cx="500066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857620" y="2851169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err="1" smtClean="0"/>
              <a:t>i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j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：区间处理完毕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28992" y="3351235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划分完毕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43174" y="920084"/>
            <a:ext cx="26432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整个区间：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..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endParaRPr lang="zh-CN" altLang="en-US" sz="22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071670" y="2065351"/>
            <a:ext cx="2428892" cy="612165"/>
            <a:chOff x="500034" y="2857496"/>
            <a:chExt cx="2428892" cy="612165"/>
          </a:xfrm>
        </p:grpSpPr>
        <p:sp>
          <p:nvSpPr>
            <p:cNvPr id="26" name="TextBox 25"/>
            <p:cNvSpPr txBox="1"/>
            <p:nvPr/>
          </p:nvSpPr>
          <p:spPr>
            <a:xfrm>
              <a:off x="500034" y="3069551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左区间：</a:t>
              </a:r>
              <a:r>
                <a:rPr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[s..</a:t>
              </a:r>
              <a:r>
                <a:rPr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smtClean="0">
                  <a:latin typeface="+mn-ea"/>
                  <a:ea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1]</a:t>
              </a:r>
              <a:endParaRPr lang="zh-CN" altLang="en-US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左大括号 26"/>
            <p:cNvSpPr/>
            <p:nvPr/>
          </p:nvSpPr>
          <p:spPr>
            <a:xfrm rot="16200000">
              <a:off x="1607323" y="2321711"/>
              <a:ext cx="285752" cy="1357322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214942" y="2065351"/>
            <a:ext cx="2428892" cy="612165"/>
            <a:chOff x="500034" y="2857496"/>
            <a:chExt cx="2428892" cy="612165"/>
          </a:xfrm>
        </p:grpSpPr>
        <p:sp>
          <p:nvSpPr>
            <p:cNvPr id="30" name="TextBox 29"/>
            <p:cNvSpPr txBox="1"/>
            <p:nvPr/>
          </p:nvSpPr>
          <p:spPr>
            <a:xfrm>
              <a:off x="500034" y="3069551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右区间：</a:t>
              </a:r>
              <a:r>
                <a:rPr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+1..</a:t>
              </a:r>
              <a:r>
                <a:rPr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  <a:endParaRPr lang="zh-CN" altLang="en-US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左大括号 30"/>
            <p:cNvSpPr/>
            <p:nvPr/>
          </p:nvSpPr>
          <p:spPr>
            <a:xfrm rot="16200000">
              <a:off x="1607323" y="2321711"/>
              <a:ext cx="285752" cy="1357322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C -0.02414 -0.0088 -0.04809 -0.01736 -0.07084 0.0074 C -0.09358 0.03217 -0.11493 0.09004 -0.13611 0.14814 " pathEditMode="relative" ptsTypes="a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07407E-6 C 0.00069 -0.02894 0.00139 -0.05764 -0.05278 -0.07408 C -0.10694 -0.09051 -0.25955 -0.11065 -0.325 -0.09815 C -0.39045 -0.08565 -0.42066 -0.01922 -0.44583 0.00138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" y="-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96296E-6 C 0.01823 -0.00023 0.08629 -0.00139 0.10903 -0.0018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03 -0.00185 C 0.13994 -0.00278 0.17101 -0.00347 0.18959 -0.0037 C 0.20816 -0.00393 0.21407 -0.00393 0.22014 -0.0037 " pathEditMode="relative" ptsTypes="aaA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C 0.00104 -0.00533 0.00208 -0.01042 0.01389 -0.02593 C 0.02569 -0.04144 0.04444 -0.08149 0.07083 -0.0926 C 0.09722 -0.10371 0.14514 -0.10834 0.17222 -0.0926 C 0.1993 -0.07686 0.22066 -0.01806 0.2335 0.00138 " pathEditMode="relative" rAng="0" ptsTypes="aaa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2963E-6 C -0.00972 6.2963E-6 -0.01927 0.00024 -0.03611 6.2963E-6 C -0.05295 -0.00022 -0.07726 -0.00115 -0.10139 -0.00185 " pathEditMode="relative" ptsTypes="aaA"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14 -0.00185 C -0.11338 -0.00092 -0.12518 0.00023 -0.14306 -2.96296E-6 C -0.16095 -0.00023 -0.18473 -0.00208 -0.20834 -0.0037 " pathEditMode="relative" ptsTypes="aaA">
                                      <p:cBhvr>
                                        <p:cTn id="4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403 0.15231 C -0.14271 0.16018 -0.15209 0.16851 -0.09236 0.14305 C -0.03264 0.11759 0.1585 0.02939 0.22448 -0.00047 " pathEditMode="relative" rAng="0" ptsTypes="aaa">
                                      <p:cBhvr>
                                        <p:cTn id="5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" y="-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6" grpId="0" animBg="1"/>
      <p:bldP spid="22" grpId="0"/>
      <p:bldP spid="22" grpId="1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57240" y="928670"/>
            <a:ext cx="8015288" cy="52216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bIns="72000">
            <a:spAutoFit/>
          </a:bodyPr>
          <a:lstStyle/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QuickSort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(int  </a:t>
            </a:r>
            <a:r>
              <a:rPr kumimoji="1" lang="en-US" altLang="zh-CN" sz="200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[]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s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t) </a:t>
            </a:r>
            <a:endParaRPr kumimoji="1" lang="en-US" altLang="zh-CN" sz="2000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R[s]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至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R[t]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的元素进行快速排序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i=s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j=t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</a:t>
            </a:r>
            <a:r>
              <a:rPr kumimoji="1" lang="en-US" altLang="zh-CN" sz="200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tmp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1" lang="en-US" altLang="zh-CN" sz="2000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if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(s&lt;t)    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区间内至少存在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个元素的情况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tmp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=R[s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	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用区间的第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个记录作为基准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while (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!=j)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两端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交替向</a:t>
            </a:r>
            <a:r>
              <a:rPr kumimoji="1"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中间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扫描，直至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=j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为止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while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(j&gt;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&amp;&amp; R[j]&gt;=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tmp</a:t>
            </a:r>
            <a:r>
              <a:rPr kumimoji="1" lang="en-US" altLang="zh-CN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j-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-;  </a:t>
            </a:r>
            <a:endParaRPr kumimoji="1"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R[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]=R[j];</a:t>
            </a:r>
            <a:endParaRPr kumimoji="1"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while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&lt;j &amp;&amp; R[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]&lt;=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tmp</a:t>
            </a:r>
            <a:r>
              <a:rPr kumimoji="1" lang="en-US" altLang="zh-CN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++;</a:t>
            </a:r>
            <a:endParaRPr kumimoji="1"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R[j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]=R[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  <a:endParaRPr kumimoji="1"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	  }</a:t>
            </a:r>
            <a:endParaRPr kumimoji="1"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R[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tmp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1"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QuickSort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(R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i-1</a:t>
            </a:r>
            <a:r>
              <a:rPr kumimoji="1" lang="en-US" altLang="zh-CN" sz="200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    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对左区间递归排序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QuickSort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(R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i+1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   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对右区间递归排序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endParaRPr kumimoji="1" lang="en-US" altLang="zh-CN" sz="2000" smtClean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递归出口：不需要任何操作</a:t>
            </a:r>
            <a:endParaRPr kumimoji="1" lang="en-US" altLang="zh-CN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000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6189">
            <a:off x="500034" y="213352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快速排序算法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28728" y="2143116"/>
            <a:ext cx="7000924" cy="4614952"/>
            <a:chOff x="1428728" y="2143116"/>
            <a:chExt cx="7000924" cy="4614952"/>
          </a:xfrm>
        </p:grpSpPr>
        <p:sp>
          <p:nvSpPr>
            <p:cNvPr id="7" name="矩形 6"/>
            <p:cNvSpPr/>
            <p:nvPr/>
          </p:nvSpPr>
          <p:spPr>
            <a:xfrm>
              <a:off x="1428728" y="2143116"/>
              <a:ext cx="7000924" cy="242889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00826" y="6357958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一次划分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10" name="直接连接符 9"/>
            <p:cNvCxnSpPr>
              <a:endCxn id="8" idx="0"/>
            </p:cNvCxnSpPr>
            <p:nvPr/>
          </p:nvCxnSpPr>
          <p:spPr>
            <a:xfrm rot="16200000" flipH="1">
              <a:off x="6304373" y="5411406"/>
              <a:ext cx="1785948" cy="107155"/>
            </a:xfrm>
            <a:prstGeom prst="line">
              <a:avLst/>
            </a:prstGeom>
            <a:ln w="28575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85720" y="857232"/>
            <a:ext cx="8458200" cy="184665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80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10-4】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设待排序的表有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记录，其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关键字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分别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为（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说明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采用快速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排序方法进行排序的过程。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107950" y="8048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107950" y="390525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107950" y="390525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2851113" y="582613"/>
            <a:ext cx="3168650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8   7   9   0   1   3   2   4   5</a:t>
            </a:r>
            <a:endParaRPr lang="en-US" altLang="zh-CN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2492338" y="942975"/>
            <a:ext cx="3671888" cy="792163"/>
            <a:chOff x="3603625" y="942975"/>
            <a:chExt cx="3671888" cy="792163"/>
          </a:xfrm>
        </p:grpSpPr>
        <p:sp>
          <p:nvSpPr>
            <p:cNvPr id="122886" name="Rectangle 6"/>
            <p:cNvSpPr>
              <a:spLocks noChangeArrowheads="1"/>
            </p:cNvSpPr>
            <p:nvPr/>
          </p:nvSpPr>
          <p:spPr bwMode="auto">
            <a:xfrm>
              <a:off x="3603625" y="1374775"/>
              <a:ext cx="1800225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4   2   3   0  1</a:t>
              </a:r>
              <a:endPara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887" name="Rectangle 7"/>
            <p:cNvSpPr>
              <a:spLocks noChangeArrowheads="1"/>
            </p:cNvSpPr>
            <p:nvPr/>
          </p:nvSpPr>
          <p:spPr bwMode="auto">
            <a:xfrm>
              <a:off x="6411913" y="1374775"/>
              <a:ext cx="863600" cy="3603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7   8</a:t>
              </a:r>
              <a:endPara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888" name="Oval 8"/>
            <p:cNvSpPr>
              <a:spLocks noChangeArrowheads="1"/>
            </p:cNvSpPr>
            <p:nvPr/>
          </p:nvSpPr>
          <p:spPr bwMode="auto">
            <a:xfrm>
              <a:off x="5691188" y="1374775"/>
              <a:ext cx="431800" cy="36036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889" name="Line 9"/>
            <p:cNvSpPr>
              <a:spLocks noChangeShapeType="1"/>
            </p:cNvSpPr>
            <p:nvPr/>
          </p:nvSpPr>
          <p:spPr bwMode="auto">
            <a:xfrm flipH="1">
              <a:off x="4538663" y="942975"/>
              <a:ext cx="43180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890" name="Line 10"/>
            <p:cNvSpPr>
              <a:spLocks noChangeShapeType="1"/>
            </p:cNvSpPr>
            <p:nvPr/>
          </p:nvSpPr>
          <p:spPr bwMode="auto">
            <a:xfrm>
              <a:off x="6411913" y="942975"/>
              <a:ext cx="287337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891" name="Line 11"/>
            <p:cNvSpPr>
              <a:spLocks noChangeShapeType="1"/>
            </p:cNvSpPr>
            <p:nvPr/>
          </p:nvSpPr>
          <p:spPr bwMode="auto">
            <a:xfrm>
              <a:off x="5886450" y="942975"/>
              <a:ext cx="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555713" y="1735138"/>
            <a:ext cx="2663825" cy="792162"/>
            <a:chOff x="2667000" y="1735138"/>
            <a:chExt cx="2663825" cy="792162"/>
          </a:xfrm>
        </p:grpSpPr>
        <p:sp>
          <p:nvSpPr>
            <p:cNvPr id="122892" name="Rectangle 12"/>
            <p:cNvSpPr>
              <a:spLocks noChangeArrowheads="1"/>
            </p:cNvSpPr>
            <p:nvPr/>
          </p:nvSpPr>
          <p:spPr bwMode="auto">
            <a:xfrm>
              <a:off x="2667000" y="2166938"/>
              <a:ext cx="1657350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4   2   3   0</a:t>
              </a:r>
              <a:endPara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893" name="Rectangle 13"/>
            <p:cNvSpPr>
              <a:spLocks noChangeArrowheads="1"/>
            </p:cNvSpPr>
            <p:nvPr/>
          </p:nvSpPr>
          <p:spPr bwMode="auto">
            <a:xfrm>
              <a:off x="5043488" y="2166938"/>
              <a:ext cx="287337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894" name="Oval 14"/>
            <p:cNvSpPr>
              <a:spLocks noChangeArrowheads="1"/>
            </p:cNvSpPr>
            <p:nvPr/>
          </p:nvSpPr>
          <p:spPr bwMode="auto">
            <a:xfrm>
              <a:off x="4467225" y="2166938"/>
              <a:ext cx="431800" cy="36036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895" name="Line 15"/>
            <p:cNvSpPr>
              <a:spLocks noChangeShapeType="1"/>
            </p:cNvSpPr>
            <p:nvPr/>
          </p:nvSpPr>
          <p:spPr bwMode="auto">
            <a:xfrm flipH="1">
              <a:off x="3675063" y="1735138"/>
              <a:ext cx="288925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896" name="Line 16"/>
            <p:cNvSpPr>
              <a:spLocks noChangeShapeType="1"/>
            </p:cNvSpPr>
            <p:nvPr/>
          </p:nvSpPr>
          <p:spPr bwMode="auto">
            <a:xfrm>
              <a:off x="4683125" y="1735138"/>
              <a:ext cx="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897" name="Line 17"/>
            <p:cNvSpPr>
              <a:spLocks noChangeShapeType="1"/>
            </p:cNvSpPr>
            <p:nvPr/>
          </p:nvSpPr>
          <p:spPr bwMode="auto">
            <a:xfrm>
              <a:off x="5043488" y="1735138"/>
              <a:ext cx="144462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1817639" y="5786454"/>
            <a:ext cx="4357718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444588" y="2527300"/>
            <a:ext cx="2230438" cy="719138"/>
            <a:chOff x="2555875" y="2527300"/>
            <a:chExt cx="2230438" cy="719138"/>
          </a:xfrm>
        </p:grpSpPr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2555875" y="2886075"/>
              <a:ext cx="360363" cy="36036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900" name="Rectangle 20"/>
            <p:cNvSpPr>
              <a:spLocks noChangeArrowheads="1"/>
            </p:cNvSpPr>
            <p:nvPr/>
          </p:nvSpPr>
          <p:spPr bwMode="auto">
            <a:xfrm>
              <a:off x="3635375" y="2886075"/>
              <a:ext cx="1150938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000" dirty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　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 dirty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　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901" name="Oval 21"/>
            <p:cNvSpPr>
              <a:spLocks noChangeArrowheads="1"/>
            </p:cNvSpPr>
            <p:nvPr/>
          </p:nvSpPr>
          <p:spPr bwMode="auto">
            <a:xfrm>
              <a:off x="3059113" y="2886075"/>
              <a:ext cx="431800" cy="36036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902" name="Freeform 22"/>
            <p:cNvSpPr/>
            <p:nvPr/>
          </p:nvSpPr>
          <p:spPr bwMode="auto">
            <a:xfrm>
              <a:off x="2846388" y="2527300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03" name="Line 23"/>
            <p:cNvSpPr>
              <a:spLocks noChangeShapeType="1"/>
            </p:cNvSpPr>
            <p:nvPr/>
          </p:nvSpPr>
          <p:spPr bwMode="auto">
            <a:xfrm>
              <a:off x="3271838" y="2527300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04" name="Line 24"/>
            <p:cNvSpPr>
              <a:spLocks noChangeShapeType="1"/>
            </p:cNvSpPr>
            <p:nvPr/>
          </p:nvSpPr>
          <p:spPr bwMode="auto">
            <a:xfrm>
              <a:off x="3779838" y="2527300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205001" y="3259138"/>
            <a:ext cx="1798637" cy="719137"/>
            <a:chOff x="3316288" y="3259138"/>
            <a:chExt cx="1798637" cy="719137"/>
          </a:xfrm>
        </p:grpSpPr>
        <p:sp>
          <p:nvSpPr>
            <p:cNvPr id="122905" name="Rectangle 25"/>
            <p:cNvSpPr>
              <a:spLocks noChangeArrowheads="1"/>
            </p:cNvSpPr>
            <p:nvPr/>
          </p:nvSpPr>
          <p:spPr bwMode="auto">
            <a:xfrm>
              <a:off x="3316288" y="3617913"/>
              <a:ext cx="3603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906" name="Rectangle 26"/>
            <p:cNvSpPr>
              <a:spLocks noChangeArrowheads="1"/>
            </p:cNvSpPr>
            <p:nvPr/>
          </p:nvSpPr>
          <p:spPr bwMode="auto">
            <a:xfrm>
              <a:off x="4395788" y="3617913"/>
              <a:ext cx="719137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 dirty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　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907" name="Oval 27"/>
            <p:cNvSpPr>
              <a:spLocks noChangeArrowheads="1"/>
            </p:cNvSpPr>
            <p:nvPr/>
          </p:nvSpPr>
          <p:spPr bwMode="auto">
            <a:xfrm>
              <a:off x="3819525" y="3617913"/>
              <a:ext cx="431800" cy="36036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908" name="Freeform 28"/>
            <p:cNvSpPr/>
            <p:nvPr/>
          </p:nvSpPr>
          <p:spPr bwMode="auto">
            <a:xfrm>
              <a:off x="3606800" y="3259138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09" name="Line 29"/>
            <p:cNvSpPr>
              <a:spLocks noChangeShapeType="1"/>
            </p:cNvSpPr>
            <p:nvPr/>
          </p:nvSpPr>
          <p:spPr bwMode="auto">
            <a:xfrm>
              <a:off x="4032250" y="3259138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10" name="Line 30"/>
            <p:cNvSpPr>
              <a:spLocks noChangeShapeType="1"/>
            </p:cNvSpPr>
            <p:nvPr/>
          </p:nvSpPr>
          <p:spPr bwMode="auto">
            <a:xfrm>
              <a:off x="4540250" y="3259138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882863" y="3967163"/>
            <a:ext cx="1441450" cy="720725"/>
            <a:chOff x="3994150" y="3967163"/>
            <a:chExt cx="1441450" cy="720725"/>
          </a:xfrm>
        </p:grpSpPr>
        <p:sp>
          <p:nvSpPr>
            <p:cNvPr id="122911" name="Rectangle 31"/>
            <p:cNvSpPr>
              <a:spLocks noChangeArrowheads="1"/>
            </p:cNvSpPr>
            <p:nvPr/>
          </p:nvSpPr>
          <p:spPr bwMode="auto">
            <a:xfrm>
              <a:off x="3994150" y="4325938"/>
              <a:ext cx="360363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912" name="Oval 32"/>
            <p:cNvSpPr>
              <a:spLocks noChangeArrowheads="1"/>
            </p:cNvSpPr>
            <p:nvPr/>
          </p:nvSpPr>
          <p:spPr bwMode="auto">
            <a:xfrm>
              <a:off x="4497388" y="4325938"/>
              <a:ext cx="431800" cy="36036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913" name="Freeform 33"/>
            <p:cNvSpPr/>
            <p:nvPr/>
          </p:nvSpPr>
          <p:spPr bwMode="auto">
            <a:xfrm>
              <a:off x="4284663" y="3967163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14" name="Line 34"/>
            <p:cNvSpPr>
              <a:spLocks noChangeShapeType="1"/>
            </p:cNvSpPr>
            <p:nvPr/>
          </p:nvSpPr>
          <p:spPr bwMode="auto">
            <a:xfrm>
              <a:off x="4710113" y="3967163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15" name="Line 35"/>
            <p:cNvSpPr>
              <a:spLocks noChangeShapeType="1"/>
            </p:cNvSpPr>
            <p:nvPr/>
          </p:nvSpPr>
          <p:spPr bwMode="auto">
            <a:xfrm>
              <a:off x="5003800" y="3967163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16" name="Rectangle 36"/>
            <p:cNvSpPr>
              <a:spLocks noChangeArrowheads="1"/>
            </p:cNvSpPr>
            <p:nvPr/>
          </p:nvSpPr>
          <p:spPr bwMode="auto">
            <a:xfrm>
              <a:off x="5075238" y="4327525"/>
              <a:ext cx="360362" cy="36036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r>
                <a:rPr lang="en-US" altLang="zh-CN" sz="2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900576" y="1735138"/>
            <a:ext cx="1655762" cy="720725"/>
            <a:chOff x="6011863" y="1735138"/>
            <a:chExt cx="1655762" cy="720725"/>
          </a:xfrm>
        </p:grpSpPr>
        <p:sp>
          <p:nvSpPr>
            <p:cNvPr id="122917" name="Rectangle 37"/>
            <p:cNvSpPr>
              <a:spLocks noChangeArrowheads="1"/>
            </p:cNvSpPr>
            <p:nvPr/>
          </p:nvSpPr>
          <p:spPr bwMode="auto">
            <a:xfrm>
              <a:off x="6011863" y="2093913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7</a:t>
              </a:r>
              <a:endPara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918" name="Oval 38"/>
            <p:cNvSpPr>
              <a:spLocks noChangeArrowheads="1"/>
            </p:cNvSpPr>
            <p:nvPr/>
          </p:nvSpPr>
          <p:spPr bwMode="auto">
            <a:xfrm>
              <a:off x="6729413" y="2093913"/>
              <a:ext cx="431800" cy="36036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919" name="Freeform 39"/>
            <p:cNvSpPr/>
            <p:nvPr/>
          </p:nvSpPr>
          <p:spPr bwMode="auto">
            <a:xfrm>
              <a:off x="6372225" y="1735138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20" name="Line 40"/>
            <p:cNvSpPr>
              <a:spLocks noChangeShapeType="1"/>
            </p:cNvSpPr>
            <p:nvPr/>
          </p:nvSpPr>
          <p:spPr bwMode="auto">
            <a:xfrm>
              <a:off x="6911975" y="1735138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21" name="Line 41"/>
            <p:cNvSpPr>
              <a:spLocks noChangeShapeType="1"/>
            </p:cNvSpPr>
            <p:nvPr/>
          </p:nvSpPr>
          <p:spPr bwMode="auto">
            <a:xfrm>
              <a:off x="7091363" y="1735138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22" name="Rectangle 42"/>
            <p:cNvSpPr>
              <a:spLocks noChangeArrowheads="1"/>
            </p:cNvSpPr>
            <p:nvPr/>
          </p:nvSpPr>
          <p:spPr bwMode="auto">
            <a:xfrm>
              <a:off x="7307263" y="2095500"/>
              <a:ext cx="3603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419563" y="2443163"/>
            <a:ext cx="1441451" cy="720726"/>
            <a:chOff x="5530850" y="2443163"/>
            <a:chExt cx="1441451" cy="720726"/>
          </a:xfrm>
        </p:grpSpPr>
        <p:sp>
          <p:nvSpPr>
            <p:cNvPr id="122923" name="Rectangle 43"/>
            <p:cNvSpPr>
              <a:spLocks noChangeArrowheads="1"/>
            </p:cNvSpPr>
            <p:nvPr/>
          </p:nvSpPr>
          <p:spPr bwMode="auto">
            <a:xfrm>
              <a:off x="5530850" y="2801938"/>
              <a:ext cx="360363" cy="36036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r>
                <a:rPr lang="en-US" altLang="zh-CN" sz="2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924" name="Oval 44"/>
            <p:cNvSpPr>
              <a:spLocks noChangeArrowheads="1"/>
            </p:cNvSpPr>
            <p:nvPr/>
          </p:nvSpPr>
          <p:spPr bwMode="auto">
            <a:xfrm>
              <a:off x="6034088" y="2801938"/>
              <a:ext cx="431800" cy="36036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925" name="Freeform 45"/>
            <p:cNvSpPr/>
            <p:nvPr/>
          </p:nvSpPr>
          <p:spPr bwMode="auto">
            <a:xfrm>
              <a:off x="5821363" y="2443163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26" name="Line 46"/>
            <p:cNvSpPr>
              <a:spLocks noChangeShapeType="1"/>
            </p:cNvSpPr>
            <p:nvPr/>
          </p:nvSpPr>
          <p:spPr bwMode="auto">
            <a:xfrm>
              <a:off x="6246813" y="2443163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27" name="Line 47"/>
            <p:cNvSpPr>
              <a:spLocks noChangeShapeType="1"/>
            </p:cNvSpPr>
            <p:nvPr/>
          </p:nvSpPr>
          <p:spPr bwMode="auto">
            <a:xfrm>
              <a:off x="6540500" y="2443163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28" name="Rectangle 48"/>
            <p:cNvSpPr>
              <a:spLocks noChangeArrowheads="1"/>
            </p:cNvSpPr>
            <p:nvPr/>
          </p:nvSpPr>
          <p:spPr bwMode="auto">
            <a:xfrm>
              <a:off x="6611938" y="2803526"/>
              <a:ext cx="360363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2929" name="Text Box 49"/>
          <p:cNvSpPr txBox="1">
            <a:spLocks noChangeArrowheads="1"/>
          </p:cNvSpPr>
          <p:nvPr/>
        </p:nvSpPr>
        <p:spPr bwMode="auto">
          <a:xfrm>
            <a:off x="214282" y="214290"/>
            <a:ext cx="2571768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快速排序递归树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610526" y="1735138"/>
            <a:ext cx="4209258" cy="4051318"/>
            <a:chOff x="1624769" y="1735138"/>
            <a:chExt cx="4209258" cy="4051318"/>
          </a:xfrm>
        </p:grpSpPr>
        <p:cxnSp>
          <p:nvCxnSpPr>
            <p:cNvPr id="57" name="直接箭头连接符 56"/>
            <p:cNvCxnSpPr>
              <a:stCxn id="122899" idx="2"/>
            </p:cNvCxnSpPr>
            <p:nvPr/>
          </p:nvCxnSpPr>
          <p:spPr>
            <a:xfrm rot="16200000" flipH="1">
              <a:off x="665510" y="4205697"/>
              <a:ext cx="2540018" cy="621499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122901" idx="4"/>
            </p:cNvCxnSpPr>
            <p:nvPr/>
          </p:nvCxnSpPr>
          <p:spPr>
            <a:xfrm rot="16200000" flipH="1">
              <a:off x="1113583" y="4296580"/>
              <a:ext cx="2540018" cy="43973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122907" idx="4"/>
            </p:cNvCxnSpPr>
            <p:nvPr/>
          </p:nvCxnSpPr>
          <p:spPr>
            <a:xfrm rot="16200000" flipH="1">
              <a:off x="2074022" y="4828390"/>
              <a:ext cx="1808179" cy="107947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122912" idx="4"/>
            </p:cNvCxnSpPr>
            <p:nvPr/>
          </p:nvCxnSpPr>
          <p:spPr>
            <a:xfrm rot="5400000">
              <a:off x="2981280" y="5165733"/>
              <a:ext cx="1100154" cy="1412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122916" idx="2"/>
            </p:cNvCxnSpPr>
            <p:nvPr/>
          </p:nvCxnSpPr>
          <p:spPr>
            <a:xfrm rot="5400000">
              <a:off x="3467454" y="5109776"/>
              <a:ext cx="1098566" cy="254791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122894" idx="4"/>
            </p:cNvCxnSpPr>
            <p:nvPr/>
          </p:nvCxnSpPr>
          <p:spPr>
            <a:xfrm rot="16200000" flipH="1">
              <a:off x="2279607" y="3819530"/>
              <a:ext cx="3259154" cy="67469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122888" idx="4"/>
            </p:cNvCxnSpPr>
            <p:nvPr/>
          </p:nvCxnSpPr>
          <p:spPr>
            <a:xfrm rot="5400000">
              <a:off x="2674103" y="3664756"/>
              <a:ext cx="4051316" cy="19208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122923" idx="2"/>
            </p:cNvCxnSpPr>
            <p:nvPr/>
          </p:nvCxnSpPr>
          <p:spPr>
            <a:xfrm rot="16200000" flipH="1">
              <a:off x="3503971" y="4258075"/>
              <a:ext cx="2624153" cy="43260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122924" idx="4"/>
            </p:cNvCxnSpPr>
            <p:nvPr/>
          </p:nvCxnSpPr>
          <p:spPr>
            <a:xfrm rot="16200000" flipH="1">
              <a:off x="3916325" y="4384677"/>
              <a:ext cx="2624153" cy="17940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122918" idx="4"/>
            </p:cNvCxnSpPr>
            <p:nvPr/>
          </p:nvCxnSpPr>
          <p:spPr>
            <a:xfrm rot="5400000">
              <a:off x="4124289" y="4076716"/>
              <a:ext cx="3332179" cy="87297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5572132" y="3357562"/>
            <a:ext cx="32861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1"/>
              </a:buBlip>
            </a:pP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将递归树看成一颗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叉树，每个分支结点对应一次递归调用。这里递归次数：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endParaRPr lang="en-US" altLang="zh-CN" sz="220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buBlip>
                <a:blip r:embed="rId1"/>
              </a:buBlip>
            </a:pP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左右分区处理的顺序无关</a:t>
            </a:r>
            <a:endParaRPr lang="zh-CN" altLang="en-US" sz="2200"/>
          </a:p>
        </p:txBody>
      </p:sp>
      <p:sp>
        <p:nvSpPr>
          <p:cNvPr id="68" name="灯片编号占位符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8" grpId="0" animBg="1"/>
      <p:bldP spid="6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468313" y="1125538"/>
            <a:ext cx="1960547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最好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情况：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2051050" y="1916113"/>
            <a:ext cx="2592388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个元素</a:t>
            </a:r>
            <a:endParaRPr lang="zh-CN" altLang="en-US" sz="200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3911" name="Oval 7"/>
          <p:cNvSpPr>
            <a:spLocks noChangeArrowheads="1"/>
          </p:cNvSpPr>
          <p:nvPr/>
        </p:nvSpPr>
        <p:spPr bwMode="auto">
          <a:xfrm>
            <a:off x="2987675" y="2709863"/>
            <a:ext cx="287338" cy="28733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914" name="Freeform 10"/>
          <p:cNvSpPr/>
          <p:nvPr/>
        </p:nvSpPr>
        <p:spPr bwMode="auto">
          <a:xfrm>
            <a:off x="2341563" y="2273300"/>
            <a:ext cx="355600" cy="368300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0" y="232"/>
              </a:cxn>
            </a:cxnLst>
            <a:rect l="0" t="0" r="r" b="b"/>
            <a:pathLst>
              <a:path w="224" h="232">
                <a:moveTo>
                  <a:pt x="224" y="0"/>
                </a:moveTo>
                <a:lnTo>
                  <a:pt x="0" y="23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15" name="Line 11"/>
          <p:cNvSpPr>
            <a:spLocks noChangeShapeType="1"/>
          </p:cNvSpPr>
          <p:nvPr/>
        </p:nvSpPr>
        <p:spPr bwMode="auto">
          <a:xfrm>
            <a:off x="3140075" y="2276475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16" name="Line 12"/>
          <p:cNvSpPr>
            <a:spLocks noChangeShapeType="1"/>
          </p:cNvSpPr>
          <p:nvPr/>
        </p:nvSpPr>
        <p:spPr bwMode="auto">
          <a:xfrm>
            <a:off x="3708400" y="2276475"/>
            <a:ext cx="35877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20" name="Freeform 16"/>
          <p:cNvSpPr/>
          <p:nvPr/>
        </p:nvSpPr>
        <p:spPr bwMode="auto">
          <a:xfrm>
            <a:off x="4073529" y="2997200"/>
            <a:ext cx="228600" cy="4191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264"/>
              </a:cxn>
            </a:cxnLst>
            <a:rect l="0" t="0" r="r" b="b"/>
            <a:pathLst>
              <a:path w="144" h="264">
                <a:moveTo>
                  <a:pt x="144" y="0"/>
                </a:moveTo>
                <a:lnTo>
                  <a:pt x="0" y="26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21" name="Line 17"/>
          <p:cNvSpPr>
            <a:spLocks noChangeShapeType="1"/>
          </p:cNvSpPr>
          <p:nvPr/>
        </p:nvSpPr>
        <p:spPr bwMode="auto">
          <a:xfrm>
            <a:off x="4691066" y="3000375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22" name="Line 18"/>
          <p:cNvSpPr>
            <a:spLocks noChangeShapeType="1"/>
          </p:cNvSpPr>
          <p:nvPr/>
        </p:nvSpPr>
        <p:spPr bwMode="auto">
          <a:xfrm>
            <a:off x="5097466" y="3000375"/>
            <a:ext cx="35877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23" name="Text Box 19"/>
          <p:cNvSpPr txBox="1">
            <a:spLocks noChangeArrowheads="1"/>
          </p:cNvSpPr>
          <p:nvPr/>
        </p:nvSpPr>
        <p:spPr bwMode="auto">
          <a:xfrm>
            <a:off x="2428860" y="3500438"/>
            <a:ext cx="1366837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3924" name="AutoShape 20"/>
          <p:cNvSpPr/>
          <p:nvPr/>
        </p:nvSpPr>
        <p:spPr bwMode="auto">
          <a:xfrm>
            <a:off x="7286644" y="1714488"/>
            <a:ext cx="215900" cy="2665412"/>
          </a:xfrm>
          <a:prstGeom prst="rightBrace">
            <a:avLst>
              <a:gd name="adj1" fmla="val 102880"/>
              <a:gd name="adj2" fmla="val 50000"/>
            </a:avLst>
          </a:prstGeom>
          <a:noFill/>
          <a:ln w="28575">
            <a:solidFill>
              <a:srgbClr val="FF00FF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7489855" y="2867013"/>
            <a:ext cx="1368425" cy="430887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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sz="2200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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层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500034" y="4572008"/>
            <a:ext cx="7200900" cy="46166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此时时间复杂度为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err="1">
                <a:ea typeface="楷体" panose="02010609060101010101" pitchFamily="49" charset="-122"/>
                <a:cs typeface="Times New Roman" panose="02020603050405020304" pitchFamily="18" charset="0"/>
              </a:rPr>
              <a:t>nlog</a:t>
            </a:r>
            <a:r>
              <a:rPr lang="en-US" altLang="zh-CN" baseline="-25000" err="1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err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，空间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复杂度为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3927" name="Rectangle 23"/>
          <p:cNvSpPr>
            <a:spLocks noChangeArrowheads="1"/>
          </p:cNvSpPr>
          <p:nvPr/>
        </p:nvSpPr>
        <p:spPr bwMode="auto">
          <a:xfrm>
            <a:off x="357158" y="2636838"/>
            <a:ext cx="2484000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/2</a:t>
            </a:r>
            <a:r>
              <a:rPr lang="zh-CN" altLang="en-US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000" i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/2 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元素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3928" name="Freeform 24"/>
          <p:cNvSpPr/>
          <p:nvPr/>
        </p:nvSpPr>
        <p:spPr bwMode="auto">
          <a:xfrm>
            <a:off x="1017585" y="2997200"/>
            <a:ext cx="228600" cy="4191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264"/>
              </a:cxn>
            </a:cxnLst>
            <a:rect l="0" t="0" r="r" b="b"/>
            <a:pathLst>
              <a:path w="144" h="264">
                <a:moveTo>
                  <a:pt x="144" y="0"/>
                </a:moveTo>
                <a:lnTo>
                  <a:pt x="0" y="26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29" name="Line 25"/>
          <p:cNvSpPr>
            <a:spLocks noChangeShapeType="1"/>
          </p:cNvSpPr>
          <p:nvPr/>
        </p:nvSpPr>
        <p:spPr bwMode="auto">
          <a:xfrm>
            <a:off x="1635123" y="3000375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30" name="Line 26"/>
          <p:cNvSpPr>
            <a:spLocks noChangeShapeType="1"/>
          </p:cNvSpPr>
          <p:nvPr/>
        </p:nvSpPr>
        <p:spPr bwMode="auto">
          <a:xfrm>
            <a:off x="2041523" y="3000375"/>
            <a:ext cx="35877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500034" y="357166"/>
            <a:ext cx="1785950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dirty="0" smtClean="0">
                <a:solidFill>
                  <a:srgbClr val="F92D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算法分析</a:t>
            </a:r>
            <a:endParaRPr kumimoji="1" lang="zh-CN" altLang="en-US" dirty="0">
              <a:solidFill>
                <a:srgbClr val="F92D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3445322" y="2643182"/>
            <a:ext cx="2484000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/2</a:t>
            </a:r>
            <a:r>
              <a:rPr lang="zh-CN" altLang="en-US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000" i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/2 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元素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929190" y="2214554"/>
            <a:ext cx="2500330" cy="396875"/>
            <a:chOff x="4427538" y="765175"/>
            <a:chExt cx="2500330" cy="396875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4427538" y="981075"/>
              <a:ext cx="36036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4551380" y="765175"/>
              <a:ext cx="2376488" cy="396875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划分时间为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O(</a:t>
              </a:r>
              <a:r>
                <a:rPr lang="en-US" altLang="zh-CN" sz="20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500034" y="642918"/>
            <a:ext cx="1960547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最坏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情况：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1000100" y="1504931"/>
            <a:ext cx="2592388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个元素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5957" name="Oval 5"/>
          <p:cNvSpPr>
            <a:spLocks noChangeArrowheads="1"/>
          </p:cNvSpPr>
          <p:nvPr/>
        </p:nvSpPr>
        <p:spPr bwMode="auto">
          <a:xfrm>
            <a:off x="1979613" y="2298681"/>
            <a:ext cx="287337" cy="28733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2428860" y="2225656"/>
            <a:ext cx="1584325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>
                <a:solidFill>
                  <a:srgbClr val="1000E4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个元素</a:t>
            </a:r>
            <a:endParaRPr lang="zh-CN" altLang="en-US" sz="200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5959" name="Rectangle 7"/>
          <p:cNvSpPr>
            <a:spLocks noChangeArrowheads="1"/>
          </p:cNvSpPr>
          <p:nvPr/>
        </p:nvSpPr>
        <p:spPr bwMode="auto">
          <a:xfrm>
            <a:off x="1476375" y="2258993"/>
            <a:ext cx="287338" cy="3603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960" name="Freeform 8"/>
          <p:cNvSpPr/>
          <p:nvPr/>
        </p:nvSpPr>
        <p:spPr bwMode="auto">
          <a:xfrm>
            <a:off x="1692275" y="1862118"/>
            <a:ext cx="212725" cy="363538"/>
          </a:xfrm>
          <a:custGeom>
            <a:avLst/>
            <a:gdLst/>
            <a:ahLst/>
            <a:cxnLst>
              <a:cxn ang="0">
                <a:pos x="134" y="0"/>
              </a:cxn>
              <a:cxn ang="0">
                <a:pos x="0" y="229"/>
              </a:cxn>
            </a:cxnLst>
            <a:rect l="0" t="0" r="r" b="b"/>
            <a:pathLst>
              <a:path w="134" h="229">
                <a:moveTo>
                  <a:pt x="134" y="0"/>
                </a:moveTo>
                <a:lnTo>
                  <a:pt x="0" y="22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5961" name="Line 9"/>
          <p:cNvSpPr>
            <a:spLocks noChangeShapeType="1"/>
          </p:cNvSpPr>
          <p:nvPr/>
        </p:nvSpPr>
        <p:spPr bwMode="auto">
          <a:xfrm>
            <a:off x="2132013" y="1865293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5962" name="Line 10"/>
          <p:cNvSpPr>
            <a:spLocks noChangeShapeType="1"/>
          </p:cNvSpPr>
          <p:nvPr/>
        </p:nvSpPr>
        <p:spPr bwMode="auto">
          <a:xfrm>
            <a:off x="2700338" y="1865293"/>
            <a:ext cx="35877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2843213" y="3022581"/>
            <a:ext cx="287337" cy="28733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964" name="Rectangle 12"/>
          <p:cNvSpPr>
            <a:spLocks noChangeArrowheads="1"/>
          </p:cNvSpPr>
          <p:nvPr/>
        </p:nvSpPr>
        <p:spPr bwMode="auto">
          <a:xfrm>
            <a:off x="3275013" y="2949556"/>
            <a:ext cx="1584325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>
                <a:solidFill>
                  <a:srgbClr val="1000E4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00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个元素</a:t>
            </a:r>
            <a:endParaRPr lang="zh-CN" altLang="en-US" sz="200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5965" name="Rectangle 13"/>
          <p:cNvSpPr>
            <a:spLocks noChangeArrowheads="1"/>
          </p:cNvSpPr>
          <p:nvPr/>
        </p:nvSpPr>
        <p:spPr bwMode="auto">
          <a:xfrm>
            <a:off x="2339975" y="2982893"/>
            <a:ext cx="287338" cy="3603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966" name="Freeform 14"/>
          <p:cNvSpPr/>
          <p:nvPr/>
        </p:nvSpPr>
        <p:spPr bwMode="auto">
          <a:xfrm>
            <a:off x="2555875" y="2586018"/>
            <a:ext cx="212725" cy="363538"/>
          </a:xfrm>
          <a:custGeom>
            <a:avLst/>
            <a:gdLst/>
            <a:ahLst/>
            <a:cxnLst>
              <a:cxn ang="0">
                <a:pos x="134" y="0"/>
              </a:cxn>
              <a:cxn ang="0">
                <a:pos x="0" y="229"/>
              </a:cxn>
            </a:cxnLst>
            <a:rect l="0" t="0" r="r" b="b"/>
            <a:pathLst>
              <a:path w="134" h="229">
                <a:moveTo>
                  <a:pt x="134" y="0"/>
                </a:moveTo>
                <a:lnTo>
                  <a:pt x="0" y="22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5967" name="Line 15"/>
          <p:cNvSpPr>
            <a:spLocks noChangeShapeType="1"/>
          </p:cNvSpPr>
          <p:nvPr/>
        </p:nvSpPr>
        <p:spPr bwMode="auto">
          <a:xfrm>
            <a:off x="2995613" y="2589193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5968" name="Line 16"/>
          <p:cNvSpPr>
            <a:spLocks noChangeShapeType="1"/>
          </p:cNvSpPr>
          <p:nvPr/>
        </p:nvSpPr>
        <p:spPr bwMode="auto">
          <a:xfrm>
            <a:off x="3563938" y="2589193"/>
            <a:ext cx="35877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2484438" y="3522643"/>
            <a:ext cx="1366837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┇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5970" name="AutoShape 18"/>
          <p:cNvSpPr/>
          <p:nvPr/>
        </p:nvSpPr>
        <p:spPr bwMode="auto">
          <a:xfrm>
            <a:off x="6143636" y="1504931"/>
            <a:ext cx="215900" cy="2665412"/>
          </a:xfrm>
          <a:prstGeom prst="rightBrace">
            <a:avLst>
              <a:gd name="adj1" fmla="val 102880"/>
              <a:gd name="adj2" fmla="val 50000"/>
            </a:avLst>
          </a:prstGeom>
          <a:noFill/>
          <a:ln w="28575">
            <a:solidFill>
              <a:srgbClr val="FF00FF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6215074" y="2571744"/>
            <a:ext cx="1079500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684213" y="4602143"/>
            <a:ext cx="6408737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此时时间复杂度为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err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err="1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，空间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复杂度为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643306" y="1817679"/>
            <a:ext cx="2520950" cy="396875"/>
            <a:chOff x="4427538" y="765175"/>
            <a:chExt cx="2520950" cy="396875"/>
          </a:xfrm>
        </p:grpSpPr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>
              <a:off x="4427538" y="981075"/>
              <a:ext cx="36036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4572000" y="765175"/>
              <a:ext cx="2376488" cy="396875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划分时间为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O(</a:t>
              </a:r>
              <a:r>
                <a:rPr lang="en-US" altLang="zh-CN" sz="20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725488" y="5249863"/>
            <a:ext cx="8132792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dirty="0">
                <a:solidFill>
                  <a:srgbClr val="F92D37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结论</a:t>
            </a:r>
            <a:r>
              <a:rPr kumimoji="1" lang="en-US" altLang="zh-CN" dirty="0">
                <a:solidFill>
                  <a:srgbClr val="F92D37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dirty="0">
                <a:solidFill>
                  <a:srgbClr val="F92D37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快速</a:t>
            </a:r>
            <a:r>
              <a:rPr kumimoji="1"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排序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的平均时间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复杂度为</a:t>
            </a:r>
            <a:r>
              <a:rPr kumimoji="1" lang="en-US" altLang="zh-CN" sz="2200"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sz="2200" i="1" err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200" err="1"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kumimoji="1" lang="en-US" altLang="zh-CN" sz="2200" baseline="-25000" err="1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200" i="1" err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 。</a:t>
            </a:r>
            <a:endParaRPr kumimoji="1" lang="en-US" altLang="zh-CN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682625" y="5780088"/>
            <a:ext cx="4249738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平均所需栈空间为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200" dirty="0" err="1"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sz="2200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906588" y="3871913"/>
            <a:ext cx="1944687" cy="777875"/>
            <a:chOff x="1906588" y="3871913"/>
            <a:chExt cx="1944687" cy="777875"/>
          </a:xfrm>
        </p:grpSpPr>
        <p:sp>
          <p:nvSpPr>
            <p:cNvPr id="67598" name="Freeform 14"/>
            <p:cNvSpPr/>
            <p:nvPr/>
          </p:nvSpPr>
          <p:spPr bwMode="auto">
            <a:xfrm>
              <a:off x="2049463" y="3871913"/>
              <a:ext cx="128587" cy="403225"/>
            </a:xfrm>
            <a:custGeom>
              <a:avLst/>
              <a:gdLst/>
              <a:ahLst/>
              <a:cxnLst>
                <a:cxn ang="0">
                  <a:pos x="81" y="254"/>
                </a:cxn>
                <a:cxn ang="0">
                  <a:pos x="0" y="0"/>
                </a:cxn>
              </a:cxnLst>
              <a:rect l="0" t="0" r="r" b="b"/>
              <a:pathLst>
                <a:path w="81" h="254">
                  <a:moveTo>
                    <a:pt x="81" y="254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FF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7599" name="Text Box 15"/>
            <p:cNvSpPr txBox="1">
              <a:spLocks noChangeArrowheads="1"/>
            </p:cNvSpPr>
            <p:nvPr/>
          </p:nvSpPr>
          <p:spPr bwMode="auto">
            <a:xfrm>
              <a:off x="1906588" y="4252913"/>
              <a:ext cx="1944687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次划分的时间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682625" y="4695825"/>
            <a:ext cx="54006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则可得结果：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avg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1619250" y="836613"/>
            <a:ext cx="2663825" cy="2873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个元素</a:t>
            </a:r>
            <a:endParaRPr lang="en-US" altLang="zh-CN" sz="2000" i="1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1203174" y="1628775"/>
            <a:ext cx="14400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 smtClean="0">
                <a:solidFill>
                  <a:srgbClr val="1000E4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个元素</a:t>
            </a:r>
            <a:endParaRPr lang="en-US" altLang="zh-CN" sz="2000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595" name="Oval 11"/>
          <p:cNvSpPr>
            <a:spLocks noChangeArrowheads="1"/>
          </p:cNvSpPr>
          <p:nvPr/>
        </p:nvSpPr>
        <p:spPr bwMode="auto">
          <a:xfrm>
            <a:off x="2732087" y="1590675"/>
            <a:ext cx="360000" cy="3603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3227388" y="1628775"/>
            <a:ext cx="14400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i="1" dirty="0" smtClean="0">
                <a:solidFill>
                  <a:srgbClr val="1000E4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000" i="1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个元素</a:t>
            </a:r>
            <a:endParaRPr lang="en-US" altLang="zh-CN" sz="2000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1357290" y="2000240"/>
            <a:ext cx="3000396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/>
              <a:t>k</a:t>
            </a:r>
            <a:r>
              <a:rPr lang="zh-CN" altLang="en-US" sz="2000"/>
              <a:t>：</a:t>
            </a:r>
            <a:r>
              <a:rPr lang="en-US" altLang="zh-CN" sz="2000" smtClean="0"/>
              <a:t>1</a:t>
            </a:r>
            <a:r>
              <a:rPr lang="en-US" altLang="zh-CN" sz="2000" smtClean="0">
                <a:cs typeface="Times New Roman" panose="02020603050405020304" pitchFamily="18" charset="0"/>
              </a:rPr>
              <a:t>~</a:t>
            </a:r>
            <a:r>
              <a:rPr lang="en-US" altLang="zh-CN" sz="2000" i="1" smtClean="0">
                <a:cs typeface="Times New Roman" panose="02020603050405020304" pitchFamily="18" charset="0"/>
              </a:rPr>
              <a:t>n</a:t>
            </a:r>
            <a:r>
              <a:rPr lang="zh-CN" altLang="en-US" sz="2000" i="1" smtClean="0">
                <a:cs typeface="Times New Roman" panose="02020603050405020304" pitchFamily="18" charset="0"/>
              </a:rPr>
              <a:t>，</a:t>
            </a: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共有</a:t>
            </a:r>
            <a:r>
              <a:rPr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种情况</a:t>
            </a:r>
            <a:endParaRPr lang="en-US" altLang="zh-CN" sz="20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42910" y="2428868"/>
            <a:ext cx="5753498" cy="1714512"/>
            <a:chOff x="642910" y="2500306"/>
            <a:chExt cx="5753498" cy="1714512"/>
          </a:xfrm>
        </p:grpSpPr>
        <p:graphicFrame>
          <p:nvGraphicFramePr>
            <p:cNvPr id="67586" name="Object 2"/>
            <p:cNvGraphicFramePr>
              <a:graphicFrameLocks noChangeAspect="1"/>
            </p:cNvGraphicFramePr>
            <p:nvPr/>
          </p:nvGraphicFramePr>
          <p:xfrm>
            <a:off x="725460" y="3351218"/>
            <a:ext cx="5359400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" name="公式" r:id="rId1" imgW="64008000" imgH="10363200" progId="Equation.3">
                    <p:embed/>
                  </p:oleObj>
                </mc:Choice>
                <mc:Fallback>
                  <p:oleObj name="公式" r:id="rId1" imgW="64008000" imgH="10363200" progId="Equation.3">
                    <p:embed/>
                    <p:pic>
                      <p:nvPicPr>
                        <p:cNvPr id="0" name="图片 204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25460" y="3351218"/>
                          <a:ext cx="5359400" cy="8636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591" name="Rectangle 7"/>
            <p:cNvSpPr>
              <a:spLocks noChangeArrowheads="1"/>
            </p:cNvSpPr>
            <p:nvPr/>
          </p:nvSpPr>
          <p:spPr bwMode="auto">
            <a:xfrm>
              <a:off x="642910" y="2784469"/>
              <a:ext cx="5753498" cy="55399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kumimoji="1"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由此可得快速排序所需时间的平均值为：</a:t>
              </a:r>
              <a:endPara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7604" name="AutoShape 20"/>
            <p:cNvSpPr>
              <a:spLocks noChangeArrowheads="1"/>
            </p:cNvSpPr>
            <p:nvPr/>
          </p:nvSpPr>
          <p:spPr bwMode="auto">
            <a:xfrm>
              <a:off x="2668560" y="2500306"/>
              <a:ext cx="576263" cy="287338"/>
            </a:xfrm>
            <a:prstGeom prst="downArrow">
              <a:avLst>
                <a:gd name="adj1" fmla="val 50000"/>
                <a:gd name="adj2" fmla="val 25000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323850" y="188913"/>
            <a:ext cx="2808288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平均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情况：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427538" y="765175"/>
            <a:ext cx="2520950" cy="396875"/>
            <a:chOff x="4427538" y="765175"/>
            <a:chExt cx="2520950" cy="396875"/>
          </a:xfrm>
        </p:grpSpPr>
        <p:sp>
          <p:nvSpPr>
            <p:cNvPr id="67606" name="Line 22"/>
            <p:cNvSpPr>
              <a:spLocks noChangeShapeType="1"/>
            </p:cNvSpPr>
            <p:nvPr/>
          </p:nvSpPr>
          <p:spPr bwMode="auto">
            <a:xfrm flipH="1">
              <a:off x="4427538" y="981075"/>
              <a:ext cx="36036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07" name="Text Box 23"/>
            <p:cNvSpPr txBox="1">
              <a:spLocks noChangeArrowheads="1"/>
            </p:cNvSpPr>
            <p:nvPr/>
          </p:nvSpPr>
          <p:spPr bwMode="auto">
            <a:xfrm>
              <a:off x="4572000" y="765175"/>
              <a:ext cx="2376488" cy="396875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划分时间为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O(</a:t>
              </a:r>
              <a:r>
                <a:rPr lang="en-US" altLang="zh-CN" sz="20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Freeform 10"/>
          <p:cNvSpPr/>
          <p:nvPr/>
        </p:nvSpPr>
        <p:spPr bwMode="auto">
          <a:xfrm>
            <a:off x="2000232" y="1181084"/>
            <a:ext cx="460376" cy="461966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0" y="232"/>
              </a:cxn>
            </a:cxnLst>
            <a:rect l="0" t="0" r="r" b="b"/>
            <a:pathLst>
              <a:path w="224" h="232">
                <a:moveTo>
                  <a:pt x="224" y="0"/>
                </a:moveTo>
                <a:lnTo>
                  <a:pt x="0" y="23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2903520" y="1158859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3471845" y="1184259"/>
            <a:ext cx="457213" cy="4587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/>
      <p:bldP spid="67592" grpId="0"/>
      <p:bldP spid="676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0" y="100010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0" y="100010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0" y="100010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9" name="Text Box 15"/>
          <p:cNvSpPr txBox="1">
            <a:spLocks noChangeArrowheads="1"/>
          </p:cNvSpPr>
          <p:nvPr/>
        </p:nvSpPr>
        <p:spPr bwMode="auto">
          <a:xfrm>
            <a:off x="293713" y="948490"/>
            <a:ext cx="6207113" cy="3059299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例如，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整数序列递增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排序：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200" i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=10</a:t>
            </a:r>
            <a:endParaRPr lang="en-US" altLang="zh-CN" sz="2200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200" i="1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200" baseline="-25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={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200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200" i="1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200" baseline="-25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={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200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…</a:t>
            </a:r>
            <a:endParaRPr lang="en-US" altLang="zh-CN" sz="2200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200" i="1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200" i="1" baseline="-25000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20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={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200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0720" name="AutoShape 16"/>
          <p:cNvSpPr/>
          <p:nvPr/>
        </p:nvSpPr>
        <p:spPr bwMode="auto">
          <a:xfrm>
            <a:off x="5857883" y="2214554"/>
            <a:ext cx="287337" cy="1728788"/>
          </a:xfrm>
          <a:prstGeom prst="rightBrace">
            <a:avLst>
              <a:gd name="adj1" fmla="val 50138"/>
              <a:gd name="adj2" fmla="val 50000"/>
            </a:avLst>
          </a:prstGeom>
          <a:noFill/>
          <a:ln w="28575">
            <a:solidFill>
              <a:srgbClr val="6600CC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21" name="Text Box 17"/>
          <p:cNvSpPr txBox="1">
            <a:spLocks noChangeArrowheads="1"/>
          </p:cNvSpPr>
          <p:nvPr/>
        </p:nvSpPr>
        <p:spPr bwMode="auto">
          <a:xfrm>
            <a:off x="6173772" y="2812747"/>
            <a:ext cx="2684508" cy="498598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构成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i="1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)=1/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endParaRPr lang="en-US" altLang="zh-CN" i="1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上箭头 7"/>
          <p:cNvSpPr/>
          <p:nvPr/>
        </p:nvSpPr>
        <p:spPr>
          <a:xfrm>
            <a:off x="2357422" y="4141121"/>
            <a:ext cx="214314" cy="285752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8596" y="4569749"/>
            <a:ext cx="58579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所有可能的初始序列有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个，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=10!</a:t>
            </a:r>
            <a:endParaRPr lang="zh-CN" altLang="en-US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555874" y="404813"/>
            <a:ext cx="4230703" cy="7016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第</a:t>
            </a:r>
            <a:r>
              <a:rPr kumimoji="1" lang="en-US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2</a:t>
            </a:r>
            <a:r>
              <a:rPr kumimoji="1" lang="zh-CN" altLang="en-US" sz="4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章   </a:t>
            </a:r>
            <a:r>
              <a:rPr kumimoji="1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线性表</a:t>
            </a:r>
            <a:r>
              <a:rPr kumimoji="1" lang="zh-CN" altLang="en-US" sz="4000" b="0" dirty="0">
                <a:solidFill>
                  <a:schemeClr val="tx1"/>
                </a:solidFill>
                <a:ea typeface="隶书" panose="02010509060101010101" pitchFamily="49" charset="-122"/>
              </a:rPr>
              <a:t> </a:t>
            </a:r>
            <a:endParaRPr kumimoji="1" lang="zh-CN" altLang="en-US" sz="4000" b="0" dirty="0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44036" name="Text Box 1028" descr="纸莎草纸"/>
          <p:cNvSpPr txBox="1">
            <a:spLocks noChangeArrowheads="1"/>
          </p:cNvSpPr>
          <p:nvPr/>
        </p:nvSpPr>
        <p:spPr bwMode="auto">
          <a:xfrm>
            <a:off x="1785918" y="1554163"/>
            <a:ext cx="5357850" cy="5794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2.1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线性表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的基本概念 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 Box 4" descr="画布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785918" y="2357430"/>
            <a:ext cx="5357850" cy="5794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2.2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线性表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的顺序存储结构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1028" descr="蓝色面巾纸"/>
          <p:cNvSpPr txBox="1">
            <a:spLocks noChangeArrowheads="1"/>
          </p:cNvSpPr>
          <p:nvPr/>
        </p:nvSpPr>
        <p:spPr bwMode="auto">
          <a:xfrm>
            <a:off x="1785918" y="4849827"/>
            <a:ext cx="5357850" cy="5794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2.5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有序表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5" descr="25%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785918" y="3214686"/>
            <a:ext cx="5357850" cy="5794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2.3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线性表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的链式存储结构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6" descr="花束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785918" y="4064009"/>
            <a:ext cx="5357850" cy="5794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2.4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线性表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的应用 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785786" y="1928802"/>
            <a:ext cx="7177108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线性表是一个具有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相同特性的数据元素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200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有限</a:t>
            </a:r>
            <a:r>
              <a:rPr kumimoji="1" lang="zh-CN" altLang="en-US" sz="22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序列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5652" name="Text Box 4" descr="粉色面巾纸"/>
          <p:cNvSpPr txBox="1">
            <a:spLocks noChangeArrowheads="1"/>
          </p:cNvSpPr>
          <p:nvPr/>
        </p:nvSpPr>
        <p:spPr bwMode="auto">
          <a:xfrm>
            <a:off x="323851" y="1214422"/>
            <a:ext cx="3748084" cy="52322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2.1.1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线性表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的定义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1028" descr="纸莎草纸"/>
          <p:cNvSpPr txBox="1">
            <a:spLocks noChangeArrowheads="1"/>
          </p:cNvSpPr>
          <p:nvPr/>
        </p:nvSpPr>
        <p:spPr bwMode="auto">
          <a:xfrm>
            <a:off x="1928794" y="285728"/>
            <a:ext cx="5019675" cy="5794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2.1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线性表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的基本概念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4786322"/>
            <a:ext cx="8643998" cy="80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线性表中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所含元素的个数叫做</a:t>
            </a:r>
            <a:r>
              <a:rPr kumimoji="1" lang="zh-CN" altLang="en-US" sz="2200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线性表</a:t>
            </a:r>
            <a:r>
              <a:rPr kumimoji="1" lang="zh-CN" altLang="en-US" sz="22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的长度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，用</a:t>
            </a:r>
            <a:r>
              <a:rPr kumimoji="1"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表示，</a:t>
            </a:r>
            <a:r>
              <a:rPr kumimoji="1"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200" dirty="0" err="1" smtClean="0">
                <a:latin typeface="+mj-ea"/>
                <a:cs typeface="Times New Roman" panose="02020603050405020304" pitchFamily="18" charset="0"/>
              </a:rPr>
              <a:t>≥</a:t>
            </a:r>
            <a:r>
              <a:rPr kumimoji="1" lang="en-US" altLang="zh-CN" sz="220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时，表示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线性表是一个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空表，即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表中不包含任何元素。</a:t>
            </a:r>
            <a:endParaRPr kumimoji="1" lang="en-US" altLang="zh-CN" sz="22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85754" y="2428868"/>
            <a:ext cx="7643898" cy="2143140"/>
            <a:chOff x="785754" y="2428868"/>
            <a:chExt cx="7643898" cy="2143140"/>
          </a:xfrm>
        </p:grpSpPr>
        <p:sp>
          <p:nvSpPr>
            <p:cNvPr id="8" name="TextBox 7"/>
            <p:cNvSpPr txBox="1"/>
            <p:nvPr/>
          </p:nvSpPr>
          <p:spPr>
            <a:xfrm>
              <a:off x="785754" y="2839611"/>
              <a:ext cx="7643898" cy="173239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10000"/>
                </a:lnSpc>
                <a:buBlip>
                  <a:blip r:embed="rId1"/>
                </a:buBlip>
              </a:pPr>
              <a:r>
                <a:rPr kumimoji="1" lang="zh-CN" altLang="en-US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相同特性</a:t>
              </a:r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：所有元素属于同一数据类型。</a:t>
              </a:r>
              <a:endPara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457200" indent="-457200" algn="l">
                <a:lnSpc>
                  <a:spcPct val="110000"/>
                </a:lnSpc>
                <a:buBlip>
                  <a:blip r:embed="rId1"/>
                </a:buBlip>
              </a:pPr>
              <a:r>
                <a:rPr kumimoji="1" lang="zh-CN" altLang="en-US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有限</a:t>
              </a:r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：数据元素个数是有限的。</a:t>
              </a:r>
              <a:endPara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457200" indent="-457200" algn="l">
                <a:lnSpc>
                  <a:spcPct val="110000"/>
                </a:lnSpc>
                <a:buBlip>
                  <a:blip r:embed="rId1"/>
                </a:buBlip>
              </a:pPr>
              <a:r>
                <a:rPr kumimoji="1" lang="zh-CN" altLang="en-US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序列</a:t>
              </a:r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：数据元素由逻辑序号唯一确定。一个线性表中可以有相同值的元素。</a:t>
              </a:r>
              <a:endParaRPr lang="zh-CN" altLang="en-US" dirty="0"/>
            </a:p>
          </p:txBody>
        </p:sp>
        <p:sp>
          <p:nvSpPr>
            <p:cNvPr id="10" name="下箭头 9"/>
            <p:cNvSpPr/>
            <p:nvPr/>
          </p:nvSpPr>
          <p:spPr>
            <a:xfrm>
              <a:off x="3857620" y="2428868"/>
              <a:ext cx="214314" cy="285752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71472" y="571480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线性表的逻辑表示为：</a:t>
            </a:r>
            <a:r>
              <a:rPr kumimoji="1" lang="en-US" altLang="zh-CN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endParaRPr lang="zh-CN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571604" y="1285860"/>
            <a:ext cx="3500462" cy="48953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144000" tIns="72000" rIns="144000" bIns="108000" rtlCol="0">
            <a:spAutoFit/>
          </a:bodyPr>
          <a:lstStyle/>
          <a:p>
            <a:r>
              <a:rPr kumimoji="1"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baseline="-30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baseline="-30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baseline="-30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baseline="-30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30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i="1" baseline="-30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30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baseline="-30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kumimoji="1" lang="zh-CN" altLang="en-US" baseline="-30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30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034" y="2071678"/>
            <a:ext cx="6572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300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smtClean="0">
                <a:latin typeface="+mn-ea"/>
                <a:cs typeface="Times New Roman" panose="02020603050405020304" pitchFamily="18" charset="0"/>
              </a:rPr>
              <a:t>≤</a:t>
            </a:r>
            <a:r>
              <a:rPr kumimoji="1" lang="en-US" altLang="zh-CN" sz="24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smtClean="0">
                <a:latin typeface="+mn-ea"/>
                <a:cs typeface="Times New Roman" panose="02020603050405020304" pitchFamily="18" charset="0"/>
              </a:rPr>
              <a:t>≤</a:t>
            </a:r>
            <a:r>
              <a:rPr kumimoji="1" lang="en-US" altLang="zh-CN" sz="24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）表示第</a:t>
            </a:r>
            <a:r>
              <a:rPr kumimoji="1" lang="en-US" altLang="zh-CN" sz="24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kumimoji="1" lang="zh-CN" altLang="en-US" sz="24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逻辑位序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）个元素。</a:t>
            </a:r>
            <a:endParaRPr lang="zh-CN" altLang="en-US" sz="2400"/>
          </a:p>
        </p:txBody>
      </p:sp>
      <p:grpSp>
        <p:nvGrpSpPr>
          <p:cNvPr id="21" name="组合 20"/>
          <p:cNvGrpSpPr/>
          <p:nvPr/>
        </p:nvGrpSpPr>
        <p:grpSpPr>
          <a:xfrm>
            <a:off x="1214414" y="3049305"/>
            <a:ext cx="4143404" cy="1451265"/>
            <a:chOff x="1857356" y="2834991"/>
            <a:chExt cx="4143404" cy="1451265"/>
          </a:xfrm>
        </p:grpSpPr>
        <p:grpSp>
          <p:nvGrpSpPr>
            <p:cNvPr id="16" name="组合 15"/>
            <p:cNvGrpSpPr/>
            <p:nvPr/>
          </p:nvGrpSpPr>
          <p:grpSpPr>
            <a:xfrm>
              <a:off x="1857356" y="2834991"/>
              <a:ext cx="4143404" cy="928694"/>
              <a:chOff x="1857356" y="2071678"/>
              <a:chExt cx="4143404" cy="928694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857356" y="2071678"/>
                <a:ext cx="17145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 smtClean="0">
                    <a:solidFill>
                      <a:srgbClr val="FF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表头元素</a:t>
                </a:r>
                <a:endParaRPr lang="zh-CN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214810" y="2071678"/>
                <a:ext cx="17859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 smtClean="0">
                    <a:solidFill>
                      <a:srgbClr val="FF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表尾元素</a:t>
                </a:r>
                <a:endParaRPr lang="zh-CN" altLang="en-US" dirty="0"/>
              </a:p>
            </p:txBody>
          </p:sp>
          <p:cxnSp>
            <p:nvCxnSpPr>
              <p:cNvPr id="14" name="直接箭头连接符 13"/>
              <p:cNvCxnSpPr>
                <a:stCxn id="12" idx="2"/>
              </p:cNvCxnSpPr>
              <p:nvPr/>
            </p:nvCxnSpPr>
            <p:spPr>
              <a:xfrm rot="5400000">
                <a:off x="2414601" y="2700361"/>
                <a:ext cx="528584" cy="71438"/>
              </a:xfrm>
              <a:prstGeom prst="straightConnector1">
                <a:avLst/>
              </a:prstGeom>
              <a:ln w="28575">
                <a:solidFill>
                  <a:srgbClr val="FF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13" idx="2"/>
              </p:cNvCxnSpPr>
              <p:nvPr/>
            </p:nvCxnSpPr>
            <p:spPr>
              <a:xfrm rot="16200000" flipH="1">
                <a:off x="4932790" y="2646782"/>
                <a:ext cx="457146" cy="107157"/>
              </a:xfrm>
              <a:prstGeom prst="straightConnector1">
                <a:avLst/>
              </a:prstGeom>
              <a:ln w="28575">
                <a:solidFill>
                  <a:srgbClr val="FF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2214546" y="3796722"/>
              <a:ext cx="3500462" cy="48953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lIns="144000" tIns="72000" rIns="144000" bIns="108000" rtlCol="0">
              <a:spAutoFit/>
            </a:bodyPr>
            <a:lstStyle/>
            <a:p>
              <a:r>
                <a:rPr kumimoji="1" lang="en-US" altLang="zh-CN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baseline="-30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baseline="-30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baseline="-30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baseline="-30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…</a:t>
              </a:r>
              <a:r>
                <a:rPr kumimoji="1" lang="zh-CN" altLang="en-US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i="1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i="1" baseline="-3000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zh-CN" altLang="en-US" i="1" baseline="-30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i="1" baseline="-30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30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r>
                <a:rPr kumimoji="1" lang="zh-CN" altLang="en-US" baseline="-30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…</a:t>
              </a:r>
              <a:r>
                <a:rPr kumimoji="1" lang="zh-CN" altLang="en-US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i="1" baseline="-30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85918" y="1500174"/>
            <a:ext cx="5500726" cy="13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00034" y="1214422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 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一个汽车线性表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3571876"/>
            <a:ext cx="56007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3000372"/>
            <a:ext cx="328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 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一个小人线性表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285728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线性表是客观事物的抽象</a:t>
            </a:r>
            <a:endParaRPr lang="zh-CN" altLang="en-US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786450" y="1268096"/>
            <a:ext cx="7246959" cy="29025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000" b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ADT</a:t>
            </a: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List</a:t>
            </a: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endParaRPr lang="en-US" altLang="zh-CN" sz="20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2000" b="1" dirty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数据对象：</a:t>
            </a:r>
            <a:endParaRPr lang="zh-CN" altLang="en-US" sz="2000" b="1" dirty="0">
              <a:solidFill>
                <a:srgbClr val="FF33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={ a</a:t>
            </a:r>
            <a:r>
              <a:rPr lang="en-US" altLang="zh-CN" baseline="-2500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baseline="-2500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i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baseline="-2500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0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aseline="-2500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i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baseline="-2500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baseline="-2500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。。。。，</a:t>
            </a:r>
            <a:r>
              <a:rPr lang="en-US" altLang="zh-CN" i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baseline="-2500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0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2000" b="1" dirty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数据关系：</a:t>
            </a:r>
            <a:endParaRPr lang="zh-CN" altLang="en-US" sz="2000" b="1" dirty="0">
              <a:solidFill>
                <a:srgbClr val="FF33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={&lt;a</a:t>
            </a:r>
            <a:r>
              <a:rPr lang="en-US" altLang="zh-CN" sz="2000" b="1" baseline="-2500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baseline="-2500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i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i+1</a:t>
            </a: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 |  0&lt;</a:t>
            </a:r>
            <a:r>
              <a:rPr lang="en-US" sz="2000" b="1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&lt;n-1</a:t>
            </a: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755623" y="620693"/>
            <a:ext cx="6286544" cy="39878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00000"/>
              </a:lnSpc>
            </a:pPr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定义复数抽象数据类型</a:t>
            </a:r>
            <a:r>
              <a:rPr lang="en-US" altLang="zh-CN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List</a:t>
            </a:r>
            <a:endParaRPr lang="en-US" altLang="zh-CN" smtClean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/17</a:t>
            </a:r>
            <a:endParaRPr lang="en-US" altLang="zh-CN"/>
          </a:p>
        </p:txBody>
      </p:sp>
      <p:grpSp>
        <p:nvGrpSpPr>
          <p:cNvPr id="34" name="组合 33"/>
          <p:cNvGrpSpPr/>
          <p:nvPr/>
        </p:nvGrpSpPr>
        <p:grpSpPr>
          <a:xfrm>
            <a:off x="2483801" y="4869231"/>
            <a:ext cx="4357718" cy="1268033"/>
            <a:chOff x="4357686" y="428604"/>
            <a:chExt cx="4357718" cy="1268033"/>
          </a:xfrm>
        </p:grpSpPr>
        <p:sp>
          <p:nvSpPr>
            <p:cNvPr id="6" name="TextBox 5"/>
            <p:cNvSpPr txBox="1"/>
            <p:nvPr/>
          </p:nvSpPr>
          <p:spPr>
            <a:xfrm>
              <a:off x="5816608" y="428604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mtClean="0">
                  <a:latin typeface="楷体" panose="02010609060101010101" pitchFamily="49" charset="-122"/>
                  <a:ea typeface="楷体" panose="02010609060101010101" pitchFamily="49" charset="-122"/>
                </a:rPr>
                <a:t>逻辑特性</a:t>
              </a:r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" name="TextBox 6"/>
            <p:cNvSpPr txBox="1"/>
            <p:nvPr/>
          </p:nvSpPr>
          <p:spPr>
            <a:xfrm>
              <a:off x="4357686" y="988751"/>
              <a:ext cx="43577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ts val="1800"/>
                </a:lnSpc>
              </a:pPr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线性表</a:t>
              </a:r>
              <a:r>
                <a:rPr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ADT=</a:t>
              </a:r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逻辑结构＋  基本运算</a:t>
              </a:r>
              <a:endParaRPr lang="en-US" altLang="zh-CN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ts val="1800"/>
                </a:lnSpc>
              </a:pPr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                                        （运算描述）</a:t>
              </a:r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rot="5400000">
              <a:off x="6352393" y="859671"/>
              <a:ext cx="214314" cy="1588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026"/>
          <p:cNvSpPr txBox="1">
            <a:spLocks noChangeArrowheads="1"/>
          </p:cNvSpPr>
          <p:nvPr/>
        </p:nvSpPr>
        <p:spPr bwMode="auto">
          <a:xfrm>
            <a:off x="251460" y="620395"/>
            <a:ext cx="8026400" cy="55422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smtClean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基本运算：</a:t>
            </a:r>
            <a:endParaRPr lang="zh-CN" altLang="en-US" sz="2000" b="1" dirty="0">
              <a:solidFill>
                <a:srgbClr val="FF33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87000"/>
              </a:lnSpc>
            </a:pPr>
            <a:r>
              <a:rPr kumimoji="1" lang="zh-CN" altLang="en-US" sz="18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  </a:t>
            </a:r>
            <a:r>
              <a:rPr kumimoji="1" lang="zh-CN" altLang="en-US" sz="18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初始化</a:t>
            </a:r>
            <a:r>
              <a:rPr kumimoji="1"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线性表</a:t>
            </a:r>
            <a:r>
              <a:rPr kumimoji="1"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InitList</a:t>
            </a:r>
            <a:r>
              <a:rPr kumimoji="1"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(&amp;L)</a:t>
            </a:r>
            <a:r>
              <a:rPr kumimoji="1"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kumimoji="1"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构造一个空的线性表</a:t>
            </a:r>
            <a:r>
              <a:rPr kumimoji="1"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kumimoji="1"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  <a:endParaRPr kumimoji="1" lang="zh-CN" altLang="en-US" sz="18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87000"/>
              </a:lnSpc>
            </a:pPr>
            <a:r>
              <a:rPr kumimoji="1" lang="zh-CN" altLang="en-US" sz="18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  </a:t>
            </a:r>
            <a:r>
              <a:rPr kumimoji="1" lang="zh-CN" altLang="en-US" sz="18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销毁线性表</a:t>
            </a:r>
            <a:r>
              <a:rPr kumimoji="1" lang="en-US" altLang="zh-CN" sz="18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DestroyList(&amp;L)</a:t>
            </a:r>
            <a:r>
              <a:rPr kumimoji="1" lang="zh-CN" altLang="en-US" sz="18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kumimoji="1"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释放线性表</a:t>
            </a:r>
            <a:r>
              <a:rPr kumimoji="1"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kumimoji="1"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占用的内存空间。</a:t>
            </a:r>
            <a:endParaRPr kumimoji="1" lang="en-US" altLang="zh-CN" sz="18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87000"/>
              </a:lnSpc>
            </a:pPr>
            <a:r>
              <a:rPr kumimoji="1" lang="zh-CN" altLang="en-US" sz="18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  </a:t>
            </a:r>
            <a:r>
              <a:rPr kumimoji="1" lang="zh-CN" altLang="en-US" sz="18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判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线性表是否为空表</a:t>
            </a:r>
            <a:r>
              <a:rPr kumimoji="1" lang="en-US" altLang="zh-CN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ListEmpty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(L)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若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为</a:t>
            </a:r>
            <a:r>
              <a:rPr kumimoji="1"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空表，则返回真，否则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返回</a:t>
            </a:r>
            <a:r>
              <a:rPr kumimoji="1"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假。</a:t>
            </a:r>
            <a:endParaRPr kumimoji="1" lang="zh-CN" altLang="en-US" sz="18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87000"/>
              </a:lnSpc>
            </a:pPr>
            <a:r>
              <a:rPr kumimoji="1" lang="zh-CN" altLang="en-US" sz="18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  </a:t>
            </a:r>
            <a:r>
              <a:rPr kumimoji="1" lang="zh-CN" altLang="en-US" sz="18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求线性表的长度</a:t>
            </a:r>
            <a:r>
              <a:rPr kumimoji="1" lang="en-US" altLang="zh-CN" sz="18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ListLength(L)</a:t>
            </a:r>
            <a:r>
              <a:rPr kumimoji="1" lang="zh-CN" altLang="en-US" sz="18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kumimoji="1"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返回</a:t>
            </a:r>
            <a:r>
              <a:rPr kumimoji="1"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kumimoji="1"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中元素个数</a:t>
            </a:r>
            <a:r>
              <a:rPr kumimoji="1" lang="en-US" altLang="zh-CN" sz="18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kumimoji="1"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  <a:endParaRPr kumimoji="1" lang="zh-CN" altLang="en-US" sz="18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87000"/>
              </a:lnSpc>
            </a:pPr>
            <a:r>
              <a:rPr kumimoji="1" lang="zh-CN" altLang="en-US" sz="18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 </a:t>
            </a:r>
            <a:r>
              <a:rPr kumimoji="1" lang="zh-CN" altLang="en-US" sz="18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输出</a:t>
            </a:r>
            <a:r>
              <a:rPr kumimoji="1"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线性表</a:t>
            </a:r>
            <a:r>
              <a:rPr kumimoji="1" lang="en-US" altLang="zh-CN" sz="180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DispList</a:t>
            </a:r>
            <a:r>
              <a:rPr kumimoji="1" lang="en-US" altLang="zh-CN" sz="1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(L</a:t>
            </a:r>
            <a:r>
              <a:rPr kumimoji="1" lang="en-US" altLang="zh-CN" sz="18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kumimoji="1" lang="zh-CN" altLang="en-US" sz="18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kumimoji="1"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线性表</a:t>
            </a:r>
            <a:r>
              <a:rPr kumimoji="1"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kumimoji="1"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不为</a:t>
            </a:r>
            <a:r>
              <a:rPr kumimoji="1"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空</a:t>
            </a:r>
            <a:r>
              <a:rPr kumimoji="1"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时，顺序</a:t>
            </a:r>
            <a:r>
              <a:rPr kumimoji="1"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显示</a:t>
            </a:r>
            <a:r>
              <a:rPr kumimoji="1"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kumimoji="1"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中</a:t>
            </a:r>
            <a:r>
              <a:rPr kumimoji="1"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各结点的</a:t>
            </a:r>
            <a:r>
              <a:rPr kumimoji="1"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值域。</a:t>
            </a:r>
            <a:endParaRPr kumimoji="1" lang="zh-CN" altLang="en-US" sz="18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87000"/>
              </a:lnSpc>
            </a:pPr>
            <a:r>
              <a:rPr kumimoji="1" lang="zh-CN" altLang="en-US" sz="18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 </a:t>
            </a:r>
            <a:r>
              <a:rPr kumimoji="1" lang="zh-CN" altLang="en-US" sz="18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求</a:t>
            </a:r>
            <a:r>
              <a:rPr kumimoji="1"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线性表</a:t>
            </a:r>
            <a:r>
              <a:rPr kumimoji="1"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kumimoji="1"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中指定位置的某个数据</a:t>
            </a:r>
            <a:r>
              <a:rPr kumimoji="1" lang="zh-CN" altLang="en-US" sz="1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元素</a:t>
            </a:r>
            <a:r>
              <a:rPr kumimoji="1" lang="en-US" altLang="zh-CN" sz="18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GetElem(L</a:t>
            </a:r>
            <a:r>
              <a:rPr kumimoji="1" lang="zh-CN" altLang="en-US" sz="18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kumimoji="1" lang="en-US" altLang="zh-CN" sz="1800" i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1" lang="zh-CN" altLang="en-US" sz="18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kumimoji="1" lang="en-US" altLang="zh-CN" sz="18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&amp;</a:t>
            </a:r>
            <a:r>
              <a:rPr kumimoji="1" lang="en-US" altLang="zh-CN" sz="1800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kumimoji="1"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：用</a:t>
            </a:r>
            <a:r>
              <a:rPr kumimoji="1"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kumimoji="1"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返回</a:t>
            </a:r>
            <a:r>
              <a:rPr kumimoji="1"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kumimoji="1"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中第 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1"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kumimoji="1" lang="en-US" altLang="zh-CN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kumimoji="1" lang="en-US" altLang="zh-CN" sz="1800" dirty="0" err="1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≤</a:t>
            </a:r>
            <a:r>
              <a:rPr kumimoji="1" lang="en-US" altLang="zh-CN" sz="1800" i="1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1" lang="en-US" altLang="zh-CN" sz="1800" smtClean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≤</a:t>
            </a:r>
            <a:r>
              <a:rPr kumimoji="1" lang="en-US" altLang="zh-CN" sz="18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kumimoji="1"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kumimoji="1"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个元素的</a:t>
            </a:r>
            <a:r>
              <a:rPr kumimoji="1"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值</a:t>
            </a:r>
            <a:r>
              <a:rPr kumimoji="1"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  <a:endParaRPr kumimoji="1" lang="en-US" altLang="zh-CN" sz="18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87000"/>
              </a:lnSpc>
            </a:pPr>
            <a:r>
              <a:rPr kumimoji="1" lang="en-US" altLang="zh-CN" sz="18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  </a:t>
            </a:r>
            <a:r>
              <a:rPr kumimoji="1" lang="zh-CN" altLang="en-US" sz="18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定位查找</a:t>
            </a:r>
            <a:r>
              <a:rPr kumimoji="1" lang="en-US" altLang="zh-CN" sz="18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LocateElem(L</a:t>
            </a:r>
            <a:r>
              <a:rPr kumimoji="1" lang="zh-CN" altLang="en-US" sz="18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kumimoji="1" lang="en-US" altLang="zh-CN" sz="1800" i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kumimoji="1" lang="en-US" altLang="zh-CN" sz="18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kumimoji="1" lang="zh-CN" altLang="en-US" sz="18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kumimoji="1"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返回</a:t>
            </a:r>
            <a:r>
              <a:rPr kumimoji="1"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kumimoji="1"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中第一个值域与</a:t>
            </a:r>
            <a:r>
              <a:rPr kumimoji="1"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kumimoji="1"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相等的逻辑位序。若这样的元素不存在，则返回值为</a:t>
            </a:r>
            <a:r>
              <a:rPr kumimoji="1"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kumimoji="1"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  <a:endParaRPr kumimoji="1" lang="zh-CN" altLang="en-US" sz="18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87000"/>
              </a:lnSpc>
            </a:pPr>
            <a:r>
              <a:rPr kumimoji="1" lang="zh-CN" altLang="en-US" sz="18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  </a:t>
            </a:r>
            <a:r>
              <a:rPr kumimoji="1" lang="zh-CN" altLang="en-US" sz="18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插入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一个数据元素</a:t>
            </a:r>
            <a:r>
              <a:rPr kumimoji="1" lang="en-US" altLang="zh-CN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ListInsert</a:t>
            </a:r>
            <a:r>
              <a:rPr kumimoji="1" lang="en-US" altLang="zh-CN" sz="18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(&amp;L</a:t>
            </a:r>
            <a:r>
              <a:rPr kumimoji="1" lang="zh-CN" altLang="en-US" sz="18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kumimoji="1" lang="en-US" altLang="zh-CN" sz="1800" i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1" lang="zh-CN" altLang="en-US" sz="18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kumimoji="1" lang="en-US" altLang="zh-CN" sz="1800" i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在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的第</a:t>
            </a:r>
            <a:r>
              <a:rPr kumimoji="1" lang="en-US" altLang="zh-CN" sz="1800" i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  <a:sym typeface="+mn-ea"/>
              </a:rPr>
              <a:t>≤</a:t>
            </a:r>
            <a:r>
              <a:rPr kumimoji="1" lang="en-US" altLang="zh-CN" sz="1800" i="1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1" lang="en-US" altLang="zh-CN" sz="180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  <a:sym typeface="+mn-ea"/>
              </a:rPr>
              <a:t>≤</a:t>
            </a:r>
            <a:r>
              <a:rPr kumimoji="1" lang="en-US" altLang="zh-CN" sz="18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kumimoji="1"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个元素之前插入新的</a:t>
            </a:r>
            <a:r>
              <a:rPr kumimoji="1"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元素</a:t>
            </a:r>
            <a:r>
              <a:rPr kumimoji="1" lang="en-US" altLang="zh-CN" sz="18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kumimoji="1"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的长度增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  <a:endParaRPr kumimoji="1" lang="zh-CN" altLang="en-US" sz="18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87000"/>
              </a:lnSpc>
            </a:pPr>
            <a:r>
              <a:rPr kumimoji="1" lang="zh-CN" altLang="en-US" sz="18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   </a:t>
            </a:r>
            <a:r>
              <a:rPr kumimoji="1" lang="zh-CN" altLang="en-US" sz="18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删除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数据元素</a:t>
            </a:r>
            <a:r>
              <a:rPr kumimoji="1" lang="en-US" altLang="zh-CN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ListDelete</a:t>
            </a:r>
            <a:r>
              <a:rPr kumimoji="1" lang="en-US" altLang="zh-CN" sz="18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(&amp;L</a:t>
            </a:r>
            <a:r>
              <a:rPr kumimoji="1" lang="zh-CN" altLang="en-US" sz="18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kumimoji="1" lang="en-US" altLang="zh-CN" sz="1800" i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1" lang="zh-CN" altLang="en-US" sz="18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kumimoji="1" lang="en-US" altLang="zh-CN" sz="18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&amp;</a:t>
            </a:r>
            <a:r>
              <a:rPr kumimoji="1" lang="en-US" altLang="zh-CN" sz="1800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删除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的第</a:t>
            </a:r>
            <a:r>
              <a:rPr kumimoji="1" lang="en-US" altLang="zh-CN" sz="1800" i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≤</a:t>
            </a:r>
            <a:r>
              <a:rPr kumimoji="1" lang="en-US" altLang="zh-CN" sz="1800" i="1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1" lang="en-US" altLang="zh-CN" sz="1800" smtClean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≤</a:t>
            </a:r>
            <a:r>
              <a:rPr kumimoji="1" lang="en-US" altLang="zh-CN" sz="18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kumimoji="1"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）个元素，并用</a:t>
            </a:r>
            <a:r>
              <a:rPr kumimoji="1" lang="en-US" altLang="zh-CN" sz="18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返回</a:t>
            </a:r>
            <a:r>
              <a:rPr kumimoji="1"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其值，</a:t>
            </a:r>
            <a:r>
              <a:rPr kumimoji="1"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的长度减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  <a:endParaRPr kumimoji="1" lang="zh-CN" altLang="en-US" sz="18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457200" indent="-457200" algn="l">
              <a:lnSpc>
                <a:spcPct val="87000"/>
              </a:lnSpc>
            </a:pP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lang="en-US" altLang="zh-CN" sz="20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8472170" y="937895"/>
            <a:ext cx="214630" cy="4785995"/>
          </a:xfrm>
          <a:prstGeom prst="rightBrace">
            <a:avLst/>
          </a:prstGeom>
          <a:ln w="22225">
            <a:solidFill>
              <a:schemeClr val="accent5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820446" y="2133278"/>
            <a:ext cx="430887" cy="20002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运算功能描述</a:t>
            </a:r>
            <a:endParaRPr lang="zh-CN" altLang="en-US" sz="2000" dirty="0" smtClean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83" name="Rectangle 11"/>
          <p:cNvSpPr>
            <a:spLocks noChangeArrowheads="1"/>
          </p:cNvSpPr>
          <p:nvPr/>
        </p:nvSpPr>
        <p:spPr bwMode="auto">
          <a:xfrm>
            <a:off x="1142976" y="1838331"/>
            <a:ext cx="3960813" cy="2519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2276" name="AutoShape 4"/>
          <p:cNvSpPr>
            <a:spLocks noChangeArrowheads="1"/>
          </p:cNvSpPr>
          <p:nvPr/>
        </p:nvSpPr>
        <p:spPr bwMode="auto">
          <a:xfrm>
            <a:off x="2560603" y="2924175"/>
            <a:ext cx="1187450" cy="1008063"/>
          </a:xfrm>
          <a:prstGeom prst="can">
            <a:avLst>
              <a:gd name="adj" fmla="val 25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endParaRPr lang="zh-CN" altLang="en-US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1516028" y="2132013"/>
            <a:ext cx="13684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基本运算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3532153" y="2132013"/>
            <a:ext cx="13684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基本运算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en-US" altLang="zh-CN" i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2279" name="Text Box 7"/>
          <p:cNvSpPr txBox="1">
            <a:spLocks noChangeArrowheads="1"/>
          </p:cNvSpPr>
          <p:nvPr/>
        </p:nvSpPr>
        <p:spPr bwMode="auto">
          <a:xfrm>
            <a:off x="2955890" y="2060575"/>
            <a:ext cx="503238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…</a:t>
            </a:r>
            <a:endParaRPr lang="en-US" altLang="zh-CN" sz="1800" b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2280" name="Line 8"/>
          <p:cNvSpPr>
            <a:spLocks noChangeShapeType="1"/>
          </p:cNvSpPr>
          <p:nvPr/>
        </p:nvSpPr>
        <p:spPr bwMode="auto">
          <a:xfrm>
            <a:off x="2451065" y="2492375"/>
            <a:ext cx="360363" cy="43180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2281" name="Line 9"/>
          <p:cNvSpPr>
            <a:spLocks noChangeShapeType="1"/>
          </p:cNvSpPr>
          <p:nvPr/>
        </p:nvSpPr>
        <p:spPr bwMode="auto">
          <a:xfrm flipH="1">
            <a:off x="3603590" y="2563813"/>
            <a:ext cx="360363" cy="360362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2282" name="Line 10"/>
          <p:cNvSpPr>
            <a:spLocks noChangeShapeType="1"/>
          </p:cNvSpPr>
          <p:nvPr/>
        </p:nvSpPr>
        <p:spPr bwMode="auto">
          <a:xfrm>
            <a:off x="3100353" y="2492375"/>
            <a:ext cx="71437" cy="43180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2284" name="Text Box 12"/>
          <p:cNvSpPr txBox="1">
            <a:spLocks noChangeArrowheads="1"/>
          </p:cNvSpPr>
          <p:nvPr/>
        </p:nvSpPr>
        <p:spPr bwMode="auto">
          <a:xfrm>
            <a:off x="2357422" y="857232"/>
            <a:ext cx="1785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应用程序</a:t>
            </a:r>
            <a:endParaRPr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34" y="4572008"/>
            <a:ext cx="8072494" cy="93871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1"/>
              </a:buBlip>
            </a:pP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程序员可以直接使用它来存放数据</a:t>
            </a: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/>
              </a:rPr>
              <a:t>作为存放数据</a:t>
            </a: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的容器。</a:t>
            </a:r>
            <a:endParaRPr lang="en-US" altLang="zh-CN" sz="220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l">
              <a:buBlip>
                <a:blip r:embed="rId1"/>
              </a:buBlip>
            </a:pP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程序员可以直接使用它的基本运算</a:t>
            </a: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/>
              </a:rPr>
              <a:t></a:t>
            </a: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完成更复杂的功能。</a:t>
            </a:r>
            <a:endParaRPr lang="zh-CN" altLang="en-US" sz="2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3071802" y="1357298"/>
            <a:ext cx="214314" cy="50006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85720" y="252691"/>
            <a:ext cx="2428892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shade val="30000"/>
                  <a:satMod val="115000"/>
                </a:schemeClr>
              </a:gs>
              <a:gs pos="50000">
                <a:schemeClr val="accent1">
                  <a:tint val="66000"/>
                  <a:satMod val="160000"/>
                  <a:shade val="67500"/>
                  <a:satMod val="115000"/>
                </a:schemeClr>
              </a:gs>
              <a:gs pos="100000">
                <a:schemeClr val="accent1">
                  <a:tint val="66000"/>
                  <a:satMod val="1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线性表的作用</a:t>
            </a:r>
            <a:endParaRPr lang="zh-CN" altLang="en-US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/11</a:t>
            </a:r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5365441" y="2071678"/>
            <a:ext cx="492443" cy="21431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实现了的线性表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右大括号 17"/>
          <p:cNvSpPr/>
          <p:nvPr/>
        </p:nvSpPr>
        <p:spPr>
          <a:xfrm>
            <a:off x="5214942" y="1928802"/>
            <a:ext cx="142876" cy="2357454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 descr="信纸"/>
          <p:cNvSpPr txBox="1">
            <a:spLocks noChangeArrowheads="1"/>
          </p:cNvSpPr>
          <p:nvPr/>
        </p:nvSpPr>
        <p:spPr bwMode="auto">
          <a:xfrm>
            <a:off x="250825" y="260350"/>
            <a:ext cx="4464051" cy="52322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2.1.3   </a:t>
            </a:r>
            <a:r>
              <a:rPr kumimoji="1"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线性表的知识结构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1109947"/>
            <a:ext cx="2357454" cy="4616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</a:rPr>
              <a:t>线性表的概念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4414" y="1928802"/>
            <a:ext cx="3000396" cy="4616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</a:rPr>
              <a:t>线性表的存储结构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2571736" y="1648113"/>
            <a:ext cx="142876" cy="252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4357686" y="589331"/>
            <a:ext cx="4357718" cy="1268033"/>
            <a:chOff x="4357686" y="428604"/>
            <a:chExt cx="4357718" cy="1268033"/>
          </a:xfrm>
        </p:grpSpPr>
        <p:sp>
          <p:nvSpPr>
            <p:cNvPr id="6" name="TextBox 5"/>
            <p:cNvSpPr txBox="1"/>
            <p:nvPr/>
          </p:nvSpPr>
          <p:spPr>
            <a:xfrm>
              <a:off x="5816608" y="428604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latin typeface="楷体" panose="02010609060101010101" pitchFamily="49" charset="-122"/>
                  <a:ea typeface="楷体" panose="02010609060101010101" pitchFamily="49" charset="-122"/>
                </a:rPr>
                <a:t>逻辑特性</a:t>
              </a:r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57686" y="988751"/>
              <a:ext cx="43577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800"/>
                </a:lnSpc>
              </a:pPr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线性表</a:t>
              </a:r>
              <a:r>
                <a:rPr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ADT=</a:t>
              </a:r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逻辑结构＋  基本运算</a:t>
              </a:r>
              <a:endParaRPr lang="en-US" altLang="zh-CN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ts val="1800"/>
                </a:lnSpc>
              </a:pPr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                                        （运算描述）</a:t>
              </a:r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rot="5400000">
              <a:off x="6352393" y="859671"/>
              <a:ext cx="214314" cy="1588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1071538" y="2534058"/>
            <a:ext cx="3000396" cy="2999681"/>
            <a:chOff x="1071538" y="2534058"/>
            <a:chExt cx="3000396" cy="2999681"/>
          </a:xfrm>
        </p:grpSpPr>
        <p:sp>
          <p:nvSpPr>
            <p:cNvPr id="26" name="下箭头 25"/>
            <p:cNvSpPr/>
            <p:nvPr/>
          </p:nvSpPr>
          <p:spPr>
            <a:xfrm>
              <a:off x="2571736" y="2534058"/>
              <a:ext cx="142876" cy="2448000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71538" y="5072074"/>
              <a:ext cx="3000396" cy="461665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400" smtClean="0">
                  <a:latin typeface="楷体" panose="02010609060101010101" pitchFamily="49" charset="-122"/>
                  <a:ea typeface="楷体" panose="02010609060101010101" pitchFamily="49" charset="-122"/>
                </a:rPr>
                <a:t>线性表的应用</a:t>
              </a:r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28662" y="5615604"/>
            <a:ext cx="3429024" cy="742354"/>
            <a:chOff x="928662" y="5615604"/>
            <a:chExt cx="3429024" cy="742354"/>
          </a:xfrm>
        </p:grpSpPr>
        <p:sp>
          <p:nvSpPr>
            <p:cNvPr id="28" name="TextBox 27"/>
            <p:cNvSpPr txBox="1"/>
            <p:nvPr/>
          </p:nvSpPr>
          <p:spPr>
            <a:xfrm>
              <a:off x="928662" y="5896293"/>
              <a:ext cx="3429024" cy="461665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400" smtClean="0">
                  <a:latin typeface="楷体" panose="02010609060101010101" pitchFamily="49" charset="-122"/>
                  <a:ea typeface="楷体" panose="02010609060101010101" pitchFamily="49" charset="-122"/>
                </a:rPr>
                <a:t>特殊的线性表</a:t>
              </a:r>
              <a:r>
                <a:rPr lang="en-US" altLang="zh-CN" sz="2400" smtClean="0">
                  <a:latin typeface="楷体" panose="02010609060101010101" pitchFamily="49" charset="-122"/>
                  <a:ea typeface="楷体" panose="02010609060101010101" pitchFamily="49" charset="-122"/>
                </a:rPr>
                <a:t>—</a:t>
              </a:r>
              <a:r>
                <a:rPr lang="zh-CN" altLang="en-US" sz="2400" smtClean="0">
                  <a:latin typeface="楷体" panose="02010609060101010101" pitchFamily="49" charset="-122"/>
                  <a:ea typeface="楷体" panose="02010609060101010101" pitchFamily="49" charset="-122"/>
                </a:rPr>
                <a:t>有序表</a:t>
              </a:r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下箭头 28"/>
            <p:cNvSpPr/>
            <p:nvPr/>
          </p:nvSpPr>
          <p:spPr>
            <a:xfrm>
              <a:off x="2571736" y="5615604"/>
              <a:ext cx="142876" cy="252000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28596" y="2428868"/>
            <a:ext cx="1928826" cy="1779456"/>
            <a:chOff x="428596" y="2428868"/>
            <a:chExt cx="1928826" cy="1779456"/>
          </a:xfrm>
        </p:grpSpPr>
        <p:sp>
          <p:nvSpPr>
            <p:cNvPr id="9" name="TextBox 8"/>
            <p:cNvSpPr txBox="1"/>
            <p:nvPr/>
          </p:nvSpPr>
          <p:spPr>
            <a:xfrm>
              <a:off x="428596" y="2786058"/>
              <a:ext cx="1928826" cy="4001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楷体" panose="02010609060101010101" pitchFamily="49" charset="-122"/>
                  <a:ea typeface="楷体" panose="02010609060101010101" pitchFamily="49" charset="-122"/>
                </a:rPr>
                <a:t>顺序存储结构</a:t>
              </a:r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0034" y="3500438"/>
              <a:ext cx="1785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楷体" panose="02010609060101010101" pitchFamily="49" charset="-122"/>
                  <a:ea typeface="楷体" panose="02010609060101010101" pitchFamily="49" charset="-122"/>
                </a:rPr>
                <a:t>顺序表中</a:t>
              </a:r>
              <a:r>
                <a:rPr lang="zh-CN" altLang="en-US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基本运算的实现</a:t>
              </a:r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22" name="直接箭头连接符 21"/>
            <p:cNvCxnSpPr>
              <a:stCxn id="10" idx="0"/>
              <a:endCxn id="9" idx="2"/>
            </p:cNvCxnSpPr>
            <p:nvPr/>
          </p:nvCxnSpPr>
          <p:spPr>
            <a:xfrm rot="5400000" flipH="1" flipV="1">
              <a:off x="1235874" y="3343303"/>
              <a:ext cx="31427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rot="10800000" flipV="1">
              <a:off x="1571604" y="2428868"/>
              <a:ext cx="428628" cy="35719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3857620" y="2428868"/>
            <a:ext cx="3429024" cy="757300"/>
            <a:chOff x="3857620" y="2428868"/>
            <a:chExt cx="3429024" cy="757300"/>
          </a:xfrm>
        </p:grpSpPr>
        <p:sp>
          <p:nvSpPr>
            <p:cNvPr id="12" name="TextBox 11"/>
            <p:cNvSpPr txBox="1"/>
            <p:nvPr/>
          </p:nvSpPr>
          <p:spPr>
            <a:xfrm>
              <a:off x="5072066" y="2786058"/>
              <a:ext cx="2214578" cy="4001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楷体" panose="02010609060101010101" pitchFamily="49" charset="-122"/>
                  <a:ea typeface="楷体" panose="02010609060101010101" pitchFamily="49" charset="-122"/>
                </a:rPr>
                <a:t>链式存储结构</a:t>
              </a:r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3857620" y="2428868"/>
              <a:ext cx="1214446" cy="35719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3143240" y="3214686"/>
            <a:ext cx="2143140" cy="1708018"/>
            <a:chOff x="3143240" y="3214686"/>
            <a:chExt cx="2143140" cy="1708018"/>
          </a:xfrm>
        </p:grpSpPr>
        <p:sp>
          <p:nvSpPr>
            <p:cNvPr id="13" name="TextBox 12"/>
            <p:cNvSpPr txBox="1"/>
            <p:nvPr/>
          </p:nvSpPr>
          <p:spPr>
            <a:xfrm>
              <a:off x="3428992" y="3571876"/>
              <a:ext cx="1285884" cy="40011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楷体" panose="02010609060101010101" pitchFamily="49" charset="-122"/>
                  <a:ea typeface="楷体" panose="02010609060101010101" pitchFamily="49" charset="-122"/>
                </a:rPr>
                <a:t>单链表</a:t>
              </a:r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43240" y="4214818"/>
              <a:ext cx="1785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楷体" panose="02010609060101010101" pitchFamily="49" charset="-122"/>
                  <a:ea typeface="楷体" panose="02010609060101010101" pitchFamily="49" charset="-122"/>
                </a:rPr>
                <a:t>单链表中</a:t>
              </a:r>
              <a:r>
                <a:rPr lang="zh-CN" altLang="en-US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基本运算的实现</a:t>
              </a:r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5400000" flipH="1" flipV="1">
              <a:off x="3923531" y="4128327"/>
              <a:ext cx="31427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rot="10800000" flipV="1">
              <a:off x="4714876" y="3214686"/>
              <a:ext cx="571504" cy="35719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143504" y="3214686"/>
            <a:ext cx="1785950" cy="1708018"/>
            <a:chOff x="5143504" y="3214686"/>
            <a:chExt cx="1785950" cy="1708018"/>
          </a:xfrm>
        </p:grpSpPr>
        <p:sp>
          <p:nvSpPr>
            <p:cNvPr id="14" name="TextBox 13"/>
            <p:cNvSpPr txBox="1"/>
            <p:nvPr/>
          </p:nvSpPr>
          <p:spPr>
            <a:xfrm>
              <a:off x="5429256" y="3571876"/>
              <a:ext cx="1285884" cy="40011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楷体" panose="02010609060101010101" pitchFamily="49" charset="-122"/>
                  <a:ea typeface="楷体" panose="02010609060101010101" pitchFamily="49" charset="-122"/>
                </a:rPr>
                <a:t>双链表</a:t>
              </a:r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43504" y="4214818"/>
              <a:ext cx="1785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楷体" panose="02010609060101010101" pitchFamily="49" charset="-122"/>
                  <a:ea typeface="楷体" panose="02010609060101010101" pitchFamily="49" charset="-122"/>
                </a:rPr>
                <a:t>双链表中</a:t>
              </a:r>
              <a:r>
                <a:rPr lang="zh-CN" altLang="en-US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基本运算的实现</a:t>
              </a:r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rot="5400000" flipH="1" flipV="1">
              <a:off x="5914269" y="4110807"/>
              <a:ext cx="31427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rot="16200000" flipH="1">
              <a:off x="5893603" y="3393281"/>
              <a:ext cx="357190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7072330" y="3214686"/>
            <a:ext cx="1785950" cy="1708018"/>
            <a:chOff x="7072330" y="3214686"/>
            <a:chExt cx="1785950" cy="1708018"/>
          </a:xfrm>
        </p:grpSpPr>
        <p:sp>
          <p:nvSpPr>
            <p:cNvPr id="15" name="TextBox 14"/>
            <p:cNvSpPr txBox="1"/>
            <p:nvPr/>
          </p:nvSpPr>
          <p:spPr>
            <a:xfrm>
              <a:off x="7215206" y="3571876"/>
              <a:ext cx="1285884" cy="40011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楷体" panose="02010609060101010101" pitchFamily="49" charset="-122"/>
                  <a:ea typeface="楷体" panose="02010609060101010101" pitchFamily="49" charset="-122"/>
                </a:rPr>
                <a:t>循环链表</a:t>
              </a:r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72330" y="4214818"/>
              <a:ext cx="1785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楷体" panose="02010609060101010101" pitchFamily="49" charset="-122"/>
                  <a:ea typeface="楷体" panose="02010609060101010101" pitchFamily="49" charset="-122"/>
                </a:rPr>
                <a:t>循环链表中</a:t>
              </a:r>
              <a:r>
                <a:rPr lang="zh-CN" altLang="en-US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基本运算的实现</a:t>
              </a:r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 rot="5400000" flipH="1" flipV="1">
              <a:off x="7771656" y="4098107"/>
              <a:ext cx="31427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7072330" y="3214686"/>
              <a:ext cx="642942" cy="35719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直接箭头连接符 41"/>
          <p:cNvCxnSpPr/>
          <p:nvPr/>
        </p:nvCxnSpPr>
        <p:spPr>
          <a:xfrm>
            <a:off x="3929058" y="1355384"/>
            <a:ext cx="428628" cy="191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1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642918"/>
            <a:ext cx="35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</a:rPr>
              <a:t>线性表重要的知识点：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1214422"/>
            <a:ext cx="6143668" cy="23346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52000" tIns="216000" rIns="252000" bIns="252000" rtlCol="0">
            <a:spAutoFit/>
          </a:bodyPr>
          <a:lstStyle/>
          <a:p>
            <a:pPr marL="457200" indent="-457200" algn="l">
              <a:buBlip>
                <a:blip r:embed="rId1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线性表两类存储结构的差异。</a:t>
            </a:r>
            <a:endParaRPr lang="en-US" altLang="zh-CN" sz="22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l">
              <a:buBlip>
                <a:blip r:embed="rId1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每种存储结构中基本运算的实现算法。</a:t>
            </a:r>
            <a:endParaRPr lang="en-US" altLang="zh-CN" sz="22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l">
              <a:buBlip>
                <a:blip r:embed="rId1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利用线性表求解实际问题。</a:t>
            </a:r>
            <a:endParaRPr lang="en-US" altLang="zh-CN" sz="22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l">
              <a:buBlip>
                <a:blip r:embed="rId1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利用有序表特性设计高效算法。</a:t>
            </a:r>
            <a:endParaRPr lang="zh-CN" altLang="en-US" sz="22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9750" y="2225283"/>
            <a:ext cx="8032778" cy="113024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线性表的顺序存储结构：把线性表中的所有</a:t>
            </a:r>
            <a:r>
              <a:rPr kumimoji="1"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元素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按照顺序存储方法进行存储。</a:t>
            </a:r>
            <a:endParaRPr kumimoji="1" lang="en-US" altLang="zh-CN" sz="240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74" name="Text Box 6" descr="蓝色面巾纸"/>
          <p:cNvSpPr txBox="1">
            <a:spLocks noChangeArrowheads="1"/>
          </p:cNvSpPr>
          <p:nvPr/>
        </p:nvSpPr>
        <p:spPr bwMode="auto">
          <a:xfrm>
            <a:off x="500034" y="1428736"/>
            <a:ext cx="5616575" cy="51911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2.2.1 </a:t>
            </a: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线性表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的顺序存储</a:t>
            </a: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—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顺序表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4" descr="画布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357290" y="357166"/>
            <a:ext cx="6096000" cy="5794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2.2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线性表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的顺序存储结构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4071942"/>
            <a:ext cx="8143932" cy="646331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按逻辑顺序依次存储到存储器中</a:t>
            </a:r>
            <a:r>
              <a:rPr kumimoji="1" lang="zh-CN" altLang="en-US" sz="24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一片连续的存储空间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中。</a:t>
            </a:r>
            <a:endParaRPr lang="zh-CN" altLang="en-US" sz="2400"/>
          </a:p>
        </p:txBody>
      </p:sp>
      <p:sp>
        <p:nvSpPr>
          <p:cNvPr id="7" name="下箭头 6"/>
          <p:cNvSpPr/>
          <p:nvPr/>
        </p:nvSpPr>
        <p:spPr>
          <a:xfrm>
            <a:off x="3929058" y="3429000"/>
            <a:ext cx="288000" cy="50006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5067308" y="1052513"/>
            <a:ext cx="719138" cy="248722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1600" i="1" dirty="0" err="1">
                <a:solidFill>
                  <a:srgbClr val="0000FF"/>
                </a:solidFill>
              </a:rPr>
              <a:t>I</a:t>
            </a:r>
            <a:r>
              <a:rPr lang="en-US" altLang="zh-CN" sz="1600" dirty="0" err="1">
                <a:solidFill>
                  <a:srgbClr val="0000FF"/>
                </a:solidFill>
              </a:rPr>
              <a:t>∈</a:t>
            </a:r>
            <a:r>
              <a:rPr lang="en-US" altLang="zh-CN" sz="1600" i="1" dirty="0" err="1">
                <a:solidFill>
                  <a:srgbClr val="0000FF"/>
                </a:solidFill>
              </a:rPr>
              <a:t>D</a:t>
            </a:r>
            <a:r>
              <a:rPr lang="en-US" altLang="zh-CN" sz="1600" i="1" baseline="-25000" dirty="0" err="1">
                <a:solidFill>
                  <a:srgbClr val="0000FF"/>
                </a:solidFill>
              </a:rPr>
              <a:t>n</a:t>
            </a:r>
            <a:endParaRPr lang="en-US" altLang="zh-CN" sz="1600" i="1" baseline="-25000" dirty="0">
              <a:solidFill>
                <a:srgbClr val="0000FF"/>
              </a:solidFill>
            </a:endParaRP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468313" y="549275"/>
            <a:ext cx="7991475" cy="646331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算法的</a:t>
            </a:r>
            <a:r>
              <a:rPr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最坏时间复杂</a:t>
            </a: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度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为：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)}</a:t>
            </a:r>
            <a:endParaRPr lang="en-US" altLang="zh-CN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6070" name="Text Box 6"/>
          <p:cNvSpPr txBox="1">
            <a:spLocks noChangeArrowheads="1"/>
          </p:cNvSpPr>
          <p:nvPr/>
        </p:nvSpPr>
        <p:spPr bwMode="auto">
          <a:xfrm>
            <a:off x="5067308" y="2146288"/>
            <a:ext cx="719138" cy="248722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1600" i="1" dirty="0" err="1">
                <a:solidFill>
                  <a:srgbClr val="0000FF"/>
                </a:solidFill>
              </a:rPr>
              <a:t>I</a:t>
            </a:r>
            <a:r>
              <a:rPr lang="en-US" altLang="zh-CN" sz="1600" dirty="0" err="1">
                <a:solidFill>
                  <a:srgbClr val="0000FF"/>
                </a:solidFill>
              </a:rPr>
              <a:t>∈</a:t>
            </a:r>
            <a:r>
              <a:rPr lang="en-US" altLang="zh-CN" sz="1600" i="1" dirty="0" err="1">
                <a:solidFill>
                  <a:srgbClr val="0000FF"/>
                </a:solidFill>
              </a:rPr>
              <a:t>D</a:t>
            </a:r>
            <a:r>
              <a:rPr lang="en-US" altLang="zh-CN" sz="1600" i="1" baseline="-25000" dirty="0" err="1">
                <a:solidFill>
                  <a:srgbClr val="0000FF"/>
                </a:solidFill>
              </a:rPr>
              <a:t>n</a:t>
            </a:r>
            <a:endParaRPr lang="en-US" altLang="zh-CN" sz="1600" i="1" baseline="-25000" dirty="0">
              <a:solidFill>
                <a:srgbClr val="0000FF"/>
              </a:solidFill>
            </a:endParaRPr>
          </a:p>
        </p:txBody>
      </p:sp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468313" y="1643050"/>
            <a:ext cx="7991475" cy="646331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算法的</a:t>
            </a:r>
            <a:r>
              <a:rPr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最好时间复杂</a:t>
            </a: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度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为：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MIN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)}</a:t>
            </a:r>
            <a:endParaRPr lang="en-US" altLang="zh-CN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28794" y="1071546"/>
            <a:ext cx="3786214" cy="2684835"/>
            <a:chOff x="1928794" y="1071546"/>
            <a:chExt cx="3786214" cy="2684835"/>
          </a:xfrm>
        </p:grpSpPr>
        <p:sp>
          <p:nvSpPr>
            <p:cNvPr id="7" name="TextBox 6"/>
            <p:cNvSpPr txBox="1"/>
            <p:nvPr/>
          </p:nvSpPr>
          <p:spPr>
            <a:xfrm>
              <a:off x="1928794" y="3286124"/>
              <a:ext cx="3786214" cy="470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一种或几种特殊情况</a:t>
              </a:r>
              <a:endPara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16200000" flipV="1">
              <a:off x="2143108" y="2428868"/>
              <a:ext cx="1071570" cy="64294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rot="16200000" flipV="1">
              <a:off x="2000232" y="1643050"/>
              <a:ext cx="2214578" cy="107157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/14</a:t>
            </a:r>
            <a:endParaRPr lang="en-US" altLang="zh-CN"/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11188" y="5157470"/>
            <a:ext cx="7991475" cy="645160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>
            <a:spAutoFit/>
          </a:bodyPr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举例，查找一个元素的最坏，最好和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平均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3778250" y="620713"/>
            <a:ext cx="2738438" cy="9366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线性表</a:t>
            </a:r>
            <a:endParaRPr kumimoji="1" lang="zh-CN" altLang="en-US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baseline="-25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baseline="-25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25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5460" name="AutoShape 4"/>
          <p:cNvSpPr>
            <a:spLocks noChangeArrowheads="1"/>
          </p:cNvSpPr>
          <p:nvPr/>
        </p:nvSpPr>
        <p:spPr bwMode="auto">
          <a:xfrm>
            <a:off x="4930775" y="1773238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008000"/>
          </a:solidFill>
          <a:ln w="38100" algn="ctr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5286380" y="1916113"/>
            <a:ext cx="1368425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直接映射</a:t>
            </a:r>
            <a:endParaRPr lang="zh-CN" altLang="en-US" sz="2000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5462" name="Rectangle 6"/>
          <p:cNvSpPr>
            <a:spLocks noChangeArrowheads="1"/>
          </p:cNvSpPr>
          <p:nvPr/>
        </p:nvSpPr>
        <p:spPr bwMode="auto">
          <a:xfrm>
            <a:off x="2770188" y="3317875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baseline="-25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3311525" y="3317875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baseline="-25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464" name="Rectangle 8"/>
          <p:cNvSpPr>
            <a:spLocks noChangeArrowheads="1"/>
          </p:cNvSpPr>
          <p:nvPr/>
        </p:nvSpPr>
        <p:spPr bwMode="auto">
          <a:xfrm>
            <a:off x="3851275" y="3317875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 baseline="-2500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5465" name="Rectangle 9"/>
          <p:cNvSpPr>
            <a:spLocks noChangeArrowheads="1"/>
          </p:cNvSpPr>
          <p:nvPr/>
        </p:nvSpPr>
        <p:spPr bwMode="auto">
          <a:xfrm>
            <a:off x="4392613" y="3317875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 baseline="-25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466" name="Rectangle 10"/>
          <p:cNvSpPr>
            <a:spLocks noChangeArrowheads="1"/>
          </p:cNvSpPr>
          <p:nvPr/>
        </p:nvSpPr>
        <p:spPr bwMode="auto">
          <a:xfrm>
            <a:off x="4930775" y="3317875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 baseline="-2500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5467" name="Rectangle 11"/>
          <p:cNvSpPr>
            <a:spLocks noChangeArrowheads="1"/>
          </p:cNvSpPr>
          <p:nvPr/>
        </p:nvSpPr>
        <p:spPr bwMode="auto">
          <a:xfrm>
            <a:off x="5472113" y="3317875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i="1" baseline="-25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468" name="Rectangle 12"/>
          <p:cNvSpPr>
            <a:spLocks noChangeArrowheads="1"/>
          </p:cNvSpPr>
          <p:nvPr/>
        </p:nvSpPr>
        <p:spPr bwMode="auto">
          <a:xfrm>
            <a:off x="6010275" y="3317875"/>
            <a:ext cx="1368425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 baseline="-2500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5469" name="Rectangle 13"/>
          <p:cNvSpPr>
            <a:spLocks noChangeArrowheads="1"/>
          </p:cNvSpPr>
          <p:nvPr/>
        </p:nvSpPr>
        <p:spPr bwMode="auto">
          <a:xfrm>
            <a:off x="7378700" y="3317875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en-US" altLang="zh-CN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5470" name="Text Box 14"/>
          <p:cNvSpPr txBox="1">
            <a:spLocks noChangeArrowheads="1"/>
          </p:cNvSpPr>
          <p:nvPr/>
        </p:nvSpPr>
        <p:spPr bwMode="auto">
          <a:xfrm>
            <a:off x="6215074" y="2746375"/>
            <a:ext cx="1512887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MaxSize</a:t>
            </a:r>
            <a:r>
              <a:rPr lang="en-US" altLang="zh-CN" sz="200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000">
                <a:solidFill>
                  <a:srgbClr val="3333FF"/>
                </a:solidFill>
              </a:rPr>
              <a:t>1</a:t>
            </a:r>
            <a:endParaRPr lang="en-US" altLang="zh-CN" sz="2000">
              <a:solidFill>
                <a:srgbClr val="3333FF"/>
              </a:solidFill>
            </a:endParaRPr>
          </a:p>
        </p:txBody>
      </p:sp>
      <p:sp>
        <p:nvSpPr>
          <p:cNvPr id="275471" name="Line 15"/>
          <p:cNvSpPr>
            <a:spLocks noChangeShapeType="1"/>
          </p:cNvSpPr>
          <p:nvPr/>
        </p:nvSpPr>
        <p:spPr bwMode="auto">
          <a:xfrm>
            <a:off x="6972311" y="3173413"/>
            <a:ext cx="0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5472" name="Text Box 16"/>
          <p:cNvSpPr txBox="1">
            <a:spLocks noChangeArrowheads="1"/>
          </p:cNvSpPr>
          <p:nvPr/>
        </p:nvSpPr>
        <p:spPr bwMode="auto">
          <a:xfrm>
            <a:off x="2817813" y="2746375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</a:rPr>
              <a:t>0</a:t>
            </a:r>
            <a:endParaRPr lang="en-US" altLang="zh-CN" sz="2000" dirty="0">
              <a:solidFill>
                <a:srgbClr val="3333FF"/>
              </a:solidFill>
            </a:endParaRPr>
          </a:p>
        </p:txBody>
      </p:sp>
      <p:sp>
        <p:nvSpPr>
          <p:cNvPr id="275473" name="Text Box 17"/>
          <p:cNvSpPr txBox="1">
            <a:spLocks noChangeArrowheads="1"/>
          </p:cNvSpPr>
          <p:nvPr/>
        </p:nvSpPr>
        <p:spPr bwMode="auto">
          <a:xfrm>
            <a:off x="3228975" y="2746375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1</a:t>
            </a:r>
            <a:endParaRPr lang="en-US" altLang="zh-CN" sz="2000">
              <a:solidFill>
                <a:srgbClr val="3333FF"/>
              </a:solidFill>
            </a:endParaRPr>
          </a:p>
        </p:txBody>
      </p:sp>
      <p:sp>
        <p:nvSpPr>
          <p:cNvPr id="275474" name="Text Box 18"/>
          <p:cNvSpPr txBox="1">
            <a:spLocks noChangeArrowheads="1"/>
          </p:cNvSpPr>
          <p:nvPr/>
        </p:nvSpPr>
        <p:spPr bwMode="auto">
          <a:xfrm>
            <a:off x="4427538" y="2746375"/>
            <a:ext cx="576262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</a:rPr>
              <a:t>i</a:t>
            </a:r>
            <a:r>
              <a:rPr lang="en-US" altLang="zh-CN" sz="200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000">
                <a:solidFill>
                  <a:srgbClr val="3333FF"/>
                </a:solidFill>
              </a:rPr>
              <a:t>1</a:t>
            </a:r>
            <a:endParaRPr lang="en-US" altLang="zh-CN" sz="2000">
              <a:solidFill>
                <a:srgbClr val="3333FF"/>
              </a:solidFill>
            </a:endParaRPr>
          </a:p>
        </p:txBody>
      </p:sp>
      <p:sp>
        <p:nvSpPr>
          <p:cNvPr id="275475" name="Text Box 19"/>
          <p:cNvSpPr txBox="1">
            <a:spLocks noChangeArrowheads="1"/>
          </p:cNvSpPr>
          <p:nvPr/>
        </p:nvSpPr>
        <p:spPr bwMode="auto">
          <a:xfrm>
            <a:off x="5429256" y="2746375"/>
            <a:ext cx="6477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</a:rPr>
              <a:t>n</a:t>
            </a:r>
            <a:r>
              <a:rPr lang="en-US" altLang="zh-CN" sz="200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000">
                <a:solidFill>
                  <a:srgbClr val="3333FF"/>
                </a:solidFill>
              </a:rPr>
              <a:t>1</a:t>
            </a:r>
            <a:endParaRPr lang="en-US" altLang="zh-CN" sz="2000">
              <a:solidFill>
                <a:srgbClr val="3333FF"/>
              </a:solidFill>
            </a:endParaRPr>
          </a:p>
        </p:txBody>
      </p:sp>
      <p:sp>
        <p:nvSpPr>
          <p:cNvPr id="275476" name="AutoShape 20"/>
          <p:cNvSpPr/>
          <p:nvPr/>
        </p:nvSpPr>
        <p:spPr bwMode="auto">
          <a:xfrm rot="5400000">
            <a:off x="5076032" y="1807369"/>
            <a:ext cx="144462" cy="4318000"/>
          </a:xfrm>
          <a:prstGeom prst="rightBrace">
            <a:avLst>
              <a:gd name="adj1" fmla="val 249085"/>
              <a:gd name="adj2" fmla="val 50000"/>
            </a:avLst>
          </a:prstGeom>
          <a:noFill/>
          <a:ln w="38100">
            <a:solidFill>
              <a:srgbClr val="660066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477" name="Text Box 21"/>
          <p:cNvSpPr txBox="1">
            <a:spLocks noChangeArrowheads="1"/>
          </p:cNvSpPr>
          <p:nvPr/>
        </p:nvSpPr>
        <p:spPr bwMode="auto">
          <a:xfrm>
            <a:off x="4643438" y="4071942"/>
            <a:ext cx="1008062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</a:rPr>
              <a:t>data</a:t>
            </a:r>
            <a:endParaRPr lang="en-US" altLang="zh-CN" sz="2000" dirty="0">
              <a:solidFill>
                <a:srgbClr val="3333FF"/>
              </a:solidFill>
            </a:endParaRPr>
          </a:p>
        </p:txBody>
      </p:sp>
      <p:sp>
        <p:nvSpPr>
          <p:cNvPr id="275478" name="Text Box 22"/>
          <p:cNvSpPr txBox="1">
            <a:spLocks noChangeArrowheads="1"/>
          </p:cNvSpPr>
          <p:nvPr/>
        </p:nvSpPr>
        <p:spPr bwMode="auto">
          <a:xfrm>
            <a:off x="7137426" y="4071942"/>
            <a:ext cx="114935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</a:rPr>
              <a:t>length</a:t>
            </a:r>
            <a:endParaRPr lang="en-US" altLang="zh-CN" sz="2000" dirty="0">
              <a:solidFill>
                <a:srgbClr val="3333FF"/>
              </a:solidFill>
            </a:endParaRPr>
          </a:p>
        </p:txBody>
      </p:sp>
      <p:sp>
        <p:nvSpPr>
          <p:cNvPr id="275479" name="Line 23"/>
          <p:cNvSpPr>
            <a:spLocks noChangeShapeType="1"/>
          </p:cNvSpPr>
          <p:nvPr/>
        </p:nvSpPr>
        <p:spPr bwMode="auto">
          <a:xfrm flipV="1">
            <a:off x="7667625" y="3749675"/>
            <a:ext cx="0" cy="36036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5480" name="Text Box 24"/>
          <p:cNvSpPr txBox="1">
            <a:spLocks noChangeArrowheads="1"/>
          </p:cNvSpPr>
          <p:nvPr/>
        </p:nvSpPr>
        <p:spPr bwMode="auto">
          <a:xfrm>
            <a:off x="4286248" y="4643446"/>
            <a:ext cx="1728788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顺序表</a:t>
            </a:r>
            <a:endParaRPr kumimoji="1" lang="zh-CN" altLang="en-US" dirty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5481" name="Text Box 25"/>
          <p:cNvSpPr txBox="1">
            <a:spLocks noChangeArrowheads="1"/>
          </p:cNvSpPr>
          <p:nvPr/>
        </p:nvSpPr>
        <p:spPr bwMode="auto">
          <a:xfrm>
            <a:off x="900113" y="1125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逻辑结构</a:t>
            </a:r>
            <a:endParaRPr kumimoji="1" lang="zh-CN" altLang="en-US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5482" name="Text Box 26"/>
          <p:cNvSpPr txBox="1">
            <a:spLocks noChangeArrowheads="1"/>
          </p:cNvSpPr>
          <p:nvPr/>
        </p:nvSpPr>
        <p:spPr bwMode="auto">
          <a:xfrm>
            <a:off x="842949" y="3284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存储结构</a:t>
            </a:r>
            <a:endParaRPr kumimoji="1" lang="zh-CN" altLang="en-US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5483" name="AutoShape 27"/>
          <p:cNvSpPr>
            <a:spLocks noChangeArrowheads="1"/>
          </p:cNvSpPr>
          <p:nvPr/>
        </p:nvSpPr>
        <p:spPr bwMode="auto">
          <a:xfrm>
            <a:off x="1619250" y="1989138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zh-CN">
              <a:solidFill>
                <a:srgbClr val="660066"/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026"/>
          <p:cNvSpPr txBox="1">
            <a:spLocks noChangeArrowheads="1"/>
          </p:cNvSpPr>
          <p:nvPr/>
        </p:nvSpPr>
        <p:spPr bwMode="auto">
          <a:xfrm>
            <a:off x="1071538" y="928670"/>
            <a:ext cx="4643470" cy="1910880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{   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length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 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顺序表类型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kumimoji="1"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587" name="Text Box 1027"/>
          <p:cNvSpPr txBox="1">
            <a:spLocks noChangeArrowheads="1"/>
          </p:cNvSpPr>
          <p:nvPr/>
        </p:nvSpPr>
        <p:spPr bwMode="auto">
          <a:xfrm>
            <a:off x="500034" y="3071810"/>
            <a:ext cx="8072494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成员</a:t>
            </a:r>
            <a:r>
              <a:rPr kumimoji="1"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存放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元素，</a:t>
            </a:r>
            <a:r>
              <a:rPr kumimoji="1" lang="en-US" altLang="zh-CN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length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成员存放线性表的实际长度</a:t>
            </a:r>
            <a:r>
              <a:rPr kumimoji="1"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714348" y="214290"/>
            <a:ext cx="2643206" cy="46166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顺序</a:t>
            </a:r>
            <a:r>
              <a:rPr kumimoji="1"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表类型定义：</a:t>
            </a:r>
            <a:endParaRPr kumimoji="1"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3042" y="4143380"/>
            <a:ext cx="5929354" cy="60016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20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说明：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kumimoji="1"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逻辑位序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物理位序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相差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  <p:sp>
        <p:nvSpPr>
          <p:cNvPr id="8" name="TextBox 7"/>
          <p:cNvSpPr txBox="1"/>
          <p:nvPr/>
        </p:nvSpPr>
        <p:spPr>
          <a:xfrm>
            <a:off x="4786314" y="142852"/>
            <a:ext cx="2643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这里，假设</a:t>
            </a:r>
            <a:r>
              <a:rPr kumimoji="1"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mtClean="0">
                <a:solidFill>
                  <a:srgbClr val="7030A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char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类型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8" idx="1"/>
          </p:cNvCxnSpPr>
          <p:nvPr/>
        </p:nvCxnSpPr>
        <p:spPr>
          <a:xfrm rot="10800000" flipV="1">
            <a:off x="2643174" y="496794"/>
            <a:ext cx="2143140" cy="1003379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857224" y="2357430"/>
            <a:ext cx="5786478" cy="3631763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CreateList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SqList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*&amp;</a:t>
            </a:r>
            <a:r>
              <a:rPr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[]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n)  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整体建立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顺序表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SqList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*)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malloc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SqList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for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0;i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n;i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L-&gt;data[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L-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&gt;length=n;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468312" y="928670"/>
            <a:ext cx="2889241" cy="5232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80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1</a:t>
            </a:r>
            <a:r>
              <a:rPr lang="zh-CN" altLang="en-US" sz="280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、建立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顺序表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857224" y="1679023"/>
            <a:ext cx="6715172" cy="5355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4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[0..</a:t>
            </a:r>
            <a:r>
              <a:rPr lang="en-US" altLang="zh-CN" sz="24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smtClean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1]  </a:t>
            </a:r>
            <a:r>
              <a:rPr lang="en-US" altLang="zh-CN" sz="24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  </a:t>
            </a:r>
            <a:r>
              <a:rPr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顺序表</a:t>
            </a:r>
            <a:r>
              <a:rPr lang="en-US" altLang="zh-CN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L    </a:t>
            </a:r>
            <a:r>
              <a:rPr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─  </a:t>
            </a:r>
            <a:r>
              <a:rPr lang="zh-CN" altLang="en-US" sz="24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整体创建顺序表</a:t>
            </a:r>
            <a:r>
              <a:rPr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14743" y="2845921"/>
            <a:ext cx="4929222" cy="1000132"/>
            <a:chOff x="3857620" y="2714620"/>
            <a:chExt cx="4929222" cy="1000132"/>
          </a:xfrm>
        </p:grpSpPr>
        <p:cxnSp>
          <p:nvCxnSpPr>
            <p:cNvPr id="6" name="直接箭头连接符 5"/>
            <p:cNvCxnSpPr/>
            <p:nvPr/>
          </p:nvCxnSpPr>
          <p:spPr>
            <a:xfrm rot="10800000">
              <a:off x="3857620" y="2714620"/>
              <a:ext cx="3429024" cy="57150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215206" y="3006866"/>
              <a:ext cx="1571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传递顺序表指针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  <p:sp>
        <p:nvSpPr>
          <p:cNvPr id="9" name="Text Box 2" descr="信纸"/>
          <p:cNvSpPr txBox="1">
            <a:spLocks noChangeArrowheads="1"/>
          </p:cNvSpPr>
          <p:nvPr/>
        </p:nvSpPr>
        <p:spPr bwMode="auto">
          <a:xfrm>
            <a:off x="285720" y="214290"/>
            <a:ext cx="4214842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2.2.2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顺序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表运算的实现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29124" y="2928934"/>
            <a:ext cx="3643338" cy="1428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顺序表</a:t>
            </a:r>
            <a:endParaRPr lang="zh-CN" altLang="en-US" dirty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5984" y="2500306"/>
            <a:ext cx="1071570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？？？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480" y="2500306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L</a:t>
            </a:r>
            <a:endParaRPr lang="zh-CN" alt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071934" y="2500306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1010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2910" y="681319"/>
            <a:ext cx="3357586" cy="4616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/>
              </a:rPr>
              <a:t> </a:t>
            </a:r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</a:rPr>
              <a:t>顺序表指针的含义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86380" y="2457386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顺序表的空间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42976" y="4214818"/>
            <a:ext cx="4786346" cy="2004198"/>
            <a:chOff x="1214414" y="4282322"/>
            <a:chExt cx="4786346" cy="2004198"/>
          </a:xfrm>
        </p:grpSpPr>
        <p:sp>
          <p:nvSpPr>
            <p:cNvPr id="13" name="下箭头 12"/>
            <p:cNvSpPr/>
            <p:nvPr/>
          </p:nvSpPr>
          <p:spPr>
            <a:xfrm>
              <a:off x="3500430" y="4282322"/>
              <a:ext cx="252000" cy="504000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357422" y="4857760"/>
              <a:ext cx="3643338" cy="142876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顺序表</a:t>
              </a:r>
              <a:endParaRPr lang="zh-CN" altLang="en-US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4414" y="4714884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L</a:t>
              </a:r>
              <a:endParaRPr lang="zh-CN" altLang="en-US" i="1" dirty="0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643042" y="5000636"/>
              <a:ext cx="64294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000100" y="1142984"/>
            <a:ext cx="4429156" cy="8256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SqList  *L;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L=(SqList *)malloc(sizeof(SqList));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57422" y="2559044"/>
            <a:ext cx="928694" cy="400110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1010</a:t>
            </a:r>
            <a:endParaRPr lang="zh-CN" altLang="en-US"/>
          </a:p>
        </p:txBody>
      </p:sp>
      <p:sp>
        <p:nvSpPr>
          <p:cNvPr id="22" name="下弧形箭头 21"/>
          <p:cNvSpPr/>
          <p:nvPr/>
        </p:nvSpPr>
        <p:spPr>
          <a:xfrm rot="10800000">
            <a:off x="2928926" y="2143116"/>
            <a:ext cx="1571636" cy="357190"/>
          </a:xfrm>
          <a:prstGeom prst="curved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12" y="5445641"/>
            <a:ext cx="2071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通过顺序表指针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操作顺序表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  <p:sp>
        <p:nvSpPr>
          <p:cNvPr id="18" name="TextBox 17"/>
          <p:cNvSpPr txBox="1"/>
          <p:nvPr/>
        </p:nvSpPr>
        <p:spPr>
          <a:xfrm>
            <a:off x="285720" y="109815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算法参数说明</a:t>
            </a:r>
            <a:endParaRPr lang="zh-CN" altLang="en-US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/>
      <p:bldP spid="7" grpId="0"/>
      <p:bldP spid="9" grpId="0"/>
      <p:bldP spid="20" grpId="0" bldLvl="0" animBg="1"/>
      <p:bldP spid="22" grpId="0" bldLvl="0" animBg="1"/>
      <p:bldP spid="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571472" y="428604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/>
              </a:rPr>
              <a:t> </a:t>
            </a:r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</a:rPr>
              <a:t>顺序表指针引用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00" y="1142984"/>
            <a:ext cx="6715172" cy="4308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2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CreateList</a:t>
            </a:r>
            <a:r>
              <a:rPr lang="en-US" altLang="zh-CN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SqList *&amp;L</a:t>
            </a:r>
            <a:r>
              <a:rPr lang="zh-CN" altLang="en-US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 a[]</a:t>
            </a:r>
            <a:r>
              <a:rPr lang="zh-CN" altLang="en-US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n)  </a:t>
            </a: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5400000" flipH="1" flipV="1">
            <a:off x="4021162" y="1735154"/>
            <a:ext cx="24283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89278" y="1857364"/>
            <a:ext cx="43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引用参数：将执行结果回传给实参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62" y="2857496"/>
            <a:ext cx="7572428" cy="93871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1"/>
              </a:buBlip>
            </a:pP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引用符号“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”放在形参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的前面。</a:t>
            </a:r>
            <a:endParaRPr lang="en-US" altLang="zh-CN" sz="220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buBlip>
                <a:blip r:embed="rId1"/>
              </a:buBlip>
            </a:pP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输出型参数均为使用“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”，不论</a:t>
            </a: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参数值是否改变。</a:t>
            </a:r>
            <a:endParaRPr lang="zh-CN" altLang="en-US" sz="22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52400" y="976313"/>
            <a:ext cx="8686800" cy="15327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）初始化线性表</a:t>
            </a:r>
            <a:r>
              <a:rPr kumimoji="1" lang="en-US" altLang="zh-CN" sz="2400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InitList</a:t>
            </a: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(L)</a:t>
            </a:r>
            <a:endParaRPr kumimoji="1" lang="en-US" altLang="zh-CN" sz="2400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该运算的结果是构造一个空的线性表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。实际上只需将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length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成员设置为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即可。</a:t>
            </a:r>
            <a:r>
              <a:rPr kumimoji="1" lang="zh-CN" altLang="en-US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endParaRPr kumimoji="1"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4464051" cy="56630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80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2</a:t>
            </a:r>
            <a:r>
              <a:rPr lang="zh-CN" altLang="en-US" sz="280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、顺序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表基本运算算法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714348" y="2786058"/>
            <a:ext cx="6480175" cy="237254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*&amp;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*)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malloc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　　　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分配存放线性表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的顺序表空间</a:t>
            </a:r>
            <a:endParaRPr kumimoji="1"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&gt;length=0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1"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857224" y="1928802"/>
            <a:ext cx="4535487" cy="1726215"/>
          </a:xfrm>
          <a:prstGeom prst="rect">
            <a:avLst/>
          </a:prstGeom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DestroyList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*&amp;L)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free(L);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kumimoji="1" lang="en-US" altLang="zh-CN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7" name="Text Box 1031"/>
          <p:cNvSpPr txBox="1">
            <a:spLocks noChangeArrowheads="1"/>
          </p:cNvSpPr>
          <p:nvPr/>
        </p:nvSpPr>
        <p:spPr bwMode="auto">
          <a:xfrm>
            <a:off x="395288" y="333375"/>
            <a:ext cx="8064500" cy="13149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）销毁线性表</a:t>
            </a:r>
            <a:r>
              <a:rPr kumimoji="1" lang="en-US" altLang="zh-CN" sz="2400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DestroyList</a:t>
            </a: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(L)</a:t>
            </a:r>
            <a:endParaRPr kumimoji="1" lang="en-US" altLang="zh-CN" sz="2400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该运算的结果是释放线性表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占用的内存空间。</a:t>
            </a:r>
            <a:endParaRPr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28596" y="3143248"/>
            <a:ext cx="4786346" cy="2971878"/>
            <a:chOff x="428596" y="3143248"/>
            <a:chExt cx="4786346" cy="2971878"/>
          </a:xfrm>
        </p:grpSpPr>
        <p:sp>
          <p:nvSpPr>
            <p:cNvPr id="10" name="TextBox 9"/>
            <p:cNvSpPr txBox="1"/>
            <p:nvPr/>
          </p:nvSpPr>
          <p:spPr>
            <a:xfrm>
              <a:off x="428596" y="4100460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L</a:t>
              </a:r>
              <a:endParaRPr lang="zh-CN" altLang="en-US" i="1" dirty="0"/>
            </a:p>
          </p:txBody>
        </p:sp>
        <p:sp>
          <p:nvSpPr>
            <p:cNvPr id="15366" name="Text Box 1030"/>
            <p:cNvSpPr txBox="1">
              <a:spLocks noChangeArrowheads="1"/>
            </p:cNvSpPr>
            <p:nvPr/>
          </p:nvSpPr>
          <p:spPr bwMode="auto">
            <a:xfrm>
              <a:off x="1571604" y="5715016"/>
              <a:ext cx="3357586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free(</a:t>
              </a:r>
              <a:r>
                <a:rPr lang="en-US" altLang="zh-CN" sz="20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释放</a:t>
              </a:r>
              <a:r>
                <a:rPr lang="en-US" altLang="zh-CN" sz="20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所指向的</a:t>
              </a: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空间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571604" y="4143380"/>
              <a:ext cx="3643338" cy="14287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顺序表</a:t>
              </a:r>
              <a:endParaRPr lang="zh-CN" altLang="en-US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857224" y="4286256"/>
              <a:ext cx="64294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下箭头 12"/>
            <p:cNvSpPr/>
            <p:nvPr/>
          </p:nvSpPr>
          <p:spPr>
            <a:xfrm>
              <a:off x="1857356" y="3143248"/>
              <a:ext cx="142876" cy="785818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00100" y="2571744"/>
            <a:ext cx="4752975" cy="178777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600000" scaled="0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ListEmpty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SqList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*L)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return(L-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&gt;length==0);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7848600" cy="18281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）判定是否为空表</a:t>
            </a:r>
            <a:r>
              <a:rPr kumimoji="1" lang="en-US" altLang="zh-CN" sz="2400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ListEmpty</a:t>
            </a: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(L)</a:t>
            </a:r>
            <a:endParaRPr kumimoji="1" lang="en-US" altLang="zh-CN" sz="2400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该运算返回一个值表示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是否为空表。若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空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表，则</a:t>
            </a:r>
            <a:r>
              <a:rPr kumimoji="1"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kumimoji="1" lang="en-US" altLang="zh-CN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true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，否则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false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714480" y="2428868"/>
            <a:ext cx="4535487" cy="172621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ListLength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*L)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return(L-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&gt;length);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1" lang="en-US" altLang="zh-CN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612" name="Text Box 1028"/>
          <p:cNvSpPr txBox="1">
            <a:spLocks noChangeArrowheads="1"/>
          </p:cNvSpPr>
          <p:nvPr/>
        </p:nvSpPr>
        <p:spPr bwMode="auto">
          <a:xfrm>
            <a:off x="468312" y="476250"/>
            <a:ext cx="8318529" cy="17173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）求线性表的长度</a:t>
            </a:r>
            <a:r>
              <a:rPr kumimoji="1" lang="en-US" altLang="zh-CN" sz="2400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ListLength</a:t>
            </a: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(L)</a:t>
            </a:r>
            <a:endParaRPr kumimoji="1" lang="en-US" altLang="zh-CN" sz="2400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该运算返回顺序表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的长度。实际上只需返回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length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成员的值即可。</a:t>
            </a:r>
            <a:endParaRPr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14313" y="627063"/>
            <a:ext cx="853440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）输出线性表</a:t>
            </a:r>
            <a:r>
              <a:rPr kumimoji="1" lang="en-US" altLang="zh-CN" sz="2400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DispList</a:t>
            </a: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(L)</a:t>
            </a:r>
            <a:endParaRPr kumimoji="1" lang="en-US" altLang="zh-CN" sz="2400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该运算当线性表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不为</a:t>
            </a:r>
            <a:r>
              <a:rPr kumimoji="1"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空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时，顺序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显示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中各元素的值。</a:t>
            </a:r>
            <a:r>
              <a:rPr kumimoji="1" lang="zh-CN" altLang="en-US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endParaRPr kumimoji="1" lang="zh-CN" altLang="en-US" sz="2400" dirty="0">
              <a:solidFill>
                <a:schemeClr val="tx2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785786" y="2000240"/>
            <a:ext cx="5975350" cy="329587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*L)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ListEmpty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(L)) return;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for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printf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("\n");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 descr="信纸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357158" y="500042"/>
            <a:ext cx="5643602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  <a:cs typeface="Times New Roman" panose="02020603050405020304" pitchFamily="18" charset="0"/>
              </a:rPr>
              <a:t>1.4.2  </a:t>
            </a:r>
            <a:r>
              <a:rPr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  <a:cs typeface="Times New Roman" panose="02020603050405020304" pitchFamily="18" charset="0"/>
              </a:rPr>
              <a:t>递归算法的时空复杂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  <a:cs typeface="Times New Roman" panose="02020603050405020304" pitchFamily="18" charset="0"/>
              </a:rPr>
              <a:t>度分析</a:t>
            </a:r>
            <a:r>
              <a:rPr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785926"/>
            <a:ext cx="6500858" cy="44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递归算法是指算法中出现调用自己的成分。</a:t>
            </a:r>
            <a:endParaRPr lang="en-US" altLang="zh-CN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2500306"/>
            <a:ext cx="6858048" cy="108952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zh-CN" altLang="en-US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递归算法分析也称为</a:t>
            </a:r>
            <a:r>
              <a:rPr lang="zh-CN" altLang="en-US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变长时空分析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l">
              <a:buBlip>
                <a:blip r:embed="rId3"/>
              </a:buBlip>
            </a:pPr>
            <a:r>
              <a:rPr lang="zh-CN" altLang="en-US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非递归算法分析也称为</a:t>
            </a:r>
            <a:r>
              <a:rPr lang="zh-CN" altLang="en-US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定长时空分析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123974" y="1571612"/>
            <a:ext cx="5805480" cy="2680322"/>
          </a:xfrm>
          <a:prstGeom prst="rect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GetElem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i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ElemType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&amp;e)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1" lang="en-US" altLang="zh-CN" sz="200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&lt;1 ||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&gt;L-&gt;length)  return false;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e=L-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data[</a:t>
            </a:r>
            <a:r>
              <a:rPr kumimoji="1" lang="en-US" altLang="zh-CN" sz="2000" dirty="0" err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-1]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return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true;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1" lang="en-US" altLang="zh-CN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637" name="Text Box 1029"/>
          <p:cNvSpPr txBox="1">
            <a:spLocks noChangeArrowheads="1"/>
          </p:cNvSpPr>
          <p:nvPr/>
        </p:nvSpPr>
        <p:spPr bwMode="auto">
          <a:xfrm>
            <a:off x="323850" y="188913"/>
            <a:ext cx="8462992" cy="13849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）求某个数据元素</a:t>
            </a:r>
            <a:r>
              <a:rPr kumimoji="1" lang="zh-CN" altLang="en-US" sz="240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值</a:t>
            </a:r>
            <a:r>
              <a:rPr kumimoji="1" lang="en-US" altLang="zh-CN" sz="24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GetElem(L</a:t>
            </a:r>
            <a:r>
              <a:rPr kumimoji="1" lang="zh-CN" altLang="en-US" sz="24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sz="2400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该运算返回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中第 </a:t>
            </a:r>
            <a:r>
              <a:rPr kumimoji="1" lang="en-US" altLang="zh-CN" sz="24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 err="1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 err="1">
                <a:latin typeface="+mj-ea"/>
                <a:ea typeface="+mj-ea"/>
                <a:cs typeface="Times New Roman" panose="02020603050405020304" pitchFamily="18" charset="0"/>
              </a:rPr>
              <a:t>≤</a:t>
            </a:r>
            <a:r>
              <a:rPr kumimoji="1" lang="en-US" altLang="zh-CN" sz="24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err="1">
                <a:latin typeface="+mn-ea"/>
                <a:ea typeface="+mn-ea"/>
                <a:cs typeface="Times New Roman" panose="02020603050405020304" pitchFamily="18" charset="0"/>
              </a:rPr>
              <a:t>≤</a:t>
            </a:r>
            <a:r>
              <a:rPr kumimoji="1" lang="en-US" altLang="zh-CN" sz="2400" dirty="0" err="1">
                <a:ea typeface="楷体" panose="02010609060101010101" pitchFamily="49" charset="-122"/>
                <a:cs typeface="Times New Roman" panose="02020603050405020304" pitchFamily="18" charset="0"/>
              </a:rPr>
              <a:t>ListLength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(L)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）个元素</a:t>
            </a:r>
            <a:r>
              <a:rPr kumimoji="1"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值，存放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sz="2400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中。</a:t>
            </a:r>
            <a:endParaRPr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85852" y="4400560"/>
            <a:ext cx="4968875" cy="1457332"/>
            <a:chOff x="1285852" y="4286256"/>
            <a:chExt cx="4968875" cy="1457332"/>
          </a:xfrm>
        </p:grpSpPr>
        <p:sp>
          <p:nvSpPr>
            <p:cNvPr id="69635" name="Text Box 1027"/>
            <p:cNvSpPr txBox="1">
              <a:spLocks noChangeArrowheads="1"/>
            </p:cNvSpPr>
            <p:nvPr/>
          </p:nvSpPr>
          <p:spPr bwMode="auto">
            <a:xfrm>
              <a:off x="1357290" y="5286388"/>
              <a:ext cx="4176713" cy="457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ea typeface="楷体" panose="02010609060101010101" pitchFamily="49" charset="-122"/>
                  <a:cs typeface="Times New Roman" panose="02020603050405020304" pitchFamily="18" charset="0"/>
                </a:rPr>
                <a:t>体现顺序表的</a:t>
              </a:r>
              <a:r>
                <a:rPr lang="zh-CN" altLang="en-US" sz="2400" dirty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随机存取特性</a:t>
              </a:r>
              <a:endParaRPr lang="zh-CN" altLang="en-US" sz="24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9638" name="Text Box 1030"/>
            <p:cNvSpPr txBox="1">
              <a:spLocks noChangeArrowheads="1"/>
            </p:cNvSpPr>
            <p:nvPr/>
          </p:nvSpPr>
          <p:spPr bwMode="auto">
            <a:xfrm>
              <a:off x="1285852" y="4286256"/>
              <a:ext cx="4968875" cy="457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dirty="0">
                  <a:ea typeface="楷体" panose="02010609060101010101" pitchFamily="49" charset="-122"/>
                  <a:cs typeface="Times New Roman" panose="02020603050405020304" pitchFamily="18" charset="0"/>
                </a:rPr>
                <a:t>本算法的时间复杂度为</a:t>
              </a:r>
              <a:r>
                <a:rPr kumimoji="1" lang="en-US" altLang="zh-CN" sz="2400" dirty="0">
                  <a:ea typeface="楷体" panose="02010609060101010101" pitchFamily="49" charset="-122"/>
                  <a:cs typeface="Times New Roman" panose="02020603050405020304" pitchFamily="18" charset="0"/>
                </a:rPr>
                <a:t>O(1)</a:t>
              </a:r>
              <a:r>
                <a:rPr kumimoji="1" lang="zh-CN" altLang="en-US" sz="2400" dirty="0">
                  <a:ea typeface="楷体" panose="02010609060101010101" pitchFamily="49" charset="-122"/>
                  <a:cs typeface="Times New Roman" panose="02020603050405020304" pitchFamily="18" charset="0"/>
                </a:rPr>
                <a:t>。</a:t>
              </a:r>
              <a:r>
                <a:rPr kumimoji="1" lang="zh-CN" altLang="en-US" sz="2400" dirty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endPara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下箭头 6"/>
            <p:cNvSpPr/>
            <p:nvPr/>
          </p:nvSpPr>
          <p:spPr>
            <a:xfrm>
              <a:off x="3214678" y="4786322"/>
              <a:ext cx="214314" cy="500066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24485" y="1928495"/>
            <a:ext cx="6462395" cy="332422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LocateElem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e,</a:t>
            </a:r>
            <a:r>
              <a:rPr kumimoji="1"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ElemType 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while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&lt;L-&gt;length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{ if(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L-&gt;data[</a:t>
            </a:r>
            <a:r>
              <a:rPr kumimoji="1" lang="en-US" altLang="zh-CN" dirty="0" err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1" lang="en-US" altLang="zh-CN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]==e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  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L-&gt;data[</a:t>
            </a:r>
            <a:r>
              <a:rPr kumimoji="1" lang="en-US" altLang="zh-CN" dirty="0" err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1" lang="en-US" altLang="zh-CN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]=f;</a:t>
            </a:r>
            <a:endParaRPr kumimoji="1" lang="en-US" altLang="zh-CN" sz="200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++;}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&gt;=L-&gt;length)  return 0;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else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i+1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23850" y="260350"/>
            <a:ext cx="8135938" cy="13849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）按元素值</a:t>
            </a:r>
            <a:r>
              <a:rPr kumimoji="1" lang="zh-CN" altLang="en-US" sz="240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查找</a:t>
            </a:r>
            <a:r>
              <a:rPr kumimoji="1" lang="en-US" altLang="zh-CN" sz="24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LocateElem(L</a:t>
            </a:r>
            <a:r>
              <a:rPr kumimoji="1" lang="zh-CN" altLang="en-US" sz="24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sz="2400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该运算顺序查找第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个值域与</a:t>
            </a:r>
            <a:r>
              <a:rPr kumimoji="1" lang="en-US" altLang="zh-CN" sz="2400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相等的元素的逻辑位序。若这样的元素</a:t>
            </a:r>
            <a:r>
              <a:rPr kumimoji="1"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存在，则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返回值为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76200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）插入数据</a:t>
            </a:r>
            <a:r>
              <a:rPr kumimoji="1" lang="zh-CN" altLang="en-US" sz="240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元素</a:t>
            </a:r>
            <a:r>
              <a:rPr kumimoji="1" lang="en-US" altLang="zh-CN" sz="24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ListInsert(L</a:t>
            </a:r>
            <a:r>
              <a:rPr kumimoji="1" lang="zh-CN" altLang="en-US" sz="24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     </a:t>
            </a:r>
            <a:endParaRPr kumimoji="1" lang="en-US" altLang="zh-CN" sz="2400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275" name="Text Box 1027"/>
          <p:cNvSpPr txBox="1">
            <a:spLocks noChangeArrowheads="1"/>
          </p:cNvSpPr>
          <p:nvPr/>
        </p:nvSpPr>
        <p:spPr bwMode="auto">
          <a:xfrm>
            <a:off x="468313" y="1052513"/>
            <a:ext cx="7991475" cy="10009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　　该运算在顺序表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的第</a:t>
            </a:r>
            <a:r>
              <a:rPr lang="en-US" altLang="zh-CN" sz="24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err="1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err="1">
                <a:latin typeface="+mj-ea"/>
                <a:ea typeface="+mj-ea"/>
                <a:cs typeface="Times New Roman" panose="02020603050405020304" pitchFamily="18" charset="0"/>
              </a:rPr>
              <a:t>≤</a:t>
            </a:r>
            <a:r>
              <a:rPr lang="en-US" altLang="zh-CN" sz="24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err="1">
                <a:latin typeface="+mj-ea"/>
                <a:ea typeface="+mj-ea"/>
                <a:cs typeface="Times New Roman" panose="02020603050405020304" pitchFamily="18" charset="0"/>
              </a:rPr>
              <a:t>≤</a:t>
            </a:r>
            <a:r>
              <a:rPr lang="en-US" altLang="zh-CN" sz="2400" dirty="0" err="1">
                <a:ea typeface="楷体" panose="02010609060101010101" pitchFamily="49" charset="-122"/>
                <a:cs typeface="Times New Roman" panose="02020603050405020304" pitchFamily="18" charset="0"/>
              </a:rPr>
              <a:t>ListLength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(L)+1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）个位置上插入新的元素</a:t>
            </a:r>
            <a:r>
              <a:rPr lang="en-US" altLang="zh-CN" sz="2400" i="1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endParaRPr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54"/>
          <p:cNvSpPr>
            <a:spLocks noChangeArrowheads="1"/>
          </p:cNvSpPr>
          <p:nvPr/>
        </p:nvSpPr>
        <p:spPr bwMode="auto">
          <a:xfrm>
            <a:off x="2565374" y="4268781"/>
            <a:ext cx="576263" cy="504825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001687" y="2466968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</a:rPr>
              <a:t>0</a:t>
            </a:r>
            <a:endParaRPr lang="en-US" altLang="zh-CN" sz="2000" dirty="0">
              <a:solidFill>
                <a:srgbClr val="3333FF"/>
              </a:solidFill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1412849" y="2466968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1</a:t>
            </a:r>
            <a:endParaRPr lang="en-US" altLang="zh-CN" sz="2000">
              <a:solidFill>
                <a:srgbClr val="3333FF"/>
              </a:solidFill>
            </a:endParaRP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2598712" y="2466968"/>
            <a:ext cx="622300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</a:rPr>
              <a:t>i</a:t>
            </a:r>
            <a:r>
              <a:rPr lang="en-US" altLang="zh-CN" sz="200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000">
                <a:solidFill>
                  <a:srgbClr val="3333FF"/>
                </a:solidFill>
              </a:rPr>
              <a:t>1</a:t>
            </a:r>
            <a:endParaRPr lang="en-US" altLang="zh-CN" sz="2000">
              <a:solidFill>
                <a:srgbClr val="3333FF"/>
              </a:solidFill>
            </a:endParaRP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5178399" y="2428868"/>
            <a:ext cx="6477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</a:rPr>
              <a:t>n</a:t>
            </a:r>
            <a:r>
              <a:rPr lang="en-US" altLang="zh-CN" sz="200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000">
                <a:solidFill>
                  <a:srgbClr val="3333FF"/>
                </a:solidFill>
              </a:rPr>
              <a:t>1</a:t>
            </a:r>
            <a:endParaRPr lang="en-US" altLang="zh-CN" sz="2000">
              <a:solidFill>
                <a:srgbClr val="3333FF"/>
              </a:solidFill>
            </a:endParaRP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5970562" y="2428868"/>
            <a:ext cx="6477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</a:rPr>
              <a:t>n</a:t>
            </a:r>
            <a:endParaRPr lang="en-US" altLang="zh-CN" sz="2000">
              <a:solidFill>
                <a:srgbClr val="3333FF"/>
              </a:solidFill>
            </a:endParaRP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3149574" y="2428868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 err="1">
                <a:solidFill>
                  <a:srgbClr val="3333FF"/>
                </a:solidFill>
              </a:rPr>
              <a:t>i</a:t>
            </a:r>
            <a:endParaRPr lang="en-US" altLang="zh-CN" sz="2000" dirty="0">
              <a:solidFill>
                <a:srgbClr val="3333FF"/>
              </a:solidFill>
            </a:endParaRPr>
          </a:p>
        </p:txBody>
      </p:sp>
      <p:sp>
        <p:nvSpPr>
          <p:cNvPr id="11" name="Rectangle 36"/>
          <p:cNvSpPr>
            <a:spLocks noChangeArrowheads="1"/>
          </p:cNvSpPr>
          <p:nvPr/>
        </p:nvSpPr>
        <p:spPr bwMode="auto">
          <a:xfrm>
            <a:off x="928662" y="2900356"/>
            <a:ext cx="6049962" cy="7207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37"/>
          <p:cNvSpPr txBox="1">
            <a:spLocks noChangeArrowheads="1"/>
          </p:cNvSpPr>
          <p:nvPr/>
        </p:nvSpPr>
        <p:spPr bwMode="auto">
          <a:xfrm>
            <a:off x="1073124" y="3021006"/>
            <a:ext cx="5048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</a:rPr>
              <a:t>a</a:t>
            </a:r>
            <a:r>
              <a:rPr lang="en-US" altLang="zh-CN" baseline="-25000">
                <a:solidFill>
                  <a:srgbClr val="FF00FF"/>
                </a:solidFill>
              </a:rPr>
              <a:t>1</a:t>
            </a:r>
            <a:endParaRPr lang="en-US" altLang="zh-CN" baseline="-25000">
              <a:solidFill>
                <a:srgbClr val="FF00FF"/>
              </a:solidFill>
            </a:endParaRPr>
          </a:p>
        </p:txBody>
      </p:sp>
      <p:sp>
        <p:nvSpPr>
          <p:cNvPr id="13" name="Text Box 38"/>
          <p:cNvSpPr txBox="1">
            <a:spLocks noChangeArrowheads="1"/>
          </p:cNvSpPr>
          <p:nvPr/>
        </p:nvSpPr>
        <p:spPr bwMode="auto">
          <a:xfrm>
            <a:off x="1504924" y="3021006"/>
            <a:ext cx="5048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</a:rPr>
              <a:t>a</a:t>
            </a:r>
            <a:r>
              <a:rPr lang="en-US" altLang="zh-CN" baseline="-25000">
                <a:solidFill>
                  <a:srgbClr val="FF00FF"/>
                </a:solidFill>
              </a:rPr>
              <a:t>2</a:t>
            </a:r>
            <a:endParaRPr lang="en-US" altLang="zh-CN" baseline="-25000">
              <a:solidFill>
                <a:srgbClr val="FF00FF"/>
              </a:solidFill>
            </a:endParaRPr>
          </a:p>
        </p:txBody>
      </p:sp>
      <p:sp>
        <p:nvSpPr>
          <p:cNvPr id="14" name="Text Box 39"/>
          <p:cNvSpPr txBox="1">
            <a:spLocks noChangeArrowheads="1"/>
          </p:cNvSpPr>
          <p:nvPr/>
        </p:nvSpPr>
        <p:spPr bwMode="auto">
          <a:xfrm>
            <a:off x="2008162" y="3021006"/>
            <a:ext cx="5048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15" name="Text Box 40"/>
          <p:cNvSpPr txBox="1">
            <a:spLocks noChangeArrowheads="1"/>
          </p:cNvSpPr>
          <p:nvPr/>
        </p:nvSpPr>
        <p:spPr bwMode="auto">
          <a:xfrm>
            <a:off x="2655862" y="3021006"/>
            <a:ext cx="5048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</a:rPr>
              <a:t>a</a:t>
            </a:r>
            <a:r>
              <a:rPr lang="en-US" altLang="zh-CN" i="1" baseline="-25000">
                <a:solidFill>
                  <a:srgbClr val="FF00FF"/>
                </a:solidFill>
              </a:rPr>
              <a:t>i</a:t>
            </a:r>
            <a:endParaRPr lang="en-US" altLang="zh-CN" i="1" baseline="-25000">
              <a:solidFill>
                <a:srgbClr val="FF00FF"/>
              </a:solidFill>
            </a:endParaRPr>
          </a:p>
        </p:txBody>
      </p:sp>
      <p:sp>
        <p:nvSpPr>
          <p:cNvPr id="16" name="Text Box 41"/>
          <p:cNvSpPr txBox="1">
            <a:spLocks noChangeArrowheads="1"/>
          </p:cNvSpPr>
          <p:nvPr/>
        </p:nvSpPr>
        <p:spPr bwMode="auto">
          <a:xfrm>
            <a:off x="3233712" y="3021006"/>
            <a:ext cx="6477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</a:rPr>
              <a:t>a</a:t>
            </a:r>
            <a:r>
              <a:rPr lang="en-US" altLang="zh-CN" i="1" baseline="-25000">
                <a:solidFill>
                  <a:srgbClr val="FF00FF"/>
                </a:solidFill>
              </a:rPr>
              <a:t>i</a:t>
            </a:r>
            <a:r>
              <a:rPr lang="en-US" altLang="zh-CN" baseline="-25000">
                <a:solidFill>
                  <a:srgbClr val="FF00FF"/>
                </a:solidFill>
              </a:rPr>
              <a:t>+1</a:t>
            </a:r>
            <a:endParaRPr lang="en-US" altLang="zh-CN" baseline="-25000">
              <a:solidFill>
                <a:srgbClr val="FF00FF"/>
              </a:solidFill>
            </a:endParaRPr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4457674" y="3021006"/>
            <a:ext cx="5048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18" name="Text Box 43"/>
          <p:cNvSpPr txBox="1">
            <a:spLocks noChangeArrowheads="1"/>
          </p:cNvSpPr>
          <p:nvPr/>
        </p:nvSpPr>
        <p:spPr bwMode="auto">
          <a:xfrm>
            <a:off x="5249837" y="3021006"/>
            <a:ext cx="7207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en-US" altLang="zh-CN" baseline="-25000">
              <a:solidFill>
                <a:srgbClr val="FF00FF"/>
              </a:solidFill>
              <a:ea typeface="宋体" panose="02010600030101010101" pitchFamily="2" charset="-122"/>
            </a:endParaRPr>
          </a:p>
        </p:txBody>
      </p:sp>
      <p:sp>
        <p:nvSpPr>
          <p:cNvPr id="19" name="Text Box 45"/>
          <p:cNvSpPr txBox="1">
            <a:spLocks noChangeArrowheads="1"/>
          </p:cNvSpPr>
          <p:nvPr/>
        </p:nvSpPr>
        <p:spPr bwMode="auto">
          <a:xfrm>
            <a:off x="2690787" y="4244968"/>
            <a:ext cx="5048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/>
              <a:t>e</a:t>
            </a:r>
            <a:endParaRPr lang="en-US" altLang="zh-CN" baseline="-25000"/>
          </a:p>
        </p:txBody>
      </p:sp>
      <p:sp>
        <p:nvSpPr>
          <p:cNvPr id="20" name="Text Box 46"/>
          <p:cNvSpPr txBox="1">
            <a:spLocks noChangeArrowheads="1"/>
          </p:cNvSpPr>
          <p:nvPr/>
        </p:nvSpPr>
        <p:spPr bwMode="auto">
          <a:xfrm>
            <a:off x="3665512" y="2428868"/>
            <a:ext cx="792162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</a:rPr>
              <a:t>i</a:t>
            </a:r>
            <a:r>
              <a:rPr lang="en-US" altLang="zh-CN" sz="2000">
                <a:solidFill>
                  <a:srgbClr val="3333FF"/>
                </a:solidFill>
              </a:rPr>
              <a:t>+1</a:t>
            </a:r>
            <a:endParaRPr lang="en-US" altLang="zh-CN" sz="2000">
              <a:solidFill>
                <a:srgbClr val="3333FF"/>
              </a:solidFill>
            </a:endParaRP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auto">
          <a:xfrm>
            <a:off x="3954437" y="4629143"/>
            <a:ext cx="1944687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插入完成</a:t>
            </a:r>
            <a:endParaRPr lang="zh-CN" altLang="en-US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Rectangle 50"/>
          <p:cNvSpPr>
            <a:spLocks noChangeArrowheads="1"/>
          </p:cNvSpPr>
          <p:nvPr/>
        </p:nvSpPr>
        <p:spPr bwMode="auto">
          <a:xfrm>
            <a:off x="7265962" y="2900356"/>
            <a:ext cx="1441450" cy="720725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51"/>
          <p:cNvSpPr txBox="1">
            <a:spLocks noChangeArrowheads="1"/>
          </p:cNvSpPr>
          <p:nvPr/>
        </p:nvSpPr>
        <p:spPr bwMode="auto">
          <a:xfrm>
            <a:off x="7554887" y="2466968"/>
            <a:ext cx="719137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/>
              <a:t>length</a:t>
            </a:r>
            <a:endParaRPr lang="en-US" altLang="zh-CN" sz="2000"/>
          </a:p>
        </p:txBody>
      </p:sp>
      <p:sp>
        <p:nvSpPr>
          <p:cNvPr id="24" name="Text Box 52"/>
          <p:cNvSpPr txBox="1">
            <a:spLocks noChangeArrowheads="1"/>
          </p:cNvSpPr>
          <p:nvPr/>
        </p:nvSpPr>
        <p:spPr bwMode="auto">
          <a:xfrm>
            <a:off x="7626324" y="3044818"/>
            <a:ext cx="719138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n</a:t>
            </a:r>
            <a:endParaRPr lang="en-US" altLang="zh-CN" sz="2000" i="1"/>
          </a:p>
        </p:txBody>
      </p: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7626324" y="3100381"/>
            <a:ext cx="719138" cy="3048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 err="1"/>
              <a:t>n</a:t>
            </a:r>
            <a:r>
              <a:rPr lang="en-US" altLang="zh-CN" sz="2000" dirty="0" err="1"/>
              <a:t>+1</a:t>
            </a:r>
            <a:endParaRPr lang="en-US" altLang="zh-CN" sz="2000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79 0.00625 C 0.05868 0.00601 0.07274 0.00601 0.07813 0.00625 " pathEditMode="relative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85185E-6 L 0.07864 -1.85185E-6 " pathEditMode="relative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0185 L 0.06302 0.001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0.05504 -4.81481E-6 " pathEditMode="relative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 -0.00185 L -0.00382 -0.1784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1" grpId="0" bldLvl="0" animBg="1"/>
      <p:bldP spid="25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540039" y="894695"/>
            <a:ext cx="8215338" cy="531395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ListInsert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SqList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*&amp;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i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e)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&lt;1 ||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&gt;L-&gt;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length+1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 false;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参数错误时返回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false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-;	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将顺序表逻辑序号转化为物理序号</a:t>
            </a:r>
            <a:endParaRPr kumimoji="1"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(j=L-&gt;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length;j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i;j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--)	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data[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..n]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元素后移一个位置</a:t>
            </a:r>
            <a:endParaRPr kumimoji="1" lang="zh-CN" altLang="en-US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L-&gt;data[j]=L-&gt;data[j-1];</a:t>
            </a:r>
            <a:endParaRPr kumimoji="1"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L-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]=e;	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插入元素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endParaRPr kumimoji="1" lang="en-US" altLang="zh-CN" sz="2000" i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L-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&gt;length++;	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顺序表长度增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return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true;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成功插入返回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285728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</a:rPr>
              <a:t>插入算法如下：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675688" cy="10525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对于本</a:t>
            </a:r>
            <a:r>
              <a:rPr kumimoji="1"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来说，元素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移动的次数不仅与表长</a:t>
            </a:r>
            <a:r>
              <a:rPr kumimoji="1"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40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length=</a:t>
            </a:r>
            <a:r>
              <a:rPr kumimoji="1" lang="en-US" altLang="zh-CN" sz="24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有关，而且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与插入位置</a:t>
            </a:r>
            <a:r>
              <a:rPr kumimoji="1" lang="en-US" altLang="zh-CN" sz="24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有关</a:t>
            </a:r>
            <a:r>
              <a:rPr kumimoji="1"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kumimoji="1"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85720" y="2001034"/>
            <a:ext cx="4319587" cy="1610527"/>
            <a:chOff x="285720" y="2001034"/>
            <a:chExt cx="4319587" cy="1610527"/>
          </a:xfrm>
        </p:grpSpPr>
        <p:sp>
          <p:nvSpPr>
            <p:cNvPr id="23586" name="Text Box 1058"/>
            <p:cNvSpPr txBox="1">
              <a:spLocks noChangeArrowheads="1"/>
            </p:cNvSpPr>
            <p:nvPr/>
          </p:nvSpPr>
          <p:spPr bwMode="auto">
            <a:xfrm>
              <a:off x="285720" y="3214686"/>
              <a:ext cx="4319587" cy="396875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算法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最好时间复杂度为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O(1)</a:t>
              </a:r>
              <a:endPara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1570810" y="2643182"/>
              <a:ext cx="1285884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356100" y="2572538"/>
            <a:ext cx="4319588" cy="1039023"/>
            <a:chOff x="4356100" y="2572538"/>
            <a:chExt cx="4319588" cy="1039023"/>
          </a:xfrm>
        </p:grpSpPr>
        <p:sp>
          <p:nvSpPr>
            <p:cNvPr id="23587" name="Text Box 1059"/>
            <p:cNvSpPr txBox="1">
              <a:spLocks noChangeArrowheads="1"/>
            </p:cNvSpPr>
            <p:nvPr/>
          </p:nvSpPr>
          <p:spPr bwMode="auto">
            <a:xfrm>
              <a:off x="4356100" y="3214686"/>
              <a:ext cx="4319588" cy="396875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算法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最坏时间复杂度为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O(</a:t>
              </a:r>
              <a:r>
                <a:rPr lang="en-US" altLang="zh-CN" sz="20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 flipH="1" flipV="1">
              <a:off x="5250661" y="2893215"/>
              <a:ext cx="64294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857224" y="2038641"/>
            <a:ext cx="614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1"/>
              </a:buBlip>
            </a:pPr>
            <a:r>
              <a:rPr kumimoji="1"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kumimoji="1" lang="en-US" altLang="zh-CN" sz="2400" i="1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时，移动</a:t>
            </a:r>
            <a:r>
              <a:rPr kumimoji="1"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次数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z="24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，达到</a:t>
            </a:r>
            <a:r>
              <a:rPr kumimoji="1"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最大值。　</a:t>
            </a:r>
            <a:endParaRPr lang="zh-CN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57224" y="1500174"/>
            <a:ext cx="535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1"/>
              </a:buBlip>
            </a:pPr>
            <a:r>
              <a:rPr kumimoji="1"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kumimoji="1" lang="en-US" altLang="zh-CN" sz="2400" i="1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时，移动</a:t>
            </a:r>
            <a:r>
              <a:rPr kumimoji="1"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次数为</a:t>
            </a:r>
            <a:r>
              <a:rPr kumimoji="1"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zh-CN" altLang="en-US" sz="2400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Text Box 2"/>
          <p:cNvSpPr txBox="1">
            <a:spLocks noChangeArrowheads="1"/>
          </p:cNvSpPr>
          <p:nvPr/>
        </p:nvSpPr>
        <p:spPr bwMode="auto">
          <a:xfrm>
            <a:off x="250825" y="115888"/>
            <a:ext cx="8675688" cy="118564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平均情况分析：</a:t>
            </a:r>
            <a:endParaRPr kumimoji="1"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　　　</a:t>
            </a:r>
            <a:r>
              <a:rPr kumimoji="1" lang="en-US" altLang="zh-CN" sz="24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kumimoji="1" lang="en-US" altLang="zh-CN" sz="24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kumimoji="1" lang="en-US" altLang="zh-CN" sz="24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4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      …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　 </a:t>
            </a:r>
            <a:r>
              <a:rPr kumimoji="1" lang="en-US" altLang="zh-CN" sz="2400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endParaRPr kumimoji="1"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17"/>
          <p:cNvGrpSpPr/>
          <p:nvPr/>
        </p:nvGrpSpPr>
        <p:grpSpPr bwMode="auto">
          <a:xfrm>
            <a:off x="1116013" y="1195388"/>
            <a:ext cx="6048375" cy="1189037"/>
            <a:chOff x="703" y="890"/>
            <a:chExt cx="3810" cy="749"/>
          </a:xfrm>
        </p:grpSpPr>
        <p:sp>
          <p:nvSpPr>
            <p:cNvPr id="300039" name="Line 7"/>
            <p:cNvSpPr>
              <a:spLocks noChangeShapeType="1"/>
            </p:cNvSpPr>
            <p:nvPr/>
          </p:nvSpPr>
          <p:spPr bwMode="auto">
            <a:xfrm flipV="1">
              <a:off x="708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0040" name="Line 8"/>
            <p:cNvSpPr>
              <a:spLocks noChangeShapeType="1"/>
            </p:cNvSpPr>
            <p:nvPr/>
          </p:nvSpPr>
          <p:spPr bwMode="auto">
            <a:xfrm flipV="1">
              <a:off x="1156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0041" name="Line 9"/>
            <p:cNvSpPr>
              <a:spLocks noChangeShapeType="1"/>
            </p:cNvSpPr>
            <p:nvPr/>
          </p:nvSpPr>
          <p:spPr bwMode="auto">
            <a:xfrm flipV="1">
              <a:off x="1655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0042" name="Line 10"/>
            <p:cNvSpPr>
              <a:spLocks noChangeShapeType="1"/>
            </p:cNvSpPr>
            <p:nvPr/>
          </p:nvSpPr>
          <p:spPr bwMode="auto">
            <a:xfrm flipV="1">
              <a:off x="2381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0043" name="Line 11"/>
            <p:cNvSpPr>
              <a:spLocks noChangeShapeType="1"/>
            </p:cNvSpPr>
            <p:nvPr/>
          </p:nvSpPr>
          <p:spPr bwMode="auto">
            <a:xfrm flipV="1">
              <a:off x="2880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0044" name="Line 12"/>
            <p:cNvSpPr>
              <a:spLocks noChangeShapeType="1"/>
            </p:cNvSpPr>
            <p:nvPr/>
          </p:nvSpPr>
          <p:spPr bwMode="auto">
            <a:xfrm flipV="1">
              <a:off x="3470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0045" name="Line 13"/>
            <p:cNvSpPr>
              <a:spLocks noChangeShapeType="1"/>
            </p:cNvSpPr>
            <p:nvPr/>
          </p:nvSpPr>
          <p:spPr bwMode="auto">
            <a:xfrm flipV="1">
              <a:off x="3969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0046" name="Line 14"/>
            <p:cNvSpPr>
              <a:spLocks noChangeShapeType="1"/>
            </p:cNvSpPr>
            <p:nvPr/>
          </p:nvSpPr>
          <p:spPr bwMode="auto">
            <a:xfrm flipV="1">
              <a:off x="4356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0047" name="Text Box 15"/>
            <p:cNvSpPr txBox="1">
              <a:spLocks noChangeArrowheads="1"/>
            </p:cNvSpPr>
            <p:nvPr/>
          </p:nvSpPr>
          <p:spPr bwMode="auto">
            <a:xfrm>
              <a:off x="1156" y="1389"/>
              <a:ext cx="3357" cy="250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在线性表</a:t>
              </a:r>
              <a:r>
                <a:rPr kumimoji="1"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kumimoji="1"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中共有</a:t>
              </a:r>
              <a:r>
                <a:rPr kumimoji="1" lang="en-US" altLang="zh-CN" sz="2000" i="1" dirty="0" err="1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000" dirty="0" err="1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r>
                <a:rPr kumimoji="1"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个可以插入元素的地方</a:t>
              </a:r>
              <a:endPara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0048" name="AutoShape 16"/>
            <p:cNvSpPr/>
            <p:nvPr/>
          </p:nvSpPr>
          <p:spPr bwMode="auto">
            <a:xfrm rot="16200000">
              <a:off x="2426" y="-606"/>
              <a:ext cx="227" cy="3674"/>
            </a:xfrm>
            <a:prstGeom prst="leftBrace">
              <a:avLst>
                <a:gd name="adj1" fmla="val 134875"/>
                <a:gd name="adj2" fmla="val 50000"/>
              </a:avLst>
            </a:prstGeom>
            <a:noFill/>
            <a:ln w="38100">
              <a:solidFill>
                <a:srgbClr val="339933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0050" name="Text Box 18"/>
          <p:cNvSpPr txBox="1">
            <a:spLocks noChangeArrowheads="1"/>
          </p:cNvSpPr>
          <p:nvPr/>
        </p:nvSpPr>
        <p:spPr bwMode="auto">
          <a:xfrm>
            <a:off x="250825" y="3213100"/>
            <a:ext cx="8497888" cy="830997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　　此时需要将</a:t>
            </a:r>
            <a:r>
              <a:rPr kumimoji="1" lang="en-US" altLang="zh-CN" sz="24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sz="2400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的元素均后移一</a:t>
            </a:r>
            <a:r>
              <a:rPr kumimoji="1"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位置，共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移动</a:t>
            </a:r>
            <a:r>
              <a:rPr kumimoji="1" lang="en-US" altLang="zh-CN" sz="2400" i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rgbClr val="FF00FF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i="1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个元素。　</a:t>
            </a:r>
            <a:endParaRPr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0051" name="Text Box 19"/>
          <p:cNvSpPr txBox="1">
            <a:spLocks noChangeArrowheads="1"/>
          </p:cNvSpPr>
          <p:nvPr/>
        </p:nvSpPr>
        <p:spPr bwMode="auto">
          <a:xfrm>
            <a:off x="684213" y="5949950"/>
            <a:ext cx="7848600" cy="45720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因此插入算法的平均时间复杂度为</a:t>
            </a:r>
            <a:r>
              <a:rPr kumimoji="1" lang="en-US" altLang="zh-CN" sz="2400"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sz="2400" i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50900" y="2500306"/>
            <a:ext cx="6308739" cy="714375"/>
            <a:chOff x="850900" y="2500306"/>
            <a:chExt cx="6308739" cy="714375"/>
          </a:xfrm>
        </p:grpSpPr>
        <p:sp>
          <p:nvSpPr>
            <p:cNvPr id="300038" name="Text Box 6"/>
            <p:cNvSpPr txBox="1">
              <a:spLocks noChangeArrowheads="1"/>
            </p:cNvSpPr>
            <p:nvPr/>
          </p:nvSpPr>
          <p:spPr bwMode="auto">
            <a:xfrm>
              <a:off x="850900" y="2676525"/>
              <a:ext cx="6048375" cy="457200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24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在插入元素</a:t>
              </a:r>
              <a:r>
                <a:rPr kumimoji="1" lang="en-US" altLang="zh-CN" sz="2400" i="1" err="1"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i="1" baseline="-25000" err="1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zh-CN" altLang="en-US" sz="24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时，若</a:t>
              </a:r>
              <a:r>
                <a:rPr kumimoji="1" lang="zh-CN" altLang="en-US" sz="2400" dirty="0">
                  <a:ea typeface="楷体" panose="02010609060101010101" pitchFamily="49" charset="-122"/>
                  <a:cs typeface="Times New Roman" panose="02020603050405020304" pitchFamily="18" charset="0"/>
                </a:rPr>
                <a:t>为等</a:t>
              </a:r>
              <a:r>
                <a:rPr kumimoji="1" lang="zh-CN" altLang="en-US" sz="2400">
                  <a:ea typeface="楷体" panose="02010609060101010101" pitchFamily="49" charset="-122"/>
                  <a:cs typeface="Times New Roman" panose="02020603050405020304" pitchFamily="18" charset="0"/>
                </a:rPr>
                <a:t>概率</a:t>
              </a:r>
              <a:r>
                <a:rPr kumimoji="1" lang="zh-CN" altLang="en-US" sz="24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情况，则</a:t>
              </a:r>
              <a:r>
                <a:rPr kumimoji="1" lang="en-US" altLang="zh-CN" sz="24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p</a:t>
              </a:r>
              <a:r>
                <a:rPr kumimoji="1" lang="en-US" altLang="zh-CN" sz="2400" i="1" baseline="-25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 </a:t>
              </a:r>
              <a:r>
                <a:rPr kumimoji="1" lang="en-US" altLang="zh-CN" sz="24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=</a:t>
              </a:r>
              <a:endPara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2" name="对象 21"/>
            <p:cNvGraphicFramePr>
              <a:graphicFrameLocks noChangeAspect="1"/>
            </p:cNvGraphicFramePr>
            <p:nvPr/>
          </p:nvGraphicFramePr>
          <p:xfrm>
            <a:off x="6572264" y="2500306"/>
            <a:ext cx="5873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Equation" r:id="rId1" imgW="7010400" imgH="8534400" progId="Equation.3">
                    <p:embed/>
                  </p:oleObj>
                </mc:Choice>
                <mc:Fallback>
                  <p:oleObj name="Equation" r:id="rId1" imgW="7010400" imgH="8534400" progId="Equation.3">
                    <p:embed/>
                    <p:pic>
                      <p:nvPicPr>
                        <p:cNvPr id="0" name="图片 102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572264" y="2500306"/>
                          <a:ext cx="587375" cy="71437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24"/>
          <p:cNvGrpSpPr/>
          <p:nvPr/>
        </p:nvGrpSpPr>
        <p:grpSpPr>
          <a:xfrm>
            <a:off x="323850" y="4046538"/>
            <a:ext cx="8135938" cy="1790700"/>
            <a:chOff x="323850" y="4046538"/>
            <a:chExt cx="8135938" cy="1790700"/>
          </a:xfrm>
        </p:grpSpPr>
        <p:sp>
          <p:nvSpPr>
            <p:cNvPr id="300053" name="Text Box 21"/>
            <p:cNvSpPr txBox="1">
              <a:spLocks noChangeArrowheads="1"/>
            </p:cNvSpPr>
            <p:nvPr/>
          </p:nvSpPr>
          <p:spPr bwMode="auto">
            <a:xfrm>
              <a:off x="323850" y="4046538"/>
              <a:ext cx="8135938" cy="830997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2400" dirty="0">
                  <a:ea typeface="楷体" panose="02010609060101010101" pitchFamily="49" charset="-122"/>
                  <a:cs typeface="Times New Roman" panose="02020603050405020304" pitchFamily="18" charset="0"/>
                </a:rPr>
                <a:t>　　所以在长度为</a:t>
              </a:r>
              <a:r>
                <a:rPr kumimoji="1" lang="en-US" altLang="zh-CN" sz="24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zh-CN" altLang="en-US" sz="2400" dirty="0">
                  <a:ea typeface="楷体" panose="02010609060101010101" pitchFamily="49" charset="-122"/>
                  <a:cs typeface="Times New Roman" panose="02020603050405020304" pitchFamily="18" charset="0"/>
                </a:rPr>
                <a:t>的线性表中插入一个元素时所需移动元素的平均次数为：  </a:t>
              </a:r>
              <a:endPara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4" name="对象 23"/>
            <p:cNvGraphicFramePr>
              <a:graphicFrameLocks noChangeAspect="1"/>
            </p:cNvGraphicFramePr>
            <p:nvPr/>
          </p:nvGraphicFramePr>
          <p:xfrm>
            <a:off x="1981200" y="4846638"/>
            <a:ext cx="4318000" cy="990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Equation" r:id="rId3" imgW="51816000" imgH="11887200" progId="Equation.3">
                    <p:embed/>
                  </p:oleObj>
                </mc:Choice>
                <mc:Fallback>
                  <p:oleObj name="Equation" r:id="rId3" imgW="51816000" imgH="11887200" progId="Equation.3">
                    <p:embed/>
                    <p:pic>
                      <p:nvPicPr>
                        <p:cNvPr id="0" name="图片 102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81200" y="4846638"/>
                          <a:ext cx="4318000" cy="9906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50" grpId="0" bldLvl="0" animBg="1"/>
      <p:bldP spid="300051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7848600" cy="4985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）删除数据</a:t>
            </a:r>
            <a:r>
              <a:rPr kumimoji="1" lang="zh-CN" altLang="en-US" sz="240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元素</a:t>
            </a:r>
            <a:r>
              <a:rPr kumimoji="1" lang="en-US" altLang="zh-CN" sz="24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ListDelete(L</a:t>
            </a:r>
            <a:r>
              <a:rPr kumimoji="1" lang="zh-CN" altLang="en-US" sz="24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      </a:t>
            </a:r>
            <a:endParaRPr kumimoji="1" lang="en-US" altLang="zh-CN" sz="2400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323850" y="981075"/>
            <a:ext cx="8496300" cy="52084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　　该运算删除顺序表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的第</a:t>
            </a:r>
            <a:r>
              <a:rPr lang="en-US" altLang="zh-CN" sz="24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err="1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err="1">
                <a:latin typeface="+mn-ea"/>
                <a:ea typeface="+mn-ea"/>
                <a:cs typeface="Times New Roman" panose="02020603050405020304" pitchFamily="18" charset="0"/>
              </a:rPr>
              <a:t>≤</a:t>
            </a:r>
            <a:r>
              <a:rPr lang="en-US" altLang="zh-CN" sz="24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err="1">
                <a:latin typeface="+mj-ea"/>
                <a:ea typeface="+mj-ea"/>
                <a:cs typeface="Times New Roman" panose="02020603050405020304" pitchFamily="18" charset="0"/>
              </a:rPr>
              <a:t>≤</a:t>
            </a:r>
            <a:r>
              <a:rPr lang="en-US" altLang="zh-CN" sz="2400" dirty="0" err="1">
                <a:ea typeface="楷体" panose="02010609060101010101" pitchFamily="49" charset="-122"/>
                <a:cs typeface="Times New Roman" panose="02020603050405020304" pitchFamily="18" charset="0"/>
              </a:rPr>
              <a:t>ListLength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(L)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）个</a:t>
            </a:r>
            <a:r>
              <a:rPr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元素</a:t>
            </a:r>
            <a:r>
              <a:rPr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1"/>
          <p:cNvSpPr>
            <a:spLocks noChangeArrowheads="1"/>
          </p:cNvSpPr>
          <p:nvPr/>
        </p:nvSpPr>
        <p:spPr bwMode="auto">
          <a:xfrm>
            <a:off x="1978025" y="4005254"/>
            <a:ext cx="647700" cy="5048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66725" y="2181216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</a:rPr>
              <a:t>0</a:t>
            </a:r>
            <a:endParaRPr lang="en-US" altLang="zh-CN" sz="2000" dirty="0">
              <a:solidFill>
                <a:srgbClr val="3333FF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77888" y="2181216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1</a:t>
            </a:r>
            <a:endParaRPr lang="en-US" altLang="zh-CN" sz="2000">
              <a:solidFill>
                <a:srgbClr val="3333FF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76450" y="2181216"/>
            <a:ext cx="503238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</a:rPr>
              <a:t>i</a:t>
            </a:r>
            <a:r>
              <a:rPr lang="en-US" altLang="zh-CN" sz="200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000">
                <a:solidFill>
                  <a:srgbClr val="3333FF"/>
                </a:solidFill>
              </a:rPr>
              <a:t>1</a:t>
            </a:r>
            <a:endParaRPr lang="en-US" altLang="zh-CN" sz="2000">
              <a:solidFill>
                <a:srgbClr val="3333FF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94375" y="2143116"/>
            <a:ext cx="6477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</a:rPr>
              <a:t>n</a:t>
            </a:r>
            <a:r>
              <a:rPr lang="en-US" altLang="zh-CN" sz="200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000">
                <a:solidFill>
                  <a:srgbClr val="3333FF"/>
                </a:solidFill>
              </a:rPr>
              <a:t>1</a:t>
            </a:r>
            <a:endParaRPr lang="en-US" altLang="zh-CN" sz="2000">
              <a:solidFill>
                <a:srgbClr val="3333FF"/>
              </a:solidFill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665413" y="2143116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 err="1">
                <a:solidFill>
                  <a:srgbClr val="3333FF"/>
                </a:solidFill>
              </a:rPr>
              <a:t>i</a:t>
            </a:r>
            <a:endParaRPr lang="en-US" altLang="zh-CN" sz="2000" dirty="0">
              <a:solidFill>
                <a:srgbClr val="3333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3700" y="2614604"/>
            <a:ext cx="6553200" cy="7207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38163" y="2735254"/>
            <a:ext cx="5048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</a:rPr>
              <a:t>a</a:t>
            </a:r>
            <a:r>
              <a:rPr lang="en-US" altLang="zh-CN" baseline="-25000">
                <a:solidFill>
                  <a:srgbClr val="FF00FF"/>
                </a:solidFill>
              </a:rPr>
              <a:t>1</a:t>
            </a:r>
            <a:endParaRPr lang="en-US" altLang="zh-CN" baseline="-25000">
              <a:solidFill>
                <a:srgbClr val="FF00FF"/>
              </a:solidFill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969963" y="2735254"/>
            <a:ext cx="5048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</a:rPr>
              <a:t>a</a:t>
            </a:r>
            <a:r>
              <a:rPr lang="en-US" altLang="zh-CN" baseline="-25000">
                <a:solidFill>
                  <a:srgbClr val="FF00FF"/>
                </a:solidFill>
              </a:rPr>
              <a:t>2</a:t>
            </a:r>
            <a:endParaRPr lang="en-US" altLang="zh-CN" baseline="-25000">
              <a:solidFill>
                <a:srgbClr val="FF00FF"/>
              </a:solidFill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473200" y="2735254"/>
            <a:ext cx="5048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698750" y="2735254"/>
            <a:ext cx="6477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</a:rPr>
              <a:t>a</a:t>
            </a:r>
            <a:r>
              <a:rPr lang="en-US" altLang="zh-CN" i="1" baseline="-25000">
                <a:solidFill>
                  <a:srgbClr val="FF00FF"/>
                </a:solidFill>
              </a:rPr>
              <a:t>i</a:t>
            </a:r>
            <a:r>
              <a:rPr lang="en-US" altLang="zh-CN" baseline="-25000">
                <a:solidFill>
                  <a:srgbClr val="FF00FF"/>
                </a:solidFill>
              </a:rPr>
              <a:t>+1</a:t>
            </a:r>
            <a:endParaRPr lang="en-US" altLang="zh-CN" baseline="-25000">
              <a:solidFill>
                <a:srgbClr val="FF00FF"/>
              </a:solidFill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706813" y="2735254"/>
            <a:ext cx="5048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865813" y="2735254"/>
            <a:ext cx="7207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en-US" altLang="zh-CN" baseline="-25000">
              <a:solidFill>
                <a:srgbClr val="FF00FF"/>
              </a:solidFill>
              <a:ea typeface="宋体" panose="02010600030101010101" pitchFamily="2" charset="-122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120900" y="2735254"/>
            <a:ext cx="504825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 err="1">
                <a:solidFill>
                  <a:srgbClr val="FF0000"/>
                </a:solidFill>
              </a:rPr>
              <a:t>a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i</a:t>
            </a:r>
            <a:endParaRPr lang="en-US" altLang="zh-CN" i="1" baseline="-25000" dirty="0">
              <a:solidFill>
                <a:srgbClr val="FF0000"/>
              </a:solidFill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546225" y="4005254"/>
            <a:ext cx="43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/>
              <a:t>e</a:t>
            </a:r>
            <a:endParaRPr lang="en-US" altLang="zh-CN" i="1"/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5049838" y="2143116"/>
            <a:ext cx="6477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solidFill>
                  <a:srgbClr val="3333FF"/>
                </a:solidFill>
              </a:rPr>
              <a:t>n</a:t>
            </a:r>
            <a:r>
              <a:rPr lang="en-US" altLang="zh-CN" sz="2000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000" dirty="0">
                <a:solidFill>
                  <a:srgbClr val="3333FF"/>
                </a:solidFill>
              </a:rPr>
              <a:t>2</a:t>
            </a:r>
            <a:endParaRPr lang="en-US" altLang="zh-CN" sz="2000" dirty="0">
              <a:solidFill>
                <a:srgbClr val="3333FF"/>
              </a:solidFill>
            </a:endParaRPr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5146675" y="2760654"/>
            <a:ext cx="7207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i="1" baseline="-250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baseline="-2500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baseline="-25000">
              <a:solidFill>
                <a:srgbClr val="FF00FF"/>
              </a:solidFill>
              <a:ea typeface="宋体" panose="02010600030101010101" pitchFamily="2" charset="-122"/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7307263" y="2614604"/>
            <a:ext cx="1441450" cy="720725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29"/>
          <p:cNvSpPr txBox="1">
            <a:spLocks noChangeArrowheads="1"/>
          </p:cNvSpPr>
          <p:nvPr/>
        </p:nvSpPr>
        <p:spPr bwMode="auto">
          <a:xfrm>
            <a:off x="7596188" y="2181216"/>
            <a:ext cx="719137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/>
              <a:t>length</a:t>
            </a:r>
            <a:endParaRPr lang="en-US" altLang="zh-CN" sz="2000"/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7667625" y="2759066"/>
            <a:ext cx="719138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n</a:t>
            </a:r>
            <a:endParaRPr lang="en-US" altLang="zh-CN" sz="2000" i="1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7667625" y="2786058"/>
            <a:ext cx="719138" cy="3048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/>
              <a:t>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000" dirty="0"/>
              <a:t>1</a:t>
            </a:r>
            <a:endParaRPr lang="en-US" altLang="zh-CN" sz="2000" dirty="0"/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3419475" y="4846629"/>
            <a:ext cx="194468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删除完成</a:t>
            </a:r>
            <a:endParaRPr lang="zh-CN" altLang="en-US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1 0.01227 L -0.00381 0.180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06302 -1.85185E-6 " pathEditMode="relative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00185 L -0.10244 -2.59259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-0.08663 1.85185E-6 " pathEditMode="relative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-0.08664 -1.85185E-6 " pathEditMode="relative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16" grpId="0" bldLvl="0" animBg="1"/>
      <p:bldP spid="17" grpId="0" bldLvl="0" animBg="1"/>
      <p:bldP spid="20" grpId="0" bldLvl="0" animBg="1"/>
      <p:bldP spid="24" grpId="0" bldLvl="0" animBg="1"/>
      <p:bldP spid="25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39751" y="714356"/>
            <a:ext cx="8104215" cy="501675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ListDelete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*&amp;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i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&amp;e)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&lt;1 ||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&gt;L-&gt;length)	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参数错误时返回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false</a:t>
            </a:r>
            <a:endParaRPr kumimoji="1"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 false;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-;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将顺序表逻辑序号转化为物理序号</a:t>
            </a:r>
            <a:endParaRPr kumimoji="1" lang="zh-CN" altLang="en-US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e=L-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for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(j=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i;j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&lt;L-&gt;length-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1;j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data[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..n-1]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元素前移</a:t>
            </a:r>
            <a:endParaRPr kumimoji="1" lang="zh-CN" altLang="en-US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L-&gt;data[j]=L-&gt;data[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j+1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L-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&gt;length--;		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顺序表长度减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kumimoji="1"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return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true;			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成功删除返回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</a:t>
            </a:r>
            <a:endParaRPr kumimoji="1"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285728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</a:rPr>
              <a:t>删除算法如下：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357158" y="500042"/>
            <a:ext cx="8218488" cy="11264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对于本</a:t>
            </a:r>
            <a:r>
              <a:rPr kumimoji="1"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来说，元素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移动的次数也与表长</a:t>
            </a:r>
            <a:r>
              <a:rPr kumimoji="1" lang="en-US" altLang="zh-CN" sz="2400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和删除元素的位置</a:t>
            </a:r>
            <a:r>
              <a:rPr kumimoji="1" lang="en-US" altLang="zh-CN" sz="24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有关</a:t>
            </a:r>
            <a:r>
              <a:rPr kumimoji="1"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endParaRPr kumimoji="1"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879725" y="4973638"/>
            <a:ext cx="1841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/>
            <a:endParaRPr kumimoji="1" lang="zh-CN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8662" y="1819470"/>
            <a:ext cx="607223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40000"/>
              </a:lnSpc>
              <a:buBlip>
                <a:blip r:embed="rId1"/>
              </a:buBlip>
            </a:pPr>
            <a:r>
              <a:rPr kumimoji="1"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kumimoji="1" lang="en-US" altLang="zh-CN" sz="2400" i="1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时，移动</a:t>
            </a:r>
            <a:r>
              <a:rPr kumimoji="1"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次数为</a:t>
            </a:r>
            <a:r>
              <a:rPr kumimoji="1"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62" y="2428868"/>
            <a:ext cx="628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1"/>
              </a:buBlip>
            </a:pPr>
            <a:r>
              <a:rPr kumimoji="1"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kumimoji="1" lang="en-US" altLang="zh-CN" sz="2400" i="1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时，移动</a:t>
            </a:r>
            <a:r>
              <a:rPr kumimoji="1"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次数为</a:t>
            </a:r>
            <a:r>
              <a:rPr kumimoji="1" lang="en-US" altLang="zh-CN" sz="24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85786" y="2357430"/>
            <a:ext cx="4319588" cy="1468445"/>
            <a:chOff x="785786" y="2357430"/>
            <a:chExt cx="4319588" cy="1468445"/>
          </a:xfrm>
        </p:grpSpPr>
        <p:sp>
          <p:nvSpPr>
            <p:cNvPr id="98309" name="Text Box 5"/>
            <p:cNvSpPr txBox="1">
              <a:spLocks noChangeArrowheads="1"/>
            </p:cNvSpPr>
            <p:nvPr/>
          </p:nvSpPr>
          <p:spPr bwMode="auto">
            <a:xfrm>
              <a:off x="785786" y="3429000"/>
              <a:ext cx="4319588" cy="396875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删除算法最好时间复杂度为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O(1)</a:t>
              </a:r>
              <a:endPara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rot="5400000" flipH="1" flipV="1">
              <a:off x="1536679" y="2892421"/>
              <a:ext cx="107157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572000" y="2786058"/>
            <a:ext cx="4319587" cy="1039817"/>
            <a:chOff x="4572000" y="2786058"/>
            <a:chExt cx="4319587" cy="1039817"/>
          </a:xfrm>
        </p:grpSpPr>
        <p:sp>
          <p:nvSpPr>
            <p:cNvPr id="98312" name="Text Box 8"/>
            <p:cNvSpPr txBox="1">
              <a:spLocks noChangeArrowheads="1"/>
            </p:cNvSpPr>
            <p:nvPr/>
          </p:nvSpPr>
          <p:spPr bwMode="auto">
            <a:xfrm>
              <a:off x="4572000" y="3429000"/>
              <a:ext cx="4319587" cy="396875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删除算法最坏时间复杂度为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O(</a:t>
              </a:r>
              <a:r>
                <a:rPr lang="en-US" altLang="zh-CN" sz="20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10800000">
              <a:off x="4572000" y="2786058"/>
              <a:ext cx="1500198" cy="642942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2879725" y="4973638"/>
            <a:ext cx="1841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/>
            <a:endParaRPr kumimoji="1" lang="zh-CN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01063" name="Text Box 7"/>
          <p:cNvSpPr txBox="1">
            <a:spLocks noChangeArrowheads="1"/>
          </p:cNvSpPr>
          <p:nvPr/>
        </p:nvSpPr>
        <p:spPr bwMode="auto">
          <a:xfrm>
            <a:off x="360363" y="117475"/>
            <a:ext cx="8675687" cy="118564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平均情况分析：</a:t>
            </a:r>
            <a:endParaRPr kumimoji="1"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　　　</a:t>
            </a:r>
            <a:r>
              <a:rPr kumimoji="1" lang="en-US" altLang="zh-CN" sz="24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kumimoji="1" lang="en-US" altLang="zh-CN" sz="24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kumimoji="1" lang="en-US" altLang="zh-CN" sz="24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4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      …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　 </a:t>
            </a:r>
            <a:r>
              <a:rPr kumimoji="1" lang="en-US" altLang="zh-CN" sz="2400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endParaRPr kumimoji="1"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28"/>
          <p:cNvGrpSpPr/>
          <p:nvPr/>
        </p:nvGrpSpPr>
        <p:grpSpPr bwMode="auto">
          <a:xfrm>
            <a:off x="850900" y="2533650"/>
            <a:ext cx="6048375" cy="603250"/>
            <a:chOff x="536" y="1596"/>
            <a:chExt cx="3810" cy="380"/>
          </a:xfrm>
        </p:grpSpPr>
        <p:graphicFrame>
          <p:nvGraphicFramePr>
            <p:cNvPr id="301061" name="Object 5"/>
            <p:cNvGraphicFramePr>
              <a:graphicFrameLocks noChangeAspect="1"/>
            </p:cNvGraphicFramePr>
            <p:nvPr/>
          </p:nvGraphicFramePr>
          <p:xfrm>
            <a:off x="4105" y="1596"/>
            <a:ext cx="143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" name="Equation" r:id="rId1" imgW="3657600" imgH="9753600" progId="Equation.3">
                    <p:embed/>
                  </p:oleObj>
                </mc:Choice>
                <mc:Fallback>
                  <p:oleObj name="Equation" r:id="rId1" imgW="3657600" imgH="9753600" progId="Equation.3">
                    <p:embed/>
                    <p:pic>
                      <p:nvPicPr>
                        <p:cNvPr id="0" name="图片 204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05" y="1596"/>
                          <a:ext cx="143" cy="38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1066" name="Text Box 10"/>
            <p:cNvSpPr txBox="1">
              <a:spLocks noChangeArrowheads="1"/>
            </p:cNvSpPr>
            <p:nvPr/>
          </p:nvSpPr>
          <p:spPr bwMode="auto">
            <a:xfrm>
              <a:off x="536" y="1638"/>
              <a:ext cx="3810" cy="288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24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在删除元素</a:t>
              </a:r>
              <a:r>
                <a:rPr kumimoji="1" lang="en-US" altLang="zh-CN" sz="2400" i="1" err="1"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i="1" baseline="-25000" err="1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zh-CN" altLang="en-US" sz="24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时，若</a:t>
              </a:r>
              <a:r>
                <a:rPr kumimoji="1" lang="zh-CN" altLang="en-US" sz="2400" dirty="0">
                  <a:ea typeface="楷体" panose="02010609060101010101" pitchFamily="49" charset="-122"/>
                  <a:cs typeface="Times New Roman" panose="02020603050405020304" pitchFamily="18" charset="0"/>
                </a:rPr>
                <a:t>为等</a:t>
              </a:r>
              <a:r>
                <a:rPr kumimoji="1" lang="zh-CN" altLang="en-US" sz="2400">
                  <a:ea typeface="楷体" panose="02010609060101010101" pitchFamily="49" charset="-122"/>
                  <a:cs typeface="Times New Roman" panose="02020603050405020304" pitchFamily="18" charset="0"/>
                </a:rPr>
                <a:t>概率</a:t>
              </a:r>
              <a:r>
                <a:rPr kumimoji="1" lang="zh-CN" altLang="en-US" sz="24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情况，则</a:t>
              </a:r>
              <a:r>
                <a:rPr kumimoji="1" lang="en-US" altLang="zh-CN" sz="24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p</a:t>
              </a:r>
              <a:r>
                <a:rPr kumimoji="1" lang="en-US" altLang="zh-CN" sz="2400" i="1" baseline="-25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 </a:t>
              </a:r>
              <a:r>
                <a:rPr kumimoji="1" lang="en-US" altLang="zh-CN" sz="24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=</a:t>
              </a:r>
              <a:endPara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27"/>
          <p:cNvGrpSpPr/>
          <p:nvPr/>
        </p:nvGrpSpPr>
        <p:grpSpPr bwMode="auto">
          <a:xfrm>
            <a:off x="1366838" y="1320800"/>
            <a:ext cx="5726112" cy="1136650"/>
            <a:chOff x="861" y="832"/>
            <a:chExt cx="3607" cy="716"/>
          </a:xfrm>
        </p:grpSpPr>
        <p:sp>
          <p:nvSpPr>
            <p:cNvPr id="301068" name="Line 12"/>
            <p:cNvSpPr>
              <a:spLocks noChangeShapeType="1"/>
            </p:cNvSpPr>
            <p:nvPr/>
          </p:nvSpPr>
          <p:spPr bwMode="auto">
            <a:xfrm flipV="1">
              <a:off x="930" y="832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1069" name="Line 13"/>
            <p:cNvSpPr>
              <a:spLocks noChangeShapeType="1"/>
            </p:cNvSpPr>
            <p:nvPr/>
          </p:nvSpPr>
          <p:spPr bwMode="auto">
            <a:xfrm flipV="1">
              <a:off x="1474" y="832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1071" name="Line 15"/>
            <p:cNvSpPr>
              <a:spLocks noChangeShapeType="1"/>
            </p:cNvSpPr>
            <p:nvPr/>
          </p:nvSpPr>
          <p:spPr bwMode="auto">
            <a:xfrm flipV="1">
              <a:off x="2603" y="832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1073" name="Line 17"/>
            <p:cNvSpPr>
              <a:spLocks noChangeShapeType="1"/>
            </p:cNvSpPr>
            <p:nvPr/>
          </p:nvSpPr>
          <p:spPr bwMode="auto">
            <a:xfrm flipV="1">
              <a:off x="3288" y="832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1074" name="Line 18"/>
            <p:cNvSpPr>
              <a:spLocks noChangeShapeType="1"/>
            </p:cNvSpPr>
            <p:nvPr/>
          </p:nvSpPr>
          <p:spPr bwMode="auto">
            <a:xfrm flipV="1">
              <a:off x="4263" y="832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1076" name="Text Box 20"/>
            <p:cNvSpPr txBox="1">
              <a:spLocks noChangeArrowheads="1"/>
            </p:cNvSpPr>
            <p:nvPr/>
          </p:nvSpPr>
          <p:spPr bwMode="auto">
            <a:xfrm>
              <a:off x="1111" y="1298"/>
              <a:ext cx="3357" cy="250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在线性表</a:t>
              </a:r>
              <a:r>
                <a:rPr kumimoji="1"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kumimoji="1"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中共有</a:t>
              </a:r>
              <a:r>
                <a:rPr kumimoji="1" lang="en-US" altLang="zh-CN" sz="2000" i="1" dirty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个可以删除元素的地方</a:t>
              </a:r>
              <a:endPara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077" name="AutoShape 21"/>
            <p:cNvSpPr/>
            <p:nvPr/>
          </p:nvSpPr>
          <p:spPr bwMode="auto">
            <a:xfrm rot="16200000">
              <a:off x="2477" y="-566"/>
              <a:ext cx="216" cy="3447"/>
            </a:xfrm>
            <a:prstGeom prst="leftBrace">
              <a:avLst>
                <a:gd name="adj1" fmla="val 132986"/>
                <a:gd name="adj2" fmla="val 50000"/>
              </a:avLst>
            </a:prstGeom>
            <a:noFill/>
            <a:ln w="38100">
              <a:solidFill>
                <a:srgbClr val="339933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1078" name="Text Box 22"/>
          <p:cNvSpPr txBox="1">
            <a:spLocks noChangeArrowheads="1"/>
          </p:cNvSpPr>
          <p:nvPr/>
        </p:nvSpPr>
        <p:spPr bwMode="auto">
          <a:xfrm>
            <a:off x="250825" y="3213100"/>
            <a:ext cx="7777163" cy="978729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　　此时需要将</a:t>
            </a:r>
            <a:r>
              <a:rPr kumimoji="1" lang="en-US" altLang="zh-CN" sz="24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sz="2400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的元素均前移一</a:t>
            </a:r>
            <a:r>
              <a:rPr kumimoji="1"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位置，共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移动</a:t>
            </a:r>
            <a:r>
              <a:rPr kumimoji="1" lang="en-US" altLang="zh-CN" sz="2400" i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rgbClr val="FF00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sz="24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kumimoji="1" lang="en-US" altLang="zh-CN" sz="24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)+1=</a:t>
            </a:r>
            <a:r>
              <a:rPr kumimoji="1" lang="en-US" altLang="zh-CN" sz="2400" i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rgbClr val="FF00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sz="2400" i="1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个元素。　</a:t>
            </a:r>
            <a:endParaRPr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29"/>
          <p:cNvGrpSpPr/>
          <p:nvPr/>
        </p:nvGrpSpPr>
        <p:grpSpPr bwMode="auto">
          <a:xfrm>
            <a:off x="395288" y="4149726"/>
            <a:ext cx="8135937" cy="1651001"/>
            <a:chOff x="249" y="2614"/>
            <a:chExt cx="5125" cy="1040"/>
          </a:xfrm>
        </p:grpSpPr>
        <p:graphicFrame>
          <p:nvGraphicFramePr>
            <p:cNvPr id="301059" name="Object 3"/>
            <p:cNvGraphicFramePr>
              <a:graphicFrameLocks noChangeAspect="1"/>
            </p:cNvGraphicFramePr>
            <p:nvPr/>
          </p:nvGraphicFramePr>
          <p:xfrm>
            <a:off x="1647" y="3076"/>
            <a:ext cx="2148" cy="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Equation" r:id="rId3" imgW="44196000" imgH="11887200" progId="Equation.3">
                    <p:embed/>
                  </p:oleObj>
                </mc:Choice>
                <mc:Fallback>
                  <p:oleObj name="Equation" r:id="rId3" imgW="44196000" imgH="11887200" progId="Equation.3">
                    <p:embed/>
                    <p:pic>
                      <p:nvPicPr>
                        <p:cNvPr id="0" name="图片 204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47" y="3076"/>
                          <a:ext cx="2148" cy="57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1081" name="Text Box 25"/>
            <p:cNvSpPr txBox="1">
              <a:spLocks noChangeArrowheads="1"/>
            </p:cNvSpPr>
            <p:nvPr/>
          </p:nvSpPr>
          <p:spPr bwMode="auto">
            <a:xfrm>
              <a:off x="249" y="2614"/>
              <a:ext cx="5125" cy="523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2400" dirty="0">
                  <a:ea typeface="楷体" panose="02010609060101010101" pitchFamily="49" charset="-122"/>
                  <a:cs typeface="Times New Roman" panose="02020603050405020304" pitchFamily="18" charset="0"/>
                </a:rPr>
                <a:t>　　所以在长度为</a:t>
              </a:r>
              <a:r>
                <a:rPr kumimoji="1" lang="en-US" altLang="zh-CN" sz="24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zh-CN" altLang="en-US" sz="2400" dirty="0">
                  <a:ea typeface="楷体" panose="02010609060101010101" pitchFamily="49" charset="-122"/>
                  <a:cs typeface="Times New Roman" panose="02020603050405020304" pitchFamily="18" charset="0"/>
                </a:rPr>
                <a:t>的线性表中删除一个元素时所需移动元素的平均次数为：  </a:t>
              </a:r>
              <a:endPara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01082" name="Text Box 26"/>
          <p:cNvSpPr txBox="1">
            <a:spLocks noChangeArrowheads="1"/>
          </p:cNvSpPr>
          <p:nvPr/>
        </p:nvSpPr>
        <p:spPr bwMode="auto">
          <a:xfrm>
            <a:off x="684213" y="5949950"/>
            <a:ext cx="7848600" cy="45720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因此删除算法的平均时间复杂度为</a:t>
            </a:r>
            <a:r>
              <a:rPr kumimoji="1" lang="en-US" altLang="zh-CN" sz="2400"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sz="2400" i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78" grpId="0" bldLvl="0" animBg="1"/>
      <p:bldP spid="30108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00034" y="824195"/>
            <a:ext cx="5072097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1-9】</a:t>
            </a:r>
            <a:r>
              <a:rPr lang="en-US" altLang="zh-CN" sz="2800" smtClean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如下递归算法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00034" y="142852"/>
            <a:ext cx="4857784" cy="4654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 algn="l"/>
            <a:r>
              <a:rPr lang="en-US" altLang="zh-CN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、递归</a:t>
            </a:r>
            <a:r>
              <a:rPr lang="zh-CN" altLang="en-US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算法的时间复杂度分析</a:t>
            </a:r>
            <a:endParaRPr lang="zh-CN" altLang="en-US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0084" y="1484657"/>
            <a:ext cx="7786742" cy="497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调用上述算法的语句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fun(</a:t>
            </a:r>
            <a:r>
              <a:rPr lang="en-US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n)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，求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其时间复杂度。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22" y="2367578"/>
            <a:ext cx="6357982" cy="265620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2000" rtlCol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fun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n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    </a:t>
            </a:r>
            <a:endParaRPr lang="zh-CN" altLang="en-US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 smtClean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</a:t>
            </a:r>
            <a:r>
              <a:rPr lang="en-US" altLang="zh-CN" sz="2000" dirty="0" smtClean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n==1)</a:t>
            </a:r>
            <a:endParaRPr lang="en-US" altLang="zh-CN" sz="2000" dirty="0" smtClean="0">
              <a:solidFill>
                <a:srgbClr val="66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2000" dirty="0" smtClean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return 1;</a:t>
            </a:r>
            <a:endParaRPr lang="en-US" altLang="zh-CN" sz="2000" dirty="0" smtClean="0">
              <a:solidFill>
                <a:srgbClr val="66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else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return n*fun(n-1)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}    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/14</a:t>
            </a:r>
            <a:endParaRPr lang="en-US" altLang="zh-CN"/>
          </a:p>
        </p:txBody>
      </p:sp>
      <p:grpSp>
        <p:nvGrpSpPr>
          <p:cNvPr id="12" name="组合 11"/>
          <p:cNvGrpSpPr/>
          <p:nvPr/>
        </p:nvGrpSpPr>
        <p:grpSpPr>
          <a:xfrm>
            <a:off x="5786446" y="5716484"/>
            <a:ext cx="1500198" cy="498598"/>
            <a:chOff x="5786446" y="5665684"/>
            <a:chExt cx="1500198" cy="498598"/>
          </a:xfrm>
        </p:grpSpPr>
        <p:sp>
          <p:nvSpPr>
            <p:cNvPr id="9" name="左箭头 8"/>
            <p:cNvSpPr/>
            <p:nvPr/>
          </p:nvSpPr>
          <p:spPr>
            <a:xfrm>
              <a:off x="5786446" y="5857892"/>
              <a:ext cx="500066" cy="142876"/>
            </a:xfrm>
            <a:prstGeom prst="lef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57950" y="5665684"/>
              <a:ext cx="928694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错误</a:t>
              </a:r>
              <a:endParaRPr lang="zh-CN" altLang="en-US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71538" y="5286388"/>
            <a:ext cx="4714908" cy="925833"/>
            <a:chOff x="1071538" y="5286388"/>
            <a:chExt cx="4714908" cy="925833"/>
          </a:xfrm>
        </p:grpSpPr>
        <p:sp>
          <p:nvSpPr>
            <p:cNvPr id="2" name="TextBox 4"/>
            <p:cNvSpPr txBox="1"/>
            <p:nvPr/>
          </p:nvSpPr>
          <p:spPr>
            <a:xfrm>
              <a:off x="1071538" y="5715016"/>
              <a:ext cx="4714908" cy="497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fun(n)</a:t>
              </a:r>
              <a:r>
                <a:rPr lang="zh-CN" altLang="en-US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的时间复杂度为</a:t>
              </a:r>
              <a:r>
                <a:rPr lang="en-US" altLang="zh-CN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O(1)</a:t>
              </a:r>
              <a:r>
                <a:rPr lang="zh-CN" altLang="en-US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。</a:t>
              </a:r>
              <a:endPara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下箭头 7"/>
            <p:cNvSpPr/>
            <p:nvPr/>
          </p:nvSpPr>
          <p:spPr>
            <a:xfrm>
              <a:off x="3286116" y="5286388"/>
              <a:ext cx="285752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43306" y="5286388"/>
              <a:ext cx="1571636" cy="429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不含循环</a:t>
              </a:r>
              <a:endPara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142984"/>
            <a:ext cx="8143932" cy="2579507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80000" bIns="180000" rtlCol="0">
            <a:spAutoFit/>
          </a:bodyPr>
          <a:lstStyle/>
          <a:p>
            <a:pPr algn="l"/>
            <a:r>
              <a:rPr lang="zh-CN" altLang="en-US" sz="24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思考题</a:t>
            </a:r>
            <a:endParaRPr lang="en-US" altLang="zh-CN" sz="240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</a:t>
            </a:r>
            <a:r>
              <a:rPr lang="zh-CN" altLang="en-US" sz="24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假如有一个学生表，每个学生包含学号、姓名和分数。你如何设计相应的学生顺序表？</a:t>
            </a:r>
            <a:endParaRPr lang="en-US" altLang="zh-CN" sz="24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</a:t>
            </a:r>
            <a:r>
              <a:rPr lang="zh-CN" altLang="en-US" sz="24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如果需要对该学生表进行插入、修改和删除运算，你如何实现相关算法？</a:t>
            </a:r>
            <a:endParaRPr lang="en-US" altLang="zh-CN" sz="24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928794" y="4071942"/>
            <a:ext cx="4572032" cy="15696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常见的交换排序方法：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冒泡排序（或起泡排序）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）快速排序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85918" y="2143116"/>
            <a:ext cx="5143536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286116" y="2214554"/>
            <a:ext cx="2143140" cy="428628"/>
            <a:chOff x="3357554" y="2214554"/>
            <a:chExt cx="2143140" cy="428628"/>
          </a:xfrm>
        </p:grpSpPr>
        <p:sp>
          <p:nvSpPr>
            <p:cNvPr id="4" name="椭圆 3"/>
            <p:cNvSpPr/>
            <p:nvPr/>
          </p:nvSpPr>
          <p:spPr>
            <a:xfrm>
              <a:off x="5072066" y="2214554"/>
              <a:ext cx="428628" cy="42862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3357554" y="2214554"/>
              <a:ext cx="428628" cy="42862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28926" y="2651848"/>
            <a:ext cx="3071834" cy="848590"/>
            <a:chOff x="3000364" y="2651848"/>
            <a:chExt cx="2786082" cy="848590"/>
          </a:xfrm>
        </p:grpSpPr>
        <p:sp>
          <p:nvSpPr>
            <p:cNvPr id="6" name="TextBox 5"/>
            <p:cNvSpPr txBox="1"/>
            <p:nvPr/>
          </p:nvSpPr>
          <p:spPr>
            <a:xfrm>
              <a:off x="3000364" y="3100328"/>
              <a:ext cx="27860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两个记录反</a:t>
              </a:r>
              <a:r>
                <a:rPr kumimoji="1"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序时进行交换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16200000" flipV="1">
              <a:off x="3576853" y="2723286"/>
              <a:ext cx="562837" cy="419961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4577815" y="2759006"/>
              <a:ext cx="562837" cy="34852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Box 14" descr="信纸"/>
          <p:cNvSpPr txBox="1">
            <a:spLocks noChangeArrowheads="1"/>
          </p:cNvSpPr>
          <p:nvPr/>
        </p:nvSpPr>
        <p:spPr bwMode="auto">
          <a:xfrm>
            <a:off x="2470161" y="415333"/>
            <a:ext cx="3744913" cy="5847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10.3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交换排序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2910" y="1357298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基本思路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40" name="Rectangle 24"/>
          <p:cNvSpPr>
            <a:spLocks noChangeArrowheads="1"/>
          </p:cNvSpPr>
          <p:nvPr/>
        </p:nvSpPr>
        <p:spPr bwMode="auto">
          <a:xfrm>
            <a:off x="0" y="283845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0442" name="Oval 26"/>
          <p:cNvSpPr>
            <a:spLocks noChangeArrowheads="1"/>
          </p:cNvSpPr>
          <p:nvPr/>
        </p:nvSpPr>
        <p:spPr bwMode="auto">
          <a:xfrm>
            <a:off x="7650589" y="4081463"/>
            <a:ext cx="493311" cy="50323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443" name="Oval 27"/>
          <p:cNvSpPr>
            <a:spLocks noChangeArrowheads="1"/>
          </p:cNvSpPr>
          <p:nvPr/>
        </p:nvSpPr>
        <p:spPr bwMode="auto">
          <a:xfrm>
            <a:off x="8027988" y="3505200"/>
            <a:ext cx="431800" cy="431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444" name="Oval 28"/>
          <p:cNvSpPr>
            <a:spLocks noChangeArrowheads="1"/>
          </p:cNvSpPr>
          <p:nvPr/>
        </p:nvSpPr>
        <p:spPr bwMode="auto">
          <a:xfrm>
            <a:off x="8315325" y="2928938"/>
            <a:ext cx="360363" cy="36036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8531225" y="2352675"/>
            <a:ext cx="287338" cy="28733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446" name="Oval 30"/>
          <p:cNvSpPr>
            <a:spLocks noChangeArrowheads="1"/>
          </p:cNvSpPr>
          <p:nvPr/>
        </p:nvSpPr>
        <p:spPr bwMode="auto">
          <a:xfrm>
            <a:off x="8748713" y="1847850"/>
            <a:ext cx="215900" cy="2159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236223" y="1057275"/>
            <a:ext cx="1743390" cy="4032250"/>
            <a:chOff x="236223" y="1057275"/>
            <a:chExt cx="1743390" cy="4032250"/>
          </a:xfrm>
        </p:grpSpPr>
        <p:sp>
          <p:nvSpPr>
            <p:cNvPr id="60447" name="Text Box 31"/>
            <p:cNvSpPr txBox="1">
              <a:spLocks noChangeArrowheads="1"/>
            </p:cNvSpPr>
            <p:nvPr/>
          </p:nvSpPr>
          <p:spPr bwMode="auto">
            <a:xfrm>
              <a:off x="263210" y="1416050"/>
              <a:ext cx="492443" cy="10810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有序区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48" name="Rectangle 32"/>
            <p:cNvSpPr>
              <a:spLocks noChangeArrowheads="1"/>
            </p:cNvSpPr>
            <p:nvPr/>
          </p:nvSpPr>
          <p:spPr bwMode="auto">
            <a:xfrm>
              <a:off x="827088" y="1057275"/>
              <a:ext cx="1152525" cy="172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[0]</a:t>
              </a:r>
              <a:endPara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┇</a:t>
              </a:r>
              <a:endPara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i="1" dirty="0" err="1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>
                  <a:solidFill>
                    <a:srgbClr val="1000E4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1]</a:t>
              </a:r>
              <a:endPara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49" name="Text Box 33"/>
            <p:cNvSpPr txBox="1">
              <a:spLocks noChangeArrowheads="1"/>
            </p:cNvSpPr>
            <p:nvPr/>
          </p:nvSpPr>
          <p:spPr bwMode="auto">
            <a:xfrm>
              <a:off x="236223" y="3360738"/>
              <a:ext cx="492443" cy="10810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无序区</a:t>
              </a:r>
              <a:endParaRPr lang="zh-CN" altLang="en-US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50" name="Rectangle 34"/>
            <p:cNvSpPr>
              <a:spLocks noChangeArrowheads="1"/>
            </p:cNvSpPr>
            <p:nvPr/>
          </p:nvSpPr>
          <p:spPr bwMode="auto">
            <a:xfrm>
              <a:off x="800100" y="3001963"/>
              <a:ext cx="1152525" cy="20875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i="1" dirty="0">
                  <a:solidFill>
                    <a:srgbClr val="FF33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i="1" dirty="0" err="1">
                  <a:solidFill>
                    <a:srgbClr val="FF33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  <a:endPara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i="1" dirty="0" err="1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 err="1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  <a:endPara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┇</a:t>
              </a:r>
              <a:endPara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i="1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-1]</a:t>
              </a:r>
              <a:endPara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464" name="Group 48"/>
          <p:cNvGrpSpPr/>
          <p:nvPr/>
        </p:nvGrpSpPr>
        <p:grpSpPr bwMode="auto">
          <a:xfrm>
            <a:off x="2124075" y="3000375"/>
            <a:ext cx="2174875" cy="2017713"/>
            <a:chOff x="1338" y="1890"/>
            <a:chExt cx="1370" cy="1271"/>
          </a:xfrm>
        </p:grpSpPr>
        <p:sp>
          <p:nvSpPr>
            <p:cNvPr id="60451" name="AutoShape 35"/>
            <p:cNvSpPr/>
            <p:nvPr/>
          </p:nvSpPr>
          <p:spPr bwMode="auto">
            <a:xfrm>
              <a:off x="1338" y="1890"/>
              <a:ext cx="136" cy="1271"/>
            </a:xfrm>
            <a:prstGeom prst="rightBrace">
              <a:avLst>
                <a:gd name="adj1" fmla="val 77880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53" name="AutoShape 37"/>
            <p:cNvSpPr>
              <a:spLocks noChangeArrowheads="1"/>
            </p:cNvSpPr>
            <p:nvPr/>
          </p:nvSpPr>
          <p:spPr bwMode="auto">
            <a:xfrm rot="16200000">
              <a:off x="1319" y="2090"/>
              <a:ext cx="635" cy="236"/>
            </a:xfrm>
            <a:prstGeom prst="curvedUpArrow">
              <a:avLst>
                <a:gd name="adj1" fmla="val 39937"/>
                <a:gd name="adj2" fmla="val 79874"/>
                <a:gd name="adj3" fmla="val 33333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54" name="Text Box 38"/>
            <p:cNvSpPr txBox="1">
              <a:spLocks noChangeArrowheads="1"/>
            </p:cNvSpPr>
            <p:nvPr/>
          </p:nvSpPr>
          <p:spPr bwMode="auto">
            <a:xfrm>
              <a:off x="1755" y="1936"/>
              <a:ext cx="953" cy="63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将无序区中最小记录放在</a:t>
              </a:r>
              <a:r>
                <a:rPr lang="en-US" altLang="zh-CN" sz="2000" i="1" dirty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dirty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i="1" dirty="0" err="1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  <a:endParaRPr lang="en-US" altLang="zh-CN" sz="20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484438" y="1057275"/>
            <a:ext cx="3671890" cy="3957638"/>
            <a:chOff x="2484438" y="1057275"/>
            <a:chExt cx="3671890" cy="3957638"/>
          </a:xfrm>
        </p:grpSpPr>
        <p:sp>
          <p:nvSpPr>
            <p:cNvPr id="60455" name="Text Box 39"/>
            <p:cNvSpPr txBox="1">
              <a:spLocks noChangeArrowheads="1"/>
            </p:cNvSpPr>
            <p:nvPr/>
          </p:nvSpPr>
          <p:spPr bwMode="auto">
            <a:xfrm>
              <a:off x="5663885" y="1416050"/>
              <a:ext cx="492443" cy="10810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有序区</a:t>
              </a:r>
              <a:endParaRPr lang="zh-CN" altLang="en-US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56" name="Rectangle 40"/>
            <p:cNvSpPr>
              <a:spLocks noChangeArrowheads="1"/>
            </p:cNvSpPr>
            <p:nvPr/>
          </p:nvSpPr>
          <p:spPr bwMode="auto">
            <a:xfrm>
              <a:off x="4427538" y="1057275"/>
              <a:ext cx="1152525" cy="20875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[0]</a:t>
              </a:r>
              <a:endPara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┇</a:t>
              </a:r>
              <a:endPara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i="1" dirty="0" err="1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>
                  <a:solidFill>
                    <a:srgbClr val="1000E4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1]</a:t>
              </a:r>
              <a:endPara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2000" i="1" dirty="0">
                  <a:solidFill>
                    <a:srgbClr val="FF33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i="1" dirty="0" err="1">
                  <a:solidFill>
                    <a:srgbClr val="FF33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  <a:endPara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57" name="Text Box 41"/>
            <p:cNvSpPr txBox="1">
              <a:spLocks noChangeArrowheads="1"/>
            </p:cNvSpPr>
            <p:nvPr/>
          </p:nvSpPr>
          <p:spPr bwMode="auto">
            <a:xfrm>
              <a:off x="5636898" y="3360738"/>
              <a:ext cx="492443" cy="10810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无序区</a:t>
              </a:r>
              <a:endParaRPr lang="zh-CN" altLang="en-US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58" name="Rectangle 42"/>
            <p:cNvSpPr>
              <a:spLocks noChangeArrowheads="1"/>
            </p:cNvSpPr>
            <p:nvPr/>
          </p:nvSpPr>
          <p:spPr bwMode="auto">
            <a:xfrm>
              <a:off x="4400550" y="3360738"/>
              <a:ext cx="1152525" cy="16541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i="1" dirty="0" err="1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 err="1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  <a:endPara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┇</a:t>
              </a:r>
              <a:endPara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i="1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dirty="0">
                  <a:solidFill>
                    <a:srgbClr val="1000E4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1]</a:t>
              </a:r>
              <a:endParaRPr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0459" name="AutoShape 43"/>
            <p:cNvSpPr>
              <a:spLocks noChangeArrowheads="1"/>
            </p:cNvSpPr>
            <p:nvPr/>
          </p:nvSpPr>
          <p:spPr bwMode="auto">
            <a:xfrm>
              <a:off x="2484438" y="2281238"/>
              <a:ext cx="1582737" cy="215900"/>
            </a:xfrm>
            <a:prstGeom prst="rightArrow">
              <a:avLst>
                <a:gd name="adj1" fmla="val 50000"/>
                <a:gd name="adj2" fmla="val 183272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60" name="Text Box 44"/>
            <p:cNvSpPr txBox="1">
              <a:spLocks noChangeArrowheads="1"/>
            </p:cNvSpPr>
            <p:nvPr/>
          </p:nvSpPr>
          <p:spPr bwMode="auto">
            <a:xfrm>
              <a:off x="2484438" y="1776413"/>
              <a:ext cx="1366837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一趟排序</a:t>
              </a:r>
              <a:endParaRPr lang="zh-CN" altLang="en-US" sz="2000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0461" name="Text Box 45"/>
          <p:cNvSpPr txBox="1">
            <a:spLocks noChangeArrowheads="1"/>
          </p:cNvSpPr>
          <p:nvPr/>
        </p:nvSpPr>
        <p:spPr bwMode="auto">
          <a:xfrm>
            <a:off x="684212" y="5448300"/>
            <a:ext cx="5173671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初始有序区为空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0~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，共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趟使整个数据有序。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462" name="Text Box 46"/>
          <p:cNvSpPr txBox="1">
            <a:spLocks noChangeArrowheads="1"/>
          </p:cNvSpPr>
          <p:nvPr/>
        </p:nvSpPr>
        <p:spPr bwMode="auto">
          <a:xfrm rot="-3962585">
            <a:off x="7974807" y="1991519"/>
            <a:ext cx="719137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/>
              <a:t>R</a:t>
            </a:r>
            <a:r>
              <a:rPr lang="en-US" altLang="zh-CN" sz="2000" dirty="0"/>
              <a:t>[</a:t>
            </a:r>
            <a:r>
              <a:rPr lang="en-US" altLang="zh-CN" sz="2000" i="1" dirty="0" err="1"/>
              <a:t>i</a:t>
            </a:r>
            <a:r>
              <a:rPr lang="en-US" altLang="zh-CN" sz="2000" dirty="0"/>
              <a:t>]</a:t>
            </a:r>
            <a:endParaRPr lang="en-US" altLang="zh-CN" sz="2000" dirty="0"/>
          </a:p>
        </p:txBody>
      </p:sp>
      <p:sp>
        <p:nvSpPr>
          <p:cNvPr id="28" name="Text Box 3" descr="纸莎草纸"/>
          <p:cNvSpPr txBox="1">
            <a:spLocks noChangeArrowheads="1"/>
          </p:cNvSpPr>
          <p:nvPr/>
        </p:nvSpPr>
        <p:spPr bwMode="auto">
          <a:xfrm>
            <a:off x="357158" y="214290"/>
            <a:ext cx="3143272" cy="52322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rgbClr val="F92D37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10.3.1  </a:t>
            </a:r>
            <a:r>
              <a:rPr kumimoji="1" lang="zh-CN" altLang="en-US" sz="2800" dirty="0" smtClean="0">
                <a:solidFill>
                  <a:srgbClr val="F92D37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冒泡排序</a:t>
            </a:r>
            <a:endParaRPr lang="zh-CN" altLang="en-US" sz="28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000760" y="1273175"/>
            <a:ext cx="1508217" cy="3455988"/>
            <a:chOff x="6000760" y="1273175"/>
            <a:chExt cx="1508217" cy="3455988"/>
          </a:xfrm>
        </p:grpSpPr>
        <p:sp>
          <p:nvSpPr>
            <p:cNvPr id="60441" name="Rectangle 25"/>
            <p:cNvSpPr>
              <a:spLocks noChangeArrowheads="1"/>
            </p:cNvSpPr>
            <p:nvPr/>
          </p:nvSpPr>
          <p:spPr bwMode="auto">
            <a:xfrm>
              <a:off x="6804025" y="1273175"/>
              <a:ext cx="704952" cy="3455988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左右箭头 28"/>
            <p:cNvSpPr/>
            <p:nvPr/>
          </p:nvSpPr>
          <p:spPr>
            <a:xfrm>
              <a:off x="6000760" y="2786058"/>
              <a:ext cx="571504" cy="285752"/>
            </a:xfrm>
            <a:prstGeom prst="left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000760" y="5500702"/>
            <a:ext cx="2357454" cy="769441"/>
            <a:chOff x="6000760" y="5500702"/>
            <a:chExt cx="2357454" cy="769441"/>
          </a:xfrm>
        </p:grpSpPr>
        <p:sp>
          <p:nvSpPr>
            <p:cNvPr id="33" name="右箭头 32"/>
            <p:cNvSpPr/>
            <p:nvPr/>
          </p:nvSpPr>
          <p:spPr>
            <a:xfrm>
              <a:off x="6000760" y="5786454"/>
              <a:ext cx="428628" cy="214314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72264" y="5500702"/>
              <a:ext cx="17859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有序区</a:t>
              </a:r>
              <a:r>
                <a:rPr lang="zh-CN" altLang="en-US" sz="2200" smtClean="0">
                  <a:latin typeface="楷体" panose="02010609060101010101" pitchFamily="49" charset="-122"/>
                  <a:ea typeface="楷体" panose="02010609060101010101" pitchFamily="49" charset="-122"/>
                </a:rPr>
                <a:t>总是全局有序的</a:t>
              </a:r>
              <a:endParaRPr lang="zh-CN" altLang="en-US" sz="22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2" grpId="0" animBg="1"/>
      <p:bldP spid="60443" grpId="0" animBg="1"/>
      <p:bldP spid="60444" grpId="0" animBg="1"/>
      <p:bldP spid="60445" grpId="0" animBg="1"/>
      <p:bldP spid="60446" grpId="0" animBg="1"/>
      <p:bldP spid="60461" grpId="0"/>
      <p:bldP spid="604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50904" y="933060"/>
            <a:ext cx="8135938" cy="48634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BubbleSort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 int </a:t>
            </a:r>
            <a:r>
              <a:rPr kumimoji="1" lang="en-US" altLang="zh-CN" sz="200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[]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n)</a:t>
            </a:r>
            <a:endParaRPr kumimoji="1" lang="en-US" altLang="zh-CN" sz="2000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err="1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i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</a:t>
            </a:r>
            <a:endParaRPr kumimoji="1" lang="en-US" altLang="zh-CN" sz="2000" dirty="0" smtClean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int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temp;</a:t>
            </a:r>
            <a:endParaRPr kumimoji="1" lang="en-US" altLang="zh-CN" sz="2000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for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&lt;n-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 </a:t>
            </a:r>
            <a:endParaRPr kumimoji="1" lang="en-US" altLang="zh-CN" sz="2000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{</a:t>
            </a:r>
            <a:endParaRPr kumimoji="1" lang="en-US" altLang="zh-CN" sz="2000" dirty="0" smtClean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for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(j=n-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1;j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i;j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--)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比较找本趟最小关键字的记录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(R[j]&lt;R[j-1])   </a:t>
            </a:r>
            <a:endParaRPr kumimoji="1"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	 temp=R[j];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R[j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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R[j-1]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R[j]=R[j-1];</a:t>
            </a:r>
            <a:endParaRPr kumimoji="1"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 R[j-1]=temp;</a:t>
            </a:r>
            <a:endParaRPr kumimoji="1"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}</a:t>
            </a:r>
            <a:endParaRPr kumimoji="1"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}</a:t>
            </a:r>
            <a:endParaRPr kumimoji="1" lang="en-US" altLang="zh-CN" sz="2000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endParaRPr kumimoji="1" lang="en-US" altLang="zh-CN" sz="2000" dirty="0">
              <a:solidFill>
                <a:srgbClr val="1000E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291222">
            <a:off x="357158" y="332698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冒泡排序算法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714348" y="357166"/>
            <a:ext cx="6929486" cy="9787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采用前面的冒泡排序方法对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(2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进行排序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2838450" y="258603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00100" y="121442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初始关键字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85748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7186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8624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062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1500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643042" y="1928802"/>
            <a:ext cx="4500594" cy="428628"/>
            <a:chOff x="1643042" y="2285992"/>
            <a:chExt cx="4500594" cy="428628"/>
          </a:xfrm>
        </p:grpSpPr>
        <p:sp>
          <p:nvSpPr>
            <p:cNvPr id="16" name="矩形 15"/>
            <p:cNvSpPr/>
            <p:nvPr/>
          </p:nvSpPr>
          <p:spPr>
            <a:xfrm>
              <a:off x="285748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57186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28624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00062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71500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43042" y="231451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/>
                <a:t>i</a:t>
              </a:r>
              <a:r>
                <a:rPr lang="en-US" altLang="zh-CN" sz="2000" dirty="0" smtClean="0"/>
                <a:t>=0</a:t>
              </a:r>
              <a:endParaRPr lang="zh-CN" altLang="en-US" sz="2000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643042" y="2643182"/>
            <a:ext cx="4500594" cy="428628"/>
            <a:chOff x="1643042" y="3000372"/>
            <a:chExt cx="4500594" cy="428628"/>
          </a:xfrm>
        </p:grpSpPr>
        <p:sp>
          <p:nvSpPr>
            <p:cNvPr id="22" name="矩形 21"/>
            <p:cNvSpPr/>
            <p:nvPr/>
          </p:nvSpPr>
          <p:spPr>
            <a:xfrm>
              <a:off x="285748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57186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28624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00062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71500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43042" y="302889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/>
                <a:t>i</a:t>
              </a:r>
              <a:r>
                <a:rPr lang="en-US" altLang="zh-CN" sz="2000" dirty="0" smtClean="0"/>
                <a:t>=1</a:t>
              </a:r>
              <a:endParaRPr lang="zh-CN" altLang="en-US" sz="2000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643042" y="3357562"/>
            <a:ext cx="4500594" cy="428628"/>
            <a:chOff x="1643042" y="3714752"/>
            <a:chExt cx="4500594" cy="428628"/>
          </a:xfrm>
        </p:grpSpPr>
        <p:sp>
          <p:nvSpPr>
            <p:cNvPr id="28" name="矩形 27"/>
            <p:cNvSpPr/>
            <p:nvPr/>
          </p:nvSpPr>
          <p:spPr>
            <a:xfrm>
              <a:off x="285748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57186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28624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00062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71500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43042" y="374327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/>
                <a:t>i</a:t>
              </a:r>
              <a:r>
                <a:rPr lang="en-US" altLang="zh-CN" sz="2000" dirty="0" smtClean="0"/>
                <a:t>=2</a:t>
              </a:r>
              <a:endParaRPr lang="zh-CN" altLang="en-US" sz="2000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643042" y="4071942"/>
            <a:ext cx="4500594" cy="428628"/>
            <a:chOff x="1643042" y="4429132"/>
            <a:chExt cx="4500594" cy="428628"/>
          </a:xfrm>
        </p:grpSpPr>
        <p:sp>
          <p:nvSpPr>
            <p:cNvPr id="34" name="矩形 33"/>
            <p:cNvSpPr/>
            <p:nvPr/>
          </p:nvSpPr>
          <p:spPr>
            <a:xfrm>
              <a:off x="285748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7186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28624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00062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71500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43042" y="445765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/>
                <a:t>i</a:t>
              </a:r>
              <a:r>
                <a:rPr lang="en-US" altLang="zh-CN" sz="2000" dirty="0" smtClean="0"/>
                <a:t>=3</a:t>
              </a:r>
              <a:endParaRPr lang="zh-CN" altLang="en-US" sz="2000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572264" y="1785926"/>
            <a:ext cx="2143140" cy="707886"/>
            <a:chOff x="6572264" y="2143116"/>
            <a:chExt cx="2143140" cy="707886"/>
          </a:xfrm>
        </p:grpSpPr>
        <p:sp>
          <p:nvSpPr>
            <p:cNvPr id="44" name="左箭头 43"/>
            <p:cNvSpPr/>
            <p:nvPr/>
          </p:nvSpPr>
          <p:spPr>
            <a:xfrm>
              <a:off x="6572264" y="2357430"/>
              <a:ext cx="571504" cy="285752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15206" y="2143116"/>
              <a:ext cx="15001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已经全部有序了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42976" y="5169771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一旦</a:t>
            </a: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某一趟比较时不出现</a:t>
            </a:r>
            <a:r>
              <a:rPr kumimoji="1"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记录交换，说明</a:t>
            </a: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已排好</a:t>
            </a:r>
            <a:r>
              <a:rPr kumimoji="1"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序了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，就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可以结束本算法。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71538" y="4714884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如何提高效率？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/>
          <p:cNvCxnSpPr>
            <a:stCxn id="6" idx="3"/>
            <a:endCxn id="7" idx="1"/>
          </p:cNvCxnSpPr>
          <p:nvPr/>
        </p:nvCxnSpPr>
        <p:spPr>
          <a:xfrm>
            <a:off x="3286116" y="1428736"/>
            <a:ext cx="285752" cy="1588"/>
          </a:xfrm>
          <a:prstGeom prst="straightConnector1">
            <a:avLst/>
          </a:prstGeom>
          <a:ln w="28575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8276</Words>
  <Application>WPS 演示</Application>
  <PresentationFormat>全屏显示(4:3)</PresentationFormat>
  <Paragraphs>984</Paragraphs>
  <Slides>50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50</vt:i4>
      </vt:variant>
    </vt:vector>
  </HeadingPairs>
  <TitlesOfParts>
    <vt:vector size="75" baseType="lpstr">
      <vt:lpstr>Arial</vt:lpstr>
      <vt:lpstr>宋体</vt:lpstr>
      <vt:lpstr>Wingdings</vt:lpstr>
      <vt:lpstr>Times New Roman</vt:lpstr>
      <vt:lpstr>楷体_GB2312</vt:lpstr>
      <vt:lpstr>新宋体</vt:lpstr>
      <vt:lpstr>楷体</vt:lpstr>
      <vt:lpstr>隶书</vt:lpstr>
      <vt:lpstr>黑体</vt:lpstr>
      <vt:lpstr>Symbol</vt:lpstr>
      <vt:lpstr>Wingdings</vt:lpstr>
      <vt:lpstr>微软雅黑</vt:lpstr>
      <vt:lpstr>Arial Unicode MS</vt:lpstr>
      <vt:lpstr>Calibri</vt:lpstr>
      <vt:lpstr>Office 主题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尹燕芳</cp:lastModifiedBy>
  <cp:revision>447</cp:revision>
  <dcterms:created xsi:type="dcterms:W3CDTF">2004-11-02T05:48:00Z</dcterms:created>
  <dcterms:modified xsi:type="dcterms:W3CDTF">2021-12-06T17:09:10Z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4EC94130031049EC8AED9AE5BB108B44</vt:lpwstr>
  </property>
</Properties>
</file>