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" r:id="rId3"/>
    <p:sldId id="366" r:id="rId5"/>
    <p:sldId id="369" r:id="rId6"/>
    <p:sldId id="370" r:id="rId7"/>
    <p:sldId id="371" r:id="rId8"/>
    <p:sldId id="411" r:id="rId9"/>
    <p:sldId id="410" r:id="rId10"/>
    <p:sldId id="372" r:id="rId11"/>
    <p:sldId id="373" r:id="rId12"/>
    <p:sldId id="374" r:id="rId13"/>
    <p:sldId id="375" r:id="rId14"/>
    <p:sldId id="376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91" r:id="rId25"/>
    <p:sldId id="392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FF3300"/>
    <a:srgbClr val="DDDDDD"/>
    <a:srgbClr val="01000C"/>
    <a:srgbClr val="03000C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2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412C-AB1C-4473-9A60-0060FCCE9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6B1E-AD75-4550-BDEE-CB338541C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9C3474-7505-464E-B6B1-E80EE52127B8}" type="slidenum">
              <a:rPr lang="en-US" altLang="zh-CN"/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078D77-8FFE-457A-9875-E6DC0AC27B09}" type="slidenum">
              <a:rPr lang="en-US" altLang="zh-CN"/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4D41419-3A93-44C5-95B5-11E1DE99E6FD}" type="slidenum">
              <a:rPr lang="en-US" altLang="zh-CN"/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2A0E8C-A94F-41E6-AEBC-807585AAF2CF}" type="slidenum">
              <a:rPr lang="en-US" altLang="zh-CN"/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CF99F1-EB58-42E6-A7A0-0E4840AF3AA3}" type="slidenum">
              <a:rPr lang="en-US" altLang="zh-CN"/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629C7F-FB60-45D4-B710-62D9026AA9FF}" type="slidenum">
              <a:rPr lang="en-US" altLang="zh-CN"/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3D44CA-C661-4344-B94D-DC1F7AE90F93}" type="slidenum">
              <a:rPr lang="en-US" altLang="zh-CN"/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35F527-C4C2-4523-9D48-AB0EF134BBFF}" type="slidenum">
              <a:rPr lang="en-US" altLang="zh-CN"/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073F-1F58-4960-97AE-EE174AF910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BE4A-0813-4980-A19B-E6ABFEEF87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52EE-1467-411C-BB64-000C1861481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551C-1D3C-4454-9374-F350C030CC9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3C75-F51F-41B4-86B6-E64CB1BEE2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1592-D018-4194-B37F-EC8274AE215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3511-6A62-4A9B-AC89-956B9D405DA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D8E9-090A-4561-9810-DFE3ABE2F7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9FEE-4CE9-4FD7-A36F-641BD71333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94BE-0898-4400-9312-28DCCC2F91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9913-D01D-425B-B46E-144551F75E31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4" y="404813"/>
            <a:ext cx="4230703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2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endParaRPr kumimoji="1" lang="zh-CN" altLang="en-US" sz="40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的基本概念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 descr="画布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85918" y="4849827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有序表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 descr="25%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的链式存储结构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的应用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113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线性表的顺序存储结构：把线性表中的所有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按照顺序存储方法进行存储。</a:t>
            </a:r>
            <a:endParaRPr kumimoji="1" lang="en-US" altLang="zh-CN" sz="24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5616575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</a:t>
            </a: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顺序表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 descr="画布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609600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按逻辑顺序依次存储到存储器中</a:t>
            </a:r>
            <a:r>
              <a:rPr kumimoji="1"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一片连续的存储空间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en-US" sz="2400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1030"/>
            <a:ext cx="3529330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kumimoji="1"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直接映射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MaxSize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5476" name="AutoShape 20"/>
          <p:cNvSpPr/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data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length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endParaRPr kumimoji="1" lang="zh-CN" altLang="en-US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kumimoji="1"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endParaRPr kumimoji="1"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928670"/>
            <a:ext cx="4643470" cy="19108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顺序表类型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00034" y="3071810"/>
            <a:ext cx="807249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元素，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成员存放线性表的实际长度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214290"/>
            <a:ext cx="2643206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kumimoji="1"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表类型定义：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4448810" y="142875"/>
            <a:ext cx="4783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这里，假设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305354" y="373604"/>
            <a:ext cx="2143140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"/>
          <p:cNvSpPr txBox="1"/>
          <p:nvPr/>
        </p:nvSpPr>
        <p:spPr>
          <a:xfrm>
            <a:off x="4499610" y="644525"/>
            <a:ext cx="4783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也可以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7950" y="835978"/>
            <a:ext cx="8686800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该运算的结果是构造一个空的线性表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。实际上只需将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成员设置为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即可。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9705" y="188595"/>
            <a:ext cx="4464051" cy="5663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2</a:t>
            </a:r>
            <a:r>
              <a:rPr lang="zh-CN" altLang="en-US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、顺序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表基本运算算法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82905" y="2365375"/>
            <a:ext cx="8378190" cy="193929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分配存放线性表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的顺序表空间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&gt;length=0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4743450"/>
            <a:ext cx="3103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void 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*  &amp;</a:t>
            </a:r>
            <a:r>
              <a:rPr kumimoji="1"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3459822" y="531401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9"/>
          <p:cNvSpPr txBox="1"/>
          <p:nvPr/>
        </p:nvSpPr>
        <p:spPr>
          <a:xfrm>
            <a:off x="3851910" y="5085080"/>
            <a:ext cx="5067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引用参数：将执行结果回传给实参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795" y="5805170"/>
            <a:ext cx="6971030" cy="4298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引用符号“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”放在形参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的前面。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7224" y="1928802"/>
            <a:ext cx="4535487" cy="1726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*&amp;L)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free(L);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314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DestroyList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该运算的结果是释放线性表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占用的内存空间。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8596" y="3143248"/>
            <a:ext cx="4786346" cy="2971878"/>
            <a:chOff x="428596" y="3143248"/>
            <a:chExt cx="4786346" cy="2971878"/>
          </a:xfrm>
        </p:grpSpPr>
        <p:sp>
          <p:nvSpPr>
            <p:cNvPr id="10" name="TextBox 9"/>
            <p:cNvSpPr txBox="1"/>
            <p:nvPr/>
          </p:nvSpPr>
          <p:spPr>
            <a:xfrm>
              <a:off x="42859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free(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释放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所指向的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空间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顺序表</a:t>
              </a:r>
              <a:endPara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57224" y="428625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1857356" y="3143248"/>
              <a:ext cx="142876" cy="78581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5955" y="4587234"/>
            <a:ext cx="4752975" cy="17877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600000" scaled="0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ListEmpty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&gt;length==0);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251143" y="2420303"/>
            <a:ext cx="7848600" cy="18281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）判定是否为空表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ListEmpty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该运算返回一个值表示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是否为空表。若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表，则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4428148" y="188895"/>
            <a:ext cx="4643470" cy="1908175"/>
          </a:xfrm>
          <a:prstGeom prst="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p>
            <a:pPr algn="just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14480" y="2428868"/>
            <a:ext cx="4535487" cy="1726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return(L-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&gt;length);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717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）求线性表的长度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该运算返回顺序表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的长度。实际上只需返回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成员的值即可。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627063"/>
            <a:ext cx="85344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）输出线性表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DispList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该运算当线性表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时，顺序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显示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中各元素的值。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495" y="2000250"/>
            <a:ext cx="6793865" cy="440118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(L))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return;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27405" y="2780665"/>
            <a:ext cx="6838950" cy="3280410"/>
          </a:xfrm>
          <a:prstGeom prst="rect">
            <a:avLst/>
          </a:prstGeom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&gt;L-&gt;length) 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return false;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95605" y="404178"/>
            <a:ext cx="8462992" cy="1753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）求某个数据元素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该运算返回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中第 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）个元素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值，存放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71550" y="2492375"/>
            <a:ext cx="6462395" cy="40189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while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&lt;L-&gt;length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L-&gt;data[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]==e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   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if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&gt;=L-&gt;length)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return   0;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else  </a:t>
            </a:r>
            <a:endParaRPr kumimoji="1"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  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605" y="476250"/>
            <a:ext cx="8135938" cy="1753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）按元素值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LocateElem(L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该运算顺序查找第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个值域与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相等的元素的逻辑位序。若这样的元素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存在，则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返回值为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1928802"/>
            <a:ext cx="717710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线性表是一个具有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相同特性的数据元素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kumimoji="1"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748084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2.1.1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786322"/>
            <a:ext cx="8643998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线性表中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所含元素的个数叫做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的长度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表示，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err="1" smtClean="0">
                <a:latin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sz="220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时，表示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线性表是一个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空表，即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表中不包含任何元素。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428868"/>
            <a:ext cx="7643898" cy="2143140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7323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1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相同特性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：所有元素属于同一数据类型。</a:t>
              </a:r>
              <a:endPara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1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有限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：数据元素个数是有限的。</a:t>
              </a:r>
              <a:endPara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1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7"/>
          <p:cNvSpPr txBox="1"/>
          <p:nvPr/>
        </p:nvSpPr>
        <p:spPr>
          <a:xfrm>
            <a:off x="899767" y="580515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线性表的逻辑表示为：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1955" y="6021070"/>
            <a:ext cx="4067175" cy="5486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44000" tIns="72000" rIns="144000" bIns="108000" rtlCol="0">
            <a:spAutoFit/>
          </a:bodyPr>
          <a:p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i="1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20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）插入数据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ListInsert(L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    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468313" y="1052513"/>
            <a:ext cx="7991475" cy="1000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该运算在顺序表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(L)+1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）个位置上插入新的元素</a:t>
            </a:r>
            <a:r>
              <a:rPr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endParaRPr lang="en-US" altLang="zh-CN" i="1" baseline="-25000">
              <a:solidFill>
                <a:srgbClr val="FF00FF"/>
              </a:solidFill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90787" y="424496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baseline="-25000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665512" y="242886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</a:rPr>
              <a:t>+1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插入完成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7191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  <a:endParaRPr lang="en-US" altLang="zh-CN" sz="2000"/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  <a:endParaRPr lang="en-US" altLang="zh-CN" sz="2000" i="1"/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n</a:t>
            </a:r>
            <a:r>
              <a:rPr lang="en-US" altLang="zh-CN" sz="2000" dirty="0" err="1"/>
              <a:t>+1</a:t>
            </a:r>
            <a:endParaRPr lang="en-US" altLang="zh-CN" sz="200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85 L -0.00382 -0.1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1" grpId="0" bldLvl="0" animBg="1"/>
      <p:bldP spid="2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40039" y="894695"/>
            <a:ext cx="8215338" cy="58464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return false;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将顺序表逻辑序号转化为物理序号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(j=L-&gt;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--)	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..n]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元素后移一个位置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L-&gt;data[j]=L-&gt;data[j-1];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]=e;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kumimoji="1"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&gt;length++;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顺序表长度增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成功插入返回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插入算法如下：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）删除数据</a:t>
            </a:r>
            <a:r>
              <a:rPr kumimoji="1" lang="zh-CN" altLang="en-US" sz="24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ListDelete(L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endParaRPr kumimoji="1" lang="en-US" altLang="zh-CN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8496300" cy="520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该运算删除顺序表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）个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4005254"/>
            <a:ext cx="647700" cy="504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i="1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3333FF"/>
                </a:solidFill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aseline="-25000">
                <a:solidFill>
                  <a:srgbClr val="FF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aseline="-2500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7191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  <a:endParaRPr lang="en-US" altLang="zh-CN" sz="2000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  <a:endParaRPr lang="en-US" altLang="zh-CN" sz="2000" i="1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/>
              <a:t>1</a:t>
            </a:r>
            <a:endParaRPr lang="en-US" altLang="zh-CN" sz="2000" dirty="0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20" grpId="0" bldLvl="0" animBg="1"/>
      <p:bldP spid="24" grpId="0" bldLvl="0" animBg="1"/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27406" y="692766"/>
            <a:ext cx="8104215" cy="58464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ListDelete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&gt;L-&gt;length)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将顺序表逻辑序号转化为物理序号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e=L-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&lt;L-&gt;length-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..n-1]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元素前移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L-&gt;data[j]=L-&gt;data[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&gt;length--;	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顺序表长度减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			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成功删除返回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删除算法如下：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 descr="蓝色面巾纸"/>
          <p:cNvSpPr txBox="1">
            <a:spLocks noChangeArrowheads="1"/>
          </p:cNvSpPr>
          <p:nvPr/>
        </p:nvSpPr>
        <p:spPr bwMode="auto">
          <a:xfrm>
            <a:off x="500034" y="571480"/>
            <a:ext cx="4071965" cy="5219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顺序表算法设计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643050"/>
            <a:ext cx="8001056" cy="27686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顺序表算法设计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：数据采用顺序表存储，利用顺序表的基本操作来完成求解任务。</a:t>
            </a:r>
            <a:endParaRPr lang="zh-CN" altLang="en-US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ts val="3600"/>
              </a:lnSpc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ts val="3600"/>
              </a:lnSpc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但是除了利用基本运算外，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介绍一些比较通用的顺序表的一些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运算。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857250" y="2357120"/>
            <a:ext cx="7105015" cy="363093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整体建立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&gt;length=n;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2" y="928670"/>
            <a:ext cx="288924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1</a:t>
            </a:r>
            <a:r>
              <a:rPr lang="zh-CN" altLang="en-US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、建立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715172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1]  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顺序表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L    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─  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整体创建顺序表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7678" y="692952"/>
            <a:ext cx="8153400" cy="1494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2-3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已知长度为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的线性表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采用顺序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结构。设计一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、空间复杂度为</a:t>
            </a:r>
            <a:r>
              <a:rPr kumimoji="1" lang="en-US" altLang="zh-CN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算法，该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算法删除线性表中所有值为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的数据元素。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zh-CN" altLang="en-US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11188" y="2637175"/>
            <a:ext cx="8137525" cy="2391395"/>
            <a:chOff x="611188" y="3624542"/>
            <a:chExt cx="8137525" cy="2391395"/>
          </a:xfrm>
        </p:grpSpPr>
        <p:sp>
          <p:nvSpPr>
            <p:cNvPr id="144386" name="Text Box 2"/>
            <p:cNvSpPr txBox="1">
              <a:spLocks noChangeArrowheads="1"/>
            </p:cNvSpPr>
            <p:nvPr/>
          </p:nvSpPr>
          <p:spPr bwMode="auto">
            <a:xfrm>
              <a:off x="611188" y="4170627"/>
              <a:ext cx="8137525" cy="18453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如果每删除一个值为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的元素都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进行</a:t>
              </a:r>
              <a:r>
                <a:rPr lang="zh-CN" altLang="en-US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移动，其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时间复杂度为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i="1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baseline="3000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，空间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复杂度为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如果借助一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个新的</a:t>
              </a:r>
              <a:r>
                <a: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顺序</a:t>
              </a:r>
              <a:r>
                <a:rPr lang="zh-CN" altLang="en-US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表，存放将</a:t>
              </a:r>
              <a:r>
                <a:rPr lang="en-US" altLang="zh-CN" i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中所有不为</a:t>
              </a:r>
              <a:r>
                <a:rPr lang="en-US" altLang="zh-CN" i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的元素，其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时间复杂度为</a:t>
              </a:r>
              <a:r>
                <a: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，空间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复杂度为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87" name="Text Box 3"/>
            <p:cNvSpPr txBox="1">
              <a:spLocks noChangeArrowheads="1"/>
            </p:cNvSpPr>
            <p:nvPr/>
          </p:nvSpPr>
          <p:spPr bwMode="auto">
            <a:xfrm>
              <a:off x="611188" y="3624542"/>
              <a:ext cx="5616575" cy="457200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以下两种方法都</a:t>
              </a:r>
              <a:r>
                <a:rPr lang="zh-CN" altLang="en-US" sz="2400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不满足要求</a:t>
              </a:r>
              <a:r>
                <a:rPr lang="zh-CN" altLang="en-US" sz="24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280400" cy="18281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一（重建法）：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所有值等于</a:t>
            </a:r>
            <a:r>
              <a:rPr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元素后的顺序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，显然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中，为此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重用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空间。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4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，重建</a:t>
            </a:r>
            <a:r>
              <a:rPr lang="en-US" altLang="zh-CN" sz="24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包含不等于</a:t>
            </a:r>
            <a:r>
              <a:rPr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的元素。</a:t>
            </a:r>
            <a:endParaRPr lang="zh-CN" altLang="en-US" sz="24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00113" y="2636838"/>
            <a:ext cx="4679950" cy="827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900113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620838" y="209550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042988" y="2789238"/>
            <a:ext cx="5048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  <a:cs typeface="Arial Unicode MS" panose="020B060402020202020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  <a:cs typeface="Arial Unicode MS" panose="020B0604020202020204" charset="-122"/>
            </a:endParaRP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7637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3059113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465638" y="282733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en-US" altLang="zh-CN" baseline="-25000" dirty="0">
              <a:solidFill>
                <a:srgbClr val="FF00FF"/>
              </a:solidFill>
            </a:endParaRPr>
          </a:p>
        </p:txBody>
      </p:sp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900112" y="1484313"/>
            <a:ext cx="795816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删除所有</a:t>
            </a:r>
            <a:r>
              <a:rPr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元素（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记录保留的元素个数，初值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2339975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29464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3686172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9567" name="Text Box 15"/>
          <p:cNvSpPr txBox="1">
            <a:spLocks noChangeArrowheads="1"/>
          </p:cNvSpPr>
          <p:nvPr/>
        </p:nvSpPr>
        <p:spPr bwMode="auto">
          <a:xfrm>
            <a:off x="4356100" y="209550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1403351" y="4303671"/>
            <a:ext cx="32400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/>
              <a:t>k</a:t>
            </a:r>
            <a:r>
              <a:rPr lang="en-US" altLang="zh-CN" smtClean="0"/>
              <a:t>=3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/>
              <a:t>&gt;length=</a:t>
            </a: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414588" y="27892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Arial Unicode MS" panose="020B0604020202020204" charset="-122"/>
              </a:rPr>
              <a:t>1</a:t>
            </a:r>
            <a:endParaRPr lang="en-US" altLang="zh-CN" sz="2800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Arial Unicode MS" panose="020B0604020202020204" charset="-122"/>
            </a:endParaRP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179388" y="476250"/>
            <a:ext cx="7129462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）演示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6227763" y="2636838"/>
            <a:ext cx="1441450" cy="79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9572" name="Text Box 20"/>
          <p:cNvSpPr txBox="1">
            <a:spLocks noChangeArrowheads="1"/>
          </p:cNvSpPr>
          <p:nvPr/>
        </p:nvSpPr>
        <p:spPr bwMode="auto">
          <a:xfrm>
            <a:off x="6516688" y="2205038"/>
            <a:ext cx="7191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  <a:endParaRPr lang="en-US" altLang="zh-CN" sz="2000"/>
          </a:p>
        </p:txBody>
      </p:sp>
      <p:sp>
        <p:nvSpPr>
          <p:cNvPr id="279573" name="Text Box 21"/>
          <p:cNvSpPr txBox="1">
            <a:spLocks noChangeArrowheads="1"/>
          </p:cNvSpPr>
          <p:nvPr/>
        </p:nvSpPr>
        <p:spPr bwMode="auto">
          <a:xfrm>
            <a:off x="6588125" y="2857500"/>
            <a:ext cx="71913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9574" name="Text Box 22"/>
          <p:cNvSpPr txBox="1">
            <a:spLocks noChangeArrowheads="1"/>
          </p:cNvSpPr>
          <p:nvPr/>
        </p:nvSpPr>
        <p:spPr bwMode="auto">
          <a:xfrm>
            <a:off x="6588125" y="2857496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279575" name="Text Box 23"/>
          <p:cNvSpPr txBox="1">
            <a:spLocks noChangeArrowheads="1"/>
          </p:cNvSpPr>
          <p:nvPr/>
        </p:nvSpPr>
        <p:spPr bwMode="auto">
          <a:xfrm>
            <a:off x="3348038" y="5029154"/>
            <a:ext cx="19446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3744913" y="2801938"/>
            <a:ext cx="504825" cy="519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k</a:t>
            </a:r>
            <a:r>
              <a:rPr lang="en-US" altLang="zh-CN" smtClean="0"/>
              <a:t>=0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4414" y="3714752"/>
            <a:ext cx="10001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95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79 C 0.00364 0.00555 0.0118 0.00231 0.01527 -0.01297 C 0.01875 -0.02824 0.02691 -0.0706 0.02222 -0.08334 C 0.01753 -0.09607 -0.00886 -0.10324 -0.0125 -0.08889 C -0.01615 -0.07454 -0.00261 -0.01597 3.33333E-6 0.0032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79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795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0833 -0.03333 0.01684 -0.06643 0.00694 -0.08148 C -0.00295 -0.09652 -0.04462 -0.10463 -0.05973 -0.09074 C -0.07483 -0.07685 -0.07848 -0.01736 -0.08334 0.00186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9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795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56 -0.02454 0.01111 -0.04907 0.00417 -0.06667 C -0.00278 -0.08426 -0.02135 -0.10301 -0.04167 -0.10555 C -0.06198 -0.1081 -0.10017 -0.09907 -0.11806 -0.08148 C -0.13594 -0.06389 -0.14236 -0.03194 -0.14861 0 " pathEditMode="relative" ptsTypes="aaaaA">
                                      <p:cBhvr>
                                        <p:cTn id="47" dur="2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79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bldLvl="0" animBg="1"/>
      <p:bldP spid="279558" grpId="1" bldLvl="0" animBg="1"/>
      <p:bldP spid="279559" grpId="1" bldLvl="0" animBg="1"/>
      <p:bldP spid="279560" grpId="0" bldLvl="0" animBg="1"/>
      <p:bldP spid="279562" grpId="0" bldLvl="0" animBg="1"/>
      <p:bldP spid="279568" grpId="0" bldLvl="0" animBg="1"/>
      <p:bldP spid="279569" grpId="0" bldLvl="0" animBg="1"/>
      <p:bldP spid="279569" grpId="1" bldLvl="0" animBg="1"/>
      <p:bldP spid="279574" grpId="0" bldLvl="0" animBg="1"/>
      <p:bldP spid="279575" grpId="0" bldLvl="0" animBg="1"/>
      <p:bldP spid="279561" grpId="0" bldLvl="0" animBg="1"/>
      <p:bldP spid="279561" grpId="1" bldLvl="0" animBg="1"/>
      <p:bldP spid="23" grpId="0" bldLvl="0" animBg="1"/>
      <p:bldP spid="24" grpId="0" bldLvl="0" animBg="1"/>
      <p:bldP spid="2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28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对应的算法如下：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064500" cy="436943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delnode1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k=0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记录值不等于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的元素个数</a:t>
            </a:r>
            <a:endParaRPr lang="zh-CN" altLang="en-US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i=0;i&lt;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若当前元素不</a:t>
            </a:r>
            <a:r>
              <a:rPr lang="zh-CN" altLang="en-US" sz="200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，将</a:t>
            </a:r>
            <a:r>
              <a:rPr lang="zh-CN" altLang="en-US" sz="200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i="1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zh-CN" altLang="en-US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data[k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k++;		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不等于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的元素增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&gt;length=k;		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i="1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长度等于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8292" name="AutoShape 4"/>
          <p:cNvSpPr>
            <a:spLocks noChangeArrowheads="1"/>
          </p:cNvSpPr>
          <p:nvPr/>
        </p:nvSpPr>
        <p:spPr bwMode="auto">
          <a:xfrm>
            <a:off x="2285984" y="5715016"/>
            <a:ext cx="2209800" cy="714380"/>
          </a:xfrm>
          <a:prstGeom prst="wedgeRectCallout">
            <a:avLst>
              <a:gd name="adj1" fmla="val -31324"/>
              <a:gd name="adj2" fmla="val -1473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：类似于建顺序表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86450" y="1268096"/>
            <a:ext cx="7246959" cy="29025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数据对象：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 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。。。。，</a:t>
            </a:r>
            <a:r>
              <a:rPr lang="en-US" altLang="zh-CN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数据关系：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={&lt;a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|  0&lt;</a:t>
            </a:r>
            <a:r>
              <a:rPr lang="en-US" sz="2000" b="1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&lt;n-1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55623" y="620693"/>
            <a:ext cx="6286544" cy="3987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定义复数抽象数据类型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endParaRPr lang="en-US" altLang="zh-CN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475740" y="4725035"/>
            <a:ext cx="6616700" cy="1299051"/>
            <a:chOff x="4357686" y="428604"/>
            <a:chExt cx="4357718" cy="975460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34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逻辑特性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" name="TextBox 6"/>
            <p:cNvSpPr txBox="1"/>
            <p:nvPr/>
          </p:nvSpPr>
          <p:spPr>
            <a:xfrm>
              <a:off x="4357686" y="988751"/>
              <a:ext cx="4357718" cy="41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线性表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ADT=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逻辑结构＋  基本运算</a:t>
              </a:r>
              <a:endParaRPr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                    （运算描述）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8200" cy="1717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kumimoji="1"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二（前移法）：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sz="24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个数，一边扫描</a:t>
            </a:r>
            <a:r>
              <a:rPr kumimoji="1"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一边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统计</a:t>
            </a:r>
            <a:r>
              <a:rPr kumimoji="1"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的元素前移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位置，最后修改</a:t>
            </a:r>
            <a:r>
              <a:rPr kumimoji="1" lang="en-US" altLang="zh-CN" sz="24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长度。</a:t>
            </a:r>
            <a:endParaRPr kumimoji="1" lang="zh-CN" altLang="en-US" sz="24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00113" y="2447901"/>
            <a:ext cx="6118225" cy="827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928662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0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620838" y="1906564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928662" y="2600301"/>
            <a:ext cx="5048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  <a:cs typeface="Arial Unicode MS" panose="020B060402020202020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  <a:cs typeface="Arial Unicode MS" panose="020B0604020202020204" charset="-122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700213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138481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744913" y="2613001"/>
            <a:ext cx="504825" cy="519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US" altLang="zh-CN" sz="2800" baseline="-25000" dirty="0">
              <a:solidFill>
                <a:srgbClr val="FF00FF"/>
              </a:solidFill>
              <a:latin typeface="Arial Black" panose="020B0A04020102020204" pitchFamily="34" charset="0"/>
            </a:endParaRP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4465638" y="2638401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00112" y="1295376"/>
            <a:ext cx="745810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删除所有</a:t>
            </a:r>
            <a:r>
              <a:rPr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元素（</a:t>
            </a:r>
            <a:r>
              <a:rPr lang="en-US" altLang="zh-CN" sz="24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记录删除的元素个数，初值</a:t>
            </a:r>
            <a:r>
              <a:rPr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2339975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2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30607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3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711572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4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4356100" y="1906564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5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，前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2414588" y="2613001"/>
            <a:ext cx="50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  <a:cs typeface="Arial Unicode MS" panose="020B0604020202020204" charset="-122"/>
              </a:rPr>
              <a:t>1</a:t>
            </a:r>
            <a:endParaRPr lang="en-US" altLang="zh-CN" sz="2800" baseline="-2500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anose="020B0A04020102020204" pitchFamily="34" charset="0"/>
              <a:cs typeface="Arial Unicode MS" panose="020B0604020202020204" charset="-122"/>
            </a:endParaRP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=1</a:t>
            </a:r>
            <a:endParaRPr lang="en-US" altLang="zh-CN" baseline="-25000" dirty="0"/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，前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=2</a:t>
            </a:r>
            <a:endParaRPr lang="en-US" altLang="zh-CN" baseline="-25000" dirty="0"/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900113" y="3614742"/>
            <a:ext cx="32400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，前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移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900113" y="3614742"/>
            <a:ext cx="32400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en-US" altLang="zh-CN" baseline="-25000" dirty="0"/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429124" y="3671832"/>
            <a:ext cx="32400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顺序表长度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en-US" altLang="zh-CN" baseline="-25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250825" y="341229"/>
            <a:ext cx="7129463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</a:ln>
          <a:effectLst>
            <a:prstShdw prst="shdw17" dist="17961" dir="2700000">
              <a:srgbClr val="6600CC">
                <a:gamma/>
                <a:shade val="60000"/>
                <a:invGamma/>
              </a:srgbClr>
            </a:prstShdw>
          </a:effectLst>
        </p:spPr>
        <p:txBody>
          <a:bodyPr lIns="162000" tIns="108000" rIns="162000" bIns="10800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删除顺序表中所有值为</a:t>
            </a:r>
            <a:r>
              <a:rPr lang="en-US" altLang="zh-CN" sz="2400" i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的元素（方法</a:t>
            </a:r>
            <a:r>
              <a:rPr lang="en-US" altLang="zh-CN" sz="24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）演示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7234238" y="2447901"/>
            <a:ext cx="1441450" cy="792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1625" name="Text Box 25"/>
          <p:cNvSpPr txBox="1">
            <a:spLocks noChangeArrowheads="1"/>
          </p:cNvSpPr>
          <p:nvPr/>
        </p:nvSpPr>
        <p:spPr bwMode="auto">
          <a:xfrm>
            <a:off x="7523163" y="2016101"/>
            <a:ext cx="71913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  <a:endParaRPr lang="en-US" altLang="zh-CN" sz="2000"/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7594600" y="2668564"/>
            <a:ext cx="71913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7594600" y="2663801"/>
            <a:ext cx="719138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4000496" y="4572008"/>
            <a:ext cx="19446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16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85 L -0.07795 -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0301 L -0.14549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bldLvl="0" animBg="1"/>
      <p:bldP spid="281606" grpId="0" bldLvl="0" animBg="1"/>
      <p:bldP spid="281607" grpId="0" bldLvl="0" animBg="1"/>
      <p:bldP spid="281608" grpId="0" bldLvl="0" animBg="1"/>
      <p:bldP spid="281608" grpId="1" bldLvl="0" animBg="1"/>
      <p:bldP spid="281609" grpId="0" bldLvl="0" animBg="1"/>
      <p:bldP spid="281615" grpId="0" bldLvl="0" animBg="1"/>
      <p:bldP spid="281616" grpId="0" bldLvl="0" animBg="1"/>
      <p:bldP spid="281616" grpId="1" bldLvl="0" animBg="1"/>
      <p:bldP spid="281617" grpId="0" bldLvl="0" animBg="1"/>
      <p:bldP spid="281618" grpId="0" bldLvl="0" animBg="1"/>
      <p:bldP spid="281619" grpId="0" bldLvl="0" animBg="1"/>
      <p:bldP spid="281620" grpId="0" bldLvl="0" animBg="1"/>
      <p:bldP spid="281621" grpId="0" bldLvl="0" animBg="1"/>
      <p:bldP spid="281622" grpId="0" bldLvl="0" animBg="1"/>
      <p:bldP spid="281627" grpId="0" bldLvl="0" animBg="1"/>
      <p:bldP spid="2816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74720" y="142852"/>
            <a:ext cx="417671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500034" y="841134"/>
            <a:ext cx="7920037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delnode2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int k=0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i=0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记录值等于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的元素个数</a:t>
            </a:r>
            <a:endParaRPr kumimoji="1" lang="zh-CN" altLang="en-US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i&lt;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if 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]==x)  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当前元素值为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k++;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当前元素不为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时将其前移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个位置</a:t>
            </a:r>
            <a:endParaRPr kumimoji="1" lang="zh-CN" altLang="en-US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&gt;length-=k;	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sz="2000" i="1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smtClean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长度递减</a:t>
            </a:r>
            <a:r>
              <a:rPr kumimoji="1"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kumimoji="1" lang="en-US" altLang="zh-CN" sz="2000" dirty="0">
              <a:solidFill>
                <a:srgbClr val="66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7297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2-4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en-US" altLang="zh-CN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个整数。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设计一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算法，以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第一个元素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分界线（</a:t>
            </a:r>
            <a:r>
              <a:rPr lang="zh-CN" altLang="en-US" sz="24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基准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），将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小于等于它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的元素移到该元素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前面，将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所有大于它的元素移到该元素的后面。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914650" y="2476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5150" y="2924175"/>
            <a:ext cx="4752976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无序整数序列</a:t>
              </a:r>
              <a:endPara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08175" y="3644900"/>
            <a:ext cx="4654550" cy="1296988"/>
            <a:chOff x="1908175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5" cy="498480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08175" y="4437063"/>
              <a:ext cx="1655763" cy="5048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mtClean="0">
                  <a:solidFill>
                    <a:srgbClr val="FF00FF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779838" y="4437063"/>
              <a:ext cx="360363" cy="431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30700" y="4429125"/>
              <a:ext cx="2232025" cy="5048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altLang="zh-CN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-539750" y="30305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66941" name="Text Box 29"/>
          <p:cNvSpPr txBox="1">
            <a:spLocks noChangeArrowheads="1"/>
          </p:cNvSpPr>
          <p:nvPr/>
        </p:nvSpPr>
        <p:spPr bwMode="auto">
          <a:xfrm>
            <a:off x="863600" y="2659063"/>
            <a:ext cx="7921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</a:rPr>
              <a:t>pivot</a:t>
            </a:r>
            <a:endParaRPr lang="en-US" altLang="zh-CN" sz="2000">
              <a:solidFill>
                <a:srgbClr val="339933"/>
              </a:solidFill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  <a:endParaRPr lang="en-US" altLang="zh-CN" sz="2000" i="1">
                <a:solidFill>
                  <a:srgbClr val="339933"/>
                </a:solidFill>
              </a:endParaRPr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/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  <a:endParaRPr lang="en-US" altLang="zh-CN" sz="2000" i="1">
                <a:solidFill>
                  <a:srgbClr val="339933"/>
                </a:solidFill>
              </a:endParaRPr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38" y="982318"/>
            <a:ext cx="4895850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=L</a:t>
            </a:r>
            <a:r>
              <a:rPr lang="en-US" altLang="zh-CN" sz="220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&gt;data[0]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（基准）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从后向前找</a:t>
            </a:r>
            <a:r>
              <a:rPr lang="zh-CN" altLang="en-US" sz="2200" smtClean="0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从前向后找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&gt;pivot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643570" y="1571612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6952" name="Text Box 40"/>
          <p:cNvSpPr txBox="1">
            <a:spLocks noChangeArrowheads="1"/>
          </p:cNvSpPr>
          <p:nvPr/>
        </p:nvSpPr>
        <p:spPr bwMode="auto">
          <a:xfrm>
            <a:off x="6357950" y="1500174"/>
            <a:ext cx="1800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两者交换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2195513" y="4508500"/>
            <a:ext cx="4376738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6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　</a:t>
              </a:r>
              <a:r>
                <a:rPr lang="en-US" altLang="zh-CN"/>
                <a:t>0</a:t>
              </a:r>
              <a:r>
                <a:rPr lang="zh-CN" altLang="en-US"/>
                <a:t>　</a:t>
              </a:r>
              <a:r>
                <a:rPr lang="en-US" altLang="zh-CN"/>
                <a:t>2</a:t>
              </a:r>
              <a:r>
                <a:rPr lang="zh-CN" altLang="en-US"/>
                <a:t>　</a:t>
              </a:r>
              <a:r>
                <a:rPr lang="en-US" altLang="zh-CN"/>
                <a:t>3</a:t>
              </a:r>
              <a:r>
                <a:rPr lang="zh-CN" altLang="en-US"/>
                <a:t>　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zh-CN" altLang="en-US"/>
                <a:t>　</a:t>
              </a:r>
              <a:r>
                <a:rPr lang="en-US" altLang="zh-CN"/>
                <a:t>5</a:t>
              </a:r>
              <a:r>
                <a:rPr lang="zh-CN" altLang="en-US"/>
                <a:t>　</a:t>
              </a:r>
              <a:r>
                <a:rPr lang="en-US" altLang="zh-CN"/>
                <a:t>7</a:t>
              </a:r>
              <a:r>
                <a:rPr lang="zh-CN" altLang="en-US"/>
                <a:t>　</a:t>
              </a:r>
              <a:r>
                <a:rPr lang="en-US" altLang="zh-CN"/>
                <a:t>4</a:t>
              </a:r>
              <a:r>
                <a:rPr lang="zh-CN" altLang="en-US"/>
                <a:t>　</a:t>
              </a:r>
              <a:r>
                <a:rPr lang="en-US" altLang="zh-CN"/>
                <a:t>6</a:t>
              </a:r>
              <a:r>
                <a:rPr lang="zh-CN" altLang="en-US"/>
                <a:t>　</a:t>
              </a:r>
              <a:r>
                <a:rPr lang="en-US" altLang="zh-CN"/>
                <a:t>8</a:t>
              </a:r>
              <a:endParaRPr lang="en-US" altLang="zh-CN"/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20" y="142852"/>
            <a:ext cx="3714776" cy="587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（前后交换法）：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bldLvl="0" animBg="1"/>
      <p:bldP spid="166924" grpId="0" bldLvl="0" animBg="1"/>
      <p:bldP spid="166926" grpId="0" bldLvl="0" animBg="1"/>
      <p:bldP spid="166930" grpId="0" bldLvl="0" animBg="1"/>
      <p:bldP spid="166936" grpId="0" bldLvl="0" animBg="1"/>
      <p:bldP spid="166949" grpId="0" bldLvl="0" animBg="1"/>
      <p:bldP spid="16695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50825" y="214290"/>
            <a:ext cx="8642350" cy="6547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72000" rIns="144000" bIns="7200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move1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 *&amp;L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int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j=L-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&gt;length-1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tmp;</a:t>
            </a:r>
            <a:endParaRPr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ElemType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pivot=L-&gt;data[0];	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data[0]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为基准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while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(i&lt;j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while (i&lt;j &amp;&amp; L-&gt;data[j]&gt;pivot)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j--;	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 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从后向前扫描，找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(i&lt;j &amp;&amp; L-&gt;data[i]&lt;=pivot)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i++;	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从前向后扫描，找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&gt;pivot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i&lt;j)</a:t>
            </a:r>
            <a:endParaRPr lang="en-US" altLang="zh-CN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tmp=L-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&gt;data[i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//L-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&gt;data[i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&gt;data[j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&gt;data[i]=L-&gt;data[j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L-&gt;data[j]=tmp;</a:t>
            </a:r>
            <a:endParaRPr lang="en-US" altLang="zh-CN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tmp=L-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&gt;data[0];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//L-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&gt;data[0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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&gt;data[j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&gt;data[0]=L-&gt;data[j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L-&gt;data[j]=tmp;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3240"/>
            <a:ext cx="863600" cy="576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7701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0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32750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1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370681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2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2116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3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64343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4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51482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5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5580063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6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678"/>
            <a:ext cx="3603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6084888" y="2822878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7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678"/>
            <a:ext cx="36036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6515100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8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678"/>
            <a:ext cx="36036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7019925" y="2822878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00000"/>
                </a:solidFill>
              </a:rPr>
              <a:t>9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714348" y="2673653"/>
            <a:ext cx="17145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9933"/>
                </a:solidFill>
              </a:rPr>
              <a:t>pivot</a:t>
            </a:r>
            <a:r>
              <a:rPr lang="zh-CN" altLang="en-US" sz="2000" smtClean="0">
                <a:solidFill>
                  <a:srgbClr val="339933"/>
                </a:solidFill>
              </a:rPr>
              <a:t>（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基准</a:t>
            </a:r>
            <a:r>
              <a:rPr lang="zh-CN" altLang="en-US" sz="2000" smtClean="0">
                <a:solidFill>
                  <a:srgbClr val="339933"/>
                </a:solidFill>
              </a:rPr>
              <a:t>）</a:t>
            </a:r>
            <a:endParaRPr lang="en-US" altLang="zh-CN" sz="2000">
              <a:solidFill>
                <a:srgbClr val="339933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2771775" y="3678540"/>
            <a:ext cx="360363" cy="765175"/>
            <a:chOff x="1746" y="1174"/>
            <a:chExt cx="227" cy="482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i</a:t>
              </a:r>
              <a:endParaRPr lang="en-US" altLang="zh-CN" sz="2000" i="1">
                <a:solidFill>
                  <a:srgbClr val="339933"/>
                </a:solidFill>
              </a:endParaRPr>
            </a:p>
          </p:txBody>
        </p:sp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7019925" y="3686478"/>
            <a:ext cx="360363" cy="765175"/>
            <a:chOff x="4422" y="1179"/>
            <a:chExt cx="227" cy="482"/>
          </a:xfrm>
        </p:grpSpPr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9933"/>
                  </a:solidFill>
                </a:rPr>
                <a:t>j</a:t>
              </a:r>
              <a:endParaRPr lang="en-US" altLang="zh-CN" sz="2000" i="1">
                <a:solidFill>
                  <a:srgbClr val="339933"/>
                </a:solidFill>
              </a:endParaRPr>
            </a:p>
          </p:txBody>
        </p:sp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28" y="910880"/>
            <a:ext cx="5551482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=L</a:t>
            </a:r>
            <a:r>
              <a:rPr lang="en-US" altLang="zh-CN" sz="220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&gt;data[0]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（基准）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从后向前找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小于等于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的元素：前移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从前向后找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的元素：后移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9"/>
          <p:cNvGrpSpPr/>
          <p:nvPr/>
        </p:nvGrpSpPr>
        <p:grpSpPr bwMode="auto">
          <a:xfrm>
            <a:off x="2747961" y="4545315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0</a:t>
              </a:r>
              <a:r>
                <a:rPr lang="zh-CN" altLang="en-US" dirty="0"/>
                <a:t>　</a:t>
              </a:r>
              <a:r>
                <a:rPr lang="en-US" altLang="zh-CN" dirty="0"/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2</a:t>
              </a:r>
              <a:r>
                <a:rPr lang="zh-CN" altLang="en-US" dirty="0"/>
                <a:t>　</a:t>
              </a:r>
              <a:r>
                <a:rPr lang="en-US" altLang="zh-CN" dirty="0"/>
                <a:t>1</a:t>
              </a:r>
              <a:r>
                <a:rPr lang="zh-CN" altLang="en-US" dirty="0"/>
                <a:t>　</a:t>
              </a:r>
              <a:r>
                <a:rPr lang="en-US" altLang="zh-CN" sz="2800" dirty="0">
                  <a:solidFill>
                    <a:srgbClr val="FF3300"/>
                  </a:solidFill>
                </a:rPr>
                <a:t>3</a:t>
              </a:r>
              <a:r>
                <a:rPr lang="zh-CN" altLang="en-US" dirty="0"/>
                <a:t>　</a:t>
              </a:r>
              <a:r>
                <a:rPr lang="en-US" altLang="zh-CN" dirty="0"/>
                <a:t>5</a:t>
              </a:r>
              <a:r>
                <a:rPr lang="zh-CN" altLang="en-US" dirty="0"/>
                <a:t>　</a:t>
              </a:r>
              <a:r>
                <a:rPr lang="en-US" altLang="zh-CN" dirty="0"/>
                <a:t>7</a:t>
              </a:r>
              <a:r>
                <a:rPr lang="zh-CN" altLang="en-US" dirty="0"/>
                <a:t>　</a:t>
              </a:r>
              <a:r>
                <a:rPr lang="en-US" altLang="zh-CN" dirty="0"/>
                <a:t>4</a:t>
              </a:r>
              <a:r>
                <a:rPr lang="zh-CN" altLang="en-US" dirty="0"/>
                <a:t>　</a:t>
              </a:r>
              <a:r>
                <a:rPr lang="en-US" altLang="zh-CN" dirty="0"/>
                <a:t>6</a:t>
              </a:r>
              <a:r>
                <a:rPr lang="zh-CN" altLang="en-US" dirty="0"/>
                <a:t>　</a:t>
              </a:r>
              <a:r>
                <a:rPr lang="en-US" altLang="zh-CN" dirty="0"/>
                <a:t>8</a:t>
              </a:r>
              <a:endParaRPr lang="en-US" altLang="zh-CN" dirty="0"/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142844" y="71414"/>
            <a:ext cx="3929090" cy="587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62000" tIns="108000" rIns="162000" bIns="108000">
            <a:spAutoFit/>
          </a:bodyPr>
          <a:lstStyle/>
          <a:p>
            <a:r>
              <a:rPr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（前后交换法） </a:t>
            </a:r>
            <a:r>
              <a:rPr lang="zh-CN" altLang="en-US" sz="24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4414" y="6110607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算法时间复杂度为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bldLvl="0" animBg="1"/>
      <p:bldP spid="274437" grpId="1" bldLvl="0" animBg="1"/>
      <p:bldP spid="274439" grpId="0" bldLvl="0" animBg="1"/>
      <p:bldP spid="274443" grpId="0" bldLvl="0" animBg="1"/>
      <p:bldP spid="274445" grpId="0" bldLvl="0" animBg="1"/>
      <p:bldP spid="274449" grpId="0" bldLvl="0" animBg="1"/>
      <p:bldP spid="274455" grpId="0" bldLvl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32453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move2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SqList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&gt;length-1;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pivot=L-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&gt;data[0];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data[0]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为基准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&lt;j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data[j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]&gt;pivot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j--;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从右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向左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扫描，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zh-CN" altLang="en-US" smtClean="0">
                <a:solidFill>
                  <a:srgbClr val="FF00FF"/>
                </a:solidFill>
                <a:latin typeface="+mj-ea"/>
                <a:cs typeface="Times New Roman" panose="02020603050405020304" pitchFamily="18" charset="0"/>
              </a:rPr>
              <a:t>≤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data[j]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]=L-&gt;data[j];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&lt;j &amp;&amp; L-&gt;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]&lt;=pivot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从左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向右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扫描，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&gt;data[j]=L-&gt;data[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将其放入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data[j]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]=pivot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		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放置</a:t>
            </a:r>
            <a:r>
              <a:rPr lang="zh-CN" altLang="en-US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基准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85786" y="1357298"/>
            <a:ext cx="7643866" cy="19543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两个记录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交换：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tmp=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=tmp;   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次移动</a:t>
            </a:r>
            <a:endParaRPr lang="en-US" altLang="zh-CN" sz="22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多个相邻记录</a:t>
            </a:r>
            <a:r>
              <a:rPr lang="zh-CN" altLang="en-US" sz="22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连续交换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/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位置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和位置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的元素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  </a:t>
            </a:r>
            <a:r>
              <a:rPr lang="en-US" altLang="zh-CN" sz="22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b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a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c    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需要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次移动</a:t>
            </a:r>
            <a:endParaRPr lang="en-US" altLang="zh-CN" sz="2200" i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/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  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位置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和位置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3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的元素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  </a:t>
            </a:r>
            <a:r>
              <a:rPr lang="en-US" altLang="zh-CN" sz="22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b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c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en-US" altLang="zh-CN" sz="2200" i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a    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需要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次移动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endParaRPr lang="zh-CN" altLang="en-US" sz="22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500042"/>
            <a:ext cx="41434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为什么解法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比解法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更好？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4414" y="4214818"/>
            <a:ext cx="5572164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而采用：</a:t>
            </a:r>
            <a:endParaRPr lang="en-US" altLang="zh-CN" sz="22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tmp=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200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=tmp;   4</a:t>
            </a:r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次移动</a:t>
            </a:r>
            <a:endParaRPr lang="en-US" altLang="zh-CN" sz="22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性能得到提高。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572264" y="3357562"/>
            <a:ext cx="1571636" cy="900176"/>
            <a:chOff x="6572264" y="3357562"/>
            <a:chExt cx="1571636" cy="900176"/>
          </a:xfrm>
        </p:grpSpPr>
        <p:sp>
          <p:nvSpPr>
            <p:cNvPr id="32" name="下箭头 31"/>
            <p:cNvSpPr/>
            <p:nvPr/>
          </p:nvSpPr>
          <p:spPr>
            <a:xfrm>
              <a:off x="7215206" y="3357562"/>
              <a:ext cx="285752" cy="42862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72264" y="385762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共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6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次移动</a:t>
              </a:r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19710" y="404495"/>
            <a:ext cx="8700770" cy="5590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17000"/>
              </a:lnSpc>
            </a:pPr>
            <a:r>
              <a:rPr lang="zh-CN" altLang="en-US" sz="2000" b="1" smtClean="0">
                <a:solidFill>
                  <a:srgbClr val="FF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初始化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InitList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(&amp;L)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构造一个空的线性表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销毁线性表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DestroyList(&amp;L)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释放线性表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占用的内存空间。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判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线性表是否为空表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ListEmpty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(L)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空表，则返回真，否则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假。</a:t>
            </a:r>
            <a:endParaRPr kumimoji="1"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求线性表的长度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ListLength(L)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中元素个数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输出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200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DispList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(L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不为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空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时，顺序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显示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各结点的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值域。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线性表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中指定位置的某个数据</a:t>
            </a: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元素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GetElem(L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&amp;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：用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中第 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2000" i="1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个元素的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值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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定位查找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LocateElem(L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中第一个值域与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相等的逻辑位序。若这样的元素不存在，则返回值为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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一个数据元素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ListInsert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(&amp;L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的第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个元素之前插入新的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元素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的长度增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70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   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删除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数据元素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ListDelete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(&amp;L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&amp;</a:t>
            </a:r>
            <a:r>
              <a:rPr kumimoji="1"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删除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的第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2000" i="1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≤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）个元素，并用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其值，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的长度减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lnSpc>
                <a:spcPct val="87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056005" y="2132330"/>
            <a:ext cx="182816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1870" y="2132330"/>
            <a:ext cx="164846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357422" y="857232"/>
            <a:ext cx="1785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>
                <a:ea typeface="楷体" panose="02010609060101010101" pitchFamily="49" charset="-122"/>
                <a:cs typeface="Times New Roman" panose="02020603050405020304" pitchFamily="18" charset="0"/>
              </a:rPr>
              <a:t>应用程序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9387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程序员可以直接使用它来存放数据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作为存放数据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的容器。</a:t>
            </a:r>
            <a:endParaRPr lang="en-US" altLang="zh-CN" sz="22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程序员可以直接使用它的基本运算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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完成更复杂的功能。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252691"/>
            <a:ext cx="24288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线性表的作用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5306695" y="1834515"/>
            <a:ext cx="551815" cy="2606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实现了的线性表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95288" y="472607"/>
            <a:ext cx="8153400" cy="1630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2-3</a:t>
            </a:r>
            <a:r>
              <a:rPr kumimoji="1" lang="en-US" altLang="zh-CN" sz="280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假设有两个集合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，分别用两个线性表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LA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表示，即线性表中的元素就是集合中的元素。利用线性表的基本运算，设计一个算法，求一个新的集合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C=AUB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，即将两个线性表的元素都放在新的线性表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r>
              <a:rPr kumimoji="1" lang="zh-CN" altLang="en-US" sz="24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zh-CN" altLang="en-US" sz="24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976CE2-A860-4F98-A694-5E753072FB00}" type="slidenum">
              <a:rPr lang="en-US" altLang="zh-CN" smtClean="0"/>
            </a:fld>
            <a:r>
              <a:rPr lang="en-US" altLang="zh-CN" smtClean="0"/>
              <a:t>/18</a:t>
            </a:r>
            <a:endParaRPr lang="en-US" altLang="zh-CN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1979930" y="116205"/>
            <a:ext cx="6763385" cy="65544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unionList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 LB, List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&amp;LC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int  lena, i;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ElemType e;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InitList(LC);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for(i=1; i&lt;=ListLength(LA); i++){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GetElem(LA,i,e);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ListInsert(LC,i,e);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lena=ListLength(LA);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for(i=1;i&lt;=ListLength(LB);i++){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GetElem(LB,i,e);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if ( !LocalElem(LA, e)){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ListInsert(LC,++lena,e);   }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}</a:t>
            </a:r>
            <a:endParaRPr kumimoji="1"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75740" y="116205"/>
            <a:ext cx="500380" cy="65544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464051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2.1.3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线性表的知识结构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584" y="1109947"/>
            <a:ext cx="2357454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线性表的概念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394" y="1928802"/>
            <a:ext cx="3000396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线性表的存储结构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284716" y="1648113"/>
            <a:ext cx="142876" cy="252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070350" y="692785"/>
            <a:ext cx="4900295" cy="1104270"/>
            <a:chOff x="4357686" y="428604"/>
            <a:chExt cx="4357718" cy="1122224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6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逻辑特性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988751"/>
              <a:ext cx="4357718" cy="562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线性表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ADT=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逻辑结构＋  基本运算</a:t>
              </a:r>
              <a:endParaRPr lang="en-US" altLang="zh-CN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                    （运算描述）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784518" y="2534058"/>
            <a:ext cx="3000396" cy="2999681"/>
            <a:chOff x="1071538" y="2534058"/>
            <a:chExt cx="3000396" cy="2999681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线性表的应用</a:t>
              </a: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1642" y="5615604"/>
            <a:ext cx="3429024" cy="742354"/>
            <a:chOff x="928662" y="5615604"/>
            <a:chExt cx="3429024" cy="742354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特殊的线性表</a:t>
              </a:r>
              <a:r>
                <a:rPr lang="en-US" altLang="zh-CN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sz="24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有序表</a:t>
              </a: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615604"/>
              <a:ext cx="142876" cy="252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157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顺序存储结构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顺序表中</a:t>
              </a:r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基本运算的实现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链式存储结构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5006330" y="3213100"/>
            <a:ext cx="1785950" cy="2215064"/>
            <a:chOff x="3143240" y="2707640"/>
            <a:chExt cx="1785950" cy="2215064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单链表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单链表中</a:t>
              </a:r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基本运算的实现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4436745" y="2707640"/>
              <a:ext cx="0" cy="9359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64203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线性表重要的知识点：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6143668" cy="14827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线性表两类存储结构的差异。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每种存储结构中基本运算的实现算法。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利用线性表求解实际问题。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7540</Words>
  <Application>WPS 演示</Application>
  <PresentationFormat>全屏显示(4:3)</PresentationFormat>
  <Paragraphs>781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楷体</vt:lpstr>
      <vt:lpstr>黑体</vt:lpstr>
      <vt:lpstr>微软雅黑</vt:lpstr>
      <vt:lpstr>Symbol</vt:lpstr>
      <vt:lpstr>Calibri</vt:lpstr>
      <vt:lpstr>Arial Unicode MS</vt:lpstr>
      <vt:lpstr>Wingdings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453</cp:revision>
  <dcterms:created xsi:type="dcterms:W3CDTF">2004-11-02T05:48:00Z</dcterms:created>
  <dcterms:modified xsi:type="dcterms:W3CDTF">2021-12-13T14:30:35Z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C7FADBDA18654A03B15158267B049A1B</vt:lpwstr>
  </property>
</Properties>
</file>