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3"/>
    <p:sldId id="258" r:id="rId4"/>
    <p:sldId id="423" r:id="rId5"/>
    <p:sldId id="362" r:id="rId6"/>
    <p:sldId id="260" r:id="rId7"/>
    <p:sldId id="262" r:id="rId8"/>
    <p:sldId id="390" r:id="rId9"/>
    <p:sldId id="259" r:id="rId10"/>
    <p:sldId id="420" r:id="rId11"/>
    <p:sldId id="263" r:id="rId12"/>
    <p:sldId id="264" r:id="rId13"/>
    <p:sldId id="267" r:id="rId14"/>
    <p:sldId id="268" r:id="rId15"/>
    <p:sldId id="269" r:id="rId16"/>
    <p:sldId id="466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60" r:id="rId27"/>
    <p:sldId id="462" r:id="rId28"/>
    <p:sldId id="511" r:id="rId29"/>
    <p:sldId id="467" r:id="rId30"/>
    <p:sldId id="468" r:id="rId31"/>
    <p:sldId id="469" r:id="rId32"/>
    <p:sldId id="470" r:id="rId33"/>
    <p:sldId id="471" r:id="rId34"/>
    <p:sldId id="473" r:id="rId35"/>
    <p:sldId id="474" r:id="rId37"/>
    <p:sldId id="475" r:id="rId38"/>
    <p:sldId id="476" r:id="rId39"/>
    <p:sldId id="477" r:id="rId40"/>
    <p:sldId id="478" r:id="rId41"/>
    <p:sldId id="480" r:id="rId42"/>
    <p:sldId id="481" r:id="rId43"/>
    <p:sldId id="482" r:id="rId44"/>
    <p:sldId id="483" r:id="rId45"/>
    <p:sldId id="484" r:id="rId46"/>
    <p:sldId id="485" r:id="rId47"/>
    <p:sldId id="486" r:id="rId48"/>
    <p:sldId id="487" r:id="rId49"/>
    <p:sldId id="488" r:id="rId50"/>
    <p:sldId id="497" r:id="rId51"/>
    <p:sldId id="498" r:id="rId52"/>
    <p:sldId id="499" r:id="rId53"/>
    <p:sldId id="500" r:id="rId54"/>
    <p:sldId id="501" r:id="rId55"/>
    <p:sldId id="502" r:id="rId56"/>
    <p:sldId id="503" r:id="rId57"/>
    <p:sldId id="504" r:id="rId58"/>
    <p:sldId id="505" r:id="rId59"/>
    <p:sldId id="506" r:id="rId60"/>
    <p:sldId id="507" r:id="rId61"/>
    <p:sldId id="508" r:id="rId62"/>
    <p:sldId id="509" r:id="rId63"/>
    <p:sldId id="510" r:id="rId6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00FF"/>
    <a:srgbClr val="008000"/>
    <a:srgbClr val="660066"/>
    <a:srgbClr val="666699"/>
    <a:srgbClr val="F8BFBE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8" autoAdjust="0"/>
    <p:restoredTop sz="94682" autoAdjust="0"/>
  </p:normalViewPr>
  <p:slideViewPr>
    <p:cSldViewPr>
      <p:cViewPr varScale="1">
        <p:scale>
          <a:sx n="60" d="100"/>
          <a:sy n="60" d="100"/>
        </p:scale>
        <p:origin x="-882" y="-90"/>
      </p:cViewPr>
      <p:guideLst>
        <p:guide orient="horz" pos="216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16FCF211-E3CB-4503-8179-86F7EE408A9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721E-CB7A-4D0F-AC1A-9442BEBBE86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B3E3-D642-4134-B91F-8A6F8172910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10-020D-48AA-B240-533C789ABE5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841-857A-4A9F-A459-E6D622719AE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9E0F-AFE5-4D5E-8CFD-1DB54A441DF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1B9-03CB-4BE6-94C3-2FF607DEBE8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16F9-62D9-4954-998C-4BE1DBC63EB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B131-CCB9-45DD-AE27-F40DF063938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F93B-5658-445F-A346-5C6E5635FF4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8366-8C0C-4B08-89B2-3C44616032C8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GI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GI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428860" y="785794"/>
            <a:ext cx="4429156" cy="762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第</a:t>
            </a:r>
            <a:r>
              <a:rPr kumimoji="1"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3</a:t>
            </a: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章 </a:t>
            </a:r>
            <a:r>
              <a:rPr kumimoji="1" lang="zh-CN" altLang="en-US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  栈</a:t>
            </a: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和队列</a:t>
            </a:r>
            <a:r>
              <a:rPr kumimoji="1" lang="zh-CN" altLang="en-US" sz="4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4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1" name="Text Box 3" descr="新闻纸"/>
          <p:cNvSpPr txBox="1">
            <a:spLocks noChangeArrowheads="1"/>
          </p:cNvSpPr>
          <p:nvPr/>
        </p:nvSpPr>
        <p:spPr bwMode="auto">
          <a:xfrm>
            <a:off x="3286116" y="2428868"/>
            <a:ext cx="2571768" cy="5794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3.1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栈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 descr="新闻纸"/>
          <p:cNvSpPr txBox="1">
            <a:spLocks noChangeArrowheads="1"/>
          </p:cNvSpPr>
          <p:nvPr/>
        </p:nvSpPr>
        <p:spPr bwMode="auto">
          <a:xfrm>
            <a:off x="3286116" y="3370833"/>
            <a:ext cx="257176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3.2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队列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000364" y="3929066"/>
            <a:ext cx="2500330" cy="250033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31800" y="142852"/>
            <a:ext cx="8243888" cy="16435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在顺序栈中实现栈的基本运算算法。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）初始化栈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InitStack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(&amp;s)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建立一个新的空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，实际上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是将栈顶指针指向</a:t>
            </a:r>
            <a:r>
              <a:rPr kumimoji="1"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即可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000" b="0" dirty="0">
              <a:solidFill>
                <a:schemeClr val="tx2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91" name="Text Box 1027"/>
          <p:cNvSpPr txBox="1">
            <a:spLocks noChangeArrowheads="1"/>
          </p:cNvSpPr>
          <p:nvPr/>
        </p:nvSpPr>
        <p:spPr bwMode="auto">
          <a:xfrm>
            <a:off x="1071538" y="1831973"/>
            <a:ext cx="5643602" cy="1449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08000" rIns="144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*&amp;s)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s-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&gt;top=</a:t>
            </a:r>
            <a:r>
              <a:rPr kumimoji="1" lang="en-US" altLang="zh-CN" sz="200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000" b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93" name="Line 1029"/>
          <p:cNvSpPr>
            <a:spLocks noChangeShapeType="1"/>
          </p:cNvSpPr>
          <p:nvPr/>
        </p:nvSpPr>
        <p:spPr bwMode="auto">
          <a:xfrm>
            <a:off x="2425688" y="4073528"/>
            <a:ext cx="503238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4" name="Text Box 1030"/>
          <p:cNvSpPr txBox="1">
            <a:spLocks noChangeArrowheads="1"/>
          </p:cNvSpPr>
          <p:nvPr/>
        </p:nvSpPr>
        <p:spPr bwMode="auto">
          <a:xfrm>
            <a:off x="2139935" y="3929066"/>
            <a:ext cx="360363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s</a:t>
            </a:r>
            <a:endParaRPr lang="en-US" altLang="zh-CN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10051" y="4071942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10051" y="4432304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210051" y="4791079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210051" y="5151442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10051" y="5511804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3798889" y="6016629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333751" y="5813429"/>
            <a:ext cx="576263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  <a:endParaRPr lang="en-US" altLang="zh-CN" sz="2000"/>
          </a:p>
        </p:txBody>
      </p:sp>
      <p:sp>
        <p:nvSpPr>
          <p:cNvPr id="16" name="下箭头 15"/>
          <p:cNvSpPr/>
          <p:nvPr/>
        </p:nvSpPr>
        <p:spPr>
          <a:xfrm>
            <a:off x="3857620" y="3357562"/>
            <a:ext cx="285752" cy="428628"/>
          </a:xfrm>
          <a:prstGeom prst="downArrow">
            <a:avLst/>
          </a:prstGeom>
          <a:ln>
            <a:tailEnd type="triangle" w="med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786446" y="4500570"/>
            <a:ext cx="2928958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注意：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栈指针，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top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所指栈的栈顶指针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81000" y="549275"/>
            <a:ext cx="822960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）销毁栈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DestroyStack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(&amp;s)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释放栈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占用的存储空间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000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857225" y="1785926"/>
            <a:ext cx="4786346" cy="1449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DestroyStack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*&amp;s)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free(s);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23533" y="3573145"/>
            <a:ext cx="800100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）判断栈是否为空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StackEmpty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(s)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为空的条件是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&gt;top==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900406" y="4869488"/>
            <a:ext cx="5040313" cy="1449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*s)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return(s-&gt;top==-1);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-36195" y="188890"/>
            <a:ext cx="8610600" cy="1384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）进栈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Push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kumimoji="1"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在栈不满的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下，先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将栈指针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增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，然后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在该位置上插入元素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971577" y="1655751"/>
            <a:ext cx="7632700" cy="26765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s-&gt;top==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栈满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情况，即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栈上溢出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false;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s-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&gt;top++;		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栈顶指针增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s-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&gt;data[s-&gt;top]=e;	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lang="en-US" altLang="zh-CN" sz="2000" i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放在栈顶指针处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051980" y="4653286"/>
            <a:ext cx="4786346" cy="1857388"/>
            <a:chOff x="1357290" y="4286256"/>
            <a:chExt cx="4786346" cy="1857388"/>
          </a:xfrm>
        </p:grpSpPr>
        <p:cxnSp>
          <p:nvCxnSpPr>
            <p:cNvPr id="5" name="直接连接符 4"/>
            <p:cNvCxnSpPr/>
            <p:nvPr/>
          </p:nvCxnSpPr>
          <p:spPr>
            <a:xfrm rot="5400000">
              <a:off x="1888017" y="551157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495240" y="6118802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530165" y="5523485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33340" y="5618736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/>
                <a:t>a</a:t>
              </a:r>
              <a:endParaRPr lang="zh-CN" altLang="en-US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65950" y="432071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/>
                <a:t>e</a:t>
              </a:r>
              <a:endParaRPr lang="zh-CN" altLang="en-US" i="1" dirty="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816728" y="4575734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000232" y="5837254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357290" y="5672353"/>
              <a:ext cx="8572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top</a:t>
              </a:r>
              <a:endParaRPr lang="zh-CN" altLang="en-US" sz="2000" dirty="0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3708892" y="4917292"/>
              <a:ext cx="2434744" cy="1226352"/>
              <a:chOff x="3708892" y="4917292"/>
              <a:chExt cx="2434744" cy="12263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528180" y="521550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 smtClean="0"/>
                  <a:t>e</a:t>
                </a:r>
                <a:endParaRPr lang="zh-CN" altLang="en-US" i="1" dirty="0"/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3708892" y="511867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rot="5400000">
                <a:off x="4888413" y="552372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495636" y="613094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5400000">
                <a:off x="5530561" y="553562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533736" y="563087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 smtClean="0"/>
                  <a:t>a</a:t>
                </a:r>
                <a:endParaRPr lang="zh-CN" altLang="en-US" i="1" dirty="0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>
                <a:off x="5072066" y="54512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4429124" y="5286388"/>
                <a:ext cx="8572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dirty="0" smtClean="0"/>
                  <a:t>top</a:t>
                </a:r>
                <a:endParaRPr lang="zh-CN" altLang="en-US" sz="20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428728" y="4286256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Push</a:t>
              </a:r>
              <a:r>
                <a:rPr kumimoji="1" lang="en-US" altLang="zh-CN" sz="200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(&amp;s</a:t>
              </a:r>
              <a:r>
                <a:rPr kumimoji="1" lang="zh-CN" altLang="en-US" sz="200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000" dirty="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8443914" cy="13111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）出栈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Pop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kumimoji="1"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在栈不为空的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下，先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将栈顶元素赋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给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，然后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将栈指针减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13" name="Text Box 1029"/>
          <p:cNvSpPr txBox="1">
            <a:spLocks noChangeArrowheads="1"/>
          </p:cNvSpPr>
          <p:nvPr/>
        </p:nvSpPr>
        <p:spPr bwMode="auto">
          <a:xfrm>
            <a:off x="1331568" y="1341126"/>
            <a:ext cx="7064426" cy="3232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Pop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&amp;e)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s-&gt;top==-1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栈为空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情况，即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栈下溢出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false;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e=s-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&gt;data[s-&gt;top];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取栈顶指针元素的元素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&gt;top--;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栈顶指针减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159611" y="4724723"/>
            <a:ext cx="4824446" cy="1857388"/>
            <a:chOff x="1104876" y="4214818"/>
            <a:chExt cx="4824446" cy="1857388"/>
          </a:xfrm>
        </p:grpSpPr>
        <p:sp>
          <p:nvSpPr>
            <p:cNvPr id="9" name="任意多边形 8"/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7884" y="514407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/>
                <a:t>e</a:t>
              </a:r>
              <a:endParaRPr lang="zh-CN" altLang="en-US" i="1" dirty="0"/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53440" y="555944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/>
                <a:t>a</a:t>
              </a:r>
              <a:endParaRPr lang="zh-CN" altLang="en-US" i="1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04876" y="5189550"/>
              <a:ext cx="8572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top</a:t>
              </a:r>
              <a:endParaRPr lang="zh-CN" altLang="en-US" sz="2000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4" name="直接连接符 3"/>
              <p:cNvCxnSpPr/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319422" y="55472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 smtClean="0"/>
                  <a:t>a</a:t>
                </a:r>
                <a:endParaRPr lang="zh-CN" altLang="en-US" i="1" dirty="0"/>
              </a:p>
            </p:txBody>
          </p:sp>
          <p:sp>
            <p:nvSpPr>
              <p:cNvPr id="12" name="右箭头 11"/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>
                <a:off x="4811714" y="5786454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168772" y="5621553"/>
                <a:ext cx="8572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dirty="0" smtClean="0"/>
                  <a:t>top</a:t>
                </a:r>
                <a:endParaRPr lang="zh-CN" altLang="en-US" sz="20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714612" y="4214818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Pop</a:t>
              </a:r>
              <a:r>
                <a:rPr kumimoji="1" lang="en-US" altLang="zh-CN" sz="200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(&amp;s</a:t>
              </a:r>
              <a:r>
                <a:rPr kumimoji="1" lang="zh-CN" altLang="en-US" sz="200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&amp;</a:t>
              </a:r>
              <a:r>
                <a:rPr kumimoji="1" lang="en-US" altLang="zh-CN" sz="2000" dirty="0" err="1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000" dirty="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305800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）取栈顶</a:t>
            </a:r>
            <a:r>
              <a:rPr kumimoji="1"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kumimoji="1"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GetTop(s</a:t>
            </a:r>
            <a:r>
              <a:rPr kumimoji="1" lang="zh-CN" altLang="en-US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dirty="0" err="1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在栈不为空的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下，将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栈顶元素赋给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928660" y="1485083"/>
            <a:ext cx="6715174" cy="3416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GetTop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&amp;e)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(s-&gt;top==-1)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栈为空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情况，即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栈下溢出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false;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e=s-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&gt;data[s-&gt;top];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取栈顶指针元素的元素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strike="dblStrike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s-</a:t>
            </a:r>
            <a:r>
              <a:rPr lang="en-US" altLang="zh-CN" sz="2000" strike="dblStrike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&gt;top--;		</a:t>
            </a:r>
            <a:r>
              <a:rPr lang="en-US" altLang="zh-CN" sz="2000" strike="dblStrike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2000" strike="dblStrike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栈顶指针减</a:t>
            </a:r>
            <a:r>
              <a:rPr lang="en-US" altLang="zh-CN" sz="2000" strike="dblStrike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endParaRPr lang="zh-CN" altLang="en-US" sz="2000" strike="dblStrike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403961" y="4797431"/>
            <a:ext cx="4824446" cy="1785950"/>
            <a:chOff x="1104876" y="4286256"/>
            <a:chExt cx="4824446" cy="1785950"/>
          </a:xfrm>
        </p:grpSpPr>
        <p:sp>
          <p:nvSpPr>
            <p:cNvPr id="4" name="任意多边形 3"/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47884" y="514407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/>
                <a:t>e</a:t>
              </a:r>
              <a:endParaRPr lang="zh-CN" altLang="en-US" i="1" dirty="0"/>
            </a:p>
          </p:txBody>
        </p:sp>
        <p:cxnSp>
          <p:nvCxnSpPr>
            <p:cNvPr id="6" name="直接连接符 5"/>
            <p:cNvCxnSpPr/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53440" y="555944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/>
                <a:t>a</a:t>
              </a:r>
              <a:endParaRPr lang="zh-CN" altLang="en-US" i="1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04876" y="5189550"/>
              <a:ext cx="8572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top</a:t>
              </a:r>
              <a:endParaRPr lang="zh-CN" alt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488" y="4286256"/>
              <a:ext cx="17145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GetTop(s</a:t>
              </a:r>
              <a:r>
                <a:rPr kumimoji="1" lang="zh-CN" altLang="en-US" sz="200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&amp;</a:t>
              </a:r>
              <a:r>
                <a:rPr kumimoji="1" lang="en-US" altLang="zh-CN" sz="2000" dirty="0" err="1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000" dirty="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000" dirty="0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13" name="直接连接符 12"/>
              <p:cNvCxnSpPr/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319422" y="55472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 smtClean="0"/>
                  <a:t>a</a:t>
                </a:r>
                <a:endParaRPr lang="zh-CN" altLang="en-US" i="1" dirty="0"/>
              </a:p>
            </p:txBody>
          </p:sp>
          <p:sp>
            <p:nvSpPr>
              <p:cNvPr id="17" name="右箭头 16"/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811714" y="54258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168772" y="5260988"/>
                <a:ext cx="8572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dirty="0" smtClean="0"/>
                  <a:t>top</a:t>
                </a:r>
                <a:endParaRPr lang="zh-CN" altLang="en-US" sz="20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11780" y="5202250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 smtClean="0"/>
                  <a:t>e</a:t>
                </a:r>
                <a:endParaRPr lang="zh-CN" altLang="en-US" i="1" dirty="0"/>
              </a:p>
            </p:txBody>
          </p:sp>
        </p:grp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Line 2"/>
          <p:cNvSpPr>
            <a:spLocks noChangeShapeType="1"/>
          </p:cNvSpPr>
          <p:nvPr/>
        </p:nvSpPr>
        <p:spPr bwMode="auto">
          <a:xfrm>
            <a:off x="1476375" y="2540000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79" name="Line 3"/>
          <p:cNvSpPr>
            <a:spLocks noChangeShapeType="1"/>
          </p:cNvSpPr>
          <p:nvPr/>
        </p:nvSpPr>
        <p:spPr bwMode="auto">
          <a:xfrm>
            <a:off x="1476375" y="4700588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2628900" y="2540000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539750" y="1676400"/>
            <a:ext cx="3095625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例如：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exp=“(())”</a:t>
            </a:r>
            <a:endParaRPr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3348038" y="3044825"/>
            <a:ext cx="1581152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 ‘(‘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1643042" y="3619500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endParaRPr lang="en-US" altLang="zh-CN" sz="20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1657350" y="4124325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3346450" y="2395538"/>
            <a:ext cx="1725616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 ‘(‘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348038" y="3643314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③ 遇到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)’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顶为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(‘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3343275" y="4286256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④ 遇到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)’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顶为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(‘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3419475" y="4886278"/>
            <a:ext cx="4897438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栈空且</a:t>
            </a:r>
            <a:r>
              <a:rPr lang="en-US" altLang="zh-CN" sz="18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exp</a:t>
            </a:r>
            <a:r>
              <a:rPr lang="zh-CN" altLang="en-US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扫描</a:t>
            </a:r>
            <a:r>
              <a:rPr lang="zh-CN" altLang="en-US" sz="180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完，返回</a:t>
            </a:r>
            <a:r>
              <a:rPr lang="en-US" altLang="zh-CN" sz="18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true</a:t>
            </a:r>
            <a:endParaRPr lang="en-US" altLang="zh-CN" sz="18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3802" name="Text Box 26"/>
          <p:cNvSpPr txBox="1">
            <a:spLocks noChangeArrowheads="1"/>
          </p:cNvSpPr>
          <p:nvPr/>
        </p:nvSpPr>
        <p:spPr bwMode="auto">
          <a:xfrm>
            <a:off x="395289" y="620713"/>
            <a:ext cx="4748216" cy="457200"/>
          </a:xfrm>
          <a:prstGeom prst="rect">
            <a:avLst/>
          </a:prstGeom>
          <a:solidFill>
            <a:srgbClr val="008000"/>
          </a:solidFill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表达式括号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配对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情况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6" grpId="0" bldLvl="0" animBg="1"/>
      <p:bldP spid="203787" grpId="0" bldLvl="0" animBg="1"/>
      <p:bldP spid="203787" grpId="1" bldLvl="0" animBg="1"/>
      <p:bldP spid="203784" grpId="0" bldLvl="0" animBg="1"/>
      <p:bldP spid="203784" grpId="1" bldLvl="0" animBg="1"/>
      <p:bldP spid="203783" grpId="0" bldLvl="0" animBg="1"/>
      <p:bldP spid="203788" grpId="0" bldLvl="0" animBg="1"/>
      <p:bldP spid="203789" grpId="0" bldLvl="0" animBg="1"/>
      <p:bldP spid="20380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-142908" y="30241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3357554" y="2285992"/>
            <a:ext cx="3044809" cy="936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auto">
          <a:xfrm>
            <a:off x="4894294" y="3438517"/>
            <a:ext cx="360363" cy="1155696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5249931" y="3594081"/>
            <a:ext cx="922382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映射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9705" name="Text Box 25"/>
          <p:cNvSpPr txBox="1">
            <a:spLocks noChangeArrowheads="1"/>
          </p:cNvSpPr>
          <p:nvPr/>
        </p:nvSpPr>
        <p:spPr bwMode="auto">
          <a:xfrm>
            <a:off x="212758" y="2879701"/>
            <a:ext cx="1358846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逻辑结构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9706" name="Text Box 26"/>
          <p:cNvSpPr txBox="1">
            <a:spLocks noChangeArrowheads="1"/>
          </p:cNvSpPr>
          <p:nvPr/>
        </p:nvSpPr>
        <p:spPr bwMode="auto">
          <a:xfrm>
            <a:off x="284196" y="4973650"/>
            <a:ext cx="1358846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存储结构</a:t>
            </a:r>
            <a:endParaRPr kumimoji="1" lang="zh-CN" altLang="en-US" sz="20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9707" name="AutoShape 27"/>
          <p:cNvSpPr>
            <a:spLocks noChangeArrowheads="1"/>
          </p:cNvSpPr>
          <p:nvPr/>
        </p:nvSpPr>
        <p:spPr bwMode="auto">
          <a:xfrm>
            <a:off x="717582" y="3629017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1846294" y="4951404"/>
            <a:ext cx="53975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199704" name="Text Box 24"/>
          <p:cNvSpPr txBox="1">
            <a:spLocks noChangeArrowheads="1"/>
          </p:cNvSpPr>
          <p:nvPr/>
        </p:nvSpPr>
        <p:spPr bwMode="auto">
          <a:xfrm>
            <a:off x="3892577" y="5951535"/>
            <a:ext cx="2357453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一个</a:t>
            </a:r>
            <a:r>
              <a:rPr kumimoji="1" lang="zh-CN" altLang="en-US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链栈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的示意图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9708" name="Rectangle 28"/>
          <p:cNvSpPr>
            <a:spLocks noChangeArrowheads="1"/>
          </p:cNvSpPr>
          <p:nvPr/>
        </p:nvSpPr>
        <p:spPr bwMode="auto">
          <a:xfrm>
            <a:off x="2376519" y="4951404"/>
            <a:ext cx="53975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199709" name="Rectangle 29"/>
          <p:cNvSpPr>
            <a:spLocks noChangeArrowheads="1"/>
          </p:cNvSpPr>
          <p:nvPr/>
        </p:nvSpPr>
        <p:spPr bwMode="auto">
          <a:xfrm>
            <a:off x="3346482" y="4951404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000" baseline="-25000" dirty="0" err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0" name="Rectangle 30"/>
          <p:cNvSpPr>
            <a:spLocks noChangeArrowheads="1"/>
          </p:cNvSpPr>
          <p:nvPr/>
        </p:nvSpPr>
        <p:spPr bwMode="auto">
          <a:xfrm>
            <a:off x="3851307" y="4951404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1" name="Line 31"/>
          <p:cNvSpPr>
            <a:spLocks noChangeShapeType="1"/>
          </p:cNvSpPr>
          <p:nvPr/>
        </p:nvSpPr>
        <p:spPr bwMode="auto">
          <a:xfrm>
            <a:off x="2590832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12" name="Rectangle 32"/>
          <p:cNvSpPr>
            <a:spLocks noChangeArrowheads="1"/>
          </p:cNvSpPr>
          <p:nvPr/>
        </p:nvSpPr>
        <p:spPr bwMode="auto">
          <a:xfrm>
            <a:off x="4859369" y="4951404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altLang="zh-CN" sz="20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3" name="Rectangle 33"/>
          <p:cNvSpPr>
            <a:spLocks noChangeArrowheads="1"/>
          </p:cNvSpPr>
          <p:nvPr/>
        </p:nvSpPr>
        <p:spPr bwMode="auto">
          <a:xfrm>
            <a:off x="5364194" y="4951404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4" name="Line 34"/>
          <p:cNvSpPr>
            <a:spLocks noChangeShapeType="1"/>
          </p:cNvSpPr>
          <p:nvPr/>
        </p:nvSpPr>
        <p:spPr bwMode="auto">
          <a:xfrm>
            <a:off x="4103719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15" name="Rectangle 35"/>
          <p:cNvSpPr>
            <a:spLocks noChangeArrowheads="1"/>
          </p:cNvSpPr>
          <p:nvPr/>
        </p:nvSpPr>
        <p:spPr bwMode="auto">
          <a:xfrm>
            <a:off x="8028019" y="4951404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i="1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6" name="Rectangle 36"/>
          <p:cNvSpPr>
            <a:spLocks noChangeArrowheads="1"/>
          </p:cNvSpPr>
          <p:nvPr/>
        </p:nvSpPr>
        <p:spPr bwMode="auto">
          <a:xfrm>
            <a:off x="8532844" y="4951404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7" name="Line 37"/>
          <p:cNvSpPr>
            <a:spLocks noChangeShapeType="1"/>
          </p:cNvSpPr>
          <p:nvPr/>
        </p:nvSpPr>
        <p:spPr bwMode="auto">
          <a:xfrm>
            <a:off x="7272369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18" name="Line 38"/>
          <p:cNvSpPr>
            <a:spLocks noChangeShapeType="1"/>
          </p:cNvSpPr>
          <p:nvPr/>
        </p:nvSpPr>
        <p:spPr bwMode="auto">
          <a:xfrm>
            <a:off x="5615019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19" name="Text Box 39"/>
          <p:cNvSpPr txBox="1">
            <a:spLocks noChangeArrowheads="1"/>
          </p:cNvSpPr>
          <p:nvPr/>
        </p:nvSpPr>
        <p:spPr bwMode="auto">
          <a:xfrm>
            <a:off x="6437344" y="4926004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720" name="Arc 40"/>
          <p:cNvSpPr/>
          <p:nvPr/>
        </p:nvSpPr>
        <p:spPr bwMode="auto">
          <a:xfrm>
            <a:off x="1943132" y="4591042"/>
            <a:ext cx="360362" cy="3603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721" name="Text Box 41"/>
          <p:cNvSpPr txBox="1">
            <a:spLocks noChangeArrowheads="1"/>
          </p:cNvSpPr>
          <p:nvPr/>
        </p:nvSpPr>
        <p:spPr bwMode="auto">
          <a:xfrm>
            <a:off x="1511332" y="4303704"/>
            <a:ext cx="431800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199722" name="Text Box 42"/>
          <p:cNvSpPr txBox="1">
            <a:spLocks noChangeArrowheads="1"/>
          </p:cNvSpPr>
          <p:nvPr/>
        </p:nvSpPr>
        <p:spPr bwMode="auto">
          <a:xfrm>
            <a:off x="3321105" y="4408417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栈顶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9723" name="Text Box 43"/>
          <p:cNvSpPr txBox="1">
            <a:spLocks noChangeArrowheads="1"/>
          </p:cNvSpPr>
          <p:nvPr/>
        </p:nvSpPr>
        <p:spPr bwMode="auto">
          <a:xfrm>
            <a:off x="8028083" y="4408417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栈底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035353" y="4308461"/>
            <a:ext cx="1571636" cy="1357322"/>
          </a:xfrm>
          <a:prstGeom prst="roundRect">
            <a:avLst/>
          </a:prstGeom>
          <a:ln w="2857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 Box 4" descr="蓝色面巾纸"/>
          <p:cNvSpPr txBox="1">
            <a:spLocks noChangeArrowheads="1"/>
          </p:cNvSpPr>
          <p:nvPr/>
        </p:nvSpPr>
        <p:spPr bwMode="auto">
          <a:xfrm>
            <a:off x="323850" y="333375"/>
            <a:ext cx="7272338" cy="55989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3.1.3 </a:t>
            </a:r>
            <a:r>
              <a:rPr kumimoji="1"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的链式存储结构及其基本运算的实现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</a:t>
            </a:r>
            <a:endParaRPr kumimoji="1" lang="zh-CN" altLang="en-US" sz="2800" dirty="0">
              <a:solidFill>
                <a:srgbClr val="FF33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357158" y="1142984"/>
            <a:ext cx="8278814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链表存储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的栈称为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链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栈，这里采用带头结点的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单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链表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实现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7" grpId="1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258888" y="4162442"/>
            <a:ext cx="31686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1800" b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00100" y="2928934"/>
            <a:ext cx="23034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链栈的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要素：</a:t>
            </a:r>
            <a:endParaRPr kumimoji="1"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071538" y="3571876"/>
            <a:ext cx="6192837" cy="19108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1"/>
              </a:buBlip>
            </a:pP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栈空条件：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&gt;next=NULL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1"/>
              </a:buBlip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栈满条件：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不考虑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  <a:r>
              <a:rPr lang="en-US" altLang="zh-CN" sz="2000" i="1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将包含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的结点插入到头结点之后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退栈操作：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取出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头结点之后结点的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元素并删除之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/17</a:t>
            </a:r>
            <a:endParaRPr lang="en-US" altLang="zh-CN"/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982059" y="1341429"/>
            <a:ext cx="53975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p>
            <a:endParaRPr lang="zh-CN" altLang="zh-CN" baseline="-25000"/>
          </a:p>
        </p:txBody>
      </p:sp>
      <p:sp>
        <p:nvSpPr>
          <p:cNvPr id="199708" name="Rectangle 28"/>
          <p:cNvSpPr>
            <a:spLocks noChangeArrowheads="1"/>
          </p:cNvSpPr>
          <p:nvPr/>
        </p:nvSpPr>
        <p:spPr bwMode="auto">
          <a:xfrm>
            <a:off x="1512284" y="1341429"/>
            <a:ext cx="53975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p>
            <a:endParaRPr lang="zh-CN" altLang="zh-CN" baseline="-25000"/>
          </a:p>
        </p:txBody>
      </p:sp>
      <p:sp>
        <p:nvSpPr>
          <p:cNvPr id="199709" name="Rectangle 29"/>
          <p:cNvSpPr>
            <a:spLocks noChangeArrowheads="1"/>
          </p:cNvSpPr>
          <p:nvPr/>
        </p:nvSpPr>
        <p:spPr bwMode="auto">
          <a:xfrm>
            <a:off x="2482247" y="1341429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000" baseline="-25000" dirty="0" err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0" name="Rectangle 30"/>
          <p:cNvSpPr>
            <a:spLocks noChangeArrowheads="1"/>
          </p:cNvSpPr>
          <p:nvPr/>
        </p:nvSpPr>
        <p:spPr bwMode="auto">
          <a:xfrm>
            <a:off x="2987072" y="1341429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p>
            <a:endParaRPr lang="zh-CN" altLang="zh-CN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1" name="Line 31"/>
          <p:cNvSpPr>
            <a:spLocks noChangeShapeType="1"/>
          </p:cNvSpPr>
          <p:nvPr/>
        </p:nvSpPr>
        <p:spPr bwMode="auto">
          <a:xfrm>
            <a:off x="1726597" y="1557329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p>
            <a:endParaRPr lang="zh-CN" altLang="en-US"/>
          </a:p>
        </p:txBody>
      </p:sp>
      <p:sp>
        <p:nvSpPr>
          <p:cNvPr id="199712" name="Rectangle 32"/>
          <p:cNvSpPr>
            <a:spLocks noChangeArrowheads="1"/>
          </p:cNvSpPr>
          <p:nvPr/>
        </p:nvSpPr>
        <p:spPr bwMode="auto">
          <a:xfrm>
            <a:off x="3995134" y="1341429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altLang="zh-CN" sz="20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3" name="Rectangle 33"/>
          <p:cNvSpPr>
            <a:spLocks noChangeArrowheads="1"/>
          </p:cNvSpPr>
          <p:nvPr/>
        </p:nvSpPr>
        <p:spPr bwMode="auto">
          <a:xfrm>
            <a:off x="4499959" y="1341429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p>
            <a:endParaRPr lang="zh-CN" altLang="zh-CN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4" name="Line 34"/>
          <p:cNvSpPr>
            <a:spLocks noChangeShapeType="1"/>
          </p:cNvSpPr>
          <p:nvPr/>
        </p:nvSpPr>
        <p:spPr bwMode="auto">
          <a:xfrm>
            <a:off x="3239484" y="1557329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p>
            <a:endParaRPr lang="zh-CN" altLang="en-US"/>
          </a:p>
        </p:txBody>
      </p:sp>
      <p:sp>
        <p:nvSpPr>
          <p:cNvPr id="199715" name="Rectangle 35"/>
          <p:cNvSpPr>
            <a:spLocks noChangeArrowheads="1"/>
          </p:cNvSpPr>
          <p:nvPr/>
        </p:nvSpPr>
        <p:spPr bwMode="auto">
          <a:xfrm>
            <a:off x="7163784" y="1341429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i="1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6" name="Rectangle 36"/>
          <p:cNvSpPr>
            <a:spLocks noChangeArrowheads="1"/>
          </p:cNvSpPr>
          <p:nvPr/>
        </p:nvSpPr>
        <p:spPr bwMode="auto">
          <a:xfrm>
            <a:off x="7668609" y="1341429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7" name="Line 37"/>
          <p:cNvSpPr>
            <a:spLocks noChangeShapeType="1"/>
          </p:cNvSpPr>
          <p:nvPr/>
        </p:nvSpPr>
        <p:spPr bwMode="auto">
          <a:xfrm>
            <a:off x="6408134" y="1557329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p>
            <a:endParaRPr lang="zh-CN" altLang="en-US"/>
          </a:p>
        </p:txBody>
      </p:sp>
      <p:sp>
        <p:nvSpPr>
          <p:cNvPr id="199718" name="Line 38"/>
          <p:cNvSpPr>
            <a:spLocks noChangeShapeType="1"/>
          </p:cNvSpPr>
          <p:nvPr/>
        </p:nvSpPr>
        <p:spPr bwMode="auto">
          <a:xfrm>
            <a:off x="4750784" y="1557329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p>
            <a:endParaRPr lang="zh-CN" altLang="en-US"/>
          </a:p>
        </p:txBody>
      </p:sp>
      <p:sp>
        <p:nvSpPr>
          <p:cNvPr id="199719" name="Text Box 39"/>
          <p:cNvSpPr txBox="1">
            <a:spLocks noChangeArrowheads="1"/>
          </p:cNvSpPr>
          <p:nvPr/>
        </p:nvSpPr>
        <p:spPr bwMode="auto">
          <a:xfrm>
            <a:off x="5573109" y="1316029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720" name="Arc 40"/>
          <p:cNvSpPr/>
          <p:nvPr/>
        </p:nvSpPr>
        <p:spPr bwMode="auto">
          <a:xfrm>
            <a:off x="1078897" y="981067"/>
            <a:ext cx="360362" cy="3603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tailEnd type="stealth" w="lg" len="lg"/>
          </a:ln>
          <a:effectLst/>
        </p:spPr>
        <p:txBody>
          <a:bodyPr wrap="none" anchor="ctr"/>
          <a:p>
            <a:endParaRPr lang="zh-CN" altLang="en-US"/>
          </a:p>
        </p:txBody>
      </p:sp>
      <p:sp>
        <p:nvSpPr>
          <p:cNvPr id="199721" name="Text Box 41"/>
          <p:cNvSpPr txBox="1">
            <a:spLocks noChangeArrowheads="1"/>
          </p:cNvSpPr>
          <p:nvPr/>
        </p:nvSpPr>
        <p:spPr bwMode="auto">
          <a:xfrm>
            <a:off x="647097" y="693729"/>
            <a:ext cx="431800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199722" name="Text Box 42"/>
          <p:cNvSpPr txBox="1">
            <a:spLocks noChangeArrowheads="1"/>
          </p:cNvSpPr>
          <p:nvPr/>
        </p:nvSpPr>
        <p:spPr bwMode="auto">
          <a:xfrm>
            <a:off x="2456870" y="798442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栈顶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9723" name="Text Box 43"/>
          <p:cNvSpPr txBox="1">
            <a:spLocks noChangeArrowheads="1"/>
          </p:cNvSpPr>
          <p:nvPr/>
        </p:nvSpPr>
        <p:spPr bwMode="auto">
          <a:xfrm>
            <a:off x="7163848" y="798442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栈底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171118" y="698486"/>
            <a:ext cx="1571636" cy="1357322"/>
          </a:xfrm>
          <a:prstGeom prst="roundRect">
            <a:avLst/>
          </a:prstGeom>
          <a:ln w="2857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938240" y="1077919"/>
            <a:ext cx="610554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链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数据结点的类型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如下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85864" y="1844673"/>
            <a:ext cx="6029342" cy="20255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 tIns="180000" rIns="144000" bIns="180000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linknode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data;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数据域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*next;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指针域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28600" y="188913"/>
            <a:ext cx="8229600" cy="1936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在链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中，栈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的基本运算算法如下。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）初始化栈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initStack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(&amp;s)  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建立一个空栈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。实际上是创建链栈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头结点，并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将其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域置为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827088" y="2285992"/>
            <a:ext cx="6624637" cy="176814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24000" tIns="144000" bIns="144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(LinkStNode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*&amp;s)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LiSta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InitStack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ck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*)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malloc(sizeof(LinkStNode));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s-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&gt;next=NULL;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571736" y="4143380"/>
            <a:ext cx="1643074" cy="1428760"/>
            <a:chOff x="2571736" y="4143380"/>
            <a:chExt cx="1643074" cy="142876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2135" y="5140340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675060" y="5140340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zh-CN" sz="2000" baseline="-25000" dirty="0"/>
            </a:p>
          </p:txBody>
        </p:sp>
        <p:sp>
          <p:nvSpPr>
            <p:cNvPr id="21" name="Arc 40"/>
            <p:cNvSpPr/>
            <p:nvPr/>
          </p:nvSpPr>
          <p:spPr bwMode="auto">
            <a:xfrm>
              <a:off x="3003536" y="4779978"/>
              <a:ext cx="360362" cy="360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2571736" y="4492640"/>
              <a:ext cx="431800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</a:t>
              </a:r>
              <a:endParaRPr lang="en-US" altLang="zh-CN"/>
            </a:p>
          </p:txBody>
        </p:sp>
        <p:sp>
          <p:nvSpPr>
            <p:cNvPr id="25" name="下箭头 24"/>
            <p:cNvSpPr/>
            <p:nvPr/>
          </p:nvSpPr>
          <p:spPr>
            <a:xfrm>
              <a:off x="3643306" y="4143380"/>
              <a:ext cx="357190" cy="571504"/>
            </a:xfrm>
            <a:prstGeom prst="downArrow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/17</a:t>
            </a:r>
            <a:endParaRPr lang="en-US" altLang="zh-CN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1505" y="6021070"/>
            <a:ext cx="7397750" cy="4235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比较与线性表的初始化：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完全相同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857280" y="1951956"/>
            <a:ext cx="7286620" cy="5355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是一种只能在一端进行插入或删除操作的线性表。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9" name="Rectangle 3" descr="蓝色面巾纸"/>
          <p:cNvSpPr>
            <a:spLocks noChangeArrowheads="1"/>
          </p:cNvSpPr>
          <p:nvPr/>
        </p:nvSpPr>
        <p:spPr bwMode="auto">
          <a:xfrm>
            <a:off x="547682" y="1214422"/>
            <a:ext cx="3167062" cy="52322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FF3300"/>
                </a:solidFill>
                <a:ea typeface="隶书" panose="02010509060101010101" pitchFamily="49" charset="-122"/>
              </a:rPr>
              <a:t>3.1.1 </a:t>
            </a:r>
            <a:r>
              <a:rPr kumimoji="1" lang="en-US" altLang="zh-CN" sz="2800" dirty="0" smtClean="0">
                <a:solidFill>
                  <a:srgbClr val="FF3300"/>
                </a:solidFill>
                <a:ea typeface="隶书" panose="02010509060101010101" pitchFamily="49" charset="-122"/>
              </a:rPr>
              <a:t>  </a:t>
            </a:r>
            <a:r>
              <a:rPr kumimoji="1" lang="zh-CN" altLang="en-US" sz="2800" dirty="0" smtClean="0">
                <a:solidFill>
                  <a:srgbClr val="FF3300"/>
                </a:solidFill>
                <a:ea typeface="隶书" panose="02010509060101010101" pitchFamily="49" charset="-122"/>
              </a:rPr>
              <a:t>栈</a:t>
            </a:r>
            <a:r>
              <a:rPr kumimoji="1" lang="zh-CN" altLang="en-US" sz="2800" dirty="0">
                <a:solidFill>
                  <a:srgbClr val="FF3300"/>
                </a:solidFill>
                <a:ea typeface="隶书" panose="02010509060101010101" pitchFamily="49" charset="-122"/>
              </a:rPr>
              <a:t>的定义</a:t>
            </a:r>
            <a:r>
              <a:rPr kumimoji="1" lang="zh-CN" altLang="en-US" sz="2800" dirty="0">
                <a:solidFill>
                  <a:srgbClr val="FF3300"/>
                </a:solidFill>
                <a:latin typeface="楷体_GB2312" pitchFamily="49" charset="-122"/>
              </a:rPr>
              <a:t> </a:t>
            </a:r>
            <a:endParaRPr kumimoji="1" lang="zh-CN" altLang="en-US" sz="2800" dirty="0">
              <a:solidFill>
                <a:srgbClr val="FF3300"/>
              </a:solidFill>
              <a:latin typeface="楷体_GB2312" pitchFamily="49" charset="-122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979613" y="3243277"/>
            <a:ext cx="4824412" cy="504825"/>
          </a:xfrm>
          <a:prstGeom prst="rect">
            <a:avLst/>
          </a:prstGeom>
          <a:solidFill>
            <a:srgbClr val="92D05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76375" y="3890977"/>
            <a:ext cx="5832475" cy="795389"/>
            <a:chOff x="1476375" y="3890977"/>
            <a:chExt cx="5832475" cy="795389"/>
          </a:xfrm>
        </p:grpSpPr>
        <p:sp>
          <p:nvSpPr>
            <p:cNvPr id="4102" name="Line 6"/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1476375" y="4286256"/>
              <a:ext cx="1150938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端点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6157913" y="4286256"/>
              <a:ext cx="1150937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端点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071539" y="5114940"/>
            <a:ext cx="6453212" cy="430887"/>
          </a:xfrm>
          <a:prstGeom prst="rect">
            <a:avLst/>
          </a:prstGeom>
          <a:noFill/>
          <a:ln w="38100" algn="ctr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只能选取同一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个端点进行</a:t>
            </a:r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插入和删除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</a:t>
            </a:r>
            <a:endParaRPr kumimoji="1"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3" descr="新闻纸"/>
          <p:cNvSpPr txBox="1">
            <a:spLocks noChangeArrowheads="1"/>
          </p:cNvSpPr>
          <p:nvPr/>
        </p:nvSpPr>
        <p:spPr bwMode="auto">
          <a:xfrm>
            <a:off x="3071802" y="357166"/>
            <a:ext cx="2643206" cy="5794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3.1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栈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8992" y="2786058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线性表</a:t>
            </a:r>
            <a:endParaRPr lang="zh-CN" altLang="en-US" sz="2000" dirty="0"/>
          </a:p>
        </p:txBody>
      </p:sp>
      <p:sp>
        <p:nvSpPr>
          <p:cNvPr id="2" name="Text Box 3" descr="新闻纸"/>
          <p:cNvSpPr txBox="1">
            <a:spLocks noChangeArrowheads="1"/>
          </p:cNvSpPr>
          <p:nvPr/>
        </p:nvSpPr>
        <p:spPr bwMode="auto">
          <a:xfrm>
            <a:off x="1259840" y="5877560"/>
            <a:ext cx="6778625" cy="5835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p>
            <a:pPr algn="l">
              <a:spcBef>
                <a:spcPct val="50000"/>
              </a:spcBef>
            </a:pP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栈和队列都称为受限的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线性表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71476" y="357166"/>
            <a:ext cx="620078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）销毁栈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DestroyStack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(&amp;s)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释放栈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占用的全部存储空间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71472" y="1500174"/>
            <a:ext cx="6215106" cy="3542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DestroyStack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(LinkStNode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*&amp;s)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LinkStNode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p=s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q=s-&gt;next;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(q!=NULL)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{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free(p);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p=q;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q=p-&gt;next;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free(p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此时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尾结点，释放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其空间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/17</a:t>
            </a:r>
            <a:endParaRPr lang="en-US" altLang="zh-CN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71500" y="5877560"/>
            <a:ext cx="7397750" cy="4235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比较与线性表的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区别：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完全相同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8600" y="500042"/>
            <a:ext cx="8458200" cy="16065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）判断栈是否为空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StackEmpty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(s)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为空的条件是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&gt;next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==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单链表中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没有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数据结点。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900113" y="2371705"/>
            <a:ext cx="4967287" cy="1449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108000" rIns="288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StackEmpty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(LinkStNode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*s)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return(s-&gt;next==NULL);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00232" y="4071942"/>
            <a:ext cx="1857388" cy="1630385"/>
            <a:chOff x="1928794" y="4227507"/>
            <a:chExt cx="1857388" cy="1630385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465370" y="4875207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008295" y="4875207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zh-CN" sz="2000" baseline="-25000" dirty="0"/>
            </a:p>
          </p:txBody>
        </p:sp>
        <p:sp>
          <p:nvSpPr>
            <p:cNvPr id="10" name="Arc 40"/>
            <p:cNvSpPr/>
            <p:nvPr/>
          </p:nvSpPr>
          <p:spPr bwMode="auto">
            <a:xfrm>
              <a:off x="2360594" y="4514845"/>
              <a:ext cx="360362" cy="360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41"/>
            <p:cNvSpPr txBox="1">
              <a:spLocks noChangeArrowheads="1"/>
            </p:cNvSpPr>
            <p:nvPr/>
          </p:nvSpPr>
          <p:spPr bwMode="auto">
            <a:xfrm>
              <a:off x="1928794" y="4227507"/>
              <a:ext cx="431800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</a:t>
              </a:r>
              <a:endParaRPr lang="en-US" altLang="zh-C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43108" y="5457782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空栈的情况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/17</a:t>
            </a:r>
            <a:endParaRPr lang="en-US" altLang="zh-CN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71500" y="5877560"/>
            <a:ext cx="7397750" cy="4235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比较与线性表的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区别：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完全相同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52400" y="142852"/>
            <a:ext cx="8839200" cy="9417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）进栈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Push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kumimoji="1"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新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数据结点插入到头结点之后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4213" y="1246165"/>
            <a:ext cx="7031059" cy="2677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(LinkStNode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LinkStNode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*p;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p=(LinkStNode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*)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malloc(sizeof(LinkStNode));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p-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&gt;data=e;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新建元素</a:t>
            </a:r>
            <a:r>
              <a:rPr lang="en-US" altLang="zh-CN" sz="2000" i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对应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的结点*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endParaRPr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p-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&gt;next=s-&gt;next;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结点作为开始结点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&gt;next=p;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142976" y="2071678"/>
            <a:ext cx="6524649" cy="4286280"/>
            <a:chOff x="1142976" y="2071678"/>
            <a:chExt cx="6524649" cy="4286280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2193925" y="4292600"/>
              <a:ext cx="504825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2698750" y="4292600"/>
              <a:ext cx="360363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1833563" y="44799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1474788" y="4292600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s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3273425" y="4292600"/>
              <a:ext cx="504825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3778250" y="4292600"/>
              <a:ext cx="3603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2913063" y="44799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4354513" y="4292600"/>
              <a:ext cx="504825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n-1</a:t>
              </a:r>
              <a:endPara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4859338" y="4292600"/>
              <a:ext cx="3603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3994150" y="44799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6802438" y="4292600"/>
              <a:ext cx="504825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7307263" y="4292600"/>
              <a:ext cx="3603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6442075" y="44799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5073650" y="4495800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5649913" y="4221163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anose="02020603050405020304" pitchFamily="18" charset="0"/>
                </a:rPr>
                <a:t>…</a:t>
              </a:r>
              <a:endParaRPr lang="en-US" altLang="zh-CN">
                <a:cs typeface="Times New Roman" panose="02020603050405020304" pitchFamily="18" charset="0"/>
              </a:endParaRPr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 flipV="1">
              <a:off x="3132138" y="5734050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4" name="Text Box 20"/>
            <p:cNvSpPr txBox="1">
              <a:spLocks noChangeArrowheads="1"/>
            </p:cNvSpPr>
            <p:nvPr/>
          </p:nvSpPr>
          <p:spPr bwMode="auto">
            <a:xfrm>
              <a:off x="2916238" y="5949950"/>
              <a:ext cx="6477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p</a:t>
              </a:r>
              <a:endParaRPr lang="en-US" altLang="zh-CN" sz="2000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2843213" y="5373688"/>
              <a:ext cx="504825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3348038" y="5373688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9" name="Oval 25"/>
            <p:cNvSpPr>
              <a:spLocks noChangeArrowheads="1"/>
            </p:cNvSpPr>
            <p:nvPr/>
          </p:nvSpPr>
          <p:spPr bwMode="auto">
            <a:xfrm>
              <a:off x="2428860" y="5207021"/>
              <a:ext cx="1439862" cy="115093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008000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 flipV="1">
              <a:off x="3152775" y="4652963"/>
              <a:ext cx="0" cy="5048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42976" y="2071678"/>
              <a:ext cx="5643602" cy="1428760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6200000" flipH="1">
              <a:off x="1643042" y="3571876"/>
              <a:ext cx="642942" cy="50006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0" y="5949950"/>
            <a:ext cx="3601720" cy="4235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就是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线性表的头插入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法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6200" y="115888"/>
            <a:ext cx="8672513" cy="1384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）出栈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Pop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kumimoji="1"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在栈不为空的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下，将头结点后继数据结点的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数据域赋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给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，然后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将其删除。对应算法如下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611188" y="1614488"/>
            <a:ext cx="7993062" cy="3140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Pop(LinkStNode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&amp;e)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LinkStNode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*p;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if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s-&gt;next==NULL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栈空的情况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false;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p=s-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&gt;next;	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//p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开始结点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e=p-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s-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&gt;next=p-&gt;next;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删除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free(p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释放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000100" y="2928934"/>
            <a:ext cx="6451625" cy="3686258"/>
            <a:chOff x="1000100" y="2928934"/>
            <a:chExt cx="6451625" cy="3686258"/>
          </a:xfrm>
        </p:grpSpPr>
        <p:sp>
          <p:nvSpPr>
            <p:cNvPr id="67590" name="Rectangle 6"/>
            <p:cNvSpPr>
              <a:spLocks noChangeArrowheads="1"/>
            </p:cNvSpPr>
            <p:nvPr/>
          </p:nvSpPr>
          <p:spPr bwMode="auto">
            <a:xfrm>
              <a:off x="1978025" y="5372100"/>
              <a:ext cx="504825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2482850" y="5372100"/>
              <a:ext cx="360363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2" name="Line 8"/>
            <p:cNvSpPr>
              <a:spLocks noChangeShapeType="1"/>
            </p:cNvSpPr>
            <p:nvPr/>
          </p:nvSpPr>
          <p:spPr bwMode="auto">
            <a:xfrm>
              <a:off x="1617663" y="55594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3" name="Text Box 9"/>
            <p:cNvSpPr txBox="1">
              <a:spLocks noChangeArrowheads="1"/>
            </p:cNvSpPr>
            <p:nvPr/>
          </p:nvSpPr>
          <p:spPr bwMode="auto">
            <a:xfrm>
              <a:off x="1258888" y="5372100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s</a:t>
              </a:r>
              <a:endParaRPr lang="en-US" altLang="zh-CN" sz="2000" dirty="0">
                <a:solidFill>
                  <a:srgbClr val="0000FF"/>
                </a:solidFill>
              </a:endParaRPr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3057525" y="5372100"/>
              <a:ext cx="504825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3562350" y="5372100"/>
              <a:ext cx="3603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596" name="Line 12"/>
            <p:cNvSpPr>
              <a:spLocks noChangeShapeType="1"/>
            </p:cNvSpPr>
            <p:nvPr/>
          </p:nvSpPr>
          <p:spPr bwMode="auto">
            <a:xfrm>
              <a:off x="2697163" y="55594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7" name="Rectangle 13"/>
            <p:cNvSpPr>
              <a:spLocks noChangeArrowheads="1"/>
            </p:cNvSpPr>
            <p:nvPr/>
          </p:nvSpPr>
          <p:spPr bwMode="auto">
            <a:xfrm>
              <a:off x="4138613" y="5372100"/>
              <a:ext cx="504825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n-1</a:t>
              </a:r>
              <a:endPara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598" name="Rectangle 14"/>
            <p:cNvSpPr>
              <a:spLocks noChangeArrowheads="1"/>
            </p:cNvSpPr>
            <p:nvPr/>
          </p:nvSpPr>
          <p:spPr bwMode="auto">
            <a:xfrm>
              <a:off x="4643438" y="5372100"/>
              <a:ext cx="3603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>
              <a:off x="3778250" y="55594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0" name="Rectangle 16"/>
            <p:cNvSpPr>
              <a:spLocks noChangeArrowheads="1"/>
            </p:cNvSpPr>
            <p:nvPr/>
          </p:nvSpPr>
          <p:spPr bwMode="auto">
            <a:xfrm>
              <a:off x="6586538" y="5372100"/>
              <a:ext cx="504825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01" name="Rectangle 17"/>
            <p:cNvSpPr>
              <a:spLocks noChangeArrowheads="1"/>
            </p:cNvSpPr>
            <p:nvPr/>
          </p:nvSpPr>
          <p:spPr bwMode="auto">
            <a:xfrm>
              <a:off x="7091363" y="5372100"/>
              <a:ext cx="3603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>
              <a:off x="6226175" y="55594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>
              <a:off x="4857750" y="5575300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4" name="Text Box 20"/>
            <p:cNvSpPr txBox="1">
              <a:spLocks noChangeArrowheads="1"/>
            </p:cNvSpPr>
            <p:nvPr/>
          </p:nvSpPr>
          <p:spPr bwMode="auto">
            <a:xfrm>
              <a:off x="5434013" y="5300663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anose="02020603050405020304" pitchFamily="18" charset="0"/>
                </a:rPr>
                <a:t>…</a:t>
              </a:r>
              <a:endParaRPr lang="en-US" altLang="zh-CN">
                <a:cs typeface="Times New Roman" panose="02020603050405020304" pitchFamily="18" charset="0"/>
              </a:endParaRPr>
            </a:p>
          </p:txBody>
        </p:sp>
        <p:sp>
          <p:nvSpPr>
            <p:cNvPr id="67611" name="Oval 27"/>
            <p:cNvSpPr>
              <a:spLocks noChangeArrowheads="1"/>
            </p:cNvSpPr>
            <p:nvPr/>
          </p:nvSpPr>
          <p:spPr bwMode="auto">
            <a:xfrm>
              <a:off x="2861615" y="4893637"/>
              <a:ext cx="1285884" cy="1295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3300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00364" y="6215082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删除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3" name="直接箭头连接符 22"/>
            <p:cNvCxnSpPr>
              <a:endCxn id="67594" idx="0"/>
            </p:cNvCxnSpPr>
            <p:nvPr/>
          </p:nvCxnSpPr>
          <p:spPr>
            <a:xfrm rot="16200000" flipH="1">
              <a:off x="3076576" y="5138738"/>
              <a:ext cx="300026" cy="16669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2855903" y="4889513"/>
              <a:ext cx="358775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0000FF"/>
                  </a:solidFill>
                </a:rPr>
                <a:t>p</a:t>
              </a:r>
              <a:endParaRPr lang="en-US" altLang="zh-CN" sz="2000" dirty="0">
                <a:solidFill>
                  <a:srgbClr val="0000FF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00100" y="2928934"/>
              <a:ext cx="5429288" cy="1214446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6200000" flipH="1">
              <a:off x="1285852" y="4357694"/>
              <a:ext cx="1000132" cy="57150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15510" y="6215380"/>
            <a:ext cx="3601720" cy="4235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就是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删除第一个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333375"/>
            <a:ext cx="891540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）取栈顶</a:t>
            </a:r>
            <a:r>
              <a:rPr kumimoji="1"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kumimoji="1"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GetTop(</a:t>
            </a:r>
            <a:r>
              <a:rPr kumimoji="1" lang="en-US" altLang="zh-CN" i="1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在栈不为空的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下，将头结点后继数据结点的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数据域赋给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747" name="Text Box 1027"/>
          <p:cNvSpPr txBox="1">
            <a:spLocks noChangeArrowheads="1"/>
          </p:cNvSpPr>
          <p:nvPr/>
        </p:nvSpPr>
        <p:spPr bwMode="auto">
          <a:xfrm>
            <a:off x="568297" y="1484934"/>
            <a:ext cx="612140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GetTop(LinkStNode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&amp;e)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if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(s-&gt;next==NULL)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栈空的情况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false;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e=s-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&gt;next-&gt;data;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857224" y="2643182"/>
            <a:ext cx="6192837" cy="3186192"/>
            <a:chOff x="857224" y="2643182"/>
            <a:chExt cx="6192837" cy="3186192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1576361" y="4586282"/>
              <a:ext cx="504825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2081186" y="4586282"/>
              <a:ext cx="360363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1215999" y="4773607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857224" y="4586282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s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2655861" y="4586282"/>
              <a:ext cx="504825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3160686" y="4586282"/>
              <a:ext cx="3603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2295499" y="4773607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736949" y="4586282"/>
              <a:ext cx="504825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n-1</a:t>
              </a:r>
              <a:endPara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4241774" y="4586282"/>
              <a:ext cx="3603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>
              <a:off x="3376586" y="4773607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6184874" y="4586282"/>
              <a:ext cx="504825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6689699" y="4586282"/>
              <a:ext cx="3603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5824511" y="4773607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4456086" y="4789482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Text Box 20"/>
            <p:cNvSpPr txBox="1">
              <a:spLocks noChangeArrowheads="1"/>
            </p:cNvSpPr>
            <p:nvPr/>
          </p:nvSpPr>
          <p:spPr bwMode="auto">
            <a:xfrm>
              <a:off x="5032349" y="4514845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anose="02020603050405020304" pitchFamily="18" charset="0"/>
                </a:rPr>
                <a:t>…</a:t>
              </a:r>
              <a:endParaRPr lang="en-US" altLang="zh-CN">
                <a:cs typeface="Times New Roman" panose="02020603050405020304" pitchFamily="18" charset="0"/>
              </a:endParaRPr>
            </a:p>
          </p:txBody>
        </p:sp>
        <p:sp>
          <p:nvSpPr>
            <p:cNvPr id="35" name="Oval 27"/>
            <p:cNvSpPr>
              <a:spLocks noChangeArrowheads="1"/>
            </p:cNvSpPr>
            <p:nvPr/>
          </p:nvSpPr>
          <p:spPr bwMode="auto">
            <a:xfrm>
              <a:off x="2514253" y="4220532"/>
              <a:ext cx="1150937" cy="1295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3300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98700" y="5429264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取值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28662" y="2643182"/>
              <a:ext cx="2786082" cy="42862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 rot="16200000" flipH="1">
              <a:off x="1393009" y="3464719"/>
              <a:ext cx="1214446" cy="4286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685800" y="1069975"/>
            <a:ext cx="7696200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800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8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3-5</a:t>
            </a:r>
            <a:r>
              <a:rPr kumimoji="1" lang="en-US" altLang="zh-CN" sz="28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编写一个算法判断输入的表达式中括号是否配对（假设只含有左、右圆括号）。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0034" y="2357430"/>
            <a:ext cx="7981950" cy="1548769"/>
            <a:chOff x="785786" y="2357430"/>
            <a:chExt cx="7981950" cy="1548769"/>
          </a:xfrm>
        </p:grpSpPr>
        <p:sp>
          <p:nvSpPr>
            <p:cNvPr id="67588" name="Text Box 4"/>
            <p:cNvSpPr txBox="1">
              <a:spLocks noChangeArrowheads="1"/>
            </p:cNvSpPr>
            <p:nvPr/>
          </p:nvSpPr>
          <p:spPr bwMode="auto">
            <a:xfrm>
              <a:off x="785786" y="2928934"/>
              <a:ext cx="7981950" cy="9772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    </a:t>
              </a:r>
              <a:r>
                <a:rPr kumimoji="1" lang="zh-CN" altLang="en-US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一个表达式中的左右括号是按</a:t>
              </a:r>
              <a:r>
                <a:rPr kumimoji="1" lang="zh-CN" altLang="en-US" dirty="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最近位置配对</a:t>
              </a:r>
              <a:r>
                <a:rPr kumimoji="1" lang="zh-CN" altLang="en-US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的。所以利用一个栈来进行求解。</a:t>
              </a:r>
              <a:endPara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2976" y="2357430"/>
              <a:ext cx="2143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FF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算法设计思路</a:t>
              </a:r>
              <a:endParaRPr lang="zh-CN" altLang="en-US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Line 2"/>
          <p:cNvSpPr>
            <a:spLocks noChangeShapeType="1"/>
          </p:cNvSpPr>
          <p:nvPr/>
        </p:nvSpPr>
        <p:spPr bwMode="auto">
          <a:xfrm>
            <a:off x="1477645" y="2205355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79" name="Line 3"/>
          <p:cNvSpPr>
            <a:spLocks noChangeShapeType="1"/>
          </p:cNvSpPr>
          <p:nvPr/>
        </p:nvSpPr>
        <p:spPr bwMode="auto">
          <a:xfrm>
            <a:off x="1477645" y="4365943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2630170" y="2205355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541020" y="1341755"/>
            <a:ext cx="3095625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例如：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exp=“(())”</a:t>
            </a:r>
            <a:endParaRPr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3349308" y="2710180"/>
            <a:ext cx="1581152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 ‘(‘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1644312" y="3284855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endParaRPr lang="en-US" altLang="zh-CN" sz="20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1658620" y="3789680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3347720" y="2060893"/>
            <a:ext cx="1725616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 ‘(‘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349308" y="3308669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③ 遇到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)’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顶为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(‘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3344545" y="3951611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④ 遇到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)’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顶为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(‘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3421380" y="4534488"/>
            <a:ext cx="4897438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栈空且</a:t>
            </a:r>
            <a:r>
              <a:rPr lang="en-US" altLang="zh-CN" sz="18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exp</a:t>
            </a:r>
            <a:r>
              <a:rPr lang="zh-CN" altLang="en-US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扫描</a:t>
            </a:r>
            <a:r>
              <a:rPr lang="zh-CN" altLang="en-US" sz="180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完，返回</a:t>
            </a:r>
            <a:r>
              <a:rPr lang="en-US" altLang="zh-CN" sz="18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true</a:t>
            </a:r>
            <a:endParaRPr lang="en-US" altLang="zh-CN" sz="18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3802" name="Text Box 26"/>
          <p:cNvSpPr txBox="1">
            <a:spLocks noChangeArrowheads="1"/>
          </p:cNvSpPr>
          <p:nvPr/>
        </p:nvSpPr>
        <p:spPr bwMode="auto">
          <a:xfrm>
            <a:off x="395289" y="620713"/>
            <a:ext cx="4748216" cy="457200"/>
          </a:xfrm>
          <a:prstGeom prst="rect">
            <a:avLst/>
          </a:prstGeom>
          <a:solidFill>
            <a:srgbClr val="008000"/>
          </a:solidFill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表达式括号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配对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情况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6" grpId="0" bldLvl="0" animBg="1"/>
      <p:bldP spid="203787" grpId="0" bldLvl="0" animBg="1"/>
      <p:bldP spid="203787" grpId="1" bldLvl="0" animBg="1"/>
      <p:bldP spid="203784" grpId="0" bldLvl="0" animBg="1"/>
      <p:bldP spid="203784" grpId="1" bldLvl="0" animBg="1"/>
      <p:bldP spid="203783" grpId="0" bldLvl="0" animBg="1"/>
      <p:bldP spid="203788" grpId="0" bldLvl="0" animBg="1"/>
      <p:bldP spid="203789" grpId="0" bldLvl="0" animBg="1"/>
      <p:bldP spid="203800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196975"/>
            <a:ext cx="8229600" cy="4525963"/>
          </a:xfrm>
        </p:spPr>
        <p:txBody>
          <a:bodyPr>
            <a:noAutofit/>
          </a:bodyPr>
          <a:p>
            <a:r>
              <a:rPr lang="en-US" altLang="zh-CN" sz="2300"/>
              <a:t>1. </a:t>
            </a:r>
            <a:r>
              <a:rPr lang="zh-CN" altLang="en-US" sz="2300"/>
              <a:t>实现</a:t>
            </a:r>
            <a:r>
              <a:rPr lang="en-US" altLang="zh-CN" sz="2300"/>
              <a:t>LinkStNode</a:t>
            </a:r>
            <a:r>
              <a:rPr lang="zh-CN" altLang="en-US" sz="2300"/>
              <a:t>：栈结构题的定义，和基本的几个函数，代码参考</a:t>
            </a:r>
            <a:r>
              <a:rPr lang="en-US" altLang="zh-CN" sz="2300"/>
              <a:t> listack.cpp</a:t>
            </a:r>
            <a:r>
              <a:rPr lang="zh-CN" altLang="en-US" sz="2300"/>
              <a:t>：</a:t>
            </a:r>
            <a:endParaRPr lang="zh-CN" altLang="en-US" sz="2300"/>
          </a:p>
          <a:p>
            <a:r>
              <a:rPr lang="en-US" altLang="zh-CN" sz="2300">
                <a:solidFill>
                  <a:srgbClr val="FF0000"/>
                </a:solidFill>
              </a:rPr>
              <a:t>typedef char ElemType;</a:t>
            </a:r>
            <a:endParaRPr lang="en-US" altLang="zh-CN" sz="2300">
              <a:solidFill>
                <a:srgbClr val="FF0000"/>
              </a:solidFill>
            </a:endParaRPr>
          </a:p>
          <a:p>
            <a:r>
              <a:rPr lang="en-US" altLang="zh-CN" sz="2300"/>
              <a:t>2. </a:t>
            </a:r>
            <a:r>
              <a:rPr lang="zh-CN" altLang="en-US" sz="2300"/>
              <a:t>实现</a:t>
            </a:r>
            <a:r>
              <a:rPr lang="en-US" altLang="zh-CN" sz="2300"/>
              <a:t>Match</a:t>
            </a:r>
            <a:r>
              <a:rPr lang="zh-CN" altLang="en-US" sz="2300"/>
              <a:t>函数，代码参考</a:t>
            </a:r>
            <a:r>
              <a:rPr lang="en-US" altLang="zh-CN" sz="2300"/>
              <a:t> p86</a:t>
            </a:r>
            <a:r>
              <a:rPr lang="zh-CN" altLang="en-US" sz="2300"/>
              <a:t>页代码：</a:t>
            </a:r>
            <a:endParaRPr lang="zh-CN" altLang="en-US" sz="2300"/>
          </a:p>
          <a:p>
            <a:r>
              <a:rPr lang="en-US" altLang="zh-CN" sz="2300"/>
              <a:t>3.</a:t>
            </a:r>
            <a:r>
              <a:rPr lang="zh-CN" altLang="en-US" sz="2300"/>
              <a:t>编写主函数：</a:t>
            </a:r>
            <a:endParaRPr lang="zh-CN" altLang="en-US" sz="2300"/>
          </a:p>
          <a:p>
            <a:r>
              <a:rPr lang="en-US" altLang="zh-CN" sz="2300"/>
              <a:t>int main(){</a:t>
            </a:r>
            <a:endParaRPr lang="en-US" altLang="zh-CN" sz="2300"/>
          </a:p>
          <a:p>
            <a:r>
              <a:rPr lang="en-US" altLang="zh-CN" sz="2300"/>
              <a:t>   char  str[20];</a:t>
            </a:r>
            <a:endParaRPr lang="en-US" altLang="zh-CN" sz="2300"/>
          </a:p>
          <a:p>
            <a:r>
              <a:rPr lang="en-US" altLang="zh-CN" sz="2300"/>
              <a:t>   scanf(“%s”, str);</a:t>
            </a:r>
            <a:endParaRPr lang="en-US" altLang="zh-CN" sz="2300"/>
          </a:p>
          <a:p>
            <a:r>
              <a:rPr lang="en-US" altLang="zh-CN" sz="2300"/>
              <a:t>   if (Match(str,20))</a:t>
            </a:r>
            <a:endParaRPr lang="en-US" altLang="zh-CN" sz="2300"/>
          </a:p>
          <a:p>
            <a:r>
              <a:rPr lang="en-US" altLang="zh-CN" sz="2300"/>
              <a:t>       printf(“yes”);</a:t>
            </a:r>
            <a:endParaRPr lang="en-US" altLang="zh-CN" sz="2300"/>
          </a:p>
          <a:p>
            <a:r>
              <a:rPr lang="en-US" altLang="zh-CN" sz="2300"/>
              <a:t> else</a:t>
            </a:r>
            <a:endParaRPr lang="en-US" altLang="zh-CN" sz="2300"/>
          </a:p>
          <a:p>
            <a:r>
              <a:rPr lang="en-US" altLang="zh-CN" sz="2300"/>
              <a:t>       printf(“no”);</a:t>
            </a:r>
            <a:endParaRPr lang="en-US" altLang="zh-CN" sz="2300"/>
          </a:p>
          <a:p>
            <a:r>
              <a:rPr lang="en-US" altLang="zh-CN" sz="2300"/>
              <a:t>}</a:t>
            </a:r>
            <a:endParaRPr lang="en-US" altLang="zh-CN" sz="23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E62DCF-ADA9-43A9-B8D2-B33DA28B5001}" type="slidenum">
              <a:rPr lang="en-US" altLang="zh-CN" smtClean="0"/>
            </a:fld>
            <a:endParaRPr lang="en-US" altLang="zh-CN"/>
          </a:p>
        </p:txBody>
      </p:sp>
      <p:sp>
        <p:nvSpPr>
          <p:cNvPr id="203802" name="Text Box 26"/>
          <p:cNvSpPr txBox="1">
            <a:spLocks noChangeArrowheads="1"/>
          </p:cNvSpPr>
          <p:nvPr/>
        </p:nvSpPr>
        <p:spPr bwMode="auto">
          <a:xfrm>
            <a:off x="457200" y="404495"/>
            <a:ext cx="6044565" cy="460375"/>
          </a:xfrm>
          <a:prstGeom prst="rect">
            <a:avLst/>
          </a:prstGeom>
          <a:solidFill>
            <a:srgbClr val="008000"/>
          </a:solidFill>
          <a:ln w="38100" algn="ctr">
            <a:noFill/>
            <a:miter lim="800000"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作业：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表达式括号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配对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情况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714348" y="1928802"/>
            <a:ext cx="707236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6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队列简称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，它也是一种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运算受限的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线性表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       </a:t>
            </a:r>
            <a:endParaRPr kumimoji="1"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51" name="Text Box 3" descr="新闻纸"/>
          <p:cNvSpPr txBox="1">
            <a:spLocks noChangeArrowheads="1"/>
          </p:cNvSpPr>
          <p:nvPr/>
        </p:nvSpPr>
        <p:spPr bwMode="auto">
          <a:xfrm>
            <a:off x="428596" y="1349365"/>
            <a:ext cx="3025775" cy="579437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隶书" panose="02010509060101010101" pitchFamily="49" charset="-122"/>
              </a:rPr>
              <a:t>3.2.1 </a:t>
            </a:r>
            <a:r>
              <a:rPr kumimoji="1" lang="zh-CN" altLang="en-US" sz="2800" dirty="0">
                <a:solidFill>
                  <a:srgbClr val="FF3300"/>
                </a:solidFill>
                <a:ea typeface="隶书" panose="02010509060101010101" pitchFamily="49" charset="-122"/>
              </a:rPr>
              <a:t>队列的定义</a:t>
            </a:r>
            <a:r>
              <a:rPr kumimoji="1" lang="zh-CN" altLang="en-US" sz="4000" b="0" dirty="0">
                <a:solidFill>
                  <a:srgbClr val="FF3300"/>
                </a:solidFill>
                <a:latin typeface="楷体_GB2312" pitchFamily="49" charset="-122"/>
              </a:rPr>
              <a:t> </a:t>
            </a:r>
            <a:endParaRPr kumimoji="1" lang="zh-CN" altLang="en-US" sz="4000" b="0" dirty="0">
              <a:solidFill>
                <a:srgbClr val="FF3300"/>
              </a:solidFill>
              <a:latin typeface="楷体_GB2312" pitchFamily="49" charset="-122"/>
            </a:endParaRP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857224" y="4884019"/>
            <a:ext cx="7429552" cy="832728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2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队列只能</a:t>
            </a:r>
            <a:r>
              <a:rPr kumimoji="1"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选取一个端点进行插入操作，另一个端点进行删除操作</a:t>
            </a:r>
            <a:endParaRPr kumimoji="1" lang="zh-CN" altLang="en-US" sz="2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3" descr="新闻纸"/>
          <p:cNvSpPr txBox="1">
            <a:spLocks noChangeArrowheads="1"/>
          </p:cNvSpPr>
          <p:nvPr/>
        </p:nvSpPr>
        <p:spPr bwMode="auto">
          <a:xfrm>
            <a:off x="3286116" y="357166"/>
            <a:ext cx="2714644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3.2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队列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979613" y="3226616"/>
            <a:ext cx="4824412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476375" y="3874316"/>
            <a:ext cx="5832475" cy="795389"/>
            <a:chOff x="1476375" y="3890977"/>
            <a:chExt cx="5832475" cy="795389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476375" y="4286256"/>
              <a:ext cx="1150938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端点</a:t>
              </a:r>
              <a:r>
                <a:rPr lang="en-US" altLang="zh-CN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6157913" y="4286256"/>
              <a:ext cx="1150937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端点</a:t>
              </a:r>
              <a:r>
                <a:rPr lang="en-US" altLang="zh-CN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57554" y="2786058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线性表</a:t>
            </a:r>
            <a:endParaRPr lang="zh-CN" altLang="en-US" sz="2000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458200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把进行插入的一端称做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队尾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进行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删除的一端称做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队首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队头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向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队列中插入新元素称为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进队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入队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，新元素进队后就成为新的队尾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元素。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队列中删除元素称为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出队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离队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，元素出队后，其后继元素就成为队首元素。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027258" y="3952827"/>
            <a:ext cx="4824413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6419871" y="4529088"/>
            <a:ext cx="865187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队尾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1668483" y="4529088"/>
            <a:ext cx="865188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队头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7554" y="4714884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队列示意图</a:t>
            </a:r>
            <a:endParaRPr lang="zh-CN" altLang="en-US" sz="20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928662" y="3671832"/>
            <a:ext cx="950959" cy="534995"/>
            <a:chOff x="928662" y="3671832"/>
            <a:chExt cx="950959" cy="534995"/>
          </a:xfrm>
        </p:grpSpPr>
        <p:sp>
          <p:nvSpPr>
            <p:cNvPr id="3077" name="Line 6"/>
            <p:cNvSpPr>
              <a:spLocks noChangeShapeType="1"/>
            </p:cNvSpPr>
            <p:nvPr/>
          </p:nvSpPr>
          <p:spPr bwMode="auto">
            <a:xfrm flipH="1">
              <a:off x="1303358" y="4206827"/>
              <a:ext cx="5762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367183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出队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996133" y="3714752"/>
            <a:ext cx="933453" cy="525412"/>
            <a:chOff x="6996133" y="3714752"/>
            <a:chExt cx="933453" cy="525412"/>
          </a:xfrm>
        </p:grpSpPr>
        <p:sp>
          <p:nvSpPr>
            <p:cNvPr id="3076" name="Line 5"/>
            <p:cNvSpPr>
              <a:spLocks noChangeShapeType="1"/>
            </p:cNvSpPr>
            <p:nvPr/>
          </p:nvSpPr>
          <p:spPr bwMode="auto">
            <a:xfrm flipH="1">
              <a:off x="6996133" y="4240164"/>
              <a:ext cx="5762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72330" y="371475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进队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0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3078" grpId="1"/>
      <p:bldP spid="3079" grpId="0"/>
      <p:bldP spid="307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500034" y="714356"/>
            <a:ext cx="7000924" cy="23724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2500"/>
              </a:lnSpc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允许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进行插入、删除操作的一端称为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 sz="22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顶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2500"/>
              </a:lnSpc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的另一端称为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栈底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栈中没有数据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时，称为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空栈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的插入操作通常称为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  <a:r>
              <a:rPr kumimoji="1"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入</a:t>
            </a:r>
            <a:r>
              <a:rPr kumimoji="1" lang="zh-CN" altLang="en-US" sz="22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栈。</a:t>
            </a:r>
            <a:endParaRPr kumimoji="1" lang="en-US" altLang="zh-CN" sz="2200" dirty="0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1"/>
              </a:buBlip>
            </a:pP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的删除操作通常称为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退栈</a:t>
            </a:r>
            <a:r>
              <a:rPr kumimoji="1"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出栈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3886200" y="4519634"/>
            <a:ext cx="685800" cy="198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4716463" y="4414859"/>
            <a:ext cx="92710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栈顶</a:t>
            </a:r>
            <a:endParaRPr kumimoji="1" lang="zh-CN" altLang="en-US" sz="2000" dirty="0">
              <a:solidFill>
                <a:srgbClr val="008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4716463" y="6015059"/>
            <a:ext cx="855669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栈底</a:t>
            </a:r>
            <a:endParaRPr kumimoji="1" lang="zh-CN" altLang="en-US" sz="2000" dirty="0">
              <a:solidFill>
                <a:srgbClr val="008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1740" name="Text Box 12"/>
          <p:cNvSpPr txBox="1">
            <a:spLocks noChangeArrowheads="1"/>
          </p:cNvSpPr>
          <p:nvPr/>
        </p:nvSpPr>
        <p:spPr bwMode="auto">
          <a:xfrm>
            <a:off x="2285984" y="5195918"/>
            <a:ext cx="135732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栈示意图</a:t>
            </a:r>
            <a:endParaRPr kumimoji="1"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32138" y="3300434"/>
            <a:ext cx="1143000" cy="1223962"/>
            <a:chOff x="3132138" y="3300434"/>
            <a:chExt cx="1143000" cy="1223962"/>
          </a:xfrm>
        </p:grpSpPr>
        <p:sp>
          <p:nvSpPr>
            <p:cNvPr id="201739" name="Text Box 11"/>
            <p:cNvSpPr txBox="1">
              <a:spLocks noChangeArrowheads="1"/>
            </p:cNvSpPr>
            <p:nvPr/>
          </p:nvSpPr>
          <p:spPr bwMode="auto">
            <a:xfrm>
              <a:off x="3132138" y="3300434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008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进栈</a:t>
              </a:r>
              <a:endParaRPr kumimoji="1" lang="zh-CN" altLang="en-US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594100" y="3711596"/>
              <a:ext cx="444500" cy="812800"/>
            </a:xfrm>
            <a:custGeom>
              <a:avLst/>
              <a:gdLst>
                <a:gd name="connsiteX0" fmla="*/ 0 w 444500"/>
                <a:gd name="connsiteY0" fmla="*/ 0 h 812800"/>
                <a:gd name="connsiteX1" fmla="*/ 266700 w 444500"/>
                <a:gd name="connsiteY1" fmla="*/ 241300 h 812800"/>
                <a:gd name="connsiteX2" fmla="*/ 444500 w 444500"/>
                <a:gd name="connsiteY2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500" h="812800">
                  <a:moveTo>
                    <a:pt x="0" y="0"/>
                  </a:moveTo>
                  <a:cubicBezTo>
                    <a:pt x="96308" y="52916"/>
                    <a:pt x="192617" y="105833"/>
                    <a:pt x="266700" y="241300"/>
                  </a:cubicBezTo>
                  <a:cubicBezTo>
                    <a:pt x="340783" y="376767"/>
                    <a:pt x="392641" y="594783"/>
                    <a:pt x="444500" y="81280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94200" y="3300434"/>
            <a:ext cx="1249362" cy="1223962"/>
            <a:chOff x="4394200" y="3300434"/>
            <a:chExt cx="1249362" cy="1223962"/>
          </a:xfrm>
        </p:grpSpPr>
        <p:sp>
          <p:nvSpPr>
            <p:cNvPr id="201738" name="Text Box 10"/>
            <p:cNvSpPr txBox="1">
              <a:spLocks noChangeArrowheads="1"/>
            </p:cNvSpPr>
            <p:nvPr/>
          </p:nvSpPr>
          <p:spPr bwMode="auto">
            <a:xfrm>
              <a:off x="4500562" y="3300434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008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出栈</a:t>
              </a:r>
              <a:endParaRPr kumimoji="1" lang="zh-CN" altLang="en-US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394200" y="3695720"/>
              <a:ext cx="392114" cy="828676"/>
            </a:xfrm>
            <a:custGeom>
              <a:avLst/>
              <a:gdLst>
                <a:gd name="connsiteX0" fmla="*/ 0 w 266700"/>
                <a:gd name="connsiteY0" fmla="*/ 825500 h 825500"/>
                <a:gd name="connsiteX1" fmla="*/ 63500 w 266700"/>
                <a:gd name="connsiteY1" fmla="*/ 482600 h 825500"/>
                <a:gd name="connsiteX2" fmla="*/ 266700 w 266700"/>
                <a:gd name="connsiteY2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700" h="825500">
                  <a:moveTo>
                    <a:pt x="0" y="825500"/>
                  </a:moveTo>
                  <a:cubicBezTo>
                    <a:pt x="9525" y="722841"/>
                    <a:pt x="19050" y="620183"/>
                    <a:pt x="63500" y="482600"/>
                  </a:cubicBezTo>
                  <a:cubicBezTo>
                    <a:pt x="107950" y="345017"/>
                    <a:pt x="187325" y="172508"/>
                    <a:pt x="266700" y="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1500" y="142875"/>
            <a:ext cx="4498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栈的几个概念</a:t>
            </a:r>
            <a:r>
              <a:rPr kumimoji="1" lang="en-US" altLang="zh-CN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受限的</a:t>
            </a:r>
            <a:r>
              <a:rPr kumimoji="1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线性表</a:t>
            </a:r>
            <a:endParaRPr kumimoji="1" lang="zh-CN" altLang="en-US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017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017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6" grpId="0"/>
      <p:bldP spid="201736" grpId="1"/>
      <p:bldP spid="201737" grpId="0"/>
      <p:bldP spid="20173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8250265" cy="936347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队列的主要特点是先进先出，所以又把队列称为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先进先出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357422" y="1855105"/>
            <a:ext cx="4286280" cy="3788473"/>
            <a:chOff x="2357422" y="1855105"/>
            <a:chExt cx="4286280" cy="3788473"/>
          </a:xfrm>
        </p:grpSpPr>
        <p:sp>
          <p:nvSpPr>
            <p:cNvPr id="4101" name="Text Box 9"/>
            <p:cNvSpPr txBox="1">
              <a:spLocks noChangeArrowheads="1"/>
            </p:cNvSpPr>
            <p:nvPr/>
          </p:nvSpPr>
          <p:spPr bwMode="auto">
            <a:xfrm>
              <a:off x="2643174" y="3263215"/>
              <a:ext cx="1368425" cy="70788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假如</a:t>
              </a:r>
              <a:r>
                <a:rPr lang="en-US" altLang="zh-CN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r>
                <a: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个人过独木桥</a:t>
              </a:r>
              <a:endPara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103" name="Picture 5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357422" y="1855105"/>
              <a:ext cx="3913334" cy="953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6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488" y="4212559"/>
              <a:ext cx="3526667" cy="933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5" name="Text Box 10"/>
            <p:cNvSpPr txBox="1">
              <a:spLocks noChangeArrowheads="1"/>
            </p:cNvSpPr>
            <p:nvPr/>
          </p:nvSpPr>
          <p:spPr bwMode="auto">
            <a:xfrm>
              <a:off x="4857752" y="3191777"/>
              <a:ext cx="1785950" cy="70788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只能按上桥的次序过桥</a:t>
              </a:r>
              <a:endPara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3067" name="Text Box 11"/>
            <p:cNvSpPr txBox="1">
              <a:spLocks noChangeArrowheads="1"/>
            </p:cNvSpPr>
            <p:nvPr/>
          </p:nvSpPr>
          <p:spPr bwMode="auto">
            <a:xfrm>
              <a:off x="2786050" y="5212691"/>
              <a:ext cx="3500462" cy="430887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这里独木桥就是一个队列</a:t>
              </a:r>
              <a:endPara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下箭头 11"/>
            <p:cNvSpPr/>
            <p:nvPr/>
          </p:nvSpPr>
          <p:spPr>
            <a:xfrm>
              <a:off x="4214810" y="3191777"/>
              <a:ext cx="216000" cy="71438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/32</a:t>
            </a:r>
            <a:endParaRPr lang="en-US" altLang="zh-CN"/>
          </a:p>
        </p:txBody>
      </p:sp>
      <p:sp>
        <p:nvSpPr>
          <p:cNvPr id="10" name="TextBox 9"/>
          <p:cNvSpPr txBox="1"/>
          <p:nvPr/>
        </p:nvSpPr>
        <p:spPr>
          <a:xfrm>
            <a:off x="1000100" y="1571612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398601" y="1381598"/>
            <a:ext cx="3961822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队列的基本运算如下：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39750" y="2101837"/>
            <a:ext cx="8280400" cy="3647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   </a:t>
            </a: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InitQueue</a:t>
            </a:r>
            <a:r>
              <a:rPr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队列。构造一个空队列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   </a:t>
            </a: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DestroyQueue</a:t>
            </a:r>
            <a:r>
              <a:rPr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队列。释放队列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占用的存储空间。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   </a:t>
            </a: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QueueEmpty(q)</a:t>
            </a:r>
            <a:r>
              <a:rPr lang="zh-CN" altLang="en-US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判断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队列是否为空。若队列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为空，则返回真；否则返回假。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    </a:t>
            </a: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altLang="zh-CN" sz="2200" err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q,e</a:t>
            </a: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队列。将元素</a:t>
            </a:r>
            <a:r>
              <a:rPr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进队作为队尾元素。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    </a:t>
            </a: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deQueue</a:t>
            </a:r>
            <a:r>
              <a:rPr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altLang="zh-CN" sz="2200" dirty="0" err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q,&amp;</a:t>
            </a:r>
            <a:r>
              <a:rPr lang="en-US" altLang="zh-CN" sz="2200" err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队列。从队列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中出队一个元素，并将其值赋给</a:t>
            </a:r>
            <a:r>
              <a:rPr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285720" y="642918"/>
            <a:ext cx="8208963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队列抽象数据类型＝逻辑结构＋基本运算（运算描述）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771775" y="1628775"/>
            <a:ext cx="4824413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思考题：</a:t>
            </a:r>
            <a:endParaRPr lang="zh-CN" altLang="en-US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队列和线性表有什么不同？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队列和栈有什么不同？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171" name="Picture 5" descr="u=2609916094,1791788096&amp;fm=23&amp;gp=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0825" y="1196975"/>
            <a:ext cx="2243138" cy="224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 descr="新闻纸"/>
          <p:cNvSpPr txBox="1">
            <a:spLocks noChangeArrowheads="1"/>
          </p:cNvSpPr>
          <p:nvPr/>
        </p:nvSpPr>
        <p:spPr bwMode="auto">
          <a:xfrm>
            <a:off x="152400" y="333375"/>
            <a:ext cx="7804150" cy="57943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3.2.2 </a:t>
            </a:r>
            <a:r>
              <a:rPr kumimoji="1"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队列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的顺序存储结构及其基本运算的实现</a:t>
            </a:r>
            <a:endParaRPr kumimoji="1" lang="zh-CN" altLang="en-US" sz="2800" b="0" dirty="0">
              <a:solidFill>
                <a:srgbClr val="FF33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071538" y="1857364"/>
            <a:ext cx="5786478" cy="2393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08000" rIns="180000" bIns="108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data[</a:t>
            </a:r>
            <a:r>
              <a:rPr kumimoji="1"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</a:t>
            </a:r>
            <a:endParaRPr kumimoji="1"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front,rear</a:t>
            </a:r>
            <a:r>
              <a:rPr kumimoji="1"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     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队首和队尾指针</a:t>
            </a:r>
            <a:endParaRPr kumimoji="1"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SqQueue</a:t>
            </a:r>
            <a:r>
              <a:rPr kumimoji="1" lang="en-US" altLang="zh-CN" sz="2000" b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b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85786" y="1357298"/>
            <a:ext cx="5643602" cy="465448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顺序队类型</a:t>
            </a:r>
            <a:r>
              <a:rPr kumimoji="1" lang="en-US" altLang="zh-CN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SqQueue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定义如下：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500034" y="4572008"/>
            <a:ext cx="8001056" cy="830997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因为队列两端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都在变化，所以需要两个指针来标识队列的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状态。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778250" y="620713"/>
            <a:ext cx="2665413" cy="9366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,…,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,…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286380" y="2031993"/>
            <a:ext cx="1368425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直接映射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384425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925763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465513" y="3317875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006850" y="3317875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545013" y="3317875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000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5086350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5624513" y="3317875"/>
            <a:ext cx="1368425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sz="2000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992938" y="3317875"/>
            <a:ext cx="684212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6019800" y="2708275"/>
            <a:ext cx="1512888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MaxSize-1</a:t>
            </a:r>
            <a:endParaRPr lang="en-US" altLang="zh-CN" sz="2000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6777038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32" name="Text Box 17"/>
          <p:cNvSpPr txBox="1">
            <a:spLocks noChangeArrowheads="1"/>
          </p:cNvSpPr>
          <p:nvPr/>
        </p:nvSpPr>
        <p:spPr bwMode="auto">
          <a:xfrm>
            <a:off x="2843213" y="2838450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f</a:t>
            </a:r>
            <a:endParaRPr lang="en-US" altLang="zh-CN" sz="2000" i="1"/>
          </a:p>
        </p:txBody>
      </p:sp>
      <p:sp>
        <p:nvSpPr>
          <p:cNvPr id="9233" name="Text Box 18"/>
          <p:cNvSpPr txBox="1">
            <a:spLocks noChangeArrowheads="1"/>
          </p:cNvSpPr>
          <p:nvPr/>
        </p:nvSpPr>
        <p:spPr bwMode="auto">
          <a:xfrm>
            <a:off x="3395663" y="2838450"/>
            <a:ext cx="719137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f</a:t>
            </a:r>
            <a:r>
              <a:rPr lang="en-US" altLang="zh-CN" sz="2000"/>
              <a:t>+1</a:t>
            </a:r>
            <a:endParaRPr lang="en-US" altLang="zh-CN" sz="2000"/>
          </a:p>
        </p:txBody>
      </p:sp>
      <p:sp>
        <p:nvSpPr>
          <p:cNvPr id="9234" name="Text Box 19"/>
          <p:cNvSpPr txBox="1">
            <a:spLocks noChangeArrowheads="1"/>
          </p:cNvSpPr>
          <p:nvPr/>
        </p:nvSpPr>
        <p:spPr bwMode="auto">
          <a:xfrm>
            <a:off x="4473575" y="2849563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r</a:t>
            </a:r>
            <a:endParaRPr lang="en-US" altLang="zh-CN" sz="2000"/>
          </a:p>
        </p:txBody>
      </p:sp>
      <p:sp>
        <p:nvSpPr>
          <p:cNvPr id="9235" name="AutoShape 20"/>
          <p:cNvSpPr/>
          <p:nvPr/>
        </p:nvSpPr>
        <p:spPr bwMode="auto">
          <a:xfrm rot="5400000">
            <a:off x="4370380" y="1487480"/>
            <a:ext cx="109534" cy="4992706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Text Box 21"/>
          <p:cNvSpPr txBox="1">
            <a:spLocks noChangeArrowheads="1"/>
          </p:cNvSpPr>
          <p:nvPr/>
        </p:nvSpPr>
        <p:spPr bwMode="auto">
          <a:xfrm>
            <a:off x="3929058" y="4071942"/>
            <a:ext cx="1008063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data</a:t>
            </a:r>
            <a:endParaRPr lang="en-US" altLang="zh-CN" sz="2000" dirty="0"/>
          </a:p>
        </p:txBody>
      </p:sp>
      <p:sp>
        <p:nvSpPr>
          <p:cNvPr id="9237" name="Text Box 22"/>
          <p:cNvSpPr txBox="1">
            <a:spLocks noChangeArrowheads="1"/>
          </p:cNvSpPr>
          <p:nvPr/>
        </p:nvSpPr>
        <p:spPr bwMode="auto">
          <a:xfrm>
            <a:off x="6853238" y="4181475"/>
            <a:ext cx="792162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  <a:endParaRPr lang="en-US" altLang="zh-CN" sz="2000"/>
          </a:p>
        </p:txBody>
      </p:sp>
      <p:sp>
        <p:nvSpPr>
          <p:cNvPr id="9238" name="Line 23"/>
          <p:cNvSpPr>
            <a:spLocks noChangeShapeType="1"/>
          </p:cNvSpPr>
          <p:nvPr/>
        </p:nvSpPr>
        <p:spPr bwMode="auto">
          <a:xfrm flipV="1">
            <a:off x="7281863" y="374967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39" name="Text Box 24"/>
          <p:cNvSpPr txBox="1">
            <a:spLocks noChangeArrowheads="1"/>
          </p:cNvSpPr>
          <p:nvPr/>
        </p:nvSpPr>
        <p:spPr bwMode="auto">
          <a:xfrm>
            <a:off x="3428992" y="4714884"/>
            <a:ext cx="231617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顺序</a:t>
            </a:r>
            <a:r>
              <a:rPr kumimoji="1" lang="zh-CN" altLang="en-US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的示意图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40" name="Text Box 25"/>
          <p:cNvSpPr txBox="1">
            <a:spLocks noChangeArrowheads="1"/>
          </p:cNvSpPr>
          <p:nvPr/>
        </p:nvSpPr>
        <p:spPr bwMode="auto">
          <a:xfrm>
            <a:off x="179388" y="1125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逻辑结构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41" name="Text Box 26"/>
          <p:cNvSpPr txBox="1">
            <a:spLocks noChangeArrowheads="1"/>
          </p:cNvSpPr>
          <p:nvPr/>
        </p:nvSpPr>
        <p:spPr bwMode="auto">
          <a:xfrm>
            <a:off x="179388" y="3284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存储结构</a:t>
            </a:r>
            <a:endParaRPr kumimoji="1" lang="zh-CN" altLang="en-US" sz="20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42" name="AutoShape 27"/>
          <p:cNvSpPr>
            <a:spLocks noChangeArrowheads="1"/>
          </p:cNvSpPr>
          <p:nvPr/>
        </p:nvSpPr>
        <p:spPr bwMode="auto">
          <a:xfrm>
            <a:off x="898525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</a:ln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9243" name="Rectangle 28"/>
          <p:cNvSpPr>
            <a:spLocks noChangeArrowheads="1"/>
          </p:cNvSpPr>
          <p:nvPr/>
        </p:nvSpPr>
        <p:spPr bwMode="auto">
          <a:xfrm>
            <a:off x="1835150" y="3319463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44" name="Text Box 29"/>
          <p:cNvSpPr txBox="1">
            <a:spLocks noChangeArrowheads="1"/>
          </p:cNvSpPr>
          <p:nvPr/>
        </p:nvSpPr>
        <p:spPr bwMode="auto">
          <a:xfrm>
            <a:off x="1882775" y="2827338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9245" name="Rectangle 30"/>
          <p:cNvSpPr>
            <a:spLocks noChangeArrowheads="1"/>
          </p:cNvSpPr>
          <p:nvPr/>
        </p:nvSpPr>
        <p:spPr bwMode="auto">
          <a:xfrm>
            <a:off x="7664450" y="3322638"/>
            <a:ext cx="684213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46" name="Text Box 31"/>
          <p:cNvSpPr txBox="1">
            <a:spLocks noChangeArrowheads="1"/>
          </p:cNvSpPr>
          <p:nvPr/>
        </p:nvSpPr>
        <p:spPr bwMode="auto">
          <a:xfrm>
            <a:off x="7613650" y="4186238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  <a:endParaRPr lang="en-US" altLang="zh-CN" sz="2000"/>
          </a:p>
        </p:txBody>
      </p:sp>
      <p:sp>
        <p:nvSpPr>
          <p:cNvPr id="9247" name="Line 32"/>
          <p:cNvSpPr>
            <a:spLocks noChangeShapeType="1"/>
          </p:cNvSpPr>
          <p:nvPr/>
        </p:nvSpPr>
        <p:spPr bwMode="auto">
          <a:xfrm flipV="1">
            <a:off x="7953375" y="3754438"/>
            <a:ext cx="0" cy="360362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276475" y="273367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303529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例如：</a:t>
            </a:r>
            <a:r>
              <a:rPr lang="en-US" altLang="zh-CN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=5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085850" y="1609712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755775" y="1571612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4</a:t>
            </a:r>
            <a:endParaRPr lang="en-US" altLang="zh-CN" sz="2000" dirty="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085850" y="1970074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755775" y="1931974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  <a:endParaRPr lang="en-US" altLang="zh-CN" sz="2000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085850" y="2328849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755775" y="2290749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085850" y="2689212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755775" y="2651112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1085850" y="3049574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755775" y="3011474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814388" y="3554399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209550" y="3351199"/>
            <a:ext cx="720725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  <a:endParaRPr lang="en-US" altLang="zh-CN" sz="2000"/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573088" y="841355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）空队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67" name="Text Box 29"/>
          <p:cNvSpPr txBox="1">
            <a:spLocks noChangeArrowheads="1"/>
          </p:cNvSpPr>
          <p:nvPr/>
        </p:nvSpPr>
        <p:spPr bwMode="auto">
          <a:xfrm>
            <a:off x="2662238" y="858818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进队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78" name="Text Box 42"/>
          <p:cNvSpPr txBox="1">
            <a:spLocks noChangeArrowheads="1"/>
          </p:cNvSpPr>
          <p:nvPr/>
        </p:nvSpPr>
        <p:spPr bwMode="auto">
          <a:xfrm>
            <a:off x="4754563" y="642918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进队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89" name="Text Box 55"/>
          <p:cNvSpPr txBox="1">
            <a:spLocks noChangeArrowheads="1"/>
          </p:cNvSpPr>
          <p:nvPr/>
        </p:nvSpPr>
        <p:spPr bwMode="auto">
          <a:xfrm>
            <a:off x="6740525" y="773089"/>
            <a:ext cx="18637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）全部出队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187744" y="3932241"/>
            <a:ext cx="6357982" cy="2225675"/>
            <a:chOff x="1214414" y="4071942"/>
            <a:chExt cx="6357982" cy="2225675"/>
          </a:xfrm>
        </p:grpSpPr>
        <p:sp>
          <p:nvSpPr>
            <p:cNvPr id="10290" name="Text Box 56"/>
            <p:cNvSpPr txBox="1">
              <a:spLocks noChangeArrowheads="1"/>
            </p:cNvSpPr>
            <p:nvPr/>
          </p:nvSpPr>
          <p:spPr bwMode="auto">
            <a:xfrm>
              <a:off x="1214414" y="4214818"/>
              <a:ext cx="642942" cy="1015663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</a:t>
              </a:r>
              <a:endParaRPr lang="en-US" altLang="zh-CN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结</a:t>
              </a:r>
              <a:endParaRPr lang="zh-CN" altLang="en-US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291" name="Text Box 57"/>
            <p:cNvSpPr txBox="1">
              <a:spLocks noChangeArrowheads="1"/>
            </p:cNvSpPr>
            <p:nvPr/>
          </p:nvSpPr>
          <p:spPr bwMode="auto">
            <a:xfrm>
              <a:off x="1928794" y="4071942"/>
              <a:ext cx="5643602" cy="22256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约定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rear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总是指向队尾元素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元素进队，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rear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增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约定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front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指向当前队中队头元素的前一位置 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元素出队，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front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增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当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rear=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时不能再进队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292" name="Line 58"/>
          <p:cNvSpPr>
            <a:spLocks noChangeShapeType="1"/>
          </p:cNvSpPr>
          <p:nvPr/>
        </p:nvSpPr>
        <p:spPr bwMode="auto">
          <a:xfrm>
            <a:off x="814388" y="3841737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93" name="Text Box 59"/>
          <p:cNvSpPr txBox="1">
            <a:spLocks noChangeArrowheads="1"/>
          </p:cNvSpPr>
          <p:nvPr/>
        </p:nvSpPr>
        <p:spPr bwMode="auto">
          <a:xfrm>
            <a:off x="107950" y="3643314"/>
            <a:ext cx="865188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front</a:t>
            </a:r>
            <a:endParaRPr lang="en-US" altLang="zh-CN" sz="2000" dirty="0"/>
          </a:p>
        </p:txBody>
      </p:sp>
      <p:grpSp>
        <p:nvGrpSpPr>
          <p:cNvPr id="66" name="组合 65"/>
          <p:cNvGrpSpPr/>
          <p:nvPr/>
        </p:nvGrpSpPr>
        <p:grpSpPr>
          <a:xfrm>
            <a:off x="2209800" y="1589074"/>
            <a:ext cx="2103438" cy="2195513"/>
            <a:chOff x="2209800" y="1589074"/>
            <a:chExt cx="2103438" cy="2195513"/>
          </a:xfrm>
        </p:grpSpPr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388143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  <a:endParaRPr lang="en-US" altLang="zh-CN" sz="2000"/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388143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  <a:endParaRPr lang="en-US" altLang="zh-CN" sz="2000"/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388143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  <a:endParaRPr lang="en-US" altLang="zh-CN" sz="2000"/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388143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  <a:endParaRPr lang="en-US" altLang="zh-CN" sz="2000"/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66" name="Text Box 26"/>
            <p:cNvSpPr txBox="1">
              <a:spLocks noChangeArrowheads="1"/>
            </p:cNvSpPr>
            <p:nvPr/>
          </p:nvSpPr>
          <p:spPr bwMode="auto">
            <a:xfrm>
              <a:off x="388143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  <a:endParaRPr lang="en-US" altLang="zh-CN" sz="2000"/>
            </a:p>
          </p:txBody>
        </p:sp>
        <p:sp>
          <p:nvSpPr>
            <p:cNvPr id="10294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5" name="Text Box 61"/>
            <p:cNvSpPr txBox="1">
              <a:spLocks noChangeArrowheads="1"/>
            </p:cNvSpPr>
            <p:nvPr/>
          </p:nvSpPr>
          <p:spPr bwMode="auto">
            <a:xfrm>
              <a:off x="2209800" y="3387712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  <a:endParaRPr lang="en-US" altLang="zh-CN" sz="2000"/>
            </a:p>
          </p:txBody>
        </p:sp>
        <p:sp>
          <p:nvSpPr>
            <p:cNvPr id="10296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7" name="Text Box 63"/>
            <p:cNvSpPr txBox="1">
              <a:spLocks noChangeArrowheads="1"/>
            </p:cNvSpPr>
            <p:nvPr/>
          </p:nvSpPr>
          <p:spPr bwMode="auto">
            <a:xfrm>
              <a:off x="2286000" y="30622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  <a:endParaRPr lang="en-US" altLang="zh-CN" sz="200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298950" y="1589074"/>
            <a:ext cx="2103438" cy="2159000"/>
            <a:chOff x="4298950" y="1589074"/>
            <a:chExt cx="2103438" cy="2159000"/>
          </a:xfrm>
        </p:grpSpPr>
        <p:sp>
          <p:nvSpPr>
            <p:cNvPr id="1026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69" name="Text Box 31"/>
            <p:cNvSpPr txBox="1">
              <a:spLocks noChangeArrowheads="1"/>
            </p:cNvSpPr>
            <p:nvPr/>
          </p:nvSpPr>
          <p:spPr bwMode="auto">
            <a:xfrm>
              <a:off x="597058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  <a:endParaRPr lang="en-US" altLang="zh-CN" sz="2000"/>
            </a:p>
          </p:txBody>
        </p:sp>
        <p:sp>
          <p:nvSpPr>
            <p:cNvPr id="1027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71" name="Text Box 33"/>
            <p:cNvSpPr txBox="1">
              <a:spLocks noChangeArrowheads="1"/>
            </p:cNvSpPr>
            <p:nvPr/>
          </p:nvSpPr>
          <p:spPr bwMode="auto">
            <a:xfrm>
              <a:off x="597058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  <a:endParaRPr lang="en-US" altLang="zh-CN" sz="2000"/>
            </a:p>
          </p:txBody>
        </p:sp>
        <p:sp>
          <p:nvSpPr>
            <p:cNvPr id="1027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73" name="Text Box 35"/>
            <p:cNvSpPr txBox="1">
              <a:spLocks noChangeArrowheads="1"/>
            </p:cNvSpPr>
            <p:nvPr/>
          </p:nvSpPr>
          <p:spPr bwMode="auto">
            <a:xfrm>
              <a:off x="597058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  <a:endParaRPr lang="en-US" altLang="zh-CN" sz="2000"/>
            </a:p>
          </p:txBody>
        </p:sp>
        <p:sp>
          <p:nvSpPr>
            <p:cNvPr id="1027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75" name="Text Box 37"/>
            <p:cNvSpPr txBox="1">
              <a:spLocks noChangeArrowheads="1"/>
            </p:cNvSpPr>
            <p:nvPr/>
          </p:nvSpPr>
          <p:spPr bwMode="auto">
            <a:xfrm>
              <a:off x="597058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  <a:endParaRPr lang="en-US" altLang="zh-CN" sz="2000"/>
            </a:p>
          </p:txBody>
        </p:sp>
        <p:sp>
          <p:nvSpPr>
            <p:cNvPr id="1027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77" name="Text Box 39"/>
            <p:cNvSpPr txBox="1">
              <a:spLocks noChangeArrowheads="1"/>
            </p:cNvSpPr>
            <p:nvPr/>
          </p:nvSpPr>
          <p:spPr bwMode="auto">
            <a:xfrm>
              <a:off x="597058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  <a:endParaRPr lang="en-US" altLang="zh-CN" sz="2000"/>
            </a:p>
          </p:txBody>
        </p:sp>
        <p:sp>
          <p:nvSpPr>
            <p:cNvPr id="1029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9" name="Text Box 65"/>
            <p:cNvSpPr txBox="1">
              <a:spLocks noChangeArrowheads="1"/>
            </p:cNvSpPr>
            <p:nvPr/>
          </p:nvSpPr>
          <p:spPr bwMode="auto">
            <a:xfrm>
              <a:off x="4298950" y="3351199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  <a:endParaRPr lang="en-US" altLang="zh-CN" sz="2000"/>
            </a:p>
          </p:txBody>
        </p:sp>
        <p:sp>
          <p:nvSpPr>
            <p:cNvPr id="10302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3" name="Text Box 69"/>
            <p:cNvSpPr txBox="1">
              <a:spLocks noChangeArrowheads="1"/>
            </p:cNvSpPr>
            <p:nvPr/>
          </p:nvSpPr>
          <p:spPr bwMode="auto">
            <a:xfrm>
              <a:off x="4375150" y="1625587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  <a:endParaRPr lang="en-US" altLang="zh-CN" sz="200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267450" y="1474774"/>
            <a:ext cx="2120900" cy="1952625"/>
            <a:chOff x="6267450" y="1474774"/>
            <a:chExt cx="2120900" cy="1952625"/>
          </a:xfrm>
        </p:grpSpPr>
        <p:sp>
          <p:nvSpPr>
            <p:cNvPr id="10279" name="Rectangle 43"/>
            <p:cNvSpPr>
              <a:spLocks noChangeArrowheads="1"/>
            </p:cNvSpPr>
            <p:nvPr/>
          </p:nvSpPr>
          <p:spPr bwMode="auto">
            <a:xfrm>
              <a:off x="7286625" y="1627174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0" name="Text Box 44"/>
            <p:cNvSpPr txBox="1">
              <a:spLocks noChangeArrowheads="1"/>
            </p:cNvSpPr>
            <p:nvPr/>
          </p:nvSpPr>
          <p:spPr bwMode="auto">
            <a:xfrm>
              <a:off x="7956550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  <a:endParaRPr lang="en-US" altLang="zh-CN" sz="2000"/>
            </a:p>
          </p:txBody>
        </p:sp>
        <p:sp>
          <p:nvSpPr>
            <p:cNvPr id="10281" name="Rectangle 45"/>
            <p:cNvSpPr>
              <a:spLocks noChangeArrowheads="1"/>
            </p:cNvSpPr>
            <p:nvPr/>
          </p:nvSpPr>
          <p:spPr bwMode="auto">
            <a:xfrm>
              <a:off x="7286625" y="1987537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2" name="Text Box 46"/>
            <p:cNvSpPr txBox="1">
              <a:spLocks noChangeArrowheads="1"/>
            </p:cNvSpPr>
            <p:nvPr/>
          </p:nvSpPr>
          <p:spPr bwMode="auto">
            <a:xfrm>
              <a:off x="7956550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  <a:endParaRPr lang="en-US" altLang="zh-CN" sz="2000"/>
            </a:p>
          </p:txBody>
        </p:sp>
        <p:sp>
          <p:nvSpPr>
            <p:cNvPr id="10283" name="Rectangle 47"/>
            <p:cNvSpPr>
              <a:spLocks noChangeArrowheads="1"/>
            </p:cNvSpPr>
            <p:nvPr/>
          </p:nvSpPr>
          <p:spPr bwMode="auto">
            <a:xfrm>
              <a:off x="7286625" y="2346312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4" name="Text Box 48"/>
            <p:cNvSpPr txBox="1">
              <a:spLocks noChangeArrowheads="1"/>
            </p:cNvSpPr>
            <p:nvPr/>
          </p:nvSpPr>
          <p:spPr bwMode="auto">
            <a:xfrm>
              <a:off x="7956550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  <a:endParaRPr lang="en-US" altLang="zh-CN" sz="2000"/>
            </a:p>
          </p:txBody>
        </p:sp>
        <p:sp>
          <p:nvSpPr>
            <p:cNvPr id="10285" name="Rectangle 49"/>
            <p:cNvSpPr>
              <a:spLocks noChangeArrowheads="1"/>
            </p:cNvSpPr>
            <p:nvPr/>
          </p:nvSpPr>
          <p:spPr bwMode="auto">
            <a:xfrm>
              <a:off x="7286625" y="2706674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6" name="Text Box 50"/>
            <p:cNvSpPr txBox="1">
              <a:spLocks noChangeArrowheads="1"/>
            </p:cNvSpPr>
            <p:nvPr/>
          </p:nvSpPr>
          <p:spPr bwMode="auto">
            <a:xfrm>
              <a:off x="7956550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  <a:endParaRPr lang="en-US" altLang="zh-CN" sz="2000"/>
            </a:p>
          </p:txBody>
        </p:sp>
        <p:sp>
          <p:nvSpPr>
            <p:cNvPr id="10287" name="Rectangle 51"/>
            <p:cNvSpPr>
              <a:spLocks noChangeArrowheads="1"/>
            </p:cNvSpPr>
            <p:nvPr/>
          </p:nvSpPr>
          <p:spPr bwMode="auto">
            <a:xfrm>
              <a:off x="7286625" y="3067037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8" name="Text Box 52"/>
            <p:cNvSpPr txBox="1">
              <a:spLocks noChangeArrowheads="1"/>
            </p:cNvSpPr>
            <p:nvPr/>
          </p:nvSpPr>
          <p:spPr bwMode="auto">
            <a:xfrm>
              <a:off x="7956550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  <a:endParaRPr lang="en-US" altLang="zh-CN" sz="2000"/>
            </a:p>
          </p:txBody>
        </p:sp>
        <p:sp>
          <p:nvSpPr>
            <p:cNvPr id="10300" name="Line 66"/>
            <p:cNvSpPr>
              <a:spLocks noChangeShapeType="1"/>
            </p:cNvSpPr>
            <p:nvPr/>
          </p:nvSpPr>
          <p:spPr bwMode="auto">
            <a:xfrm>
              <a:off x="6973888" y="1878003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1" name="Text Box 67"/>
            <p:cNvSpPr txBox="1">
              <a:spLocks noChangeArrowheads="1"/>
            </p:cNvSpPr>
            <p:nvPr/>
          </p:nvSpPr>
          <p:spPr bwMode="auto">
            <a:xfrm>
              <a:off x="6267450" y="1674803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  <a:endParaRPr lang="en-US" altLang="zh-CN" sz="2000"/>
            </a:p>
          </p:txBody>
        </p:sp>
        <p:sp>
          <p:nvSpPr>
            <p:cNvPr id="10304" name="Line 70"/>
            <p:cNvSpPr>
              <a:spLocks noChangeShapeType="1"/>
            </p:cNvSpPr>
            <p:nvPr/>
          </p:nvSpPr>
          <p:spPr bwMode="auto">
            <a:xfrm>
              <a:off x="6977063" y="16779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5" name="Text Box 71"/>
            <p:cNvSpPr txBox="1">
              <a:spLocks noChangeArrowheads="1"/>
            </p:cNvSpPr>
            <p:nvPr/>
          </p:nvSpPr>
          <p:spPr bwMode="auto">
            <a:xfrm>
              <a:off x="6372225" y="14747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  <a:endParaRPr lang="en-US" altLang="zh-CN" sz="2000"/>
            </a:p>
          </p:txBody>
        </p:sp>
      </p:grp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7" grpId="0"/>
      <p:bldP spid="10278" grpId="0"/>
      <p:bldP spid="1028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428596" y="4000504"/>
            <a:ext cx="7056437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顺序队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要素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（初始时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front=rear=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468313" y="4652963"/>
            <a:ext cx="4608512" cy="17684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空条件</a:t>
            </a:r>
            <a:r>
              <a:rPr lang="zh-CN" altLang="en-US" sz="20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 = rear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满条件</a:t>
            </a:r>
            <a:r>
              <a:rPr lang="zh-CN" altLang="en-US" sz="20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 = MaxSize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元素</a:t>
            </a:r>
            <a:r>
              <a:rPr lang="en-US" altLang="zh-CN" sz="20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进队：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 data[rear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元素</a:t>
            </a:r>
            <a:r>
              <a:rPr lang="en-US" altLang="zh-CN" sz="20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出队：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 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=data[front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5500694" y="5143512"/>
            <a:ext cx="2997223" cy="1015663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注意：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指向队尾元素；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指向队头元素的前一个位置。</a:t>
            </a:r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50825" y="134938"/>
            <a:ext cx="282097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队列的各种状态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07950" y="727061"/>
            <a:ext cx="2079625" cy="2468577"/>
            <a:chOff x="107950" y="727061"/>
            <a:chExt cx="2079625" cy="2468577"/>
          </a:xfrm>
        </p:grpSpPr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1085850" y="765161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 Box 5"/>
            <p:cNvSpPr txBox="1">
              <a:spLocks noChangeArrowheads="1"/>
            </p:cNvSpPr>
            <p:nvPr/>
          </p:nvSpPr>
          <p:spPr bwMode="auto">
            <a:xfrm>
              <a:off x="1755775" y="7270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4</a:t>
              </a:r>
              <a:endParaRPr lang="en-US" altLang="zh-CN" sz="2000" dirty="0"/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1085850" y="1125523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1755775" y="10874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  <a:endParaRPr lang="en-US" altLang="zh-CN" sz="2000"/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1085850" y="1484298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1755775" y="1446198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  <a:endParaRPr lang="en-US" altLang="zh-CN" sz="2000"/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1085850" y="1844661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1755775" y="18065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  <a:endParaRPr lang="en-US" altLang="zh-CN" sz="2000"/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1085850" y="2205023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1755775" y="21669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  <a:endParaRPr lang="en-US" altLang="zh-CN" sz="2000"/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>
              <a:off x="814388" y="2709848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209550" y="2506648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  <a:endParaRPr lang="en-US" altLang="zh-CN" sz="2000"/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814388" y="2997186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Text Box 59"/>
            <p:cNvSpPr txBox="1">
              <a:spLocks noChangeArrowheads="1"/>
            </p:cNvSpPr>
            <p:nvPr/>
          </p:nvSpPr>
          <p:spPr bwMode="auto">
            <a:xfrm>
              <a:off x="107950" y="2798763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  <a:endParaRPr lang="en-US" altLang="zh-CN" sz="2000" dirty="0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209800" y="744523"/>
            <a:ext cx="2103438" cy="2195513"/>
            <a:chOff x="2209800" y="1589074"/>
            <a:chExt cx="2103438" cy="2195513"/>
          </a:xfrm>
        </p:grpSpPr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>
              <a:off x="388143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  <a:endParaRPr lang="en-US" altLang="zh-CN" sz="2000"/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>
              <a:off x="388143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  <a:endParaRPr lang="en-US" altLang="zh-CN" sz="2000"/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2"/>
            <p:cNvSpPr txBox="1">
              <a:spLocks noChangeArrowheads="1"/>
            </p:cNvSpPr>
            <p:nvPr/>
          </p:nvSpPr>
          <p:spPr bwMode="auto">
            <a:xfrm>
              <a:off x="388143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  <a:endParaRPr lang="en-US" altLang="zh-CN" sz="2000"/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88143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  <a:endParaRPr lang="en-US" altLang="zh-CN" sz="2000"/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>
              <a:off x="388143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  <a:endParaRPr lang="en-US" altLang="zh-CN" sz="2000"/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Text Box 61"/>
            <p:cNvSpPr txBox="1">
              <a:spLocks noChangeArrowheads="1"/>
            </p:cNvSpPr>
            <p:nvPr/>
          </p:nvSpPr>
          <p:spPr bwMode="auto">
            <a:xfrm>
              <a:off x="2209800" y="3387712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  <a:endParaRPr lang="en-US" altLang="zh-CN" sz="2000"/>
            </a:p>
          </p:txBody>
        </p:sp>
        <p:sp>
          <p:nvSpPr>
            <p:cNvPr id="95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2286000" y="30622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  <a:endParaRPr lang="en-US" altLang="zh-CN" sz="200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298950" y="744523"/>
            <a:ext cx="2103438" cy="2159000"/>
            <a:chOff x="4298950" y="1589074"/>
            <a:chExt cx="2103438" cy="2159000"/>
          </a:xfrm>
        </p:grpSpPr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597058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  <a:endParaRPr lang="en-US" altLang="zh-CN" sz="2000"/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Text Box 33"/>
            <p:cNvSpPr txBox="1">
              <a:spLocks noChangeArrowheads="1"/>
            </p:cNvSpPr>
            <p:nvPr/>
          </p:nvSpPr>
          <p:spPr bwMode="auto">
            <a:xfrm>
              <a:off x="597058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  <a:endParaRPr lang="en-US" altLang="zh-CN" sz="2000"/>
            </a:p>
          </p:txBody>
        </p:sp>
        <p:sp>
          <p:nvSpPr>
            <p:cNvPr id="10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35"/>
            <p:cNvSpPr txBox="1">
              <a:spLocks noChangeArrowheads="1"/>
            </p:cNvSpPr>
            <p:nvPr/>
          </p:nvSpPr>
          <p:spPr bwMode="auto">
            <a:xfrm>
              <a:off x="597058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  <a:endParaRPr lang="en-US" altLang="zh-CN" sz="2000"/>
            </a:p>
          </p:txBody>
        </p:sp>
        <p:sp>
          <p:nvSpPr>
            <p:cNvPr id="10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597058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  <a:endParaRPr lang="en-US" altLang="zh-CN" sz="2000"/>
            </a:p>
          </p:txBody>
        </p:sp>
        <p:sp>
          <p:nvSpPr>
            <p:cNvPr id="10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39"/>
            <p:cNvSpPr txBox="1">
              <a:spLocks noChangeArrowheads="1"/>
            </p:cNvSpPr>
            <p:nvPr/>
          </p:nvSpPr>
          <p:spPr bwMode="auto">
            <a:xfrm>
              <a:off x="597058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  <a:endParaRPr lang="en-US" altLang="zh-CN" sz="2000"/>
            </a:p>
          </p:txBody>
        </p:sp>
        <p:sp>
          <p:nvSpPr>
            <p:cNvPr id="10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Text Box 65"/>
            <p:cNvSpPr txBox="1">
              <a:spLocks noChangeArrowheads="1"/>
            </p:cNvSpPr>
            <p:nvPr/>
          </p:nvSpPr>
          <p:spPr bwMode="auto">
            <a:xfrm>
              <a:off x="4298950" y="3351199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  <a:endParaRPr lang="en-US" altLang="zh-CN" sz="2000"/>
            </a:p>
          </p:txBody>
        </p:sp>
        <p:sp>
          <p:nvSpPr>
            <p:cNvPr id="110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" name="Text Box 69"/>
            <p:cNvSpPr txBox="1">
              <a:spLocks noChangeArrowheads="1"/>
            </p:cNvSpPr>
            <p:nvPr/>
          </p:nvSpPr>
          <p:spPr bwMode="auto">
            <a:xfrm>
              <a:off x="4375150" y="1625587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  <a:endParaRPr lang="en-US" altLang="zh-CN" sz="200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292850" y="663561"/>
            <a:ext cx="2095500" cy="1919287"/>
            <a:chOff x="6292850" y="663561"/>
            <a:chExt cx="2095500" cy="1919287"/>
          </a:xfrm>
        </p:grpSpPr>
        <p:sp>
          <p:nvSpPr>
            <p:cNvPr id="113" name="Rectangle 43"/>
            <p:cNvSpPr>
              <a:spLocks noChangeArrowheads="1"/>
            </p:cNvSpPr>
            <p:nvPr/>
          </p:nvSpPr>
          <p:spPr bwMode="auto">
            <a:xfrm>
              <a:off x="7286625" y="782623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 Box 44"/>
            <p:cNvSpPr txBox="1">
              <a:spLocks noChangeArrowheads="1"/>
            </p:cNvSpPr>
            <p:nvPr/>
          </p:nvSpPr>
          <p:spPr bwMode="auto">
            <a:xfrm>
              <a:off x="7956550" y="7445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  <a:endParaRPr lang="en-US" altLang="zh-CN" sz="2000"/>
            </a:p>
          </p:txBody>
        </p:sp>
        <p:sp>
          <p:nvSpPr>
            <p:cNvPr id="115" name="Rectangle 45"/>
            <p:cNvSpPr>
              <a:spLocks noChangeArrowheads="1"/>
            </p:cNvSpPr>
            <p:nvPr/>
          </p:nvSpPr>
          <p:spPr bwMode="auto">
            <a:xfrm>
              <a:off x="7286625" y="1142986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7956550" y="11048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  <a:endParaRPr lang="en-US" altLang="zh-CN" sz="2000"/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7286625" y="1501761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Text Box 48"/>
            <p:cNvSpPr txBox="1">
              <a:spLocks noChangeArrowheads="1"/>
            </p:cNvSpPr>
            <p:nvPr/>
          </p:nvSpPr>
          <p:spPr bwMode="auto">
            <a:xfrm>
              <a:off x="7956550" y="14636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  <a:endParaRPr lang="en-US" altLang="zh-CN" sz="2000"/>
            </a:p>
          </p:txBody>
        </p:sp>
        <p:sp>
          <p:nvSpPr>
            <p:cNvPr id="119" name="Rectangle 49"/>
            <p:cNvSpPr>
              <a:spLocks noChangeArrowheads="1"/>
            </p:cNvSpPr>
            <p:nvPr/>
          </p:nvSpPr>
          <p:spPr bwMode="auto">
            <a:xfrm>
              <a:off x="7286625" y="1862123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Text Box 50"/>
            <p:cNvSpPr txBox="1">
              <a:spLocks noChangeArrowheads="1"/>
            </p:cNvSpPr>
            <p:nvPr/>
          </p:nvSpPr>
          <p:spPr bwMode="auto">
            <a:xfrm>
              <a:off x="7956550" y="18240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  <a:endParaRPr lang="en-US" altLang="zh-CN" sz="2000"/>
            </a:p>
          </p:txBody>
        </p:sp>
        <p:sp>
          <p:nvSpPr>
            <p:cNvPr id="121" name="Rectangle 51"/>
            <p:cNvSpPr>
              <a:spLocks noChangeArrowheads="1"/>
            </p:cNvSpPr>
            <p:nvPr/>
          </p:nvSpPr>
          <p:spPr bwMode="auto">
            <a:xfrm>
              <a:off x="7286625" y="2222486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 Box 52"/>
            <p:cNvSpPr txBox="1">
              <a:spLocks noChangeArrowheads="1"/>
            </p:cNvSpPr>
            <p:nvPr/>
          </p:nvSpPr>
          <p:spPr bwMode="auto">
            <a:xfrm>
              <a:off x="7956550" y="21843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  <a:endParaRPr lang="en-US" altLang="zh-CN" sz="2000"/>
            </a:p>
          </p:txBody>
        </p:sp>
        <p:sp>
          <p:nvSpPr>
            <p:cNvPr id="123" name="Line 66"/>
            <p:cNvSpPr>
              <a:spLocks noChangeShapeType="1"/>
            </p:cNvSpPr>
            <p:nvPr/>
          </p:nvSpPr>
          <p:spPr bwMode="auto">
            <a:xfrm>
              <a:off x="6999288" y="108107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" name="Text Box 67"/>
            <p:cNvSpPr txBox="1">
              <a:spLocks noChangeArrowheads="1"/>
            </p:cNvSpPr>
            <p:nvPr/>
          </p:nvSpPr>
          <p:spPr bwMode="auto">
            <a:xfrm>
              <a:off x="6292850" y="877870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  <a:endParaRPr lang="en-US" altLang="zh-CN" sz="2000" dirty="0"/>
            </a:p>
          </p:txBody>
        </p:sp>
        <p:sp>
          <p:nvSpPr>
            <p:cNvPr id="125" name="Line 70"/>
            <p:cNvSpPr>
              <a:spLocks noChangeShapeType="1"/>
            </p:cNvSpPr>
            <p:nvPr/>
          </p:nvSpPr>
          <p:spPr bwMode="auto">
            <a:xfrm>
              <a:off x="7002463" y="866761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" name="Text Box 71"/>
            <p:cNvSpPr txBox="1">
              <a:spLocks noChangeArrowheads="1"/>
            </p:cNvSpPr>
            <p:nvPr/>
          </p:nvSpPr>
          <p:spPr bwMode="auto">
            <a:xfrm>
              <a:off x="6372225" y="663561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  <a:endParaRPr lang="en-US" altLang="zh-CN" sz="2000"/>
            </a:p>
          </p:txBody>
        </p:sp>
      </p:grpSp>
      <p:sp>
        <p:nvSpPr>
          <p:cNvPr id="127" name="Text Box 16"/>
          <p:cNvSpPr txBox="1">
            <a:spLocks noChangeArrowheads="1"/>
          </p:cNvSpPr>
          <p:nvPr/>
        </p:nvSpPr>
        <p:spPr bwMode="auto">
          <a:xfrm>
            <a:off x="573088" y="3211514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）空队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8" name="Text Box 29"/>
          <p:cNvSpPr txBox="1">
            <a:spLocks noChangeArrowheads="1"/>
          </p:cNvSpPr>
          <p:nvPr/>
        </p:nvSpPr>
        <p:spPr bwMode="auto">
          <a:xfrm>
            <a:off x="2662238" y="3228977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进队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9" name="Text Box 42"/>
          <p:cNvSpPr txBox="1">
            <a:spLocks noChangeArrowheads="1"/>
          </p:cNvSpPr>
          <p:nvPr/>
        </p:nvSpPr>
        <p:spPr bwMode="auto">
          <a:xfrm>
            <a:off x="4754563" y="3013077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进队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0" name="Text Box 55"/>
          <p:cNvSpPr txBox="1">
            <a:spLocks noChangeArrowheads="1"/>
          </p:cNvSpPr>
          <p:nvPr/>
        </p:nvSpPr>
        <p:spPr bwMode="auto">
          <a:xfrm>
            <a:off x="6740525" y="3143248"/>
            <a:ext cx="18637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）全部出队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323851" y="333375"/>
            <a:ext cx="5105405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顺序</a:t>
            </a:r>
            <a:r>
              <a:rPr lang="zh-CN" altLang="en-US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队中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实现队列的基本运算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611188" y="981075"/>
            <a:ext cx="8104216" cy="1421928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）初始化队列</a:t>
            </a:r>
            <a:r>
              <a:rPr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InitQueue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(q)</a:t>
            </a:r>
            <a:endParaRPr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构造一个空队列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。将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指针均设置成初始状态即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值。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1142976" y="2571744"/>
            <a:ext cx="5429288" cy="2064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*&amp;q)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&gt;front=q-&gt;rear=-1;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429388" y="2460621"/>
            <a:ext cx="2428892" cy="2468577"/>
            <a:chOff x="6429388" y="2460621"/>
            <a:chExt cx="2428892" cy="2468577"/>
          </a:xfrm>
        </p:grpSpPr>
        <p:grpSp>
          <p:nvGrpSpPr>
            <p:cNvPr id="5" name="组合 4"/>
            <p:cNvGrpSpPr/>
            <p:nvPr/>
          </p:nvGrpSpPr>
          <p:grpSpPr>
            <a:xfrm>
              <a:off x="6778655" y="2460621"/>
              <a:ext cx="2079625" cy="2468577"/>
              <a:chOff x="107950" y="727061"/>
              <a:chExt cx="2079625" cy="2468577"/>
            </a:xfrm>
          </p:grpSpPr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1085850" y="765161"/>
                <a:ext cx="576263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1755775" y="727061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4</a:t>
                </a:r>
                <a:endParaRPr lang="en-US" altLang="zh-CN" sz="2000" dirty="0"/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085850" y="1125523"/>
                <a:ext cx="576263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1755775" y="1087423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  <a:endParaRPr lang="en-US" altLang="zh-CN" sz="2000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085850" y="1484298"/>
                <a:ext cx="576263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1755775" y="1446198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  <a:endParaRPr lang="en-US" altLang="zh-CN" sz="2000"/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085850" y="1844661"/>
                <a:ext cx="576263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1755775" y="1806561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1</a:t>
                </a:r>
                <a:endParaRPr lang="en-US" altLang="zh-CN" sz="2000" dirty="0"/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1085850" y="2205023"/>
                <a:ext cx="576263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1755775" y="2166923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  <a:endParaRPr lang="en-US" altLang="zh-CN" sz="2000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814388" y="2709848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auto">
              <a:xfrm>
                <a:off x="209550" y="2506648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rear</a:t>
                </a:r>
                <a:endParaRPr lang="en-US" altLang="zh-CN" sz="2000"/>
              </a:p>
            </p:txBody>
          </p:sp>
          <p:sp>
            <p:nvSpPr>
              <p:cNvPr id="18" name="Line 58"/>
              <p:cNvSpPr>
                <a:spLocks noChangeShapeType="1"/>
              </p:cNvSpPr>
              <p:nvPr/>
            </p:nvSpPr>
            <p:spPr bwMode="auto">
              <a:xfrm>
                <a:off x="814388" y="2997186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Text Box 59"/>
              <p:cNvSpPr txBox="1">
                <a:spLocks noChangeArrowheads="1"/>
              </p:cNvSpPr>
              <p:nvPr/>
            </p:nvSpPr>
            <p:spPr bwMode="auto">
              <a:xfrm>
                <a:off x="107950" y="2798763"/>
                <a:ext cx="865188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front</a:t>
                </a:r>
                <a:endParaRPr lang="en-US" altLang="zh-CN" sz="2000" dirty="0"/>
              </a:p>
            </p:txBody>
          </p:sp>
        </p:grpSp>
        <p:sp>
          <p:nvSpPr>
            <p:cNvPr id="20" name="右箭头 19"/>
            <p:cNvSpPr/>
            <p:nvPr/>
          </p:nvSpPr>
          <p:spPr>
            <a:xfrm>
              <a:off x="6429388" y="3286124"/>
              <a:ext cx="857256" cy="35719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107633" y="116840"/>
            <a:ext cx="7991475" cy="1130246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）销毁队列</a:t>
            </a:r>
            <a:r>
              <a:rPr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DestroyQueue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(q)</a:t>
            </a:r>
            <a:endParaRPr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释放队列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占用的存储空间。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2484093" y="1269038"/>
            <a:ext cx="5030795" cy="16954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*&amp;q)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free(q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7633" y="3141345"/>
            <a:ext cx="8353425" cy="1684244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）判断队列是否为空</a:t>
            </a:r>
            <a:r>
              <a:rPr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QueueEmpty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(q)</a:t>
            </a:r>
            <a:endParaRPr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若队列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&gt;front==q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&gt;rear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条件，则返回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；否则返回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false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069635" y="5093963"/>
            <a:ext cx="4786346" cy="15219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QueueEmpty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*q)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return(q-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&gt;front==q-&gt;rear);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23850" y="119066"/>
            <a:ext cx="8569325" cy="140652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）进队列</a:t>
            </a:r>
            <a:r>
              <a:rPr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q,e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endParaRPr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在队列不满的条件下，先将队尾指针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循环增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，然后将元素添加到该位置。</a:t>
            </a:r>
            <a:endParaRPr lang="zh-CN" altLang="pt-BR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4530" y="1499870"/>
            <a:ext cx="6727190" cy="23698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lang="pt-BR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(SqQueue *&amp;q,ElemType e)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if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(q-&gt;rear==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-1)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队满上溢出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false;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&gt;rear++;</a:t>
            </a:r>
            <a:endParaRPr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q-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&gt;data[q-&gt;rear]=e;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000100" y="4175133"/>
            <a:ext cx="5657268" cy="2468577"/>
            <a:chOff x="1071538" y="4000504"/>
            <a:chExt cx="5908702" cy="2468577"/>
          </a:xfrm>
        </p:grpSpPr>
        <p:grpSp>
          <p:nvGrpSpPr>
            <p:cNvPr id="4" name="组合 3"/>
            <p:cNvGrpSpPr/>
            <p:nvPr/>
          </p:nvGrpSpPr>
          <p:grpSpPr>
            <a:xfrm>
              <a:off x="4876802" y="4091007"/>
              <a:ext cx="2103438" cy="2195513"/>
              <a:chOff x="1403330" y="1589074"/>
              <a:chExt cx="2103438" cy="2195513"/>
            </a:xfrm>
          </p:grpSpPr>
          <p:sp>
            <p:nvSpPr>
              <p:cNvPr id="5" name="Rectangle 17"/>
              <p:cNvSpPr>
                <a:spLocks noChangeArrowheads="1"/>
              </p:cNvSpPr>
              <p:nvPr/>
            </p:nvSpPr>
            <p:spPr bwMode="auto">
              <a:xfrm>
                <a:off x="2405043" y="1627174"/>
                <a:ext cx="576262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Text Box 18"/>
              <p:cNvSpPr txBox="1">
                <a:spLocks noChangeArrowheads="1"/>
              </p:cNvSpPr>
              <p:nvPr/>
            </p:nvSpPr>
            <p:spPr bwMode="auto">
              <a:xfrm>
                <a:off x="3074968" y="1589074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  <a:endParaRPr lang="en-US" altLang="zh-CN" sz="2000"/>
              </a:p>
            </p:txBody>
          </p:sp>
          <p:sp>
            <p:nvSpPr>
              <p:cNvPr id="7" name="Rectangle 19"/>
              <p:cNvSpPr>
                <a:spLocks noChangeArrowheads="1"/>
              </p:cNvSpPr>
              <p:nvPr/>
            </p:nvSpPr>
            <p:spPr bwMode="auto">
              <a:xfrm>
                <a:off x="2405043" y="1987537"/>
                <a:ext cx="576262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20"/>
              <p:cNvSpPr txBox="1">
                <a:spLocks noChangeArrowheads="1"/>
              </p:cNvSpPr>
              <p:nvPr/>
            </p:nvSpPr>
            <p:spPr bwMode="auto">
              <a:xfrm>
                <a:off x="3074968" y="1949437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3</a:t>
                </a:r>
                <a:endParaRPr lang="en-US" altLang="zh-CN" sz="2000" dirty="0"/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/>
            </p:nvSpPr>
            <p:spPr bwMode="auto">
              <a:xfrm>
                <a:off x="2405043" y="2346312"/>
                <a:ext cx="576262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22"/>
              <p:cNvSpPr txBox="1">
                <a:spLocks noChangeArrowheads="1"/>
              </p:cNvSpPr>
              <p:nvPr/>
            </p:nvSpPr>
            <p:spPr bwMode="auto">
              <a:xfrm>
                <a:off x="3074968" y="2308212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  <a:endParaRPr lang="en-US" altLang="zh-CN" sz="2000"/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/>
            </p:nvSpPr>
            <p:spPr bwMode="auto">
              <a:xfrm>
                <a:off x="2405043" y="2706674"/>
                <a:ext cx="576262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 Box 24"/>
              <p:cNvSpPr txBox="1">
                <a:spLocks noChangeArrowheads="1"/>
              </p:cNvSpPr>
              <p:nvPr/>
            </p:nvSpPr>
            <p:spPr bwMode="auto">
              <a:xfrm>
                <a:off x="3074968" y="2668574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  <a:endParaRPr lang="en-US" altLang="zh-CN" sz="2000"/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/>
            </p:nvSpPr>
            <p:spPr bwMode="auto">
              <a:xfrm>
                <a:off x="2405043" y="3067037"/>
                <a:ext cx="576262" cy="36036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26"/>
              <p:cNvSpPr txBox="1">
                <a:spLocks noChangeArrowheads="1"/>
              </p:cNvSpPr>
              <p:nvPr/>
            </p:nvSpPr>
            <p:spPr bwMode="auto">
              <a:xfrm>
                <a:off x="3074968" y="3028937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  <a:endParaRPr lang="en-US" altLang="zh-CN" sz="2000"/>
              </a:p>
            </p:txBody>
          </p:sp>
          <p:sp>
            <p:nvSpPr>
              <p:cNvPr id="15" name="Line 60"/>
              <p:cNvSpPr>
                <a:spLocks noChangeShapeType="1"/>
              </p:cNvSpPr>
              <p:nvPr/>
            </p:nvSpPr>
            <p:spPr bwMode="auto">
              <a:xfrm>
                <a:off x="2109768" y="3590912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Text Box 61"/>
              <p:cNvSpPr txBox="1">
                <a:spLocks noChangeArrowheads="1"/>
              </p:cNvSpPr>
              <p:nvPr/>
            </p:nvSpPr>
            <p:spPr bwMode="auto">
              <a:xfrm>
                <a:off x="1403330" y="3387712"/>
                <a:ext cx="865188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front</a:t>
                </a:r>
                <a:endParaRPr lang="en-US" altLang="zh-CN" sz="2000"/>
              </a:p>
            </p:txBody>
          </p:sp>
          <p:sp>
            <p:nvSpPr>
              <p:cNvPr id="17" name="Line 62"/>
              <p:cNvSpPr>
                <a:spLocks noChangeShapeType="1"/>
              </p:cNvSpPr>
              <p:nvPr/>
            </p:nvSpPr>
            <p:spPr bwMode="auto">
              <a:xfrm>
                <a:off x="2084368" y="3265474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Text Box 63"/>
              <p:cNvSpPr txBox="1">
                <a:spLocks noChangeArrowheads="1"/>
              </p:cNvSpPr>
              <p:nvPr/>
            </p:nvSpPr>
            <p:spPr bwMode="auto">
              <a:xfrm>
                <a:off x="1479530" y="3062274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rear</a:t>
                </a:r>
                <a:endParaRPr lang="en-US" altLang="zh-CN" sz="2000"/>
              </a:p>
            </p:txBody>
          </p:sp>
        </p:grpSp>
        <p:grpSp>
          <p:nvGrpSpPr>
            <p:cNvPr id="20" name="组合 4"/>
            <p:cNvGrpSpPr/>
            <p:nvPr/>
          </p:nvGrpSpPr>
          <p:grpSpPr>
            <a:xfrm>
              <a:off x="1817697" y="4000504"/>
              <a:ext cx="2079625" cy="2468577"/>
              <a:chOff x="107950" y="727061"/>
              <a:chExt cx="2079625" cy="2468577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1085850" y="765161"/>
                <a:ext cx="576263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 Box 5"/>
              <p:cNvSpPr txBox="1">
                <a:spLocks noChangeArrowheads="1"/>
              </p:cNvSpPr>
              <p:nvPr/>
            </p:nvSpPr>
            <p:spPr bwMode="auto">
              <a:xfrm>
                <a:off x="1755775" y="727061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4</a:t>
                </a:r>
                <a:endParaRPr lang="en-US" altLang="zh-CN" sz="2000" dirty="0"/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1085850" y="1125523"/>
                <a:ext cx="576263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 Box 7"/>
              <p:cNvSpPr txBox="1">
                <a:spLocks noChangeArrowheads="1"/>
              </p:cNvSpPr>
              <p:nvPr/>
            </p:nvSpPr>
            <p:spPr bwMode="auto">
              <a:xfrm>
                <a:off x="1755775" y="1087423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  <a:endParaRPr lang="en-US" altLang="zh-CN" sz="2000"/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085850" y="1484298"/>
                <a:ext cx="576263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9"/>
              <p:cNvSpPr txBox="1">
                <a:spLocks noChangeArrowheads="1"/>
              </p:cNvSpPr>
              <p:nvPr/>
            </p:nvSpPr>
            <p:spPr bwMode="auto">
              <a:xfrm>
                <a:off x="1755775" y="1446198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  <a:endParaRPr lang="en-US" altLang="zh-CN" sz="2000"/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085850" y="1844661"/>
                <a:ext cx="576263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 Box 11"/>
              <p:cNvSpPr txBox="1">
                <a:spLocks noChangeArrowheads="1"/>
              </p:cNvSpPr>
              <p:nvPr/>
            </p:nvSpPr>
            <p:spPr bwMode="auto">
              <a:xfrm>
                <a:off x="1755775" y="1806561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  <a:endParaRPr lang="en-US" altLang="zh-CN" sz="2000"/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1085850" y="2205023"/>
                <a:ext cx="576263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1755775" y="2166923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  <a:endParaRPr lang="en-US" altLang="zh-CN" sz="2000"/>
              </a:p>
            </p:txBody>
          </p:sp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814388" y="2709848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209550" y="2506648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rear</a:t>
                </a:r>
                <a:endParaRPr lang="en-US" altLang="zh-CN" sz="2000"/>
              </a:p>
            </p:txBody>
          </p:sp>
          <p:sp>
            <p:nvSpPr>
              <p:cNvPr id="34" name="Line 58"/>
              <p:cNvSpPr>
                <a:spLocks noChangeShapeType="1"/>
              </p:cNvSpPr>
              <p:nvPr/>
            </p:nvSpPr>
            <p:spPr bwMode="auto">
              <a:xfrm>
                <a:off x="814388" y="2997186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Text Box 59"/>
              <p:cNvSpPr txBox="1">
                <a:spLocks noChangeArrowheads="1"/>
              </p:cNvSpPr>
              <p:nvPr/>
            </p:nvSpPr>
            <p:spPr bwMode="auto">
              <a:xfrm>
                <a:off x="107950" y="2798763"/>
                <a:ext cx="865188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front</a:t>
                </a:r>
                <a:endParaRPr lang="en-US" altLang="zh-CN" sz="2000" dirty="0"/>
              </a:p>
            </p:txBody>
          </p:sp>
        </p:grpSp>
        <p:sp>
          <p:nvSpPr>
            <p:cNvPr id="21" name="右箭头 20"/>
            <p:cNvSpPr/>
            <p:nvPr/>
          </p:nvSpPr>
          <p:spPr>
            <a:xfrm>
              <a:off x="4214810" y="4786322"/>
              <a:ext cx="857256" cy="35719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71538" y="4721378"/>
              <a:ext cx="1428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空队时元素</a:t>
              </a:r>
              <a:r>
                <a:rPr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进队：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539750" y="260350"/>
            <a:ext cx="8135938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栈的主要特点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“后进先出”，即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后进栈的元素先出栈。栈也称为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后进先出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571604" y="1759120"/>
            <a:ext cx="5429288" cy="3743841"/>
            <a:chOff x="1214414" y="1759120"/>
            <a:chExt cx="5429288" cy="3743841"/>
          </a:xfrm>
        </p:grpSpPr>
        <p:pic>
          <p:nvPicPr>
            <p:cNvPr id="112653" name="Picture 13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714612" y="4071942"/>
              <a:ext cx="2253930" cy="893334"/>
            </a:xfrm>
            <a:prstGeom prst="rect">
              <a:avLst/>
            </a:prstGeom>
            <a:noFill/>
          </p:spPr>
        </p:pic>
        <p:pic>
          <p:nvPicPr>
            <p:cNvPr id="112655" name="Picture 1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19998" y="1759120"/>
              <a:ext cx="2380630" cy="1026938"/>
            </a:xfrm>
            <a:prstGeom prst="rect">
              <a:avLst/>
            </a:prstGeom>
            <a:noFill/>
          </p:spPr>
        </p:pic>
        <p:sp>
          <p:nvSpPr>
            <p:cNvPr id="112658" name="Text Box 18"/>
            <p:cNvSpPr txBox="1">
              <a:spLocks noChangeArrowheads="1"/>
            </p:cNvSpPr>
            <p:nvPr/>
          </p:nvSpPr>
          <p:spPr bwMode="auto">
            <a:xfrm>
              <a:off x="4357686" y="3071810"/>
              <a:ext cx="2286016" cy="707886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走进死胡同的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人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要按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相反次序退出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659" name="Text Box 19"/>
            <p:cNvSpPr txBox="1">
              <a:spLocks noChangeArrowheads="1"/>
            </p:cNvSpPr>
            <p:nvPr/>
          </p:nvSpPr>
          <p:spPr bwMode="auto">
            <a:xfrm>
              <a:off x="1214414" y="3071810"/>
              <a:ext cx="2390762" cy="707886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假设死胡同的宽度恰好只够正一个人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660" name="Text Box 20"/>
            <p:cNvSpPr txBox="1">
              <a:spLocks noChangeArrowheads="1"/>
            </p:cNvSpPr>
            <p:nvPr/>
          </p:nvSpPr>
          <p:spPr bwMode="auto">
            <a:xfrm>
              <a:off x="2571736" y="5072074"/>
              <a:ext cx="2786082" cy="430887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死胡同就是一个栈！</a:t>
              </a:r>
              <a:endParaRPr lang="zh-CN" altLang="en-US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713058" y="2993066"/>
              <a:ext cx="216000" cy="936000"/>
            </a:xfrm>
            <a:prstGeom prst="downArrow">
              <a:avLst/>
            </a:prstGeom>
            <a:ln>
              <a:tailEnd type="triangle" w="med" len="lg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00100" y="1500174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23850" y="71414"/>
            <a:ext cx="8280400" cy="1421928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）出队列</a:t>
            </a:r>
            <a:r>
              <a:rPr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deQueue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q,e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在队列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不为空的条件下，将队首指针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循环增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，并将该位置的元素值赋给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pt-BR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55650" y="1560515"/>
            <a:ext cx="6030928" cy="2372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lang="pt-BR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deQueue</a:t>
            </a:r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(SqQueue *&amp;q,ElemType &amp;e)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(q-&gt;front==q-&gt;rear)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队空下溢出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false;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&gt;front++;</a:t>
            </a:r>
            <a:endParaRPr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e=q-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&gt;data[q-&gt;front];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000100" y="4071942"/>
            <a:ext cx="6746908" cy="1857388"/>
            <a:chOff x="1000100" y="4071942"/>
            <a:chExt cx="6746908" cy="1857388"/>
          </a:xfrm>
        </p:grpSpPr>
        <p:sp>
          <p:nvSpPr>
            <p:cNvPr id="5" name="Rectangle 30"/>
            <p:cNvSpPr>
              <a:spLocks noChangeArrowheads="1"/>
            </p:cNvSpPr>
            <p:nvPr/>
          </p:nvSpPr>
          <p:spPr bwMode="auto">
            <a:xfrm>
              <a:off x="3287697" y="4110042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31"/>
            <p:cNvSpPr txBox="1">
              <a:spLocks noChangeArrowheads="1"/>
            </p:cNvSpPr>
            <p:nvPr/>
          </p:nvSpPr>
          <p:spPr bwMode="auto">
            <a:xfrm>
              <a:off x="3957622" y="407194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  <a:endParaRPr lang="en-US" altLang="zh-CN" sz="2000"/>
            </a:p>
          </p:txBody>
        </p: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3287697" y="4470405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3957622" y="443230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  <a:endParaRPr lang="en-US" altLang="zh-CN" sz="2000"/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3287697" y="4829180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35"/>
            <p:cNvSpPr txBox="1">
              <a:spLocks noChangeArrowheads="1"/>
            </p:cNvSpPr>
            <p:nvPr/>
          </p:nvSpPr>
          <p:spPr bwMode="auto">
            <a:xfrm>
              <a:off x="3957622" y="479108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2</a:t>
              </a:r>
              <a:endParaRPr lang="en-US" altLang="zh-CN" sz="2000" dirty="0"/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3287697" y="5189542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3957622" y="515144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  <a:endParaRPr lang="en-US" altLang="zh-CN" sz="2000"/>
            </a:p>
          </p:txBody>
        </p: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3287697" y="5549905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3957622" y="551180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  <a:endParaRPr lang="en-US" altLang="zh-CN" sz="2000"/>
            </a:p>
          </p:txBody>
        </p:sp>
        <p:sp>
          <p:nvSpPr>
            <p:cNvPr id="15" name="Line 64"/>
            <p:cNvSpPr>
              <a:spLocks noChangeShapeType="1"/>
            </p:cNvSpPr>
            <p:nvPr/>
          </p:nvSpPr>
          <p:spPr bwMode="auto">
            <a:xfrm>
              <a:off x="2992422" y="573565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65"/>
            <p:cNvSpPr txBox="1">
              <a:spLocks noChangeArrowheads="1"/>
            </p:cNvSpPr>
            <p:nvPr/>
          </p:nvSpPr>
          <p:spPr bwMode="auto">
            <a:xfrm>
              <a:off x="2285984" y="553245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front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17" name="Line 68"/>
            <p:cNvSpPr>
              <a:spLocks noChangeShapeType="1"/>
            </p:cNvSpPr>
            <p:nvPr/>
          </p:nvSpPr>
          <p:spPr bwMode="auto">
            <a:xfrm>
              <a:off x="2967022" y="466408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69"/>
            <p:cNvSpPr txBox="1">
              <a:spLocks noChangeArrowheads="1"/>
            </p:cNvSpPr>
            <p:nvPr/>
          </p:nvSpPr>
          <p:spPr bwMode="auto">
            <a:xfrm>
              <a:off x="2362184" y="4460885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rear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0100" y="4500570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出队一个元素：</a:t>
              </a:r>
              <a:endPara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4572000" y="4857760"/>
              <a:ext cx="857256" cy="357190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6645283" y="4110042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7315208" y="407194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  <a:endParaRPr lang="en-US" altLang="zh-CN" sz="2000"/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6645283" y="4470405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7315208" y="443230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  <a:endParaRPr lang="en-US" altLang="zh-CN" sz="2000"/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6645283" y="4829180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7315208" y="479108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2</a:t>
              </a:r>
              <a:endParaRPr lang="en-US" altLang="zh-CN" sz="2000" dirty="0"/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6645283" y="5189542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7315208" y="515144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  <a:endParaRPr lang="en-US" altLang="zh-CN" sz="2000"/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6645283" y="5549905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39"/>
            <p:cNvSpPr txBox="1">
              <a:spLocks noChangeArrowheads="1"/>
            </p:cNvSpPr>
            <p:nvPr/>
          </p:nvSpPr>
          <p:spPr bwMode="auto">
            <a:xfrm>
              <a:off x="7315208" y="551180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  <a:endParaRPr lang="en-US" altLang="zh-CN" sz="2000"/>
            </a:p>
          </p:txBody>
        </p:sp>
        <p:sp>
          <p:nvSpPr>
            <p:cNvPr id="31" name="Line 64"/>
            <p:cNvSpPr>
              <a:spLocks noChangeShapeType="1"/>
            </p:cNvSpPr>
            <p:nvPr/>
          </p:nvSpPr>
          <p:spPr bwMode="auto">
            <a:xfrm>
              <a:off x="6350008" y="538005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65"/>
            <p:cNvSpPr txBox="1">
              <a:spLocks noChangeArrowheads="1"/>
            </p:cNvSpPr>
            <p:nvPr/>
          </p:nvSpPr>
          <p:spPr bwMode="auto">
            <a:xfrm>
              <a:off x="5643570" y="5176850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front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33" name="Line 68"/>
            <p:cNvSpPr>
              <a:spLocks noChangeShapeType="1"/>
            </p:cNvSpPr>
            <p:nvPr/>
          </p:nvSpPr>
          <p:spPr bwMode="auto">
            <a:xfrm>
              <a:off x="6324608" y="466408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Text Box 69"/>
            <p:cNvSpPr txBox="1">
              <a:spLocks noChangeArrowheads="1"/>
            </p:cNvSpPr>
            <p:nvPr/>
          </p:nvSpPr>
          <p:spPr bwMode="auto">
            <a:xfrm>
              <a:off x="5719770" y="4460885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rear</a:t>
              </a:r>
              <a:endParaRPr lang="en-US" altLang="zh-CN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179388" y="333375"/>
            <a:ext cx="7416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、环形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队列（或循环队列）中实现队列的基本运算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533525" y="1246188"/>
            <a:ext cx="576263" cy="360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2203450" y="120808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1533525" y="1606550"/>
            <a:ext cx="576263" cy="3603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2203450" y="156845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  <a:endParaRPr lang="en-US" altLang="zh-CN" sz="2000"/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1533525" y="1965325"/>
            <a:ext cx="576263" cy="3603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2203450" y="1927225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1533525" y="2325688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2203450" y="228758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1533525" y="2686050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2203450" y="264795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1246188" y="2514600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539750" y="2311400"/>
            <a:ext cx="865188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  <a:endParaRPr lang="en-US" altLang="zh-CN" sz="2000"/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>
            <a:off x="1223963" y="1431925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619125" y="1228725"/>
            <a:ext cx="720725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  <a:endParaRPr lang="en-US" altLang="zh-CN" sz="2000"/>
          </a:p>
        </p:txBody>
      </p:sp>
      <p:sp>
        <p:nvSpPr>
          <p:cNvPr id="17425" name="Text Box 18"/>
          <p:cNvSpPr txBox="1">
            <a:spLocks noChangeArrowheads="1"/>
          </p:cNvSpPr>
          <p:nvPr/>
        </p:nvSpPr>
        <p:spPr bwMode="auto">
          <a:xfrm>
            <a:off x="611188" y="3716338"/>
            <a:ext cx="7921625" cy="1495794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这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是因为采用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rear==</a:t>
            </a:r>
            <a:r>
              <a:rPr kumimoji="1" lang="en-US" altLang="zh-CN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dirty="0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作为队满条件的缺陷。当队满条件为真时，队中可能还有若干空位置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这种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溢出并不是真正的</a:t>
            </a:r>
            <a:r>
              <a:rPr kumimoji="1"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溢出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，称为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假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溢出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7426" name="Picture 20" descr="u=2526405664,2876647245&amp;fm=23&amp;gp=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76825" y="836613"/>
            <a:ext cx="33337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7" name="AutoShape 21"/>
          <p:cNvSpPr>
            <a:spLocks noChangeArrowheads="1"/>
          </p:cNvSpPr>
          <p:nvPr/>
        </p:nvSpPr>
        <p:spPr bwMode="auto">
          <a:xfrm>
            <a:off x="3132139" y="1268413"/>
            <a:ext cx="2368556" cy="1089017"/>
          </a:xfrm>
          <a:prstGeom prst="wedgeEllipseCallout">
            <a:avLst>
              <a:gd name="adj1" fmla="val 82620"/>
              <a:gd name="adj2" fmla="val 1381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还有两个位置，为何不能进队？</a:t>
            </a:r>
            <a:endParaRPr lang="zh-CN" altLang="en-US" sz="2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00034" y="642918"/>
            <a:ext cx="8286750" cy="13111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把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数组的前端和后端连接起来，形成一个环形的顺序表，即把存储队列元素的表从逻辑上看成一个环，称为</a:t>
            </a:r>
            <a:r>
              <a:rPr kumimoji="1" lang="zh-CN" altLang="en-US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环形队列或循环队列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Group 60"/>
          <p:cNvGrpSpPr/>
          <p:nvPr/>
        </p:nvGrpSpPr>
        <p:grpSpPr bwMode="auto">
          <a:xfrm>
            <a:off x="1112839" y="2313009"/>
            <a:ext cx="2095500" cy="1838325"/>
            <a:chOff x="340" y="1229"/>
            <a:chExt cx="1320" cy="1158"/>
          </a:xfrm>
        </p:grpSpPr>
        <p:sp>
          <p:nvSpPr>
            <p:cNvPr id="18459" name="Rectangle 46"/>
            <p:cNvSpPr>
              <a:spLocks noChangeArrowheads="1"/>
            </p:cNvSpPr>
            <p:nvPr/>
          </p:nvSpPr>
          <p:spPr bwMode="auto">
            <a:xfrm>
              <a:off x="966" y="1253"/>
              <a:ext cx="363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60" name="Text Box 47"/>
            <p:cNvSpPr txBox="1">
              <a:spLocks noChangeArrowheads="1"/>
            </p:cNvSpPr>
            <p:nvPr/>
          </p:nvSpPr>
          <p:spPr bwMode="auto">
            <a:xfrm>
              <a:off x="1388" y="1229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  <a:endParaRPr lang="en-US" altLang="zh-CN" sz="2000"/>
            </a:p>
          </p:txBody>
        </p:sp>
        <p:sp>
          <p:nvSpPr>
            <p:cNvPr id="18461" name="Rectangle 48"/>
            <p:cNvSpPr>
              <a:spLocks noChangeArrowheads="1"/>
            </p:cNvSpPr>
            <p:nvPr/>
          </p:nvSpPr>
          <p:spPr bwMode="auto">
            <a:xfrm>
              <a:off x="966" y="1480"/>
              <a:ext cx="363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62" name="Text Box 49"/>
            <p:cNvSpPr txBox="1">
              <a:spLocks noChangeArrowheads="1"/>
            </p:cNvSpPr>
            <p:nvPr/>
          </p:nvSpPr>
          <p:spPr bwMode="auto">
            <a:xfrm>
              <a:off x="1388" y="1456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  <a:endParaRPr lang="en-US" altLang="zh-CN" sz="2000"/>
            </a:p>
          </p:txBody>
        </p:sp>
        <p:sp>
          <p:nvSpPr>
            <p:cNvPr id="18463" name="Rectangle 50"/>
            <p:cNvSpPr>
              <a:spLocks noChangeArrowheads="1"/>
            </p:cNvSpPr>
            <p:nvPr/>
          </p:nvSpPr>
          <p:spPr bwMode="auto">
            <a:xfrm>
              <a:off x="966" y="1706"/>
              <a:ext cx="363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64" name="Text Box 51"/>
            <p:cNvSpPr txBox="1">
              <a:spLocks noChangeArrowheads="1"/>
            </p:cNvSpPr>
            <p:nvPr/>
          </p:nvSpPr>
          <p:spPr bwMode="auto">
            <a:xfrm>
              <a:off x="1388" y="1682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  <a:endParaRPr lang="en-US" altLang="zh-CN" sz="2000"/>
            </a:p>
          </p:txBody>
        </p:sp>
        <p:sp>
          <p:nvSpPr>
            <p:cNvPr id="18465" name="Rectangle 52"/>
            <p:cNvSpPr>
              <a:spLocks noChangeArrowheads="1"/>
            </p:cNvSpPr>
            <p:nvPr/>
          </p:nvSpPr>
          <p:spPr bwMode="auto">
            <a:xfrm>
              <a:off x="966" y="1933"/>
              <a:ext cx="363" cy="2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66" name="Text Box 53"/>
            <p:cNvSpPr txBox="1">
              <a:spLocks noChangeArrowheads="1"/>
            </p:cNvSpPr>
            <p:nvPr/>
          </p:nvSpPr>
          <p:spPr bwMode="auto">
            <a:xfrm>
              <a:off x="1388" y="1909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  <a:endParaRPr lang="en-US" altLang="zh-CN" sz="2000"/>
            </a:p>
          </p:txBody>
        </p:sp>
        <p:sp>
          <p:nvSpPr>
            <p:cNvPr id="18467" name="Rectangle 54"/>
            <p:cNvSpPr>
              <a:spLocks noChangeArrowheads="1"/>
            </p:cNvSpPr>
            <p:nvPr/>
          </p:nvSpPr>
          <p:spPr bwMode="auto">
            <a:xfrm>
              <a:off x="966" y="2160"/>
              <a:ext cx="363" cy="2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68" name="Text Box 55"/>
            <p:cNvSpPr txBox="1">
              <a:spLocks noChangeArrowheads="1"/>
            </p:cNvSpPr>
            <p:nvPr/>
          </p:nvSpPr>
          <p:spPr bwMode="auto">
            <a:xfrm>
              <a:off x="1388" y="2136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  <a:endParaRPr lang="en-US" altLang="zh-CN" sz="2000"/>
            </a:p>
          </p:txBody>
        </p:sp>
        <p:sp>
          <p:nvSpPr>
            <p:cNvPr id="18469" name="Line 56"/>
            <p:cNvSpPr>
              <a:spLocks noChangeShapeType="1"/>
            </p:cNvSpPr>
            <p:nvPr/>
          </p:nvSpPr>
          <p:spPr bwMode="auto">
            <a:xfrm>
              <a:off x="785" y="2052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0" name="Text Box 57"/>
            <p:cNvSpPr txBox="1">
              <a:spLocks noChangeArrowheads="1"/>
            </p:cNvSpPr>
            <p:nvPr/>
          </p:nvSpPr>
          <p:spPr bwMode="auto">
            <a:xfrm>
              <a:off x="340" y="1924"/>
              <a:ext cx="545" cy="25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  <a:endParaRPr lang="en-US" altLang="zh-CN" sz="2000"/>
            </a:p>
          </p:txBody>
        </p:sp>
        <p:sp>
          <p:nvSpPr>
            <p:cNvPr id="18471" name="Line 58"/>
            <p:cNvSpPr>
              <a:spLocks noChangeShapeType="1"/>
            </p:cNvSpPr>
            <p:nvPr/>
          </p:nvSpPr>
          <p:spPr bwMode="auto">
            <a:xfrm>
              <a:off x="771" y="1370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2" name="Text Box 59"/>
            <p:cNvSpPr txBox="1">
              <a:spLocks noChangeArrowheads="1"/>
            </p:cNvSpPr>
            <p:nvPr/>
          </p:nvSpPr>
          <p:spPr bwMode="auto">
            <a:xfrm>
              <a:off x="390" y="1242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  <a:endParaRPr lang="en-US" altLang="zh-CN" sz="2000"/>
            </a:p>
          </p:txBody>
        </p:sp>
      </p:grpSp>
      <p:grpSp>
        <p:nvGrpSpPr>
          <p:cNvPr id="4" name="Group 62"/>
          <p:cNvGrpSpPr/>
          <p:nvPr/>
        </p:nvGrpSpPr>
        <p:grpSpPr bwMode="auto">
          <a:xfrm>
            <a:off x="4883150" y="2135209"/>
            <a:ext cx="3576638" cy="2416175"/>
            <a:chOff x="1353" y="2482"/>
            <a:chExt cx="2253" cy="1522"/>
          </a:xfrm>
        </p:grpSpPr>
        <p:sp>
          <p:nvSpPr>
            <p:cNvPr id="18440" name="Oval 19"/>
            <p:cNvSpPr>
              <a:spLocks noChangeArrowheads="1"/>
            </p:cNvSpPr>
            <p:nvPr/>
          </p:nvSpPr>
          <p:spPr bwMode="auto">
            <a:xfrm>
              <a:off x="1791" y="2784"/>
              <a:ext cx="771" cy="726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1" name="Oval 21"/>
            <p:cNvSpPr>
              <a:spLocks noChangeArrowheads="1"/>
            </p:cNvSpPr>
            <p:nvPr/>
          </p:nvSpPr>
          <p:spPr bwMode="auto">
            <a:xfrm>
              <a:off x="1440" y="2482"/>
              <a:ext cx="1451" cy="131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2" name="Freeform 22"/>
            <p:cNvSpPr/>
            <p:nvPr/>
          </p:nvSpPr>
          <p:spPr bwMode="auto">
            <a:xfrm>
              <a:off x="2517" y="3329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3" name="Freeform 23"/>
            <p:cNvSpPr/>
            <p:nvPr/>
          </p:nvSpPr>
          <p:spPr bwMode="auto">
            <a:xfrm>
              <a:off x="2465" y="2669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4" name="Freeform 24"/>
            <p:cNvSpPr/>
            <p:nvPr/>
          </p:nvSpPr>
          <p:spPr bwMode="auto">
            <a:xfrm>
              <a:off x="1836" y="2558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5" name="Line 25"/>
            <p:cNvSpPr>
              <a:spLocks noChangeShapeType="1"/>
            </p:cNvSpPr>
            <p:nvPr/>
          </p:nvSpPr>
          <p:spPr bwMode="auto">
            <a:xfrm flipH="1">
              <a:off x="2063" y="3510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6" name="Freeform 26"/>
            <p:cNvSpPr/>
            <p:nvPr/>
          </p:nvSpPr>
          <p:spPr bwMode="auto">
            <a:xfrm>
              <a:off x="1445" y="3193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7" name="Text Box 20"/>
            <p:cNvSpPr txBox="1">
              <a:spLocks noChangeArrowheads="1"/>
            </p:cNvSpPr>
            <p:nvPr/>
          </p:nvSpPr>
          <p:spPr bwMode="auto">
            <a:xfrm>
              <a:off x="2233" y="3254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18448" name="Text Box 27"/>
            <p:cNvSpPr txBox="1">
              <a:spLocks noChangeArrowheads="1"/>
            </p:cNvSpPr>
            <p:nvPr/>
          </p:nvSpPr>
          <p:spPr bwMode="auto">
            <a:xfrm>
              <a:off x="2351" y="2987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bg1"/>
                  </a:solidFill>
                </a:rPr>
                <a:t>1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18449" name="Text Box 28"/>
            <p:cNvSpPr txBox="1">
              <a:spLocks noChangeArrowheads="1"/>
            </p:cNvSpPr>
            <p:nvPr/>
          </p:nvSpPr>
          <p:spPr bwMode="auto">
            <a:xfrm>
              <a:off x="2109" y="2800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18450" name="Text Box 29"/>
            <p:cNvSpPr txBox="1">
              <a:spLocks noChangeArrowheads="1"/>
            </p:cNvSpPr>
            <p:nvPr/>
          </p:nvSpPr>
          <p:spPr bwMode="auto">
            <a:xfrm>
              <a:off x="1836" y="2921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18451" name="Text Box 30"/>
            <p:cNvSpPr txBox="1">
              <a:spLocks noChangeArrowheads="1"/>
            </p:cNvSpPr>
            <p:nvPr/>
          </p:nvSpPr>
          <p:spPr bwMode="auto">
            <a:xfrm>
              <a:off x="1882" y="3207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18452" name="Text Box 32"/>
            <p:cNvSpPr txBox="1">
              <a:spLocks noChangeArrowheads="1"/>
            </p:cNvSpPr>
            <p:nvPr/>
          </p:nvSpPr>
          <p:spPr bwMode="auto">
            <a:xfrm>
              <a:off x="3152" y="2795"/>
              <a:ext cx="454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  <a:endParaRPr lang="en-US" altLang="zh-CN" sz="2000"/>
            </a:p>
          </p:txBody>
        </p:sp>
        <p:sp>
          <p:nvSpPr>
            <p:cNvPr id="18453" name="Text Box 34"/>
            <p:cNvSpPr txBox="1">
              <a:spLocks noChangeArrowheads="1"/>
            </p:cNvSpPr>
            <p:nvPr/>
          </p:nvSpPr>
          <p:spPr bwMode="auto">
            <a:xfrm>
              <a:off x="2150" y="2534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  <a:endParaRPr lang="en-US" altLang="zh-CN" sz="2000" i="1"/>
            </a:p>
          </p:txBody>
        </p:sp>
        <p:sp>
          <p:nvSpPr>
            <p:cNvPr id="18454" name="Text Box 35"/>
            <p:cNvSpPr txBox="1">
              <a:spLocks noChangeArrowheads="1"/>
            </p:cNvSpPr>
            <p:nvPr/>
          </p:nvSpPr>
          <p:spPr bwMode="auto">
            <a:xfrm>
              <a:off x="1564" y="2875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b</a:t>
              </a:r>
              <a:endParaRPr lang="en-US" altLang="zh-CN" sz="2000" i="1" dirty="0"/>
            </a:p>
          </p:txBody>
        </p:sp>
        <p:sp>
          <p:nvSpPr>
            <p:cNvPr id="18455" name="Text Box 36"/>
            <p:cNvSpPr txBox="1">
              <a:spLocks noChangeArrowheads="1"/>
            </p:cNvSpPr>
            <p:nvPr/>
          </p:nvSpPr>
          <p:spPr bwMode="auto">
            <a:xfrm>
              <a:off x="1700" y="3419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  <a:endParaRPr lang="en-US" altLang="zh-CN" sz="2000" i="1"/>
            </a:p>
          </p:txBody>
        </p:sp>
        <p:sp>
          <p:nvSpPr>
            <p:cNvPr id="18456" name="Line 37"/>
            <p:cNvSpPr>
              <a:spLocks noChangeShapeType="1"/>
            </p:cNvSpPr>
            <p:nvPr/>
          </p:nvSpPr>
          <p:spPr bwMode="auto">
            <a:xfrm flipV="1">
              <a:off x="1534" y="3631"/>
              <a:ext cx="136" cy="18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7" name="Text Box 38"/>
            <p:cNvSpPr txBox="1">
              <a:spLocks noChangeArrowheads="1"/>
            </p:cNvSpPr>
            <p:nvPr/>
          </p:nvSpPr>
          <p:spPr bwMode="auto">
            <a:xfrm>
              <a:off x="1353" y="3812"/>
              <a:ext cx="454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  <a:endParaRPr lang="en-US" altLang="zh-CN" sz="2000"/>
            </a:p>
          </p:txBody>
        </p:sp>
        <p:sp>
          <p:nvSpPr>
            <p:cNvPr id="18458" name="Line 61"/>
            <p:cNvSpPr>
              <a:spLocks noChangeShapeType="1"/>
            </p:cNvSpPr>
            <p:nvPr/>
          </p:nvSpPr>
          <p:spPr bwMode="auto">
            <a:xfrm flipH="1">
              <a:off x="2880" y="2931"/>
              <a:ext cx="272" cy="4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2816" name="AutoShape 64"/>
          <p:cNvSpPr>
            <a:spLocks noChangeArrowheads="1"/>
          </p:cNvSpPr>
          <p:nvPr/>
        </p:nvSpPr>
        <p:spPr bwMode="auto">
          <a:xfrm>
            <a:off x="3705227" y="2998809"/>
            <a:ext cx="936000" cy="288000"/>
          </a:xfrm>
          <a:prstGeom prst="rightArrow">
            <a:avLst>
              <a:gd name="adj1" fmla="val 50000"/>
              <a:gd name="adj2" fmla="val 6672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02817" name="Text Box 65"/>
          <p:cNvSpPr txBox="1">
            <a:spLocks noChangeArrowheads="1"/>
          </p:cNvSpPr>
          <p:nvPr/>
        </p:nvSpPr>
        <p:spPr bwMode="auto">
          <a:xfrm>
            <a:off x="6084888" y="4367234"/>
            <a:ext cx="2701954" cy="707886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rear=4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时，下一步到位置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，可以进队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8596" y="142852"/>
            <a:ext cx="178595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解决方案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3227" y="2428868"/>
            <a:ext cx="553998" cy="9286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Text Box 65"/>
          <p:cNvSpPr txBox="1">
            <a:spLocks noChangeArrowheads="1"/>
          </p:cNvSpPr>
          <p:nvPr/>
        </p:nvSpPr>
        <p:spPr bwMode="auto">
          <a:xfrm>
            <a:off x="928662" y="4214818"/>
            <a:ext cx="2447925" cy="707886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rear=4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，不能再进队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16" grpId="0" bldLvl="0" animBg="1"/>
      <p:bldP spid="2028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2195513" y="692150"/>
            <a:ext cx="3024187" cy="2368550"/>
            <a:chOff x="2018" y="1116"/>
            <a:chExt cx="1905" cy="1492"/>
          </a:xfrm>
        </p:grpSpPr>
        <p:sp>
          <p:nvSpPr>
            <p:cNvPr id="19462" name="Oval 4"/>
            <p:cNvSpPr>
              <a:spLocks noChangeArrowheads="1"/>
            </p:cNvSpPr>
            <p:nvPr/>
          </p:nvSpPr>
          <p:spPr bwMode="auto">
            <a:xfrm>
              <a:off x="2471" y="1418"/>
              <a:ext cx="771" cy="726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3" name="Oval 5"/>
            <p:cNvSpPr>
              <a:spLocks noChangeArrowheads="1"/>
            </p:cNvSpPr>
            <p:nvPr/>
          </p:nvSpPr>
          <p:spPr bwMode="auto">
            <a:xfrm>
              <a:off x="2120" y="1116"/>
              <a:ext cx="1451" cy="131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4" name="Freeform 6"/>
            <p:cNvSpPr/>
            <p:nvPr/>
          </p:nvSpPr>
          <p:spPr bwMode="auto">
            <a:xfrm>
              <a:off x="3197" y="1963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5" name="Freeform 7"/>
            <p:cNvSpPr/>
            <p:nvPr/>
          </p:nvSpPr>
          <p:spPr bwMode="auto">
            <a:xfrm>
              <a:off x="3145" y="1303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6" name="Freeform 8"/>
            <p:cNvSpPr/>
            <p:nvPr/>
          </p:nvSpPr>
          <p:spPr bwMode="auto">
            <a:xfrm>
              <a:off x="2516" y="1192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7" name="Line 9"/>
            <p:cNvSpPr>
              <a:spLocks noChangeShapeType="1"/>
            </p:cNvSpPr>
            <p:nvPr/>
          </p:nvSpPr>
          <p:spPr bwMode="auto">
            <a:xfrm flipH="1">
              <a:off x="2743" y="2144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8" name="Freeform 10"/>
            <p:cNvSpPr/>
            <p:nvPr/>
          </p:nvSpPr>
          <p:spPr bwMode="auto">
            <a:xfrm>
              <a:off x="2125" y="1827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2913" y="1888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19470" name="Text Box 12"/>
            <p:cNvSpPr txBox="1">
              <a:spLocks noChangeArrowheads="1"/>
            </p:cNvSpPr>
            <p:nvPr/>
          </p:nvSpPr>
          <p:spPr bwMode="auto">
            <a:xfrm>
              <a:off x="3031" y="1621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bg1"/>
                  </a:solidFill>
                </a:rPr>
                <a:t>1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19471" name="Text Box 13"/>
            <p:cNvSpPr txBox="1">
              <a:spLocks noChangeArrowheads="1"/>
            </p:cNvSpPr>
            <p:nvPr/>
          </p:nvSpPr>
          <p:spPr bwMode="auto">
            <a:xfrm>
              <a:off x="2789" y="1434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2516" y="1555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19473" name="Text Box 15"/>
            <p:cNvSpPr txBox="1">
              <a:spLocks noChangeArrowheads="1"/>
            </p:cNvSpPr>
            <p:nvPr/>
          </p:nvSpPr>
          <p:spPr bwMode="auto">
            <a:xfrm>
              <a:off x="2562" y="1827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19474" name="Line 16"/>
            <p:cNvSpPr>
              <a:spLocks noChangeShapeType="1"/>
            </p:cNvSpPr>
            <p:nvPr/>
          </p:nvSpPr>
          <p:spPr bwMode="auto">
            <a:xfrm flipH="1" flipV="1">
              <a:off x="3288" y="2280"/>
              <a:ext cx="136" cy="13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5" name="Text Box 17"/>
            <p:cNvSpPr txBox="1">
              <a:spLocks noChangeArrowheads="1"/>
            </p:cNvSpPr>
            <p:nvPr/>
          </p:nvSpPr>
          <p:spPr bwMode="auto">
            <a:xfrm>
              <a:off x="3469" y="2326"/>
              <a:ext cx="454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  <a:endParaRPr lang="en-US" altLang="zh-CN" sz="2000"/>
            </a:p>
          </p:txBody>
        </p:sp>
        <p:sp>
          <p:nvSpPr>
            <p:cNvPr id="19476" name="Text Box 18"/>
            <p:cNvSpPr txBox="1">
              <a:spLocks noChangeArrowheads="1"/>
            </p:cNvSpPr>
            <p:nvPr/>
          </p:nvSpPr>
          <p:spPr bwMode="auto">
            <a:xfrm>
              <a:off x="3288" y="1600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  <a:endParaRPr lang="en-US" altLang="zh-CN" sz="2000" i="1"/>
            </a:p>
          </p:txBody>
        </p:sp>
        <p:sp>
          <p:nvSpPr>
            <p:cNvPr id="19477" name="Text Box 19"/>
            <p:cNvSpPr txBox="1">
              <a:spLocks noChangeArrowheads="1"/>
            </p:cNvSpPr>
            <p:nvPr/>
          </p:nvSpPr>
          <p:spPr bwMode="auto">
            <a:xfrm>
              <a:off x="2830" y="1168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  <a:endParaRPr lang="en-US" altLang="zh-CN" sz="2000" i="1"/>
            </a:p>
          </p:txBody>
        </p:sp>
        <p:sp>
          <p:nvSpPr>
            <p:cNvPr id="19478" name="Text Box 20"/>
            <p:cNvSpPr txBox="1">
              <a:spLocks noChangeArrowheads="1"/>
            </p:cNvSpPr>
            <p:nvPr/>
          </p:nvSpPr>
          <p:spPr bwMode="auto">
            <a:xfrm>
              <a:off x="2244" y="1509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  <a:endParaRPr lang="en-US" altLang="zh-CN" sz="2000" i="1"/>
            </a:p>
          </p:txBody>
        </p:sp>
        <p:sp>
          <p:nvSpPr>
            <p:cNvPr id="19479" name="Text Box 21"/>
            <p:cNvSpPr txBox="1">
              <a:spLocks noChangeArrowheads="1"/>
            </p:cNvSpPr>
            <p:nvPr/>
          </p:nvSpPr>
          <p:spPr bwMode="auto">
            <a:xfrm>
              <a:off x="2380" y="2053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d</a:t>
              </a:r>
              <a:endParaRPr lang="en-US" altLang="zh-CN" sz="2000" i="1"/>
            </a:p>
          </p:txBody>
        </p:sp>
        <p:sp>
          <p:nvSpPr>
            <p:cNvPr id="19480" name="Line 22"/>
            <p:cNvSpPr>
              <a:spLocks noChangeShapeType="1"/>
            </p:cNvSpPr>
            <p:nvPr/>
          </p:nvSpPr>
          <p:spPr bwMode="auto">
            <a:xfrm flipV="1">
              <a:off x="2199" y="2235"/>
              <a:ext cx="136" cy="18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1" name="Text Box 23"/>
            <p:cNvSpPr txBox="1">
              <a:spLocks noChangeArrowheads="1"/>
            </p:cNvSpPr>
            <p:nvPr/>
          </p:nvSpPr>
          <p:spPr bwMode="auto">
            <a:xfrm>
              <a:off x="2018" y="2416"/>
              <a:ext cx="454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  <a:endParaRPr lang="en-US" altLang="zh-CN" sz="2000"/>
            </a:p>
          </p:txBody>
        </p:sp>
      </p:grpSp>
      <p:sp>
        <p:nvSpPr>
          <p:cNvPr id="19459" name="Text Box 24"/>
          <p:cNvSpPr txBox="1">
            <a:spLocks noChangeArrowheads="1"/>
          </p:cNvSpPr>
          <p:nvPr/>
        </p:nvSpPr>
        <p:spPr bwMode="auto">
          <a:xfrm>
            <a:off x="755650" y="3502025"/>
            <a:ext cx="7959754" cy="120032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实际上内存地址一定是连续的，不可能是环形的，这里是通过逻辑方式实现环形队列，也就是将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rear++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front++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改为：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60" name="Text Box 25"/>
          <p:cNvSpPr txBox="1">
            <a:spLocks noChangeArrowheads="1"/>
          </p:cNvSpPr>
          <p:nvPr/>
        </p:nvSpPr>
        <p:spPr bwMode="auto">
          <a:xfrm>
            <a:off x="1643043" y="4857760"/>
            <a:ext cx="4857784" cy="1169551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1"/>
              </a:buBlip>
            </a:pP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rear=(</a:t>
            </a:r>
            <a:r>
              <a:rPr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rear+1</a:t>
            </a: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1"/>
              </a:buBlip>
            </a:pP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front=(</a:t>
            </a:r>
            <a:r>
              <a:rPr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front+1</a:t>
            </a: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61" name="Text Box 28"/>
          <p:cNvSpPr txBox="1">
            <a:spLocks noChangeArrowheads="1"/>
          </p:cNvSpPr>
          <p:nvPr/>
        </p:nvSpPr>
        <p:spPr bwMode="auto">
          <a:xfrm>
            <a:off x="468313" y="307975"/>
            <a:ext cx="2736850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环形队列：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4"/>
          <p:cNvGrpSpPr/>
          <p:nvPr/>
        </p:nvGrpSpPr>
        <p:grpSpPr>
          <a:xfrm>
            <a:off x="703263" y="122238"/>
            <a:ext cx="2862262" cy="2930585"/>
            <a:chOff x="703263" y="122238"/>
            <a:chExt cx="2862262" cy="2930585"/>
          </a:xfrm>
        </p:grpSpPr>
        <p:sp>
          <p:nvSpPr>
            <p:cNvPr id="20482" name="Oval 4"/>
            <p:cNvSpPr>
              <a:spLocks noChangeArrowheads="1"/>
            </p:cNvSpPr>
            <p:nvPr/>
          </p:nvSpPr>
          <p:spPr bwMode="auto">
            <a:xfrm>
              <a:off x="1260475" y="601663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3" name="Oval 5"/>
            <p:cNvSpPr>
              <a:spLocks noChangeArrowheads="1"/>
            </p:cNvSpPr>
            <p:nvPr/>
          </p:nvSpPr>
          <p:spPr bwMode="auto">
            <a:xfrm>
              <a:off x="703263" y="122238"/>
              <a:ext cx="2303462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4" name="Freeform 6"/>
            <p:cNvSpPr/>
            <p:nvPr/>
          </p:nvSpPr>
          <p:spPr bwMode="auto">
            <a:xfrm>
              <a:off x="2413000" y="146685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5" name="Freeform 7"/>
            <p:cNvSpPr/>
            <p:nvPr/>
          </p:nvSpPr>
          <p:spPr bwMode="auto">
            <a:xfrm>
              <a:off x="2330450" y="41910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6" name="Freeform 8"/>
            <p:cNvSpPr/>
            <p:nvPr/>
          </p:nvSpPr>
          <p:spPr bwMode="auto">
            <a:xfrm>
              <a:off x="1331913" y="242888"/>
              <a:ext cx="261937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7" name="Line 9"/>
            <p:cNvSpPr>
              <a:spLocks noChangeShapeType="1"/>
            </p:cNvSpPr>
            <p:nvPr/>
          </p:nvSpPr>
          <p:spPr bwMode="auto">
            <a:xfrm flipH="1">
              <a:off x="1692275" y="175418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8" name="Freeform 10"/>
            <p:cNvSpPr/>
            <p:nvPr/>
          </p:nvSpPr>
          <p:spPr bwMode="auto">
            <a:xfrm>
              <a:off x="711200" y="125095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9" name="Text Box 11"/>
            <p:cNvSpPr txBox="1">
              <a:spLocks noChangeArrowheads="1"/>
            </p:cNvSpPr>
            <p:nvPr/>
          </p:nvSpPr>
          <p:spPr bwMode="auto">
            <a:xfrm>
              <a:off x="1962150" y="134778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20490" name="Text Box 12"/>
            <p:cNvSpPr txBox="1">
              <a:spLocks noChangeArrowheads="1"/>
            </p:cNvSpPr>
            <p:nvPr/>
          </p:nvSpPr>
          <p:spPr bwMode="auto">
            <a:xfrm>
              <a:off x="2149475" y="923925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20491" name="Text Box 13"/>
            <p:cNvSpPr txBox="1">
              <a:spLocks noChangeArrowheads="1"/>
            </p:cNvSpPr>
            <p:nvPr/>
          </p:nvSpPr>
          <p:spPr bwMode="auto">
            <a:xfrm>
              <a:off x="1765300" y="60166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20492" name="Text Box 14"/>
            <p:cNvSpPr txBox="1">
              <a:spLocks noChangeArrowheads="1"/>
            </p:cNvSpPr>
            <p:nvPr/>
          </p:nvSpPr>
          <p:spPr bwMode="auto">
            <a:xfrm>
              <a:off x="1331913" y="8191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20493" name="Text Box 15"/>
            <p:cNvSpPr txBox="1">
              <a:spLocks noChangeArrowheads="1"/>
            </p:cNvSpPr>
            <p:nvPr/>
          </p:nvSpPr>
          <p:spPr bwMode="auto">
            <a:xfrm>
              <a:off x="1404938" y="12509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20494" name="Line 16"/>
            <p:cNvSpPr>
              <a:spLocks noChangeShapeType="1"/>
            </p:cNvSpPr>
            <p:nvPr/>
          </p:nvSpPr>
          <p:spPr bwMode="auto">
            <a:xfrm flipH="1" flipV="1">
              <a:off x="2557463" y="1970088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5" name="Text Box 17"/>
            <p:cNvSpPr txBox="1">
              <a:spLocks noChangeArrowheads="1"/>
            </p:cNvSpPr>
            <p:nvPr/>
          </p:nvSpPr>
          <p:spPr bwMode="auto">
            <a:xfrm>
              <a:off x="2844800" y="204311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  <a:endParaRPr lang="en-US" altLang="zh-CN" sz="2000"/>
            </a:p>
          </p:txBody>
        </p:sp>
        <p:sp>
          <p:nvSpPr>
            <p:cNvPr id="20496" name="Freeform 22"/>
            <p:cNvSpPr/>
            <p:nvPr/>
          </p:nvSpPr>
          <p:spPr bwMode="auto">
            <a:xfrm>
              <a:off x="2333625" y="2106613"/>
              <a:ext cx="203200" cy="317500"/>
            </a:xfrm>
            <a:custGeom>
              <a:avLst/>
              <a:gdLst>
                <a:gd name="T0" fmla="*/ 128 w 128"/>
                <a:gd name="T1" fmla="*/ 200 h 200"/>
                <a:gd name="T2" fmla="*/ 0 w 128"/>
                <a:gd name="T3" fmla="*/ 0 h 200"/>
                <a:gd name="T4" fmla="*/ 0 60000 65536"/>
                <a:gd name="T5" fmla="*/ 0 60000 65536"/>
                <a:gd name="T6" fmla="*/ 0 w 128"/>
                <a:gd name="T7" fmla="*/ 0 h 200"/>
                <a:gd name="T8" fmla="*/ 128 w 128"/>
                <a:gd name="T9" fmla="*/ 200 h 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200">
                  <a:moveTo>
                    <a:pt x="128" y="20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7" name="Text Box 23"/>
            <p:cNvSpPr txBox="1">
              <a:spLocks noChangeArrowheads="1"/>
            </p:cNvSpPr>
            <p:nvPr/>
          </p:nvSpPr>
          <p:spPr bwMode="auto">
            <a:xfrm>
              <a:off x="2197100" y="234791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  <a:endParaRPr lang="en-US" altLang="zh-CN" sz="2000"/>
            </a:p>
          </p:txBody>
        </p:sp>
        <p:sp>
          <p:nvSpPr>
            <p:cNvPr id="20516" name="Text Box 44"/>
            <p:cNvSpPr txBox="1">
              <a:spLocks noChangeArrowheads="1"/>
            </p:cNvSpPr>
            <p:nvPr/>
          </p:nvSpPr>
          <p:spPr bwMode="auto">
            <a:xfrm>
              <a:off x="973138" y="2652713"/>
              <a:ext cx="17272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）空队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75"/>
          <p:cNvGrpSpPr/>
          <p:nvPr/>
        </p:nvGrpSpPr>
        <p:grpSpPr>
          <a:xfrm>
            <a:off x="4067175" y="115888"/>
            <a:ext cx="3529013" cy="2936935"/>
            <a:chOff x="4067175" y="115888"/>
            <a:chExt cx="3529013" cy="2936935"/>
          </a:xfrm>
        </p:grpSpPr>
        <p:sp>
          <p:nvSpPr>
            <p:cNvPr id="20498" name="Oval 24"/>
            <p:cNvSpPr>
              <a:spLocks noChangeArrowheads="1"/>
            </p:cNvSpPr>
            <p:nvPr/>
          </p:nvSpPr>
          <p:spPr bwMode="auto">
            <a:xfrm>
              <a:off x="5291138" y="595313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Oval 25"/>
            <p:cNvSpPr>
              <a:spLocks noChangeArrowheads="1"/>
            </p:cNvSpPr>
            <p:nvPr/>
          </p:nvSpPr>
          <p:spPr bwMode="auto">
            <a:xfrm>
              <a:off x="4733925" y="115888"/>
              <a:ext cx="2303463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Freeform 26"/>
            <p:cNvSpPr/>
            <p:nvPr/>
          </p:nvSpPr>
          <p:spPr bwMode="auto">
            <a:xfrm>
              <a:off x="6443663" y="146050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1" name="Freeform 27"/>
            <p:cNvSpPr/>
            <p:nvPr/>
          </p:nvSpPr>
          <p:spPr bwMode="auto">
            <a:xfrm>
              <a:off x="6361113" y="41275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2" name="Freeform 28"/>
            <p:cNvSpPr/>
            <p:nvPr/>
          </p:nvSpPr>
          <p:spPr bwMode="auto">
            <a:xfrm>
              <a:off x="5362575" y="236538"/>
              <a:ext cx="261938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3" name="Line 29"/>
            <p:cNvSpPr>
              <a:spLocks noChangeShapeType="1"/>
            </p:cNvSpPr>
            <p:nvPr/>
          </p:nvSpPr>
          <p:spPr bwMode="auto">
            <a:xfrm flipH="1">
              <a:off x="5722938" y="174783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4" name="Freeform 30"/>
            <p:cNvSpPr/>
            <p:nvPr/>
          </p:nvSpPr>
          <p:spPr bwMode="auto">
            <a:xfrm>
              <a:off x="4741863" y="124460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5" name="Text Box 31"/>
            <p:cNvSpPr txBox="1">
              <a:spLocks noChangeArrowheads="1"/>
            </p:cNvSpPr>
            <p:nvPr/>
          </p:nvSpPr>
          <p:spPr bwMode="auto">
            <a:xfrm>
              <a:off x="5992813" y="134143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20506" name="Text Box 32"/>
            <p:cNvSpPr txBox="1">
              <a:spLocks noChangeArrowheads="1"/>
            </p:cNvSpPr>
            <p:nvPr/>
          </p:nvSpPr>
          <p:spPr bwMode="auto">
            <a:xfrm>
              <a:off x="6180138" y="917575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20507" name="Text Box 33"/>
            <p:cNvSpPr txBox="1">
              <a:spLocks noChangeArrowheads="1"/>
            </p:cNvSpPr>
            <p:nvPr/>
          </p:nvSpPr>
          <p:spPr bwMode="auto">
            <a:xfrm>
              <a:off x="5795963" y="595313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20508" name="Text Box 34"/>
            <p:cNvSpPr txBox="1">
              <a:spLocks noChangeArrowheads="1"/>
            </p:cNvSpPr>
            <p:nvPr/>
          </p:nvSpPr>
          <p:spPr bwMode="auto">
            <a:xfrm>
              <a:off x="5362575" y="81280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20509" name="Text Box 35"/>
            <p:cNvSpPr txBox="1">
              <a:spLocks noChangeArrowheads="1"/>
            </p:cNvSpPr>
            <p:nvPr/>
          </p:nvSpPr>
          <p:spPr bwMode="auto">
            <a:xfrm>
              <a:off x="5435600" y="128270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20510" name="Line 36"/>
            <p:cNvSpPr>
              <a:spLocks noChangeShapeType="1"/>
            </p:cNvSpPr>
            <p:nvPr/>
          </p:nvSpPr>
          <p:spPr bwMode="auto">
            <a:xfrm flipH="1" flipV="1">
              <a:off x="6588125" y="1963738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1" name="Text Box 37"/>
            <p:cNvSpPr txBox="1">
              <a:spLocks noChangeArrowheads="1"/>
            </p:cNvSpPr>
            <p:nvPr/>
          </p:nvSpPr>
          <p:spPr bwMode="auto">
            <a:xfrm>
              <a:off x="6875463" y="203676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  <a:endParaRPr lang="en-US" altLang="zh-CN" sz="2000"/>
            </a:p>
          </p:txBody>
        </p:sp>
        <p:sp>
          <p:nvSpPr>
            <p:cNvPr id="20512" name="Text Box 38"/>
            <p:cNvSpPr txBox="1">
              <a:spLocks noChangeArrowheads="1"/>
            </p:cNvSpPr>
            <p:nvPr/>
          </p:nvSpPr>
          <p:spPr bwMode="auto">
            <a:xfrm>
              <a:off x="6588125" y="88423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  <a:endParaRPr lang="en-US" altLang="zh-CN" sz="2000" i="1"/>
            </a:p>
          </p:txBody>
        </p:sp>
        <p:sp>
          <p:nvSpPr>
            <p:cNvPr id="20513" name="Text Box 39"/>
            <p:cNvSpPr txBox="1">
              <a:spLocks noChangeArrowheads="1"/>
            </p:cNvSpPr>
            <p:nvPr/>
          </p:nvSpPr>
          <p:spPr bwMode="auto">
            <a:xfrm>
              <a:off x="5861050" y="19843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  <a:endParaRPr lang="en-US" altLang="zh-CN" sz="2000" i="1"/>
            </a:p>
          </p:txBody>
        </p:sp>
        <p:sp>
          <p:nvSpPr>
            <p:cNvPr id="20514" name="Text Box 40"/>
            <p:cNvSpPr txBox="1">
              <a:spLocks noChangeArrowheads="1"/>
            </p:cNvSpPr>
            <p:nvPr/>
          </p:nvSpPr>
          <p:spPr bwMode="auto">
            <a:xfrm>
              <a:off x="4930775" y="739775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  <a:endParaRPr lang="en-US" altLang="zh-CN" sz="2000" i="1"/>
            </a:p>
          </p:txBody>
        </p:sp>
        <p:sp>
          <p:nvSpPr>
            <p:cNvPr id="20515" name="Text Box 43"/>
            <p:cNvSpPr txBox="1">
              <a:spLocks noChangeArrowheads="1"/>
            </p:cNvSpPr>
            <p:nvPr/>
          </p:nvSpPr>
          <p:spPr bwMode="auto">
            <a:xfrm>
              <a:off x="4067175" y="403225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  <a:endParaRPr lang="en-US" altLang="zh-CN" sz="2000"/>
            </a:p>
          </p:txBody>
        </p:sp>
        <p:sp>
          <p:nvSpPr>
            <p:cNvPr id="20517" name="Text Box 45"/>
            <p:cNvSpPr txBox="1">
              <a:spLocks noChangeArrowheads="1"/>
            </p:cNvSpPr>
            <p:nvPr/>
          </p:nvSpPr>
          <p:spPr bwMode="auto">
            <a:xfrm>
              <a:off x="4140200" y="2652713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进队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18" name="Freeform 46"/>
            <p:cNvSpPr/>
            <p:nvPr/>
          </p:nvSpPr>
          <p:spPr bwMode="auto">
            <a:xfrm>
              <a:off x="4521200" y="836613"/>
              <a:ext cx="193675" cy="214312"/>
            </a:xfrm>
            <a:custGeom>
              <a:avLst/>
              <a:gdLst>
                <a:gd name="T0" fmla="*/ 0 w 122"/>
                <a:gd name="T1" fmla="*/ 0 h 135"/>
                <a:gd name="T2" fmla="*/ 122 w 122"/>
                <a:gd name="T3" fmla="*/ 135 h 135"/>
                <a:gd name="T4" fmla="*/ 0 60000 65536"/>
                <a:gd name="T5" fmla="*/ 0 60000 65536"/>
                <a:gd name="T6" fmla="*/ 0 w 122"/>
                <a:gd name="T7" fmla="*/ 0 h 135"/>
                <a:gd name="T8" fmla="*/ 122 w 122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" h="135">
                  <a:moveTo>
                    <a:pt x="0" y="0"/>
                  </a:moveTo>
                  <a:lnTo>
                    <a:pt x="122" y="135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组合 76"/>
          <p:cNvGrpSpPr/>
          <p:nvPr/>
        </p:nvGrpSpPr>
        <p:grpSpPr>
          <a:xfrm>
            <a:off x="179388" y="3429000"/>
            <a:ext cx="3817937" cy="2776598"/>
            <a:chOff x="179388" y="3429000"/>
            <a:chExt cx="3817937" cy="2776598"/>
          </a:xfrm>
        </p:grpSpPr>
        <p:sp>
          <p:nvSpPr>
            <p:cNvPr id="20519" name="Oval 47"/>
            <p:cNvSpPr>
              <a:spLocks noChangeArrowheads="1"/>
            </p:cNvSpPr>
            <p:nvPr/>
          </p:nvSpPr>
          <p:spPr bwMode="auto">
            <a:xfrm>
              <a:off x="1403350" y="3908425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0" name="Oval 48"/>
            <p:cNvSpPr>
              <a:spLocks noChangeArrowheads="1"/>
            </p:cNvSpPr>
            <p:nvPr/>
          </p:nvSpPr>
          <p:spPr bwMode="auto">
            <a:xfrm>
              <a:off x="846138" y="3429000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Freeform 49"/>
            <p:cNvSpPr/>
            <p:nvPr/>
          </p:nvSpPr>
          <p:spPr bwMode="auto">
            <a:xfrm>
              <a:off x="2555875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2" name="Freeform 50"/>
            <p:cNvSpPr/>
            <p:nvPr/>
          </p:nvSpPr>
          <p:spPr bwMode="auto">
            <a:xfrm>
              <a:off x="2473325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3" name="Freeform 51"/>
            <p:cNvSpPr/>
            <p:nvPr/>
          </p:nvSpPr>
          <p:spPr bwMode="auto">
            <a:xfrm>
              <a:off x="1474788" y="3549650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4" name="Line 52"/>
            <p:cNvSpPr>
              <a:spLocks noChangeShapeType="1"/>
            </p:cNvSpPr>
            <p:nvPr/>
          </p:nvSpPr>
          <p:spPr bwMode="auto">
            <a:xfrm flipH="1">
              <a:off x="1835150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5" name="Freeform 53"/>
            <p:cNvSpPr/>
            <p:nvPr/>
          </p:nvSpPr>
          <p:spPr bwMode="auto">
            <a:xfrm>
              <a:off x="854075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6" name="Text Box 54"/>
            <p:cNvSpPr txBox="1">
              <a:spLocks noChangeArrowheads="1"/>
            </p:cNvSpPr>
            <p:nvPr/>
          </p:nvSpPr>
          <p:spPr bwMode="auto">
            <a:xfrm>
              <a:off x="2105025" y="465455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20527" name="Text Box 55"/>
            <p:cNvSpPr txBox="1">
              <a:spLocks noChangeArrowheads="1"/>
            </p:cNvSpPr>
            <p:nvPr/>
          </p:nvSpPr>
          <p:spPr bwMode="auto">
            <a:xfrm>
              <a:off x="2292350" y="423068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20528" name="Text Box 56"/>
            <p:cNvSpPr txBox="1">
              <a:spLocks noChangeArrowheads="1"/>
            </p:cNvSpPr>
            <p:nvPr/>
          </p:nvSpPr>
          <p:spPr bwMode="auto">
            <a:xfrm>
              <a:off x="1908175" y="3908425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20529" name="Text Box 57"/>
            <p:cNvSpPr txBox="1">
              <a:spLocks noChangeArrowheads="1"/>
            </p:cNvSpPr>
            <p:nvPr/>
          </p:nvSpPr>
          <p:spPr bwMode="auto">
            <a:xfrm>
              <a:off x="1474788" y="4125913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20530" name="Text Box 58"/>
            <p:cNvSpPr txBox="1">
              <a:spLocks noChangeArrowheads="1"/>
            </p:cNvSpPr>
            <p:nvPr/>
          </p:nvSpPr>
          <p:spPr bwMode="auto">
            <a:xfrm>
              <a:off x="1547813" y="4595813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20531" name="Freeform 59"/>
            <p:cNvSpPr/>
            <p:nvPr/>
          </p:nvSpPr>
          <p:spPr bwMode="auto">
            <a:xfrm>
              <a:off x="3132138" y="4564063"/>
              <a:ext cx="322262" cy="58737"/>
            </a:xfrm>
            <a:custGeom>
              <a:avLst/>
              <a:gdLst>
                <a:gd name="T0" fmla="*/ 203 w 203"/>
                <a:gd name="T1" fmla="*/ 37 h 37"/>
                <a:gd name="T2" fmla="*/ 0 w 203"/>
                <a:gd name="T3" fmla="*/ 0 h 37"/>
                <a:gd name="T4" fmla="*/ 0 60000 65536"/>
                <a:gd name="T5" fmla="*/ 0 60000 65536"/>
                <a:gd name="T6" fmla="*/ 0 w 203"/>
                <a:gd name="T7" fmla="*/ 0 h 37"/>
                <a:gd name="T8" fmla="*/ 203 w 203"/>
                <a:gd name="T9" fmla="*/ 37 h 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3" h="37">
                  <a:moveTo>
                    <a:pt x="203" y="37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2" name="Text Box 60"/>
            <p:cNvSpPr txBox="1">
              <a:spLocks noChangeArrowheads="1"/>
            </p:cNvSpPr>
            <p:nvPr/>
          </p:nvSpPr>
          <p:spPr bwMode="auto">
            <a:xfrm>
              <a:off x="3276600" y="465296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  <a:endParaRPr lang="en-US" altLang="zh-CN" sz="2000"/>
            </a:p>
          </p:txBody>
        </p:sp>
        <p:sp>
          <p:nvSpPr>
            <p:cNvPr id="20533" name="Text Box 62"/>
            <p:cNvSpPr txBox="1">
              <a:spLocks noChangeArrowheads="1"/>
            </p:cNvSpPr>
            <p:nvPr/>
          </p:nvSpPr>
          <p:spPr bwMode="auto">
            <a:xfrm>
              <a:off x="2046288" y="3500438"/>
              <a:ext cx="287337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  <a:endParaRPr lang="en-US" altLang="zh-CN" sz="2000" i="1"/>
            </a:p>
          </p:txBody>
        </p:sp>
        <p:sp>
          <p:nvSpPr>
            <p:cNvPr id="20534" name="Text Box 63"/>
            <p:cNvSpPr txBox="1">
              <a:spLocks noChangeArrowheads="1"/>
            </p:cNvSpPr>
            <p:nvPr/>
          </p:nvSpPr>
          <p:spPr bwMode="auto">
            <a:xfrm>
              <a:off x="1042988" y="4052888"/>
              <a:ext cx="287337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  <a:endParaRPr lang="en-US" altLang="zh-CN" sz="2000" i="1"/>
            </a:p>
          </p:txBody>
        </p:sp>
        <p:sp>
          <p:nvSpPr>
            <p:cNvPr id="20535" name="Text Box 64"/>
            <p:cNvSpPr txBox="1">
              <a:spLocks noChangeArrowheads="1"/>
            </p:cNvSpPr>
            <p:nvPr/>
          </p:nvSpPr>
          <p:spPr bwMode="auto">
            <a:xfrm>
              <a:off x="179388" y="3716338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  <a:endParaRPr lang="en-US" altLang="zh-CN" sz="2000"/>
            </a:p>
          </p:txBody>
        </p:sp>
        <p:sp>
          <p:nvSpPr>
            <p:cNvPr id="20536" name="Text Box 65"/>
            <p:cNvSpPr txBox="1">
              <a:spLocks noChangeArrowheads="1"/>
            </p:cNvSpPr>
            <p:nvPr/>
          </p:nvSpPr>
          <p:spPr bwMode="auto">
            <a:xfrm>
              <a:off x="539750" y="5805488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）出队一次</a:t>
              </a:r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37" name="Freeform 66"/>
            <p:cNvSpPr/>
            <p:nvPr/>
          </p:nvSpPr>
          <p:spPr bwMode="auto">
            <a:xfrm>
              <a:off x="685800" y="4013200"/>
              <a:ext cx="203200" cy="127000"/>
            </a:xfrm>
            <a:custGeom>
              <a:avLst/>
              <a:gdLst>
                <a:gd name="T0" fmla="*/ 0 w 128"/>
                <a:gd name="T1" fmla="*/ 0 h 80"/>
                <a:gd name="T2" fmla="*/ 128 w 128"/>
                <a:gd name="T3" fmla="*/ 80 h 80"/>
                <a:gd name="T4" fmla="*/ 0 60000 65536"/>
                <a:gd name="T5" fmla="*/ 0 60000 65536"/>
                <a:gd name="T6" fmla="*/ 0 w 128"/>
                <a:gd name="T7" fmla="*/ 0 h 80"/>
                <a:gd name="T8" fmla="*/ 128 w 128"/>
                <a:gd name="T9" fmla="*/ 80 h 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80">
                  <a:moveTo>
                    <a:pt x="0" y="0"/>
                  </a:moveTo>
                  <a:lnTo>
                    <a:pt x="128" y="8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组合 77"/>
          <p:cNvGrpSpPr/>
          <p:nvPr/>
        </p:nvGrpSpPr>
        <p:grpSpPr>
          <a:xfrm>
            <a:off x="4029075" y="3429000"/>
            <a:ext cx="3567113" cy="2776598"/>
            <a:chOff x="4029075" y="3429000"/>
            <a:chExt cx="3567113" cy="2776598"/>
          </a:xfrm>
        </p:grpSpPr>
        <p:sp>
          <p:nvSpPr>
            <p:cNvPr id="20538" name="Oval 67"/>
            <p:cNvSpPr>
              <a:spLocks noChangeArrowheads="1"/>
            </p:cNvSpPr>
            <p:nvPr/>
          </p:nvSpPr>
          <p:spPr bwMode="auto">
            <a:xfrm>
              <a:off x="5434013" y="3908425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9" name="Oval 68"/>
            <p:cNvSpPr>
              <a:spLocks noChangeArrowheads="1"/>
            </p:cNvSpPr>
            <p:nvPr/>
          </p:nvSpPr>
          <p:spPr bwMode="auto">
            <a:xfrm>
              <a:off x="4876800" y="3429000"/>
              <a:ext cx="2303463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20540" name="Freeform 69"/>
            <p:cNvSpPr/>
            <p:nvPr/>
          </p:nvSpPr>
          <p:spPr bwMode="auto">
            <a:xfrm>
              <a:off x="6586538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1" name="Freeform 70"/>
            <p:cNvSpPr/>
            <p:nvPr/>
          </p:nvSpPr>
          <p:spPr bwMode="auto">
            <a:xfrm>
              <a:off x="6503988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2" name="Freeform 71"/>
            <p:cNvSpPr/>
            <p:nvPr/>
          </p:nvSpPr>
          <p:spPr bwMode="auto">
            <a:xfrm>
              <a:off x="5505450" y="3549650"/>
              <a:ext cx="261938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3" name="Line 72"/>
            <p:cNvSpPr>
              <a:spLocks noChangeShapeType="1"/>
            </p:cNvSpPr>
            <p:nvPr/>
          </p:nvSpPr>
          <p:spPr bwMode="auto">
            <a:xfrm flipH="1">
              <a:off x="5865813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4" name="Freeform 73"/>
            <p:cNvSpPr/>
            <p:nvPr/>
          </p:nvSpPr>
          <p:spPr bwMode="auto">
            <a:xfrm>
              <a:off x="4884738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5" name="Text Box 74"/>
            <p:cNvSpPr txBox="1">
              <a:spLocks noChangeArrowheads="1"/>
            </p:cNvSpPr>
            <p:nvPr/>
          </p:nvSpPr>
          <p:spPr bwMode="auto">
            <a:xfrm>
              <a:off x="6135688" y="46545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20546" name="Text Box 75"/>
            <p:cNvSpPr txBox="1">
              <a:spLocks noChangeArrowheads="1"/>
            </p:cNvSpPr>
            <p:nvPr/>
          </p:nvSpPr>
          <p:spPr bwMode="auto">
            <a:xfrm>
              <a:off x="6323013" y="423068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20547" name="Text Box 76"/>
            <p:cNvSpPr txBox="1">
              <a:spLocks noChangeArrowheads="1"/>
            </p:cNvSpPr>
            <p:nvPr/>
          </p:nvSpPr>
          <p:spPr bwMode="auto">
            <a:xfrm>
              <a:off x="5938838" y="3908425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20548" name="Text Box 77"/>
            <p:cNvSpPr txBox="1">
              <a:spLocks noChangeArrowheads="1"/>
            </p:cNvSpPr>
            <p:nvPr/>
          </p:nvSpPr>
          <p:spPr bwMode="auto">
            <a:xfrm>
              <a:off x="5505450" y="412591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20549" name="Text Box 78"/>
            <p:cNvSpPr txBox="1">
              <a:spLocks noChangeArrowheads="1"/>
            </p:cNvSpPr>
            <p:nvPr/>
          </p:nvSpPr>
          <p:spPr bwMode="auto">
            <a:xfrm>
              <a:off x="5591175" y="458311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20550" name="Text Box 80"/>
            <p:cNvSpPr txBox="1">
              <a:spLocks noChangeArrowheads="1"/>
            </p:cNvSpPr>
            <p:nvPr/>
          </p:nvSpPr>
          <p:spPr bwMode="auto">
            <a:xfrm>
              <a:off x="4356100" y="3429000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  <a:endParaRPr lang="en-US" altLang="zh-CN" sz="2000"/>
            </a:p>
          </p:txBody>
        </p:sp>
        <p:sp>
          <p:nvSpPr>
            <p:cNvPr id="20551" name="Freeform 83"/>
            <p:cNvSpPr/>
            <p:nvPr/>
          </p:nvSpPr>
          <p:spPr bwMode="auto">
            <a:xfrm>
              <a:off x="4664075" y="4149725"/>
              <a:ext cx="238125" cy="142875"/>
            </a:xfrm>
            <a:custGeom>
              <a:avLst/>
              <a:gdLst>
                <a:gd name="T0" fmla="*/ 0 w 150"/>
                <a:gd name="T1" fmla="*/ 0 h 90"/>
                <a:gd name="T2" fmla="*/ 150 w 150"/>
                <a:gd name="T3" fmla="*/ 90 h 90"/>
                <a:gd name="T4" fmla="*/ 0 60000 65536"/>
                <a:gd name="T5" fmla="*/ 0 60000 65536"/>
                <a:gd name="T6" fmla="*/ 0 w 150"/>
                <a:gd name="T7" fmla="*/ 0 h 90"/>
                <a:gd name="T8" fmla="*/ 150 w 15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" h="90">
                  <a:moveTo>
                    <a:pt x="0" y="0"/>
                  </a:moveTo>
                  <a:lnTo>
                    <a:pt x="150" y="9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52" name="Freeform 84"/>
            <p:cNvSpPr/>
            <p:nvPr/>
          </p:nvSpPr>
          <p:spPr bwMode="auto">
            <a:xfrm>
              <a:off x="4914900" y="3695700"/>
              <a:ext cx="161925" cy="16510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53" name="Text Box 85"/>
            <p:cNvSpPr txBox="1">
              <a:spLocks noChangeArrowheads="1"/>
            </p:cNvSpPr>
            <p:nvPr/>
          </p:nvSpPr>
          <p:spPr bwMode="auto">
            <a:xfrm>
              <a:off x="4029075" y="399256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  <a:endParaRPr lang="en-US" altLang="zh-CN" sz="2000"/>
            </a:p>
          </p:txBody>
        </p:sp>
        <p:sp>
          <p:nvSpPr>
            <p:cNvPr id="20554" name="Text Box 86"/>
            <p:cNvSpPr txBox="1">
              <a:spLocks noChangeArrowheads="1"/>
            </p:cNvSpPr>
            <p:nvPr/>
          </p:nvSpPr>
          <p:spPr bwMode="auto">
            <a:xfrm>
              <a:off x="4427538" y="5805488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）出队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次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灯片编号占位符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23850" y="260350"/>
            <a:ext cx="7993063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现在约定</a:t>
            </a:r>
            <a:r>
              <a:rPr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rear=front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为队空，以下两种情况都满足该条件：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Oval 6"/>
          <p:cNvSpPr>
            <a:spLocks noChangeArrowheads="1"/>
          </p:cNvSpPr>
          <p:nvPr/>
        </p:nvSpPr>
        <p:spPr bwMode="auto">
          <a:xfrm>
            <a:off x="1260475" y="1387475"/>
            <a:ext cx="1223963" cy="1152525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703263" y="908050"/>
            <a:ext cx="2303462" cy="20875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2413000" y="2252663"/>
            <a:ext cx="431800" cy="269875"/>
          </a:xfrm>
          <a:custGeom>
            <a:avLst/>
            <a:gdLst>
              <a:gd name="T0" fmla="*/ 0 w 272"/>
              <a:gd name="T1" fmla="*/ 0 h 170"/>
              <a:gd name="T2" fmla="*/ 272 w 272"/>
              <a:gd name="T3" fmla="*/ 170 h 170"/>
              <a:gd name="T4" fmla="*/ 0 60000 65536"/>
              <a:gd name="T5" fmla="*/ 0 60000 65536"/>
              <a:gd name="T6" fmla="*/ 0 w 272"/>
              <a:gd name="T7" fmla="*/ 0 h 170"/>
              <a:gd name="T8" fmla="*/ 272 w 272"/>
              <a:gd name="T9" fmla="*/ 170 h 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170">
                <a:moveTo>
                  <a:pt x="0" y="0"/>
                </a:moveTo>
                <a:lnTo>
                  <a:pt x="272" y="170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2330450" y="1204913"/>
            <a:ext cx="330200" cy="358775"/>
          </a:xfrm>
          <a:custGeom>
            <a:avLst/>
            <a:gdLst>
              <a:gd name="T0" fmla="*/ 0 w 208"/>
              <a:gd name="T1" fmla="*/ 226 h 226"/>
              <a:gd name="T2" fmla="*/ 208 w 208"/>
              <a:gd name="T3" fmla="*/ 0 h 226"/>
              <a:gd name="T4" fmla="*/ 0 60000 65536"/>
              <a:gd name="T5" fmla="*/ 0 60000 65536"/>
              <a:gd name="T6" fmla="*/ 0 w 208"/>
              <a:gd name="T7" fmla="*/ 0 h 226"/>
              <a:gd name="T8" fmla="*/ 208 w 208"/>
              <a:gd name="T9" fmla="*/ 226 h 2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" h="226">
                <a:moveTo>
                  <a:pt x="0" y="226"/>
                </a:moveTo>
                <a:lnTo>
                  <a:pt x="208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331913" y="1028700"/>
            <a:ext cx="261937" cy="427038"/>
          </a:xfrm>
          <a:custGeom>
            <a:avLst/>
            <a:gdLst>
              <a:gd name="T0" fmla="*/ 0 w 165"/>
              <a:gd name="T1" fmla="*/ 0 h 269"/>
              <a:gd name="T2" fmla="*/ 165 w 165"/>
              <a:gd name="T3" fmla="*/ 269 h 269"/>
              <a:gd name="T4" fmla="*/ 0 60000 65536"/>
              <a:gd name="T5" fmla="*/ 0 60000 65536"/>
              <a:gd name="T6" fmla="*/ 0 w 165"/>
              <a:gd name="T7" fmla="*/ 0 h 269"/>
              <a:gd name="T8" fmla="*/ 165 w 165"/>
              <a:gd name="T9" fmla="*/ 269 h 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" h="269">
                <a:moveTo>
                  <a:pt x="0" y="0"/>
                </a:moveTo>
                <a:lnTo>
                  <a:pt x="165" y="269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H="1">
            <a:off x="1692275" y="2540000"/>
            <a:ext cx="73025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Freeform 12"/>
          <p:cNvSpPr/>
          <p:nvPr/>
        </p:nvSpPr>
        <p:spPr bwMode="auto">
          <a:xfrm>
            <a:off x="711200" y="2036763"/>
            <a:ext cx="549275" cy="155575"/>
          </a:xfrm>
          <a:custGeom>
            <a:avLst/>
            <a:gdLst>
              <a:gd name="T0" fmla="*/ 0 w 346"/>
              <a:gd name="T1" fmla="*/ 98 h 98"/>
              <a:gd name="T2" fmla="*/ 346 w 346"/>
              <a:gd name="T3" fmla="*/ 0 h 98"/>
              <a:gd name="T4" fmla="*/ 0 60000 65536"/>
              <a:gd name="T5" fmla="*/ 0 60000 65536"/>
              <a:gd name="T6" fmla="*/ 0 w 346"/>
              <a:gd name="T7" fmla="*/ 0 h 98"/>
              <a:gd name="T8" fmla="*/ 346 w 346"/>
              <a:gd name="T9" fmla="*/ 98 h 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6" h="98">
                <a:moveTo>
                  <a:pt x="0" y="98"/>
                </a:moveTo>
                <a:lnTo>
                  <a:pt x="346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962150" y="2133600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0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149475" y="1709738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1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765300" y="1387475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331913" y="1604963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bg1"/>
                </a:solidFill>
              </a:rPr>
              <a:t>3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404938" y="2087563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4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2557463" y="2755900"/>
            <a:ext cx="215900" cy="2159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844800" y="2828925"/>
            <a:ext cx="720725" cy="3048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  <a:endParaRPr lang="en-US" altLang="zh-CN" sz="2000"/>
          </a:p>
        </p:txBody>
      </p:sp>
      <p:sp>
        <p:nvSpPr>
          <p:cNvPr id="17" name="Freeform 20"/>
          <p:cNvSpPr/>
          <p:nvPr/>
        </p:nvSpPr>
        <p:spPr bwMode="auto">
          <a:xfrm>
            <a:off x="2333625" y="2892425"/>
            <a:ext cx="203200" cy="317500"/>
          </a:xfrm>
          <a:custGeom>
            <a:avLst/>
            <a:gdLst>
              <a:gd name="T0" fmla="*/ 128 w 128"/>
              <a:gd name="T1" fmla="*/ 200 h 200"/>
              <a:gd name="T2" fmla="*/ 0 w 128"/>
              <a:gd name="T3" fmla="*/ 0 h 200"/>
              <a:gd name="T4" fmla="*/ 0 60000 65536"/>
              <a:gd name="T5" fmla="*/ 0 60000 65536"/>
              <a:gd name="T6" fmla="*/ 0 w 128"/>
              <a:gd name="T7" fmla="*/ 0 h 200"/>
              <a:gd name="T8" fmla="*/ 128 w 128"/>
              <a:gd name="T9" fmla="*/ 200 h 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8" h="200">
                <a:moveTo>
                  <a:pt x="128" y="20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197100" y="3133725"/>
            <a:ext cx="720725" cy="3048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  <a:endParaRPr lang="en-US" altLang="zh-CN" sz="2000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5329238" y="1533525"/>
            <a:ext cx="1223962" cy="1152525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4772025" y="1054100"/>
            <a:ext cx="2303463" cy="20875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21" name="Freeform 24"/>
          <p:cNvSpPr/>
          <p:nvPr/>
        </p:nvSpPr>
        <p:spPr bwMode="auto">
          <a:xfrm>
            <a:off x="6481763" y="2398713"/>
            <a:ext cx="431800" cy="269875"/>
          </a:xfrm>
          <a:custGeom>
            <a:avLst/>
            <a:gdLst>
              <a:gd name="T0" fmla="*/ 0 w 272"/>
              <a:gd name="T1" fmla="*/ 0 h 170"/>
              <a:gd name="T2" fmla="*/ 272 w 272"/>
              <a:gd name="T3" fmla="*/ 170 h 170"/>
              <a:gd name="T4" fmla="*/ 0 60000 65536"/>
              <a:gd name="T5" fmla="*/ 0 60000 65536"/>
              <a:gd name="T6" fmla="*/ 0 w 272"/>
              <a:gd name="T7" fmla="*/ 0 h 170"/>
              <a:gd name="T8" fmla="*/ 272 w 272"/>
              <a:gd name="T9" fmla="*/ 170 h 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170">
                <a:moveTo>
                  <a:pt x="0" y="0"/>
                </a:moveTo>
                <a:lnTo>
                  <a:pt x="272" y="170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Freeform 25"/>
          <p:cNvSpPr/>
          <p:nvPr/>
        </p:nvSpPr>
        <p:spPr bwMode="auto">
          <a:xfrm>
            <a:off x="6399213" y="1350963"/>
            <a:ext cx="330200" cy="358775"/>
          </a:xfrm>
          <a:custGeom>
            <a:avLst/>
            <a:gdLst>
              <a:gd name="T0" fmla="*/ 0 w 208"/>
              <a:gd name="T1" fmla="*/ 226 h 226"/>
              <a:gd name="T2" fmla="*/ 208 w 208"/>
              <a:gd name="T3" fmla="*/ 0 h 226"/>
              <a:gd name="T4" fmla="*/ 0 60000 65536"/>
              <a:gd name="T5" fmla="*/ 0 60000 65536"/>
              <a:gd name="T6" fmla="*/ 0 w 208"/>
              <a:gd name="T7" fmla="*/ 0 h 226"/>
              <a:gd name="T8" fmla="*/ 208 w 208"/>
              <a:gd name="T9" fmla="*/ 226 h 2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" h="226">
                <a:moveTo>
                  <a:pt x="0" y="226"/>
                </a:moveTo>
                <a:lnTo>
                  <a:pt x="208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Freeform 26"/>
          <p:cNvSpPr/>
          <p:nvPr/>
        </p:nvSpPr>
        <p:spPr bwMode="auto">
          <a:xfrm>
            <a:off x="5400675" y="1174750"/>
            <a:ext cx="261938" cy="427038"/>
          </a:xfrm>
          <a:custGeom>
            <a:avLst/>
            <a:gdLst>
              <a:gd name="T0" fmla="*/ 0 w 165"/>
              <a:gd name="T1" fmla="*/ 0 h 269"/>
              <a:gd name="T2" fmla="*/ 165 w 165"/>
              <a:gd name="T3" fmla="*/ 269 h 269"/>
              <a:gd name="T4" fmla="*/ 0 60000 65536"/>
              <a:gd name="T5" fmla="*/ 0 60000 65536"/>
              <a:gd name="T6" fmla="*/ 0 w 165"/>
              <a:gd name="T7" fmla="*/ 0 h 269"/>
              <a:gd name="T8" fmla="*/ 165 w 165"/>
              <a:gd name="T9" fmla="*/ 269 h 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" h="269">
                <a:moveTo>
                  <a:pt x="0" y="0"/>
                </a:moveTo>
                <a:lnTo>
                  <a:pt x="165" y="269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5761038" y="2686050"/>
            <a:ext cx="73025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Freeform 28"/>
          <p:cNvSpPr/>
          <p:nvPr/>
        </p:nvSpPr>
        <p:spPr bwMode="auto">
          <a:xfrm>
            <a:off x="4779963" y="2182813"/>
            <a:ext cx="549275" cy="155575"/>
          </a:xfrm>
          <a:custGeom>
            <a:avLst/>
            <a:gdLst>
              <a:gd name="T0" fmla="*/ 0 w 346"/>
              <a:gd name="T1" fmla="*/ 98 h 98"/>
              <a:gd name="T2" fmla="*/ 346 w 346"/>
              <a:gd name="T3" fmla="*/ 0 h 98"/>
              <a:gd name="T4" fmla="*/ 0 60000 65536"/>
              <a:gd name="T5" fmla="*/ 0 60000 65536"/>
              <a:gd name="T6" fmla="*/ 0 w 346"/>
              <a:gd name="T7" fmla="*/ 0 h 98"/>
              <a:gd name="T8" fmla="*/ 346 w 346"/>
              <a:gd name="T9" fmla="*/ 98 h 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6" h="98">
                <a:moveTo>
                  <a:pt x="0" y="98"/>
                </a:moveTo>
                <a:lnTo>
                  <a:pt x="346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6030913" y="2279650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0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6218238" y="1855788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1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5834063" y="1533525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2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5400675" y="1751013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3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5461000" y="2220913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4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4251325" y="1054100"/>
            <a:ext cx="720725" cy="3048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  <a:endParaRPr lang="en-US" altLang="zh-CN" sz="2000"/>
          </a:p>
        </p:txBody>
      </p:sp>
      <p:sp>
        <p:nvSpPr>
          <p:cNvPr id="32" name="Freeform 35"/>
          <p:cNvSpPr/>
          <p:nvPr/>
        </p:nvSpPr>
        <p:spPr bwMode="auto">
          <a:xfrm>
            <a:off x="4559300" y="1774825"/>
            <a:ext cx="238125" cy="142875"/>
          </a:xfrm>
          <a:custGeom>
            <a:avLst/>
            <a:gdLst>
              <a:gd name="T0" fmla="*/ 0 w 150"/>
              <a:gd name="T1" fmla="*/ 0 h 90"/>
              <a:gd name="T2" fmla="*/ 150 w 150"/>
              <a:gd name="T3" fmla="*/ 90 h 90"/>
              <a:gd name="T4" fmla="*/ 0 60000 65536"/>
              <a:gd name="T5" fmla="*/ 0 60000 65536"/>
              <a:gd name="T6" fmla="*/ 0 w 150"/>
              <a:gd name="T7" fmla="*/ 0 h 90"/>
              <a:gd name="T8" fmla="*/ 150 w 150"/>
              <a:gd name="T9" fmla="*/ 90 h 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" h="90">
                <a:moveTo>
                  <a:pt x="0" y="0"/>
                </a:moveTo>
                <a:lnTo>
                  <a:pt x="150" y="90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Freeform 36"/>
          <p:cNvSpPr/>
          <p:nvPr/>
        </p:nvSpPr>
        <p:spPr bwMode="auto">
          <a:xfrm>
            <a:off x="4810125" y="1320800"/>
            <a:ext cx="161925" cy="165100"/>
          </a:xfrm>
          <a:custGeom>
            <a:avLst/>
            <a:gdLst>
              <a:gd name="T0" fmla="*/ 0 w 102"/>
              <a:gd name="T1" fmla="*/ 0 h 104"/>
              <a:gd name="T2" fmla="*/ 102 w 102"/>
              <a:gd name="T3" fmla="*/ 104 h 104"/>
              <a:gd name="T4" fmla="*/ 0 60000 65536"/>
              <a:gd name="T5" fmla="*/ 0 60000 65536"/>
              <a:gd name="T6" fmla="*/ 0 w 102"/>
              <a:gd name="T7" fmla="*/ 0 h 104"/>
              <a:gd name="T8" fmla="*/ 102 w 102"/>
              <a:gd name="T9" fmla="*/ 104 h 1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" h="104">
                <a:moveTo>
                  <a:pt x="0" y="0"/>
                </a:moveTo>
                <a:lnTo>
                  <a:pt x="102" y="104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3924300" y="1617663"/>
            <a:ext cx="720725" cy="3048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  <a:endParaRPr lang="en-US" altLang="zh-CN" sz="2000"/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827088" y="3429000"/>
            <a:ext cx="20161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初始状态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4427538" y="3429000"/>
            <a:ext cx="367347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进队的所有元素均出队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539750" y="4149725"/>
            <a:ext cx="4319588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那么如何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设置队满的条件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呢？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8" name="Picture 42" descr="u=3506748198,3700090080&amp;fm=23&amp;gp=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55875" y="4508500"/>
            <a:ext cx="2095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5318133" cy="1015663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让</a:t>
            </a:r>
            <a:r>
              <a:rPr lang="en-US" altLang="zh-CN" dirty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rear=front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队空条件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，并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约定</a:t>
            </a:r>
            <a:endParaRPr lang="zh-CN" altLang="en-US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rear+1</a:t>
            </a:r>
            <a:r>
              <a:rPr lang="en-US" altLang="zh-CN" dirty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)%</a:t>
            </a:r>
            <a:r>
              <a:rPr lang="en-US" altLang="zh-CN" dirty="0" err="1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dirty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=front</a:t>
            </a:r>
            <a:endParaRPr lang="en-US" altLang="zh-CN" dirty="0">
              <a:solidFill>
                <a:srgbClr val="008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468313" y="1628775"/>
            <a:ext cx="2519362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队满条件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532" name="Picture 9" descr="u=191871640,556965238&amp;fm=21&amp;gp=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24300" y="1341438"/>
            <a:ext cx="19431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AutoShape 10"/>
          <p:cNvSpPr/>
          <p:nvPr/>
        </p:nvSpPr>
        <p:spPr bwMode="auto">
          <a:xfrm>
            <a:off x="6735763" y="1370013"/>
            <a:ext cx="2084387" cy="2058987"/>
          </a:xfrm>
          <a:prstGeom prst="borderCallout1">
            <a:avLst>
              <a:gd name="adj1" fmla="val 5551"/>
              <a:gd name="adj2" fmla="val -3657"/>
              <a:gd name="adj3" fmla="val 13954"/>
              <a:gd name="adj4" fmla="val -4181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000" dirty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进队一个元素时到达队头</a:t>
            </a:r>
            <a:r>
              <a:rPr lang="zh-CN" altLang="en-US" sz="2000" dirty="0" smtClean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，就</a:t>
            </a:r>
            <a:r>
              <a:rPr lang="zh-CN" altLang="en-US" sz="2000" dirty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认为队满了。这样做会少放一个元素，牺牲一个元素没关系的</a:t>
            </a:r>
            <a:endParaRPr lang="zh-CN" altLang="en-US" sz="2000" dirty="0">
              <a:solidFill>
                <a:srgbClr val="008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27"/>
          <p:cNvSpPr txBox="1">
            <a:spLocks noChangeArrowheads="1"/>
          </p:cNvSpPr>
          <p:nvPr/>
        </p:nvSpPr>
        <p:spPr bwMode="auto">
          <a:xfrm>
            <a:off x="798538" y="1500174"/>
            <a:ext cx="7345362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0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空条件</a:t>
            </a: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 = rear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0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满条件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rear+1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)%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MaxSize = front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0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进</a:t>
            </a:r>
            <a:r>
              <a:rPr lang="zh-CN" altLang="en-US" sz="20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lang="en-US" altLang="zh-CN" sz="20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)%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放在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0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出</a:t>
            </a:r>
            <a:r>
              <a:rPr lang="zh-CN" altLang="en-US" sz="20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队操作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)%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取出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处元素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555" name="Text Box 1028"/>
          <p:cNvSpPr txBox="1">
            <a:spLocks noChangeArrowheads="1"/>
          </p:cNvSpPr>
          <p:nvPr/>
        </p:nvSpPr>
        <p:spPr bwMode="auto">
          <a:xfrm>
            <a:off x="684213" y="765175"/>
            <a:ext cx="54006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环形队列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要素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57158" y="3929066"/>
            <a:ext cx="8458200" cy="11302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环形队列中，实现队列的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基本运算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算法与非环形队列类似，只是改为上述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要素即可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48218"/>
            <a:ext cx="8143932" cy="212365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kumimoji="1"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显然环形队列比非环形队列更有效利用内存空间，即环形队列会重复使用已经出队元素的空间。不会出现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假溢出</a:t>
            </a:r>
            <a:r>
              <a:rPr kumimoji="1"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200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kumimoji="1"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但如果算法中需要</a:t>
            </a:r>
            <a:r>
              <a:rPr kumimoji="1" lang="zh-CN" altLang="en-US" sz="22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使用所有进队的</a:t>
            </a:r>
            <a:r>
              <a:rPr kumimoji="1"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元素来进一步求解</a:t>
            </a:r>
            <a:r>
              <a:rPr kumimoji="1"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，此时可以使用非环形队列。</a:t>
            </a:r>
            <a:endParaRPr lang="zh-CN" altLang="en-US" sz="22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642918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786182" y="1925599"/>
            <a:ext cx="2905116" cy="936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5176863" y="3078124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675344" y="3233688"/>
            <a:ext cx="850912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映射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88932" y="2405024"/>
            <a:ext cx="132236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逻辑结构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66765" y="4564024"/>
            <a:ext cx="132236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存储结构</a:t>
            </a:r>
            <a:endParaRPr kumimoji="1" lang="zh-CN" altLang="en-US" sz="20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1000151" y="3268624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36873" name="Text Box 11"/>
          <p:cNvSpPr txBox="1">
            <a:spLocks noChangeArrowheads="1"/>
          </p:cNvSpPr>
          <p:nvPr/>
        </p:nvSpPr>
        <p:spPr bwMode="auto">
          <a:xfrm>
            <a:off x="4241826" y="6029286"/>
            <a:ext cx="20034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链队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示意图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874" name="Rectangle 13"/>
          <p:cNvSpPr>
            <a:spLocks noChangeArrowheads="1"/>
          </p:cNvSpPr>
          <p:nvPr/>
        </p:nvSpPr>
        <p:spPr bwMode="auto">
          <a:xfrm>
            <a:off x="2489226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875" name="Rectangle 14"/>
          <p:cNvSpPr>
            <a:spLocks noChangeArrowheads="1"/>
          </p:cNvSpPr>
          <p:nvPr/>
        </p:nvSpPr>
        <p:spPr bwMode="auto">
          <a:xfrm>
            <a:off x="2994051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876" name="Rectangle 16"/>
          <p:cNvSpPr>
            <a:spLocks noChangeArrowheads="1"/>
          </p:cNvSpPr>
          <p:nvPr/>
        </p:nvSpPr>
        <p:spPr bwMode="auto">
          <a:xfrm>
            <a:off x="4002113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baseline="-25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877" name="Rectangle 17"/>
          <p:cNvSpPr>
            <a:spLocks noChangeArrowheads="1"/>
          </p:cNvSpPr>
          <p:nvPr/>
        </p:nvSpPr>
        <p:spPr bwMode="auto">
          <a:xfrm>
            <a:off x="4506938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878" name="Line 18"/>
          <p:cNvSpPr>
            <a:spLocks noChangeShapeType="1"/>
          </p:cNvSpPr>
          <p:nvPr/>
        </p:nvSpPr>
        <p:spPr bwMode="auto">
          <a:xfrm>
            <a:off x="324646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9" name="Rectangle 19"/>
          <p:cNvSpPr>
            <a:spLocks noChangeArrowheads="1"/>
          </p:cNvSpPr>
          <p:nvPr/>
        </p:nvSpPr>
        <p:spPr bwMode="auto">
          <a:xfrm>
            <a:off x="7170763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sz="2000" i="1" baseline="-25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880" name="Rectangle 20"/>
          <p:cNvSpPr>
            <a:spLocks noChangeArrowheads="1"/>
          </p:cNvSpPr>
          <p:nvPr/>
        </p:nvSpPr>
        <p:spPr bwMode="auto">
          <a:xfrm>
            <a:off x="7675588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∧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881" name="Line 21"/>
          <p:cNvSpPr>
            <a:spLocks noChangeShapeType="1"/>
          </p:cNvSpPr>
          <p:nvPr/>
        </p:nvSpPr>
        <p:spPr bwMode="auto">
          <a:xfrm>
            <a:off x="641511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2" name="Line 22"/>
          <p:cNvSpPr>
            <a:spLocks noChangeShapeType="1"/>
          </p:cNvSpPr>
          <p:nvPr/>
        </p:nvSpPr>
        <p:spPr bwMode="auto">
          <a:xfrm>
            <a:off x="475776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3" name="Text Box 23"/>
          <p:cNvSpPr txBox="1">
            <a:spLocks noChangeArrowheads="1"/>
          </p:cNvSpPr>
          <p:nvPr/>
        </p:nvSpPr>
        <p:spPr bwMode="auto">
          <a:xfrm>
            <a:off x="5580088" y="4565611"/>
            <a:ext cx="865188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84" name="Text Box 26"/>
          <p:cNvSpPr txBox="1">
            <a:spLocks noChangeArrowheads="1"/>
          </p:cNvSpPr>
          <p:nvPr/>
        </p:nvSpPr>
        <p:spPr bwMode="auto">
          <a:xfrm>
            <a:off x="2416223" y="4119462"/>
            <a:ext cx="1008063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队头</a:t>
            </a:r>
            <a:endParaRPr lang="zh-CN" altLang="en-US" sz="20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885" name="Text Box 27"/>
          <p:cNvSpPr txBox="1">
            <a:spLocks noChangeArrowheads="1"/>
          </p:cNvSpPr>
          <p:nvPr/>
        </p:nvSpPr>
        <p:spPr bwMode="auto">
          <a:xfrm>
            <a:off x="7096173" y="4119462"/>
            <a:ext cx="1008063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队尾</a:t>
            </a:r>
            <a:endParaRPr lang="zh-CN" altLang="en-US" sz="20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886" name="Line 28"/>
          <p:cNvSpPr>
            <a:spLocks noChangeShapeType="1"/>
          </p:cNvSpPr>
          <p:nvPr/>
        </p:nvSpPr>
        <p:spPr bwMode="auto">
          <a:xfrm flipV="1">
            <a:off x="2886101" y="5021224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7" name="Text Box 29"/>
          <p:cNvSpPr txBox="1">
            <a:spLocks noChangeArrowheads="1"/>
          </p:cNvSpPr>
          <p:nvPr/>
        </p:nvSpPr>
        <p:spPr bwMode="auto">
          <a:xfrm>
            <a:off x="2081238" y="5454611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队头指针</a:t>
            </a:r>
            <a:endParaRPr lang="zh-CN" altLang="en-US" sz="20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888" name="Line 30"/>
          <p:cNvSpPr>
            <a:spLocks noChangeShapeType="1"/>
          </p:cNvSpPr>
          <p:nvPr/>
        </p:nvSpPr>
        <p:spPr bwMode="auto">
          <a:xfrm flipV="1">
            <a:off x="7435876" y="4995824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9" name="Text Box 31"/>
          <p:cNvSpPr txBox="1">
            <a:spLocks noChangeArrowheads="1"/>
          </p:cNvSpPr>
          <p:nvPr/>
        </p:nvSpPr>
        <p:spPr bwMode="auto">
          <a:xfrm>
            <a:off x="6631013" y="5429211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队尾指针</a:t>
            </a:r>
            <a:endParaRPr lang="zh-CN" altLang="en-US" sz="20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285720" y="1000108"/>
            <a:ext cx="8501122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链表存储的队列称为链队，这里采用不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带头结点的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单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链表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实现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Text Box 4" descr="新闻纸"/>
          <p:cNvSpPr txBox="1">
            <a:spLocks noChangeArrowheads="1"/>
          </p:cNvSpPr>
          <p:nvPr/>
        </p:nvSpPr>
        <p:spPr bwMode="auto">
          <a:xfrm>
            <a:off x="142844" y="214290"/>
            <a:ext cx="7772400" cy="51911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3.2.3 </a:t>
            </a:r>
            <a:r>
              <a:rPr kumimoji="1"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队列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的链式存储结构及其基本运算的实现</a:t>
            </a:r>
            <a:endParaRPr kumimoji="1"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84213" y="1285860"/>
            <a:ext cx="53387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indent="266700" algn="l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栈的几种基本运算如下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    </a:t>
            </a:r>
            <a:endParaRPr kumimoji="1" lang="en-US" altLang="zh-CN" sz="18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827088" y="2000802"/>
            <a:ext cx="7704137" cy="3785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ts val="3200"/>
              </a:lnSpc>
            </a:pPr>
            <a:r>
              <a:rPr kumimoji="1"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   </a:t>
            </a:r>
            <a:r>
              <a:rPr kumimoji="1"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InitStack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(&amp;s)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初始化栈。构造一个空栈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   </a:t>
            </a:r>
            <a:r>
              <a:rPr kumimoji="1"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DestroyStack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(&amp;s)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销毁栈。释放栈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占用的存储空间。</a:t>
            </a:r>
            <a:endParaRPr kumimoji="1" lang="zh-CN" altLang="en-US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   </a:t>
            </a:r>
            <a:r>
              <a:rPr kumimoji="1"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StackEmpty(s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判断栈是否为空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空，则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返回真；否则返回假。</a:t>
            </a:r>
            <a:endParaRPr kumimoji="1" lang="zh-CN" altLang="en-US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    </a:t>
            </a:r>
            <a:r>
              <a:rPr kumimoji="1"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</a:t>
            </a:r>
            <a:r>
              <a:rPr kumimoji="1"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kumimoji="1"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进栈。将元素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插入到栈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中作为栈顶元素。</a:t>
            </a:r>
            <a:endParaRPr kumimoji="1" lang="zh-CN" altLang="en-US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    </a:t>
            </a:r>
            <a:r>
              <a:rPr kumimoji="1"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Pop</a:t>
            </a:r>
            <a:r>
              <a:rPr kumimoji="1"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kumimoji="1"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sz="2200" dirty="0" err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出栈。从栈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中退出栈</a:t>
            </a:r>
            <a:r>
              <a:rPr kumimoji="1" lang="zh-CN" altLang="en-US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元素，并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将其值赋给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    </a:t>
            </a:r>
            <a:r>
              <a:rPr kumimoji="1"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GetTop(s</a:t>
            </a:r>
            <a:r>
              <a:rPr kumimoji="1" lang="zh-CN" altLang="en-US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sz="2200" dirty="0" err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取栈顶元素。返回当前的栈</a:t>
            </a:r>
            <a:r>
              <a:rPr kumimoji="1" lang="zh-CN" altLang="en-US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元素，并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将其值赋给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b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82089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栈抽象数据类型＝逻辑结构＋基本运算（运算描述）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1" name="Text Box 6"/>
          <p:cNvSpPr txBox="1">
            <a:spLocks noChangeArrowheads="1"/>
          </p:cNvSpPr>
          <p:nvPr/>
        </p:nvSpPr>
        <p:spPr bwMode="auto">
          <a:xfrm>
            <a:off x="357158" y="571480"/>
            <a:ext cx="5286412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通常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将队头和队尾两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个指针合起来：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2" name="Rectangle 9"/>
          <p:cNvSpPr>
            <a:spLocks noChangeArrowheads="1"/>
          </p:cNvSpPr>
          <p:nvPr/>
        </p:nvSpPr>
        <p:spPr bwMode="auto">
          <a:xfrm>
            <a:off x="1260475" y="1989138"/>
            <a:ext cx="86360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37893" name="Rectangle 12"/>
          <p:cNvSpPr>
            <a:spLocks noChangeArrowheads="1"/>
          </p:cNvSpPr>
          <p:nvPr/>
        </p:nvSpPr>
        <p:spPr bwMode="auto">
          <a:xfrm>
            <a:off x="2590800" y="198913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4" name="Rectangle 13"/>
          <p:cNvSpPr>
            <a:spLocks noChangeArrowheads="1"/>
          </p:cNvSpPr>
          <p:nvPr/>
        </p:nvSpPr>
        <p:spPr bwMode="auto">
          <a:xfrm>
            <a:off x="3095625" y="198913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5" name="Line 14"/>
          <p:cNvSpPr>
            <a:spLocks noChangeShapeType="1"/>
          </p:cNvSpPr>
          <p:nvPr/>
        </p:nvSpPr>
        <p:spPr bwMode="auto">
          <a:xfrm>
            <a:off x="1835150" y="2205038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6" name="Rectangle 15"/>
          <p:cNvSpPr>
            <a:spLocks noChangeArrowheads="1"/>
          </p:cNvSpPr>
          <p:nvPr/>
        </p:nvSpPr>
        <p:spPr bwMode="auto">
          <a:xfrm>
            <a:off x="4103688" y="198913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7" name="Rectangle 16"/>
          <p:cNvSpPr>
            <a:spLocks noChangeArrowheads="1"/>
          </p:cNvSpPr>
          <p:nvPr/>
        </p:nvSpPr>
        <p:spPr bwMode="auto">
          <a:xfrm>
            <a:off x="4608513" y="198913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8" name="Line 17"/>
          <p:cNvSpPr>
            <a:spLocks noChangeShapeType="1"/>
          </p:cNvSpPr>
          <p:nvPr/>
        </p:nvSpPr>
        <p:spPr bwMode="auto">
          <a:xfrm>
            <a:off x="334803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9" name="Rectangle 18"/>
          <p:cNvSpPr>
            <a:spLocks noChangeArrowheads="1"/>
          </p:cNvSpPr>
          <p:nvPr/>
        </p:nvSpPr>
        <p:spPr bwMode="auto">
          <a:xfrm>
            <a:off x="7272338" y="198913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000" i="1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00" name="Rectangle 19"/>
          <p:cNvSpPr>
            <a:spLocks noChangeArrowheads="1"/>
          </p:cNvSpPr>
          <p:nvPr/>
        </p:nvSpPr>
        <p:spPr bwMode="auto">
          <a:xfrm>
            <a:off x="7777163" y="198913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01" name="Line 20"/>
          <p:cNvSpPr>
            <a:spLocks noChangeShapeType="1"/>
          </p:cNvSpPr>
          <p:nvPr/>
        </p:nvSpPr>
        <p:spPr bwMode="auto">
          <a:xfrm>
            <a:off x="651668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2" name="Line 21"/>
          <p:cNvSpPr>
            <a:spLocks noChangeShapeType="1"/>
          </p:cNvSpPr>
          <p:nvPr/>
        </p:nvSpPr>
        <p:spPr bwMode="auto">
          <a:xfrm>
            <a:off x="485933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3" name="Text Box 22"/>
          <p:cNvSpPr txBox="1">
            <a:spLocks noChangeArrowheads="1"/>
          </p:cNvSpPr>
          <p:nvPr/>
        </p:nvSpPr>
        <p:spPr bwMode="auto">
          <a:xfrm>
            <a:off x="5681663" y="1963738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904" name="Arc 23"/>
          <p:cNvSpPr/>
          <p:nvPr/>
        </p:nvSpPr>
        <p:spPr bwMode="auto">
          <a:xfrm>
            <a:off x="1187450" y="1628775"/>
            <a:ext cx="360363" cy="360363"/>
          </a:xfrm>
          <a:custGeom>
            <a:avLst/>
            <a:gdLst>
              <a:gd name="T0" fmla="*/ 0 w 21600"/>
              <a:gd name="T1" fmla="*/ 0 h 21600"/>
              <a:gd name="T2" fmla="*/ 360363 w 21600"/>
              <a:gd name="T3" fmla="*/ 360363 h 21600"/>
              <a:gd name="T4" fmla="*/ 0 w 21600"/>
              <a:gd name="T5" fmla="*/ 3603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Text Box 24"/>
          <p:cNvSpPr txBox="1">
            <a:spLocks noChangeArrowheads="1"/>
          </p:cNvSpPr>
          <p:nvPr/>
        </p:nvSpPr>
        <p:spPr bwMode="auto">
          <a:xfrm>
            <a:off x="755650" y="1341438"/>
            <a:ext cx="431800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q</a:t>
            </a:r>
            <a:endParaRPr lang="en-US" altLang="zh-CN"/>
          </a:p>
        </p:txBody>
      </p:sp>
      <p:sp>
        <p:nvSpPr>
          <p:cNvPr id="37906" name="Text Box 25"/>
          <p:cNvSpPr txBox="1">
            <a:spLocks noChangeArrowheads="1"/>
          </p:cNvSpPr>
          <p:nvPr/>
        </p:nvSpPr>
        <p:spPr bwMode="auto">
          <a:xfrm>
            <a:off x="2484438" y="1528692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队头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907" name="Text Box 26"/>
          <p:cNvSpPr txBox="1">
            <a:spLocks noChangeArrowheads="1"/>
          </p:cNvSpPr>
          <p:nvPr/>
        </p:nvSpPr>
        <p:spPr bwMode="auto">
          <a:xfrm>
            <a:off x="7164388" y="1528692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队尾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908" name="Line 29"/>
          <p:cNvSpPr>
            <a:spLocks noChangeShapeType="1"/>
          </p:cNvSpPr>
          <p:nvPr/>
        </p:nvSpPr>
        <p:spPr bwMode="auto">
          <a:xfrm flipV="1">
            <a:off x="7537450" y="2393950"/>
            <a:ext cx="0" cy="25241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9" name="Rectangle 31"/>
          <p:cNvSpPr>
            <a:spLocks noChangeArrowheads="1"/>
          </p:cNvSpPr>
          <p:nvPr/>
        </p:nvSpPr>
        <p:spPr bwMode="auto">
          <a:xfrm>
            <a:off x="1260475" y="2420938"/>
            <a:ext cx="86360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37910" name="Text Box 32"/>
          <p:cNvSpPr txBox="1">
            <a:spLocks noChangeArrowheads="1"/>
          </p:cNvSpPr>
          <p:nvPr/>
        </p:nvSpPr>
        <p:spPr bwMode="auto">
          <a:xfrm>
            <a:off x="314325" y="1989138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  <a:endParaRPr lang="en-US" altLang="zh-CN" sz="2000"/>
          </a:p>
        </p:txBody>
      </p:sp>
      <p:sp>
        <p:nvSpPr>
          <p:cNvPr id="37911" name="Text Box 33"/>
          <p:cNvSpPr txBox="1">
            <a:spLocks noChangeArrowheads="1"/>
          </p:cNvSpPr>
          <p:nvPr/>
        </p:nvSpPr>
        <p:spPr bwMode="auto">
          <a:xfrm>
            <a:off x="323850" y="2455863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  <a:endParaRPr lang="en-US" altLang="zh-CN" sz="2000"/>
          </a:p>
        </p:txBody>
      </p:sp>
      <p:sp>
        <p:nvSpPr>
          <p:cNvPr id="37912" name="Line 34"/>
          <p:cNvSpPr>
            <a:spLocks noChangeShapeType="1"/>
          </p:cNvSpPr>
          <p:nvPr/>
        </p:nvSpPr>
        <p:spPr bwMode="auto">
          <a:xfrm>
            <a:off x="1835150" y="2636838"/>
            <a:ext cx="56896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42"/>
          <p:cNvGrpSpPr/>
          <p:nvPr/>
        </p:nvGrpSpPr>
        <p:grpSpPr bwMode="auto">
          <a:xfrm>
            <a:off x="539750" y="2500313"/>
            <a:ext cx="8001000" cy="3016250"/>
            <a:chOff x="340" y="1575"/>
            <a:chExt cx="5040" cy="1900"/>
          </a:xfrm>
        </p:grpSpPr>
        <p:sp>
          <p:nvSpPr>
            <p:cNvPr id="37914" name="Text Box 35"/>
            <p:cNvSpPr txBox="1">
              <a:spLocks noChangeArrowheads="1"/>
            </p:cNvSpPr>
            <p:nvPr/>
          </p:nvSpPr>
          <p:spPr bwMode="auto">
            <a:xfrm>
              <a:off x="340" y="2296"/>
              <a:ext cx="5040" cy="9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链队组成</a:t>
              </a:r>
              <a:r>
                <a:rPr kumimoji="1"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:</a:t>
              </a:r>
              <a:endPara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>
                <a:spcBef>
                  <a:spcPct val="50000"/>
                </a:spcBef>
              </a:pPr>
              <a:r>
                <a:rPr kumimoji="1"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        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）存储队列元素的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单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链表结点</a:t>
              </a:r>
              <a:endPara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>
                <a:spcBef>
                  <a:spcPct val="50000"/>
                </a:spcBef>
              </a:pP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        （</a:t>
              </a:r>
              <a:r>
                <a:rPr kumimoji="1"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 指向队头和队尾指针的</a:t>
              </a:r>
              <a:r>
                <a:rPr kumimoji="1" lang="zh-CN" altLang="en-US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链</a:t>
              </a:r>
              <a:r>
                <a:rPr kumimoji="1" lang="zh-CN" altLang="en-US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队</a:t>
              </a:r>
              <a:r>
                <a:rPr kumimoji="1" lang="zh-CN" altLang="en-US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头结点    </a:t>
              </a:r>
              <a:endPara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15" name="Line 36"/>
            <p:cNvSpPr>
              <a:spLocks noChangeShapeType="1"/>
            </p:cNvSpPr>
            <p:nvPr/>
          </p:nvSpPr>
          <p:spPr bwMode="auto">
            <a:xfrm>
              <a:off x="3602" y="2758"/>
              <a:ext cx="31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6" name="Line 37"/>
            <p:cNvSpPr>
              <a:spLocks noChangeShapeType="1"/>
            </p:cNvSpPr>
            <p:nvPr/>
          </p:nvSpPr>
          <p:spPr bwMode="auto">
            <a:xfrm flipH="1" flipV="1">
              <a:off x="2835" y="1575"/>
              <a:ext cx="1084" cy="117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7" name="Line 38"/>
            <p:cNvSpPr>
              <a:spLocks noChangeShapeType="1"/>
            </p:cNvSpPr>
            <p:nvPr/>
          </p:nvSpPr>
          <p:spPr bwMode="auto">
            <a:xfrm>
              <a:off x="2426" y="3249"/>
              <a:ext cx="0" cy="22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8" name="Line 39"/>
            <p:cNvSpPr>
              <a:spLocks noChangeShapeType="1"/>
            </p:cNvSpPr>
            <p:nvPr/>
          </p:nvSpPr>
          <p:spPr bwMode="auto">
            <a:xfrm>
              <a:off x="476" y="3475"/>
              <a:ext cx="195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9" name="Line 40"/>
            <p:cNvSpPr>
              <a:spLocks noChangeShapeType="1"/>
            </p:cNvSpPr>
            <p:nvPr/>
          </p:nvSpPr>
          <p:spPr bwMode="auto">
            <a:xfrm>
              <a:off x="476" y="2115"/>
              <a:ext cx="0" cy="136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0" name="Freeform 41"/>
            <p:cNvSpPr/>
            <p:nvPr/>
          </p:nvSpPr>
          <p:spPr bwMode="auto">
            <a:xfrm>
              <a:off x="476" y="1755"/>
              <a:ext cx="289" cy="360"/>
            </a:xfrm>
            <a:custGeom>
              <a:avLst/>
              <a:gdLst>
                <a:gd name="T0" fmla="*/ 0 w 260"/>
                <a:gd name="T1" fmla="*/ 259 h 259"/>
                <a:gd name="T2" fmla="*/ 260 w 260"/>
                <a:gd name="T3" fmla="*/ 0 h 259"/>
                <a:gd name="T4" fmla="*/ 0 60000 65536"/>
                <a:gd name="T5" fmla="*/ 0 60000 65536"/>
                <a:gd name="T6" fmla="*/ 0 w 260"/>
                <a:gd name="T7" fmla="*/ 0 h 259"/>
                <a:gd name="T8" fmla="*/ 260 w 260"/>
                <a:gd name="T9" fmla="*/ 259 h 2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0" h="259">
                  <a:moveTo>
                    <a:pt x="0" y="259"/>
                  </a:moveTo>
                  <a:lnTo>
                    <a:pt x="260" y="0"/>
                  </a:lnTo>
                </a:path>
              </a:pathLst>
            </a:custGeom>
            <a:noFill/>
            <a:ln w="38100">
              <a:solidFill>
                <a:srgbClr val="0080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357158" y="285728"/>
            <a:ext cx="428628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链队的进队和出队</a:t>
            </a:r>
            <a:r>
              <a:rPr kumimoji="1"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操作演示</a:t>
            </a:r>
            <a:endParaRPr kumimoji="1" lang="zh-CN" altLang="en-US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425805" y="1531938"/>
            <a:ext cx="86360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/>
              <a:t>∧</a:t>
            </a:r>
            <a:endParaRPr lang="en-US" altLang="zh-CN" sz="2000" dirty="0"/>
          </a:p>
        </p:txBody>
      </p:sp>
      <p:sp>
        <p:nvSpPr>
          <p:cNvPr id="38916" name="Arc 15"/>
          <p:cNvSpPr/>
          <p:nvPr/>
        </p:nvSpPr>
        <p:spPr bwMode="auto">
          <a:xfrm>
            <a:off x="3352780" y="1171575"/>
            <a:ext cx="360363" cy="360363"/>
          </a:xfrm>
          <a:custGeom>
            <a:avLst/>
            <a:gdLst>
              <a:gd name="T0" fmla="*/ 0 w 21600"/>
              <a:gd name="T1" fmla="*/ 0 h 21600"/>
              <a:gd name="T2" fmla="*/ 360363 w 21600"/>
              <a:gd name="T3" fmla="*/ 360363 h 21600"/>
              <a:gd name="T4" fmla="*/ 0 w 21600"/>
              <a:gd name="T5" fmla="*/ 3603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Text Box 16"/>
          <p:cNvSpPr txBox="1">
            <a:spLocks noChangeArrowheads="1"/>
          </p:cNvSpPr>
          <p:nvPr/>
        </p:nvSpPr>
        <p:spPr bwMode="auto">
          <a:xfrm>
            <a:off x="3046393" y="884238"/>
            <a:ext cx="431800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q</a:t>
            </a:r>
            <a:endParaRPr lang="en-US" altLang="zh-CN" sz="2000" dirty="0"/>
          </a:p>
        </p:txBody>
      </p:sp>
      <p:sp>
        <p:nvSpPr>
          <p:cNvPr id="38918" name="Rectangle 20"/>
          <p:cNvSpPr>
            <a:spLocks noChangeArrowheads="1"/>
          </p:cNvSpPr>
          <p:nvPr/>
        </p:nvSpPr>
        <p:spPr bwMode="auto">
          <a:xfrm>
            <a:off x="3425805" y="1963738"/>
            <a:ext cx="86360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  <a:endParaRPr lang="en-US" altLang="zh-CN" sz="2000"/>
          </a:p>
        </p:txBody>
      </p:sp>
      <p:sp>
        <p:nvSpPr>
          <p:cNvPr id="38919" name="Text Box 21"/>
          <p:cNvSpPr txBox="1">
            <a:spLocks noChangeArrowheads="1"/>
          </p:cNvSpPr>
          <p:nvPr/>
        </p:nvSpPr>
        <p:spPr bwMode="auto">
          <a:xfrm>
            <a:off x="2479655" y="1531938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  <a:endParaRPr lang="en-US" altLang="zh-CN" sz="2000"/>
          </a:p>
        </p:txBody>
      </p:sp>
      <p:sp>
        <p:nvSpPr>
          <p:cNvPr id="38920" name="Text Box 22"/>
          <p:cNvSpPr txBox="1">
            <a:spLocks noChangeArrowheads="1"/>
          </p:cNvSpPr>
          <p:nvPr/>
        </p:nvSpPr>
        <p:spPr bwMode="auto">
          <a:xfrm>
            <a:off x="2489180" y="1998663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  <a:endParaRPr lang="en-US" altLang="zh-CN" sz="2000"/>
          </a:p>
        </p:txBody>
      </p:sp>
      <p:sp>
        <p:nvSpPr>
          <p:cNvPr id="38921" name="Text Box 45"/>
          <p:cNvSpPr txBox="1">
            <a:spLocks noChangeArrowheads="1"/>
          </p:cNvSpPr>
          <p:nvPr/>
        </p:nvSpPr>
        <p:spPr bwMode="auto">
          <a:xfrm>
            <a:off x="272999" y="1714488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）空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959" name="Text Box 65"/>
          <p:cNvSpPr txBox="1">
            <a:spLocks noChangeArrowheads="1"/>
          </p:cNvSpPr>
          <p:nvPr/>
        </p:nvSpPr>
        <p:spPr bwMode="auto">
          <a:xfrm>
            <a:off x="71406" y="5072074"/>
            <a:ext cx="2160588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）出队一次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943" name="Text Box 46"/>
          <p:cNvSpPr txBox="1">
            <a:spLocks noChangeArrowheads="1"/>
          </p:cNvSpPr>
          <p:nvPr/>
        </p:nvSpPr>
        <p:spPr bwMode="auto">
          <a:xfrm>
            <a:off x="357126" y="3357562"/>
            <a:ext cx="1584325" cy="7016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进队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254230" y="1886100"/>
            <a:ext cx="6418263" cy="2311250"/>
            <a:chOff x="2254230" y="1886100"/>
            <a:chExt cx="6418263" cy="2311250"/>
          </a:xfrm>
        </p:grpSpPr>
        <p:sp>
          <p:nvSpPr>
            <p:cNvPr id="38924" name="Rectangle 24"/>
            <p:cNvSpPr>
              <a:spLocks noChangeArrowheads="1"/>
            </p:cNvSpPr>
            <p:nvPr/>
          </p:nvSpPr>
          <p:spPr bwMode="auto">
            <a:xfrm>
              <a:off x="3200380" y="3333750"/>
              <a:ext cx="86360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38925" name="Rectangle 25"/>
            <p:cNvSpPr>
              <a:spLocks noChangeArrowheads="1"/>
            </p:cNvSpPr>
            <p:nvPr/>
          </p:nvSpPr>
          <p:spPr bwMode="auto">
            <a:xfrm>
              <a:off x="4530705" y="333375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26" name="Rectangle 26"/>
            <p:cNvSpPr>
              <a:spLocks noChangeArrowheads="1"/>
            </p:cNvSpPr>
            <p:nvPr/>
          </p:nvSpPr>
          <p:spPr bwMode="auto">
            <a:xfrm>
              <a:off x="5035530" y="333375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27" name="Line 27"/>
            <p:cNvSpPr>
              <a:spLocks noChangeShapeType="1"/>
            </p:cNvSpPr>
            <p:nvPr/>
          </p:nvSpPr>
          <p:spPr bwMode="auto">
            <a:xfrm>
              <a:off x="3775055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8" name="Rectangle 28"/>
            <p:cNvSpPr>
              <a:spLocks noChangeArrowheads="1"/>
            </p:cNvSpPr>
            <p:nvPr/>
          </p:nvSpPr>
          <p:spPr bwMode="auto">
            <a:xfrm>
              <a:off x="6043593" y="333375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29" name="Rectangle 29"/>
            <p:cNvSpPr>
              <a:spLocks noChangeArrowheads="1"/>
            </p:cNvSpPr>
            <p:nvPr/>
          </p:nvSpPr>
          <p:spPr bwMode="auto">
            <a:xfrm>
              <a:off x="6548418" y="333375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30" name="Line 30"/>
            <p:cNvSpPr>
              <a:spLocks noChangeShapeType="1"/>
            </p:cNvSpPr>
            <p:nvPr/>
          </p:nvSpPr>
          <p:spPr bwMode="auto">
            <a:xfrm>
              <a:off x="5287943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1" name="Rectangle 31"/>
            <p:cNvSpPr>
              <a:spLocks noChangeArrowheads="1"/>
            </p:cNvSpPr>
            <p:nvPr/>
          </p:nvSpPr>
          <p:spPr bwMode="auto">
            <a:xfrm>
              <a:off x="7627918" y="333375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32" name="Rectangle 32"/>
            <p:cNvSpPr>
              <a:spLocks noChangeArrowheads="1"/>
            </p:cNvSpPr>
            <p:nvPr/>
          </p:nvSpPr>
          <p:spPr bwMode="auto">
            <a:xfrm>
              <a:off x="8132743" y="333375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33" name="Line 34"/>
            <p:cNvSpPr>
              <a:spLocks noChangeShapeType="1"/>
            </p:cNvSpPr>
            <p:nvPr/>
          </p:nvSpPr>
          <p:spPr bwMode="auto">
            <a:xfrm>
              <a:off x="6799243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4" name="Arc 36"/>
            <p:cNvSpPr/>
            <p:nvPr/>
          </p:nvSpPr>
          <p:spPr bwMode="auto">
            <a:xfrm>
              <a:off x="3127355" y="2973388"/>
              <a:ext cx="360363" cy="360363"/>
            </a:xfrm>
            <a:custGeom>
              <a:avLst/>
              <a:gdLst>
                <a:gd name="T0" fmla="*/ 0 w 21600"/>
                <a:gd name="T1" fmla="*/ 0 h 21600"/>
                <a:gd name="T2" fmla="*/ 227 w 21600"/>
                <a:gd name="T3" fmla="*/ 227 h 21600"/>
                <a:gd name="T4" fmla="*/ 0 w 21600"/>
                <a:gd name="T5" fmla="*/ 2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Text Box 37"/>
            <p:cNvSpPr txBox="1">
              <a:spLocks noChangeArrowheads="1"/>
            </p:cNvSpPr>
            <p:nvPr/>
          </p:nvSpPr>
          <p:spPr bwMode="auto">
            <a:xfrm>
              <a:off x="2782878" y="2686050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q</a:t>
              </a:r>
              <a:endParaRPr lang="en-US" altLang="zh-CN" sz="2000" dirty="0"/>
            </a:p>
          </p:txBody>
        </p:sp>
        <p:sp>
          <p:nvSpPr>
            <p:cNvPr id="38936" name="Text Box 38"/>
            <p:cNvSpPr txBox="1">
              <a:spLocks noChangeArrowheads="1"/>
            </p:cNvSpPr>
            <p:nvPr/>
          </p:nvSpPr>
          <p:spPr bwMode="auto">
            <a:xfrm>
              <a:off x="4572000" y="2846388"/>
              <a:ext cx="1008063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队头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937" name="Text Box 39"/>
            <p:cNvSpPr txBox="1">
              <a:spLocks noChangeArrowheads="1"/>
            </p:cNvSpPr>
            <p:nvPr/>
          </p:nvSpPr>
          <p:spPr bwMode="auto">
            <a:xfrm>
              <a:off x="7519968" y="2846388"/>
              <a:ext cx="1008063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队尾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938" name="Line 40"/>
            <p:cNvSpPr>
              <a:spLocks noChangeShapeType="1"/>
            </p:cNvSpPr>
            <p:nvPr/>
          </p:nvSpPr>
          <p:spPr bwMode="auto">
            <a:xfrm flipV="1">
              <a:off x="7905730" y="3738563"/>
              <a:ext cx="0" cy="252413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9" name="Rectangle 41"/>
            <p:cNvSpPr>
              <a:spLocks noChangeArrowheads="1"/>
            </p:cNvSpPr>
            <p:nvPr/>
          </p:nvSpPr>
          <p:spPr bwMode="auto">
            <a:xfrm>
              <a:off x="3200380" y="3765550"/>
              <a:ext cx="86360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38940" name="Text Box 42"/>
            <p:cNvSpPr txBox="1">
              <a:spLocks noChangeArrowheads="1"/>
            </p:cNvSpPr>
            <p:nvPr/>
          </p:nvSpPr>
          <p:spPr bwMode="auto">
            <a:xfrm>
              <a:off x="2254230" y="3333750"/>
              <a:ext cx="792163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  <a:endParaRPr lang="en-US" altLang="zh-CN" sz="2000"/>
            </a:p>
          </p:txBody>
        </p:sp>
        <p:sp>
          <p:nvSpPr>
            <p:cNvPr id="38941" name="Text Box 43"/>
            <p:cNvSpPr txBox="1">
              <a:spLocks noChangeArrowheads="1"/>
            </p:cNvSpPr>
            <p:nvPr/>
          </p:nvSpPr>
          <p:spPr bwMode="auto">
            <a:xfrm>
              <a:off x="2263755" y="3800475"/>
              <a:ext cx="792163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  <a:endParaRPr lang="en-US" altLang="zh-CN" sz="2000"/>
            </a:p>
          </p:txBody>
        </p:sp>
        <p:sp>
          <p:nvSpPr>
            <p:cNvPr id="38942" name="Freeform 44"/>
            <p:cNvSpPr/>
            <p:nvPr/>
          </p:nvSpPr>
          <p:spPr bwMode="auto">
            <a:xfrm>
              <a:off x="3775055" y="3968750"/>
              <a:ext cx="4133850" cy="1588"/>
            </a:xfrm>
            <a:custGeom>
              <a:avLst/>
              <a:gdLst>
                <a:gd name="T0" fmla="*/ 0 w 2604"/>
                <a:gd name="T1" fmla="*/ 8 h 8"/>
                <a:gd name="T2" fmla="*/ 2604 w 2604"/>
                <a:gd name="T3" fmla="*/ 0 h 8"/>
                <a:gd name="T4" fmla="*/ 0 60000 65536"/>
                <a:gd name="T5" fmla="*/ 0 60000 65536"/>
                <a:gd name="T6" fmla="*/ 0 w 2604"/>
                <a:gd name="T7" fmla="*/ 0 h 8"/>
                <a:gd name="T8" fmla="*/ 2604 w 2604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04" h="8">
                  <a:moveTo>
                    <a:pt x="0" y="8"/>
                  </a:moveTo>
                  <a:lnTo>
                    <a:pt x="2604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右弧形箭头 47"/>
            <p:cNvSpPr/>
            <p:nvPr/>
          </p:nvSpPr>
          <p:spPr>
            <a:xfrm rot="19663757">
              <a:off x="5142997" y="1886100"/>
              <a:ext cx="428628" cy="928694"/>
            </a:xfrm>
            <a:prstGeom prst="curvedLeftArrow">
              <a:avLst>
                <a:gd name="adj1" fmla="val 25000"/>
                <a:gd name="adj2" fmla="val 50000"/>
                <a:gd name="adj3" fmla="val 68384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263755" y="4143380"/>
            <a:ext cx="4833938" cy="1612895"/>
            <a:chOff x="2263755" y="4143380"/>
            <a:chExt cx="4833938" cy="1612895"/>
          </a:xfrm>
        </p:grpSpPr>
        <p:grpSp>
          <p:nvGrpSpPr>
            <p:cNvPr id="51" name="组合 50"/>
            <p:cNvGrpSpPr/>
            <p:nvPr/>
          </p:nvGrpSpPr>
          <p:grpSpPr>
            <a:xfrm>
              <a:off x="2263755" y="4244975"/>
              <a:ext cx="4833938" cy="1511300"/>
              <a:chOff x="2263755" y="4244975"/>
              <a:chExt cx="4833938" cy="1511300"/>
            </a:xfrm>
          </p:grpSpPr>
          <p:sp>
            <p:nvSpPr>
              <p:cNvPr id="38945" name="Text Box 58"/>
              <p:cNvSpPr txBox="1">
                <a:spLocks noChangeArrowheads="1"/>
              </p:cNvSpPr>
              <p:nvPr/>
            </p:nvSpPr>
            <p:spPr bwMode="auto">
              <a:xfrm>
                <a:off x="2786050" y="4244975"/>
                <a:ext cx="431800" cy="400110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endPara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46" name="Rectangle 47"/>
              <p:cNvSpPr>
                <a:spLocks noChangeArrowheads="1"/>
              </p:cNvSpPr>
              <p:nvPr/>
            </p:nvSpPr>
            <p:spPr bwMode="auto">
              <a:xfrm>
                <a:off x="3209905" y="4892675"/>
                <a:ext cx="863600" cy="431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47" name="Rectangle 48"/>
              <p:cNvSpPr>
                <a:spLocks noChangeArrowheads="1"/>
              </p:cNvSpPr>
              <p:nvPr/>
            </p:nvSpPr>
            <p:spPr bwMode="auto">
              <a:xfrm>
                <a:off x="4540230" y="4892675"/>
                <a:ext cx="539750" cy="4318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endParaRPr lang="en-US" altLang="zh-CN" sz="20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48" name="Rectangle 49"/>
              <p:cNvSpPr>
                <a:spLocks noChangeArrowheads="1"/>
              </p:cNvSpPr>
              <p:nvPr/>
            </p:nvSpPr>
            <p:spPr bwMode="auto">
              <a:xfrm>
                <a:off x="5045055" y="4892675"/>
                <a:ext cx="539750" cy="4318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49" name="Line 50"/>
              <p:cNvSpPr>
                <a:spLocks noChangeShapeType="1"/>
              </p:cNvSpPr>
              <p:nvPr/>
            </p:nvSpPr>
            <p:spPr bwMode="auto">
              <a:xfrm>
                <a:off x="3784580" y="5108575"/>
                <a:ext cx="792163" cy="0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0" name="Rectangle 51"/>
              <p:cNvSpPr>
                <a:spLocks noChangeArrowheads="1"/>
              </p:cNvSpPr>
              <p:nvPr/>
            </p:nvSpPr>
            <p:spPr bwMode="auto">
              <a:xfrm>
                <a:off x="6053118" y="4892675"/>
                <a:ext cx="539750" cy="4318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endPara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1" name="Rectangle 52"/>
              <p:cNvSpPr>
                <a:spLocks noChangeArrowheads="1"/>
              </p:cNvSpPr>
              <p:nvPr/>
            </p:nvSpPr>
            <p:spPr bwMode="auto">
              <a:xfrm>
                <a:off x="6557943" y="4892675"/>
                <a:ext cx="539750" cy="4318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zh-CN" altLang="en-US" sz="2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∧</a:t>
                </a:r>
                <a:endParaRPr lang="zh-CN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2" name="Line 53"/>
              <p:cNvSpPr>
                <a:spLocks noChangeShapeType="1"/>
              </p:cNvSpPr>
              <p:nvPr/>
            </p:nvSpPr>
            <p:spPr bwMode="auto">
              <a:xfrm>
                <a:off x="5297468" y="5108575"/>
                <a:ext cx="792163" cy="0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3" name="Arc 57"/>
              <p:cNvSpPr/>
              <p:nvPr/>
            </p:nvSpPr>
            <p:spPr bwMode="auto">
              <a:xfrm>
                <a:off x="3136880" y="4532313"/>
                <a:ext cx="360363" cy="360363"/>
              </a:xfrm>
              <a:custGeom>
                <a:avLst/>
                <a:gdLst>
                  <a:gd name="T0" fmla="*/ 0 w 21600"/>
                  <a:gd name="T1" fmla="*/ 0 h 21600"/>
                  <a:gd name="T2" fmla="*/ 227 w 21600"/>
                  <a:gd name="T3" fmla="*/ 227 h 21600"/>
                  <a:gd name="T4" fmla="*/ 0 w 21600"/>
                  <a:gd name="T5" fmla="*/ 22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4" name="Line 60"/>
              <p:cNvSpPr>
                <a:spLocks noChangeShapeType="1"/>
              </p:cNvSpPr>
              <p:nvPr/>
            </p:nvSpPr>
            <p:spPr bwMode="auto">
              <a:xfrm flipV="1">
                <a:off x="6440468" y="5297488"/>
                <a:ext cx="0" cy="252413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5" name="Rectangle 61"/>
              <p:cNvSpPr>
                <a:spLocks noChangeArrowheads="1"/>
              </p:cNvSpPr>
              <p:nvPr/>
            </p:nvSpPr>
            <p:spPr bwMode="auto">
              <a:xfrm>
                <a:off x="3209905" y="5324475"/>
                <a:ext cx="863600" cy="431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6" name="Text Box 62"/>
              <p:cNvSpPr txBox="1">
                <a:spLocks noChangeArrowheads="1"/>
              </p:cNvSpPr>
              <p:nvPr/>
            </p:nvSpPr>
            <p:spPr bwMode="auto">
              <a:xfrm>
                <a:off x="2263755" y="4892675"/>
                <a:ext cx="792163" cy="400050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ea typeface="楷体" panose="02010609060101010101" pitchFamily="49" charset="-122"/>
                    <a:cs typeface="Times New Roman" panose="02020603050405020304" pitchFamily="18" charset="0"/>
                  </a:rPr>
                  <a:t>front</a:t>
                </a:r>
                <a:endPara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7" name="Text Box 63"/>
              <p:cNvSpPr txBox="1">
                <a:spLocks noChangeArrowheads="1"/>
              </p:cNvSpPr>
              <p:nvPr/>
            </p:nvSpPr>
            <p:spPr bwMode="auto">
              <a:xfrm>
                <a:off x="2273280" y="5359400"/>
                <a:ext cx="792163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ea typeface="楷体" panose="02010609060101010101" pitchFamily="49" charset="-122"/>
                    <a:cs typeface="Times New Roman" panose="02020603050405020304" pitchFamily="18" charset="0"/>
                  </a:rPr>
                  <a:t>rear</a:t>
                </a:r>
                <a:endPara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8" name="Freeform 64"/>
              <p:cNvSpPr/>
              <p:nvPr/>
            </p:nvSpPr>
            <p:spPr bwMode="auto">
              <a:xfrm>
                <a:off x="3784580" y="5543550"/>
                <a:ext cx="2651125" cy="1588"/>
              </a:xfrm>
              <a:custGeom>
                <a:avLst/>
                <a:gdLst>
                  <a:gd name="T0" fmla="*/ 0 w 1670"/>
                  <a:gd name="T1" fmla="*/ 7 h 7"/>
                  <a:gd name="T2" fmla="*/ 1670 w 1670"/>
                  <a:gd name="T3" fmla="*/ 0 h 7"/>
                  <a:gd name="T4" fmla="*/ 0 60000 65536"/>
                  <a:gd name="T5" fmla="*/ 0 60000 65536"/>
                  <a:gd name="T6" fmla="*/ 0 w 1670"/>
                  <a:gd name="T7" fmla="*/ 0 h 7"/>
                  <a:gd name="T8" fmla="*/ 1670 w 1670"/>
                  <a:gd name="T9" fmla="*/ 7 h 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70" h="7">
                    <a:moveTo>
                      <a:pt x="0" y="7"/>
                    </a:moveTo>
                    <a:lnTo>
                      <a:pt x="1670" y="0"/>
                    </a:lnTo>
                  </a:path>
                </a:pathLst>
              </a:custGeom>
              <a:noFill/>
              <a:ln w="38100">
                <a:solidFill>
                  <a:srgbClr val="660066"/>
                </a:solidFill>
                <a:round/>
              </a:ln>
            </p:spPr>
            <p:txBody>
              <a:bodyPr wrap="none"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" name="下箭头 48"/>
            <p:cNvSpPr/>
            <p:nvPr/>
          </p:nvSpPr>
          <p:spPr>
            <a:xfrm>
              <a:off x="5143504" y="4143380"/>
              <a:ext cx="285752" cy="57150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9" grpId="0"/>
      <p:bldP spid="3894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755650" y="981075"/>
            <a:ext cx="6316680" cy="191088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qnode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data;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数据元素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*next;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DataNode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939" name="Text Box 1027"/>
          <p:cNvSpPr txBox="1">
            <a:spLocks noChangeArrowheads="1"/>
          </p:cNvSpPr>
          <p:nvPr/>
        </p:nvSpPr>
        <p:spPr bwMode="auto">
          <a:xfrm>
            <a:off x="469898" y="3644900"/>
            <a:ext cx="6316680" cy="18185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DataNode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*front;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指向单链表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头结点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DataNode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*rear; 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指向单链表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尾结点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LinkQuNode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940" name="Text Box 1028"/>
          <p:cNvSpPr txBox="1">
            <a:spLocks noChangeArrowheads="1"/>
          </p:cNvSpPr>
          <p:nvPr/>
        </p:nvSpPr>
        <p:spPr bwMode="auto">
          <a:xfrm>
            <a:off x="827088" y="3043238"/>
            <a:ext cx="5976937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链队中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头结点类型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LinkQuNode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如下：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941" name="Text Box 1029"/>
          <p:cNvSpPr txBox="1">
            <a:spLocks noChangeArrowheads="1"/>
          </p:cNvSpPr>
          <p:nvPr/>
        </p:nvSpPr>
        <p:spPr bwMode="auto">
          <a:xfrm>
            <a:off x="684213" y="379413"/>
            <a:ext cx="6264275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单链表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数据结点类型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DataNode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00113" y="4005263"/>
            <a:ext cx="5886465" cy="19108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空条件：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front=rear=NULL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队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满条件：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不考虑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进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lang="en-US" altLang="zh-CN" sz="20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将包含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的结点插入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到单链表表尾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1"/>
              </a:buBlip>
            </a:pPr>
            <a:r>
              <a:rPr lang="zh-CN" altLang="en-US" sz="20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出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删除单链表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首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数据结点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900113" y="3403600"/>
            <a:ext cx="54006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链队的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要素：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1333500" y="188913"/>
            <a:ext cx="792163" cy="4333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1333500" y="622300"/>
            <a:ext cx="792163" cy="433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0966" name="Line 8"/>
          <p:cNvSpPr>
            <a:spLocks noChangeShapeType="1"/>
          </p:cNvSpPr>
          <p:nvPr/>
        </p:nvSpPr>
        <p:spPr bwMode="auto">
          <a:xfrm>
            <a:off x="901700" y="333375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495275" y="142852"/>
            <a:ext cx="433387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q</a:t>
            </a:r>
            <a:endParaRPr lang="en-US" altLang="zh-CN" sz="2000" dirty="0"/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2197100" y="200025"/>
            <a:ext cx="1368425" cy="8540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cs typeface="Times New Roman" panose="02020603050405020304" pitchFamily="18" charset="0"/>
              </a:rPr>
              <a:t>front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cs typeface="Times New Roman" panose="02020603050405020304" pitchFamily="18" charset="0"/>
              </a:rPr>
              <a:t>rear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3419475" y="333375"/>
            <a:ext cx="1152525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初始时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70" name="Rectangle 12"/>
          <p:cNvSpPr>
            <a:spLocks noChangeArrowheads="1"/>
          </p:cNvSpPr>
          <p:nvPr/>
        </p:nvSpPr>
        <p:spPr bwMode="auto">
          <a:xfrm>
            <a:off x="1333500" y="1914525"/>
            <a:ext cx="792163" cy="433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ym typeface="Symbol" panose="05050102010706020507" pitchFamily="18" charset="2"/>
            </a:endParaRPr>
          </a:p>
        </p:txBody>
      </p:sp>
      <p:sp>
        <p:nvSpPr>
          <p:cNvPr id="40971" name="Rectangle 13"/>
          <p:cNvSpPr>
            <a:spLocks noChangeArrowheads="1"/>
          </p:cNvSpPr>
          <p:nvPr/>
        </p:nvSpPr>
        <p:spPr bwMode="auto">
          <a:xfrm>
            <a:off x="1333500" y="2347913"/>
            <a:ext cx="792163" cy="4333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ym typeface="Symbol" panose="05050102010706020507" pitchFamily="18" charset="2"/>
            </a:endParaRPr>
          </a:p>
        </p:txBody>
      </p:sp>
      <p:sp>
        <p:nvSpPr>
          <p:cNvPr id="40972" name="Line 14"/>
          <p:cNvSpPr>
            <a:spLocks noChangeShapeType="1"/>
          </p:cNvSpPr>
          <p:nvPr/>
        </p:nvSpPr>
        <p:spPr bwMode="auto">
          <a:xfrm>
            <a:off x="901700" y="2058988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3" name="Text Box 15"/>
          <p:cNvSpPr txBox="1">
            <a:spLocks noChangeArrowheads="1"/>
          </p:cNvSpPr>
          <p:nvPr/>
        </p:nvSpPr>
        <p:spPr bwMode="auto">
          <a:xfrm>
            <a:off x="468313" y="1857364"/>
            <a:ext cx="433387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q</a:t>
            </a:r>
            <a:endParaRPr lang="en-US" altLang="zh-CN" sz="2000" dirty="0"/>
          </a:p>
        </p:txBody>
      </p:sp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2627313" y="1916113"/>
            <a:ext cx="431800" cy="433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aseline="-25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75" name="Rectangle 17"/>
          <p:cNvSpPr>
            <a:spLocks noChangeArrowheads="1"/>
          </p:cNvSpPr>
          <p:nvPr/>
        </p:nvSpPr>
        <p:spPr bwMode="auto">
          <a:xfrm>
            <a:off x="3060700" y="1917700"/>
            <a:ext cx="431800" cy="4333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835150" y="2133600"/>
            <a:ext cx="792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7" name="Rectangle 19"/>
          <p:cNvSpPr>
            <a:spLocks noChangeArrowheads="1"/>
          </p:cNvSpPr>
          <p:nvPr/>
        </p:nvSpPr>
        <p:spPr bwMode="auto">
          <a:xfrm>
            <a:off x="6011863" y="1917700"/>
            <a:ext cx="431800" cy="4333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i="1" baseline="-25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78" name="Rectangle 20"/>
          <p:cNvSpPr>
            <a:spLocks noChangeArrowheads="1"/>
          </p:cNvSpPr>
          <p:nvPr/>
        </p:nvSpPr>
        <p:spPr bwMode="auto">
          <a:xfrm>
            <a:off x="6445250" y="1919288"/>
            <a:ext cx="431800" cy="433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79" name="Line 21"/>
          <p:cNvSpPr>
            <a:spLocks noChangeShapeType="1"/>
          </p:cNvSpPr>
          <p:nvPr/>
        </p:nvSpPr>
        <p:spPr bwMode="auto">
          <a:xfrm>
            <a:off x="5219700" y="2135188"/>
            <a:ext cx="792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0" name="Line 22"/>
          <p:cNvSpPr>
            <a:spLocks noChangeShapeType="1"/>
          </p:cNvSpPr>
          <p:nvPr/>
        </p:nvSpPr>
        <p:spPr bwMode="auto">
          <a:xfrm>
            <a:off x="3275013" y="2133600"/>
            <a:ext cx="7921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1" name="Line 23"/>
          <p:cNvSpPr>
            <a:spLocks noChangeShapeType="1"/>
          </p:cNvSpPr>
          <p:nvPr/>
        </p:nvSpPr>
        <p:spPr bwMode="auto">
          <a:xfrm>
            <a:off x="1835150" y="2636838"/>
            <a:ext cx="45370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2" name="Line 24"/>
          <p:cNvSpPr>
            <a:spLocks noChangeShapeType="1"/>
          </p:cNvSpPr>
          <p:nvPr/>
        </p:nvSpPr>
        <p:spPr bwMode="auto">
          <a:xfrm flipV="1">
            <a:off x="6372225" y="2349500"/>
            <a:ext cx="0" cy="287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4286248" y="1828792"/>
            <a:ext cx="792162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…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0984" name="Text Box 26"/>
          <p:cNvSpPr txBox="1">
            <a:spLocks noChangeArrowheads="1"/>
          </p:cNvSpPr>
          <p:nvPr/>
        </p:nvSpPr>
        <p:spPr bwMode="auto">
          <a:xfrm>
            <a:off x="2627313" y="1341438"/>
            <a:ext cx="720725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队头</a:t>
            </a:r>
            <a:endParaRPr lang="zh-CN" altLang="en-US" sz="200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85" name="Text Box 27"/>
          <p:cNvSpPr txBox="1">
            <a:spLocks noChangeArrowheads="1"/>
          </p:cNvSpPr>
          <p:nvPr/>
        </p:nvSpPr>
        <p:spPr bwMode="auto">
          <a:xfrm>
            <a:off x="6083300" y="1341438"/>
            <a:ext cx="720725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队尾</a:t>
            </a:r>
            <a:endParaRPr lang="zh-CN" altLang="en-US" sz="200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3571868" y="1000108"/>
            <a:ext cx="285752" cy="64294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28596" y="357166"/>
            <a:ext cx="8143932" cy="18651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在链队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中，队列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的基本运算算法如下。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）初始化队列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InitQueue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(q)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构造一个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空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队列，即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只创建一个链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头结点，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域均置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，不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创建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元素结点。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142976" y="2357430"/>
            <a:ext cx="5715040" cy="19108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InitQueue(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LinkQuNode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*&amp;q)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q=(LinkQuNode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*)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malloc(sizeof(LinkQuNode));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q-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&gt;front=q-&gt;rear=NULL;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01882" y="4000504"/>
            <a:ext cx="3070250" cy="2201859"/>
            <a:chOff x="2501882" y="4000504"/>
            <a:chExt cx="3070250" cy="2201859"/>
          </a:xfrm>
        </p:grpSpPr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3276600" y="5805488"/>
              <a:ext cx="2087563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链</a:t>
              </a:r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队结点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340107" y="4776803"/>
              <a:ext cx="792163" cy="433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340107" y="5210190"/>
              <a:ext cx="792163" cy="4333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908307" y="492126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501882" y="4730742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q</a:t>
              </a:r>
              <a:endParaRPr lang="en-US" altLang="zh-CN" sz="2000" dirty="0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203707" y="4787915"/>
              <a:ext cx="1368425" cy="8540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anose="02020603050405020304" pitchFamily="18" charset="0"/>
                </a:rPr>
                <a:t>front</a:t>
              </a:r>
              <a:endParaRPr lang="en-US" altLang="zh-CN" sz="2000" dirty="0">
                <a:cs typeface="Times New Roman" panose="02020603050405020304" pitchFamily="18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anose="02020603050405020304" pitchFamily="18" charset="0"/>
                </a:rPr>
                <a:t>rear</a:t>
              </a:r>
              <a:endParaRPr lang="en-US" altLang="zh-CN" sz="2000" dirty="0">
                <a:cs typeface="Times New Roman" panose="02020603050405020304" pitchFamily="18" charset="0"/>
              </a:endParaRPr>
            </a:p>
          </p:txBody>
        </p:sp>
        <p:sp>
          <p:nvSpPr>
            <p:cNvPr id="15" name="下箭头 14"/>
            <p:cNvSpPr/>
            <p:nvPr/>
          </p:nvSpPr>
          <p:spPr>
            <a:xfrm>
              <a:off x="3786182" y="4000504"/>
              <a:ext cx="285752" cy="571504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71414"/>
            <a:ext cx="8777318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）销毁队列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DestroyQueue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(q)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释放队列占用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存储空间，包括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链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头结点和</a:t>
            </a:r>
            <a:r>
              <a:rPr kumimoji="1"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数据结点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存储空间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14282" y="1484313"/>
            <a:ext cx="7991475" cy="3477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DestroyQueue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(LinkQuNode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*&amp;q)</a:t>
            </a:r>
            <a:endParaRPr lang="pt-BR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pt-BR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pt-BR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DataNode </a:t>
            </a:r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*p=q-</a:t>
            </a:r>
            <a:r>
              <a:rPr lang="pt-BR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pt-BR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pt-BR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r;  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pt-BR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pt-BR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pt-BR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指向队</a:t>
            </a:r>
            <a:r>
              <a:rPr lang="zh-CN" altLang="pt-BR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头</a:t>
            </a:r>
            <a:r>
              <a:rPr lang="zh-CN" altLang="pt-BR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endParaRPr lang="zh-CN" altLang="pt-BR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pt-BR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(p!=NULL)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释放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数据结点占用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r=p-&gt;next;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while (r!=NULL)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free(p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p=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r;r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=p-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&gt;next;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free(p);  free(q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释放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链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队结点占用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8151" y="5013325"/>
            <a:ext cx="6958037" cy="1368425"/>
            <a:chOff x="638151" y="5013325"/>
            <a:chExt cx="6958037" cy="1368425"/>
          </a:xfrm>
        </p:grpSpPr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1476375" y="5514975"/>
              <a:ext cx="792163" cy="4333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anose="05050102010706020507" pitchFamily="18" charset="2"/>
              </a:endParaRPr>
            </a:p>
          </p:txBody>
        </p:sp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1476375" y="5948363"/>
              <a:ext cx="792163" cy="433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anose="05050102010706020507" pitchFamily="18" charset="2"/>
              </a:endParaRPr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044575" y="5659438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5" name="Text Box 7"/>
            <p:cNvSpPr txBox="1">
              <a:spLocks noChangeArrowheads="1"/>
            </p:cNvSpPr>
            <p:nvPr/>
          </p:nvSpPr>
          <p:spPr bwMode="auto">
            <a:xfrm>
              <a:off x="638151" y="5429264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  <a:endParaRPr lang="en-US" altLang="zh-CN" sz="2000"/>
            </a:p>
          </p:txBody>
        </p:sp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2770188" y="5516563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17" name="Rectangle 9"/>
            <p:cNvSpPr>
              <a:spLocks noChangeArrowheads="1"/>
            </p:cNvSpPr>
            <p:nvPr/>
          </p:nvSpPr>
          <p:spPr bwMode="auto">
            <a:xfrm>
              <a:off x="3203575" y="551656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1978025" y="5734050"/>
              <a:ext cx="7921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6731000" y="551656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20" name="Rectangle 12"/>
            <p:cNvSpPr>
              <a:spLocks noChangeArrowheads="1"/>
            </p:cNvSpPr>
            <p:nvPr/>
          </p:nvSpPr>
          <p:spPr bwMode="auto">
            <a:xfrm>
              <a:off x="7164388" y="5516563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21" name="Freeform 13"/>
            <p:cNvSpPr/>
            <p:nvPr/>
          </p:nvSpPr>
          <p:spPr bwMode="auto">
            <a:xfrm>
              <a:off x="6324600" y="573722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2" name="Freeform 14"/>
            <p:cNvSpPr/>
            <p:nvPr/>
          </p:nvSpPr>
          <p:spPr bwMode="auto">
            <a:xfrm>
              <a:off x="3417888" y="5715000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3" name="Freeform 15"/>
            <p:cNvSpPr/>
            <p:nvPr/>
          </p:nvSpPr>
          <p:spPr bwMode="auto">
            <a:xfrm>
              <a:off x="1978025" y="6223000"/>
              <a:ext cx="5057775" cy="14288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019925" y="5949950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5" name="Text Box 17"/>
            <p:cNvSpPr txBox="1">
              <a:spLocks noChangeArrowheads="1"/>
            </p:cNvSpPr>
            <p:nvPr/>
          </p:nvSpPr>
          <p:spPr bwMode="auto">
            <a:xfrm>
              <a:off x="5357818" y="5429264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anose="02020603050405020304" pitchFamily="18" charset="0"/>
                </a:rPr>
                <a:t>…</a:t>
              </a:r>
              <a:endParaRPr lang="en-US" altLang="zh-CN" dirty="0">
                <a:cs typeface="Times New Roman" panose="02020603050405020304" pitchFamily="18" charset="0"/>
              </a:endParaRPr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>
              <a:off x="2987675" y="5157788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7" name="Rectangle 19"/>
            <p:cNvSpPr>
              <a:spLocks noChangeArrowheads="1"/>
            </p:cNvSpPr>
            <p:nvPr/>
          </p:nvSpPr>
          <p:spPr bwMode="auto">
            <a:xfrm>
              <a:off x="3994150" y="5516563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4427538" y="551656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29" name="Freeform 21"/>
            <p:cNvSpPr/>
            <p:nvPr/>
          </p:nvSpPr>
          <p:spPr bwMode="auto">
            <a:xfrm>
              <a:off x="4641850" y="571500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>
              <a:off x="4211638" y="5157788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1" name="Text Box 23"/>
            <p:cNvSpPr txBox="1">
              <a:spLocks noChangeArrowheads="1"/>
            </p:cNvSpPr>
            <p:nvPr/>
          </p:nvSpPr>
          <p:spPr bwMode="auto">
            <a:xfrm>
              <a:off x="2916238" y="5013325"/>
              <a:ext cx="5048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p</a:t>
              </a:r>
              <a:endParaRPr lang="en-US" altLang="zh-CN" sz="2000"/>
            </a:p>
          </p:txBody>
        </p:sp>
        <p:sp>
          <p:nvSpPr>
            <p:cNvPr id="43032" name="Text Box 24"/>
            <p:cNvSpPr txBox="1">
              <a:spLocks noChangeArrowheads="1"/>
            </p:cNvSpPr>
            <p:nvPr/>
          </p:nvSpPr>
          <p:spPr bwMode="auto">
            <a:xfrm>
              <a:off x="4140200" y="5013325"/>
              <a:ext cx="5048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</a:t>
              </a:r>
              <a:endParaRPr lang="en-US" altLang="zh-CN" sz="2000"/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153400" cy="14342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）判断队列是否为空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QueueEmpty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(q)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链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队结点的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域值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，表示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队列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空，返回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；否则返回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false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900113" y="2205038"/>
            <a:ext cx="5314961" cy="1449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QueueEmpty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(LinkQuNode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*q)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return(q-&gt;rear==NULL);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501882" y="4071942"/>
            <a:ext cx="3070250" cy="1500198"/>
            <a:chOff x="2501882" y="4071942"/>
            <a:chExt cx="3070250" cy="1500198"/>
          </a:xfrm>
        </p:grpSpPr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3143240" y="5175265"/>
              <a:ext cx="1438276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空链队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340107" y="4118003"/>
              <a:ext cx="792163" cy="433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340107" y="4551390"/>
              <a:ext cx="792163" cy="4333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908307" y="426246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01882" y="4071942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q</a:t>
              </a:r>
              <a:endParaRPr lang="en-US" altLang="zh-CN" sz="2000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203707" y="4129115"/>
              <a:ext cx="1368425" cy="8540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anose="02020603050405020304" pitchFamily="18" charset="0"/>
                </a:rPr>
                <a:t>front</a:t>
              </a:r>
              <a:endParaRPr lang="en-US" altLang="zh-CN" sz="2000" dirty="0">
                <a:cs typeface="Times New Roman" panose="02020603050405020304" pitchFamily="18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anose="02020603050405020304" pitchFamily="18" charset="0"/>
                </a:rPr>
                <a:t>rear</a:t>
              </a:r>
              <a:endParaRPr lang="en-US" altLang="zh-CN" sz="2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50825" y="836613"/>
            <a:ext cx="3749671" cy="5355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 进</a:t>
            </a:r>
            <a:r>
              <a:rPr kumimoji="1"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kumimoji="1"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enQueue(q</a:t>
            </a:r>
            <a:r>
              <a:rPr kumimoji="1" lang="zh-CN" altLang="en-US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714488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考虑情况：</a:t>
            </a:r>
            <a:endParaRPr kumimoji="1" lang="en-US" altLang="zh-CN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357430"/>
            <a:ext cx="2928958" cy="9629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原队列为空</a:t>
            </a:r>
            <a:endParaRPr kumimoji="1" lang="en-US" altLang="zh-CN" sz="200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原队列非空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026"/>
          <p:cNvSpPr txBox="1">
            <a:spLocks noChangeArrowheads="1"/>
          </p:cNvSpPr>
          <p:nvPr/>
        </p:nvSpPr>
        <p:spPr bwMode="auto">
          <a:xfrm>
            <a:off x="228600" y="452438"/>
            <a:ext cx="8415366" cy="3749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rIns="144000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(LinkQuNode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DataNode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*p;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p=(DataNode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*)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malloc(sizeof(DataNode));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p-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&gt;data=e;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p-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&gt;next=NULL;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q-&gt;rear==</a:t>
            </a:r>
            <a:r>
              <a:rPr kumimoji="1"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若链队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空，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新结点是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首结点又是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尾结点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q-&gt;front=q-&gt;rear=p;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else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{       q-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&gt;rear-&gt;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next=p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结点链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尾，并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指向它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q-&gt;rear=p;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50825" y="2928934"/>
            <a:ext cx="8335982" cy="3036899"/>
            <a:chOff x="250825" y="2928934"/>
            <a:chExt cx="8335982" cy="3036899"/>
          </a:xfrm>
        </p:grpSpPr>
        <p:sp>
          <p:nvSpPr>
            <p:cNvPr id="46083" name="Rectangle 3"/>
            <p:cNvSpPr>
              <a:spLocks noChangeArrowheads="1"/>
            </p:cNvSpPr>
            <p:nvPr/>
          </p:nvSpPr>
          <p:spPr bwMode="auto">
            <a:xfrm>
              <a:off x="827088" y="4794250"/>
              <a:ext cx="792162" cy="4333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anose="05050102010706020507" pitchFamily="18" charset="2"/>
              </a:endParaRPr>
            </a:p>
          </p:txBody>
        </p:sp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827088" y="5227638"/>
              <a:ext cx="792162" cy="433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anose="05050102010706020507" pitchFamily="18" charset="2"/>
              </a:endParaRPr>
            </a:p>
          </p:txBody>
        </p:sp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>
              <a:off x="395288" y="49387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250825" y="4867275"/>
              <a:ext cx="4333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  <a:endParaRPr lang="en-US" altLang="zh-CN" sz="2000"/>
            </a:p>
          </p:txBody>
        </p:sp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2120900" y="4795838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2554288" y="4797425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>
              <a:off x="1328738" y="5013325"/>
              <a:ext cx="7921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6081713" y="4797425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6515100" y="4799013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092" name="Freeform 12"/>
            <p:cNvSpPr/>
            <p:nvPr/>
          </p:nvSpPr>
          <p:spPr bwMode="auto">
            <a:xfrm>
              <a:off x="5675313" y="5016500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3" name="Freeform 13"/>
            <p:cNvSpPr/>
            <p:nvPr/>
          </p:nvSpPr>
          <p:spPr bwMode="auto">
            <a:xfrm>
              <a:off x="2768600" y="4994275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4" name="Freeform 14"/>
            <p:cNvSpPr/>
            <p:nvPr/>
          </p:nvSpPr>
          <p:spPr bwMode="auto">
            <a:xfrm>
              <a:off x="1328738" y="5502275"/>
              <a:ext cx="5057775" cy="14288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 flipV="1">
              <a:off x="6370638" y="5229225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6" name="Text Box 16"/>
            <p:cNvSpPr txBox="1">
              <a:spLocks noChangeArrowheads="1"/>
            </p:cNvSpPr>
            <p:nvPr/>
          </p:nvSpPr>
          <p:spPr bwMode="auto">
            <a:xfrm>
              <a:off x="4714876" y="4686312"/>
              <a:ext cx="792162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anose="02020603050405020304" pitchFamily="18" charset="0"/>
                </a:rPr>
                <a:t>…</a:t>
              </a:r>
              <a:endParaRPr lang="en-US" altLang="zh-CN" dirty="0">
                <a:cs typeface="Times New Roman" panose="02020603050405020304" pitchFamily="18" charset="0"/>
              </a:endParaRPr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7812088" y="4797425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8" name="Rectangle 18"/>
            <p:cNvSpPr>
              <a:spLocks noChangeArrowheads="1"/>
            </p:cNvSpPr>
            <p:nvPr/>
          </p:nvSpPr>
          <p:spPr bwMode="auto">
            <a:xfrm>
              <a:off x="3344863" y="4795838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099" name="Rectangle 19"/>
            <p:cNvSpPr>
              <a:spLocks noChangeArrowheads="1"/>
            </p:cNvSpPr>
            <p:nvPr/>
          </p:nvSpPr>
          <p:spPr bwMode="auto">
            <a:xfrm>
              <a:off x="3778250" y="4797425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00" name="Freeform 20"/>
            <p:cNvSpPr/>
            <p:nvPr/>
          </p:nvSpPr>
          <p:spPr bwMode="auto">
            <a:xfrm>
              <a:off x="3992563" y="4994275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1" name="Text Box 22"/>
            <p:cNvSpPr txBox="1">
              <a:spLocks noChangeArrowheads="1"/>
            </p:cNvSpPr>
            <p:nvPr/>
          </p:nvSpPr>
          <p:spPr bwMode="auto">
            <a:xfrm>
              <a:off x="7773988" y="4652963"/>
              <a:ext cx="5048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p</a:t>
              </a:r>
              <a:endParaRPr lang="en-US" altLang="zh-CN" sz="2000"/>
            </a:p>
          </p:txBody>
        </p:sp>
        <p:sp>
          <p:nvSpPr>
            <p:cNvPr id="46102" name="Rectangle 24"/>
            <p:cNvSpPr>
              <a:spLocks noChangeArrowheads="1"/>
            </p:cNvSpPr>
            <p:nvPr/>
          </p:nvSpPr>
          <p:spPr bwMode="auto">
            <a:xfrm>
              <a:off x="7594600" y="5154613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03" name="Rectangle 25"/>
            <p:cNvSpPr>
              <a:spLocks noChangeArrowheads="1"/>
            </p:cNvSpPr>
            <p:nvPr/>
          </p:nvSpPr>
          <p:spPr bwMode="auto">
            <a:xfrm>
              <a:off x="8027988" y="5156200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04" name="Oval 26"/>
            <p:cNvSpPr>
              <a:spLocks noChangeArrowheads="1"/>
            </p:cNvSpPr>
            <p:nvPr/>
          </p:nvSpPr>
          <p:spPr bwMode="auto">
            <a:xfrm>
              <a:off x="7362844" y="4597408"/>
              <a:ext cx="1223963" cy="136842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chemeClr val="tx2"/>
              </a:solidFill>
              <a:prstDash val="sysDot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Freeform 27"/>
            <p:cNvSpPr/>
            <p:nvPr/>
          </p:nvSpPr>
          <p:spPr bwMode="auto">
            <a:xfrm>
              <a:off x="7061200" y="4510088"/>
              <a:ext cx="596900" cy="417512"/>
            </a:xfrm>
            <a:custGeom>
              <a:avLst/>
              <a:gdLst>
                <a:gd name="T0" fmla="*/ 376 w 376"/>
                <a:gd name="T1" fmla="*/ 143 h 263"/>
                <a:gd name="T2" fmla="*/ 328 w 376"/>
                <a:gd name="T3" fmla="*/ 59 h 263"/>
                <a:gd name="T4" fmla="*/ 284 w 376"/>
                <a:gd name="T5" fmla="*/ 27 h 263"/>
                <a:gd name="T6" fmla="*/ 200 w 376"/>
                <a:gd name="T7" fmla="*/ 3 h 263"/>
                <a:gd name="T8" fmla="*/ 92 w 376"/>
                <a:gd name="T9" fmla="*/ 43 h 263"/>
                <a:gd name="T10" fmla="*/ 32 w 376"/>
                <a:gd name="T11" fmla="*/ 151 h 263"/>
                <a:gd name="T12" fmla="*/ 0 w 376"/>
                <a:gd name="T13" fmla="*/ 263 h 2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6"/>
                <a:gd name="T22" fmla="*/ 0 h 263"/>
                <a:gd name="T23" fmla="*/ 376 w 376"/>
                <a:gd name="T24" fmla="*/ 263 h 2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6" h="263">
                  <a:moveTo>
                    <a:pt x="376" y="143"/>
                  </a:moveTo>
                  <a:cubicBezTo>
                    <a:pt x="368" y="129"/>
                    <a:pt x="343" y="78"/>
                    <a:pt x="328" y="59"/>
                  </a:cubicBezTo>
                  <a:lnTo>
                    <a:pt x="284" y="27"/>
                  </a:lnTo>
                  <a:cubicBezTo>
                    <a:pt x="263" y="18"/>
                    <a:pt x="232" y="0"/>
                    <a:pt x="200" y="3"/>
                  </a:cubicBezTo>
                  <a:cubicBezTo>
                    <a:pt x="168" y="6"/>
                    <a:pt x="120" y="18"/>
                    <a:pt x="92" y="43"/>
                  </a:cubicBezTo>
                  <a:cubicBezTo>
                    <a:pt x="64" y="68"/>
                    <a:pt x="47" y="114"/>
                    <a:pt x="32" y="151"/>
                  </a:cubicBezTo>
                  <a:cubicBezTo>
                    <a:pt x="24" y="187"/>
                    <a:pt x="7" y="240"/>
                    <a:pt x="0" y="263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42976" y="2928934"/>
              <a:ext cx="6500858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6200000" flipH="1">
              <a:off x="3964777" y="4107661"/>
              <a:ext cx="785820" cy="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28596" y="785794"/>
            <a:ext cx="4071966" cy="4985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）出</a:t>
            </a:r>
            <a:r>
              <a:rPr kumimoji="1"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kumimoji="1"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deQueue(q</a:t>
            </a:r>
            <a:r>
              <a:rPr kumimoji="1" lang="zh-CN" altLang="en-US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673318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考虑情况：</a:t>
            </a:r>
            <a:endParaRPr kumimoji="1" lang="en-US" altLang="zh-CN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2316260"/>
            <a:ext cx="4357718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原队列为空</a:t>
            </a:r>
            <a:endParaRPr kumimoji="1" lang="en-US" altLang="zh-CN" sz="200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原队列只有一</a:t>
            </a:r>
            <a:r>
              <a:rPr kumimoji="1"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个结点</a:t>
            </a:r>
            <a:endParaRPr kumimoji="1" lang="en-US" altLang="zh-CN" sz="200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1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其他情况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 descr="蓝色面巾纸"/>
          <p:cNvSpPr txBox="1">
            <a:spLocks noChangeArrowheads="1"/>
          </p:cNvSpPr>
          <p:nvPr/>
        </p:nvSpPr>
        <p:spPr bwMode="auto">
          <a:xfrm>
            <a:off x="457200" y="563563"/>
            <a:ext cx="7067550" cy="51911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3.1.2 </a:t>
            </a:r>
            <a:r>
              <a:rPr kumimoji="1"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的顺序存储结构及其基本运算实现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</a:t>
            </a:r>
            <a:endParaRPr kumimoji="1" lang="zh-CN" altLang="en-US" sz="2800" dirty="0">
              <a:solidFill>
                <a:srgbClr val="FF33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468313" y="1557338"/>
            <a:ext cx="8351837" cy="1323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假设栈的元素个数最大不超过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正整数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，所有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的元素都具有同一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数据类型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可用下列方式来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顺序栈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kumimoji="1" lang="en-US" altLang="zh-CN" err="1"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en-US" altLang="zh-CN" sz="1800" b="0" dirty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55333" y="3197142"/>
            <a:ext cx="7704137" cy="1714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p>
            <a:pPr algn="l">
              <a:lnSpc>
                <a:spcPct val="120000"/>
              </a:lnSpc>
            </a:pPr>
            <a:r>
              <a:rPr kumimoji="1" lang="en-US" altLang="zh-CN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typedef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struct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endParaRPr kumimoji="1" lang="en-US" altLang="zh-CN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{  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kumimoji="1" lang="en-US" altLang="zh-CN" sz="22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ElemType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data[</a:t>
            </a:r>
            <a:r>
              <a:rPr kumimoji="1" lang="en-US" altLang="zh-CN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MaxSize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]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； </a:t>
            </a:r>
            <a:endParaRPr kumimoji="1" lang="zh-CN" altLang="en-US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kumimoji="1" lang="en-US" altLang="zh-CN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top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；		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栈顶指针</a:t>
            </a:r>
            <a:endParaRPr kumimoji="1" lang="zh-CN" altLang="en-US" sz="22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} 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SqStack</a:t>
            </a:r>
            <a:r>
              <a:rPr kumimoji="1" lang="zh-CN" alt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；</a:t>
            </a:r>
            <a:endParaRPr kumimoji="1" lang="zh-CN" altLang="en-US" sz="2200" b="0" dirty="0" err="1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8175" y="5517515"/>
            <a:ext cx="3013710" cy="5340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20000"/>
              </a:lnSpc>
            </a:pPr>
            <a:r>
              <a:rPr kumimoji="1" lang="en-US" altLang="zh-CN" dirty="0" err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dirty="0" err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比较与线性表的不同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001000" cy="3749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pt-BR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kumimoji="1" lang="pt-BR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deQueue</a:t>
            </a:r>
            <a:r>
              <a:rPr kumimoji="1" lang="pt-BR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(LinkQuNode </a:t>
            </a:r>
            <a:r>
              <a:rPr kumimoji="1" lang="pt-BR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</a:t>
            </a:r>
            <a:r>
              <a:rPr kumimoji="1" lang="pt-BR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pt-BR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pt-BR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kumimoji="1"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&amp;e)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DataNode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*t;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(q-&gt;rear==NULL) return false;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队列为空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t=q-&gt;front;		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指向第一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数据结点</a:t>
            </a:r>
            <a:endParaRPr kumimoji="1" lang="zh-CN" altLang="en-US" sz="2000" dirty="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q-&gt;front==q-&gt;rear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队列中只有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个结点时</a:t>
            </a:r>
            <a:endParaRPr kumimoji="1" lang="zh-CN" altLang="en-US" sz="2000" dirty="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q-&gt;front=q-&gt;rear=NULL;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else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  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队列中有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个结点时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q-&gt;front=q-&gt;front-&gt;next;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e=t-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free(t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return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00100" y="2357430"/>
            <a:ext cx="6910389" cy="3357586"/>
            <a:chOff x="1000100" y="2357430"/>
            <a:chExt cx="6910389" cy="3357586"/>
          </a:xfrm>
        </p:grpSpPr>
        <p:sp>
          <p:nvSpPr>
            <p:cNvPr id="48131" name="Rectangle 4"/>
            <p:cNvSpPr>
              <a:spLocks noChangeArrowheads="1"/>
            </p:cNvSpPr>
            <p:nvPr/>
          </p:nvSpPr>
          <p:spPr bwMode="auto">
            <a:xfrm>
              <a:off x="1790676" y="4848241"/>
              <a:ext cx="792163" cy="433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anose="05050102010706020507" pitchFamily="18" charset="2"/>
              </a:endParaRPr>
            </a:p>
          </p:txBody>
        </p:sp>
        <p:sp>
          <p:nvSpPr>
            <p:cNvPr id="48132" name="Rectangle 5"/>
            <p:cNvSpPr>
              <a:spLocks noChangeArrowheads="1"/>
            </p:cNvSpPr>
            <p:nvPr/>
          </p:nvSpPr>
          <p:spPr bwMode="auto">
            <a:xfrm>
              <a:off x="1790676" y="5281628"/>
              <a:ext cx="792163" cy="4333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anose="05050102010706020507" pitchFamily="18" charset="2"/>
              </a:endParaRPr>
            </a:p>
          </p:txBody>
        </p:sp>
        <p:sp>
          <p:nvSpPr>
            <p:cNvPr id="48133" name="Line 6"/>
            <p:cNvSpPr>
              <a:spLocks noChangeShapeType="1"/>
            </p:cNvSpPr>
            <p:nvPr/>
          </p:nvSpPr>
          <p:spPr bwMode="auto">
            <a:xfrm>
              <a:off x="1358876" y="499270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4" name="Text Box 7"/>
            <p:cNvSpPr txBox="1">
              <a:spLocks noChangeArrowheads="1"/>
            </p:cNvSpPr>
            <p:nvPr/>
          </p:nvSpPr>
          <p:spPr bwMode="auto">
            <a:xfrm>
              <a:off x="1000100" y="4572008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q</a:t>
              </a:r>
              <a:endParaRPr lang="en-US" altLang="zh-CN" sz="2000" dirty="0"/>
            </a:p>
          </p:txBody>
        </p:sp>
        <p:sp>
          <p:nvSpPr>
            <p:cNvPr id="48135" name="Rectangle 8"/>
            <p:cNvSpPr>
              <a:spLocks noChangeArrowheads="1"/>
            </p:cNvSpPr>
            <p:nvPr/>
          </p:nvSpPr>
          <p:spPr bwMode="auto">
            <a:xfrm>
              <a:off x="3084489" y="4849828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36" name="Rectangle 9"/>
            <p:cNvSpPr>
              <a:spLocks noChangeArrowheads="1"/>
            </p:cNvSpPr>
            <p:nvPr/>
          </p:nvSpPr>
          <p:spPr bwMode="auto">
            <a:xfrm>
              <a:off x="3517876" y="4851416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37" name="Line 10"/>
            <p:cNvSpPr>
              <a:spLocks noChangeShapeType="1"/>
            </p:cNvSpPr>
            <p:nvPr/>
          </p:nvSpPr>
          <p:spPr bwMode="auto">
            <a:xfrm>
              <a:off x="2292326" y="5067316"/>
              <a:ext cx="7921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8" name="Rectangle 11"/>
            <p:cNvSpPr>
              <a:spLocks noChangeArrowheads="1"/>
            </p:cNvSpPr>
            <p:nvPr/>
          </p:nvSpPr>
          <p:spPr bwMode="auto">
            <a:xfrm>
              <a:off x="7045301" y="4851416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39" name="Rectangle 12"/>
            <p:cNvSpPr>
              <a:spLocks noChangeArrowheads="1"/>
            </p:cNvSpPr>
            <p:nvPr/>
          </p:nvSpPr>
          <p:spPr bwMode="auto">
            <a:xfrm>
              <a:off x="7478689" y="485300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40" name="Freeform 13"/>
            <p:cNvSpPr/>
            <p:nvPr/>
          </p:nvSpPr>
          <p:spPr bwMode="auto">
            <a:xfrm>
              <a:off x="6638901" y="5070491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1" name="Freeform 14"/>
            <p:cNvSpPr/>
            <p:nvPr/>
          </p:nvSpPr>
          <p:spPr bwMode="auto">
            <a:xfrm>
              <a:off x="3808389" y="5048266"/>
              <a:ext cx="506412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2" name="Freeform 15"/>
            <p:cNvSpPr/>
            <p:nvPr/>
          </p:nvSpPr>
          <p:spPr bwMode="auto">
            <a:xfrm>
              <a:off x="2292326" y="5556266"/>
              <a:ext cx="5057775" cy="14287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3" name="Line 16"/>
            <p:cNvSpPr>
              <a:spLocks noChangeShapeType="1"/>
            </p:cNvSpPr>
            <p:nvPr/>
          </p:nvSpPr>
          <p:spPr bwMode="auto">
            <a:xfrm flipV="1">
              <a:off x="7346926" y="5283216"/>
              <a:ext cx="0" cy="28733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4" name="Text Box 17"/>
            <p:cNvSpPr txBox="1">
              <a:spLocks noChangeArrowheads="1"/>
            </p:cNvSpPr>
            <p:nvPr/>
          </p:nvSpPr>
          <p:spPr bwMode="auto">
            <a:xfrm>
              <a:off x="5715008" y="475775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anose="02020603050405020304" pitchFamily="18" charset="0"/>
                </a:rPr>
                <a:t>…</a:t>
              </a:r>
              <a:endParaRPr lang="en-US" altLang="zh-CN" dirty="0">
                <a:cs typeface="Times New Roman" panose="02020603050405020304" pitchFamily="18" charset="0"/>
              </a:endParaRPr>
            </a:p>
          </p:txBody>
        </p:sp>
        <p:sp>
          <p:nvSpPr>
            <p:cNvPr id="48145" name="Rectangle 18"/>
            <p:cNvSpPr>
              <a:spLocks noChangeArrowheads="1"/>
            </p:cNvSpPr>
            <p:nvPr/>
          </p:nvSpPr>
          <p:spPr bwMode="auto">
            <a:xfrm>
              <a:off x="4308451" y="4849828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46" name="Rectangle 19"/>
            <p:cNvSpPr>
              <a:spLocks noChangeArrowheads="1"/>
            </p:cNvSpPr>
            <p:nvPr/>
          </p:nvSpPr>
          <p:spPr bwMode="auto">
            <a:xfrm>
              <a:off x="4741839" y="4851416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47" name="Freeform 20"/>
            <p:cNvSpPr/>
            <p:nvPr/>
          </p:nvSpPr>
          <p:spPr bwMode="auto">
            <a:xfrm>
              <a:off x="4956151" y="5048266"/>
              <a:ext cx="506413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8" name="Oval 21"/>
            <p:cNvSpPr>
              <a:spLocks noChangeArrowheads="1"/>
            </p:cNvSpPr>
            <p:nvPr/>
          </p:nvSpPr>
          <p:spPr bwMode="auto">
            <a:xfrm>
              <a:off x="2844788" y="4240218"/>
              <a:ext cx="1296988" cy="122555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chemeClr val="tx2"/>
              </a:solidFill>
              <a:prstDash val="sysDot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9" name="Line 22"/>
            <p:cNvSpPr>
              <a:spLocks noChangeShapeType="1"/>
            </p:cNvSpPr>
            <p:nvPr/>
          </p:nvSpPr>
          <p:spPr bwMode="auto">
            <a:xfrm>
              <a:off x="3301976" y="4491053"/>
              <a:ext cx="0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50" name="Text Box 23"/>
            <p:cNvSpPr txBox="1">
              <a:spLocks noChangeArrowheads="1"/>
            </p:cNvSpPr>
            <p:nvPr/>
          </p:nvSpPr>
          <p:spPr bwMode="auto">
            <a:xfrm>
              <a:off x="3344839" y="4311666"/>
              <a:ext cx="360362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</a:t>
              </a:r>
              <a:endParaRPr lang="en-US" altLang="zh-CN" sz="20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428728" y="2357430"/>
              <a:ext cx="3214710" cy="4286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>
              <a:stCxn id="23" idx="2"/>
            </p:cNvCxnSpPr>
            <p:nvPr/>
          </p:nvCxnSpPr>
          <p:spPr>
            <a:xfrm rot="16200000" flipH="1">
              <a:off x="2482438" y="3339702"/>
              <a:ext cx="1428760" cy="32147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71934" y="428625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删除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8391554" cy="149415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3-8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】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采用一个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带头结点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只有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尾结点指针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的循环单链表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队列，设计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队列的初始化、进队和出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队算法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071538" y="2263775"/>
            <a:ext cx="6480175" cy="2122491"/>
            <a:chOff x="1071538" y="2263775"/>
            <a:chExt cx="6480175" cy="2122491"/>
          </a:xfrm>
        </p:grpSpPr>
        <p:sp>
          <p:nvSpPr>
            <p:cNvPr id="49157" name="Text Box 34"/>
            <p:cNvSpPr txBox="1">
              <a:spLocks noChangeArrowheads="1"/>
            </p:cNvSpPr>
            <p:nvPr/>
          </p:nvSpPr>
          <p:spPr bwMode="auto">
            <a:xfrm>
              <a:off x="6734195" y="2263775"/>
              <a:ext cx="792163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rear</a:t>
              </a:r>
              <a:endParaRPr lang="en-US" altLang="zh-CN" sz="2000" dirty="0"/>
            </a:p>
          </p:txBody>
        </p:sp>
        <p:sp>
          <p:nvSpPr>
            <p:cNvPr id="49158" name="Rectangle 35"/>
            <p:cNvSpPr>
              <a:spLocks noChangeArrowheads="1"/>
            </p:cNvSpPr>
            <p:nvPr/>
          </p:nvSpPr>
          <p:spPr bwMode="auto">
            <a:xfrm>
              <a:off x="1978025" y="277971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59" name="Rectangle 36"/>
            <p:cNvSpPr>
              <a:spLocks noChangeArrowheads="1"/>
            </p:cNvSpPr>
            <p:nvPr/>
          </p:nvSpPr>
          <p:spPr bwMode="auto">
            <a:xfrm>
              <a:off x="2411413" y="2781300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60" name="Rectangle 37"/>
            <p:cNvSpPr>
              <a:spLocks noChangeArrowheads="1"/>
            </p:cNvSpPr>
            <p:nvPr/>
          </p:nvSpPr>
          <p:spPr bwMode="auto">
            <a:xfrm>
              <a:off x="5938838" y="2781300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61" name="Rectangle 38"/>
            <p:cNvSpPr>
              <a:spLocks noChangeArrowheads="1"/>
            </p:cNvSpPr>
            <p:nvPr/>
          </p:nvSpPr>
          <p:spPr bwMode="auto">
            <a:xfrm>
              <a:off x="6372225" y="2782888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62" name="Freeform 39"/>
            <p:cNvSpPr/>
            <p:nvPr/>
          </p:nvSpPr>
          <p:spPr bwMode="auto">
            <a:xfrm>
              <a:off x="5532438" y="300037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3" name="Freeform 40"/>
            <p:cNvSpPr/>
            <p:nvPr/>
          </p:nvSpPr>
          <p:spPr bwMode="auto">
            <a:xfrm>
              <a:off x="2676525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4" name="Text Box 41"/>
            <p:cNvSpPr txBox="1">
              <a:spLocks noChangeArrowheads="1"/>
            </p:cNvSpPr>
            <p:nvPr/>
          </p:nvSpPr>
          <p:spPr bwMode="auto">
            <a:xfrm>
              <a:off x="4572000" y="271462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anose="02020603050405020304" pitchFamily="18" charset="0"/>
                </a:rPr>
                <a:t>…</a:t>
              </a:r>
              <a:endParaRPr lang="en-US" altLang="zh-CN" dirty="0">
                <a:cs typeface="Times New Roman" panose="02020603050405020304" pitchFamily="18" charset="0"/>
              </a:endParaRPr>
            </a:p>
          </p:txBody>
        </p:sp>
        <p:sp>
          <p:nvSpPr>
            <p:cNvPr id="49165" name="Rectangle 42"/>
            <p:cNvSpPr>
              <a:spLocks noChangeArrowheads="1"/>
            </p:cNvSpPr>
            <p:nvPr/>
          </p:nvSpPr>
          <p:spPr bwMode="auto">
            <a:xfrm>
              <a:off x="3201988" y="277971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66" name="Rectangle 43"/>
            <p:cNvSpPr>
              <a:spLocks noChangeArrowheads="1"/>
            </p:cNvSpPr>
            <p:nvPr/>
          </p:nvSpPr>
          <p:spPr bwMode="auto">
            <a:xfrm>
              <a:off x="3635375" y="2781300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67" name="Freeform 44"/>
            <p:cNvSpPr/>
            <p:nvPr/>
          </p:nvSpPr>
          <p:spPr bwMode="auto">
            <a:xfrm>
              <a:off x="3849688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8" name="Line 45"/>
            <p:cNvSpPr>
              <a:spLocks noChangeShapeType="1"/>
            </p:cNvSpPr>
            <p:nvPr/>
          </p:nvSpPr>
          <p:spPr bwMode="auto">
            <a:xfrm>
              <a:off x="6499225" y="3043238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9" name="Line 46"/>
            <p:cNvSpPr>
              <a:spLocks noChangeShapeType="1"/>
            </p:cNvSpPr>
            <p:nvPr/>
          </p:nvSpPr>
          <p:spPr bwMode="auto">
            <a:xfrm>
              <a:off x="1530350" y="3695700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0" name="Freeform 47"/>
            <p:cNvSpPr/>
            <p:nvPr/>
          </p:nvSpPr>
          <p:spPr bwMode="auto">
            <a:xfrm>
              <a:off x="1549400" y="2974975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1" name="Line 48"/>
            <p:cNvSpPr>
              <a:spLocks noChangeShapeType="1"/>
            </p:cNvSpPr>
            <p:nvPr/>
          </p:nvSpPr>
          <p:spPr bwMode="auto">
            <a:xfrm>
              <a:off x="1547813" y="29956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2" name="Line 49"/>
            <p:cNvSpPr>
              <a:spLocks noChangeShapeType="1"/>
            </p:cNvSpPr>
            <p:nvPr/>
          </p:nvSpPr>
          <p:spPr bwMode="auto">
            <a:xfrm flipH="1">
              <a:off x="6516688" y="2420938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3" name="Text Box 50"/>
            <p:cNvSpPr txBox="1">
              <a:spLocks noChangeArrowheads="1"/>
            </p:cNvSpPr>
            <p:nvPr/>
          </p:nvSpPr>
          <p:spPr bwMode="auto">
            <a:xfrm>
              <a:off x="2051050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队头</a:t>
              </a:r>
              <a:endParaRPr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74" name="Text Box 51"/>
            <p:cNvSpPr txBox="1">
              <a:spLocks noChangeArrowheads="1"/>
            </p:cNvSpPr>
            <p:nvPr/>
          </p:nvSpPr>
          <p:spPr bwMode="auto">
            <a:xfrm>
              <a:off x="5724525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队尾</a:t>
              </a:r>
              <a:endParaRPr lang="zh-CN" altLang="en-US" sz="20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175" name="Text Box 52"/>
            <p:cNvSpPr txBox="1">
              <a:spLocks noChangeArrowheads="1"/>
            </p:cNvSpPr>
            <p:nvPr/>
          </p:nvSpPr>
          <p:spPr bwMode="auto">
            <a:xfrm>
              <a:off x="1071538" y="3929066"/>
              <a:ext cx="6480175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这样的链队</a:t>
              </a:r>
              <a:r>
                <a:rPr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通过</a:t>
              </a: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尾结点指针</a:t>
              </a:r>
              <a:r>
                <a:rPr lang="en-US" altLang="zh-CN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rear</a:t>
              </a:r>
              <a:r>
                <a:rPr lang="zh-CN" altLang="en-US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唯一标识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en-US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3778250" y="1194753"/>
            <a:ext cx="2865452" cy="9366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847" name="AutoShape 7"/>
          <p:cNvSpPr>
            <a:spLocks noChangeArrowheads="1"/>
          </p:cNvSpPr>
          <p:nvPr/>
        </p:nvSpPr>
        <p:spPr bwMode="auto">
          <a:xfrm>
            <a:off x="4930775" y="206025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2770188" y="3317875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3311525" y="3317875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51" name="Rectangle 11"/>
          <p:cNvSpPr>
            <a:spLocks noChangeArrowheads="1"/>
          </p:cNvSpPr>
          <p:nvPr/>
        </p:nvSpPr>
        <p:spPr bwMode="auto">
          <a:xfrm>
            <a:off x="3851275" y="3317875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4392613" y="3317875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000" i="1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53" name="Rectangle 13"/>
          <p:cNvSpPr>
            <a:spLocks noChangeArrowheads="1"/>
          </p:cNvSpPr>
          <p:nvPr/>
        </p:nvSpPr>
        <p:spPr bwMode="auto">
          <a:xfrm>
            <a:off x="4930775" y="3317875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54" name="Rectangle 14"/>
          <p:cNvSpPr>
            <a:spLocks noChangeArrowheads="1"/>
          </p:cNvSpPr>
          <p:nvPr/>
        </p:nvSpPr>
        <p:spPr bwMode="auto">
          <a:xfrm>
            <a:off x="5472113" y="3317875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000" i="1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55" name="Rectangle 15"/>
          <p:cNvSpPr>
            <a:spLocks noChangeArrowheads="1"/>
          </p:cNvSpPr>
          <p:nvPr/>
        </p:nvSpPr>
        <p:spPr bwMode="auto">
          <a:xfrm>
            <a:off x="6010275" y="3317875"/>
            <a:ext cx="1368425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56" name="Rectangle 16"/>
          <p:cNvSpPr>
            <a:spLocks noChangeArrowheads="1"/>
          </p:cNvSpPr>
          <p:nvPr/>
        </p:nvSpPr>
        <p:spPr bwMode="auto">
          <a:xfrm>
            <a:off x="7378700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6405563" y="2708275"/>
            <a:ext cx="1512887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MaxSize-1</a:t>
            </a:r>
            <a:endParaRPr lang="en-US" altLang="zh-CN" sz="2000"/>
          </a:p>
        </p:txBody>
      </p:sp>
      <p:sp>
        <p:nvSpPr>
          <p:cNvPr id="163858" name="Line 18"/>
          <p:cNvSpPr>
            <a:spLocks noChangeShapeType="1"/>
          </p:cNvSpPr>
          <p:nvPr/>
        </p:nvSpPr>
        <p:spPr bwMode="auto">
          <a:xfrm>
            <a:off x="7162800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2817813" y="2825750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0</a:t>
            </a:r>
            <a:endParaRPr lang="en-US" altLang="zh-CN" sz="2000" dirty="0"/>
          </a:p>
        </p:txBody>
      </p:sp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3228975" y="2825750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4427538" y="2825750"/>
            <a:ext cx="573090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/>
              <a:t>i</a:t>
            </a:r>
            <a:r>
              <a:rPr lang="en-US" altLang="zh-CN" sz="2000" dirty="0">
                <a:latin typeface="+mj-ea"/>
                <a:ea typeface="+mj-ea"/>
              </a:rPr>
              <a:t>-</a:t>
            </a:r>
            <a:r>
              <a:rPr lang="en-US" altLang="zh-CN" sz="2000" dirty="0"/>
              <a:t>1</a:t>
            </a:r>
            <a:endParaRPr lang="en-US" altLang="zh-CN" sz="2000" dirty="0"/>
          </a:p>
        </p:txBody>
      </p:sp>
      <p:sp>
        <p:nvSpPr>
          <p:cNvPr id="163862" name="Text Box 22"/>
          <p:cNvSpPr txBox="1">
            <a:spLocks noChangeArrowheads="1"/>
          </p:cNvSpPr>
          <p:nvPr/>
        </p:nvSpPr>
        <p:spPr bwMode="auto">
          <a:xfrm>
            <a:off x="5456238" y="2825750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/>
              <a:t>n</a:t>
            </a:r>
            <a:r>
              <a:rPr lang="en-US" altLang="zh-CN" sz="2000" dirty="0">
                <a:latin typeface="+mj-ea"/>
                <a:ea typeface="+mj-ea"/>
              </a:rPr>
              <a:t>-</a:t>
            </a:r>
            <a:r>
              <a:rPr lang="en-US" altLang="zh-CN" sz="2000" dirty="0"/>
              <a:t>1</a:t>
            </a:r>
            <a:endParaRPr lang="en-US" altLang="zh-CN" sz="2000" dirty="0"/>
          </a:p>
        </p:txBody>
      </p:sp>
      <p:sp>
        <p:nvSpPr>
          <p:cNvPr id="163863" name="AutoShape 23"/>
          <p:cNvSpPr/>
          <p:nvPr/>
        </p:nvSpPr>
        <p:spPr bwMode="auto">
          <a:xfrm rot="5400000">
            <a:off x="5076032" y="1807369"/>
            <a:ext cx="144462" cy="4318000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4643438" y="4071942"/>
            <a:ext cx="1008062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data</a:t>
            </a:r>
            <a:endParaRPr lang="en-US" altLang="zh-CN" sz="2000" dirty="0"/>
          </a:p>
        </p:txBody>
      </p:sp>
      <p:sp>
        <p:nvSpPr>
          <p:cNvPr id="163865" name="Text Box 25"/>
          <p:cNvSpPr txBox="1">
            <a:spLocks noChangeArrowheads="1"/>
          </p:cNvSpPr>
          <p:nvPr/>
        </p:nvSpPr>
        <p:spPr bwMode="auto">
          <a:xfrm>
            <a:off x="5651500" y="4213860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  <a:endParaRPr lang="en-US" altLang="zh-CN" sz="2000"/>
          </a:p>
        </p:txBody>
      </p:sp>
      <p:sp>
        <p:nvSpPr>
          <p:cNvPr id="163866" name="Line 26"/>
          <p:cNvSpPr>
            <a:spLocks noChangeShapeType="1"/>
          </p:cNvSpPr>
          <p:nvPr/>
        </p:nvSpPr>
        <p:spPr bwMode="auto">
          <a:xfrm flipV="1">
            <a:off x="5796280" y="382460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68" name="Text Box 28"/>
          <p:cNvSpPr txBox="1">
            <a:spLocks noChangeArrowheads="1"/>
          </p:cNvSpPr>
          <p:nvPr/>
        </p:nvSpPr>
        <p:spPr bwMode="auto">
          <a:xfrm>
            <a:off x="900113" y="141255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逻辑结构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869" name="Text Box 29"/>
          <p:cNvSpPr txBox="1">
            <a:spLocks noChangeArrowheads="1"/>
          </p:cNvSpPr>
          <p:nvPr/>
        </p:nvSpPr>
        <p:spPr bwMode="auto">
          <a:xfrm>
            <a:off x="900113" y="3284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存储结构</a:t>
            </a:r>
            <a:endParaRPr kumimoji="1" lang="zh-CN" altLang="en-US" sz="20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870" name="AutoShape 30"/>
          <p:cNvSpPr>
            <a:spLocks noChangeArrowheads="1"/>
          </p:cNvSpPr>
          <p:nvPr/>
        </p:nvSpPr>
        <p:spPr bwMode="auto">
          <a:xfrm>
            <a:off x="1619250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899478" y="4827822"/>
            <a:ext cx="7704137" cy="1714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p>
            <a:pPr algn="l">
              <a:lnSpc>
                <a:spcPct val="120000"/>
              </a:lnSpc>
            </a:pPr>
            <a:r>
              <a:rPr kumimoji="1" lang="en-US" altLang="zh-CN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typedef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struct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endParaRPr kumimoji="1" lang="en-US" altLang="zh-CN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{  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kumimoji="1" lang="en-US" altLang="zh-CN" sz="22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ElemType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data[</a:t>
            </a:r>
            <a:r>
              <a:rPr kumimoji="1" lang="en-US" altLang="zh-CN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MaxSize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]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； </a:t>
            </a:r>
            <a:endParaRPr kumimoji="1" lang="zh-CN" altLang="en-US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kumimoji="1" lang="en-US" altLang="zh-CN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top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；		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kumimoji="1"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栈顶指针</a:t>
            </a:r>
            <a:endParaRPr kumimoji="1" lang="zh-CN" altLang="en-US" sz="22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} 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SqStack</a:t>
            </a:r>
            <a:r>
              <a:rPr kumimoji="1" lang="zh-CN" alt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；</a:t>
            </a:r>
            <a:endParaRPr kumimoji="1" lang="zh-CN" altLang="en-US" sz="2200" b="0" dirty="0" err="1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194" name="Text Box 2" descr="蓝色面巾纸"/>
          <p:cNvSpPr txBox="1">
            <a:spLocks noChangeArrowheads="1"/>
          </p:cNvSpPr>
          <p:nvPr/>
        </p:nvSpPr>
        <p:spPr bwMode="auto">
          <a:xfrm>
            <a:off x="251460" y="332423"/>
            <a:ext cx="7067550" cy="51911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3.1.2 </a:t>
            </a:r>
            <a:r>
              <a:rPr kumimoji="1"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的顺序存储结构及其基本运算实现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</a:t>
            </a:r>
            <a:endParaRPr kumimoji="1" lang="zh-CN" altLang="en-US" sz="2800" dirty="0">
              <a:solidFill>
                <a:srgbClr val="FF33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276475" y="273367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50825" y="260350"/>
            <a:ext cx="2952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例如：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=5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34925" y="1041378"/>
            <a:ext cx="1978025" cy="2848021"/>
            <a:chOff x="34925" y="1041378"/>
            <a:chExt cx="1978025" cy="2848021"/>
          </a:xfrm>
        </p:grpSpPr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911225" y="1785945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1581150" y="17478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  <a:endParaRPr lang="en-US" altLang="zh-CN" sz="2000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911225" y="2146307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1581150" y="21082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  <a:endParaRPr lang="en-US" altLang="zh-CN" sz="2000"/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911225" y="2505082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1581150" y="246698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  <a:endParaRPr lang="en-US" altLang="zh-CN" sz="2000"/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911225" y="2865445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1581150" y="28273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  <a:endParaRPr lang="en-US" altLang="zh-CN" sz="2000"/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911225" y="3225807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1581150" y="31877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  <a:endParaRPr lang="en-US" altLang="zh-CN" sz="2000"/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500063" y="3730632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34925" y="3492524"/>
              <a:ext cx="576263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top</a:t>
              </a:r>
              <a:endParaRPr lang="en-US" altLang="zh-CN" sz="2000"/>
            </a:p>
          </p:txBody>
        </p:sp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573088" y="1041378"/>
              <a:ext cx="1439862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）空栈</a:t>
              </a:r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309813" y="1765307"/>
            <a:ext cx="2003425" cy="1849438"/>
            <a:chOff x="2309813" y="1765307"/>
            <a:chExt cx="2003425" cy="1849438"/>
          </a:xfrm>
        </p:grpSpPr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3211513" y="1803407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45" name="Text Box 25"/>
            <p:cNvSpPr txBox="1">
              <a:spLocks noChangeArrowheads="1"/>
            </p:cNvSpPr>
            <p:nvPr/>
          </p:nvSpPr>
          <p:spPr bwMode="auto">
            <a:xfrm>
              <a:off x="3881438" y="17653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  <a:endParaRPr lang="en-US" altLang="zh-CN" sz="2000"/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auto">
            <a:xfrm>
              <a:off x="3211513" y="2163770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47" name="Text Box 27"/>
            <p:cNvSpPr txBox="1">
              <a:spLocks noChangeArrowheads="1"/>
            </p:cNvSpPr>
            <p:nvPr/>
          </p:nvSpPr>
          <p:spPr bwMode="auto">
            <a:xfrm>
              <a:off x="3881438" y="21256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  <a:endParaRPr lang="en-US" altLang="zh-CN" sz="2000"/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auto">
            <a:xfrm>
              <a:off x="3211513" y="2522545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49" name="Text Box 29"/>
            <p:cNvSpPr txBox="1">
              <a:spLocks noChangeArrowheads="1"/>
            </p:cNvSpPr>
            <p:nvPr/>
          </p:nvSpPr>
          <p:spPr bwMode="auto">
            <a:xfrm>
              <a:off x="3881438" y="24844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  <a:endParaRPr lang="en-US" altLang="zh-CN" sz="2000"/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auto">
            <a:xfrm>
              <a:off x="3211513" y="2882907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51" name="Text Box 31"/>
            <p:cNvSpPr txBox="1">
              <a:spLocks noChangeArrowheads="1"/>
            </p:cNvSpPr>
            <p:nvPr/>
          </p:nvSpPr>
          <p:spPr bwMode="auto">
            <a:xfrm>
              <a:off x="3881438" y="28448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  <a:endParaRPr lang="en-US" altLang="zh-CN" sz="2000"/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auto">
            <a:xfrm>
              <a:off x="3211513" y="3243270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53" name="Text Box 33"/>
            <p:cNvSpPr txBox="1">
              <a:spLocks noChangeArrowheads="1"/>
            </p:cNvSpPr>
            <p:nvPr/>
          </p:nvSpPr>
          <p:spPr bwMode="auto">
            <a:xfrm>
              <a:off x="3881438" y="32051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  <a:endParaRPr lang="en-US" altLang="zh-CN" sz="2000"/>
            </a:p>
          </p:txBody>
        </p:sp>
        <p:sp>
          <p:nvSpPr>
            <p:cNvPr id="5154" name="Line 34"/>
            <p:cNvSpPr>
              <a:spLocks noChangeShapeType="1"/>
            </p:cNvSpPr>
            <p:nvPr/>
          </p:nvSpPr>
          <p:spPr bwMode="auto">
            <a:xfrm>
              <a:off x="2800350" y="3421070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5" name="Text Box 35"/>
            <p:cNvSpPr txBox="1">
              <a:spLocks noChangeArrowheads="1"/>
            </p:cNvSpPr>
            <p:nvPr/>
          </p:nvSpPr>
          <p:spPr bwMode="auto">
            <a:xfrm>
              <a:off x="2309813" y="3217870"/>
              <a:ext cx="576262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top</a:t>
              </a:r>
              <a:endParaRPr lang="en-US" altLang="zh-CN" sz="2000"/>
            </a:p>
          </p:txBody>
        </p:sp>
      </p:grp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2662238" y="1058841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398963" y="1765307"/>
            <a:ext cx="2003425" cy="1838325"/>
            <a:chOff x="4398963" y="1765307"/>
            <a:chExt cx="2003425" cy="1838325"/>
          </a:xfrm>
        </p:grpSpPr>
        <p:sp>
          <p:nvSpPr>
            <p:cNvPr id="5157" name="Rectangle 37"/>
            <p:cNvSpPr>
              <a:spLocks noChangeArrowheads="1"/>
            </p:cNvSpPr>
            <p:nvPr/>
          </p:nvSpPr>
          <p:spPr bwMode="auto">
            <a:xfrm>
              <a:off x="5300663" y="1803407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58" name="Text Box 38"/>
            <p:cNvSpPr txBox="1">
              <a:spLocks noChangeArrowheads="1"/>
            </p:cNvSpPr>
            <p:nvPr/>
          </p:nvSpPr>
          <p:spPr bwMode="auto">
            <a:xfrm>
              <a:off x="5970588" y="17653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  <a:endParaRPr lang="en-US" altLang="zh-CN" sz="2000"/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auto">
            <a:xfrm>
              <a:off x="5300663" y="2163770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60" name="Text Box 40"/>
            <p:cNvSpPr txBox="1">
              <a:spLocks noChangeArrowheads="1"/>
            </p:cNvSpPr>
            <p:nvPr/>
          </p:nvSpPr>
          <p:spPr bwMode="auto">
            <a:xfrm>
              <a:off x="5970588" y="21256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  <a:endParaRPr lang="en-US" altLang="zh-CN" sz="2000"/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5300663" y="2522545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62" name="Text Box 42"/>
            <p:cNvSpPr txBox="1">
              <a:spLocks noChangeArrowheads="1"/>
            </p:cNvSpPr>
            <p:nvPr/>
          </p:nvSpPr>
          <p:spPr bwMode="auto">
            <a:xfrm>
              <a:off x="5970588" y="24844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  <a:endParaRPr lang="en-US" altLang="zh-CN" sz="2000"/>
            </a:p>
          </p:txBody>
        </p:sp>
        <p:sp>
          <p:nvSpPr>
            <p:cNvPr id="5163" name="Rectangle 43"/>
            <p:cNvSpPr>
              <a:spLocks noChangeArrowheads="1"/>
            </p:cNvSpPr>
            <p:nvPr/>
          </p:nvSpPr>
          <p:spPr bwMode="auto">
            <a:xfrm>
              <a:off x="5300663" y="2882907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64" name="Text Box 44"/>
            <p:cNvSpPr txBox="1">
              <a:spLocks noChangeArrowheads="1"/>
            </p:cNvSpPr>
            <p:nvPr/>
          </p:nvSpPr>
          <p:spPr bwMode="auto">
            <a:xfrm>
              <a:off x="5970588" y="28448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  <a:endParaRPr lang="en-US" altLang="zh-CN" sz="2000"/>
            </a:p>
          </p:txBody>
        </p:sp>
        <p:sp>
          <p:nvSpPr>
            <p:cNvPr id="5165" name="Rectangle 45"/>
            <p:cNvSpPr>
              <a:spLocks noChangeArrowheads="1"/>
            </p:cNvSpPr>
            <p:nvPr/>
          </p:nvSpPr>
          <p:spPr bwMode="auto">
            <a:xfrm>
              <a:off x="5300663" y="3243270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66" name="Text Box 46"/>
            <p:cNvSpPr txBox="1">
              <a:spLocks noChangeArrowheads="1"/>
            </p:cNvSpPr>
            <p:nvPr/>
          </p:nvSpPr>
          <p:spPr bwMode="auto">
            <a:xfrm>
              <a:off x="5970588" y="32051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  <a:endParaRPr lang="en-US" altLang="zh-CN" sz="2000"/>
            </a:p>
          </p:txBody>
        </p:sp>
        <p:sp>
          <p:nvSpPr>
            <p:cNvPr id="5167" name="Line 47"/>
            <p:cNvSpPr>
              <a:spLocks noChangeShapeType="1"/>
            </p:cNvSpPr>
            <p:nvPr/>
          </p:nvSpPr>
          <p:spPr bwMode="auto">
            <a:xfrm>
              <a:off x="4889500" y="202724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68" name="Text Box 48"/>
            <p:cNvSpPr txBox="1">
              <a:spLocks noChangeArrowheads="1"/>
            </p:cNvSpPr>
            <p:nvPr/>
          </p:nvSpPr>
          <p:spPr bwMode="auto">
            <a:xfrm>
              <a:off x="4398963" y="1824045"/>
              <a:ext cx="576262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top</a:t>
              </a:r>
              <a:endParaRPr lang="en-US" altLang="zh-CN" sz="2000"/>
            </a:p>
          </p:txBody>
        </p:sp>
      </p:grpSp>
      <p:sp>
        <p:nvSpPr>
          <p:cNvPr id="5169" name="Text Box 49"/>
          <p:cNvSpPr txBox="1">
            <a:spLocks noChangeArrowheads="1"/>
          </p:cNvSpPr>
          <p:nvPr/>
        </p:nvSpPr>
        <p:spPr bwMode="auto">
          <a:xfrm>
            <a:off x="4754563" y="785794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6384925" y="1765307"/>
            <a:ext cx="2003425" cy="1838325"/>
            <a:chOff x="6384925" y="1765307"/>
            <a:chExt cx="2003425" cy="1838325"/>
          </a:xfrm>
        </p:grpSpPr>
        <p:sp>
          <p:nvSpPr>
            <p:cNvPr id="5170" name="Rectangle 50"/>
            <p:cNvSpPr>
              <a:spLocks noChangeArrowheads="1"/>
            </p:cNvSpPr>
            <p:nvPr/>
          </p:nvSpPr>
          <p:spPr bwMode="auto">
            <a:xfrm>
              <a:off x="7286625" y="1803407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71" name="Text Box 51"/>
            <p:cNvSpPr txBox="1">
              <a:spLocks noChangeArrowheads="1"/>
            </p:cNvSpPr>
            <p:nvPr/>
          </p:nvSpPr>
          <p:spPr bwMode="auto">
            <a:xfrm>
              <a:off x="7956550" y="17653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  <a:endParaRPr lang="en-US" altLang="zh-CN" sz="2000"/>
            </a:p>
          </p:txBody>
        </p:sp>
        <p:sp>
          <p:nvSpPr>
            <p:cNvPr id="5172" name="Rectangle 52"/>
            <p:cNvSpPr>
              <a:spLocks noChangeArrowheads="1"/>
            </p:cNvSpPr>
            <p:nvPr/>
          </p:nvSpPr>
          <p:spPr bwMode="auto">
            <a:xfrm>
              <a:off x="7286625" y="2163770"/>
              <a:ext cx="576263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73" name="Text Box 53"/>
            <p:cNvSpPr txBox="1">
              <a:spLocks noChangeArrowheads="1"/>
            </p:cNvSpPr>
            <p:nvPr/>
          </p:nvSpPr>
          <p:spPr bwMode="auto">
            <a:xfrm>
              <a:off x="7956550" y="21256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  <a:endParaRPr lang="en-US" altLang="zh-CN" sz="2000"/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7286625" y="2522545"/>
              <a:ext cx="576263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75" name="Text Box 55"/>
            <p:cNvSpPr txBox="1">
              <a:spLocks noChangeArrowheads="1"/>
            </p:cNvSpPr>
            <p:nvPr/>
          </p:nvSpPr>
          <p:spPr bwMode="auto">
            <a:xfrm>
              <a:off x="7956550" y="24844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  <a:endParaRPr lang="en-US" altLang="zh-CN" sz="2000"/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7286625" y="2882907"/>
              <a:ext cx="5762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77" name="Text Box 57"/>
            <p:cNvSpPr txBox="1">
              <a:spLocks noChangeArrowheads="1"/>
            </p:cNvSpPr>
            <p:nvPr/>
          </p:nvSpPr>
          <p:spPr bwMode="auto">
            <a:xfrm>
              <a:off x="7956550" y="28448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  <a:endParaRPr lang="en-US" altLang="zh-CN" sz="2000"/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7286625" y="3243270"/>
              <a:ext cx="576263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79" name="Text Box 59"/>
            <p:cNvSpPr txBox="1">
              <a:spLocks noChangeArrowheads="1"/>
            </p:cNvSpPr>
            <p:nvPr/>
          </p:nvSpPr>
          <p:spPr bwMode="auto">
            <a:xfrm>
              <a:off x="7956550" y="32051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  <a:endParaRPr lang="en-US" altLang="zh-CN" sz="2000"/>
            </a:p>
          </p:txBody>
        </p:sp>
        <p:sp>
          <p:nvSpPr>
            <p:cNvPr id="5180" name="Line 60"/>
            <p:cNvSpPr>
              <a:spLocks noChangeShapeType="1"/>
            </p:cNvSpPr>
            <p:nvPr/>
          </p:nvSpPr>
          <p:spPr bwMode="auto">
            <a:xfrm>
              <a:off x="6875463" y="2362207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1" name="Text Box 61"/>
            <p:cNvSpPr txBox="1">
              <a:spLocks noChangeArrowheads="1"/>
            </p:cNvSpPr>
            <p:nvPr/>
          </p:nvSpPr>
          <p:spPr bwMode="auto">
            <a:xfrm>
              <a:off x="6384925" y="2159007"/>
              <a:ext cx="576263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top</a:t>
              </a:r>
              <a:endParaRPr lang="en-US" altLang="zh-CN" sz="2000"/>
            </a:p>
          </p:txBody>
        </p:sp>
      </p:grpSp>
      <p:sp>
        <p:nvSpPr>
          <p:cNvPr id="5182" name="Text Box 62"/>
          <p:cNvSpPr txBox="1">
            <a:spLocks noChangeArrowheads="1"/>
          </p:cNvSpPr>
          <p:nvPr/>
        </p:nvSpPr>
        <p:spPr bwMode="auto">
          <a:xfrm>
            <a:off x="6740525" y="1103299"/>
            <a:ext cx="1863725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）出栈一次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714348" y="4143380"/>
            <a:ext cx="5643602" cy="1882779"/>
            <a:chOff x="714348" y="4143380"/>
            <a:chExt cx="5324477" cy="1882779"/>
          </a:xfrm>
        </p:grpSpPr>
        <p:sp>
          <p:nvSpPr>
            <p:cNvPr id="5183" name="Text Box 63"/>
            <p:cNvSpPr txBox="1">
              <a:spLocks noChangeArrowheads="1"/>
            </p:cNvSpPr>
            <p:nvPr/>
          </p:nvSpPr>
          <p:spPr bwMode="auto">
            <a:xfrm>
              <a:off x="714348" y="4143380"/>
              <a:ext cx="1223962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总结：</a:t>
              </a:r>
              <a:endParaRPr lang="zh-CN" altLang="en-US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84" name="Text Box 64"/>
            <p:cNvSpPr txBox="1">
              <a:spLocks noChangeArrowheads="1"/>
            </p:cNvSpPr>
            <p:nvPr/>
          </p:nvSpPr>
          <p:spPr bwMode="auto">
            <a:xfrm>
              <a:off x="1071538" y="4714884"/>
              <a:ext cx="4967287" cy="13112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zh-CN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约定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总是指向栈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顶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元素，初始值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为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当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top=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时不能再进栈－</a:t>
              </a:r>
              <a:r>
                <a:rPr lang="zh-CN" alt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栈满</a:t>
              </a:r>
              <a:endPara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进栈时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增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，出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栈时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减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5" name="灯片编号占位符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6" grpId="0"/>
      <p:bldP spid="5169" grpId="0"/>
      <p:bldP spid="51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2276475" y="273367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28596" y="3900494"/>
            <a:ext cx="6143668" cy="2518886"/>
            <a:chOff x="428596" y="3900494"/>
            <a:chExt cx="6143668" cy="2518886"/>
          </a:xfrm>
        </p:grpSpPr>
        <p:sp>
          <p:nvSpPr>
            <p:cNvPr id="198659" name="Text Box 3"/>
            <p:cNvSpPr txBox="1">
              <a:spLocks noChangeArrowheads="1"/>
            </p:cNvSpPr>
            <p:nvPr/>
          </p:nvSpPr>
          <p:spPr bwMode="auto">
            <a:xfrm>
              <a:off x="428596" y="3900494"/>
              <a:ext cx="2571768" cy="58744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216000" tIns="108000" rIns="144000" bIns="1080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顺序栈</a:t>
              </a:r>
              <a:r>
                <a:rPr kumimoji="1" lang="en-US" altLang="zh-CN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kumimoji="1" lang="zh-CN" altLang="en-US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要素：</a:t>
              </a:r>
              <a:endPara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8660" name="Text Box 4"/>
            <p:cNvSpPr txBox="1">
              <a:spLocks noChangeArrowheads="1"/>
            </p:cNvSpPr>
            <p:nvPr/>
          </p:nvSpPr>
          <p:spPr bwMode="auto">
            <a:xfrm>
              <a:off x="971550" y="4508500"/>
              <a:ext cx="5600714" cy="19108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216000" tIns="108000" rIns="144000" bIns="108000"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栈空条件：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top=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栈满条件：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top=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进栈</a:t>
              </a:r>
              <a:r>
                <a:rPr lang="en-US" altLang="zh-CN" sz="2000" i="1" dirty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操作：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top++; 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将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放在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处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spcBef>
                  <a:spcPct val="50000"/>
                </a:spcBef>
                <a:buFontTx/>
                <a:buBlip>
                  <a:blip r:embed="rId1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退栈操作：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从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处取出元素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top</a:t>
              </a:r>
              <a:r>
                <a:rPr lang="en-US" altLang="zh-CN" sz="2000" dirty="0">
                  <a:solidFill>
                    <a:srgbClr val="0000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250825" y="260350"/>
            <a:ext cx="3106729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顺序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栈的各种状态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911225" y="1074738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63" name="Text Box 7"/>
          <p:cNvSpPr txBox="1">
            <a:spLocks noChangeArrowheads="1"/>
          </p:cNvSpPr>
          <p:nvPr/>
        </p:nvSpPr>
        <p:spPr bwMode="auto">
          <a:xfrm>
            <a:off x="1581150" y="10366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911225" y="1435100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1581150" y="13970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  <a:endParaRPr lang="en-US" altLang="zh-CN" sz="2000"/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911225" y="1793875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1581150" y="1755775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198668" name="Rectangle 12"/>
          <p:cNvSpPr>
            <a:spLocks noChangeArrowheads="1"/>
          </p:cNvSpPr>
          <p:nvPr/>
        </p:nvSpPr>
        <p:spPr bwMode="auto">
          <a:xfrm>
            <a:off x="911225" y="2154238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69" name="Text Box 13"/>
          <p:cNvSpPr txBox="1">
            <a:spLocks noChangeArrowheads="1"/>
          </p:cNvSpPr>
          <p:nvPr/>
        </p:nvSpPr>
        <p:spPr bwMode="auto">
          <a:xfrm>
            <a:off x="1581150" y="21161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198670" name="Rectangle 14"/>
          <p:cNvSpPr>
            <a:spLocks noChangeArrowheads="1"/>
          </p:cNvSpPr>
          <p:nvPr/>
        </p:nvSpPr>
        <p:spPr bwMode="auto">
          <a:xfrm>
            <a:off x="911225" y="2514600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1581150" y="24765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>
            <a:off x="500063" y="3019425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34925" y="2816225"/>
            <a:ext cx="576263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  <a:endParaRPr lang="en-US" altLang="zh-CN" sz="2000"/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573088" y="3286125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）空栈</a:t>
            </a:r>
            <a:endParaRPr lang="zh-CN" altLang="en-US" sz="20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8675" name="Rectangle 19"/>
          <p:cNvSpPr>
            <a:spLocks noChangeArrowheads="1"/>
          </p:cNvSpPr>
          <p:nvPr/>
        </p:nvSpPr>
        <p:spPr bwMode="auto">
          <a:xfrm>
            <a:off x="3211513" y="1092200"/>
            <a:ext cx="576262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3881438" y="10541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198677" name="Rectangle 21"/>
          <p:cNvSpPr>
            <a:spLocks noChangeArrowheads="1"/>
          </p:cNvSpPr>
          <p:nvPr/>
        </p:nvSpPr>
        <p:spPr bwMode="auto">
          <a:xfrm>
            <a:off x="3211513" y="1452563"/>
            <a:ext cx="576262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78" name="Text Box 22"/>
          <p:cNvSpPr txBox="1">
            <a:spLocks noChangeArrowheads="1"/>
          </p:cNvSpPr>
          <p:nvPr/>
        </p:nvSpPr>
        <p:spPr bwMode="auto">
          <a:xfrm>
            <a:off x="3881438" y="14144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  <a:endParaRPr lang="en-US" altLang="zh-CN" sz="2000"/>
          </a:p>
        </p:txBody>
      </p:sp>
      <p:sp>
        <p:nvSpPr>
          <p:cNvPr id="198679" name="Rectangle 23"/>
          <p:cNvSpPr>
            <a:spLocks noChangeArrowheads="1"/>
          </p:cNvSpPr>
          <p:nvPr/>
        </p:nvSpPr>
        <p:spPr bwMode="auto">
          <a:xfrm>
            <a:off x="3211513" y="1811338"/>
            <a:ext cx="576262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80" name="Text Box 24"/>
          <p:cNvSpPr txBox="1">
            <a:spLocks noChangeArrowheads="1"/>
          </p:cNvSpPr>
          <p:nvPr/>
        </p:nvSpPr>
        <p:spPr bwMode="auto">
          <a:xfrm>
            <a:off x="3881438" y="17732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198681" name="Rectangle 25"/>
          <p:cNvSpPr>
            <a:spLocks noChangeArrowheads="1"/>
          </p:cNvSpPr>
          <p:nvPr/>
        </p:nvSpPr>
        <p:spPr bwMode="auto">
          <a:xfrm>
            <a:off x="3211513" y="2171700"/>
            <a:ext cx="576262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82" name="Text Box 26"/>
          <p:cNvSpPr txBox="1">
            <a:spLocks noChangeArrowheads="1"/>
          </p:cNvSpPr>
          <p:nvPr/>
        </p:nvSpPr>
        <p:spPr bwMode="auto">
          <a:xfrm>
            <a:off x="3881438" y="21336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198683" name="Rectangle 27"/>
          <p:cNvSpPr>
            <a:spLocks noChangeArrowheads="1"/>
          </p:cNvSpPr>
          <p:nvPr/>
        </p:nvSpPr>
        <p:spPr bwMode="auto">
          <a:xfrm>
            <a:off x="3211513" y="2532063"/>
            <a:ext cx="576262" cy="360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84" name="Text Box 28"/>
          <p:cNvSpPr txBox="1">
            <a:spLocks noChangeArrowheads="1"/>
          </p:cNvSpPr>
          <p:nvPr/>
        </p:nvSpPr>
        <p:spPr bwMode="auto">
          <a:xfrm>
            <a:off x="3881438" y="24939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198685" name="Line 29"/>
          <p:cNvSpPr>
            <a:spLocks noChangeShapeType="1"/>
          </p:cNvSpPr>
          <p:nvPr/>
        </p:nvSpPr>
        <p:spPr bwMode="auto">
          <a:xfrm>
            <a:off x="2800350" y="2709863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86" name="Text Box 30"/>
          <p:cNvSpPr txBox="1">
            <a:spLocks noChangeArrowheads="1"/>
          </p:cNvSpPr>
          <p:nvPr/>
        </p:nvSpPr>
        <p:spPr bwMode="auto">
          <a:xfrm>
            <a:off x="2309813" y="2506663"/>
            <a:ext cx="576262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  <a:endParaRPr lang="en-US" altLang="zh-CN" sz="2000"/>
          </a:p>
        </p:txBody>
      </p:sp>
      <p:sp>
        <p:nvSpPr>
          <p:cNvPr id="198687" name="Text Box 31"/>
          <p:cNvSpPr txBox="1">
            <a:spLocks noChangeArrowheads="1"/>
          </p:cNvSpPr>
          <p:nvPr/>
        </p:nvSpPr>
        <p:spPr bwMode="auto">
          <a:xfrm>
            <a:off x="2662238" y="3303588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8688" name="Rectangle 32"/>
          <p:cNvSpPr>
            <a:spLocks noChangeArrowheads="1"/>
          </p:cNvSpPr>
          <p:nvPr/>
        </p:nvSpPr>
        <p:spPr bwMode="auto">
          <a:xfrm>
            <a:off x="5300663" y="1092200"/>
            <a:ext cx="576262" cy="3603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0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89" name="Text Box 33"/>
          <p:cNvSpPr txBox="1">
            <a:spLocks noChangeArrowheads="1"/>
          </p:cNvSpPr>
          <p:nvPr/>
        </p:nvSpPr>
        <p:spPr bwMode="auto">
          <a:xfrm>
            <a:off x="5970588" y="10541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198690" name="Rectangle 34"/>
          <p:cNvSpPr>
            <a:spLocks noChangeArrowheads="1"/>
          </p:cNvSpPr>
          <p:nvPr/>
        </p:nvSpPr>
        <p:spPr bwMode="auto">
          <a:xfrm>
            <a:off x="5300663" y="1452563"/>
            <a:ext cx="576262" cy="360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91" name="Text Box 35"/>
          <p:cNvSpPr txBox="1">
            <a:spLocks noChangeArrowheads="1"/>
          </p:cNvSpPr>
          <p:nvPr/>
        </p:nvSpPr>
        <p:spPr bwMode="auto">
          <a:xfrm>
            <a:off x="5970588" y="14144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  <a:endParaRPr lang="en-US" altLang="zh-CN" sz="2000"/>
          </a:p>
        </p:txBody>
      </p:sp>
      <p:sp>
        <p:nvSpPr>
          <p:cNvPr id="198692" name="Rectangle 36"/>
          <p:cNvSpPr>
            <a:spLocks noChangeArrowheads="1"/>
          </p:cNvSpPr>
          <p:nvPr/>
        </p:nvSpPr>
        <p:spPr bwMode="auto">
          <a:xfrm>
            <a:off x="5300663" y="1811338"/>
            <a:ext cx="576262" cy="360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93" name="Text Box 37"/>
          <p:cNvSpPr txBox="1">
            <a:spLocks noChangeArrowheads="1"/>
          </p:cNvSpPr>
          <p:nvPr/>
        </p:nvSpPr>
        <p:spPr bwMode="auto">
          <a:xfrm>
            <a:off x="5970588" y="17732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198694" name="Rectangle 38"/>
          <p:cNvSpPr>
            <a:spLocks noChangeArrowheads="1"/>
          </p:cNvSpPr>
          <p:nvPr/>
        </p:nvSpPr>
        <p:spPr bwMode="auto">
          <a:xfrm>
            <a:off x="5300663" y="2171700"/>
            <a:ext cx="576262" cy="3603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95" name="Text Box 39"/>
          <p:cNvSpPr txBox="1">
            <a:spLocks noChangeArrowheads="1"/>
          </p:cNvSpPr>
          <p:nvPr/>
        </p:nvSpPr>
        <p:spPr bwMode="auto">
          <a:xfrm>
            <a:off x="5970588" y="21336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198696" name="Rectangle 40"/>
          <p:cNvSpPr>
            <a:spLocks noChangeArrowheads="1"/>
          </p:cNvSpPr>
          <p:nvPr/>
        </p:nvSpPr>
        <p:spPr bwMode="auto">
          <a:xfrm>
            <a:off x="5300663" y="2532063"/>
            <a:ext cx="576262" cy="360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697" name="Text Box 41"/>
          <p:cNvSpPr txBox="1">
            <a:spLocks noChangeArrowheads="1"/>
          </p:cNvSpPr>
          <p:nvPr/>
        </p:nvSpPr>
        <p:spPr bwMode="auto">
          <a:xfrm>
            <a:off x="5970588" y="24939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198698" name="Line 42"/>
          <p:cNvSpPr>
            <a:spLocks noChangeShapeType="1"/>
          </p:cNvSpPr>
          <p:nvPr/>
        </p:nvSpPr>
        <p:spPr bwMode="auto">
          <a:xfrm>
            <a:off x="4889500" y="1316038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99" name="Text Box 43"/>
          <p:cNvSpPr txBox="1">
            <a:spLocks noChangeArrowheads="1"/>
          </p:cNvSpPr>
          <p:nvPr/>
        </p:nvSpPr>
        <p:spPr bwMode="auto">
          <a:xfrm>
            <a:off x="4398963" y="1112838"/>
            <a:ext cx="576262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  <a:endParaRPr lang="en-US" altLang="zh-CN" sz="2000"/>
          </a:p>
        </p:txBody>
      </p:sp>
      <p:sp>
        <p:nvSpPr>
          <p:cNvPr id="198700" name="Text Box 44"/>
          <p:cNvSpPr txBox="1">
            <a:spLocks noChangeArrowheads="1"/>
          </p:cNvSpPr>
          <p:nvPr/>
        </p:nvSpPr>
        <p:spPr bwMode="auto">
          <a:xfrm>
            <a:off x="4754563" y="3087688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8701" name="Rectangle 45"/>
          <p:cNvSpPr>
            <a:spLocks noChangeArrowheads="1"/>
          </p:cNvSpPr>
          <p:nvPr/>
        </p:nvSpPr>
        <p:spPr bwMode="auto">
          <a:xfrm>
            <a:off x="7286625" y="1092200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02" name="Text Box 46"/>
          <p:cNvSpPr txBox="1">
            <a:spLocks noChangeArrowheads="1"/>
          </p:cNvSpPr>
          <p:nvPr/>
        </p:nvSpPr>
        <p:spPr bwMode="auto">
          <a:xfrm>
            <a:off x="7956550" y="10541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198703" name="Rectangle 47"/>
          <p:cNvSpPr>
            <a:spLocks noChangeArrowheads="1"/>
          </p:cNvSpPr>
          <p:nvPr/>
        </p:nvSpPr>
        <p:spPr bwMode="auto">
          <a:xfrm>
            <a:off x="7286625" y="1452563"/>
            <a:ext cx="576263" cy="360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04" name="Text Box 48"/>
          <p:cNvSpPr txBox="1">
            <a:spLocks noChangeArrowheads="1"/>
          </p:cNvSpPr>
          <p:nvPr/>
        </p:nvSpPr>
        <p:spPr bwMode="auto">
          <a:xfrm>
            <a:off x="7956550" y="14144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  <a:endParaRPr lang="en-US" altLang="zh-CN" sz="2000"/>
          </a:p>
        </p:txBody>
      </p:sp>
      <p:sp>
        <p:nvSpPr>
          <p:cNvPr id="198705" name="Rectangle 49"/>
          <p:cNvSpPr>
            <a:spLocks noChangeArrowheads="1"/>
          </p:cNvSpPr>
          <p:nvPr/>
        </p:nvSpPr>
        <p:spPr bwMode="auto">
          <a:xfrm>
            <a:off x="7286625" y="1811338"/>
            <a:ext cx="576263" cy="360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06" name="Text Box 50"/>
          <p:cNvSpPr txBox="1">
            <a:spLocks noChangeArrowheads="1"/>
          </p:cNvSpPr>
          <p:nvPr/>
        </p:nvSpPr>
        <p:spPr bwMode="auto">
          <a:xfrm>
            <a:off x="7956550" y="17732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198707" name="Rectangle 51"/>
          <p:cNvSpPr>
            <a:spLocks noChangeArrowheads="1"/>
          </p:cNvSpPr>
          <p:nvPr/>
        </p:nvSpPr>
        <p:spPr bwMode="auto">
          <a:xfrm>
            <a:off x="7286625" y="2171700"/>
            <a:ext cx="576263" cy="3603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08" name="Text Box 52"/>
          <p:cNvSpPr txBox="1">
            <a:spLocks noChangeArrowheads="1"/>
          </p:cNvSpPr>
          <p:nvPr/>
        </p:nvSpPr>
        <p:spPr bwMode="auto">
          <a:xfrm>
            <a:off x="7956550" y="21336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198709" name="Rectangle 53"/>
          <p:cNvSpPr>
            <a:spLocks noChangeArrowheads="1"/>
          </p:cNvSpPr>
          <p:nvPr/>
        </p:nvSpPr>
        <p:spPr bwMode="auto">
          <a:xfrm>
            <a:off x="7286625" y="2532063"/>
            <a:ext cx="576263" cy="360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10" name="Text Box 54"/>
          <p:cNvSpPr txBox="1">
            <a:spLocks noChangeArrowheads="1"/>
          </p:cNvSpPr>
          <p:nvPr/>
        </p:nvSpPr>
        <p:spPr bwMode="auto">
          <a:xfrm>
            <a:off x="7956550" y="24939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198711" name="Line 55"/>
          <p:cNvSpPr>
            <a:spLocks noChangeShapeType="1"/>
          </p:cNvSpPr>
          <p:nvPr/>
        </p:nvSpPr>
        <p:spPr bwMode="auto">
          <a:xfrm>
            <a:off x="6875463" y="1651000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712" name="Text Box 56"/>
          <p:cNvSpPr txBox="1">
            <a:spLocks noChangeArrowheads="1"/>
          </p:cNvSpPr>
          <p:nvPr/>
        </p:nvSpPr>
        <p:spPr bwMode="auto">
          <a:xfrm>
            <a:off x="6384925" y="1447800"/>
            <a:ext cx="576263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  <a:endParaRPr lang="en-US" altLang="zh-CN" sz="2000"/>
          </a:p>
        </p:txBody>
      </p:sp>
      <p:sp>
        <p:nvSpPr>
          <p:cNvPr id="198713" name="Text Box 57"/>
          <p:cNvSpPr txBox="1">
            <a:spLocks noChangeArrowheads="1"/>
          </p:cNvSpPr>
          <p:nvPr/>
        </p:nvSpPr>
        <p:spPr bwMode="auto">
          <a:xfrm>
            <a:off x="6740525" y="3087688"/>
            <a:ext cx="1863725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）出栈一次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10033</Words>
  <Application>WPS 演示</Application>
  <PresentationFormat>全屏显示(4:3)</PresentationFormat>
  <Paragraphs>1708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8" baseType="lpstr">
      <vt:lpstr>Arial</vt:lpstr>
      <vt:lpstr>宋体</vt:lpstr>
      <vt:lpstr>Wingdings</vt:lpstr>
      <vt:lpstr>Times New Roman</vt:lpstr>
      <vt:lpstr>楷体_GB2312</vt:lpstr>
      <vt:lpstr>新宋体</vt:lpstr>
      <vt:lpstr>隶书</vt:lpstr>
      <vt:lpstr>楷体</vt:lpstr>
      <vt:lpstr>微软雅黑</vt:lpstr>
      <vt:lpstr>黑体</vt:lpstr>
      <vt:lpstr>Symbol</vt:lpstr>
      <vt:lpstr>Wingdings</vt:lpstr>
      <vt:lpstr>Arial Unicode MS</vt:lpstr>
      <vt:lpstr>Calibri</vt:lpstr>
      <vt:lpstr>Verdana</vt:lpstr>
      <vt:lpstr>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尹燕芳</cp:lastModifiedBy>
  <cp:revision>793</cp:revision>
  <dcterms:created xsi:type="dcterms:W3CDTF">2004-04-04T02:09:00Z</dcterms:created>
  <dcterms:modified xsi:type="dcterms:W3CDTF">2021-12-17T04:18:27Z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00A95A19C55D4EE08A23B922FE68073B</vt:lpwstr>
  </property>
  <property fmtid="{D5CDD505-2E9C-101B-9397-08002B2CF9AE}" pid="3" name="KSOProductBuildVer">
    <vt:lpwstr>2052-11.1.0.11115</vt:lpwstr>
  </property>
</Properties>
</file>