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343" r:id="rId5"/>
    <p:sldId id="342" r:id="rId6"/>
    <p:sldId id="344" r:id="rId7"/>
    <p:sldId id="347" r:id="rId8"/>
    <p:sldId id="348" r:id="rId9"/>
    <p:sldId id="259" r:id="rId10"/>
    <p:sldId id="260" r:id="rId11"/>
    <p:sldId id="339" r:id="rId12"/>
    <p:sldId id="262" r:id="rId13"/>
    <p:sldId id="263" r:id="rId14"/>
    <p:sldId id="264" r:id="rId15"/>
    <p:sldId id="345" r:id="rId16"/>
    <p:sldId id="266" r:id="rId17"/>
    <p:sldId id="346" r:id="rId18"/>
    <p:sldId id="269" r:id="rId19"/>
    <p:sldId id="299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6" r:id="rId31"/>
    <p:sldId id="377" r:id="rId33"/>
    <p:sldId id="379" r:id="rId3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00"/>
    <a:srgbClr val="336600"/>
    <a:srgbClr val="996633"/>
    <a:srgbClr val="003300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9E8C-BFDA-4996-9B62-9A32106FE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2EA6-E7A9-43D4-863D-4A11B2B43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4424-5295-4E0A-8C47-CC0AE7967E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DA52-8F6D-46D6-B0EA-BEFE24B1984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72B3-B3F0-4C82-8388-52FBD62C02C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365-45FB-4BDC-83B2-CE7452E8B51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524-C393-417B-A88E-C3EA2FF07BF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B2E-3188-4D73-98BA-8ECCC123377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CC7-08FF-4EF1-8513-F34F25ABB5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20C4-10B5-489A-8386-AD2F04E1857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379-3F7D-42CD-9365-3F6597C5E17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4F88-37CA-4478-9DF9-66E16F6FF99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9D06-4B92-4EB8-8B46-E96B01B89E29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GIF"/><Relationship Id="rId2" Type="http://schemas.openxmlformats.org/officeDocument/2006/relationships/image" Target="../media/image12.jpeg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571736" y="762000"/>
            <a:ext cx="3686188" cy="7016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a typeface="隶书" panose="02010509060101010101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a typeface="隶书" panose="02010509060101010101" pitchFamily="49" charset="-122"/>
              </a:rPr>
              <a:t>5</a:t>
            </a:r>
            <a:r>
              <a:rPr kumimoji="1" lang="zh-CN" altLang="en-US" sz="4000" dirty="0" smtClean="0">
                <a:solidFill>
                  <a:srgbClr val="FF3300"/>
                </a:solidFill>
                <a:ea typeface="隶书" panose="02010509060101010101" pitchFamily="49" charset="-122"/>
              </a:rPr>
              <a:t>章   </a:t>
            </a:r>
            <a:r>
              <a:rPr kumimoji="1" lang="zh-CN" altLang="en-US" sz="4000" dirty="0">
                <a:solidFill>
                  <a:srgbClr val="FF3300"/>
                </a:solidFill>
                <a:ea typeface="隶书" panose="02010509060101010101" pitchFamily="49" charset="-122"/>
              </a:rPr>
              <a:t>递归</a:t>
            </a:r>
            <a:r>
              <a:rPr kumimoji="1" lang="zh-CN" altLang="en-US" b="0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endParaRPr kumimoji="1" lang="zh-CN" altLang="en-US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2054" name="Text Box 6" descr="羊皮纸"/>
          <p:cNvSpPr txBox="1">
            <a:spLocks noChangeArrowheads="1"/>
          </p:cNvSpPr>
          <p:nvPr/>
        </p:nvSpPr>
        <p:spPr bwMode="auto">
          <a:xfrm>
            <a:off x="2357422" y="1989138"/>
            <a:ext cx="4356000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5.1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什么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是递归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0" descr="粉色面巾纸"/>
          <p:cNvSpPr txBox="1">
            <a:spLocks noChangeArrowheads="1"/>
          </p:cNvSpPr>
          <p:nvPr/>
        </p:nvSpPr>
        <p:spPr bwMode="auto">
          <a:xfrm>
            <a:off x="2357422" y="2928934"/>
            <a:ext cx="4356000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5.2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递归算法的设计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92275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233613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130550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671888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6011863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i="1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6553200" y="210661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4716463" y="210661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101389" name="Arc 13"/>
          <p:cNvSpPr/>
          <p:nvPr/>
        </p:nvSpPr>
        <p:spPr bwMode="auto">
          <a:xfrm>
            <a:off x="1763713" y="174783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403350" y="1387475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255587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99732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5437188" y="232251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827088" y="333375"/>
            <a:ext cx="43926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带头结点单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链表示意图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85206" y="1212163"/>
            <a:ext cx="4680748" cy="726969"/>
            <a:chOff x="2285206" y="1212163"/>
            <a:chExt cx="4680748" cy="726969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2428860" y="1212163"/>
              <a:ext cx="4537094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以</a:t>
              </a:r>
              <a:r>
                <a:rPr kumimoji="1"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为首结点指针的“大”单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链表</a:t>
              </a:r>
              <a:endPara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398" name="AutoShape 22"/>
            <p:cNvSpPr/>
            <p:nvPr/>
          </p:nvSpPr>
          <p:spPr bwMode="auto">
            <a:xfrm rot="16200000">
              <a:off x="4516438" y="-508000"/>
              <a:ext cx="215900" cy="4678363"/>
            </a:xfrm>
            <a:prstGeom prst="rightBrace">
              <a:avLst>
                <a:gd name="adj1" fmla="val 180576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57422" y="2707482"/>
            <a:ext cx="5340373" cy="680244"/>
            <a:chOff x="2357422" y="2707482"/>
            <a:chExt cx="5340373" cy="680244"/>
          </a:xfrm>
        </p:grpSpPr>
        <p:sp>
          <p:nvSpPr>
            <p:cNvPr id="101397" name="AutoShape 21"/>
            <p:cNvSpPr/>
            <p:nvPr/>
          </p:nvSpPr>
          <p:spPr bwMode="auto">
            <a:xfrm rot="5400000">
              <a:off x="4968876" y="1016000"/>
              <a:ext cx="215900" cy="3598863"/>
            </a:xfrm>
            <a:prstGeom prst="rightBrace">
              <a:avLst>
                <a:gd name="adj1" fmla="val 138909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357422" y="2957513"/>
              <a:ext cx="5340373" cy="4302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以</a:t>
              </a: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2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kumimoji="1"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next</a:t>
              </a:r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为首结点指针的“小”单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链表</a:t>
              </a:r>
              <a:endPara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403" name="Group 27"/>
          <p:cNvGrpSpPr/>
          <p:nvPr/>
        </p:nvGrpSpPr>
        <p:grpSpPr bwMode="auto">
          <a:xfrm>
            <a:off x="2555875" y="3644902"/>
            <a:ext cx="3887788" cy="1038226"/>
            <a:chOff x="1610" y="2296"/>
            <a:chExt cx="2449" cy="654"/>
          </a:xfrm>
        </p:grpSpPr>
        <p:sp>
          <p:nvSpPr>
            <p:cNvPr id="101401" name="AutoShape 25"/>
            <p:cNvSpPr>
              <a:spLocks noChangeArrowheads="1"/>
            </p:cNvSpPr>
            <p:nvPr/>
          </p:nvSpPr>
          <p:spPr bwMode="auto">
            <a:xfrm>
              <a:off x="2653" y="2296"/>
              <a:ext cx="227" cy="272"/>
            </a:xfrm>
            <a:prstGeom prst="downArrow">
              <a:avLst>
                <a:gd name="adj1" fmla="val 50000"/>
                <a:gd name="adj2" fmla="val 25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2" name="Text Box 26"/>
            <p:cNvSpPr txBox="1">
              <a:spLocks noChangeArrowheads="1"/>
            </p:cNvSpPr>
            <p:nvPr/>
          </p:nvSpPr>
          <p:spPr bwMode="auto">
            <a:xfrm>
              <a:off x="1610" y="2659"/>
              <a:ext cx="244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3366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体现</a:t>
              </a:r>
              <a:r>
                <a:rPr lang="zh-CN" altLang="en-US" smtClean="0">
                  <a:solidFill>
                    <a:srgbClr val="3366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出这种单链表的</a:t>
              </a:r>
              <a:r>
                <a:rPr lang="zh-CN" altLang="en-US" dirty="0">
                  <a:solidFill>
                    <a:srgbClr val="3366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递归性。</a:t>
              </a:r>
              <a:endParaRPr lang="zh-CN" altLang="en-US" dirty="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03350" y="4941888"/>
            <a:ext cx="581185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带有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头结点又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会怎样呢？？？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4582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Hanoi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的塔座，在塔座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上有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个直径各不相同，从小到大依次编号为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的盘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片。要求将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塔座上的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个盘片移到塔座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14290"/>
            <a:ext cx="4537075" cy="457200"/>
          </a:xfrm>
          <a:prstGeom prst="rect">
            <a:avLst/>
          </a:prstGeom>
          <a:ln>
            <a:tailEnd type="none" w="lg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、问题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的求解方法是递归的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626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14810" y="1643050"/>
            <a:ext cx="2552700" cy="2552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400050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移动规则：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500570"/>
            <a:ext cx="7500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每次只能移动一个盘</a:t>
            </a:r>
            <a:r>
              <a:rPr kumimoji="1" lang="zh-CN" altLang="en-US" sz="22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片；</a:t>
            </a:r>
            <a:endParaRPr kumimoji="1" lang="en-US" altLang="zh-CN" sz="220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盘</a:t>
            </a: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片可以插在</a:t>
            </a:r>
            <a:r>
              <a:rPr kumimoji="1" lang="en-US" altLang="zh-CN" sz="22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2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中任一</a:t>
            </a:r>
            <a:r>
              <a:rPr kumimoji="1" lang="zh-CN" altLang="en-US" sz="22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塔座上；</a:t>
            </a:r>
            <a:endParaRPr kumimoji="1" lang="en-US" altLang="zh-CN" sz="220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任何</a:t>
            </a:r>
            <a:r>
              <a:rPr kumimoji="1"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时候都不能将一个较大的盘片放在较小的盘</a:t>
            </a:r>
            <a:r>
              <a:rPr kumimoji="1" lang="zh-CN" altLang="en-US" sz="22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片上方。</a:t>
            </a:r>
            <a:endParaRPr lang="zh-CN" altLang="en-US" sz="2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5605" y="4206577"/>
            <a:ext cx="2320912" cy="5159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Hanoi(n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z)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116388" y="3741757"/>
            <a:ext cx="4599016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Hanoi(n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move(n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将第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个圆盘从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Hanoi(n</a:t>
            </a:r>
            <a:r>
              <a:rPr lang="en-US" altLang="zh-CN" sz="2000" dirty="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987675" y="4321195"/>
            <a:ext cx="936625" cy="287337"/>
          </a:xfrm>
          <a:prstGeom prst="rightArrow">
            <a:avLst>
              <a:gd name="adj1" fmla="val 50000"/>
              <a:gd name="adj2" fmla="val 814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5" name="Group 11"/>
          <p:cNvGrpSpPr/>
          <p:nvPr/>
        </p:nvGrpSpPr>
        <p:grpSpPr bwMode="auto">
          <a:xfrm>
            <a:off x="684213" y="4141807"/>
            <a:ext cx="6264275" cy="2073275"/>
            <a:chOff x="431" y="824"/>
            <a:chExt cx="3946" cy="1306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31" y="1842"/>
              <a:ext cx="394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大问题”转化为若干个“小问题”求解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72" name="Freeform 8"/>
            <p:cNvSpPr/>
            <p:nvPr/>
          </p:nvSpPr>
          <p:spPr bwMode="auto">
            <a:xfrm>
              <a:off x="1016" y="1248"/>
              <a:ext cx="232" cy="641"/>
            </a:xfrm>
            <a:custGeom>
              <a:avLst/>
              <a:gdLst/>
              <a:ahLst/>
              <a:cxnLst>
                <a:cxn ang="0">
                  <a:pos x="232" y="641"/>
                </a:cxn>
                <a:cxn ang="0">
                  <a:pos x="0" y="0"/>
                </a:cxn>
              </a:cxnLst>
              <a:rect l="0" t="0" r="r" b="b"/>
              <a:pathLst>
                <a:path w="232" h="641">
                  <a:moveTo>
                    <a:pt x="232" y="641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Freeform 9"/>
            <p:cNvSpPr/>
            <p:nvPr/>
          </p:nvSpPr>
          <p:spPr bwMode="auto">
            <a:xfrm>
              <a:off x="2912" y="824"/>
              <a:ext cx="241" cy="1065"/>
            </a:xfrm>
            <a:custGeom>
              <a:avLst/>
              <a:gdLst/>
              <a:ahLst/>
              <a:cxnLst>
                <a:cxn ang="0">
                  <a:pos x="241" y="1065"/>
                </a:cxn>
                <a:cxn ang="0">
                  <a:pos x="0" y="0"/>
                </a:cxn>
              </a:cxnLst>
              <a:rect l="0" t="0" r="r" b="b"/>
              <a:pathLst>
                <a:path w="241" h="1065">
                  <a:moveTo>
                    <a:pt x="241" y="106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Freeform 10"/>
            <p:cNvSpPr/>
            <p:nvPr/>
          </p:nvSpPr>
          <p:spPr bwMode="auto">
            <a:xfrm>
              <a:off x="3304" y="1298"/>
              <a:ext cx="256" cy="582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56" y="0"/>
                </a:cxn>
              </a:cxnLst>
              <a:rect l="0" t="0" r="r" b="b"/>
              <a:pathLst>
                <a:path w="256" h="582">
                  <a:moveTo>
                    <a:pt x="0" y="582"/>
                  </a:moveTo>
                  <a:lnTo>
                    <a:pt x="25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7158" y="42860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设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Hanoi(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表示将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个盘片从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移动到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上。</a:t>
            </a:r>
            <a:endParaRPr lang="zh-CN" altLang="en-US" dirty="0"/>
          </a:p>
        </p:txBody>
      </p:sp>
      <p:pic>
        <p:nvPicPr>
          <p:cNvPr id="11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86116" y="1071546"/>
            <a:ext cx="2552700" cy="25527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00364" y="141659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x</a:t>
            </a:r>
            <a:endParaRPr lang="zh-CN" altLang="en-US" i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500430" y="1643050"/>
            <a:ext cx="357190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1071546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y</a:t>
            </a:r>
            <a:endParaRPr lang="zh-CN" alt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163090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z</a:t>
            </a:r>
            <a:endParaRPr lang="zh-CN" altLang="en-US" i="1" dirty="0"/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4506633" y="1363369"/>
            <a:ext cx="202172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</p:cNvCxnSpPr>
          <p:nvPr/>
        </p:nvCxnSpPr>
        <p:spPr>
          <a:xfrm rot="5400000">
            <a:off x="5393537" y="1964521"/>
            <a:ext cx="142876" cy="2143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00167" y="2832083"/>
            <a:ext cx="478634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fun(1)=1    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		(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  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fun(n)=n*fun(n-1)     n&gt;1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(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1" name="Text Box 3" descr="信纸"/>
          <p:cNvSpPr txBox="1">
            <a:spLocks noChangeArrowheads="1"/>
          </p:cNvSpPr>
          <p:nvPr/>
        </p:nvSpPr>
        <p:spPr bwMode="auto">
          <a:xfrm>
            <a:off x="395288" y="333375"/>
            <a:ext cx="2952750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noFill/>
            <a:miter lim="800000"/>
            <a:tailEnd type="none" w="lg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anose="02010509060101010101" pitchFamily="49" charset="-122"/>
              </a:rPr>
              <a:t>5.1.3 </a:t>
            </a:r>
            <a:r>
              <a:rPr kumimoji="1" lang="en-US" altLang="zh-CN" sz="2800" dirty="0" smtClean="0">
                <a:solidFill>
                  <a:srgbClr val="FF3300"/>
                </a:solidFill>
                <a:ea typeface="隶书" panose="02010509060101010101" pitchFamily="49" charset="-122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anose="02010509060101010101" pitchFamily="49" charset="-122"/>
              </a:rPr>
              <a:t>递归</a:t>
            </a:r>
            <a:r>
              <a:rPr kumimoji="1" lang="zh-CN" altLang="en-US" sz="2800" dirty="0">
                <a:solidFill>
                  <a:srgbClr val="FF3300"/>
                </a:solidFill>
                <a:ea typeface="隶书" panose="02010509060101010101" pitchFamily="49" charset="-122"/>
              </a:rPr>
              <a:t>模型</a:t>
            </a:r>
            <a:endParaRPr lang="zh-CN" altLang="en-US" sz="2800" dirty="0">
              <a:ea typeface="隶书" panose="02010509060101010101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8104216" cy="1384995"/>
          </a:xfrm>
          <a:prstGeom prst="rect">
            <a:avLst/>
          </a:prstGeom>
          <a:noFill/>
          <a:ln w="38100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递归模型是递归算法的抽象，它反映一个递归问题的递归结构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例如求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递归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算法对应的递归模型如下：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572264" y="2760645"/>
            <a:ext cx="1460482" cy="426335"/>
          </a:xfrm>
          <a:prstGeom prst="rect">
            <a:avLst/>
          </a:prstGeom>
          <a:noFill/>
          <a:ln w="38100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递归出口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702" y="3332149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递归体</a:t>
            </a:r>
            <a:endParaRPr lang="zh-CN" altLang="en-US" sz="20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4800" y="4357694"/>
            <a:ext cx="8339166" cy="49859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一般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地，一个递归模型是由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递归出口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递归体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部分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组成。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857538" y="5373380"/>
            <a:ext cx="6072230" cy="8776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递归出口</a:t>
            </a:r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确定递归到何时结束。</a:t>
            </a:r>
            <a:endParaRPr kumimoji="1"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递归体</a:t>
            </a:r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确定递归求解时的递推关系。</a:t>
            </a:r>
            <a:endParaRPr kumimoji="1"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500034" y="2786058"/>
            <a:ext cx="8208963" cy="1871663"/>
            <a:chOff x="500034" y="3143248"/>
            <a:chExt cx="8208963" cy="1871663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228822" y="3216273"/>
              <a:ext cx="1008063" cy="647700"/>
            </a:xfrm>
            <a:prstGeom prst="ellipse">
              <a:avLst/>
            </a:prstGeom>
            <a:ln>
              <a:noFill/>
              <a:tailEnd type="none" w="lg" len="lg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00034" y="4367211"/>
              <a:ext cx="1008063" cy="647700"/>
            </a:xfrm>
            <a:prstGeom prst="ellipse">
              <a:avLst/>
            </a:prstGeom>
            <a:ln>
              <a:noFill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723997" y="4367211"/>
              <a:ext cx="1008063" cy="647700"/>
            </a:xfrm>
            <a:prstGeom prst="ellipse">
              <a:avLst/>
            </a:prstGeom>
            <a:ln>
              <a:noFill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100484" y="4367211"/>
              <a:ext cx="1008063" cy="647700"/>
            </a:xfrm>
            <a:prstGeom prst="ellipse">
              <a:avLst/>
            </a:prstGeom>
            <a:ln>
              <a:noFill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76522" y="4511673"/>
              <a:ext cx="936625" cy="45720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292197" y="3719511"/>
              <a:ext cx="1008063" cy="720725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371697" y="3863973"/>
              <a:ext cx="215900" cy="503238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194022" y="3703636"/>
              <a:ext cx="1054100" cy="774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488"/>
                </a:cxn>
              </a:cxnLst>
              <a:rect l="0" t="0" r="r" b="b"/>
              <a:pathLst>
                <a:path w="664" h="488">
                  <a:moveTo>
                    <a:pt x="0" y="0"/>
                  </a:moveTo>
                  <a:lnTo>
                    <a:pt x="664" y="488"/>
                  </a:lnTo>
                </a:path>
              </a:pathLst>
            </a:custGeom>
            <a:noFill/>
            <a:ln w="38100" cap="flat" cmpd="sng">
              <a:solidFill>
                <a:srgbClr val="3366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756247" y="3143248"/>
              <a:ext cx="2016125" cy="430213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大问题求解</a:t>
              </a:r>
              <a:endPara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6692872" y="3790948"/>
              <a:ext cx="215900" cy="504825"/>
            </a:xfrm>
            <a:prstGeom prst="downArrow">
              <a:avLst>
                <a:gd name="adj1" fmla="val 50000"/>
                <a:gd name="adj2" fmla="val 58456"/>
              </a:avLst>
            </a:prstGeom>
            <a:ln>
              <a:tailEnd type="none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324447" y="4511673"/>
              <a:ext cx="3384550" cy="430213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楷体" panose="02010609060101010101" pitchFamily="49" charset="-122"/>
                  <a:ea typeface="楷体" panose="02010609060101010101" pitchFamily="49" charset="-122"/>
                </a:rPr>
                <a:t>若干个相似子问题求解</a:t>
              </a:r>
              <a:endParaRPr lang="zh-CN" altLang="en-US" sz="2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00892" y="378619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转化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5650" y="1196975"/>
            <a:ext cx="5516880" cy="501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kumimoji="1" lang="zh-CN" altLang="en-US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递归体</a:t>
            </a:r>
            <a:r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确定递归求解时的递推关系。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686800" cy="1836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把一个不能或不好直接求解的“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大问题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”转化成一个或几个“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”来解决；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再把这些“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”进一步分解成更小的“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来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解决。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0825" y="485775"/>
            <a:ext cx="1749407" cy="461665"/>
          </a:xfrm>
          <a:prstGeom prst="rect">
            <a:avLst/>
          </a:prstGeom>
          <a:solidFill>
            <a:srgbClr val="0000FF"/>
          </a:solidFill>
          <a:ln w="38100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</a:t>
            </a:r>
            <a:r>
              <a:rPr kumimoji="1"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85720" y="4429132"/>
            <a:ext cx="8429684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但递归分解不是随意的分解，递归分解要</a:t>
            </a:r>
            <a:r>
              <a:rPr kumimoji="1" lang="zh-CN" altLang="en-US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保证“大问题”与“小问题”相似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，即求解过程与环境都相似。 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14348" y="2786058"/>
            <a:ext cx="7858180" cy="1247483"/>
            <a:chOff x="714348" y="2786058"/>
            <a:chExt cx="7858180" cy="1247483"/>
          </a:xfrm>
        </p:grpSpPr>
        <p:sp>
          <p:nvSpPr>
            <p:cNvPr id="7" name="TextBox 6"/>
            <p:cNvSpPr txBox="1"/>
            <p:nvPr/>
          </p:nvSpPr>
          <p:spPr>
            <a:xfrm>
              <a:off x="714348" y="3571876"/>
              <a:ext cx="7858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每个“小问题”都可以直接解决（此时分解到递归出口）</a:t>
              </a:r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3857620" y="2786058"/>
              <a:ext cx="285752" cy="642942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85749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直到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例如，统计全国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40" y="1319198"/>
            <a:ext cx="350046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国家统计局（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57158" y="4071942"/>
            <a:ext cx="3714776" cy="1033169"/>
            <a:chOff x="357158" y="4071942"/>
            <a:chExt cx="3714776" cy="1033169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4643446"/>
              <a:ext cx="2357454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某企业（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0364" y="464344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 panose="05050102010706020507"/>
                </a:rPr>
                <a:t>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1250133" y="4179099"/>
              <a:ext cx="571504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2678893" y="4107661"/>
              <a:ext cx="714380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00034" y="3046410"/>
            <a:ext cx="7358114" cy="987131"/>
            <a:chOff x="500034" y="3046410"/>
            <a:chExt cx="7358114" cy="987131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876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海淀区统计局（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3372" y="35464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 panose="05050102010706020507"/>
                </a:rPr>
                <a:t>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1785918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536149" y="31535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86578" y="35718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 panose="05050102010706020507"/>
                </a:rPr>
                <a:t>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5072066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6536545" y="31789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214414" y="1785926"/>
            <a:ext cx="7286676" cy="1247483"/>
            <a:chOff x="1214414" y="1785926"/>
            <a:chExt cx="7286676" cy="1247483"/>
          </a:xfrm>
        </p:grpSpPr>
        <p:sp>
          <p:nvSpPr>
            <p:cNvPr id="4" name="TextBox 3"/>
            <p:cNvSpPr txBox="1"/>
            <p:nvPr/>
          </p:nvSpPr>
          <p:spPr>
            <a:xfrm>
              <a:off x="121441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北京统计局（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912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上海统计局（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5272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 panose="05050102010706020507"/>
                </a:rPr>
                <a:t>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3357554" y="1785926"/>
              <a:ext cx="785818" cy="78581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6200000" flipH="1">
              <a:off x="4929190" y="1928802"/>
              <a:ext cx="785818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988060" y="1793864"/>
              <a:ext cx="2071702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42910" y="5144306"/>
            <a:ext cx="1500198" cy="827944"/>
            <a:chOff x="642910" y="5144306"/>
            <a:chExt cx="1500198" cy="827944"/>
          </a:xfrm>
        </p:grpSpPr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214414" y="5357826"/>
              <a:ext cx="428628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2910" y="557214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递归出口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00496" y="571480"/>
            <a:ext cx="1143008" cy="715174"/>
            <a:chOff x="4000496" y="571480"/>
            <a:chExt cx="1143008" cy="715174"/>
          </a:xfrm>
        </p:grpSpPr>
        <p:cxnSp>
          <p:nvCxnSpPr>
            <p:cNvPr id="32" name="直接箭头连接符 31"/>
            <p:cNvCxnSpPr/>
            <p:nvPr/>
          </p:nvCxnSpPr>
          <p:spPr>
            <a:xfrm rot="5400000">
              <a:off x="4429124" y="1142984"/>
              <a:ext cx="285752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0496" y="57148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大问题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grpSp>
        <p:nvGrpSpPr>
          <p:cNvPr id="46" name="组合 45"/>
          <p:cNvGrpSpPr/>
          <p:nvPr/>
        </p:nvGrpSpPr>
        <p:grpSpPr>
          <a:xfrm>
            <a:off x="1142976" y="1714488"/>
            <a:ext cx="3357586" cy="1785950"/>
            <a:chOff x="1142976" y="1714488"/>
            <a:chExt cx="3357586" cy="1785950"/>
          </a:xfrm>
        </p:grpSpPr>
        <p:cxnSp>
          <p:nvCxnSpPr>
            <p:cNvPr id="35" name="直接箭头连接符 34"/>
            <p:cNvCxnSpPr/>
            <p:nvPr/>
          </p:nvCxnSpPr>
          <p:spPr>
            <a:xfrm rot="16200000" flipH="1">
              <a:off x="1678761" y="2178835"/>
              <a:ext cx="357190" cy="28575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42976" y="171448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小问题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2000232" y="2143116"/>
              <a:ext cx="2500330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785786" y="2786058"/>
              <a:ext cx="1214446" cy="2143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86100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8312" y="333375"/>
            <a:ext cx="4318001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fun(5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5!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过程如下：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1009650" cy="396875"/>
          </a:xfrm>
          <a:prstGeom prst="rect">
            <a:avLst/>
          </a:prstGeom>
          <a:noFill/>
          <a:ln w="38100" algn="ctr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/>
              <a:t>fun(5)</a:t>
            </a:r>
            <a:endParaRPr lang="en-US" altLang="zh-CN" sz="2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414713" y="4725988"/>
            <a:ext cx="1728787" cy="765175"/>
            <a:chOff x="3414713" y="4725988"/>
            <a:chExt cx="1728787" cy="765175"/>
          </a:xfrm>
        </p:grpSpPr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4283075" y="4725988"/>
              <a:ext cx="0" cy="2889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414713" y="5094288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递归出口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74788" y="1700213"/>
            <a:ext cx="1081087" cy="901700"/>
            <a:chOff x="1474788" y="1700213"/>
            <a:chExt cx="1081087" cy="901700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46225" y="2205038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fun(4)</a:t>
              </a:r>
              <a:endParaRPr lang="en-US" altLang="zh-CN" sz="2000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474788" y="1700213"/>
              <a:ext cx="360362" cy="5048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51050" y="2636838"/>
            <a:ext cx="1081088" cy="757237"/>
            <a:chOff x="2051050" y="2636838"/>
            <a:chExt cx="1081088" cy="757237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122488" y="2997200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fun(3)</a:t>
              </a:r>
              <a:endParaRPr lang="en-US" altLang="zh-CN" sz="2000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051050" y="2636838"/>
              <a:ext cx="287337" cy="360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44775" y="3441700"/>
            <a:ext cx="1208088" cy="673100"/>
            <a:chOff x="2644775" y="3441700"/>
            <a:chExt cx="1208088" cy="673100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843213" y="3717925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fun(2)</a:t>
              </a:r>
              <a:endParaRPr lang="en-US" altLang="zh-CN" sz="2000"/>
            </a:p>
          </p:txBody>
        </p:sp>
        <p:sp>
          <p:nvSpPr>
            <p:cNvPr id="17426" name="Freeform 18"/>
            <p:cNvSpPr/>
            <p:nvPr/>
          </p:nvSpPr>
          <p:spPr bwMode="auto">
            <a:xfrm>
              <a:off x="2644775" y="3441700"/>
              <a:ext cx="266700" cy="327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06"/>
                </a:cxn>
              </a:cxnLst>
              <a:rect l="0" t="0" r="r" b="b"/>
              <a:pathLst>
                <a:path w="168" h="206">
                  <a:moveTo>
                    <a:pt x="0" y="0"/>
                  </a:moveTo>
                  <a:lnTo>
                    <a:pt x="168" y="206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57554" y="4143380"/>
            <a:ext cx="1717684" cy="619120"/>
            <a:chOff x="3357554" y="4143380"/>
            <a:chExt cx="1717684" cy="619120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706813" y="4365625"/>
              <a:ext cx="1368425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fun(1)=1</a:t>
              </a:r>
              <a:endParaRPr lang="en-US" altLang="zh-CN" sz="2000" dirty="0"/>
            </a:p>
          </p:txBody>
        </p:sp>
        <p:sp>
          <p:nvSpPr>
            <p:cNvPr id="17427" name="Freeform 19"/>
            <p:cNvSpPr/>
            <p:nvPr/>
          </p:nvSpPr>
          <p:spPr bwMode="auto">
            <a:xfrm>
              <a:off x="3357554" y="4143380"/>
              <a:ext cx="350845" cy="293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155"/>
                </a:cxn>
              </a:cxnLst>
              <a:rect l="0" t="0" r="r" b="b"/>
              <a:pathLst>
                <a:path w="235" h="155">
                  <a:moveTo>
                    <a:pt x="0" y="0"/>
                  </a:moveTo>
                  <a:lnTo>
                    <a:pt x="235" y="15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8" y="1700213"/>
            <a:ext cx="2663825" cy="3241675"/>
            <a:chOff x="611188" y="1700213"/>
            <a:chExt cx="2663825" cy="3241675"/>
          </a:xfrm>
        </p:grpSpPr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611188" y="1700213"/>
              <a:ext cx="2663825" cy="3241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 rot="3148606">
              <a:off x="520700" y="3159125"/>
              <a:ext cx="1728788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分解过程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30775" y="3789363"/>
            <a:ext cx="1296988" cy="647699"/>
            <a:chOff x="4930775" y="3789363"/>
            <a:chExt cx="1296988" cy="647699"/>
          </a:xfrm>
        </p:grpSpPr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5003800" y="3789363"/>
              <a:ext cx="1223963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fun(2)=2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V="1">
              <a:off x="4930775" y="4149725"/>
              <a:ext cx="360363" cy="2873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35600" y="2925763"/>
            <a:ext cx="1295400" cy="863599"/>
            <a:chOff x="5435600" y="2925763"/>
            <a:chExt cx="1295400" cy="863599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5435600" y="2925763"/>
              <a:ext cx="1295400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fun(3)=6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5580063" y="3429000"/>
              <a:ext cx="431800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11863" y="2133600"/>
            <a:ext cx="1295400" cy="792162"/>
            <a:chOff x="6011863" y="2133600"/>
            <a:chExt cx="1295400" cy="792162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011863" y="2133600"/>
              <a:ext cx="1295400" cy="40011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fun(4)=24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6154738" y="2565400"/>
              <a:ext cx="360363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15100" y="1268413"/>
            <a:ext cx="1512888" cy="865187"/>
            <a:chOff x="6515100" y="1268413"/>
            <a:chExt cx="1512888" cy="865187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6515100" y="1268413"/>
              <a:ext cx="1512888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fun(5)=120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6804025" y="1773238"/>
              <a:ext cx="287338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35600" y="1917700"/>
            <a:ext cx="2519363" cy="3095625"/>
            <a:chOff x="5435600" y="1917700"/>
            <a:chExt cx="2519363" cy="3095625"/>
          </a:xfrm>
        </p:grpSpPr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5435600" y="1917700"/>
              <a:ext cx="2519363" cy="30956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 rot="18713651">
              <a:off x="6281738" y="3448050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求值过程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71538" y="1000108"/>
            <a:ext cx="617539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F(1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F(2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)=1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)=F(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1)+F(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&gt;2 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F(6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=  </a:t>
            </a:r>
            <a:r>
              <a:rPr lang="en-US" altLang="zh-CN" sz="3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32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39356" y="2639756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F(6)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65123" y="5951395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595677" y="5951395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F(1)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10" name="Freeform 14"/>
          <p:cNvSpPr/>
          <p:nvPr/>
        </p:nvSpPr>
        <p:spPr bwMode="auto">
          <a:xfrm>
            <a:off x="844677" y="5527637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Freeform 15"/>
          <p:cNvSpPr/>
          <p:nvPr/>
        </p:nvSpPr>
        <p:spPr bwMode="auto">
          <a:xfrm>
            <a:off x="1509719" y="5515573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3103709" y="5099356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4334264" y="5099356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F(1)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15" name="Freeform 19"/>
          <p:cNvSpPr/>
          <p:nvPr/>
        </p:nvSpPr>
        <p:spPr bwMode="auto">
          <a:xfrm>
            <a:off x="3583264" y="4671075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Freeform 20"/>
          <p:cNvSpPr/>
          <p:nvPr/>
        </p:nvSpPr>
        <p:spPr bwMode="auto">
          <a:xfrm>
            <a:off x="4248305" y="4663535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977384" y="5129517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075232" y="5153645"/>
            <a:ext cx="683138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17" name="Freeform 21"/>
          <p:cNvSpPr/>
          <p:nvPr/>
        </p:nvSpPr>
        <p:spPr bwMode="auto">
          <a:xfrm>
            <a:off x="1435826" y="4659011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8" name="Freeform 22"/>
          <p:cNvSpPr/>
          <p:nvPr/>
        </p:nvSpPr>
        <p:spPr bwMode="auto">
          <a:xfrm>
            <a:off x="2076739" y="4659010"/>
            <a:ext cx="352121" cy="4845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560992" y="4280495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F(4)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715971" y="4277479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19" name="Freeform 23"/>
          <p:cNvSpPr/>
          <p:nvPr/>
        </p:nvSpPr>
        <p:spPr bwMode="auto">
          <a:xfrm>
            <a:off x="2143093" y="3911027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Freeform 24"/>
          <p:cNvSpPr/>
          <p:nvPr/>
        </p:nvSpPr>
        <p:spPr bwMode="auto">
          <a:xfrm>
            <a:off x="3174587" y="3917059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322024" y="5114436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6552579" y="5114436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F(1)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26" name="Freeform 30"/>
          <p:cNvSpPr/>
          <p:nvPr/>
        </p:nvSpPr>
        <p:spPr bwMode="auto">
          <a:xfrm>
            <a:off x="5801579" y="4690680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7" name="Freeform 31"/>
          <p:cNvSpPr/>
          <p:nvPr/>
        </p:nvSpPr>
        <p:spPr bwMode="auto">
          <a:xfrm>
            <a:off x="6466621" y="4678616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5934285" y="4292559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7032133" y="4316688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28" name="Freeform 32"/>
          <p:cNvSpPr/>
          <p:nvPr/>
        </p:nvSpPr>
        <p:spPr bwMode="auto">
          <a:xfrm>
            <a:off x="6392727" y="3832609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9" name="Freeform 33"/>
          <p:cNvSpPr/>
          <p:nvPr/>
        </p:nvSpPr>
        <p:spPr bwMode="auto">
          <a:xfrm>
            <a:off x="7035149" y="3838641"/>
            <a:ext cx="315179" cy="45090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9" y="299"/>
              </a:cxn>
            </a:cxnLst>
            <a:rect l="0" t="0" r="r" b="b"/>
            <a:pathLst>
              <a:path w="209" h="299">
                <a:moveTo>
                  <a:pt x="0" y="0"/>
                </a:moveTo>
                <a:lnTo>
                  <a:pt x="209" y="299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0" name="Freeform 34"/>
          <p:cNvSpPr/>
          <p:nvPr/>
        </p:nvSpPr>
        <p:spPr bwMode="auto">
          <a:xfrm>
            <a:off x="3308802" y="3030336"/>
            <a:ext cx="1229047" cy="497651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643759" y="3527987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F(5)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6517894" y="3443537"/>
            <a:ext cx="683139" cy="386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F(4)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31" name="Freeform 35"/>
          <p:cNvSpPr/>
          <p:nvPr/>
        </p:nvSpPr>
        <p:spPr bwMode="auto">
          <a:xfrm>
            <a:off x="5225510" y="3030336"/>
            <a:ext cx="1295400" cy="4297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5143504" y="2214554"/>
            <a:ext cx="1915201" cy="400110"/>
          </a:xfrm>
          <a:prstGeom prst="rect">
            <a:avLst/>
          </a:prstGeom>
          <a:noFill/>
          <a:ln w="38100" algn="ctr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求得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F(6)=8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86182" y="5896293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一颗递归树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7126" y="214290"/>
            <a:ext cx="850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对于复杂的递归问题，在求解时需要进行多次分解和求值。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4463438" y="2458188"/>
            <a:ext cx="36000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34"/>
          <p:cNvSpPr/>
          <p:nvPr/>
        </p:nvSpPr>
        <p:spPr bwMode="auto">
          <a:xfrm>
            <a:off x="3155940" y="2905949"/>
            <a:ext cx="1346523" cy="569089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Freeform 23"/>
          <p:cNvSpPr/>
          <p:nvPr/>
        </p:nvSpPr>
        <p:spPr bwMode="auto">
          <a:xfrm>
            <a:off x="1974832" y="3891388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Freeform 21"/>
          <p:cNvSpPr/>
          <p:nvPr/>
        </p:nvSpPr>
        <p:spPr bwMode="auto">
          <a:xfrm>
            <a:off x="1298552" y="4651384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Freeform 14"/>
          <p:cNvSpPr/>
          <p:nvPr/>
        </p:nvSpPr>
        <p:spPr bwMode="auto">
          <a:xfrm>
            <a:off x="701648" y="5534040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Freeform 14"/>
          <p:cNvSpPr/>
          <p:nvPr/>
        </p:nvSpPr>
        <p:spPr bwMode="auto">
          <a:xfrm>
            <a:off x="966762" y="5508640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Freeform 21"/>
          <p:cNvSpPr/>
          <p:nvPr/>
        </p:nvSpPr>
        <p:spPr bwMode="auto">
          <a:xfrm>
            <a:off x="1527152" y="4689484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Freeform 23"/>
          <p:cNvSpPr/>
          <p:nvPr/>
        </p:nvSpPr>
        <p:spPr bwMode="auto">
          <a:xfrm>
            <a:off x="2231741" y="3954466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Freeform 24"/>
          <p:cNvSpPr/>
          <p:nvPr/>
        </p:nvSpPr>
        <p:spPr bwMode="auto">
          <a:xfrm>
            <a:off x="3016240" y="3918058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38100">
            <a:solidFill>
              <a:srgbClr val="FF00FF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Freeform 19"/>
          <p:cNvSpPr/>
          <p:nvPr/>
        </p:nvSpPr>
        <p:spPr bwMode="auto">
          <a:xfrm>
            <a:off x="3441692" y="4676784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Freeform 20"/>
          <p:cNvSpPr/>
          <p:nvPr/>
        </p:nvSpPr>
        <p:spPr bwMode="auto">
          <a:xfrm>
            <a:off x="4151310" y="4689484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Freeform 35"/>
          <p:cNvSpPr/>
          <p:nvPr/>
        </p:nvSpPr>
        <p:spPr bwMode="auto">
          <a:xfrm>
            <a:off x="5041904" y="3059110"/>
            <a:ext cx="1458922" cy="5127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19"/>
          <p:cNvSpPr/>
          <p:nvPr/>
        </p:nvSpPr>
        <p:spPr bwMode="auto">
          <a:xfrm>
            <a:off x="3684046" y="4668846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20"/>
          <p:cNvSpPr/>
          <p:nvPr/>
        </p:nvSpPr>
        <p:spPr bwMode="auto">
          <a:xfrm>
            <a:off x="4401680" y="4694246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Freeform 24"/>
          <p:cNvSpPr/>
          <p:nvPr/>
        </p:nvSpPr>
        <p:spPr bwMode="auto">
          <a:xfrm>
            <a:off x="3329820" y="3883028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38100">
            <a:solidFill>
              <a:srgbClr val="00B050"/>
            </a:solidFill>
            <a:miter lim="800000"/>
            <a:headEnd type="arrow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Freeform 34"/>
          <p:cNvSpPr/>
          <p:nvPr/>
        </p:nvSpPr>
        <p:spPr bwMode="auto">
          <a:xfrm>
            <a:off x="3308340" y="3074225"/>
            <a:ext cx="1346523" cy="569089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15"/>
          <p:cNvSpPr/>
          <p:nvPr/>
        </p:nvSpPr>
        <p:spPr bwMode="auto">
          <a:xfrm>
            <a:off x="1416028" y="5546740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Freeform 15"/>
          <p:cNvSpPr/>
          <p:nvPr/>
        </p:nvSpPr>
        <p:spPr bwMode="auto">
          <a:xfrm>
            <a:off x="1636236" y="5513402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Freeform 22"/>
          <p:cNvSpPr/>
          <p:nvPr/>
        </p:nvSpPr>
        <p:spPr bwMode="auto">
          <a:xfrm>
            <a:off x="1969297" y="4676784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Freeform 22"/>
          <p:cNvSpPr/>
          <p:nvPr/>
        </p:nvSpPr>
        <p:spPr bwMode="auto">
          <a:xfrm>
            <a:off x="2221711" y="468154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Freeform 35"/>
          <p:cNvSpPr/>
          <p:nvPr/>
        </p:nvSpPr>
        <p:spPr bwMode="auto">
          <a:xfrm>
            <a:off x="5256218" y="2903534"/>
            <a:ext cx="1458922" cy="5127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Freeform 32"/>
          <p:cNvSpPr/>
          <p:nvPr/>
        </p:nvSpPr>
        <p:spPr bwMode="auto">
          <a:xfrm>
            <a:off x="6260974" y="3832228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Freeform 32"/>
          <p:cNvSpPr/>
          <p:nvPr/>
        </p:nvSpPr>
        <p:spPr bwMode="auto">
          <a:xfrm>
            <a:off x="6470526" y="3857628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Freeform 30"/>
          <p:cNvSpPr/>
          <p:nvPr/>
        </p:nvSpPr>
        <p:spPr bwMode="auto">
          <a:xfrm>
            <a:off x="5681670" y="4689484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Freeform 30"/>
          <p:cNvSpPr/>
          <p:nvPr/>
        </p:nvSpPr>
        <p:spPr bwMode="auto">
          <a:xfrm>
            <a:off x="5902114" y="4689484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Freeform 22"/>
          <p:cNvSpPr/>
          <p:nvPr/>
        </p:nvSpPr>
        <p:spPr bwMode="auto">
          <a:xfrm>
            <a:off x="6931857" y="386556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Freeform 22"/>
          <p:cNvSpPr/>
          <p:nvPr/>
        </p:nvSpPr>
        <p:spPr bwMode="auto">
          <a:xfrm>
            <a:off x="7171571" y="3832228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Freeform 22"/>
          <p:cNvSpPr/>
          <p:nvPr/>
        </p:nvSpPr>
        <p:spPr bwMode="auto">
          <a:xfrm>
            <a:off x="6345250" y="4676784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Freeform 22"/>
          <p:cNvSpPr/>
          <p:nvPr/>
        </p:nvSpPr>
        <p:spPr bwMode="auto">
          <a:xfrm>
            <a:off x="6597664" y="466884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rot="5400000">
            <a:off x="4891272" y="2462388"/>
            <a:ext cx="360000" cy="15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42910" y="2643182"/>
            <a:ext cx="464347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设计求解问题的递归模型。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转换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成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的递归算法。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" name="Text Box 3" descr="蓝色面巾纸"/>
          <p:cNvSpPr txBox="1">
            <a:spLocks noChangeArrowheads="1"/>
          </p:cNvSpPr>
          <p:nvPr/>
        </p:nvSpPr>
        <p:spPr bwMode="auto">
          <a:xfrm>
            <a:off x="428596" y="1624004"/>
            <a:ext cx="4608513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3300"/>
                </a:solidFill>
                <a:ea typeface="隶书" panose="02010509060101010101" pitchFamily="49" charset="-122"/>
              </a:rPr>
              <a:t>5.2.1  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anose="02010509060101010101" pitchFamily="49" charset="-122"/>
              </a:rPr>
              <a:t>递归</a:t>
            </a:r>
            <a:r>
              <a:rPr kumimoji="1" lang="zh-CN" altLang="en-US" sz="2800" dirty="0">
                <a:solidFill>
                  <a:srgbClr val="FF3300"/>
                </a:solidFill>
                <a:ea typeface="隶书" panose="02010509060101010101" pitchFamily="49" charset="-122"/>
              </a:rPr>
              <a:t>算法设计的步骤</a:t>
            </a:r>
            <a:endParaRPr kumimoji="1" lang="zh-CN" altLang="en-US" sz="2800" dirty="0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  <p:sp>
        <p:nvSpPr>
          <p:cNvPr id="4" name="Text Box 10" descr="粉色面巾纸"/>
          <p:cNvSpPr txBox="1">
            <a:spLocks noChangeArrowheads="1"/>
          </p:cNvSpPr>
          <p:nvPr/>
        </p:nvSpPr>
        <p:spPr bwMode="auto">
          <a:xfrm>
            <a:off x="2428860" y="420671"/>
            <a:ext cx="4500594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5.2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递归算法的设计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57422" y="4000504"/>
            <a:ext cx="4286280" cy="500066"/>
            <a:chOff x="1428728" y="4429132"/>
            <a:chExt cx="4286280" cy="500066"/>
          </a:xfrm>
        </p:grpSpPr>
        <p:sp>
          <p:nvSpPr>
            <p:cNvPr id="5" name="圆角矩形 4"/>
            <p:cNvSpPr/>
            <p:nvPr/>
          </p:nvSpPr>
          <p:spPr>
            <a:xfrm>
              <a:off x="1428728" y="4429132"/>
              <a:ext cx="1643074" cy="500066"/>
            </a:xfrm>
            <a:prstGeom prst="roundRect">
              <a:avLst/>
            </a:prstGeom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递归模型</a:t>
              </a:r>
              <a:endParaRPr lang="zh-CN" altLang="en-US" sz="20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214678" y="4572008"/>
              <a:ext cx="714380" cy="214314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71934" y="4429132"/>
              <a:ext cx="1643074" cy="5000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递归算法</a:t>
              </a:r>
              <a:endParaRPr lang="zh-CN" altLang="en-US" sz="200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28690" y="2585861"/>
            <a:ext cx="7772400" cy="9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在定义一个过程或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时，出现直接或者间接调用自己的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成分，称之为</a:t>
            </a:r>
            <a:r>
              <a:rPr kumimoji="1"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500034" y="1695442"/>
            <a:ext cx="3429024" cy="5191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5.1.1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6" descr="羊皮纸"/>
          <p:cNvSpPr txBox="1">
            <a:spLocks noChangeArrowheads="1"/>
          </p:cNvSpPr>
          <p:nvPr/>
        </p:nvSpPr>
        <p:spPr bwMode="auto">
          <a:xfrm>
            <a:off x="2786050" y="480996"/>
            <a:ext cx="3571900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什么是递归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428728" y="3857628"/>
            <a:ext cx="6215106" cy="11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若直接调用自己，称之为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直接递归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若间接调用自己，称之为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间接递归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357158" y="1462619"/>
            <a:ext cx="5715040" cy="91307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）对原问题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分析，称为“大问题”，假设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出合理的“小问题”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(s’)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；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500042"/>
            <a:ext cx="4248150" cy="457200"/>
          </a:xfrm>
          <a:prstGeom prst="rect">
            <a:avLst/>
          </a:prstGeom>
          <a:solidFill>
            <a:srgbClr val="3366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求递归模型的步骤如下：</a:t>
            </a:r>
            <a:endParaRPr kumimoji="1"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7158" y="4357694"/>
            <a:ext cx="5572164" cy="91307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）确定一个特定情况（如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  </a:t>
            </a:r>
            <a:r>
              <a:rPr kumimoji="1"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递归出口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7158" y="2714620"/>
            <a:ext cx="5643602" cy="91307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）假设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是可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的，在此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基础上确定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解，即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递归体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72198" y="1714488"/>
            <a:ext cx="2857520" cy="3571900"/>
            <a:chOff x="6072198" y="1714488"/>
            <a:chExt cx="2857520" cy="3571900"/>
          </a:xfrm>
        </p:grpSpPr>
        <p:sp>
          <p:nvSpPr>
            <p:cNvPr id="10" name="TextBox 9"/>
            <p:cNvSpPr txBox="1"/>
            <p:nvPr/>
          </p:nvSpPr>
          <p:spPr>
            <a:xfrm>
              <a:off x="6786578" y="1714488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>
                  <a:solidFill>
                    <a:srgbClr val="99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数学归纳法</a:t>
              </a: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6578" y="2571744"/>
              <a:ext cx="2143140" cy="1446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假设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时等式成立</a:t>
              </a:r>
              <a:endPara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求证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6578" y="4516947"/>
              <a:ext cx="1928826" cy="7694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求证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=1</a:t>
              </a:r>
              <a:r>
                <a:rPr kumimoji="1" lang="zh-CN" altLang="en-US" sz="22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6143636" y="3286124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左右箭头 14"/>
            <p:cNvSpPr/>
            <p:nvPr/>
          </p:nvSpPr>
          <p:spPr>
            <a:xfrm>
              <a:off x="6072198" y="4786322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813437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例如，采用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递归算法求实数数组</a:t>
            </a:r>
            <a:r>
              <a:rPr kumimoji="1" lang="en-US" altLang="zh-CN" i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0..</a:t>
            </a:r>
            <a:r>
              <a:rPr kumimoji="1" lang="en-US" altLang="zh-CN" i="1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中的最小值。</a:t>
            </a:r>
            <a:endParaRPr kumimoji="1"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1"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数组元素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个元素）中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的最小值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42976" y="4896161"/>
            <a:ext cx="5472114" cy="1466315"/>
            <a:chOff x="1142976" y="4896161"/>
            <a:chExt cx="5472114" cy="1466315"/>
          </a:xfrm>
        </p:grpSpPr>
        <p:sp>
          <p:nvSpPr>
            <p:cNvPr id="20484" name="Text Box 4" descr="羊皮纸"/>
            <p:cNvSpPr txBox="1">
              <a:spLocks noChangeArrowheads="1"/>
            </p:cNvSpPr>
            <p:nvPr/>
          </p:nvSpPr>
          <p:spPr bwMode="auto">
            <a:xfrm>
              <a:off x="1285852" y="5500702"/>
              <a:ext cx="5329238" cy="8617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[0]			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=0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</a:t>
              </a:r>
              <a:endPara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 </a:t>
              </a:r>
              <a:r>
                <a:rPr kumimoji="1" lang="en-US" altLang="zh-CN" sz="2000" smtClean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MIN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])  	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其他情况</a:t>
              </a:r>
              <a:endPara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4896161"/>
              <a:ext cx="3714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因此得到如下递归模型：</a:t>
              </a:r>
              <a:endParaRPr lang="zh-CN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3429000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已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求出，则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])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MIN()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为求两个值较小值函数。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en-US" altLang="zh-CN" dirty="0" smtClean="0"/>
              <a:t>[0] 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[1</a:t>
            </a:r>
            <a:r>
              <a:rPr lang="en-US" altLang="zh-CN" smtClean="0"/>
              <a:t>]  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en-US" altLang="zh-CN" smtClean="0">
                <a:latin typeface="+mn-ea"/>
                <a:ea typeface="+mn-ea"/>
                <a:sym typeface="Symbol" panose="05050102010706020507"/>
              </a:rPr>
              <a:t> </a:t>
            </a:r>
            <a:r>
              <a:rPr lang="en-US" altLang="zh-CN" smtClean="0">
                <a:sym typeface="Symbol" panose="05050102010706020507"/>
              </a:rPr>
              <a:t>  </a:t>
            </a:r>
            <a:r>
              <a:rPr lang="en-US" altLang="zh-CN" i="1" dirty="0" smtClean="0">
                <a:sym typeface="Symbol" panose="05050102010706020507"/>
              </a:rPr>
              <a:t>A</a:t>
            </a:r>
            <a:r>
              <a:rPr lang="en-US" altLang="zh-CN" dirty="0" smtClean="0">
                <a:sym typeface="Symbol" panose="05050102010706020507"/>
              </a:rPr>
              <a:t>[</a:t>
            </a:r>
            <a:r>
              <a:rPr lang="en-US" altLang="zh-CN" i="1" dirty="0" err="1" smtClean="0">
                <a:sym typeface="Symbol" panose="05050102010706020507"/>
              </a:rPr>
              <a:t>i</a:t>
            </a:r>
            <a:r>
              <a:rPr lang="en-US" altLang="zh-CN" dirty="0" smtClean="0">
                <a:latin typeface="+mn-ea"/>
                <a:ea typeface="+mn-ea"/>
                <a:sym typeface="Symbol" panose="05050102010706020507"/>
              </a:rPr>
              <a:t>-</a:t>
            </a:r>
            <a:r>
              <a:rPr lang="en-US" altLang="zh-CN" dirty="0" smtClean="0">
                <a:sym typeface="Symbol" panose="05050102010706020507"/>
              </a:rPr>
              <a:t>1]  </a:t>
            </a:r>
            <a:r>
              <a:rPr lang="en-US" altLang="zh-CN" i="1" dirty="0" smtClean="0">
                <a:sym typeface="Symbol" panose="05050102010706020507"/>
              </a:rPr>
              <a:t>A</a:t>
            </a:r>
            <a:r>
              <a:rPr lang="en-US" altLang="zh-CN" dirty="0" smtClean="0">
                <a:sym typeface="Symbol" panose="05050102010706020507"/>
              </a:rPr>
              <a:t>[</a:t>
            </a:r>
            <a:r>
              <a:rPr lang="en-US" altLang="zh-CN" i="1" dirty="0" err="1" smtClean="0">
                <a:sym typeface="Symbol" panose="05050102010706020507"/>
              </a:rPr>
              <a:t>i</a:t>
            </a:r>
            <a:r>
              <a:rPr lang="en-US" altLang="zh-CN" smtClean="0">
                <a:sym typeface="Symbol" panose="05050102010706020507"/>
              </a:rPr>
              <a:t>] 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…… </a:t>
            </a:r>
            <a:r>
              <a:rPr lang="en-US" altLang="zh-CN" smtClean="0">
                <a:sym typeface="Symbol" panose="05050102010706020507"/>
              </a:rPr>
              <a:t> </a:t>
            </a:r>
            <a:r>
              <a:rPr lang="en-US" altLang="zh-CN" i="1" dirty="0" smtClean="0">
                <a:sym typeface="Symbol" panose="05050102010706020507"/>
              </a:rPr>
              <a:t>A</a:t>
            </a:r>
            <a:r>
              <a:rPr lang="en-US" altLang="zh-CN" dirty="0" smtClean="0">
                <a:sym typeface="Symbol" panose="05050102010706020507"/>
              </a:rPr>
              <a:t>[</a:t>
            </a:r>
            <a:r>
              <a:rPr lang="en-US" altLang="zh-CN" i="1" dirty="0" smtClean="0">
                <a:sym typeface="Symbol" panose="05050102010706020507"/>
              </a:rPr>
              <a:t>n</a:t>
            </a:r>
            <a:r>
              <a:rPr lang="en-US" altLang="zh-CN" dirty="0" smtClean="0">
                <a:latin typeface="+mj-ea"/>
                <a:ea typeface="+mj-ea"/>
                <a:sym typeface="Symbol" panose="05050102010706020507"/>
              </a:rPr>
              <a:t>-</a:t>
            </a:r>
            <a:r>
              <a:rPr lang="en-US" altLang="zh-CN" dirty="0" smtClean="0">
                <a:sym typeface="Symbol" panose="05050102010706020507"/>
              </a:rPr>
              <a:t>1]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571744"/>
            <a:ext cx="4929222" cy="993638"/>
            <a:chOff x="1214414" y="2571744"/>
            <a:chExt cx="4429156" cy="993638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2981802" y="804356"/>
              <a:ext cx="180000" cy="3714776"/>
            </a:xfrm>
            <a:prstGeom prst="righ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2857496"/>
              <a:ext cx="3786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大问题，处理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个元素</a:t>
              </a:r>
              <a:endParaRPr lang="zh-CN" altLang="en-US" sz="2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4414" y="1357298"/>
            <a:ext cx="4286280" cy="642942"/>
            <a:chOff x="1214414" y="1357298"/>
            <a:chExt cx="4286280" cy="642942"/>
          </a:xfrm>
        </p:grpSpPr>
        <p:sp>
          <p:nvSpPr>
            <p:cNvPr id="9" name="左大括号 8"/>
            <p:cNvSpPr/>
            <p:nvPr/>
          </p:nvSpPr>
          <p:spPr>
            <a:xfrm rot="5400000">
              <a:off x="2607455" y="392885"/>
              <a:ext cx="214314" cy="3000396"/>
            </a:xfrm>
            <a:prstGeom prst="lef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1604" y="1357298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小问题，处理</a:t>
              </a:r>
              <a:r>
                <a:rPr kumimoji="1"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个元素</a:t>
              </a:r>
              <a:endParaRPr lang="zh-CN" alt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4414" y="4357694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i="1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时，只有一个元素，有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4030664" cy="41857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float </a:t>
            </a:r>
            <a:r>
              <a:rPr kumimoji="1"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(float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float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==0)   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A[0];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m=</a:t>
            </a:r>
            <a:r>
              <a:rPr kumimoji="1" lang="en-US" altLang="zh-CN" sz="2000" i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(m&gt;A[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 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kumimoji="1" lang="en-US" altLang="zh-CN" sz="20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5975350" cy="4766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由此得到如下递归求解算法：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142976" y="2000240"/>
            <a:ext cx="5072098" cy="642942"/>
            <a:chOff x="1214414" y="2000240"/>
            <a:chExt cx="5072098" cy="642942"/>
          </a:xfrm>
          <a:scene3d>
            <a:camera prst="perspectiveLeft"/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1214414" y="2000240"/>
              <a:ext cx="2071702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3"/>
            </p:cNvCxnSpPr>
            <p:nvPr/>
          </p:nvCxnSpPr>
          <p:spPr>
            <a:xfrm flipV="1">
              <a:off x="3286116" y="2285992"/>
              <a:ext cx="1728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29190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递归出口</a:t>
              </a:r>
              <a:endParaRPr lang="zh-CN" altLang="en-US" sz="2000" dirty="0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1571604" y="3000372"/>
            <a:ext cx="4714908" cy="1714512"/>
            <a:chOff x="1643042" y="3000372"/>
            <a:chExt cx="5072098" cy="1714512"/>
          </a:xfrm>
          <a:scene3d>
            <a:camera prst="perspectiveLeft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1643042" y="3000372"/>
              <a:ext cx="2357454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3"/>
              <a:endCxn id="12" idx="1"/>
            </p:cNvCxnSpPr>
            <p:nvPr/>
          </p:nvCxnSpPr>
          <p:spPr>
            <a:xfrm>
              <a:off x="4000496" y="3857628"/>
              <a:ext cx="1357322" cy="1425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57818" y="367183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递归体</a:t>
              </a:r>
              <a:endParaRPr lang="zh-CN" altLang="en-US" sz="2000" dirty="0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967071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递归数据结构的数据特别适合递归处理 </a:t>
            </a:r>
            <a:r>
              <a:rPr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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递归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 Box 4" descr="羊皮纸"/>
          <p:cNvSpPr txBox="1">
            <a:spLocks noChangeArrowheads="1"/>
          </p:cNvSpPr>
          <p:nvPr/>
        </p:nvSpPr>
        <p:spPr bwMode="auto">
          <a:xfrm>
            <a:off x="468312" y="260350"/>
            <a:ext cx="6746893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FF3300"/>
                </a:solidFill>
                <a:ea typeface="隶书" panose="02010509060101010101" pitchFamily="49" charset="-122"/>
              </a:rPr>
              <a:t>5.2.2  </a:t>
            </a:r>
            <a:r>
              <a:rPr lang="zh-CN" altLang="en-US" sz="2800" smtClean="0">
                <a:solidFill>
                  <a:srgbClr val="FF3300"/>
                </a:solidFill>
                <a:ea typeface="隶书" panose="02010509060101010101" pitchFamily="49" charset="-122"/>
              </a:rPr>
              <a:t>基于递归</a:t>
            </a:r>
            <a:r>
              <a:rPr lang="zh-CN" altLang="en-US" sz="2800" dirty="0">
                <a:solidFill>
                  <a:srgbClr val="FF3300"/>
                </a:solidFill>
                <a:ea typeface="隶书" panose="02010509060101010101" pitchFamily="49" charset="-122"/>
              </a:rPr>
              <a:t>数据结构的递归算法设计 </a:t>
            </a:r>
            <a:endParaRPr lang="zh-CN" altLang="en-US" sz="2800" dirty="0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95893" y="1989118"/>
            <a:ext cx="835824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带头结点的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单链表的相关递归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算法。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616684" y="36385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121509" y="36385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56547" y="36385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61372" y="36385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718784" y="3632192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408847" y="3821099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850297" y="38290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072672" y="38290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569434" y="3495661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...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257909" y="3854436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895959" y="3494074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en-US" altLang="zh-CN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050071" y="2774936"/>
            <a:ext cx="4103687" cy="688975"/>
            <a:chOff x="2011336" y="1428736"/>
            <a:chExt cx="4103687" cy="688975"/>
          </a:xfrm>
        </p:grpSpPr>
        <p:sp>
          <p:nvSpPr>
            <p:cNvPr id="25615" name="AutoShape 15"/>
            <p:cNvSpPr/>
            <p:nvPr/>
          </p:nvSpPr>
          <p:spPr bwMode="auto">
            <a:xfrm rot="5400000">
              <a:off x="3968725" y="-28587"/>
              <a:ext cx="188909" cy="4103687"/>
            </a:xfrm>
            <a:prstGeom prst="leftBrace">
              <a:avLst>
                <a:gd name="adj1" fmla="val 468297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</a:ln>
          </p:spPr>
          <p:txBody>
            <a:bodyPr wrap="none" anchor="ctr"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198818" y="1428736"/>
              <a:ext cx="2087562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en-US" altLang="zh-CN" sz="22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：大问题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74034" y="4132258"/>
            <a:ext cx="2951163" cy="800765"/>
            <a:chOff x="3235299" y="2786058"/>
            <a:chExt cx="2951163" cy="800765"/>
          </a:xfrm>
        </p:grpSpPr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378174" y="3155936"/>
              <a:ext cx="2808288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en-US" altLang="zh-CN" sz="22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200" dirty="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&gt;next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：小问题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8" name="AutoShape 18"/>
            <p:cNvSpPr/>
            <p:nvPr/>
          </p:nvSpPr>
          <p:spPr bwMode="auto">
            <a:xfrm rot="-5400000">
              <a:off x="4537838" y="1483519"/>
              <a:ext cx="203210" cy="2808288"/>
            </a:xfrm>
            <a:prstGeom prst="leftBrace">
              <a:avLst>
                <a:gd name="adj1" fmla="val 320471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</a:ln>
          </p:spPr>
          <p:txBody>
            <a:bodyPr wrap="none" anchor="ctr"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038835" y="5275266"/>
            <a:ext cx="750099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把“大问题”转化为若干个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相似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的“小问题”来求解。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CC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为什么在这里设计</a:t>
            </a:r>
            <a:r>
              <a:rPr lang="zh-CN" altLang="en-US" dirty="0">
                <a:solidFill>
                  <a:srgbClr val="CC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单链表的递归算法时</a:t>
            </a:r>
            <a:r>
              <a:rPr lang="zh-CN" altLang="en-US">
                <a:solidFill>
                  <a:srgbClr val="CC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mtClean="0">
                <a:solidFill>
                  <a:srgbClr val="CC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带头结点？</a:t>
            </a:r>
            <a:endParaRPr lang="zh-CN" altLang="en-US" dirty="0">
              <a:solidFill>
                <a:srgbClr val="CC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204949" y="3632192"/>
            <a:ext cx="69180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pPr algn="ctr" eaLnBrk="1" hangingPunct="1">
              <a:lnSpc>
                <a:spcPts val="2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714612" y="2500306"/>
            <a:ext cx="4500594" cy="1357322"/>
            <a:chOff x="2786050" y="2500306"/>
            <a:chExt cx="4500594" cy="135732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 bwMode="auto">
            <a:xfrm>
              <a:off x="2786050" y="2928934"/>
              <a:ext cx="4500594" cy="92869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2786050" y="2500306"/>
              <a:ext cx="1285884" cy="714380"/>
              <a:chOff x="2786050" y="2500306"/>
              <a:chExt cx="1285884" cy="714380"/>
            </a:xfrm>
            <a:grpFill/>
          </p:grpSpPr>
          <p:cxnSp>
            <p:nvCxnSpPr>
              <p:cNvPr id="31" name="直接箭头连接符 30"/>
              <p:cNvCxnSpPr/>
              <p:nvPr/>
            </p:nvCxnSpPr>
            <p:spPr bwMode="auto">
              <a:xfrm rot="5400000">
                <a:off x="3071802" y="3000372"/>
                <a:ext cx="357190" cy="71438"/>
              </a:xfrm>
              <a:prstGeom prst="straightConnector1">
                <a:avLst/>
              </a:prstGeom>
              <a:grpFill/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2786050" y="2500306"/>
                <a:ext cx="1285884" cy="40011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&gt;next)</a:t>
                </a:r>
                <a:endPara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 bwMode="auto">
          <a:xfrm>
            <a:off x="1357290" y="2928934"/>
            <a:ext cx="5715040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4535487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 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数据结点个数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428728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571736" y="4033541"/>
            <a:ext cx="142876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&gt;next) 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40"/>
          <p:cNvGrpSpPr/>
          <p:nvPr/>
        </p:nvGrpSpPr>
        <p:grpSpPr>
          <a:xfrm>
            <a:off x="995341" y="3067051"/>
            <a:ext cx="5862675" cy="504825"/>
            <a:chOff x="995341" y="3067051"/>
            <a:chExt cx="5862675" cy="504825"/>
          </a:xfrm>
        </p:grpSpPr>
        <p:grpSp>
          <p:nvGrpSpPr>
            <p:cNvPr id="5" name="组合 36"/>
            <p:cNvGrpSpPr/>
            <p:nvPr/>
          </p:nvGrpSpPr>
          <p:grpSpPr>
            <a:xfrm>
              <a:off x="1577949" y="3211513"/>
              <a:ext cx="1009650" cy="360363"/>
              <a:chOff x="1577949" y="3211513"/>
              <a:chExt cx="1009650" cy="36036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577949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082774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组合 38"/>
            <p:cNvGrpSpPr/>
            <p:nvPr/>
          </p:nvGrpSpPr>
          <p:grpSpPr>
            <a:xfrm>
              <a:off x="3017812" y="3211513"/>
              <a:ext cx="1009650" cy="360363"/>
              <a:chOff x="3017812" y="3211513"/>
              <a:chExt cx="1009650" cy="360363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017812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22637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70112" y="3394076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11562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033937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530699" y="3068638"/>
              <a:ext cx="7207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...</a:t>
              </a:r>
              <a:endParaRPr lang="en-US" altLang="zh-CN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19174" y="3427413"/>
              <a:ext cx="358775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995341" y="3067051"/>
              <a:ext cx="361949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" name="组合 39"/>
            <p:cNvGrpSpPr/>
            <p:nvPr/>
          </p:nvGrpSpPr>
          <p:grpSpPr>
            <a:xfrm>
              <a:off x="5680049" y="3205169"/>
              <a:ext cx="1177967" cy="360363"/>
              <a:chOff x="5680049" y="3205169"/>
              <a:chExt cx="1177967" cy="360363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680049" y="3205169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en-US" altLang="zh-CN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6166214" y="3205169"/>
                <a:ext cx="69180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lnSpc>
                    <a:spcPts val="2000"/>
                  </a:lnSpc>
                </a:pPr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endParaRPr lang="en-US" altLang="zh-CN" sz="20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71472" y="824195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L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为单链表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数据结点个数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42873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空单链表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数据结点个数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643438" y="1500174"/>
            <a:ext cx="714380" cy="285752"/>
          </a:xfrm>
          <a:prstGeom prst="rightArrow">
            <a:avLst/>
          </a:prstGeom>
          <a:solidFill>
            <a:srgbClr val="99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8" y="142873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)=0	 </a:t>
            </a:r>
            <a:r>
              <a:rPr lang="zh-CN" altLang="en-US" sz="2000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472" y="2038641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对于非空单链表：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1670" y="400050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000496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  1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477588" y="3000372"/>
            <a:ext cx="1285884" cy="7143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1" name="组合 46"/>
          <p:cNvGrpSpPr/>
          <p:nvPr/>
        </p:nvGrpSpPr>
        <p:grpSpPr>
          <a:xfrm>
            <a:off x="857224" y="4630994"/>
            <a:ext cx="4968875" cy="1603340"/>
            <a:chOff x="857224" y="4630994"/>
            <a:chExt cx="4968875" cy="1603340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857224" y="4630994"/>
              <a:ext cx="260190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递归模型如下：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Text Box 4" descr="羊皮纸"/>
            <p:cNvSpPr txBox="1">
              <a:spLocks noChangeArrowheads="1"/>
            </p:cNvSpPr>
            <p:nvPr/>
          </p:nvSpPr>
          <p:spPr bwMode="auto">
            <a:xfrm>
              <a:off x="1001687" y="5210432"/>
              <a:ext cx="4824412" cy="10239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0000" tIns="108000" bIns="1440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)=0			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=NULL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&gt;next)+1	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其他情况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8" grpId="1" bldLvl="0" animBg="1"/>
      <p:bldP spid="28" grpId="2" bldLvl="0" animBg="1"/>
      <p:bldP spid="19" grpId="0"/>
      <p:bldP spid="20" grpId="0"/>
      <p:bldP spid="23" grpId="0"/>
      <p:bldP spid="24" grpId="0"/>
      <p:bldP spid="25" grpId="0" bldLvl="0" animBg="1"/>
      <p:bldP spid="25" grpId="1" bldLvl="0" animBg="1"/>
      <p:bldP spid="26" grpId="0"/>
      <p:bldP spid="27" grpId="0"/>
      <p:bldP spid="36" grpId="0"/>
      <p:bldP spid="36" grpId="1"/>
      <p:bldP spid="38" grpId="0"/>
      <p:bldP spid="44" grpId="0" bldLvl="0" animBg="1"/>
      <p:bldP spid="44" grpId="1" bldLvl="0" animBg="1"/>
      <p:bldP spid="44" grpId="2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42910" y="538443"/>
            <a:ext cx="59293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数据结点个数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递归算法如下：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5786" y="1428736"/>
            <a:ext cx="5786478" cy="2064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 eaLnBrk="1" hangingPunct="1"/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(L==NULL)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return 0;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return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(L-&gt;next)+1;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357422" y="142852"/>
            <a:ext cx="342902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带头结点单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614346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正向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所有结点值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86314" y="642918"/>
            <a:ext cx="35719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反向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所有结点值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20759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725584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660622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165447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322859" y="2199607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012922" y="2388514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3454372" y="2396451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4676747" y="2396451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173509" y="2063076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...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61984" y="2421851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00034" y="2061489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en-US" altLang="zh-CN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15"/>
          <p:cNvSpPr/>
          <p:nvPr/>
        </p:nvSpPr>
        <p:spPr bwMode="auto">
          <a:xfrm rot="5400000">
            <a:off x="3611535" y="-114972"/>
            <a:ext cx="188909" cy="4103687"/>
          </a:xfrm>
          <a:prstGeom prst="leftBrace">
            <a:avLst>
              <a:gd name="adj1" fmla="val 468297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86050" y="1283601"/>
            <a:ext cx="464347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问题，输出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i="1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endParaRPr lang="zh-CN" altLang="en-US" sz="2200" i="1" baseline="-25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3000364" y="3069551"/>
            <a:ext cx="5143536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问题，输出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i="1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endParaRPr lang="zh-CN" altLang="en-US" sz="2200" i="1" baseline="-25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18"/>
          <p:cNvSpPr/>
          <p:nvPr/>
        </p:nvSpPr>
        <p:spPr bwMode="auto">
          <a:xfrm rot="16200000">
            <a:off x="4180648" y="1397134"/>
            <a:ext cx="203210" cy="2808288"/>
          </a:xfrm>
          <a:prstGeom prst="leftBrace">
            <a:avLst>
              <a:gd name="adj1" fmla="val 320471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5809024" y="2199607"/>
            <a:ext cx="69180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910" y="3741011"/>
            <a:ext cx="528641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已求解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输出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L</a:t>
            </a:r>
            <a:r>
              <a:rPr lang="en-US" altLang="zh-CN" smtClean="0">
                <a:latin typeface="+mj-ea"/>
                <a:ea typeface="+mj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&gt;data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；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 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&gt;next);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3798952"/>
            <a:ext cx="5286412" cy="113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已求解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&gt;next);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输出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L</a:t>
            </a:r>
            <a:r>
              <a:rPr lang="en-US" altLang="zh-CN" smtClean="0">
                <a:latin typeface="+mj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&gt;data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；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786050" y="1283601"/>
            <a:ext cx="471490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问题，输出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1</a:t>
            </a:r>
            <a:endParaRPr lang="zh-CN" altLang="en-US" sz="2200" baseline="-25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3000364" y="3069551"/>
            <a:ext cx="542928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&gt;next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问题，输出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endParaRPr lang="zh-CN" altLang="en-US" sz="2200" i="1" baseline="-25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6" grpId="0" bldLvl="0" animBg="1"/>
      <p:bldP spid="37" grpId="0"/>
      <p:bldP spid="37" grpId="1"/>
      <p:bldP spid="39" grpId="0"/>
      <p:bldP spid="39" grpId="1"/>
      <p:bldP spid="40" grpId="0" bldLvl="0" animBg="1"/>
      <p:bldP spid="42" grpId="0"/>
      <p:bldP spid="42" grpId="1"/>
      <p:bldP spid="43" grpId="0" bldLvl="0" animBg="1"/>
      <p:bldP spid="44" grpId="0" bldLvl="0" animBg="1"/>
      <p:bldP spid="45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42844" y="1142984"/>
            <a:ext cx="4143404" cy="2222862"/>
            <a:chOff x="142844" y="1142984"/>
            <a:chExt cx="4143404" cy="2222862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142844" y="1142984"/>
              <a:ext cx="317499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递归模型如下：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652" name="Text Box 4" descr="羊皮纸"/>
            <p:cNvSpPr txBox="1">
              <a:spLocks noChangeArrowheads="1"/>
            </p:cNvSpPr>
            <p:nvPr/>
          </p:nvSpPr>
          <p:spPr bwMode="auto">
            <a:xfrm>
              <a:off x="161940" y="1785926"/>
              <a:ext cx="4124308" cy="1579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不做任何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事件</a:t>
              </a:r>
              <a:endParaRPr lang="en-US" altLang="zh-CN" sz="2000" dirty="0" smtClean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200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当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=NULL</a:t>
              </a:r>
              <a:endParaRPr lang="en-US" altLang="zh-CN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输出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-&gt;</a:t>
              </a:r>
              <a:r>
                <a:rPr lang="en-US" altLang="zh-CN" sz="2000" dirty="0" err="1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data;</a:t>
              </a:r>
              <a:r>
                <a:rPr lang="en-US" altLang="zh-CN" sz="2000" i="1" dirty="0" err="1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-&gt;next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endParaRPr lang="en-US" altLang="zh-CN" sz="2000" dirty="0" smtClean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       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其他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情况</a:t>
              </a:r>
              <a:endParaRPr lang="zh-CN" altLang="en-US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4786314" y="1171556"/>
            <a:ext cx="4143404" cy="2188995"/>
            <a:chOff x="4786314" y="1171556"/>
            <a:chExt cx="4143404" cy="2188995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786314" y="1171556"/>
              <a:ext cx="317499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递归模型如下：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Text Box 4" descr="羊皮纸"/>
            <p:cNvSpPr txBox="1">
              <a:spLocks noChangeArrowheads="1"/>
            </p:cNvSpPr>
            <p:nvPr/>
          </p:nvSpPr>
          <p:spPr bwMode="auto">
            <a:xfrm>
              <a:off x="4805410" y="1780631"/>
              <a:ext cx="4124308" cy="1579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不做任何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事件</a:t>
              </a:r>
              <a:endParaRPr lang="en-US" altLang="zh-CN" sz="2000" dirty="0" smtClean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200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当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=NULL</a:t>
              </a:r>
              <a:endParaRPr lang="en-US" altLang="zh-CN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en-US" altLang="zh-CN" sz="2000" i="1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&gt;next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);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输出</a:t>
              </a:r>
              <a:r>
                <a:rPr lang="en-US" altLang="zh-CN" sz="2000" i="1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-&gt;data</a:t>
              </a:r>
              <a:endParaRPr lang="en-US" altLang="zh-CN" sz="2000" dirty="0" smtClean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       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其他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情况</a:t>
              </a:r>
              <a:endParaRPr lang="zh-CN" altLang="en-US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4" y="142852"/>
            <a:ext cx="7929618" cy="957266"/>
            <a:chOff x="142844" y="142852"/>
            <a:chExt cx="7929618" cy="957266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2357422" y="142852"/>
              <a:ext cx="342902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</a:t>
              </a:r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带头结点单</a:t>
              </a:r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链表</a:t>
              </a:r>
              <a:r>
                <a:rPr lang="en-US" altLang="zh-CN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2844" y="614346"/>
              <a:ext cx="3286148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正向</a:t>
              </a:r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显示</a:t>
              </a:r>
              <a:r>
                <a:rPr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所有结点值</a:t>
              </a:r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4786314" y="642918"/>
              <a:ext cx="3286148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反向</a:t>
              </a:r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显示</a:t>
              </a:r>
              <a:r>
                <a:rPr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所有结点值</a:t>
              </a:r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112708" y="3500438"/>
            <a:ext cx="4244978" cy="2563228"/>
            <a:chOff x="112708" y="3500438"/>
            <a:chExt cx="4244978" cy="2563228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12708" y="4286256"/>
              <a:ext cx="4244978" cy="17774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(LinkNode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*L)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    if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(L==NULL) return;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("%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&gt;data);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&gt;next);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5565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192879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组合 23"/>
          <p:cNvGrpSpPr/>
          <p:nvPr/>
        </p:nvGrpSpPr>
        <p:grpSpPr>
          <a:xfrm>
            <a:off x="4756178" y="3500438"/>
            <a:ext cx="4244978" cy="2599494"/>
            <a:chOff x="4756178" y="3500438"/>
            <a:chExt cx="4244978" cy="259949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756178" y="4314828"/>
              <a:ext cx="4244978" cy="1785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(LinkNode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*L)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     if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(L==NULL) return;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0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traverseR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&gt;next);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("%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"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&gt;data);</a:t>
              </a:r>
              <a:endPara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39912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657226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" name="组合 24"/>
          <p:cNvGrpSpPr/>
          <p:nvPr/>
        </p:nvGrpSpPr>
        <p:grpSpPr>
          <a:xfrm>
            <a:off x="1071538" y="2571744"/>
            <a:ext cx="7771749" cy="357190"/>
            <a:chOff x="1071538" y="2571744"/>
            <a:chExt cx="7771749" cy="357190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071538" y="2571744"/>
              <a:ext cx="3143272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5700015" y="2571744"/>
              <a:ext cx="3143272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19" name="直接连接符 18"/>
            <p:cNvCxnSpPr>
              <a:stCxn id="16" idx="3"/>
              <a:endCxn id="17" idx="1"/>
            </p:cNvCxnSpPr>
            <p:nvPr/>
          </p:nvCxnSpPr>
          <p:spPr bwMode="auto">
            <a:xfrm>
              <a:off x="4214810" y="2750339"/>
              <a:ext cx="1485205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14480" y="4286256"/>
            <a:ext cx="5357850" cy="128588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6677042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隶书" panose="02010509060101010101" pitchFamily="49" charset="-122"/>
              </a:rPr>
              <a:t>5.3.3 </a:t>
            </a:r>
            <a:r>
              <a:rPr lang="en-US" altLang="zh-CN" sz="2800" smtClean="0">
                <a:solidFill>
                  <a:srgbClr val="FF33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2800" smtClean="0">
                <a:solidFill>
                  <a:srgbClr val="FF3300"/>
                </a:solidFill>
                <a:ea typeface="隶书" panose="02010509060101010101" pitchFamily="49" charset="-122"/>
              </a:rPr>
              <a:t>基于递归</a:t>
            </a:r>
            <a:r>
              <a:rPr lang="zh-CN" altLang="en-US" sz="2800" dirty="0">
                <a:solidFill>
                  <a:srgbClr val="FF3300"/>
                </a:solidFill>
                <a:ea typeface="隶书" panose="02010509060101010101" pitchFamily="49" charset="-122"/>
              </a:rPr>
              <a:t>求解方法的递归算法设计</a:t>
            </a:r>
            <a:endParaRPr lang="zh-CN" altLang="en-US" sz="2800" dirty="0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28596" y="1214422"/>
            <a:ext cx="8318530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有些问题可以采用递归方法求解（求解方法之一）。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求解问题时，需要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对问题本身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分析，确定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大、小问题解之间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关系，构造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合理的递归体。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306" y="3000372"/>
            <a:ext cx="15001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大问题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464344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Symbol" panose="05050102010706020507"/>
              </a:rPr>
              <a:t>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286248" y="350043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0562" y="357187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关系 </a:t>
            </a:r>
            <a:r>
              <a:rPr lang="zh-CN" altLang="en-US" sz="2800" smtClean="0">
                <a:solidFill>
                  <a:srgbClr val="FF33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？</a:t>
            </a:r>
            <a:endParaRPr lang="zh-CN" altLang="en-US" sz="2800" dirty="0">
              <a:solidFill>
                <a:srgbClr val="FF3300"/>
              </a:solidFill>
              <a:latin typeface="Verdana" panose="020B0604030504040204" pitchFamily="34" charset="0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285752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095492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递归基础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4786346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一个递归模型由哪两部分构成？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1736" y="3810004"/>
            <a:ext cx="5137602" cy="1756284"/>
            <a:chOff x="2571736" y="2857502"/>
            <a:chExt cx="5137602" cy="1317213"/>
          </a:xfrm>
        </p:grpSpPr>
        <p:sp>
          <p:nvSpPr>
            <p:cNvPr id="25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3357568"/>
              <a:ext cx="5137602" cy="817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3"/>
                </a:buBlip>
              </a:pPr>
              <a:r>
                <a:rPr lang="zh-CN" altLang="en-US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递归出口</a:t>
              </a:r>
              <a:r>
                <a:rPr lang="en-US" altLang="zh-CN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―</a:t>
              </a:r>
              <a:r>
                <a:rPr lang="zh-CN" altLang="en-US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确定递归结束情况</a:t>
              </a:r>
              <a:endParaRPr lang="en-US" altLang="zh-CN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 algn="l">
                <a:buBlip>
                  <a:blip r:embed="rId3"/>
                </a:buBlip>
              </a:pPr>
              <a:r>
                <a:rPr lang="zh-CN" altLang="en-US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递归体</a:t>
              </a:r>
              <a:r>
                <a:rPr lang="en-US" altLang="zh-CN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―</a:t>
              </a:r>
              <a:r>
                <a:rPr lang="zh-CN" altLang="en-US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确定大小问题的求解情况</a:t>
              </a:r>
              <a:endParaRPr lang="zh-CN" altLang="en-US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71551" y="1196975"/>
            <a:ext cx="5386400" cy="26064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(n==1)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return  n*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(n-1);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5532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直接递归函数示例：求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正整数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7356" y="952483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递归算法设计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85918" y="2000241"/>
            <a:ext cx="5643602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  基于递归数据结构的递归算法设计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71670" y="2952746"/>
            <a:ext cx="664373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利用递归数据结构的递归特性建立递归模型</a:t>
            </a:r>
            <a:endParaRPr lang="en-US" altLang="zh-CN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编写对应的递归算法</a:t>
            </a:r>
            <a:endParaRPr lang="zh-CN" altLang="en-US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535785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  基于递归方法的递归算法设计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8662" y="1500174"/>
            <a:ext cx="7715304" cy="2297970"/>
            <a:chOff x="1142976" y="1071552"/>
            <a:chExt cx="7715304" cy="1723478"/>
          </a:xfrm>
        </p:grpSpPr>
        <p:sp>
          <p:nvSpPr>
            <p:cNvPr id="9" name="TextBox 8"/>
            <p:cNvSpPr txBox="1"/>
            <p:nvPr/>
          </p:nvSpPr>
          <p:spPr>
            <a:xfrm>
              <a:off x="1928794" y="1071552"/>
              <a:ext cx="6929486" cy="37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如何将递归特性不明显的问题转化为递归问题求解</a:t>
              </a:r>
              <a:endParaRPr lang="zh-CN" altLang="en-US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142976" y="1643056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2214546" y="1571618"/>
              <a:ext cx="5715040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确定问题的形式化描述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确定哪些是大问题，哪些是小问题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确定大、小问题的关系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确定特殊（递归结束）情况</a:t>
              </a:r>
              <a:endPara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3786214" cy="5027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间接递归示例：   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500174"/>
            <a:ext cx="2000264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)</a:t>
            </a:r>
            <a:endParaRPr 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{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);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1500174"/>
            <a:ext cx="2000264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)</a:t>
            </a:r>
            <a:endParaRPr 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{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);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4338562" y="2981249"/>
            <a:ext cx="324000" cy="2428892"/>
          </a:xfrm>
          <a:prstGeom prst="leftBrace">
            <a:avLst>
              <a:gd name="adj1" fmla="val 8333"/>
              <a:gd name="adj2" fmla="val 50523"/>
            </a:avLst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14612" y="4498311"/>
            <a:ext cx="357190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总可以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转换为直接递归函数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如果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递归函数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中递归调用语句是最后一条执行语句，则称这种递归调用为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尾递归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57368" y="1285860"/>
            <a:ext cx="5386400" cy="2459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(n==1)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return n*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(n-1);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71802" y="4232265"/>
            <a:ext cx="300039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直接递归函数、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尾递归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500561" y="3803637"/>
            <a:ext cx="142876" cy="42862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071538" y="5143512"/>
            <a:ext cx="7429552" cy="8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尾递归算法：可以用循环语句转换为等价的非递归算法</a:t>
            </a:r>
            <a:endParaRPr kumimoji="1"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递归算法：可以通过栈来转换为等价的非递归算法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递归：无处不在。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：家谱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71737" y="714356"/>
            <a:ext cx="5076693" cy="4042588"/>
            <a:chOff x="2571737" y="714356"/>
            <a:chExt cx="5076693" cy="4042588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929190" y="714356"/>
              <a:ext cx="502039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68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173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8992" y="4071943"/>
              <a:ext cx="555290" cy="684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9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直接箭头连接符 10"/>
            <p:cNvCxnSpPr/>
            <p:nvPr/>
          </p:nvCxnSpPr>
          <p:spPr bwMode="auto">
            <a:xfrm rot="5400000">
              <a:off x="3071802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5400000">
              <a:off x="3607587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rot="16200000" flipH="1">
              <a:off x="4107653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78732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78601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3585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3113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直接箭头连接符 19"/>
            <p:cNvCxnSpPr/>
            <p:nvPr/>
          </p:nvCxnSpPr>
          <p:spPr bwMode="auto">
            <a:xfrm rot="5400000">
              <a:off x="5878666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rot="5400000">
              <a:off x="6414451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rot="16200000" flipH="1">
              <a:off x="6914517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4214810" y="1785926"/>
              <a:ext cx="642942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5572132" y="1714488"/>
              <a:ext cx="857256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094557" y="285728"/>
            <a:ext cx="3620583" cy="1714512"/>
            <a:chOff x="3094557" y="285728"/>
            <a:chExt cx="3620583" cy="1714512"/>
          </a:xfrm>
        </p:grpSpPr>
        <p:pic>
          <p:nvPicPr>
            <p:cNvPr id="115714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842627" y="285728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094557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816345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572000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5214942" y="71435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第一年种瓜</a:t>
              </a:r>
              <a:endParaRPr lang="zh-CN" altLang="en-US" sz="2000" dirty="0"/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rot="5400000">
              <a:off x="3536149" y="892951"/>
              <a:ext cx="428628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rot="5400000">
              <a:off x="3964777" y="110726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16200000" flipH="1">
              <a:off x="4357686" y="928670"/>
              <a:ext cx="428628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19"/>
          <p:cNvGrpSpPr/>
          <p:nvPr/>
        </p:nvGrpSpPr>
        <p:grpSpPr>
          <a:xfrm>
            <a:off x="2643174" y="2285992"/>
            <a:ext cx="3500462" cy="3738574"/>
            <a:chOff x="2643174" y="2285992"/>
            <a:chExt cx="3500462" cy="3738574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43174" y="3929066"/>
              <a:ext cx="3152775" cy="209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4357686" y="278605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年种瓜</a:t>
              </a:r>
              <a:endParaRPr lang="zh-CN" altLang="en-US" sz="2000" dirty="0"/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71934" y="2285992"/>
              <a:ext cx="214314" cy="128588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71435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：种瓜得瓜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9750" y="2852738"/>
            <a:ext cx="8382000" cy="19143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有许多数学公式、数列等的定义是递归的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例如，求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Fibonacci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数列等。这些问题的求解过程可以将其递归定义直接转化为对应的递归算法。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8" name="Text Box 4" descr="粉色面巾纸"/>
          <p:cNvSpPr txBox="1">
            <a:spLocks noChangeArrowheads="1"/>
          </p:cNvSpPr>
          <p:nvPr/>
        </p:nvSpPr>
        <p:spPr bwMode="auto">
          <a:xfrm>
            <a:off x="468313" y="404813"/>
            <a:ext cx="3598862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5.1.2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何时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使用递归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63373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在以下三种情况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下，常常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要用到递归的方法。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4213" y="2115529"/>
            <a:ext cx="2816217" cy="5170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0" bIns="0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、定义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47813" y="2060575"/>
            <a:ext cx="3452815" cy="214862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180000" r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	 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313" y="188912"/>
            <a:ext cx="352742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、数据结构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是递归的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11188" y="836613"/>
            <a:ext cx="80645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有些数据结构是递归的。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例如，第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章中介绍过的单链表就是一种递归数据结构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其结点类型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定义如下：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3929058" y="3143248"/>
            <a:ext cx="4168804" cy="430887"/>
            <a:chOff x="4475162" y="3212427"/>
            <a:chExt cx="4168804" cy="430887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7" name="TextBox 6"/>
            <p:cNvSpPr txBox="1"/>
            <p:nvPr/>
          </p:nvSpPr>
          <p:spPr>
            <a:xfrm>
              <a:off x="5429256" y="3212427"/>
              <a:ext cx="3214710" cy="430887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指向同类型结点的指针</a:t>
              </a:r>
              <a:endParaRPr lang="zh-CN" altLang="en-US" sz="22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0800000">
              <a:off x="4475162" y="3427411"/>
              <a:ext cx="1000132" cy="1588"/>
            </a:xfrm>
            <a:prstGeom prst="straightConnector1">
              <a:avLst/>
            </a:prstGeom>
            <a:ln w="34925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143108" y="4214818"/>
            <a:ext cx="2143140" cy="1107035"/>
            <a:chOff x="2143108" y="4214818"/>
            <a:chExt cx="2143140" cy="1107035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143108" y="4786322"/>
              <a:ext cx="2143140" cy="5355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递归数据结构 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071802" y="4214818"/>
              <a:ext cx="214314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4316</Words>
  <Application>WPS 演示</Application>
  <PresentationFormat>全屏显示(4:3)</PresentationFormat>
  <Paragraphs>582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楷体</vt:lpstr>
      <vt:lpstr>Symbol</vt:lpstr>
      <vt:lpstr>微软雅黑</vt:lpstr>
      <vt:lpstr>黑体</vt:lpstr>
      <vt:lpstr>Arial Unicode MS</vt:lpstr>
      <vt:lpstr>Calibri</vt:lpstr>
      <vt:lpstr>Wingdings</vt:lpstr>
      <vt:lpstr>Consolas</vt:lpstr>
      <vt:lpstr>Symbol</vt:lpstr>
      <vt:lpstr>Verdana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尹燕芳</cp:lastModifiedBy>
  <cp:revision>432</cp:revision>
  <dcterms:created xsi:type="dcterms:W3CDTF">2005-02-07T01:01:00Z</dcterms:created>
  <dcterms:modified xsi:type="dcterms:W3CDTF">2021-12-20T14:13:30Z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C5C227173533475BBE23A05407936B14</vt:lpwstr>
  </property>
</Properties>
</file>