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6"/>
  </p:notesMasterIdLst>
  <p:sldIdLst>
    <p:sldId id="256" r:id="rId3"/>
    <p:sldId id="257" r:id="rId4"/>
    <p:sldId id="258" r:id="rId5"/>
    <p:sldId id="259" r:id="rId6"/>
    <p:sldId id="294" r:id="rId7"/>
    <p:sldId id="295" r:id="rId8"/>
    <p:sldId id="296" r:id="rId9"/>
    <p:sldId id="293" r:id="rId10"/>
    <p:sldId id="261" r:id="rId11"/>
    <p:sldId id="503" r:id="rId12"/>
    <p:sldId id="263" r:id="rId13"/>
    <p:sldId id="505" r:id="rId14"/>
    <p:sldId id="297" r:id="rId15"/>
    <p:sldId id="298" r:id="rId16"/>
    <p:sldId id="299" r:id="rId17"/>
    <p:sldId id="300" r:id="rId18"/>
    <p:sldId id="536" r:id="rId19"/>
    <p:sldId id="537" r:id="rId20"/>
    <p:sldId id="538" r:id="rId21"/>
    <p:sldId id="539" r:id="rId22"/>
    <p:sldId id="540" r:id="rId23"/>
    <p:sldId id="541" r:id="rId24"/>
    <p:sldId id="542" r:id="rId25"/>
    <p:sldId id="543" r:id="rId26"/>
    <p:sldId id="544" r:id="rId27"/>
    <p:sldId id="545" r:id="rId28"/>
    <p:sldId id="546" r:id="rId29"/>
    <p:sldId id="547" r:id="rId30"/>
    <p:sldId id="548" r:id="rId31"/>
    <p:sldId id="549" r:id="rId32"/>
    <p:sldId id="550" r:id="rId33"/>
    <p:sldId id="551" r:id="rId34"/>
    <p:sldId id="552" r:id="rId35"/>
    <p:sldId id="553" r:id="rId36"/>
    <p:sldId id="554" r:id="rId37"/>
    <p:sldId id="555" r:id="rId38"/>
    <p:sldId id="556" r:id="rId39"/>
    <p:sldId id="557" r:id="rId40"/>
    <p:sldId id="558" r:id="rId41"/>
    <p:sldId id="559" r:id="rId42"/>
    <p:sldId id="560" r:id="rId43"/>
    <p:sldId id="561" r:id="rId44"/>
    <p:sldId id="562" r:id="rId45"/>
    <p:sldId id="563" r:id="rId46"/>
    <p:sldId id="564" r:id="rId47"/>
    <p:sldId id="565" r:id="rId48"/>
    <p:sldId id="566" r:id="rId49"/>
    <p:sldId id="567" r:id="rId50"/>
    <p:sldId id="568" r:id="rId51"/>
    <p:sldId id="569" r:id="rId52"/>
    <p:sldId id="570" r:id="rId53"/>
    <p:sldId id="571" r:id="rId54"/>
    <p:sldId id="572" r:id="rId55"/>
    <p:sldId id="573" r:id="rId56"/>
    <p:sldId id="574" r:id="rId57"/>
    <p:sldId id="575" r:id="rId58"/>
    <p:sldId id="576" r:id="rId59"/>
    <p:sldId id="577" r:id="rId60"/>
    <p:sldId id="578" r:id="rId61"/>
    <p:sldId id="579" r:id="rId62"/>
    <p:sldId id="580" r:id="rId63"/>
    <p:sldId id="581" r:id="rId64"/>
    <p:sldId id="582" r:id="rId65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anose="02020603050405020304" pitchFamily="18" charset="0"/>
        <a:ea typeface="楷体_GB2312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anose="02020603050405020304" pitchFamily="18" charset="0"/>
        <a:ea typeface="楷体_GB2312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anose="02020603050405020304" pitchFamily="18" charset="0"/>
        <a:ea typeface="楷体_GB2312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anose="02020603050405020304" pitchFamily="18" charset="0"/>
        <a:ea typeface="楷体_GB2312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anose="02020603050405020304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rgbClr val="3333FF"/>
        </a:solidFill>
        <a:latin typeface="Times New Roman" panose="02020603050405020304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rgbClr val="3333FF"/>
        </a:solidFill>
        <a:latin typeface="Times New Roman" panose="02020603050405020304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rgbClr val="3333FF"/>
        </a:solidFill>
        <a:latin typeface="Times New Roman" panose="02020603050405020304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rgbClr val="3333FF"/>
        </a:solidFill>
        <a:latin typeface="Times New Roman" panose="02020603050405020304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CC00FF"/>
    <a:srgbClr val="3333FF"/>
    <a:srgbClr val="0000CC"/>
    <a:srgbClr val="663300"/>
    <a:srgbClr val="003300"/>
    <a:srgbClr val="0E0E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2" autoAdjust="0"/>
    <p:restoredTop sz="94685" autoAdjust="0"/>
  </p:normalViewPr>
  <p:slideViewPr>
    <p:cSldViewPr>
      <p:cViewPr varScale="1">
        <p:scale>
          <a:sx n="60" d="100"/>
          <a:sy n="60" d="100"/>
        </p:scale>
        <p:origin x="-876" y="-90"/>
      </p:cViewPr>
      <p:guideLst>
        <p:guide orient="horz" pos="2130"/>
        <p:guide pos="291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9" Type="http://schemas.openxmlformats.org/officeDocument/2006/relationships/tableStyles" Target="tableStyles.xml"/><Relationship Id="rId68" Type="http://schemas.openxmlformats.org/officeDocument/2006/relationships/viewProps" Target="viewProps.xml"/><Relationship Id="rId67" Type="http://schemas.openxmlformats.org/officeDocument/2006/relationships/presProps" Target="presProps.xml"/><Relationship Id="rId66" Type="http://schemas.openxmlformats.org/officeDocument/2006/relationships/notesMaster" Target="notesMasters/notesMaster1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2792A8-F8F7-48A7-903B-921BD19265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52199A-0DD1-4268-98FF-F649B9DCF2C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0F4B5-F1A9-42AD-821A-75B0B7EBAD7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C049A-9450-4DE3-A398-7F6383909C13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D67D6-5557-4C86-836B-6188DE8FB883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CF24-7085-455C-9A1C-5E0E3CF8BE69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CC8A-DB58-4CB6-B5A2-9359DC438FD4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721A4-0D36-4A8E-937B-C70DBAF28965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35B1B-2D5B-48AD-900B-FCD1FAEA83DE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2BCD1-AC3F-47D1-9FAA-F783C0367581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rgbClr val="FF0000"/>
                </a:solidFill>
              </a:defRPr>
            </a:lvl1pPr>
          </a:lstStyle>
          <a:p>
            <a:fld id="{FFD28AF7-D4CC-4B35-B7D7-507FA0146854}" type="slidenum">
              <a:rPr lang="en-US" altLang="zh-CN" smtClean="0"/>
            </a:fld>
            <a:r>
              <a:rPr lang="en-US" altLang="zh-CN" smtClean="0"/>
              <a:t>/26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51177-A3AE-41C8-8F32-DFF3373D36CB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B0196-E962-4ED7-9A72-A8E23C1DA3D4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CA3989-F220-4BD9-AA34-FB2CA0318F76}" type="slidenum">
              <a:rPr lang="en-US" altLang="zh-CN" smtClean="0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7.xml"/><Relationship Id="rId4" Type="http://schemas.openxmlformats.org/officeDocument/2006/relationships/oleObject" Target="../embeddings/oleObject3.bin"/><Relationship Id="rId3" Type="http://schemas.openxmlformats.org/officeDocument/2006/relationships/image" Target="../media/image5.GIF"/><Relationship Id="rId2" Type="http://schemas.openxmlformats.org/officeDocument/2006/relationships/image" Target="../media/image4.wmf"/><Relationship Id="rId1" Type="http://schemas.openxmlformats.org/officeDocument/2006/relationships/oleObject" Target="../embeddings/oleObject2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GIF"/><Relationship Id="rId1" Type="http://schemas.openxmlformats.org/officeDocument/2006/relationships/image" Target="../media/image6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GI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GI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GI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GI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9.GIF"/><Relationship Id="rId1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GIF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GIF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GIF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jpe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GI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GIF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GIF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jpe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GIF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jpe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1.png"/><Relationship Id="rId1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GIF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wmf"/><Relationship Id="rId1" Type="http://schemas.openxmlformats.org/officeDocument/2006/relationships/oleObject" Target="../embeddings/oleObject1.bin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2057400" y="228600"/>
            <a:ext cx="4891088" cy="7016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40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第</a:t>
            </a:r>
            <a:r>
              <a:rPr kumimoji="1" lang="en-US" altLang="zh-CN" sz="40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7</a:t>
            </a:r>
            <a:r>
              <a:rPr kumimoji="1" lang="zh-CN" altLang="en-US" sz="40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章  树和二叉树</a:t>
            </a:r>
            <a:endParaRPr kumimoji="1" lang="zh-CN" altLang="en-US" sz="40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051" name="Text Box 3" descr="信纸"/>
          <p:cNvSpPr txBox="1">
            <a:spLocks noChangeArrowheads="1"/>
          </p:cNvSpPr>
          <p:nvPr/>
        </p:nvSpPr>
        <p:spPr bwMode="auto">
          <a:xfrm>
            <a:off x="499709" y="1548457"/>
            <a:ext cx="3017563" cy="523220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7.1   </a:t>
            </a:r>
            <a:r>
              <a:rPr kumimoji="1" lang="zh-CN" altLang="en-US" sz="28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树的概念</a:t>
            </a:r>
            <a:r>
              <a:rPr kumimoji="1" lang="zh-CN" altLang="en-US" sz="28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1" lang="zh-CN" altLang="en-US" sz="28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Box 15" descr="信纸"/>
          <p:cNvSpPr txBox="1">
            <a:spLocks noChangeArrowheads="1"/>
          </p:cNvSpPr>
          <p:nvPr/>
        </p:nvSpPr>
        <p:spPr bwMode="auto">
          <a:xfrm>
            <a:off x="500034" y="2262838"/>
            <a:ext cx="3960000" cy="5232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28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7.2   </a:t>
            </a:r>
            <a:r>
              <a:rPr kumimoji="1" lang="zh-CN" altLang="en-US" sz="28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二叉树的概念</a:t>
            </a:r>
            <a:r>
              <a:rPr kumimoji="1" lang="zh-CN" altLang="en-US" sz="28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1" lang="zh-CN" altLang="en-US" sz="28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Box 15" descr="信纸"/>
          <p:cNvSpPr txBox="1">
            <a:spLocks noChangeArrowheads="1"/>
          </p:cNvSpPr>
          <p:nvPr/>
        </p:nvSpPr>
        <p:spPr bwMode="auto">
          <a:xfrm>
            <a:off x="500034" y="2977218"/>
            <a:ext cx="3960000" cy="5232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28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7.3   </a:t>
            </a:r>
            <a:r>
              <a:rPr kumimoji="1" lang="zh-CN" altLang="en-US" sz="28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二叉树</a:t>
            </a:r>
            <a:r>
              <a:rPr kumimoji="1"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的存储结构</a:t>
            </a:r>
            <a:r>
              <a:rPr kumimoji="1"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1" lang="zh-CN" altLang="en-US" sz="28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Box 15" descr="信纸"/>
          <p:cNvSpPr txBox="1">
            <a:spLocks noChangeArrowheads="1"/>
          </p:cNvSpPr>
          <p:nvPr/>
        </p:nvSpPr>
        <p:spPr bwMode="auto">
          <a:xfrm>
            <a:off x="500034" y="3691598"/>
            <a:ext cx="4932000" cy="5232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28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7.4   </a:t>
            </a:r>
            <a:r>
              <a:rPr kumimoji="1" lang="zh-CN" altLang="en-US" sz="28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二叉树</a:t>
            </a:r>
            <a:r>
              <a:rPr kumimoji="1"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基本运算及其实现</a:t>
            </a:r>
            <a:endParaRPr kumimoji="1" lang="zh-CN" altLang="en-US" sz="28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Text Box 15" descr="信纸"/>
          <p:cNvSpPr txBox="1">
            <a:spLocks noChangeArrowheads="1"/>
          </p:cNvSpPr>
          <p:nvPr/>
        </p:nvSpPr>
        <p:spPr bwMode="auto">
          <a:xfrm>
            <a:off x="5572132" y="3691598"/>
            <a:ext cx="3281058" cy="5232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28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7.8   </a:t>
            </a:r>
            <a:r>
              <a:rPr kumimoji="1"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哈夫曼树</a:t>
            </a:r>
            <a:endParaRPr kumimoji="1" lang="zh-CN" altLang="en-US" sz="28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Text Box 15" descr="信纸"/>
          <p:cNvSpPr txBox="1">
            <a:spLocks noChangeArrowheads="1"/>
          </p:cNvSpPr>
          <p:nvPr/>
        </p:nvSpPr>
        <p:spPr bwMode="auto">
          <a:xfrm>
            <a:off x="5572132" y="2977218"/>
            <a:ext cx="3281058" cy="5232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28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7.7   </a:t>
            </a:r>
            <a:r>
              <a:rPr kumimoji="1"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线索二叉树</a:t>
            </a:r>
            <a:endParaRPr kumimoji="1" lang="zh-CN" altLang="en-US" sz="28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Text Box 15" descr="信纸"/>
          <p:cNvSpPr txBox="1">
            <a:spLocks noChangeArrowheads="1"/>
          </p:cNvSpPr>
          <p:nvPr/>
        </p:nvSpPr>
        <p:spPr bwMode="auto">
          <a:xfrm>
            <a:off x="5547934" y="2262838"/>
            <a:ext cx="3281058" cy="5232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28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7.6   </a:t>
            </a:r>
            <a:r>
              <a:rPr kumimoji="1"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二叉树的构造</a:t>
            </a:r>
            <a:endParaRPr kumimoji="1" lang="zh-CN" altLang="en-US" sz="28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Text Box 15" descr="信纸"/>
          <p:cNvSpPr txBox="1">
            <a:spLocks noChangeArrowheads="1"/>
          </p:cNvSpPr>
          <p:nvPr/>
        </p:nvSpPr>
        <p:spPr bwMode="auto">
          <a:xfrm>
            <a:off x="500034" y="4405978"/>
            <a:ext cx="3924000" cy="5232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28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7.5   </a:t>
            </a:r>
            <a:r>
              <a:rPr kumimoji="1" lang="zh-CN" altLang="en-US" sz="28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二叉树</a:t>
            </a:r>
            <a:r>
              <a:rPr kumimoji="1"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的遍历</a:t>
            </a:r>
            <a:endParaRPr kumimoji="1" lang="zh-CN" altLang="en-US" sz="28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Text Box 15" descr="信纸"/>
          <p:cNvSpPr txBox="1">
            <a:spLocks noChangeArrowheads="1"/>
          </p:cNvSpPr>
          <p:nvPr/>
        </p:nvSpPr>
        <p:spPr bwMode="auto">
          <a:xfrm>
            <a:off x="5619340" y="4405978"/>
            <a:ext cx="3209652" cy="5232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28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7.9   </a:t>
            </a:r>
            <a:r>
              <a:rPr kumimoji="1" lang="zh-CN" altLang="en-US" sz="28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并查集</a:t>
            </a:r>
            <a:endParaRPr kumimoji="1" lang="zh-CN" altLang="en-US" sz="28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</a:fld>
            <a:r>
              <a:rPr lang="en-US" altLang="zh-CN" smtClean="0"/>
              <a:t>/26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Line 44"/>
          <p:cNvSpPr>
            <a:spLocks noChangeShapeType="1"/>
          </p:cNvSpPr>
          <p:nvPr/>
        </p:nvSpPr>
        <p:spPr bwMode="auto">
          <a:xfrm flipH="1">
            <a:off x="1571604" y="2789232"/>
            <a:ext cx="725482" cy="496892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214282" y="214290"/>
            <a:ext cx="8643998" cy="2072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3500"/>
              </a:lnSpc>
              <a:spcBef>
                <a:spcPct val="50000"/>
              </a:spcBef>
            </a:pPr>
            <a:r>
              <a:rPr kumimoji="1" lang="en-US" altLang="zh-CN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kumimoji="1" lang="zh-CN" altLang="en-US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kumimoji="1" lang="zh-CN" altLang="en-US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子孙结点和祖先结点：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在一棵树中，一个结点的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所有子树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中的结点称为该结点的</a:t>
            </a:r>
            <a:r>
              <a:rPr kumimoji="1" lang="zh-CN" altLang="en-US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子孙结点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kumimoji="1" lang="en-US" altLang="zh-CN" smtClean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ts val="3500"/>
              </a:lnSpc>
              <a:spcBef>
                <a:spcPct val="50000"/>
              </a:spcBef>
            </a:pP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       从根结点到达一个结点的路径上经过的所有结点被称作该结点的</a:t>
            </a:r>
            <a:r>
              <a:rPr kumimoji="1" lang="zh-CN" altLang="en-US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祖先结点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。 </a:t>
            </a:r>
            <a:r>
              <a:rPr kumimoji="1" lang="zh-CN" altLang="en-US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　</a:t>
            </a:r>
            <a:endParaRPr lang="zh-CN" altLang="en-US" dirty="0"/>
          </a:p>
        </p:txBody>
      </p:sp>
      <p:sp>
        <p:nvSpPr>
          <p:cNvPr id="32" name="Freeform 47"/>
          <p:cNvSpPr/>
          <p:nvPr/>
        </p:nvSpPr>
        <p:spPr bwMode="auto">
          <a:xfrm>
            <a:off x="1168375" y="3581393"/>
            <a:ext cx="211120" cy="300039"/>
          </a:xfrm>
          <a:custGeom>
            <a:avLst/>
            <a:gdLst/>
            <a:ahLst/>
            <a:cxnLst>
              <a:cxn ang="0">
                <a:pos x="121" y="0"/>
              </a:cxn>
              <a:cxn ang="0">
                <a:pos x="0" y="144"/>
              </a:cxn>
            </a:cxnLst>
            <a:rect l="0" t="0" r="r" b="b"/>
            <a:pathLst>
              <a:path w="121" h="144">
                <a:moveTo>
                  <a:pt x="121" y="0"/>
                </a:moveTo>
                <a:lnTo>
                  <a:pt x="0" y="144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3" name="Freeform 48"/>
          <p:cNvSpPr/>
          <p:nvPr/>
        </p:nvSpPr>
        <p:spPr bwMode="auto">
          <a:xfrm>
            <a:off x="1593809" y="3543293"/>
            <a:ext cx="214314" cy="32385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15" y="147"/>
              </a:cxn>
            </a:cxnLst>
            <a:rect l="0" t="0" r="r" b="b"/>
            <a:pathLst>
              <a:path w="115" h="147">
                <a:moveTo>
                  <a:pt x="0" y="0"/>
                </a:moveTo>
                <a:lnTo>
                  <a:pt x="115" y="147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4" name="Oval 31"/>
          <p:cNvSpPr>
            <a:spLocks noChangeArrowheads="1"/>
          </p:cNvSpPr>
          <p:nvPr/>
        </p:nvSpPr>
        <p:spPr bwMode="auto">
          <a:xfrm>
            <a:off x="2297087" y="2571744"/>
            <a:ext cx="360363" cy="360363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altLang="zh-CN" sz="2000" i="1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Oval 32"/>
          <p:cNvSpPr>
            <a:spLocks noChangeArrowheads="1"/>
          </p:cNvSpPr>
          <p:nvPr/>
        </p:nvSpPr>
        <p:spPr bwMode="auto">
          <a:xfrm>
            <a:off x="1289025" y="3221032"/>
            <a:ext cx="360362" cy="360363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altLang="zh-CN" sz="2000" i="1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Oval 33"/>
          <p:cNvSpPr>
            <a:spLocks noChangeArrowheads="1"/>
          </p:cNvSpPr>
          <p:nvPr/>
        </p:nvSpPr>
        <p:spPr bwMode="auto">
          <a:xfrm>
            <a:off x="2297087" y="3221032"/>
            <a:ext cx="360363" cy="360363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altLang="zh-CN" sz="2000" i="1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Oval 34"/>
          <p:cNvSpPr>
            <a:spLocks noChangeArrowheads="1"/>
          </p:cNvSpPr>
          <p:nvPr/>
        </p:nvSpPr>
        <p:spPr bwMode="auto">
          <a:xfrm>
            <a:off x="3305150" y="3221032"/>
            <a:ext cx="360362" cy="36036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en-US" altLang="zh-CN" sz="2000" i="1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Oval 35"/>
          <p:cNvSpPr>
            <a:spLocks noChangeArrowheads="1"/>
          </p:cNvSpPr>
          <p:nvPr/>
        </p:nvSpPr>
        <p:spPr bwMode="auto">
          <a:xfrm>
            <a:off x="928662" y="3868732"/>
            <a:ext cx="360363" cy="36036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en-US" altLang="zh-CN" sz="2000" i="1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Oval 36"/>
          <p:cNvSpPr>
            <a:spLocks noChangeArrowheads="1"/>
          </p:cNvSpPr>
          <p:nvPr/>
        </p:nvSpPr>
        <p:spPr bwMode="auto">
          <a:xfrm>
            <a:off x="1647800" y="3868732"/>
            <a:ext cx="360362" cy="36036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en-US" altLang="zh-CN" sz="2000" i="1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Oval 37"/>
          <p:cNvSpPr>
            <a:spLocks noChangeArrowheads="1"/>
          </p:cNvSpPr>
          <p:nvPr/>
        </p:nvSpPr>
        <p:spPr bwMode="auto">
          <a:xfrm>
            <a:off x="2297087" y="3868732"/>
            <a:ext cx="360363" cy="36036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lang="en-US" altLang="zh-CN" sz="2000" i="1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Oval 38"/>
          <p:cNvSpPr>
            <a:spLocks noChangeArrowheads="1"/>
          </p:cNvSpPr>
          <p:nvPr/>
        </p:nvSpPr>
        <p:spPr bwMode="auto">
          <a:xfrm>
            <a:off x="2297087" y="4516432"/>
            <a:ext cx="360363" cy="36036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lang="en-US" altLang="zh-CN" sz="2000" i="1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Oval 39"/>
          <p:cNvSpPr>
            <a:spLocks noChangeArrowheads="1"/>
          </p:cNvSpPr>
          <p:nvPr/>
        </p:nvSpPr>
        <p:spPr bwMode="auto">
          <a:xfrm>
            <a:off x="2944787" y="3868732"/>
            <a:ext cx="360363" cy="36036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en-US" altLang="zh-CN" sz="2000" i="1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Oval 40"/>
          <p:cNvSpPr>
            <a:spLocks noChangeArrowheads="1"/>
          </p:cNvSpPr>
          <p:nvPr/>
        </p:nvSpPr>
        <p:spPr bwMode="auto">
          <a:xfrm>
            <a:off x="3736950" y="3868732"/>
            <a:ext cx="360362" cy="36036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altLang="zh-CN" sz="2000" i="1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Oval 41"/>
          <p:cNvSpPr>
            <a:spLocks noChangeArrowheads="1"/>
          </p:cNvSpPr>
          <p:nvPr/>
        </p:nvSpPr>
        <p:spPr bwMode="auto">
          <a:xfrm>
            <a:off x="3160687" y="4516432"/>
            <a:ext cx="360363" cy="36036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en-US" altLang="zh-CN" sz="2000" i="1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Oval 42"/>
          <p:cNvSpPr>
            <a:spLocks noChangeArrowheads="1"/>
          </p:cNvSpPr>
          <p:nvPr/>
        </p:nvSpPr>
        <p:spPr bwMode="auto">
          <a:xfrm>
            <a:off x="3741712" y="4516432"/>
            <a:ext cx="360363" cy="36036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lang="en-US" altLang="zh-CN" sz="2000" i="1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Oval 43"/>
          <p:cNvSpPr>
            <a:spLocks noChangeArrowheads="1"/>
          </p:cNvSpPr>
          <p:nvPr/>
        </p:nvSpPr>
        <p:spPr bwMode="auto">
          <a:xfrm>
            <a:off x="4384650" y="4516432"/>
            <a:ext cx="360362" cy="36036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en-US" altLang="zh-CN" sz="2000" i="1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Line 45"/>
          <p:cNvSpPr>
            <a:spLocks noChangeShapeType="1"/>
          </p:cNvSpPr>
          <p:nvPr/>
        </p:nvSpPr>
        <p:spPr bwMode="auto">
          <a:xfrm>
            <a:off x="2474887" y="2932107"/>
            <a:ext cx="0" cy="288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9" name="Line 46"/>
          <p:cNvSpPr>
            <a:spLocks noChangeShapeType="1"/>
          </p:cNvSpPr>
          <p:nvPr/>
        </p:nvSpPr>
        <p:spPr bwMode="auto">
          <a:xfrm>
            <a:off x="2666975" y="2817807"/>
            <a:ext cx="647700" cy="50323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0" name="Line 49"/>
          <p:cNvSpPr>
            <a:spLocks noChangeShapeType="1"/>
          </p:cNvSpPr>
          <p:nvPr/>
        </p:nvSpPr>
        <p:spPr bwMode="auto">
          <a:xfrm>
            <a:off x="2479650" y="3614732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1" name="Line 50"/>
          <p:cNvSpPr>
            <a:spLocks noChangeShapeType="1"/>
          </p:cNvSpPr>
          <p:nvPr/>
        </p:nvSpPr>
        <p:spPr bwMode="auto">
          <a:xfrm>
            <a:off x="2479650" y="4229094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2" name="Freeform 51"/>
          <p:cNvSpPr/>
          <p:nvPr/>
        </p:nvSpPr>
        <p:spPr bwMode="auto">
          <a:xfrm>
            <a:off x="3176562" y="3567107"/>
            <a:ext cx="220663" cy="301625"/>
          </a:xfrm>
          <a:custGeom>
            <a:avLst/>
            <a:gdLst/>
            <a:ahLst/>
            <a:cxnLst>
              <a:cxn ang="0">
                <a:pos x="139" y="0"/>
              </a:cxn>
              <a:cxn ang="0">
                <a:pos x="0" y="190"/>
              </a:cxn>
            </a:cxnLst>
            <a:rect l="0" t="0" r="r" b="b"/>
            <a:pathLst>
              <a:path w="139" h="190">
                <a:moveTo>
                  <a:pt x="139" y="0"/>
                </a:moveTo>
                <a:lnTo>
                  <a:pt x="0" y="190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3" name="Freeform 52"/>
          <p:cNvSpPr/>
          <p:nvPr/>
        </p:nvSpPr>
        <p:spPr bwMode="auto">
          <a:xfrm>
            <a:off x="3616300" y="3538532"/>
            <a:ext cx="265112" cy="3302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67" y="208"/>
              </a:cxn>
            </a:cxnLst>
            <a:rect l="0" t="0" r="r" b="b"/>
            <a:pathLst>
              <a:path w="167" h="208">
                <a:moveTo>
                  <a:pt x="0" y="0"/>
                </a:moveTo>
                <a:lnTo>
                  <a:pt x="167" y="208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4" name="Line 53"/>
          <p:cNvSpPr>
            <a:spLocks noChangeShapeType="1"/>
          </p:cNvSpPr>
          <p:nvPr/>
        </p:nvSpPr>
        <p:spPr bwMode="auto">
          <a:xfrm flipH="1">
            <a:off x="3421037" y="4157657"/>
            <a:ext cx="360363" cy="35877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5" name="Line 54"/>
          <p:cNvSpPr>
            <a:spLocks noChangeShapeType="1"/>
          </p:cNvSpPr>
          <p:nvPr/>
        </p:nvSpPr>
        <p:spPr bwMode="auto">
          <a:xfrm>
            <a:off x="3924275" y="4229094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6" name="Freeform 55"/>
          <p:cNvSpPr/>
          <p:nvPr/>
        </p:nvSpPr>
        <p:spPr bwMode="auto">
          <a:xfrm>
            <a:off x="4063975" y="4138607"/>
            <a:ext cx="447675" cy="3905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82" y="246"/>
              </a:cxn>
            </a:cxnLst>
            <a:rect l="0" t="0" r="r" b="b"/>
            <a:pathLst>
              <a:path w="282" h="246">
                <a:moveTo>
                  <a:pt x="0" y="0"/>
                </a:moveTo>
                <a:lnTo>
                  <a:pt x="282" y="246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3357554" y="2500306"/>
            <a:ext cx="33575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000" smtClean="0">
                <a:ea typeface="楷体" panose="02010609060101010101" pitchFamily="49" charset="-122"/>
                <a:cs typeface="Times New Roman" panose="02020603050405020304" pitchFamily="18" charset="0"/>
              </a:rPr>
              <a:t>所有结点都是</a:t>
            </a:r>
            <a:r>
              <a:rPr kumimoji="1" lang="en-US" altLang="zh-CN" sz="2000" i="1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1" lang="zh-CN" altLang="en-US" sz="2000" smtClean="0">
                <a:ea typeface="楷体" panose="02010609060101010101" pitchFamily="49" charset="-122"/>
                <a:cs typeface="Times New Roman" panose="02020603050405020304" pitchFamily="18" charset="0"/>
              </a:rPr>
              <a:t>的子孙结点</a:t>
            </a:r>
            <a:endParaRPr lang="zh-CN" altLang="en-US" sz="2000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714744" y="5143512"/>
            <a:ext cx="33575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sz="2000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kumimoji="1" lang="zh-CN" altLang="en-US" sz="2000" smtClean="0">
                <a:ea typeface="楷体" panose="02010609060101010101" pitchFamily="49" charset="-122"/>
                <a:cs typeface="Times New Roman" panose="02020603050405020304" pitchFamily="18" charset="0"/>
              </a:rPr>
              <a:t>的祖先结点为</a:t>
            </a:r>
            <a:r>
              <a:rPr kumimoji="1" lang="en-US" altLang="zh-CN" sz="2000" i="1" dirty="0" smtClean="0">
                <a:solidFill>
                  <a:srgbClr val="CC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1" lang="zh-CN" altLang="en-US" sz="2000" dirty="0" smtClean="0">
                <a:solidFill>
                  <a:srgbClr val="CC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kumimoji="1" lang="en-US" altLang="zh-CN" sz="2000" i="1" dirty="0" smtClean="0">
                <a:solidFill>
                  <a:srgbClr val="CC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kumimoji="1" lang="zh-CN" altLang="en-US" sz="2000" dirty="0" smtClean="0">
                <a:solidFill>
                  <a:srgbClr val="CC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kumimoji="1" lang="en-US" altLang="zh-CN" sz="2000" i="1" dirty="0" smtClean="0">
                <a:solidFill>
                  <a:srgbClr val="CC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endParaRPr lang="zh-CN" altLang="en-US" sz="2000" i="1" dirty="0">
              <a:solidFill>
                <a:srgbClr val="CC00FF"/>
              </a:solidFill>
            </a:endParaRPr>
          </a:p>
        </p:txBody>
      </p:sp>
      <p:cxnSp>
        <p:nvCxnSpPr>
          <p:cNvPr id="61" name="直接箭头连接符 60"/>
          <p:cNvCxnSpPr/>
          <p:nvPr/>
        </p:nvCxnSpPr>
        <p:spPr>
          <a:xfrm rot="10800000">
            <a:off x="2786050" y="2714620"/>
            <a:ext cx="500066" cy="1588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endCxn id="45" idx="4"/>
          </p:cNvCxnSpPr>
          <p:nvPr/>
        </p:nvCxnSpPr>
        <p:spPr>
          <a:xfrm rot="16200000" flipV="1">
            <a:off x="3792117" y="5006571"/>
            <a:ext cx="266718" cy="7164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灯片编号占位符 5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</a:fld>
            <a:r>
              <a:rPr lang="en-US" altLang="zh-CN" smtClean="0"/>
              <a:t>/26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393702" y="285728"/>
            <a:ext cx="8464578" cy="189928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6</a:t>
            </a:r>
            <a:r>
              <a:rPr kumimoji="1" lang="zh-CN" altLang="en-US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、结点的</a:t>
            </a:r>
            <a:r>
              <a:rPr kumimoji="1" lang="zh-CN" altLang="en-US" dirty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层次和树的高度：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树中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每个结点都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处在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一个层次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上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。结点的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层次从树根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开始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定义，根结点为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kumimoji="1"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层，它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孩子结点为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kumimoji="1"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层，以此类推。</a:t>
            </a:r>
            <a:endParaRPr kumimoji="1" lang="en-US" altLang="zh-CN" smtClean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树中结点的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最大层次称为树的</a:t>
            </a:r>
            <a:r>
              <a:rPr kumimoji="1" lang="zh-CN" altLang="en-US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高度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（或树的</a:t>
            </a:r>
            <a:r>
              <a:rPr kumimoji="1" lang="zh-CN" altLang="en-US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深度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kumimoji="1" lang="zh-CN" altLang="en-US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2000232" y="3243204"/>
            <a:ext cx="3816350" cy="2305050"/>
            <a:chOff x="1692275" y="2276475"/>
            <a:chExt cx="3816350" cy="2305050"/>
          </a:xfrm>
        </p:grpSpPr>
        <p:sp>
          <p:nvSpPr>
            <p:cNvPr id="49" name="Line 44"/>
            <p:cNvSpPr>
              <a:spLocks noChangeShapeType="1"/>
            </p:cNvSpPr>
            <p:nvPr/>
          </p:nvSpPr>
          <p:spPr bwMode="auto">
            <a:xfrm flipH="1">
              <a:off x="2335217" y="2493963"/>
              <a:ext cx="725482" cy="4968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" name="Freeform 47"/>
            <p:cNvSpPr/>
            <p:nvPr/>
          </p:nvSpPr>
          <p:spPr bwMode="auto">
            <a:xfrm>
              <a:off x="1931988" y="3286124"/>
              <a:ext cx="211120" cy="300039"/>
            </a:xfrm>
            <a:custGeom>
              <a:avLst/>
              <a:gdLst/>
              <a:ahLst/>
              <a:cxnLst>
                <a:cxn ang="0">
                  <a:pos x="121" y="0"/>
                </a:cxn>
                <a:cxn ang="0">
                  <a:pos x="0" y="144"/>
                </a:cxn>
              </a:cxnLst>
              <a:rect l="0" t="0" r="r" b="b"/>
              <a:pathLst>
                <a:path w="121" h="144">
                  <a:moveTo>
                    <a:pt x="121" y="0"/>
                  </a:moveTo>
                  <a:lnTo>
                    <a:pt x="0" y="144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" name="Freeform 48"/>
            <p:cNvSpPr/>
            <p:nvPr/>
          </p:nvSpPr>
          <p:spPr bwMode="auto">
            <a:xfrm>
              <a:off x="2357422" y="3248024"/>
              <a:ext cx="214314" cy="32385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5" y="147"/>
                </a:cxn>
              </a:cxnLst>
              <a:rect l="0" t="0" r="r" b="b"/>
              <a:pathLst>
                <a:path w="115" h="147">
                  <a:moveTo>
                    <a:pt x="0" y="0"/>
                  </a:moveTo>
                  <a:lnTo>
                    <a:pt x="115" y="147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" name="Oval 31"/>
            <p:cNvSpPr>
              <a:spLocks noChangeArrowheads="1"/>
            </p:cNvSpPr>
            <p:nvPr/>
          </p:nvSpPr>
          <p:spPr bwMode="auto">
            <a:xfrm>
              <a:off x="3060700" y="2276475"/>
              <a:ext cx="360363" cy="360363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Oval 32"/>
            <p:cNvSpPr>
              <a:spLocks noChangeArrowheads="1"/>
            </p:cNvSpPr>
            <p:nvPr/>
          </p:nvSpPr>
          <p:spPr bwMode="auto">
            <a:xfrm>
              <a:off x="2052638" y="2925763"/>
              <a:ext cx="360362" cy="360363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en-US" altLang="zh-CN" sz="2000" i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Oval 33"/>
            <p:cNvSpPr>
              <a:spLocks noChangeArrowheads="1"/>
            </p:cNvSpPr>
            <p:nvPr/>
          </p:nvSpPr>
          <p:spPr bwMode="auto">
            <a:xfrm>
              <a:off x="3060700" y="2925763"/>
              <a:ext cx="360363" cy="360363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en-US" altLang="zh-CN" sz="2000" i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Oval 34"/>
            <p:cNvSpPr>
              <a:spLocks noChangeArrowheads="1"/>
            </p:cNvSpPr>
            <p:nvPr/>
          </p:nvSpPr>
          <p:spPr bwMode="auto">
            <a:xfrm>
              <a:off x="4068763" y="2925763"/>
              <a:ext cx="360362" cy="360362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Oval 35"/>
            <p:cNvSpPr>
              <a:spLocks noChangeArrowheads="1"/>
            </p:cNvSpPr>
            <p:nvPr/>
          </p:nvSpPr>
          <p:spPr bwMode="auto">
            <a:xfrm>
              <a:off x="1692275" y="3573463"/>
              <a:ext cx="360363" cy="360362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endPara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Oval 36"/>
            <p:cNvSpPr>
              <a:spLocks noChangeArrowheads="1"/>
            </p:cNvSpPr>
            <p:nvPr/>
          </p:nvSpPr>
          <p:spPr bwMode="auto">
            <a:xfrm>
              <a:off x="2411413" y="3573463"/>
              <a:ext cx="360362" cy="360362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endPara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Oval 37"/>
            <p:cNvSpPr>
              <a:spLocks noChangeArrowheads="1"/>
            </p:cNvSpPr>
            <p:nvPr/>
          </p:nvSpPr>
          <p:spPr bwMode="auto">
            <a:xfrm>
              <a:off x="3060700" y="3573463"/>
              <a:ext cx="360363" cy="360362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  <a:endPara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Oval 38"/>
            <p:cNvSpPr>
              <a:spLocks noChangeArrowheads="1"/>
            </p:cNvSpPr>
            <p:nvPr/>
          </p:nvSpPr>
          <p:spPr bwMode="auto">
            <a:xfrm>
              <a:off x="3060700" y="4221163"/>
              <a:ext cx="360363" cy="360362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endPara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Oval 39"/>
            <p:cNvSpPr>
              <a:spLocks noChangeArrowheads="1"/>
            </p:cNvSpPr>
            <p:nvPr/>
          </p:nvSpPr>
          <p:spPr bwMode="auto">
            <a:xfrm>
              <a:off x="3708400" y="3573463"/>
              <a:ext cx="360363" cy="360362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endPara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Oval 40"/>
            <p:cNvSpPr>
              <a:spLocks noChangeArrowheads="1"/>
            </p:cNvSpPr>
            <p:nvPr/>
          </p:nvSpPr>
          <p:spPr bwMode="auto">
            <a:xfrm>
              <a:off x="4500563" y="3573463"/>
              <a:ext cx="360362" cy="360362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Oval 41"/>
            <p:cNvSpPr>
              <a:spLocks noChangeArrowheads="1"/>
            </p:cNvSpPr>
            <p:nvPr/>
          </p:nvSpPr>
          <p:spPr bwMode="auto">
            <a:xfrm>
              <a:off x="3924300" y="4221163"/>
              <a:ext cx="360363" cy="360362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endPara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Oval 42"/>
            <p:cNvSpPr>
              <a:spLocks noChangeArrowheads="1"/>
            </p:cNvSpPr>
            <p:nvPr/>
          </p:nvSpPr>
          <p:spPr bwMode="auto">
            <a:xfrm>
              <a:off x="4505325" y="4221163"/>
              <a:ext cx="360363" cy="360362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endPara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Oval 43"/>
            <p:cNvSpPr>
              <a:spLocks noChangeArrowheads="1"/>
            </p:cNvSpPr>
            <p:nvPr/>
          </p:nvSpPr>
          <p:spPr bwMode="auto">
            <a:xfrm>
              <a:off x="5148263" y="4221163"/>
              <a:ext cx="360362" cy="360362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endPara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Line 45"/>
            <p:cNvSpPr>
              <a:spLocks noChangeShapeType="1"/>
            </p:cNvSpPr>
            <p:nvPr/>
          </p:nvSpPr>
          <p:spPr bwMode="auto">
            <a:xfrm>
              <a:off x="3238500" y="2636838"/>
              <a:ext cx="0" cy="288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" name="Line 46"/>
            <p:cNvSpPr>
              <a:spLocks noChangeShapeType="1"/>
            </p:cNvSpPr>
            <p:nvPr/>
          </p:nvSpPr>
          <p:spPr bwMode="auto">
            <a:xfrm>
              <a:off x="3430588" y="2522538"/>
              <a:ext cx="647700" cy="5032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" name="Line 49"/>
            <p:cNvSpPr>
              <a:spLocks noChangeShapeType="1"/>
            </p:cNvSpPr>
            <p:nvPr/>
          </p:nvSpPr>
          <p:spPr bwMode="auto">
            <a:xfrm>
              <a:off x="3243263" y="3319463"/>
              <a:ext cx="0" cy="215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" name="Line 50"/>
            <p:cNvSpPr>
              <a:spLocks noChangeShapeType="1"/>
            </p:cNvSpPr>
            <p:nvPr/>
          </p:nvSpPr>
          <p:spPr bwMode="auto">
            <a:xfrm>
              <a:off x="3243263" y="3933825"/>
              <a:ext cx="0" cy="2873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4" name="Freeform 51"/>
            <p:cNvSpPr/>
            <p:nvPr/>
          </p:nvSpPr>
          <p:spPr bwMode="auto">
            <a:xfrm>
              <a:off x="3940175" y="3271838"/>
              <a:ext cx="220663" cy="301625"/>
            </a:xfrm>
            <a:custGeom>
              <a:avLst/>
              <a:gdLst/>
              <a:ahLst/>
              <a:cxnLst>
                <a:cxn ang="0">
                  <a:pos x="139" y="0"/>
                </a:cxn>
                <a:cxn ang="0">
                  <a:pos x="0" y="190"/>
                </a:cxn>
              </a:cxnLst>
              <a:rect l="0" t="0" r="r" b="b"/>
              <a:pathLst>
                <a:path w="139" h="190">
                  <a:moveTo>
                    <a:pt x="139" y="0"/>
                  </a:moveTo>
                  <a:lnTo>
                    <a:pt x="0" y="190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5" name="Freeform 52"/>
            <p:cNvSpPr/>
            <p:nvPr/>
          </p:nvSpPr>
          <p:spPr bwMode="auto">
            <a:xfrm>
              <a:off x="4379913" y="3243263"/>
              <a:ext cx="265112" cy="3302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7" y="208"/>
                </a:cxn>
              </a:cxnLst>
              <a:rect l="0" t="0" r="r" b="b"/>
              <a:pathLst>
                <a:path w="167" h="208">
                  <a:moveTo>
                    <a:pt x="0" y="0"/>
                  </a:moveTo>
                  <a:lnTo>
                    <a:pt x="167" y="208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" name="Line 53"/>
            <p:cNvSpPr>
              <a:spLocks noChangeShapeType="1"/>
            </p:cNvSpPr>
            <p:nvPr/>
          </p:nvSpPr>
          <p:spPr bwMode="auto">
            <a:xfrm flipH="1">
              <a:off x="4184650" y="3862388"/>
              <a:ext cx="360363" cy="3587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7" name="Line 54"/>
            <p:cNvSpPr>
              <a:spLocks noChangeShapeType="1"/>
            </p:cNvSpPr>
            <p:nvPr/>
          </p:nvSpPr>
          <p:spPr bwMode="auto">
            <a:xfrm>
              <a:off x="4687888" y="3933825"/>
              <a:ext cx="0" cy="2873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" name="Freeform 55"/>
            <p:cNvSpPr/>
            <p:nvPr/>
          </p:nvSpPr>
          <p:spPr bwMode="auto">
            <a:xfrm>
              <a:off x="4827588" y="3843338"/>
              <a:ext cx="447675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2" y="246"/>
                </a:cxn>
              </a:cxnLst>
              <a:rect l="0" t="0" r="r" b="b"/>
              <a:pathLst>
                <a:path w="282" h="246">
                  <a:moveTo>
                    <a:pt x="0" y="0"/>
                  </a:moveTo>
                  <a:lnTo>
                    <a:pt x="282" y="246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3929058" y="3171766"/>
            <a:ext cx="3360759" cy="396875"/>
            <a:chOff x="3929058" y="2714620"/>
            <a:chExt cx="3360759" cy="396875"/>
          </a:xfrm>
        </p:grpSpPr>
        <p:sp>
          <p:nvSpPr>
            <p:cNvPr id="53278" name="Text Box 30"/>
            <p:cNvSpPr txBox="1">
              <a:spLocks noChangeArrowheads="1"/>
            </p:cNvSpPr>
            <p:nvPr/>
          </p:nvSpPr>
          <p:spPr bwMode="auto">
            <a:xfrm>
              <a:off x="6929454" y="2714620"/>
              <a:ext cx="360363" cy="396875"/>
            </a:xfrm>
            <a:prstGeom prst="rect">
              <a:avLst/>
            </a:prstGeom>
            <a:noFill/>
            <a:ln w="9525" algn="ctr">
              <a:noFill/>
              <a:miter lim="800000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solidFill>
                    <a:srgbClr val="CC00FF"/>
                  </a:solidFill>
                </a:rPr>
                <a:t>1</a:t>
              </a:r>
              <a:endParaRPr lang="en-US" altLang="zh-CN" sz="2000" dirty="0">
                <a:solidFill>
                  <a:srgbClr val="CC00FF"/>
                </a:solidFill>
              </a:endParaRPr>
            </a:p>
          </p:txBody>
        </p:sp>
        <p:cxnSp>
          <p:nvCxnSpPr>
            <p:cNvPr id="60" name="直接连接符 59"/>
            <p:cNvCxnSpPr/>
            <p:nvPr/>
          </p:nvCxnSpPr>
          <p:spPr>
            <a:xfrm>
              <a:off x="3929058" y="2928934"/>
              <a:ext cx="2857520" cy="1588"/>
            </a:xfrm>
            <a:prstGeom prst="line">
              <a:avLst/>
            </a:prstGeom>
            <a:ln w="28575">
              <a:solidFill>
                <a:srgbClr val="0000CC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组合 67"/>
          <p:cNvGrpSpPr/>
          <p:nvPr/>
        </p:nvGrpSpPr>
        <p:grpSpPr>
          <a:xfrm>
            <a:off x="4929190" y="3846461"/>
            <a:ext cx="2360627" cy="396875"/>
            <a:chOff x="4929190" y="3389315"/>
            <a:chExt cx="2360627" cy="396875"/>
          </a:xfrm>
        </p:grpSpPr>
        <p:sp>
          <p:nvSpPr>
            <p:cNvPr id="53279" name="Text Box 31"/>
            <p:cNvSpPr txBox="1">
              <a:spLocks noChangeArrowheads="1"/>
            </p:cNvSpPr>
            <p:nvPr/>
          </p:nvSpPr>
          <p:spPr bwMode="auto">
            <a:xfrm>
              <a:off x="6929454" y="3389315"/>
              <a:ext cx="360363" cy="396875"/>
            </a:xfrm>
            <a:prstGeom prst="rect">
              <a:avLst/>
            </a:prstGeom>
            <a:noFill/>
            <a:ln w="9525" algn="ctr">
              <a:noFill/>
              <a:miter lim="800000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rgbClr val="CC00FF"/>
                  </a:solidFill>
                </a:rPr>
                <a:t>2</a:t>
              </a:r>
              <a:endParaRPr lang="en-US" altLang="zh-CN" sz="2000">
                <a:solidFill>
                  <a:srgbClr val="CC00FF"/>
                </a:solidFill>
              </a:endParaRPr>
            </a:p>
          </p:txBody>
        </p:sp>
        <p:cxnSp>
          <p:nvCxnSpPr>
            <p:cNvPr id="61" name="直接连接符 60"/>
            <p:cNvCxnSpPr/>
            <p:nvPr/>
          </p:nvCxnSpPr>
          <p:spPr>
            <a:xfrm>
              <a:off x="4929190" y="3571876"/>
              <a:ext cx="1857388" cy="1588"/>
            </a:xfrm>
            <a:prstGeom prst="line">
              <a:avLst/>
            </a:prstGeom>
            <a:ln w="28575">
              <a:solidFill>
                <a:srgbClr val="0000CC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组合 68"/>
          <p:cNvGrpSpPr/>
          <p:nvPr/>
        </p:nvGrpSpPr>
        <p:grpSpPr>
          <a:xfrm>
            <a:off x="5357818" y="4489403"/>
            <a:ext cx="1931998" cy="396875"/>
            <a:chOff x="5357818" y="4032257"/>
            <a:chExt cx="1931998" cy="396875"/>
          </a:xfrm>
        </p:grpSpPr>
        <p:sp>
          <p:nvSpPr>
            <p:cNvPr id="53280" name="Text Box 32"/>
            <p:cNvSpPr txBox="1">
              <a:spLocks noChangeArrowheads="1"/>
            </p:cNvSpPr>
            <p:nvPr/>
          </p:nvSpPr>
          <p:spPr bwMode="auto">
            <a:xfrm>
              <a:off x="6929454" y="4032257"/>
              <a:ext cx="360362" cy="396875"/>
            </a:xfrm>
            <a:prstGeom prst="rect">
              <a:avLst/>
            </a:prstGeom>
            <a:noFill/>
            <a:ln w="9525" algn="ctr">
              <a:noFill/>
              <a:miter lim="800000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rgbClr val="CC00FF"/>
                  </a:solidFill>
                </a:rPr>
                <a:t>3</a:t>
              </a:r>
              <a:endParaRPr lang="en-US" altLang="zh-CN" sz="2000">
                <a:solidFill>
                  <a:srgbClr val="CC00FF"/>
                </a:solidFill>
              </a:endParaRPr>
            </a:p>
          </p:txBody>
        </p:sp>
        <p:cxnSp>
          <p:nvCxnSpPr>
            <p:cNvPr id="62" name="直接连接符 61"/>
            <p:cNvCxnSpPr/>
            <p:nvPr/>
          </p:nvCxnSpPr>
          <p:spPr>
            <a:xfrm>
              <a:off x="5357818" y="4213230"/>
              <a:ext cx="1428760" cy="1588"/>
            </a:xfrm>
            <a:prstGeom prst="line">
              <a:avLst/>
            </a:prstGeom>
            <a:ln w="28575">
              <a:solidFill>
                <a:srgbClr val="0000CC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组合 69"/>
          <p:cNvGrpSpPr/>
          <p:nvPr/>
        </p:nvGrpSpPr>
        <p:grpSpPr>
          <a:xfrm>
            <a:off x="5959484" y="5132345"/>
            <a:ext cx="1330332" cy="396875"/>
            <a:chOff x="5959484" y="4675199"/>
            <a:chExt cx="1330332" cy="396875"/>
          </a:xfrm>
        </p:grpSpPr>
        <p:sp>
          <p:nvSpPr>
            <p:cNvPr id="53281" name="Text Box 33"/>
            <p:cNvSpPr txBox="1">
              <a:spLocks noChangeArrowheads="1"/>
            </p:cNvSpPr>
            <p:nvPr/>
          </p:nvSpPr>
          <p:spPr bwMode="auto">
            <a:xfrm>
              <a:off x="6929454" y="4675199"/>
              <a:ext cx="360362" cy="396875"/>
            </a:xfrm>
            <a:prstGeom prst="rect">
              <a:avLst/>
            </a:prstGeom>
            <a:noFill/>
            <a:ln w="9525" algn="ctr">
              <a:noFill/>
              <a:miter lim="800000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solidFill>
                    <a:srgbClr val="CC00FF"/>
                  </a:solidFill>
                </a:rPr>
                <a:t>4</a:t>
              </a:r>
              <a:endParaRPr lang="en-US" altLang="zh-CN" sz="2000" dirty="0">
                <a:solidFill>
                  <a:srgbClr val="CC00FF"/>
                </a:solidFill>
              </a:endParaRPr>
            </a:p>
          </p:txBody>
        </p:sp>
        <p:cxnSp>
          <p:nvCxnSpPr>
            <p:cNvPr id="63" name="直接连接符 62"/>
            <p:cNvCxnSpPr/>
            <p:nvPr/>
          </p:nvCxnSpPr>
          <p:spPr>
            <a:xfrm>
              <a:off x="5959484" y="4914910"/>
              <a:ext cx="898532" cy="0"/>
            </a:xfrm>
            <a:prstGeom prst="line">
              <a:avLst/>
            </a:prstGeom>
            <a:ln w="28575">
              <a:solidFill>
                <a:srgbClr val="0000CC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TextBox 70"/>
          <p:cNvSpPr txBox="1"/>
          <p:nvPr/>
        </p:nvSpPr>
        <p:spPr>
          <a:xfrm>
            <a:off x="3143240" y="5957848"/>
            <a:ext cx="24288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树的高度为</a:t>
            </a:r>
            <a:r>
              <a:rPr lang="en-US" altLang="zh-CN" sz="2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endParaRPr lang="zh-CN" altLang="en-US" sz="2000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72" name="组合 71"/>
          <p:cNvGrpSpPr/>
          <p:nvPr/>
        </p:nvGrpSpPr>
        <p:grpSpPr>
          <a:xfrm>
            <a:off x="7358082" y="3281304"/>
            <a:ext cx="849634" cy="2143140"/>
            <a:chOff x="7358082" y="2824158"/>
            <a:chExt cx="849634" cy="2143140"/>
          </a:xfrm>
        </p:grpSpPr>
        <p:sp>
          <p:nvSpPr>
            <p:cNvPr id="65" name="右大括号 64"/>
            <p:cNvSpPr/>
            <p:nvPr/>
          </p:nvSpPr>
          <p:spPr>
            <a:xfrm>
              <a:off x="7358082" y="2928934"/>
              <a:ext cx="285752" cy="1928826"/>
            </a:xfrm>
            <a:prstGeom prst="righ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7715273" y="2824158"/>
              <a:ext cx="492443" cy="214314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l"/>
              <a:r>
                <a:rPr lang="zh-CN" altLang="en-US" sz="2000" smtClean="0">
                  <a:latin typeface="楷体" panose="02010609060101010101" pitchFamily="49" charset="-122"/>
                  <a:ea typeface="楷体" panose="02010609060101010101" pitchFamily="49" charset="-122"/>
                </a:rPr>
                <a:t>结点的</a:t>
              </a:r>
              <a:r>
                <a:rPr kumimoji="1" lang="zh-CN" altLang="en-US" sz="2000" smtClean="0"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rPr>
                <a:t>层次或深度</a:t>
              </a:r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64" name="灯片编号占位符 6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</a:fld>
            <a:r>
              <a:rPr lang="en-US" altLang="zh-CN" smtClean="0"/>
              <a:t>/26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428596" y="500042"/>
            <a:ext cx="8429684" cy="175432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kumimoji="1" lang="en-US" altLang="zh-CN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7</a:t>
            </a:r>
            <a:r>
              <a:rPr kumimoji="1" lang="zh-CN" altLang="en-US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kumimoji="1" lang="zh-CN" altLang="en-US" dirty="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有序</a:t>
            </a:r>
            <a:r>
              <a:rPr kumimoji="1" lang="zh-CN" altLang="en-US" dirty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树和无序树：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若树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中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各结点的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子树是按照一定的次序从左向右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安排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的，且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相对次序是不能随意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变换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的，则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称为</a:t>
            </a:r>
            <a:r>
              <a:rPr kumimoji="1" lang="zh-CN" altLang="en-US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有序</a:t>
            </a:r>
            <a:r>
              <a:rPr kumimoji="1" lang="zh-CN" altLang="en-US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树，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否则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称为</a:t>
            </a:r>
            <a:r>
              <a:rPr kumimoji="1" lang="zh-CN" altLang="en-US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无序树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kumimoji="1" lang="zh-CN" altLang="en-US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1928794" y="2571744"/>
            <a:ext cx="928694" cy="57150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15</a:t>
            </a:r>
            <a:r>
              <a:rPr lang="zh-CN" alt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届</a:t>
            </a:r>
            <a:endParaRPr lang="zh-CN" altLang="en-US" sz="200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785786" y="3571876"/>
            <a:ext cx="928694" cy="57150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班</a:t>
            </a:r>
            <a:endParaRPr lang="zh-CN" altLang="en-US" sz="200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2000232" y="3571876"/>
            <a:ext cx="928694" cy="57150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班</a:t>
            </a:r>
            <a:endParaRPr lang="zh-CN" altLang="en-US" sz="200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3143240" y="3571876"/>
            <a:ext cx="928694" cy="57150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班</a:t>
            </a:r>
            <a:endParaRPr lang="zh-CN" altLang="en-US" sz="200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8" name="直接连接符 7"/>
          <p:cNvCxnSpPr>
            <a:stCxn id="3" idx="3"/>
            <a:endCxn id="4" idx="0"/>
          </p:cNvCxnSpPr>
          <p:nvPr/>
        </p:nvCxnSpPr>
        <p:spPr>
          <a:xfrm rot="5400000">
            <a:off x="1401305" y="2908382"/>
            <a:ext cx="512323" cy="814665"/>
          </a:xfrm>
          <a:prstGeom prst="line">
            <a:avLst/>
          </a:prstGeom>
          <a:ln w="2857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stCxn id="3" idx="4"/>
            <a:endCxn id="5" idx="0"/>
          </p:cNvCxnSpPr>
          <p:nvPr/>
        </p:nvCxnSpPr>
        <p:spPr>
          <a:xfrm rot="16200000" flipH="1">
            <a:off x="2214546" y="3321843"/>
            <a:ext cx="428628" cy="71438"/>
          </a:xfrm>
          <a:prstGeom prst="line">
            <a:avLst/>
          </a:prstGeom>
          <a:ln w="2857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3" idx="5"/>
            <a:endCxn id="6" idx="0"/>
          </p:cNvCxnSpPr>
          <p:nvPr/>
        </p:nvCxnSpPr>
        <p:spPr>
          <a:xfrm rot="16200000" flipH="1">
            <a:off x="2908374" y="2872662"/>
            <a:ext cx="512323" cy="886103"/>
          </a:xfrm>
          <a:prstGeom prst="line">
            <a:avLst/>
          </a:prstGeom>
          <a:ln w="2857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643042" y="5072074"/>
            <a:ext cx="1285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smtClean="0">
                <a:ea typeface="楷体" panose="02010609060101010101" pitchFamily="49" charset="-122"/>
                <a:cs typeface="Times New Roman" panose="02020603050405020304" pitchFamily="18" charset="0"/>
              </a:rPr>
              <a:t>有序树</a:t>
            </a:r>
            <a:endParaRPr lang="zh-CN" altLang="en-US" sz="2000"/>
          </a:p>
        </p:txBody>
      </p:sp>
      <p:sp>
        <p:nvSpPr>
          <p:cNvPr id="15" name="等腰三角形 14"/>
          <p:cNvSpPr/>
          <p:nvPr/>
        </p:nvSpPr>
        <p:spPr>
          <a:xfrm>
            <a:off x="1079476" y="4156080"/>
            <a:ext cx="357190" cy="571504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/>
        </p:nvSpPr>
        <p:spPr>
          <a:xfrm>
            <a:off x="2285984" y="4156080"/>
            <a:ext cx="357190" cy="571504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等腰三角形 16"/>
          <p:cNvSpPr/>
          <p:nvPr/>
        </p:nvSpPr>
        <p:spPr>
          <a:xfrm>
            <a:off x="3500430" y="4156080"/>
            <a:ext cx="357190" cy="571504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6143636" y="2528824"/>
            <a:ext cx="928694" cy="57150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15</a:t>
            </a:r>
            <a:r>
              <a:rPr lang="zh-CN" alt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届</a:t>
            </a:r>
            <a:endParaRPr lang="zh-CN" altLang="en-US" sz="200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5000628" y="3528956"/>
            <a:ext cx="928694" cy="57150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班</a:t>
            </a:r>
            <a:endParaRPr lang="zh-CN" altLang="en-US" sz="200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6215074" y="3528956"/>
            <a:ext cx="928694" cy="57150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班</a:t>
            </a:r>
            <a:endParaRPr lang="zh-CN" altLang="en-US" sz="200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7358082" y="3528956"/>
            <a:ext cx="928694" cy="57150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班</a:t>
            </a:r>
            <a:endParaRPr lang="zh-CN" altLang="en-US" sz="200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22" name="直接连接符 21"/>
          <p:cNvCxnSpPr>
            <a:stCxn id="18" idx="3"/>
            <a:endCxn id="19" idx="0"/>
          </p:cNvCxnSpPr>
          <p:nvPr/>
        </p:nvCxnSpPr>
        <p:spPr>
          <a:xfrm rot="5400000">
            <a:off x="5616147" y="2865462"/>
            <a:ext cx="512323" cy="814665"/>
          </a:xfrm>
          <a:prstGeom prst="line">
            <a:avLst/>
          </a:prstGeom>
          <a:ln w="2857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18" idx="4"/>
            <a:endCxn id="20" idx="0"/>
          </p:cNvCxnSpPr>
          <p:nvPr/>
        </p:nvCxnSpPr>
        <p:spPr>
          <a:xfrm rot="16200000" flipH="1">
            <a:off x="6429388" y="3278923"/>
            <a:ext cx="428628" cy="71438"/>
          </a:xfrm>
          <a:prstGeom prst="line">
            <a:avLst/>
          </a:prstGeom>
          <a:ln w="2857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18" idx="5"/>
            <a:endCxn id="21" idx="0"/>
          </p:cNvCxnSpPr>
          <p:nvPr/>
        </p:nvCxnSpPr>
        <p:spPr>
          <a:xfrm rot="16200000" flipH="1">
            <a:off x="7123216" y="2829742"/>
            <a:ext cx="512323" cy="886103"/>
          </a:xfrm>
          <a:prstGeom prst="line">
            <a:avLst/>
          </a:prstGeom>
          <a:ln w="2857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143636" y="5029154"/>
            <a:ext cx="1285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smtClean="0">
                <a:ea typeface="楷体" panose="02010609060101010101" pitchFamily="49" charset="-122"/>
                <a:cs typeface="Times New Roman" panose="02020603050405020304" pitchFamily="18" charset="0"/>
              </a:rPr>
              <a:t>无序树</a:t>
            </a:r>
            <a:endParaRPr lang="zh-CN" altLang="en-US" sz="2000"/>
          </a:p>
        </p:txBody>
      </p:sp>
      <p:sp>
        <p:nvSpPr>
          <p:cNvPr id="26" name="等腰三角形 25"/>
          <p:cNvSpPr/>
          <p:nvPr/>
        </p:nvSpPr>
        <p:spPr>
          <a:xfrm>
            <a:off x="5294318" y="4113160"/>
            <a:ext cx="357190" cy="571504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等腰三角形 26"/>
          <p:cNvSpPr/>
          <p:nvPr/>
        </p:nvSpPr>
        <p:spPr>
          <a:xfrm>
            <a:off x="6500826" y="4113160"/>
            <a:ext cx="357190" cy="571504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等腰三角形 27"/>
          <p:cNvSpPr/>
          <p:nvPr/>
        </p:nvSpPr>
        <p:spPr>
          <a:xfrm>
            <a:off x="7715272" y="4113160"/>
            <a:ext cx="357190" cy="571504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灯片编号占位符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</a:fld>
            <a:r>
              <a:rPr lang="en-US" altLang="zh-CN" smtClean="0"/>
              <a:t>/26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2"/>
          <p:cNvSpPr txBox="1">
            <a:spLocks noChangeArrowheads="1"/>
          </p:cNvSpPr>
          <p:nvPr/>
        </p:nvSpPr>
        <p:spPr bwMode="auto">
          <a:xfrm>
            <a:off x="684212" y="476250"/>
            <a:ext cx="7888315" cy="23903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ts val="3200"/>
              </a:lnSpc>
              <a:spcBef>
                <a:spcPct val="50000"/>
              </a:spcBef>
            </a:pPr>
            <a:r>
              <a:rPr kumimoji="1" lang="en-US" altLang="zh-CN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8</a:t>
            </a:r>
            <a:r>
              <a:rPr kumimoji="1" lang="zh-CN" altLang="en-US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kumimoji="1" lang="zh-CN" altLang="en-US" dirty="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森林</a:t>
            </a:r>
            <a:r>
              <a:rPr kumimoji="1" lang="zh-CN" altLang="en-US" dirty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＞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）个互不相交的树的集合称为</a:t>
            </a:r>
            <a:r>
              <a:rPr kumimoji="1" lang="zh-CN" altLang="en-US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森林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kumimoji="1" lang="en-US" altLang="zh-CN" smtClean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ts val="3200"/>
              </a:lnSpc>
              <a:spcBef>
                <a:spcPct val="50000"/>
              </a:spcBef>
            </a:pPr>
            <a:r>
              <a:rPr kumimoji="1"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只要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把树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根结点删去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就成了森林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kumimoji="1" lang="en-US" altLang="zh-CN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kumimoji="1"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反之，只要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给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棵独立的树加上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一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个结点，并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把这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棵树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作为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该结点的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子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树，则森林就变成了一颗树。</a:t>
            </a:r>
            <a:endParaRPr kumimoji="1" lang="zh-CN" altLang="en-US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4275" name="Text Box 3"/>
          <p:cNvSpPr txBox="1">
            <a:spLocks noChangeArrowheads="1"/>
          </p:cNvSpPr>
          <p:nvPr/>
        </p:nvSpPr>
        <p:spPr bwMode="auto">
          <a:xfrm>
            <a:off x="4444032" y="2925127"/>
            <a:ext cx="3311525" cy="457200"/>
          </a:xfrm>
          <a:prstGeom prst="rect">
            <a:avLst/>
          </a:prstGeom>
          <a:ln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CC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独木也成林！！！</a:t>
            </a:r>
            <a:endParaRPr lang="zh-CN" altLang="en-US" dirty="0">
              <a:solidFill>
                <a:srgbClr val="CC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611487" y="3933449"/>
            <a:ext cx="3816350" cy="2305050"/>
            <a:chOff x="1692275" y="2276475"/>
            <a:chExt cx="3816350" cy="2305050"/>
          </a:xfrm>
        </p:grpSpPr>
        <p:sp>
          <p:nvSpPr>
            <p:cNvPr id="49" name="Line 44"/>
            <p:cNvSpPr>
              <a:spLocks noChangeShapeType="1"/>
            </p:cNvSpPr>
            <p:nvPr/>
          </p:nvSpPr>
          <p:spPr bwMode="auto">
            <a:xfrm flipH="1">
              <a:off x="2335217" y="2493963"/>
              <a:ext cx="725482" cy="4968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/>
            <a:p>
              <a:endParaRPr lang="zh-CN" altLang="en-US"/>
            </a:p>
          </p:txBody>
        </p:sp>
        <p:sp>
          <p:nvSpPr>
            <p:cNvPr id="34" name="Freeform 47"/>
            <p:cNvSpPr/>
            <p:nvPr/>
          </p:nvSpPr>
          <p:spPr bwMode="auto">
            <a:xfrm>
              <a:off x="1931988" y="3286124"/>
              <a:ext cx="211120" cy="300039"/>
            </a:xfrm>
            <a:custGeom>
              <a:avLst/>
              <a:gdLst/>
              <a:ahLst/>
              <a:cxnLst>
                <a:cxn ang="0">
                  <a:pos x="121" y="0"/>
                </a:cxn>
                <a:cxn ang="0">
                  <a:pos x="0" y="144"/>
                </a:cxn>
              </a:cxnLst>
              <a:rect l="0" t="0" r="r" b="b"/>
              <a:pathLst>
                <a:path w="121" h="144">
                  <a:moveTo>
                    <a:pt x="121" y="0"/>
                  </a:moveTo>
                  <a:lnTo>
                    <a:pt x="0" y="144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p>
              <a:endParaRPr lang="zh-CN" altLang="en-US"/>
            </a:p>
          </p:txBody>
        </p:sp>
        <p:sp>
          <p:nvSpPr>
            <p:cNvPr id="35" name="Freeform 48"/>
            <p:cNvSpPr/>
            <p:nvPr/>
          </p:nvSpPr>
          <p:spPr bwMode="auto">
            <a:xfrm>
              <a:off x="2357422" y="3248024"/>
              <a:ext cx="214314" cy="32385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5" y="147"/>
                </a:cxn>
              </a:cxnLst>
              <a:rect l="0" t="0" r="r" b="b"/>
              <a:pathLst>
                <a:path w="115" h="147">
                  <a:moveTo>
                    <a:pt x="0" y="0"/>
                  </a:moveTo>
                  <a:lnTo>
                    <a:pt x="115" y="147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p>
              <a:endParaRPr lang="zh-CN" altLang="en-US"/>
            </a:p>
          </p:txBody>
        </p:sp>
        <p:sp>
          <p:nvSpPr>
            <p:cNvPr id="36" name="Oval 31"/>
            <p:cNvSpPr>
              <a:spLocks noChangeArrowheads="1"/>
            </p:cNvSpPr>
            <p:nvPr/>
          </p:nvSpPr>
          <p:spPr bwMode="auto">
            <a:xfrm>
              <a:off x="3060700" y="2276475"/>
              <a:ext cx="360363" cy="360363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p>
              <a:r>
                <a: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Oval 32"/>
            <p:cNvSpPr>
              <a:spLocks noChangeArrowheads="1"/>
            </p:cNvSpPr>
            <p:nvPr/>
          </p:nvSpPr>
          <p:spPr bwMode="auto">
            <a:xfrm>
              <a:off x="2052638" y="2925763"/>
              <a:ext cx="360362" cy="360363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p>
              <a:r>
                <a:rPr lang="en-US" altLang="zh-CN" sz="2000" i="1" dirty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en-US" altLang="zh-CN" sz="2000" i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Oval 33"/>
            <p:cNvSpPr>
              <a:spLocks noChangeArrowheads="1"/>
            </p:cNvSpPr>
            <p:nvPr/>
          </p:nvSpPr>
          <p:spPr bwMode="auto">
            <a:xfrm>
              <a:off x="3060700" y="2925763"/>
              <a:ext cx="360363" cy="360363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p>
              <a:r>
                <a:rPr lang="en-US" altLang="zh-CN" sz="2000" i="1" dirty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en-US" altLang="zh-CN" sz="2000" i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Oval 34"/>
            <p:cNvSpPr>
              <a:spLocks noChangeArrowheads="1"/>
            </p:cNvSpPr>
            <p:nvPr/>
          </p:nvSpPr>
          <p:spPr bwMode="auto">
            <a:xfrm>
              <a:off x="4068763" y="2925763"/>
              <a:ext cx="360362" cy="360362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p>
              <a:r>
                <a: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Oval 35"/>
            <p:cNvSpPr>
              <a:spLocks noChangeArrowheads="1"/>
            </p:cNvSpPr>
            <p:nvPr/>
          </p:nvSpPr>
          <p:spPr bwMode="auto">
            <a:xfrm>
              <a:off x="1692275" y="3573463"/>
              <a:ext cx="360363" cy="360362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p>
              <a:r>
                <a: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endPara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Oval 36"/>
            <p:cNvSpPr>
              <a:spLocks noChangeArrowheads="1"/>
            </p:cNvSpPr>
            <p:nvPr/>
          </p:nvSpPr>
          <p:spPr bwMode="auto">
            <a:xfrm>
              <a:off x="2411413" y="3573463"/>
              <a:ext cx="360362" cy="360362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p>
              <a:r>
                <a: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endPara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Oval 37"/>
            <p:cNvSpPr>
              <a:spLocks noChangeArrowheads="1"/>
            </p:cNvSpPr>
            <p:nvPr/>
          </p:nvSpPr>
          <p:spPr bwMode="auto">
            <a:xfrm>
              <a:off x="3060700" y="3573463"/>
              <a:ext cx="360363" cy="360362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p>
              <a:r>
                <a: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  <a:endPara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Oval 38"/>
            <p:cNvSpPr>
              <a:spLocks noChangeArrowheads="1"/>
            </p:cNvSpPr>
            <p:nvPr/>
          </p:nvSpPr>
          <p:spPr bwMode="auto">
            <a:xfrm>
              <a:off x="3060700" y="4221163"/>
              <a:ext cx="360363" cy="360362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p>
              <a:r>
                <a: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endPara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Oval 39"/>
            <p:cNvSpPr>
              <a:spLocks noChangeArrowheads="1"/>
            </p:cNvSpPr>
            <p:nvPr/>
          </p:nvSpPr>
          <p:spPr bwMode="auto">
            <a:xfrm>
              <a:off x="3708400" y="3573463"/>
              <a:ext cx="360363" cy="360362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p>
              <a:r>
                <a: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endPara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Oval 40"/>
            <p:cNvSpPr>
              <a:spLocks noChangeArrowheads="1"/>
            </p:cNvSpPr>
            <p:nvPr/>
          </p:nvSpPr>
          <p:spPr bwMode="auto">
            <a:xfrm>
              <a:off x="4500563" y="3573463"/>
              <a:ext cx="360362" cy="360362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p>
              <a:r>
                <a: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Oval 41"/>
            <p:cNvSpPr>
              <a:spLocks noChangeArrowheads="1"/>
            </p:cNvSpPr>
            <p:nvPr/>
          </p:nvSpPr>
          <p:spPr bwMode="auto">
            <a:xfrm>
              <a:off x="3924300" y="4221163"/>
              <a:ext cx="360363" cy="360362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p>
              <a:r>
                <a: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endPara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Oval 42"/>
            <p:cNvSpPr>
              <a:spLocks noChangeArrowheads="1"/>
            </p:cNvSpPr>
            <p:nvPr/>
          </p:nvSpPr>
          <p:spPr bwMode="auto">
            <a:xfrm>
              <a:off x="4505325" y="4221163"/>
              <a:ext cx="360363" cy="360362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p>
              <a:r>
                <a: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endPara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Oval 43"/>
            <p:cNvSpPr>
              <a:spLocks noChangeArrowheads="1"/>
            </p:cNvSpPr>
            <p:nvPr/>
          </p:nvSpPr>
          <p:spPr bwMode="auto">
            <a:xfrm>
              <a:off x="5148263" y="4221163"/>
              <a:ext cx="360362" cy="360362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p>
              <a:r>
                <a: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endPara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Line 45"/>
            <p:cNvSpPr>
              <a:spLocks noChangeShapeType="1"/>
            </p:cNvSpPr>
            <p:nvPr/>
          </p:nvSpPr>
          <p:spPr bwMode="auto">
            <a:xfrm>
              <a:off x="3238500" y="2636838"/>
              <a:ext cx="0" cy="288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/>
            <a:p>
              <a:endParaRPr lang="zh-CN" altLang="en-US"/>
            </a:p>
          </p:txBody>
        </p:sp>
        <p:sp>
          <p:nvSpPr>
            <p:cNvPr id="51" name="Line 46"/>
            <p:cNvSpPr>
              <a:spLocks noChangeShapeType="1"/>
            </p:cNvSpPr>
            <p:nvPr/>
          </p:nvSpPr>
          <p:spPr bwMode="auto">
            <a:xfrm>
              <a:off x="3430588" y="2522538"/>
              <a:ext cx="647700" cy="5032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/>
            <a:p>
              <a:endParaRPr lang="zh-CN" altLang="en-US"/>
            </a:p>
          </p:txBody>
        </p:sp>
        <p:sp>
          <p:nvSpPr>
            <p:cNvPr id="52" name="Line 49"/>
            <p:cNvSpPr>
              <a:spLocks noChangeShapeType="1"/>
            </p:cNvSpPr>
            <p:nvPr/>
          </p:nvSpPr>
          <p:spPr bwMode="auto">
            <a:xfrm>
              <a:off x="3243263" y="3319463"/>
              <a:ext cx="0" cy="215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/>
            <a:p>
              <a:endParaRPr lang="zh-CN" altLang="en-US"/>
            </a:p>
          </p:txBody>
        </p:sp>
        <p:sp>
          <p:nvSpPr>
            <p:cNvPr id="53" name="Line 50"/>
            <p:cNvSpPr>
              <a:spLocks noChangeShapeType="1"/>
            </p:cNvSpPr>
            <p:nvPr/>
          </p:nvSpPr>
          <p:spPr bwMode="auto">
            <a:xfrm>
              <a:off x="3243263" y="3933825"/>
              <a:ext cx="0" cy="2873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/>
            <a:p>
              <a:endParaRPr lang="zh-CN" altLang="en-US"/>
            </a:p>
          </p:txBody>
        </p:sp>
        <p:sp>
          <p:nvSpPr>
            <p:cNvPr id="54" name="Freeform 51"/>
            <p:cNvSpPr/>
            <p:nvPr/>
          </p:nvSpPr>
          <p:spPr bwMode="auto">
            <a:xfrm>
              <a:off x="3940175" y="3271838"/>
              <a:ext cx="220663" cy="301625"/>
            </a:xfrm>
            <a:custGeom>
              <a:avLst/>
              <a:gdLst/>
              <a:ahLst/>
              <a:cxnLst>
                <a:cxn ang="0">
                  <a:pos x="139" y="0"/>
                </a:cxn>
                <a:cxn ang="0">
                  <a:pos x="0" y="190"/>
                </a:cxn>
              </a:cxnLst>
              <a:rect l="0" t="0" r="r" b="b"/>
              <a:pathLst>
                <a:path w="139" h="190">
                  <a:moveTo>
                    <a:pt x="139" y="0"/>
                  </a:moveTo>
                  <a:lnTo>
                    <a:pt x="0" y="190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p>
              <a:endParaRPr lang="zh-CN" altLang="en-US"/>
            </a:p>
          </p:txBody>
        </p:sp>
        <p:sp>
          <p:nvSpPr>
            <p:cNvPr id="55" name="Freeform 52"/>
            <p:cNvSpPr/>
            <p:nvPr/>
          </p:nvSpPr>
          <p:spPr bwMode="auto">
            <a:xfrm>
              <a:off x="4379913" y="3243263"/>
              <a:ext cx="265112" cy="3302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7" y="208"/>
                </a:cxn>
              </a:cxnLst>
              <a:rect l="0" t="0" r="r" b="b"/>
              <a:pathLst>
                <a:path w="167" h="208">
                  <a:moveTo>
                    <a:pt x="0" y="0"/>
                  </a:moveTo>
                  <a:lnTo>
                    <a:pt x="167" y="208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p>
              <a:endParaRPr lang="zh-CN" altLang="en-US"/>
            </a:p>
          </p:txBody>
        </p:sp>
        <p:sp>
          <p:nvSpPr>
            <p:cNvPr id="56" name="Line 53"/>
            <p:cNvSpPr>
              <a:spLocks noChangeShapeType="1"/>
            </p:cNvSpPr>
            <p:nvPr/>
          </p:nvSpPr>
          <p:spPr bwMode="auto">
            <a:xfrm flipH="1">
              <a:off x="4184650" y="3862388"/>
              <a:ext cx="360363" cy="3587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/>
            <a:p>
              <a:endParaRPr lang="zh-CN" altLang="en-US"/>
            </a:p>
          </p:txBody>
        </p:sp>
        <p:sp>
          <p:nvSpPr>
            <p:cNvPr id="57" name="Line 54"/>
            <p:cNvSpPr>
              <a:spLocks noChangeShapeType="1"/>
            </p:cNvSpPr>
            <p:nvPr/>
          </p:nvSpPr>
          <p:spPr bwMode="auto">
            <a:xfrm>
              <a:off x="4687888" y="3933825"/>
              <a:ext cx="0" cy="2873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/>
            <a:p>
              <a:endParaRPr lang="zh-CN" altLang="en-US"/>
            </a:p>
          </p:txBody>
        </p:sp>
        <p:sp>
          <p:nvSpPr>
            <p:cNvPr id="58" name="Freeform 55"/>
            <p:cNvSpPr/>
            <p:nvPr/>
          </p:nvSpPr>
          <p:spPr bwMode="auto">
            <a:xfrm>
              <a:off x="4827588" y="3843338"/>
              <a:ext cx="447675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2" y="246"/>
                </a:cxn>
              </a:cxnLst>
              <a:rect l="0" t="0" r="r" b="b"/>
              <a:pathLst>
                <a:path w="282" h="246">
                  <a:moveTo>
                    <a:pt x="0" y="0"/>
                  </a:moveTo>
                  <a:lnTo>
                    <a:pt x="282" y="246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p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4967587" y="4437322"/>
            <a:ext cx="3816350" cy="1655762"/>
            <a:chOff x="1692275" y="2925763"/>
            <a:chExt cx="3816350" cy="1655762"/>
          </a:xfrm>
        </p:grpSpPr>
        <p:sp>
          <p:nvSpPr>
            <p:cNvPr id="4" name="Freeform 47"/>
            <p:cNvSpPr/>
            <p:nvPr/>
          </p:nvSpPr>
          <p:spPr bwMode="auto">
            <a:xfrm>
              <a:off x="1931988" y="3286124"/>
              <a:ext cx="211120" cy="300039"/>
            </a:xfrm>
            <a:custGeom>
              <a:avLst/>
              <a:gdLst/>
              <a:ahLst/>
              <a:cxnLst>
                <a:cxn ang="0">
                  <a:pos x="121" y="0"/>
                </a:cxn>
                <a:cxn ang="0">
                  <a:pos x="0" y="144"/>
                </a:cxn>
              </a:cxnLst>
              <a:rect l="0" t="0" r="r" b="b"/>
              <a:pathLst>
                <a:path w="121" h="144">
                  <a:moveTo>
                    <a:pt x="121" y="0"/>
                  </a:moveTo>
                  <a:lnTo>
                    <a:pt x="0" y="144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p>
              <a:endParaRPr lang="zh-CN" altLang="en-US"/>
            </a:p>
          </p:txBody>
        </p:sp>
        <p:sp>
          <p:nvSpPr>
            <p:cNvPr id="6" name="Freeform 48"/>
            <p:cNvSpPr/>
            <p:nvPr/>
          </p:nvSpPr>
          <p:spPr bwMode="auto">
            <a:xfrm>
              <a:off x="2357422" y="3248024"/>
              <a:ext cx="214314" cy="32385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5" y="147"/>
                </a:cxn>
              </a:cxnLst>
              <a:rect l="0" t="0" r="r" b="b"/>
              <a:pathLst>
                <a:path w="115" h="147">
                  <a:moveTo>
                    <a:pt x="0" y="0"/>
                  </a:moveTo>
                  <a:lnTo>
                    <a:pt x="115" y="147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p>
              <a:endParaRPr lang="zh-CN" altLang="en-US"/>
            </a:p>
          </p:txBody>
        </p:sp>
        <p:sp>
          <p:nvSpPr>
            <p:cNvPr id="8" name="Oval 32"/>
            <p:cNvSpPr>
              <a:spLocks noChangeArrowheads="1"/>
            </p:cNvSpPr>
            <p:nvPr/>
          </p:nvSpPr>
          <p:spPr bwMode="auto">
            <a:xfrm>
              <a:off x="2052638" y="2925763"/>
              <a:ext cx="360362" cy="360363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p>
              <a:r>
                <a:rPr lang="en-US" altLang="zh-CN" sz="2000" i="1" dirty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en-US" altLang="zh-CN" sz="2000" i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Oval 33"/>
            <p:cNvSpPr>
              <a:spLocks noChangeArrowheads="1"/>
            </p:cNvSpPr>
            <p:nvPr/>
          </p:nvSpPr>
          <p:spPr bwMode="auto">
            <a:xfrm>
              <a:off x="3060700" y="2925763"/>
              <a:ext cx="360363" cy="360363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p>
              <a:r>
                <a:rPr lang="en-US" altLang="zh-CN" sz="2000" i="1" dirty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en-US" altLang="zh-CN" sz="2000" i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Oval 34"/>
            <p:cNvSpPr>
              <a:spLocks noChangeArrowheads="1"/>
            </p:cNvSpPr>
            <p:nvPr/>
          </p:nvSpPr>
          <p:spPr bwMode="auto">
            <a:xfrm>
              <a:off x="4068763" y="2925763"/>
              <a:ext cx="360362" cy="360362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p>
              <a:r>
                <a: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Oval 35"/>
            <p:cNvSpPr>
              <a:spLocks noChangeArrowheads="1"/>
            </p:cNvSpPr>
            <p:nvPr/>
          </p:nvSpPr>
          <p:spPr bwMode="auto">
            <a:xfrm>
              <a:off x="1692275" y="3573463"/>
              <a:ext cx="360363" cy="360362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p>
              <a:r>
                <a: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endPara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Oval 36"/>
            <p:cNvSpPr>
              <a:spLocks noChangeArrowheads="1"/>
            </p:cNvSpPr>
            <p:nvPr/>
          </p:nvSpPr>
          <p:spPr bwMode="auto">
            <a:xfrm>
              <a:off x="2411413" y="3573463"/>
              <a:ext cx="360362" cy="360362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p>
              <a:r>
                <a: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endPara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Oval 37"/>
            <p:cNvSpPr>
              <a:spLocks noChangeArrowheads="1"/>
            </p:cNvSpPr>
            <p:nvPr/>
          </p:nvSpPr>
          <p:spPr bwMode="auto">
            <a:xfrm>
              <a:off x="3060700" y="3573463"/>
              <a:ext cx="360363" cy="360362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p>
              <a:r>
                <a: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  <a:endPara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Oval 38"/>
            <p:cNvSpPr>
              <a:spLocks noChangeArrowheads="1"/>
            </p:cNvSpPr>
            <p:nvPr/>
          </p:nvSpPr>
          <p:spPr bwMode="auto">
            <a:xfrm>
              <a:off x="3060700" y="4221163"/>
              <a:ext cx="360363" cy="360362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p>
              <a:r>
                <a: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endPara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Oval 39"/>
            <p:cNvSpPr>
              <a:spLocks noChangeArrowheads="1"/>
            </p:cNvSpPr>
            <p:nvPr/>
          </p:nvSpPr>
          <p:spPr bwMode="auto">
            <a:xfrm>
              <a:off x="3708400" y="3573463"/>
              <a:ext cx="360363" cy="360362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p>
              <a:r>
                <a: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endPara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Oval 40"/>
            <p:cNvSpPr>
              <a:spLocks noChangeArrowheads="1"/>
            </p:cNvSpPr>
            <p:nvPr/>
          </p:nvSpPr>
          <p:spPr bwMode="auto">
            <a:xfrm>
              <a:off x="4500563" y="3573463"/>
              <a:ext cx="360362" cy="360362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p>
              <a:r>
                <a: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Oval 41"/>
            <p:cNvSpPr>
              <a:spLocks noChangeArrowheads="1"/>
            </p:cNvSpPr>
            <p:nvPr/>
          </p:nvSpPr>
          <p:spPr bwMode="auto">
            <a:xfrm>
              <a:off x="3924300" y="4221163"/>
              <a:ext cx="360363" cy="360362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p>
              <a:r>
                <a: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endPara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Oval 42"/>
            <p:cNvSpPr>
              <a:spLocks noChangeArrowheads="1"/>
            </p:cNvSpPr>
            <p:nvPr/>
          </p:nvSpPr>
          <p:spPr bwMode="auto">
            <a:xfrm>
              <a:off x="4505325" y="4221163"/>
              <a:ext cx="360363" cy="360362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p>
              <a:r>
                <a: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endPara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Oval 43"/>
            <p:cNvSpPr>
              <a:spLocks noChangeArrowheads="1"/>
            </p:cNvSpPr>
            <p:nvPr/>
          </p:nvSpPr>
          <p:spPr bwMode="auto">
            <a:xfrm>
              <a:off x="5148263" y="4221163"/>
              <a:ext cx="360362" cy="360362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p>
              <a:r>
                <a: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endPara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Line 49"/>
            <p:cNvSpPr>
              <a:spLocks noChangeShapeType="1"/>
            </p:cNvSpPr>
            <p:nvPr/>
          </p:nvSpPr>
          <p:spPr bwMode="auto">
            <a:xfrm>
              <a:off x="3243263" y="3319463"/>
              <a:ext cx="0" cy="215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/>
            <a:p>
              <a:endParaRPr lang="zh-CN" altLang="en-US"/>
            </a:p>
          </p:txBody>
        </p:sp>
        <p:sp>
          <p:nvSpPr>
            <p:cNvPr id="23" name="Line 50"/>
            <p:cNvSpPr>
              <a:spLocks noChangeShapeType="1"/>
            </p:cNvSpPr>
            <p:nvPr/>
          </p:nvSpPr>
          <p:spPr bwMode="auto">
            <a:xfrm>
              <a:off x="3243263" y="3933825"/>
              <a:ext cx="0" cy="2873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/>
            <a:p>
              <a:endParaRPr lang="zh-CN" altLang="en-US"/>
            </a:p>
          </p:txBody>
        </p:sp>
        <p:sp>
          <p:nvSpPr>
            <p:cNvPr id="24" name="Freeform 51"/>
            <p:cNvSpPr/>
            <p:nvPr/>
          </p:nvSpPr>
          <p:spPr bwMode="auto">
            <a:xfrm>
              <a:off x="3940175" y="3271838"/>
              <a:ext cx="220663" cy="301625"/>
            </a:xfrm>
            <a:custGeom>
              <a:avLst/>
              <a:gdLst/>
              <a:ahLst/>
              <a:cxnLst>
                <a:cxn ang="0">
                  <a:pos x="139" y="0"/>
                </a:cxn>
                <a:cxn ang="0">
                  <a:pos x="0" y="190"/>
                </a:cxn>
              </a:cxnLst>
              <a:rect l="0" t="0" r="r" b="b"/>
              <a:pathLst>
                <a:path w="139" h="190">
                  <a:moveTo>
                    <a:pt x="139" y="0"/>
                  </a:moveTo>
                  <a:lnTo>
                    <a:pt x="0" y="190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p>
              <a:endParaRPr lang="zh-CN" altLang="en-US"/>
            </a:p>
          </p:txBody>
        </p:sp>
        <p:sp>
          <p:nvSpPr>
            <p:cNvPr id="25" name="Freeform 52"/>
            <p:cNvSpPr/>
            <p:nvPr/>
          </p:nvSpPr>
          <p:spPr bwMode="auto">
            <a:xfrm>
              <a:off x="4379913" y="3243263"/>
              <a:ext cx="265112" cy="3302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7" y="208"/>
                </a:cxn>
              </a:cxnLst>
              <a:rect l="0" t="0" r="r" b="b"/>
              <a:pathLst>
                <a:path w="167" h="208">
                  <a:moveTo>
                    <a:pt x="0" y="0"/>
                  </a:moveTo>
                  <a:lnTo>
                    <a:pt x="167" y="208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p>
              <a:endParaRPr lang="zh-CN" altLang="en-US"/>
            </a:p>
          </p:txBody>
        </p:sp>
        <p:sp>
          <p:nvSpPr>
            <p:cNvPr id="26" name="Line 53"/>
            <p:cNvSpPr>
              <a:spLocks noChangeShapeType="1"/>
            </p:cNvSpPr>
            <p:nvPr/>
          </p:nvSpPr>
          <p:spPr bwMode="auto">
            <a:xfrm flipH="1">
              <a:off x="4184650" y="3862388"/>
              <a:ext cx="360363" cy="3587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/>
            <a:p>
              <a:endParaRPr lang="zh-CN" altLang="en-US"/>
            </a:p>
          </p:txBody>
        </p:sp>
        <p:sp>
          <p:nvSpPr>
            <p:cNvPr id="27" name="Line 54"/>
            <p:cNvSpPr>
              <a:spLocks noChangeShapeType="1"/>
            </p:cNvSpPr>
            <p:nvPr/>
          </p:nvSpPr>
          <p:spPr bwMode="auto">
            <a:xfrm>
              <a:off x="4687888" y="3933825"/>
              <a:ext cx="0" cy="2873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/>
            <a:p>
              <a:endParaRPr lang="zh-CN" altLang="en-US"/>
            </a:p>
          </p:txBody>
        </p:sp>
        <p:sp>
          <p:nvSpPr>
            <p:cNvPr id="28" name="Freeform 55"/>
            <p:cNvSpPr/>
            <p:nvPr/>
          </p:nvSpPr>
          <p:spPr bwMode="auto">
            <a:xfrm>
              <a:off x="4827588" y="3843338"/>
              <a:ext cx="447675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2" y="246"/>
                </a:cxn>
              </a:cxnLst>
              <a:rect l="0" t="0" r="r" b="b"/>
              <a:pathLst>
                <a:path w="282" h="246">
                  <a:moveTo>
                    <a:pt x="0" y="0"/>
                  </a:moveTo>
                  <a:lnTo>
                    <a:pt x="282" y="246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p>
              <a:endParaRPr lang="zh-CN" altLang="en-US"/>
            </a:p>
          </p:txBody>
        </p:sp>
      </p:grpSp>
      <p:sp>
        <p:nvSpPr>
          <p:cNvPr id="87" name="右箭头 86"/>
          <p:cNvSpPr/>
          <p:nvPr/>
        </p:nvSpPr>
        <p:spPr>
          <a:xfrm>
            <a:off x="4067169" y="4742180"/>
            <a:ext cx="785818" cy="357190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5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2"/>
          <p:cNvSpPr txBox="1">
            <a:spLocks noChangeArrowheads="1"/>
          </p:cNvSpPr>
          <p:nvPr/>
        </p:nvSpPr>
        <p:spPr bwMode="auto">
          <a:xfrm>
            <a:off x="214282" y="927710"/>
            <a:ext cx="7215238" cy="57246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性质</a:t>
            </a:r>
            <a:r>
              <a:rPr kumimoji="1" lang="en-US" altLang="zh-CN" dirty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1 </a:t>
            </a:r>
            <a:r>
              <a:rPr kumimoji="1" lang="en-US" altLang="zh-CN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树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中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的结点数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等于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所有结点的度数之和加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kumimoji="1" lang="zh-CN" altLang="en-US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28596" y="214290"/>
            <a:ext cx="2928958" cy="523220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kumimoji="1" lang="en-US" altLang="zh-CN" sz="28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7.1.4  </a:t>
            </a:r>
            <a:r>
              <a:rPr kumimoji="1" lang="zh-CN" altLang="en-US" sz="28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树的性质</a:t>
            </a:r>
            <a:endParaRPr lang="zh-CN" altLang="en-US" sz="28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14282" y="1605012"/>
            <a:ext cx="5286412" cy="50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200"/>
              </a:lnSpc>
            </a:pPr>
            <a:r>
              <a:rPr lang="zh-CN" altLang="en-US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/>
              </a:rPr>
              <a:t>证明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/>
              </a:rPr>
              <a:t>    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树中每个分支计为一个结点的度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908672" y="5589285"/>
            <a:ext cx="3929090" cy="50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200"/>
              </a:lnSpc>
            </a:pPr>
            <a:r>
              <a:rPr lang="zh-CN" altLang="en-US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/>
              </a:rPr>
              <a:t>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/>
              </a:rPr>
              <a:t>    </a:t>
            </a:r>
            <a:r>
              <a:rPr lang="zh-CN" altLang="en-US" sz="2000" smtClean="0">
                <a:solidFill>
                  <a:srgbClr val="CC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所有结点的度之和＝分支数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301" name="Text Box 5"/>
          <p:cNvSpPr txBox="1">
            <a:spLocks noChangeArrowheads="1"/>
          </p:cNvSpPr>
          <p:nvPr/>
        </p:nvSpPr>
        <p:spPr bwMode="auto">
          <a:xfrm>
            <a:off x="962949" y="2072302"/>
            <a:ext cx="3429024" cy="430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p>
            <a:pPr algn="l">
              <a:spcBef>
                <a:spcPct val="50000"/>
              </a:spcBef>
            </a:pPr>
            <a:r>
              <a:rPr lang="zh-CN" altLang="en-US" sz="2200" smtClean="0"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 </a:t>
            </a:r>
            <a:r>
              <a:rPr lang="zh-CN" altLang="en-US" sz="2200" smtClean="0">
                <a:solidFill>
                  <a:srgbClr val="CC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 </a:t>
            </a:r>
            <a:r>
              <a:rPr lang="zh-CN" altLang="en-US" sz="2200" smtClean="0"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根结点加上一个</a:t>
            </a:r>
            <a:r>
              <a:rPr lang="zh-CN" altLang="en-US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分支</a:t>
            </a:r>
            <a:endParaRPr lang="en-US" altLang="zh-CN" sz="2200" dirty="0">
              <a:solidFill>
                <a:srgbClr val="CC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677197" y="2890097"/>
            <a:ext cx="3816350" cy="2305050"/>
            <a:chOff x="214282" y="1514880"/>
            <a:chExt cx="3816350" cy="2305050"/>
          </a:xfrm>
        </p:grpSpPr>
        <p:sp>
          <p:nvSpPr>
            <p:cNvPr id="3" name="Freeform 47"/>
            <p:cNvSpPr/>
            <p:nvPr/>
          </p:nvSpPr>
          <p:spPr bwMode="auto">
            <a:xfrm>
              <a:off x="453995" y="2524529"/>
              <a:ext cx="211120" cy="300039"/>
            </a:xfrm>
            <a:custGeom>
              <a:avLst/>
              <a:gdLst/>
              <a:ahLst/>
              <a:cxnLst>
                <a:cxn ang="0">
                  <a:pos x="121" y="0"/>
                </a:cxn>
                <a:cxn ang="0">
                  <a:pos x="0" y="144"/>
                </a:cxn>
              </a:cxnLst>
              <a:rect l="0" t="0" r="r" b="b"/>
              <a:pathLst>
                <a:path w="121" h="144">
                  <a:moveTo>
                    <a:pt x="121" y="0"/>
                  </a:moveTo>
                  <a:lnTo>
                    <a:pt x="0" y="144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p>
              <a:endParaRPr lang="zh-CN" altLang="en-US"/>
            </a:p>
          </p:txBody>
        </p:sp>
        <p:sp>
          <p:nvSpPr>
            <p:cNvPr id="4" name="Freeform 48"/>
            <p:cNvSpPr/>
            <p:nvPr/>
          </p:nvSpPr>
          <p:spPr bwMode="auto">
            <a:xfrm>
              <a:off x="879429" y="2486429"/>
              <a:ext cx="214314" cy="32385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5" y="147"/>
                </a:cxn>
              </a:cxnLst>
              <a:rect l="0" t="0" r="r" b="b"/>
              <a:pathLst>
                <a:path w="115" h="147">
                  <a:moveTo>
                    <a:pt x="0" y="0"/>
                  </a:moveTo>
                  <a:lnTo>
                    <a:pt x="115" y="147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p>
              <a:endParaRPr lang="zh-CN" altLang="en-US"/>
            </a:p>
          </p:txBody>
        </p:sp>
        <p:sp>
          <p:nvSpPr>
            <p:cNvPr id="5" name="Oval 31"/>
            <p:cNvSpPr>
              <a:spLocks noChangeArrowheads="1"/>
            </p:cNvSpPr>
            <p:nvPr/>
          </p:nvSpPr>
          <p:spPr bwMode="auto">
            <a:xfrm>
              <a:off x="1582707" y="1514880"/>
              <a:ext cx="360363" cy="360363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p>
              <a:r>
                <a:rPr lang="en-US" altLang="zh-CN" sz="2000" i="1" dirty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US" altLang="zh-CN" sz="2000" i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Oval 32"/>
            <p:cNvSpPr>
              <a:spLocks noChangeArrowheads="1"/>
            </p:cNvSpPr>
            <p:nvPr/>
          </p:nvSpPr>
          <p:spPr bwMode="auto">
            <a:xfrm>
              <a:off x="574645" y="2164168"/>
              <a:ext cx="360362" cy="360363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p>
              <a:r>
                <a:rPr lang="en-US" altLang="zh-CN" sz="2000" i="1" dirty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en-US" altLang="zh-CN" sz="2000" i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Oval 33"/>
            <p:cNvSpPr>
              <a:spLocks noChangeArrowheads="1"/>
            </p:cNvSpPr>
            <p:nvPr/>
          </p:nvSpPr>
          <p:spPr bwMode="auto">
            <a:xfrm>
              <a:off x="1582707" y="2164168"/>
              <a:ext cx="360363" cy="360363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p>
              <a:r>
                <a: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Oval 34"/>
            <p:cNvSpPr>
              <a:spLocks noChangeArrowheads="1"/>
            </p:cNvSpPr>
            <p:nvPr/>
          </p:nvSpPr>
          <p:spPr bwMode="auto">
            <a:xfrm>
              <a:off x="2590770" y="2164168"/>
              <a:ext cx="360362" cy="360362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p>
              <a:r>
                <a: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Oval 35"/>
            <p:cNvSpPr>
              <a:spLocks noChangeArrowheads="1"/>
            </p:cNvSpPr>
            <p:nvPr/>
          </p:nvSpPr>
          <p:spPr bwMode="auto">
            <a:xfrm>
              <a:off x="214282" y="2811868"/>
              <a:ext cx="360363" cy="360362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p>
              <a:r>
                <a: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endPara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Oval 36"/>
            <p:cNvSpPr>
              <a:spLocks noChangeArrowheads="1"/>
            </p:cNvSpPr>
            <p:nvPr/>
          </p:nvSpPr>
          <p:spPr bwMode="auto">
            <a:xfrm>
              <a:off x="933420" y="2811868"/>
              <a:ext cx="360362" cy="360362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p>
              <a:r>
                <a: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endPara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Oval 37"/>
            <p:cNvSpPr>
              <a:spLocks noChangeArrowheads="1"/>
            </p:cNvSpPr>
            <p:nvPr/>
          </p:nvSpPr>
          <p:spPr bwMode="auto">
            <a:xfrm>
              <a:off x="1582707" y="2811868"/>
              <a:ext cx="360363" cy="360362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p>
              <a:r>
                <a: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  <a:endPara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Oval 38"/>
            <p:cNvSpPr>
              <a:spLocks noChangeArrowheads="1"/>
            </p:cNvSpPr>
            <p:nvPr/>
          </p:nvSpPr>
          <p:spPr bwMode="auto">
            <a:xfrm>
              <a:off x="1582707" y="3459568"/>
              <a:ext cx="360363" cy="360362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p>
              <a:r>
                <a:rPr lang="en-US" altLang="zh-CN" sz="2000" i="1" dirty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endParaRPr lang="en-US" altLang="zh-CN" sz="2000" i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Oval 39"/>
            <p:cNvSpPr>
              <a:spLocks noChangeArrowheads="1"/>
            </p:cNvSpPr>
            <p:nvPr/>
          </p:nvSpPr>
          <p:spPr bwMode="auto">
            <a:xfrm>
              <a:off x="2230407" y="2811868"/>
              <a:ext cx="360363" cy="360362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p>
              <a:r>
                <a: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endPara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Oval 40"/>
            <p:cNvSpPr>
              <a:spLocks noChangeArrowheads="1"/>
            </p:cNvSpPr>
            <p:nvPr/>
          </p:nvSpPr>
          <p:spPr bwMode="auto">
            <a:xfrm>
              <a:off x="3022570" y="2811868"/>
              <a:ext cx="360362" cy="360362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p>
              <a:r>
                <a: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Oval 41"/>
            <p:cNvSpPr>
              <a:spLocks noChangeArrowheads="1"/>
            </p:cNvSpPr>
            <p:nvPr/>
          </p:nvSpPr>
          <p:spPr bwMode="auto">
            <a:xfrm>
              <a:off x="2446307" y="3459568"/>
              <a:ext cx="360363" cy="360362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p>
              <a:r>
                <a: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endPara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Oval 42"/>
            <p:cNvSpPr>
              <a:spLocks noChangeArrowheads="1"/>
            </p:cNvSpPr>
            <p:nvPr/>
          </p:nvSpPr>
          <p:spPr bwMode="auto">
            <a:xfrm>
              <a:off x="3027332" y="3459568"/>
              <a:ext cx="360363" cy="360362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p>
              <a:r>
                <a: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endPara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Oval 43"/>
            <p:cNvSpPr>
              <a:spLocks noChangeArrowheads="1"/>
            </p:cNvSpPr>
            <p:nvPr/>
          </p:nvSpPr>
          <p:spPr bwMode="auto">
            <a:xfrm>
              <a:off x="3670270" y="3459568"/>
              <a:ext cx="360362" cy="360362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p>
              <a:r>
                <a: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endPara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Line 44"/>
            <p:cNvSpPr>
              <a:spLocks noChangeShapeType="1"/>
            </p:cNvSpPr>
            <p:nvPr/>
          </p:nvSpPr>
          <p:spPr bwMode="auto">
            <a:xfrm flipH="1">
              <a:off x="869924" y="1745068"/>
              <a:ext cx="725482" cy="4444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/>
            <a:p>
              <a:endParaRPr lang="zh-CN" altLang="en-US"/>
            </a:p>
          </p:txBody>
        </p:sp>
        <p:sp>
          <p:nvSpPr>
            <p:cNvPr id="19" name="Line 45"/>
            <p:cNvSpPr>
              <a:spLocks noChangeShapeType="1"/>
            </p:cNvSpPr>
            <p:nvPr/>
          </p:nvSpPr>
          <p:spPr bwMode="auto">
            <a:xfrm>
              <a:off x="1760507" y="1875243"/>
              <a:ext cx="0" cy="288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/>
            <a:p>
              <a:endParaRPr lang="zh-CN" altLang="en-US"/>
            </a:p>
          </p:txBody>
        </p:sp>
        <p:sp>
          <p:nvSpPr>
            <p:cNvPr id="20" name="Line 46"/>
            <p:cNvSpPr>
              <a:spLocks noChangeShapeType="1"/>
            </p:cNvSpPr>
            <p:nvPr/>
          </p:nvSpPr>
          <p:spPr bwMode="auto">
            <a:xfrm>
              <a:off x="1952595" y="1760943"/>
              <a:ext cx="647700" cy="5032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/>
            <a:p>
              <a:endParaRPr lang="zh-CN" altLang="en-US"/>
            </a:p>
          </p:txBody>
        </p:sp>
        <p:sp>
          <p:nvSpPr>
            <p:cNvPr id="21" name="Line 49"/>
            <p:cNvSpPr>
              <a:spLocks noChangeShapeType="1"/>
            </p:cNvSpPr>
            <p:nvPr/>
          </p:nvSpPr>
          <p:spPr bwMode="auto">
            <a:xfrm>
              <a:off x="1765270" y="2570568"/>
              <a:ext cx="0" cy="215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/>
            <a:p>
              <a:endParaRPr lang="zh-CN" altLang="en-US"/>
            </a:p>
          </p:txBody>
        </p:sp>
        <p:sp>
          <p:nvSpPr>
            <p:cNvPr id="22" name="Line 50"/>
            <p:cNvSpPr>
              <a:spLocks noChangeShapeType="1"/>
            </p:cNvSpPr>
            <p:nvPr/>
          </p:nvSpPr>
          <p:spPr bwMode="auto">
            <a:xfrm>
              <a:off x="1765270" y="3172230"/>
              <a:ext cx="0" cy="2873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/>
            <a:p>
              <a:endParaRPr lang="zh-CN" altLang="en-US"/>
            </a:p>
          </p:txBody>
        </p:sp>
        <p:sp>
          <p:nvSpPr>
            <p:cNvPr id="23" name="Freeform 51"/>
            <p:cNvSpPr/>
            <p:nvPr/>
          </p:nvSpPr>
          <p:spPr bwMode="auto">
            <a:xfrm>
              <a:off x="2462182" y="2510243"/>
              <a:ext cx="220663" cy="301625"/>
            </a:xfrm>
            <a:custGeom>
              <a:avLst/>
              <a:gdLst/>
              <a:ahLst/>
              <a:cxnLst>
                <a:cxn ang="0">
                  <a:pos x="139" y="0"/>
                </a:cxn>
                <a:cxn ang="0">
                  <a:pos x="0" y="190"/>
                </a:cxn>
              </a:cxnLst>
              <a:rect l="0" t="0" r="r" b="b"/>
              <a:pathLst>
                <a:path w="139" h="190">
                  <a:moveTo>
                    <a:pt x="139" y="0"/>
                  </a:moveTo>
                  <a:lnTo>
                    <a:pt x="0" y="190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p>
              <a:endParaRPr lang="zh-CN" altLang="en-US"/>
            </a:p>
          </p:txBody>
        </p:sp>
        <p:sp>
          <p:nvSpPr>
            <p:cNvPr id="24" name="Freeform 52"/>
            <p:cNvSpPr/>
            <p:nvPr/>
          </p:nvSpPr>
          <p:spPr bwMode="auto">
            <a:xfrm>
              <a:off x="2901920" y="2481668"/>
              <a:ext cx="265112" cy="3302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7" y="208"/>
                </a:cxn>
              </a:cxnLst>
              <a:rect l="0" t="0" r="r" b="b"/>
              <a:pathLst>
                <a:path w="167" h="208">
                  <a:moveTo>
                    <a:pt x="0" y="0"/>
                  </a:moveTo>
                  <a:lnTo>
                    <a:pt x="167" y="208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p>
              <a:endParaRPr lang="zh-CN" altLang="en-US"/>
            </a:p>
          </p:txBody>
        </p:sp>
        <p:sp>
          <p:nvSpPr>
            <p:cNvPr id="25" name="Line 53"/>
            <p:cNvSpPr>
              <a:spLocks noChangeShapeType="1"/>
            </p:cNvSpPr>
            <p:nvPr/>
          </p:nvSpPr>
          <p:spPr bwMode="auto">
            <a:xfrm flipH="1">
              <a:off x="2706657" y="3100793"/>
              <a:ext cx="360363" cy="3587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/>
            <a:p>
              <a:endParaRPr lang="zh-CN" altLang="en-US"/>
            </a:p>
          </p:txBody>
        </p:sp>
        <p:sp>
          <p:nvSpPr>
            <p:cNvPr id="26" name="Line 54"/>
            <p:cNvSpPr>
              <a:spLocks noChangeShapeType="1"/>
            </p:cNvSpPr>
            <p:nvPr/>
          </p:nvSpPr>
          <p:spPr bwMode="auto">
            <a:xfrm>
              <a:off x="3209895" y="3172230"/>
              <a:ext cx="0" cy="2873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/>
            <a:p>
              <a:endParaRPr lang="zh-CN" altLang="en-US"/>
            </a:p>
          </p:txBody>
        </p:sp>
        <p:sp>
          <p:nvSpPr>
            <p:cNvPr id="27" name="Freeform 55"/>
            <p:cNvSpPr/>
            <p:nvPr/>
          </p:nvSpPr>
          <p:spPr bwMode="auto">
            <a:xfrm>
              <a:off x="3349595" y="3081743"/>
              <a:ext cx="447675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2" y="246"/>
                </a:cxn>
              </a:cxnLst>
              <a:rect l="0" t="0" r="r" b="b"/>
              <a:pathLst>
                <a:path w="282" h="246">
                  <a:moveTo>
                    <a:pt x="0" y="0"/>
                  </a:moveTo>
                  <a:lnTo>
                    <a:pt x="282" y="246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p>
              <a:endParaRPr lang="zh-CN" altLang="en-US"/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5147655" y="2232449"/>
            <a:ext cx="3816350" cy="3214710"/>
            <a:chOff x="4684740" y="857232"/>
            <a:chExt cx="3816350" cy="3214710"/>
          </a:xfrm>
        </p:grpSpPr>
        <p:sp>
          <p:nvSpPr>
            <p:cNvPr id="29" name="Freeform 47"/>
            <p:cNvSpPr/>
            <p:nvPr/>
          </p:nvSpPr>
          <p:spPr bwMode="auto">
            <a:xfrm>
              <a:off x="4924453" y="2633665"/>
              <a:ext cx="211120" cy="300039"/>
            </a:xfrm>
            <a:custGeom>
              <a:avLst/>
              <a:gdLst/>
              <a:ahLst/>
              <a:cxnLst>
                <a:cxn ang="0">
                  <a:pos x="121" y="0"/>
                </a:cxn>
                <a:cxn ang="0">
                  <a:pos x="0" y="144"/>
                </a:cxn>
              </a:cxnLst>
              <a:rect l="0" t="0" r="r" b="b"/>
              <a:pathLst>
                <a:path w="121" h="144">
                  <a:moveTo>
                    <a:pt x="121" y="0"/>
                  </a:moveTo>
                  <a:lnTo>
                    <a:pt x="0" y="144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p>
              <a:endParaRPr lang="zh-CN" altLang="en-US"/>
            </a:p>
          </p:txBody>
        </p:sp>
        <p:sp>
          <p:nvSpPr>
            <p:cNvPr id="31" name="Freeform 48"/>
            <p:cNvSpPr/>
            <p:nvPr/>
          </p:nvSpPr>
          <p:spPr bwMode="auto">
            <a:xfrm>
              <a:off x="5349887" y="2595565"/>
              <a:ext cx="214314" cy="32385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5" y="147"/>
                </a:cxn>
              </a:cxnLst>
              <a:rect l="0" t="0" r="r" b="b"/>
              <a:pathLst>
                <a:path w="115" h="147">
                  <a:moveTo>
                    <a:pt x="0" y="0"/>
                  </a:moveTo>
                  <a:lnTo>
                    <a:pt x="115" y="147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p>
              <a:endParaRPr lang="zh-CN" altLang="en-US"/>
            </a:p>
          </p:txBody>
        </p:sp>
        <p:sp>
          <p:nvSpPr>
            <p:cNvPr id="57" name="Oval 31"/>
            <p:cNvSpPr>
              <a:spLocks noChangeArrowheads="1"/>
            </p:cNvSpPr>
            <p:nvPr/>
          </p:nvSpPr>
          <p:spPr bwMode="auto">
            <a:xfrm>
              <a:off x="6053165" y="1229128"/>
              <a:ext cx="360363" cy="360363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p>
              <a:r>
                <a:rPr lang="en-US" altLang="zh-CN" sz="2000" i="1" dirty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US" altLang="zh-CN" sz="2000" i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Oval 32"/>
            <p:cNvSpPr>
              <a:spLocks noChangeArrowheads="1"/>
            </p:cNvSpPr>
            <p:nvPr/>
          </p:nvSpPr>
          <p:spPr bwMode="auto">
            <a:xfrm>
              <a:off x="5045103" y="2130428"/>
              <a:ext cx="360362" cy="360363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p>
              <a:r>
                <a:rPr lang="en-US" altLang="zh-CN" sz="2000" i="1" dirty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en-US" altLang="zh-CN" sz="2000" i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Oval 33"/>
            <p:cNvSpPr>
              <a:spLocks noChangeArrowheads="1"/>
            </p:cNvSpPr>
            <p:nvPr/>
          </p:nvSpPr>
          <p:spPr bwMode="auto">
            <a:xfrm>
              <a:off x="6053165" y="2130428"/>
              <a:ext cx="360363" cy="360363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p>
              <a:r>
                <a: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" name="Oval 34"/>
            <p:cNvSpPr>
              <a:spLocks noChangeArrowheads="1"/>
            </p:cNvSpPr>
            <p:nvPr/>
          </p:nvSpPr>
          <p:spPr bwMode="auto">
            <a:xfrm>
              <a:off x="7061228" y="2130428"/>
              <a:ext cx="360362" cy="360362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p>
              <a:r>
                <a: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8" name="Oval 35"/>
            <p:cNvSpPr>
              <a:spLocks noChangeArrowheads="1"/>
            </p:cNvSpPr>
            <p:nvPr/>
          </p:nvSpPr>
          <p:spPr bwMode="auto">
            <a:xfrm>
              <a:off x="4684740" y="2921004"/>
              <a:ext cx="360363" cy="360362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p>
              <a:r>
                <a: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endPara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3" name="Oval 36"/>
            <p:cNvSpPr>
              <a:spLocks noChangeArrowheads="1"/>
            </p:cNvSpPr>
            <p:nvPr/>
          </p:nvSpPr>
          <p:spPr bwMode="auto">
            <a:xfrm>
              <a:off x="5403878" y="2921004"/>
              <a:ext cx="360362" cy="360362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p>
              <a:r>
                <a: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endPara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4" name="Oval 37"/>
            <p:cNvSpPr>
              <a:spLocks noChangeArrowheads="1"/>
            </p:cNvSpPr>
            <p:nvPr/>
          </p:nvSpPr>
          <p:spPr bwMode="auto">
            <a:xfrm>
              <a:off x="6053165" y="2921004"/>
              <a:ext cx="360363" cy="360362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p>
              <a:r>
                <a: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  <a:endPara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5" name="Oval 38"/>
            <p:cNvSpPr>
              <a:spLocks noChangeArrowheads="1"/>
            </p:cNvSpPr>
            <p:nvPr/>
          </p:nvSpPr>
          <p:spPr bwMode="auto">
            <a:xfrm>
              <a:off x="6053165" y="3711580"/>
              <a:ext cx="360363" cy="360362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p>
              <a:r>
                <a:rPr lang="en-US" altLang="zh-CN" sz="2000" i="1" dirty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endParaRPr lang="en-US" altLang="zh-CN" sz="2000" i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6" name="Oval 39"/>
            <p:cNvSpPr>
              <a:spLocks noChangeArrowheads="1"/>
            </p:cNvSpPr>
            <p:nvPr/>
          </p:nvSpPr>
          <p:spPr bwMode="auto">
            <a:xfrm>
              <a:off x="6700865" y="2921004"/>
              <a:ext cx="360363" cy="360362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p>
              <a:r>
                <a: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endPara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7" name="Oval 40"/>
            <p:cNvSpPr>
              <a:spLocks noChangeArrowheads="1"/>
            </p:cNvSpPr>
            <p:nvPr/>
          </p:nvSpPr>
          <p:spPr bwMode="auto">
            <a:xfrm>
              <a:off x="7493028" y="2921004"/>
              <a:ext cx="360362" cy="360362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p>
              <a:r>
                <a: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8" name="Oval 41"/>
            <p:cNvSpPr>
              <a:spLocks noChangeArrowheads="1"/>
            </p:cNvSpPr>
            <p:nvPr/>
          </p:nvSpPr>
          <p:spPr bwMode="auto">
            <a:xfrm>
              <a:off x="6916765" y="3711580"/>
              <a:ext cx="360363" cy="360362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p>
              <a:r>
                <a: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endPara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9" name="Oval 42"/>
            <p:cNvSpPr>
              <a:spLocks noChangeArrowheads="1"/>
            </p:cNvSpPr>
            <p:nvPr/>
          </p:nvSpPr>
          <p:spPr bwMode="auto">
            <a:xfrm>
              <a:off x="7497790" y="3711580"/>
              <a:ext cx="360363" cy="360362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p>
              <a:r>
                <a: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endPara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0" name="Oval 43"/>
            <p:cNvSpPr>
              <a:spLocks noChangeArrowheads="1"/>
            </p:cNvSpPr>
            <p:nvPr/>
          </p:nvSpPr>
          <p:spPr bwMode="auto">
            <a:xfrm>
              <a:off x="8140728" y="3711580"/>
              <a:ext cx="360362" cy="360362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p>
              <a:r>
                <a: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endPara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1" name="Line 44"/>
            <p:cNvSpPr>
              <a:spLocks noChangeShapeType="1"/>
            </p:cNvSpPr>
            <p:nvPr/>
          </p:nvSpPr>
          <p:spPr bwMode="auto">
            <a:xfrm flipH="1">
              <a:off x="5340382" y="1711328"/>
              <a:ext cx="725482" cy="4444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/>
            <a:p>
              <a:endParaRPr lang="zh-CN" altLang="en-US"/>
            </a:p>
          </p:txBody>
        </p:sp>
        <p:sp>
          <p:nvSpPr>
            <p:cNvPr id="102" name="Line 45"/>
            <p:cNvSpPr>
              <a:spLocks noChangeShapeType="1"/>
            </p:cNvSpPr>
            <p:nvPr/>
          </p:nvSpPr>
          <p:spPr bwMode="auto">
            <a:xfrm>
              <a:off x="6230965" y="1841503"/>
              <a:ext cx="0" cy="288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/>
            <a:p>
              <a:endParaRPr lang="zh-CN" altLang="en-US"/>
            </a:p>
          </p:txBody>
        </p:sp>
        <p:sp>
          <p:nvSpPr>
            <p:cNvPr id="103" name="Line 46"/>
            <p:cNvSpPr>
              <a:spLocks noChangeShapeType="1"/>
            </p:cNvSpPr>
            <p:nvPr/>
          </p:nvSpPr>
          <p:spPr bwMode="auto">
            <a:xfrm>
              <a:off x="6423053" y="1727203"/>
              <a:ext cx="647700" cy="5032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/>
            <a:p>
              <a:endParaRPr lang="zh-CN" altLang="en-US"/>
            </a:p>
          </p:txBody>
        </p:sp>
        <p:sp>
          <p:nvSpPr>
            <p:cNvPr id="104" name="Line 49"/>
            <p:cNvSpPr>
              <a:spLocks noChangeShapeType="1"/>
            </p:cNvSpPr>
            <p:nvPr/>
          </p:nvSpPr>
          <p:spPr bwMode="auto">
            <a:xfrm>
              <a:off x="6219962" y="2711236"/>
              <a:ext cx="0" cy="215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/>
            <a:p>
              <a:endParaRPr lang="zh-CN" altLang="en-US"/>
            </a:p>
          </p:txBody>
        </p:sp>
        <p:sp>
          <p:nvSpPr>
            <p:cNvPr id="105" name="Line 50"/>
            <p:cNvSpPr>
              <a:spLocks noChangeShapeType="1"/>
            </p:cNvSpPr>
            <p:nvPr/>
          </p:nvSpPr>
          <p:spPr bwMode="auto">
            <a:xfrm>
              <a:off x="6235728" y="3424242"/>
              <a:ext cx="0" cy="2873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/>
            <a:p>
              <a:endParaRPr lang="zh-CN" altLang="en-US"/>
            </a:p>
          </p:txBody>
        </p:sp>
        <p:sp>
          <p:nvSpPr>
            <p:cNvPr id="106" name="Freeform 51"/>
            <p:cNvSpPr/>
            <p:nvPr/>
          </p:nvSpPr>
          <p:spPr bwMode="auto">
            <a:xfrm>
              <a:off x="6932640" y="2619379"/>
              <a:ext cx="220663" cy="301625"/>
            </a:xfrm>
            <a:custGeom>
              <a:avLst/>
              <a:gdLst/>
              <a:ahLst/>
              <a:cxnLst>
                <a:cxn ang="0">
                  <a:pos x="139" y="0"/>
                </a:cxn>
                <a:cxn ang="0">
                  <a:pos x="0" y="190"/>
                </a:cxn>
              </a:cxnLst>
              <a:rect l="0" t="0" r="r" b="b"/>
              <a:pathLst>
                <a:path w="139" h="190">
                  <a:moveTo>
                    <a:pt x="139" y="0"/>
                  </a:moveTo>
                  <a:lnTo>
                    <a:pt x="0" y="190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p>
              <a:endParaRPr lang="zh-CN" altLang="en-US"/>
            </a:p>
          </p:txBody>
        </p:sp>
        <p:sp>
          <p:nvSpPr>
            <p:cNvPr id="107" name="Freeform 52"/>
            <p:cNvSpPr/>
            <p:nvPr/>
          </p:nvSpPr>
          <p:spPr bwMode="auto">
            <a:xfrm>
              <a:off x="7372378" y="2590804"/>
              <a:ext cx="265112" cy="3302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7" y="208"/>
                </a:cxn>
              </a:cxnLst>
              <a:rect l="0" t="0" r="r" b="b"/>
              <a:pathLst>
                <a:path w="167" h="208">
                  <a:moveTo>
                    <a:pt x="0" y="0"/>
                  </a:moveTo>
                  <a:lnTo>
                    <a:pt x="167" y="208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p>
              <a:endParaRPr lang="zh-CN" altLang="en-US"/>
            </a:p>
          </p:txBody>
        </p:sp>
        <p:sp>
          <p:nvSpPr>
            <p:cNvPr id="108" name="Line 53"/>
            <p:cNvSpPr>
              <a:spLocks noChangeShapeType="1"/>
            </p:cNvSpPr>
            <p:nvPr/>
          </p:nvSpPr>
          <p:spPr bwMode="auto">
            <a:xfrm flipH="1">
              <a:off x="7177115" y="3352805"/>
              <a:ext cx="360363" cy="3587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/>
            <a:p>
              <a:endParaRPr lang="zh-CN" altLang="en-US"/>
            </a:p>
          </p:txBody>
        </p:sp>
        <p:sp>
          <p:nvSpPr>
            <p:cNvPr id="109" name="Line 54"/>
            <p:cNvSpPr>
              <a:spLocks noChangeShapeType="1"/>
            </p:cNvSpPr>
            <p:nvPr/>
          </p:nvSpPr>
          <p:spPr bwMode="auto">
            <a:xfrm>
              <a:off x="7680353" y="3424242"/>
              <a:ext cx="0" cy="2873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/>
            <a:p>
              <a:endParaRPr lang="zh-CN" altLang="en-US"/>
            </a:p>
          </p:txBody>
        </p:sp>
        <p:sp>
          <p:nvSpPr>
            <p:cNvPr id="110" name="Freeform 55"/>
            <p:cNvSpPr/>
            <p:nvPr/>
          </p:nvSpPr>
          <p:spPr bwMode="auto">
            <a:xfrm>
              <a:off x="7820053" y="3333755"/>
              <a:ext cx="447675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2" y="246"/>
                </a:cxn>
              </a:cxnLst>
              <a:rect l="0" t="0" r="r" b="b"/>
              <a:pathLst>
                <a:path w="282" h="246">
                  <a:moveTo>
                    <a:pt x="0" y="0"/>
                  </a:moveTo>
                  <a:lnTo>
                    <a:pt x="282" y="246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p>
              <a:endParaRPr lang="zh-CN" altLang="en-US"/>
            </a:p>
          </p:txBody>
        </p:sp>
        <p:cxnSp>
          <p:nvCxnSpPr>
            <p:cNvPr id="111" name="直接连接符 110"/>
            <p:cNvCxnSpPr/>
            <p:nvPr/>
          </p:nvCxnSpPr>
          <p:spPr>
            <a:xfrm rot="5400000">
              <a:off x="6230576" y="962010"/>
              <a:ext cx="390930" cy="18137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2" name="右箭头 111"/>
          <p:cNvSpPr/>
          <p:nvPr/>
        </p:nvSpPr>
        <p:spPr>
          <a:xfrm>
            <a:off x="4391973" y="3589771"/>
            <a:ext cx="571504" cy="357190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4" name="TextBox 56"/>
          <p:cNvSpPr txBox="1"/>
          <p:nvPr/>
        </p:nvSpPr>
        <p:spPr>
          <a:xfrm>
            <a:off x="3145790" y="6453505"/>
            <a:ext cx="2428875" cy="4311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200" i="1" dirty="0" smtClean="0">
                <a:solidFill>
                  <a:srgbClr val="CC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200" dirty="0" smtClean="0">
                <a:solidFill>
                  <a:srgbClr val="CC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zh-CN" altLang="en-US" sz="2200" dirty="0" smtClean="0">
                <a:solidFill>
                  <a:srgbClr val="CC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度之和</a:t>
            </a:r>
            <a:r>
              <a:rPr lang="en-US" altLang="zh-CN" sz="2200" dirty="0" smtClean="0">
                <a:solidFill>
                  <a:srgbClr val="CC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+1</a:t>
            </a:r>
            <a:endParaRPr lang="zh-CN" altLang="en-US" sz="2200" dirty="0"/>
          </a:p>
        </p:txBody>
      </p:sp>
      <p:sp>
        <p:nvSpPr>
          <p:cNvPr id="116" name="TextBox 60"/>
          <p:cNvSpPr txBox="1"/>
          <p:nvPr/>
        </p:nvSpPr>
        <p:spPr>
          <a:xfrm>
            <a:off x="96520" y="6093460"/>
            <a:ext cx="58769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spcBef>
                <a:spcPct val="50000"/>
              </a:spcBef>
            </a:pP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根加一个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分支这样分支数与结点数相同</a:t>
            </a:r>
            <a:endParaRPr lang="zh-CN" altLang="en-US"/>
          </a:p>
        </p:txBody>
      </p:sp>
      <p:sp>
        <p:nvSpPr>
          <p:cNvPr id="117" name="TextBox 60"/>
          <p:cNvSpPr txBox="1"/>
          <p:nvPr/>
        </p:nvSpPr>
        <p:spPr>
          <a:xfrm>
            <a:off x="5598795" y="6093460"/>
            <a:ext cx="31057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spcBef>
                <a:spcPct val="50000"/>
              </a:spcBef>
            </a:pPr>
            <a:r>
              <a:rPr lang="zh-CN" altLang="en-US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  </a:t>
            </a:r>
            <a:r>
              <a:rPr lang="zh-CN" altLang="en-US" smtClean="0">
                <a:solidFill>
                  <a:srgbClr val="CC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实际分支数</a:t>
            </a:r>
            <a:r>
              <a:rPr lang="en-US" altLang="zh-CN" smtClean="0">
                <a:solidFill>
                  <a:srgbClr val="CC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=</a:t>
            </a:r>
            <a:r>
              <a:rPr lang="en-US" altLang="zh-CN" i="1" smtClean="0">
                <a:solidFill>
                  <a:srgbClr val="CC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mtClean="0">
                <a:solidFill>
                  <a:srgbClr val="CC00FF"/>
                </a:solidFill>
                <a:latin typeface="+mn-ea"/>
                <a:cs typeface="Times New Roman" panose="02020603050405020304" pitchFamily="18" charset="0"/>
              </a:rPr>
              <a:t>-</a:t>
            </a:r>
            <a:r>
              <a:rPr lang="en-US" altLang="zh-CN" smtClean="0">
                <a:solidFill>
                  <a:srgbClr val="CC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90" grpId="0"/>
      <p:bldP spid="116" grpId="0"/>
      <p:bldP spid="11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2"/>
          <p:cNvSpPr txBox="1">
            <a:spLocks noChangeArrowheads="1"/>
          </p:cNvSpPr>
          <p:nvPr/>
        </p:nvSpPr>
        <p:spPr bwMode="auto">
          <a:xfrm>
            <a:off x="285720" y="1000108"/>
            <a:ext cx="8534400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性质</a:t>
            </a:r>
            <a:r>
              <a:rPr kumimoji="1" lang="en-US" altLang="zh-CN" dirty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en-US" altLang="zh-CN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度为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的树中第</a:t>
            </a:r>
            <a:r>
              <a:rPr kumimoji="1" lang="en-US" altLang="zh-CN" i="1" dirty="0" err="1"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层上至多有</a:t>
            </a:r>
            <a:r>
              <a:rPr kumimoji="1" lang="en-US" altLang="zh-CN" i="1"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kumimoji="1" lang="en-US" altLang="zh-CN" i="1" baseline="30000"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baseline="30000">
                <a:ea typeface="楷体" panose="02010609060101010101" pitchFamily="49" charset="-122"/>
                <a:cs typeface="Times New Roman" panose="02020603050405020304" pitchFamily="18" charset="0"/>
              </a:rPr>
              <a:t>-1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个结点（</a:t>
            </a:r>
            <a:r>
              <a:rPr kumimoji="1" lang="en-US" altLang="zh-CN" i="1" smtClean="0"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err="1">
                <a:latin typeface="+mn-ea"/>
                <a:ea typeface="+mn-ea"/>
                <a:cs typeface="Times New Roman" panose="02020603050405020304" pitchFamily="18" charset="0"/>
              </a:rPr>
              <a:t>≥</a:t>
            </a:r>
            <a:r>
              <a:rPr kumimoji="1"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）。</a:t>
            </a:r>
            <a:endParaRPr kumimoji="1" lang="zh-CN" altLang="en-US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Line 20"/>
          <p:cNvSpPr>
            <a:spLocks noChangeShapeType="1"/>
          </p:cNvSpPr>
          <p:nvPr/>
        </p:nvSpPr>
        <p:spPr bwMode="auto">
          <a:xfrm flipH="1">
            <a:off x="3287702" y="2065333"/>
            <a:ext cx="792163" cy="431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" name="Line 21"/>
          <p:cNvSpPr>
            <a:spLocks noChangeShapeType="1"/>
          </p:cNvSpPr>
          <p:nvPr/>
        </p:nvSpPr>
        <p:spPr bwMode="auto">
          <a:xfrm>
            <a:off x="4224327" y="2138358"/>
            <a:ext cx="0" cy="35877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" name="Line 22"/>
          <p:cNvSpPr>
            <a:spLocks noChangeShapeType="1"/>
          </p:cNvSpPr>
          <p:nvPr/>
        </p:nvSpPr>
        <p:spPr bwMode="auto">
          <a:xfrm>
            <a:off x="4295764" y="2065333"/>
            <a:ext cx="936625" cy="431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4079864" y="1922458"/>
            <a:ext cx="288925" cy="28733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3071802" y="2427283"/>
            <a:ext cx="288925" cy="28733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4081452" y="2427283"/>
            <a:ext cx="288925" cy="28733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5087927" y="2427283"/>
            <a:ext cx="288925" cy="28733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143108" y="3071810"/>
            <a:ext cx="42148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度为</a:t>
            </a:r>
            <a:r>
              <a:rPr lang="en-US" altLang="zh-CN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的树第</a:t>
            </a:r>
            <a:r>
              <a:rPr lang="en-US" altLang="zh-CN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层</a:t>
            </a:r>
            <a:r>
              <a:rPr kumimoji="1" lang="zh-CN" altLang="en-US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至多有</a:t>
            </a:r>
            <a:r>
              <a:rPr kumimoji="1" lang="en-US" altLang="zh-CN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kumimoji="1" lang="zh-CN" altLang="en-US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个结点</a:t>
            </a:r>
            <a:endParaRPr lang="zh-CN" altLang="en-US" sz="220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</a:fld>
            <a:r>
              <a:rPr lang="en-US" altLang="zh-CN" smtClean="0"/>
              <a:t>/26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9" name="Text Box 5"/>
          <p:cNvSpPr txBox="1">
            <a:spLocks noChangeArrowheads="1"/>
          </p:cNvSpPr>
          <p:nvPr/>
        </p:nvSpPr>
        <p:spPr bwMode="auto">
          <a:xfrm>
            <a:off x="381000" y="590545"/>
            <a:ext cx="7048520" cy="53403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kumimoji="1" lang="zh-CN" altLang="en-US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性质</a:t>
            </a:r>
            <a:r>
              <a:rPr kumimoji="1" lang="en-US" altLang="zh-CN" dirty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kumimoji="1" lang="en-US" altLang="zh-CN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高度为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h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叉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树至多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有          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个结点。</a:t>
            </a:r>
            <a:endParaRPr kumimoji="1" lang="zh-CN" altLang="en-US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7350" name="Object 6"/>
          <p:cNvGraphicFramePr>
            <a:graphicFrameLocks noChangeAspect="1"/>
          </p:cNvGraphicFramePr>
          <p:nvPr/>
        </p:nvGraphicFramePr>
        <p:xfrm>
          <a:off x="4857752" y="500042"/>
          <a:ext cx="679450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Equation" r:id="rId1" imgW="10972800" imgH="10058400" progId="Equation.3">
                  <p:embed/>
                </p:oleObj>
              </mc:Choice>
              <mc:Fallback>
                <p:oleObj name="Equation" r:id="rId1" imgW="10972800" imgH="10058400" progId="Equation.3">
                  <p:embed/>
                  <p:pic>
                    <p:nvPicPr>
                      <p:cNvPr id="0" name="图片 2048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857752" y="500042"/>
                        <a:ext cx="679450" cy="6286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28662" y="1500174"/>
            <a:ext cx="3571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i="1" smtClean="0"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次树每层最多结点数：</a:t>
            </a:r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71538" y="2285992"/>
            <a:ext cx="2571768" cy="2144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ts val="3200"/>
              </a:lnSpc>
              <a:buBlip>
                <a:blip r:embed="rId3"/>
              </a:buBlip>
            </a:pP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层：</a:t>
            </a:r>
            <a:r>
              <a:rPr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endParaRPr lang="en-US" altLang="zh-CN" smtClean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ts val="3200"/>
              </a:lnSpc>
              <a:buBlip>
                <a:blip r:embed="rId3"/>
              </a:buBlip>
            </a:pP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层：</a:t>
            </a:r>
            <a:r>
              <a:rPr lang="en-US" altLang="zh-CN" i="1" smtClean="0"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en-US" altLang="zh-CN" baseline="30000" smtClean="0"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endParaRPr lang="en-US" altLang="zh-CN" baseline="3000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ts val="3200"/>
              </a:lnSpc>
              <a:buBlip>
                <a:blip r:embed="rId3"/>
              </a:buBlip>
            </a:pP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层：</a:t>
            </a:r>
            <a:r>
              <a:rPr lang="en-US" altLang="zh-CN" i="1" smtClean="0"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en-US" altLang="zh-CN" baseline="30000" smtClean="0"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endParaRPr lang="en-US" altLang="zh-CN" smtClean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ts val="3200"/>
              </a:lnSpc>
              <a:buBlip>
                <a:blip r:embed="rId3"/>
              </a:buBlip>
            </a:pPr>
            <a:r>
              <a:rPr lang="en-US" altLang="zh-CN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/>
              </a:rPr>
              <a:t></a:t>
            </a:r>
            <a:endParaRPr lang="en-US" altLang="zh-CN" smtClean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ts val="3200"/>
              </a:lnSpc>
              <a:buBlip>
                <a:blip r:embed="rId3"/>
              </a:buBlip>
            </a:pP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i="1" smtClean="0">
                <a:ea typeface="楷体" panose="02010609060101010101" pitchFamily="49" charset="-122"/>
                <a:cs typeface="Times New Roman" panose="02020603050405020304" pitchFamily="18" charset="0"/>
              </a:rPr>
              <a:t>h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层：</a:t>
            </a:r>
            <a:r>
              <a:rPr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i="1" smtClean="0"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en-US" altLang="zh-CN" i="1" baseline="30000" smtClean="0">
                <a:ea typeface="楷体" panose="02010609060101010101" pitchFamily="49" charset="-122"/>
                <a:cs typeface="Times New Roman" panose="02020603050405020304" pitchFamily="18" charset="0"/>
              </a:rPr>
              <a:t>h</a:t>
            </a:r>
            <a:r>
              <a:rPr lang="en-US" altLang="zh-CN" baseline="30000" smtClean="0">
                <a:ea typeface="楷体" panose="02010609060101010101" pitchFamily="49" charset="-122"/>
                <a:cs typeface="Times New Roman" panose="02020603050405020304" pitchFamily="18" charset="0"/>
              </a:rPr>
              <a:t>-1</a:t>
            </a:r>
            <a:endParaRPr lang="zh-CN" altLang="en-US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右大括号 7"/>
          <p:cNvSpPr/>
          <p:nvPr/>
        </p:nvSpPr>
        <p:spPr>
          <a:xfrm>
            <a:off x="3643306" y="2428868"/>
            <a:ext cx="142876" cy="1785950"/>
          </a:xfrm>
          <a:prstGeom prst="rightBrac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7351" name="Object 7"/>
          <p:cNvGraphicFramePr>
            <a:graphicFrameLocks noChangeAspect="1"/>
          </p:cNvGraphicFramePr>
          <p:nvPr/>
        </p:nvGraphicFramePr>
        <p:xfrm>
          <a:off x="4000496" y="3000372"/>
          <a:ext cx="679450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4" imgW="10972800" imgH="10058400" progId="Equation.3">
                  <p:embed/>
                </p:oleObj>
              </mc:Choice>
              <mc:Fallback>
                <p:oleObj name="Equation" r:id="rId4" imgW="10972800" imgH="10058400" progId="Equation.3">
                  <p:embed/>
                  <p:pic>
                    <p:nvPicPr>
                      <p:cNvPr id="0" name="图片 2049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000496" y="3000372"/>
                        <a:ext cx="679450" cy="6286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</a:fld>
            <a:r>
              <a:rPr lang="en-US" altLang="zh-CN" smtClean="0"/>
              <a:t>/26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2" descr="粉色面巾纸"/>
          <p:cNvSpPr txBox="1">
            <a:spLocks noChangeArrowheads="1"/>
          </p:cNvSpPr>
          <p:nvPr/>
        </p:nvSpPr>
        <p:spPr bwMode="auto">
          <a:xfrm>
            <a:off x="539750" y="549275"/>
            <a:ext cx="3817936" cy="519113"/>
          </a:xfrm>
          <a:prstGeom prst="rect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 w="9525">
            <a:noFill/>
            <a:miter lim="800000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anose="02010509060101010101" pitchFamily="49" charset="-122"/>
              </a:rPr>
              <a:t>7.1.5  </a:t>
            </a:r>
            <a:r>
              <a:rPr kumimoji="1"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anose="02010509060101010101" pitchFamily="49" charset="-122"/>
              </a:rPr>
              <a:t>树的基本运算</a:t>
            </a:r>
            <a:endParaRPr kumimoji="1" lang="zh-CN" altLang="en-US" sz="28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ea typeface="隶书" panose="02010509060101010101" pitchFamily="49" charset="-122"/>
            </a:endParaRPr>
          </a:p>
        </p:txBody>
      </p:sp>
      <p:sp>
        <p:nvSpPr>
          <p:cNvPr id="61443" name="Text Box 3"/>
          <p:cNvSpPr txBox="1">
            <a:spLocks noChangeArrowheads="1"/>
          </p:cNvSpPr>
          <p:nvPr/>
        </p:nvSpPr>
        <p:spPr bwMode="auto">
          <a:xfrm>
            <a:off x="539750" y="1412875"/>
            <a:ext cx="7848600" cy="49314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树的运算主要分为三大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类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：  </a:t>
            </a:r>
            <a:endParaRPr kumimoji="1" lang="zh-CN" altLang="en-US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</a:fld>
            <a:r>
              <a:rPr lang="en-US" altLang="zh-CN" smtClean="0"/>
              <a:t>/13</a:t>
            </a:r>
            <a:endParaRPr lang="en-US" altLang="zh-CN"/>
          </a:p>
        </p:txBody>
      </p:sp>
      <p:sp>
        <p:nvSpPr>
          <p:cNvPr id="5" name="TextBox 4"/>
          <p:cNvSpPr txBox="1"/>
          <p:nvPr/>
        </p:nvSpPr>
        <p:spPr>
          <a:xfrm>
            <a:off x="785786" y="1857364"/>
            <a:ext cx="7500990" cy="2675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20000"/>
              </a:lnSpc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smtClean="0">
                <a:solidFill>
                  <a:srgbClr val="CC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查找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满足某种特定关系的结点，如查找当前结点的子节点，父节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点等；</a:t>
            </a:r>
            <a:endParaRPr kumimoji="1" lang="zh-CN" altLang="en-US" smtClean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ct val="120000"/>
              </a:lnSpc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smtClean="0">
                <a:solidFill>
                  <a:srgbClr val="CC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插入或删除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某个结点，如在树的当前结点上插入一个新结点或删除当前结点的第</a:t>
            </a:r>
            <a:r>
              <a:rPr kumimoji="1" lang="en-US" altLang="zh-CN" i="1" smtClean="0"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个孩子结点等；</a:t>
            </a:r>
            <a:endParaRPr kumimoji="1" lang="zh-CN" altLang="en-US" smtClean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ct val="120000"/>
              </a:lnSpc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smtClean="0">
                <a:solidFill>
                  <a:srgbClr val="CC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遍历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树中每个结点。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Text Box 2"/>
          <p:cNvSpPr txBox="1">
            <a:spLocks noChangeArrowheads="1"/>
          </p:cNvSpPr>
          <p:nvPr/>
        </p:nvSpPr>
        <p:spPr bwMode="auto">
          <a:xfrm>
            <a:off x="500034" y="928670"/>
            <a:ext cx="8382000" cy="83099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   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树的遍历运算是指按某种方式访问树中的</a:t>
            </a:r>
            <a:r>
              <a:rPr kumimoji="1" lang="zh-CN" altLang="en-US" dirty="0">
                <a:solidFill>
                  <a:srgbClr val="CC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每</a:t>
            </a:r>
            <a:r>
              <a:rPr kumimoji="1" lang="zh-CN" altLang="en-US">
                <a:solidFill>
                  <a:srgbClr val="CC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一</a:t>
            </a:r>
            <a:r>
              <a:rPr kumimoji="1" lang="zh-CN" altLang="en-US" smtClean="0">
                <a:solidFill>
                  <a:srgbClr val="CC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个结点且</a:t>
            </a:r>
            <a:r>
              <a:rPr kumimoji="1" lang="zh-CN" altLang="en-US" dirty="0">
                <a:solidFill>
                  <a:srgbClr val="CC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每</a:t>
            </a:r>
            <a:r>
              <a:rPr kumimoji="1" lang="zh-CN" altLang="en-US">
                <a:solidFill>
                  <a:srgbClr val="CC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一</a:t>
            </a:r>
            <a:r>
              <a:rPr kumimoji="1" lang="zh-CN" altLang="en-US" smtClean="0">
                <a:solidFill>
                  <a:srgbClr val="CC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个结点只</a:t>
            </a:r>
            <a:r>
              <a:rPr kumimoji="1" lang="zh-CN" altLang="en-US" dirty="0">
                <a:solidFill>
                  <a:srgbClr val="CC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被访问一次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。       </a:t>
            </a:r>
            <a:endParaRPr kumimoji="1" lang="zh-CN" altLang="en-US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91491" name="Text Box 3"/>
          <p:cNvSpPr txBox="1">
            <a:spLocks noChangeArrowheads="1"/>
          </p:cNvSpPr>
          <p:nvPr/>
        </p:nvSpPr>
        <p:spPr bwMode="auto">
          <a:xfrm>
            <a:off x="571472" y="357166"/>
            <a:ext cx="2376487" cy="4572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kumimoji="1"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树的遍历</a:t>
            </a:r>
            <a:endParaRPr kumimoji="1" lang="zh-CN" altLang="en-US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71538" y="1857364"/>
            <a:ext cx="2928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主要的遍历方法：</a:t>
            </a:r>
            <a:endParaRPr lang="zh-CN" altLang="en-US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1028704" y="2428200"/>
            <a:ext cx="7686700" cy="929362"/>
            <a:chOff x="1028704" y="2428200"/>
            <a:chExt cx="7686700" cy="929362"/>
          </a:xfrm>
        </p:grpSpPr>
        <p:sp>
          <p:nvSpPr>
            <p:cNvPr id="8" name="Text Box 3"/>
            <p:cNvSpPr txBox="1">
              <a:spLocks noChangeArrowheads="1"/>
            </p:cNvSpPr>
            <p:nvPr/>
          </p:nvSpPr>
          <p:spPr bwMode="auto">
            <a:xfrm>
              <a:off x="1028704" y="2428200"/>
              <a:ext cx="1811338" cy="40011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marL="457200" indent="-457200" algn="l">
                <a:buBlip>
                  <a:blip r:embed="rId1"/>
                </a:buBlip>
              </a:pPr>
              <a:r>
                <a:rPr kumimoji="1" lang="zh-CN" altLang="en-US" sz="2000" dirty="0">
                  <a:ea typeface="楷体" panose="02010609060101010101" pitchFamily="49" charset="-122"/>
                  <a:cs typeface="Times New Roman" panose="02020603050405020304" pitchFamily="18" charset="0"/>
                </a:rPr>
                <a:t>先根遍历</a:t>
              </a:r>
              <a:r>
                <a:rPr kumimoji="1" lang="en-US" altLang="zh-CN" sz="2000" dirty="0">
                  <a:ea typeface="楷体" panose="02010609060101010101" pitchFamily="49" charset="-122"/>
                  <a:cs typeface="Times New Roman" panose="02020603050405020304" pitchFamily="18" charset="0"/>
                </a:rPr>
                <a:t>:</a:t>
              </a:r>
              <a:endParaRPr kumimoji="1" lang="en-US" altLang="zh-CN" sz="2000" b="0" dirty="0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1327154" y="2926675"/>
              <a:ext cx="7388250" cy="43088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>
              <a:spAutoFit/>
            </a:bodyPr>
            <a:lstStyle/>
            <a:p>
              <a:pPr algn="l">
                <a:lnSpc>
                  <a:spcPct val="110000"/>
                </a:lnSpc>
              </a:pPr>
              <a:r>
                <a:rPr kumimoji="1" lang="en-US" altLang="zh-CN" sz="2000" dirty="0">
                  <a:solidFill>
                    <a:srgbClr val="00330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    </a:t>
              </a:r>
              <a:r>
                <a:rPr kumimoji="1" lang="zh-CN" altLang="en-US" sz="2000" dirty="0">
                  <a:solidFill>
                    <a:srgbClr val="00330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若树</a:t>
              </a:r>
              <a:r>
                <a:rPr kumimoji="1" lang="zh-CN" altLang="en-US" sz="2000">
                  <a:solidFill>
                    <a:srgbClr val="00330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不</a:t>
              </a:r>
              <a:r>
                <a:rPr kumimoji="1" lang="zh-CN" altLang="en-US" sz="2000" smtClean="0">
                  <a:solidFill>
                    <a:srgbClr val="00330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空，则</a:t>
              </a:r>
              <a:r>
                <a:rPr kumimoji="1" lang="zh-CN" altLang="en-US" sz="2000" dirty="0">
                  <a:solidFill>
                    <a:srgbClr val="00330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先</a:t>
              </a:r>
              <a:r>
                <a:rPr kumimoji="1" lang="zh-CN" altLang="en-US" sz="2000">
                  <a:solidFill>
                    <a:srgbClr val="00330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访问</a:t>
              </a:r>
              <a:r>
                <a:rPr kumimoji="1" lang="zh-CN" altLang="en-US" sz="2000" smtClean="0">
                  <a:solidFill>
                    <a:srgbClr val="00330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根结点，然后</a:t>
              </a:r>
              <a:r>
                <a:rPr kumimoji="1" lang="zh-CN" altLang="en-US" sz="2000" dirty="0">
                  <a:solidFill>
                    <a:srgbClr val="00330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依次先根遍历各棵子树。</a:t>
              </a:r>
              <a:endParaRPr kumimoji="1" lang="zh-CN" altLang="en-US" sz="2000" dirty="0">
                <a:solidFill>
                  <a:srgbClr val="003300"/>
                </a:solidFill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071538" y="3429000"/>
            <a:ext cx="7329510" cy="815062"/>
            <a:chOff x="1071538" y="3429000"/>
            <a:chExt cx="7329510" cy="815062"/>
          </a:xfrm>
        </p:grpSpPr>
        <p:sp>
          <p:nvSpPr>
            <p:cNvPr id="11" name="Text Box 4"/>
            <p:cNvSpPr txBox="1">
              <a:spLocks noChangeArrowheads="1"/>
            </p:cNvSpPr>
            <p:nvPr/>
          </p:nvSpPr>
          <p:spPr bwMode="auto">
            <a:xfrm>
              <a:off x="1071538" y="3429000"/>
              <a:ext cx="1882775" cy="40011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marL="457200" indent="-457200" algn="l">
                <a:buBlip>
                  <a:blip r:embed="rId1"/>
                </a:buBlip>
              </a:pPr>
              <a:r>
                <a:rPr kumimoji="1" lang="zh-CN" altLang="en-US" sz="2000" dirty="0">
                  <a:ea typeface="楷体" panose="02010609060101010101" pitchFamily="49" charset="-122"/>
                  <a:cs typeface="Times New Roman" panose="02020603050405020304" pitchFamily="18" charset="0"/>
                </a:rPr>
                <a:t>后根遍历</a:t>
              </a:r>
              <a:r>
                <a:rPr kumimoji="1" lang="en-US" altLang="zh-CN" sz="2000" dirty="0">
                  <a:ea typeface="楷体" panose="02010609060101010101" pitchFamily="49" charset="-122"/>
                  <a:cs typeface="Times New Roman" panose="02020603050405020304" pitchFamily="18" charset="0"/>
                </a:rPr>
                <a:t>:</a:t>
              </a:r>
              <a:endParaRPr kumimoji="1" lang="en-US" altLang="zh-CN" sz="2000" dirty="0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2" name="Rectangle 6"/>
            <p:cNvSpPr>
              <a:spLocks noChangeArrowheads="1"/>
            </p:cNvSpPr>
            <p:nvPr/>
          </p:nvSpPr>
          <p:spPr bwMode="auto">
            <a:xfrm>
              <a:off x="1298551" y="3813175"/>
              <a:ext cx="7102497" cy="43088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>
              <a:spAutoFit/>
            </a:bodyPr>
            <a:lstStyle/>
            <a:p>
              <a:pPr algn="l">
                <a:lnSpc>
                  <a:spcPct val="110000"/>
                </a:lnSpc>
              </a:pPr>
              <a:r>
                <a:rPr kumimoji="1" lang="en-US" altLang="zh-CN" sz="2000" dirty="0">
                  <a:solidFill>
                    <a:srgbClr val="00330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    </a:t>
              </a:r>
              <a:r>
                <a:rPr kumimoji="1" lang="zh-CN" altLang="en-US" sz="2000" dirty="0">
                  <a:solidFill>
                    <a:srgbClr val="00330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若树</a:t>
              </a:r>
              <a:r>
                <a:rPr kumimoji="1" lang="zh-CN" altLang="en-US" sz="2000">
                  <a:solidFill>
                    <a:srgbClr val="00330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不</a:t>
              </a:r>
              <a:r>
                <a:rPr kumimoji="1" lang="zh-CN" altLang="en-US" sz="2000" smtClean="0">
                  <a:solidFill>
                    <a:srgbClr val="00330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空，则</a:t>
              </a:r>
              <a:r>
                <a:rPr kumimoji="1" lang="zh-CN" altLang="en-US" sz="2000" dirty="0">
                  <a:solidFill>
                    <a:srgbClr val="00330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先依次后根遍历各</a:t>
              </a:r>
              <a:r>
                <a:rPr kumimoji="1" lang="zh-CN" altLang="en-US" sz="2000">
                  <a:solidFill>
                    <a:srgbClr val="00330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棵子</a:t>
              </a:r>
              <a:r>
                <a:rPr kumimoji="1" lang="zh-CN" altLang="en-US" sz="2000" smtClean="0">
                  <a:solidFill>
                    <a:srgbClr val="00330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树，然后</a:t>
              </a:r>
              <a:r>
                <a:rPr kumimoji="1" lang="zh-CN" altLang="en-US" sz="2000">
                  <a:solidFill>
                    <a:srgbClr val="00330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访问</a:t>
              </a:r>
              <a:r>
                <a:rPr kumimoji="1" lang="zh-CN" altLang="en-US" sz="2000" smtClean="0">
                  <a:solidFill>
                    <a:srgbClr val="00330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根结点。</a:t>
              </a:r>
              <a:endParaRPr kumimoji="1" lang="zh-CN" altLang="en-US" sz="2000" dirty="0">
                <a:solidFill>
                  <a:srgbClr val="003300"/>
                </a:solidFill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071538" y="4429132"/>
            <a:ext cx="6615130" cy="970637"/>
            <a:chOff x="1071538" y="4429132"/>
            <a:chExt cx="6615130" cy="970637"/>
          </a:xfrm>
        </p:grpSpPr>
        <p:sp>
          <p:nvSpPr>
            <p:cNvPr id="14" name="Text Box 2"/>
            <p:cNvSpPr txBox="1">
              <a:spLocks noChangeArrowheads="1"/>
            </p:cNvSpPr>
            <p:nvPr/>
          </p:nvSpPr>
          <p:spPr bwMode="auto">
            <a:xfrm>
              <a:off x="1071538" y="4429132"/>
              <a:ext cx="1882775" cy="40011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marL="457200" indent="-457200" algn="l">
                <a:buBlip>
                  <a:blip r:embed="rId1"/>
                </a:buBlip>
              </a:pPr>
              <a:r>
                <a:rPr kumimoji="1" lang="zh-CN" altLang="en-US" sz="2000" dirty="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层次</a:t>
              </a:r>
              <a:r>
                <a:rPr kumimoji="1" lang="zh-CN" altLang="en-US" sz="2000" dirty="0">
                  <a:ea typeface="楷体" panose="02010609060101010101" pitchFamily="49" charset="-122"/>
                  <a:cs typeface="Times New Roman" panose="02020603050405020304" pitchFamily="18" charset="0"/>
                </a:rPr>
                <a:t>遍历</a:t>
              </a:r>
              <a:r>
                <a:rPr kumimoji="1" lang="en-US" altLang="zh-CN" sz="2000" dirty="0">
                  <a:ea typeface="楷体" panose="02010609060101010101" pitchFamily="49" charset="-122"/>
                  <a:cs typeface="Times New Roman" panose="02020603050405020304" pitchFamily="18" charset="0"/>
                </a:rPr>
                <a:t>:</a:t>
              </a:r>
              <a:endParaRPr kumimoji="1" lang="en-US" altLang="zh-CN" sz="2000" dirty="0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5" name="Rectangle 7"/>
            <p:cNvSpPr>
              <a:spLocks noChangeArrowheads="1"/>
            </p:cNvSpPr>
            <p:nvPr/>
          </p:nvSpPr>
          <p:spPr bwMode="auto">
            <a:xfrm>
              <a:off x="1154088" y="4968882"/>
              <a:ext cx="6532580" cy="43088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>
              <a:spAutoFit/>
            </a:bodyPr>
            <a:lstStyle/>
            <a:p>
              <a:pPr algn="l">
                <a:lnSpc>
                  <a:spcPct val="110000"/>
                </a:lnSpc>
              </a:pPr>
              <a:r>
                <a:rPr kumimoji="1" lang="en-US" altLang="zh-CN" sz="2000" dirty="0">
                  <a:solidFill>
                    <a:srgbClr val="00330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      </a:t>
              </a:r>
              <a:r>
                <a:rPr kumimoji="1" lang="zh-CN" altLang="en-US" sz="2000" dirty="0">
                  <a:solidFill>
                    <a:srgbClr val="00330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若树</a:t>
              </a:r>
              <a:r>
                <a:rPr kumimoji="1" lang="zh-CN" altLang="en-US" sz="2000">
                  <a:solidFill>
                    <a:srgbClr val="00330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不</a:t>
              </a:r>
              <a:r>
                <a:rPr kumimoji="1" lang="zh-CN" altLang="en-US" sz="2000" smtClean="0">
                  <a:solidFill>
                    <a:srgbClr val="00330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空，则</a:t>
              </a:r>
              <a:r>
                <a:rPr kumimoji="1" lang="zh-CN" altLang="en-US" sz="2000" dirty="0" smtClean="0">
                  <a:solidFill>
                    <a:srgbClr val="00330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自上而下、自</a:t>
              </a:r>
              <a:r>
                <a:rPr kumimoji="1" lang="zh-CN" altLang="en-US" sz="2000" dirty="0">
                  <a:solidFill>
                    <a:srgbClr val="00330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左至右访问树</a:t>
              </a:r>
              <a:r>
                <a:rPr kumimoji="1" lang="zh-CN" altLang="en-US" sz="2000">
                  <a:solidFill>
                    <a:srgbClr val="00330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中</a:t>
              </a:r>
              <a:r>
                <a:rPr kumimoji="1" lang="zh-CN" altLang="en-US" sz="2000" smtClean="0">
                  <a:solidFill>
                    <a:srgbClr val="00330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每个结点。</a:t>
              </a:r>
              <a:endParaRPr kumimoji="1" lang="zh-CN" altLang="en-US" sz="2000" dirty="0">
                <a:solidFill>
                  <a:srgbClr val="003300"/>
                </a:solidFill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1071538" y="5643578"/>
            <a:ext cx="6049962" cy="430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注意：</a:t>
            </a:r>
            <a:r>
              <a:rPr kumimoji="1" lang="zh-CN" altLang="en-US" sz="22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先根和后根遍历算法都是递归的。</a:t>
            </a:r>
            <a:endParaRPr kumimoji="1" lang="zh-CN" altLang="en-US" sz="2200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0" name="灯片编号占位符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</a:fld>
            <a:r>
              <a:rPr lang="en-US" altLang="zh-CN" smtClean="0"/>
              <a:t>/13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61" name="Freeform 25"/>
          <p:cNvSpPr>
            <a:spLocks noChangeAspect="1"/>
          </p:cNvSpPr>
          <p:nvPr/>
        </p:nvSpPr>
        <p:spPr bwMode="auto">
          <a:xfrm>
            <a:off x="4271945" y="3194050"/>
            <a:ext cx="352425" cy="4143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8" y="326"/>
              </a:cxn>
            </a:cxnLst>
            <a:rect l="0" t="0" r="r" b="b"/>
            <a:pathLst>
              <a:path w="278" h="326">
                <a:moveTo>
                  <a:pt x="0" y="0"/>
                </a:moveTo>
                <a:lnTo>
                  <a:pt x="278" y="326"/>
                </a:lnTo>
              </a:path>
            </a:pathLst>
          </a:custGeom>
          <a:ln w="19050">
            <a:headEnd type="none" w="sm" len="sm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93559" name="Freeform 23"/>
          <p:cNvSpPr>
            <a:spLocks noChangeAspect="1"/>
          </p:cNvSpPr>
          <p:nvPr/>
        </p:nvSpPr>
        <p:spPr bwMode="auto">
          <a:xfrm>
            <a:off x="4122720" y="3292475"/>
            <a:ext cx="3175" cy="3127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" y="252"/>
              </a:cxn>
            </a:cxnLst>
            <a:rect l="0" t="0" r="r" b="b"/>
            <a:pathLst>
              <a:path w="2" h="252">
                <a:moveTo>
                  <a:pt x="0" y="0"/>
                </a:moveTo>
                <a:lnTo>
                  <a:pt x="2" y="252"/>
                </a:lnTo>
              </a:path>
            </a:pathLst>
          </a:custGeom>
          <a:ln w="19050">
            <a:headEnd type="none" w="sm" len="sm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93560" name="Freeform 24"/>
          <p:cNvSpPr>
            <a:spLocks noChangeAspect="1"/>
          </p:cNvSpPr>
          <p:nvPr/>
        </p:nvSpPr>
        <p:spPr bwMode="auto">
          <a:xfrm>
            <a:off x="3670283" y="3211513"/>
            <a:ext cx="295275" cy="381000"/>
          </a:xfrm>
          <a:custGeom>
            <a:avLst/>
            <a:gdLst/>
            <a:ahLst/>
            <a:cxnLst>
              <a:cxn ang="0">
                <a:pos x="186" y="0"/>
              </a:cxn>
              <a:cxn ang="0">
                <a:pos x="0" y="240"/>
              </a:cxn>
            </a:cxnLst>
            <a:rect l="0" t="0" r="r" b="b"/>
            <a:pathLst>
              <a:path w="186" h="240">
                <a:moveTo>
                  <a:pt x="186" y="0"/>
                </a:moveTo>
                <a:lnTo>
                  <a:pt x="0" y="240"/>
                </a:lnTo>
              </a:path>
            </a:pathLst>
          </a:custGeom>
          <a:ln w="19050">
            <a:headEnd type="none" w="sm" len="sm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93558" name="Freeform 22"/>
          <p:cNvSpPr>
            <a:spLocks noChangeAspect="1"/>
          </p:cNvSpPr>
          <p:nvPr/>
        </p:nvSpPr>
        <p:spPr bwMode="auto">
          <a:xfrm>
            <a:off x="4122720" y="2649538"/>
            <a:ext cx="4763" cy="2873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" y="239"/>
              </a:cxn>
            </a:cxnLst>
            <a:rect l="0" t="0" r="r" b="b"/>
            <a:pathLst>
              <a:path w="3" h="239">
                <a:moveTo>
                  <a:pt x="0" y="0"/>
                </a:moveTo>
                <a:lnTo>
                  <a:pt x="3" y="239"/>
                </a:lnTo>
              </a:path>
            </a:pathLst>
          </a:custGeom>
          <a:ln w="19050">
            <a:headEnd type="none" w="sm" len="sm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93557" name="Freeform 21"/>
          <p:cNvSpPr/>
          <p:nvPr/>
        </p:nvSpPr>
        <p:spPr bwMode="auto">
          <a:xfrm>
            <a:off x="4114783" y="1971675"/>
            <a:ext cx="1587" cy="323850"/>
          </a:xfrm>
          <a:custGeom>
            <a:avLst/>
            <a:gdLst/>
            <a:ahLst/>
            <a:cxnLst>
              <a:cxn ang="0">
                <a:pos x="8" y="0"/>
              </a:cxn>
              <a:cxn ang="0">
                <a:pos x="0" y="256"/>
              </a:cxn>
            </a:cxnLst>
            <a:rect l="0" t="0" r="r" b="b"/>
            <a:pathLst>
              <a:path w="8" h="256">
                <a:moveTo>
                  <a:pt x="8" y="0"/>
                </a:moveTo>
                <a:lnTo>
                  <a:pt x="0" y="256"/>
                </a:lnTo>
              </a:path>
            </a:pathLst>
          </a:custGeom>
          <a:ln w="19050">
            <a:headEnd type="none" w="sm" len="sm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93556" name="Freeform 20"/>
          <p:cNvSpPr>
            <a:spLocks noChangeAspect="1"/>
          </p:cNvSpPr>
          <p:nvPr/>
        </p:nvSpPr>
        <p:spPr bwMode="auto">
          <a:xfrm>
            <a:off x="2713020" y="1917700"/>
            <a:ext cx="176213" cy="3794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9" y="298"/>
              </a:cxn>
            </a:cxnLst>
            <a:rect l="0" t="0" r="r" b="b"/>
            <a:pathLst>
              <a:path w="139" h="298">
                <a:moveTo>
                  <a:pt x="0" y="0"/>
                </a:moveTo>
                <a:lnTo>
                  <a:pt x="139" y="298"/>
                </a:lnTo>
              </a:path>
            </a:pathLst>
          </a:custGeom>
          <a:ln w="19050">
            <a:headEnd type="none" w="sm" len="sm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93555" name="Freeform 19"/>
          <p:cNvSpPr>
            <a:spLocks noChangeAspect="1"/>
          </p:cNvSpPr>
          <p:nvPr/>
        </p:nvSpPr>
        <p:spPr bwMode="auto">
          <a:xfrm>
            <a:off x="2289158" y="1898650"/>
            <a:ext cx="177800" cy="388938"/>
          </a:xfrm>
          <a:custGeom>
            <a:avLst/>
            <a:gdLst/>
            <a:ahLst/>
            <a:cxnLst>
              <a:cxn ang="0">
                <a:pos x="112" y="0"/>
              </a:cxn>
              <a:cxn ang="0">
                <a:pos x="0" y="245"/>
              </a:cxn>
            </a:cxnLst>
            <a:rect l="0" t="0" r="r" b="b"/>
            <a:pathLst>
              <a:path w="112" h="245">
                <a:moveTo>
                  <a:pt x="112" y="0"/>
                </a:moveTo>
                <a:lnTo>
                  <a:pt x="0" y="245"/>
                </a:lnTo>
              </a:path>
            </a:pathLst>
          </a:custGeom>
          <a:ln w="19050">
            <a:headEnd type="none" w="sm" len="sm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93554" name="Freeform 18"/>
          <p:cNvSpPr>
            <a:spLocks noChangeAspect="1"/>
          </p:cNvSpPr>
          <p:nvPr/>
        </p:nvSpPr>
        <p:spPr bwMode="auto">
          <a:xfrm>
            <a:off x="3500420" y="1147763"/>
            <a:ext cx="498475" cy="4984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14" y="314"/>
              </a:cxn>
            </a:cxnLst>
            <a:rect l="0" t="0" r="r" b="b"/>
            <a:pathLst>
              <a:path w="314" h="314">
                <a:moveTo>
                  <a:pt x="0" y="0"/>
                </a:moveTo>
                <a:lnTo>
                  <a:pt x="314" y="314"/>
                </a:lnTo>
              </a:path>
            </a:pathLst>
          </a:custGeom>
          <a:ln w="19050">
            <a:headEnd type="none" w="sm" len="sm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93552" name="Freeform 16"/>
          <p:cNvSpPr>
            <a:spLocks noChangeAspect="1"/>
          </p:cNvSpPr>
          <p:nvPr/>
        </p:nvSpPr>
        <p:spPr bwMode="auto">
          <a:xfrm>
            <a:off x="3317858" y="1249363"/>
            <a:ext cx="3175" cy="3603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" y="284"/>
              </a:cxn>
            </a:cxnLst>
            <a:rect l="0" t="0" r="r" b="b"/>
            <a:pathLst>
              <a:path w="2" h="284">
                <a:moveTo>
                  <a:pt x="0" y="0"/>
                </a:moveTo>
                <a:lnTo>
                  <a:pt x="2" y="284"/>
                </a:lnTo>
              </a:path>
            </a:pathLst>
          </a:custGeom>
          <a:ln w="19050">
            <a:headEnd type="none" w="sm" len="sm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93553" name="Freeform 17"/>
          <p:cNvSpPr>
            <a:spLocks noChangeAspect="1"/>
          </p:cNvSpPr>
          <p:nvPr/>
        </p:nvSpPr>
        <p:spPr bwMode="auto">
          <a:xfrm>
            <a:off x="2668570" y="1143000"/>
            <a:ext cx="484188" cy="484188"/>
          </a:xfrm>
          <a:custGeom>
            <a:avLst/>
            <a:gdLst/>
            <a:ahLst/>
            <a:cxnLst>
              <a:cxn ang="0">
                <a:pos x="382" y="0"/>
              </a:cxn>
              <a:cxn ang="0">
                <a:pos x="0" y="382"/>
              </a:cxn>
            </a:cxnLst>
            <a:rect l="0" t="0" r="r" b="b"/>
            <a:pathLst>
              <a:path w="382" h="382">
                <a:moveTo>
                  <a:pt x="382" y="0"/>
                </a:moveTo>
                <a:lnTo>
                  <a:pt x="0" y="382"/>
                </a:lnTo>
              </a:path>
            </a:pathLst>
          </a:custGeom>
          <a:ln w="19050">
            <a:headEnd type="none" w="sm" len="sm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93541" name="Oval 5"/>
          <p:cNvSpPr>
            <a:spLocks noChangeAspect="1" noChangeArrowheads="1"/>
          </p:cNvSpPr>
          <p:nvPr/>
        </p:nvSpPr>
        <p:spPr bwMode="auto">
          <a:xfrm>
            <a:off x="3136873" y="908050"/>
            <a:ext cx="346075" cy="344488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endParaRPr lang="en-US" altLang="zh-CN" sz="1800" i="1" dirty="0">
              <a:solidFill>
                <a:srgbClr val="3333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3542" name="Oval 6"/>
          <p:cNvSpPr>
            <a:spLocks noChangeAspect="1" noChangeArrowheads="1"/>
          </p:cNvSpPr>
          <p:nvPr/>
        </p:nvSpPr>
        <p:spPr bwMode="auto">
          <a:xfrm>
            <a:off x="2422508" y="1608138"/>
            <a:ext cx="346075" cy="344487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endParaRPr lang="en-US" altLang="zh-CN" sz="1800" i="1">
              <a:solidFill>
                <a:srgbClr val="3333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3543" name="Oval 7"/>
          <p:cNvSpPr>
            <a:spLocks noChangeAspect="1" noChangeArrowheads="1"/>
          </p:cNvSpPr>
          <p:nvPr/>
        </p:nvSpPr>
        <p:spPr bwMode="auto">
          <a:xfrm>
            <a:off x="3144820" y="1608138"/>
            <a:ext cx="344488" cy="344487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endParaRPr lang="en-US" altLang="zh-CN" sz="1800" i="1">
              <a:solidFill>
                <a:srgbClr val="3333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3544" name="Oval 8"/>
          <p:cNvSpPr>
            <a:spLocks noChangeAspect="1" noChangeArrowheads="1"/>
          </p:cNvSpPr>
          <p:nvPr/>
        </p:nvSpPr>
        <p:spPr bwMode="auto">
          <a:xfrm>
            <a:off x="3936983" y="1608138"/>
            <a:ext cx="344487" cy="344487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endParaRPr lang="en-US" altLang="zh-CN" sz="1800" i="1">
              <a:solidFill>
                <a:srgbClr val="3333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3545" name="Oval 9"/>
          <p:cNvSpPr>
            <a:spLocks noChangeAspect="1" noChangeArrowheads="1"/>
          </p:cNvSpPr>
          <p:nvPr/>
        </p:nvSpPr>
        <p:spPr bwMode="auto">
          <a:xfrm>
            <a:off x="2071670" y="2298700"/>
            <a:ext cx="346075" cy="346075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endParaRPr lang="en-US" altLang="zh-CN" sz="1800" i="1">
              <a:solidFill>
                <a:srgbClr val="3333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3546" name="Oval 10"/>
          <p:cNvSpPr>
            <a:spLocks noChangeAspect="1" noChangeArrowheads="1"/>
          </p:cNvSpPr>
          <p:nvPr/>
        </p:nvSpPr>
        <p:spPr bwMode="auto">
          <a:xfrm>
            <a:off x="2741595" y="2298700"/>
            <a:ext cx="346075" cy="346075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endParaRPr lang="en-US" altLang="zh-CN" sz="1800" i="1">
              <a:solidFill>
                <a:srgbClr val="3333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3547" name="Oval 11"/>
          <p:cNvSpPr>
            <a:spLocks noChangeAspect="1" noChangeArrowheads="1"/>
          </p:cNvSpPr>
          <p:nvPr/>
        </p:nvSpPr>
        <p:spPr bwMode="auto">
          <a:xfrm>
            <a:off x="3949683" y="2298700"/>
            <a:ext cx="346075" cy="346075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endParaRPr lang="en-US" altLang="zh-CN" sz="1800" i="1">
              <a:solidFill>
                <a:srgbClr val="3333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3548" name="Oval 12"/>
          <p:cNvSpPr>
            <a:spLocks noChangeAspect="1" noChangeArrowheads="1"/>
          </p:cNvSpPr>
          <p:nvPr/>
        </p:nvSpPr>
        <p:spPr bwMode="auto">
          <a:xfrm>
            <a:off x="3943333" y="2944813"/>
            <a:ext cx="344487" cy="344487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endParaRPr lang="en-US" altLang="zh-CN" sz="1800" i="1">
              <a:solidFill>
                <a:srgbClr val="3333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3549" name="Oval 13"/>
          <p:cNvSpPr>
            <a:spLocks noChangeAspect="1" noChangeArrowheads="1"/>
          </p:cNvSpPr>
          <p:nvPr/>
        </p:nvSpPr>
        <p:spPr bwMode="auto">
          <a:xfrm>
            <a:off x="3954445" y="3603625"/>
            <a:ext cx="344488" cy="344488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endParaRPr lang="en-US" altLang="zh-CN" sz="1800" i="1">
              <a:solidFill>
                <a:srgbClr val="3333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3550" name="Oval 14"/>
          <p:cNvSpPr>
            <a:spLocks noChangeAspect="1" noChangeArrowheads="1"/>
          </p:cNvSpPr>
          <p:nvPr/>
        </p:nvSpPr>
        <p:spPr bwMode="auto">
          <a:xfrm>
            <a:off x="3433745" y="3603625"/>
            <a:ext cx="346075" cy="344488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endParaRPr lang="en-US" altLang="zh-CN" sz="1800" i="1">
              <a:solidFill>
                <a:srgbClr val="3333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3551" name="Oval 15"/>
          <p:cNvSpPr>
            <a:spLocks noChangeAspect="1" noChangeArrowheads="1"/>
          </p:cNvSpPr>
          <p:nvPr/>
        </p:nvSpPr>
        <p:spPr bwMode="auto">
          <a:xfrm>
            <a:off x="4506895" y="3603625"/>
            <a:ext cx="346075" cy="344488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endParaRPr lang="en-US" altLang="zh-CN" sz="1800" i="1">
              <a:solidFill>
                <a:srgbClr val="3333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3562" name="Text Box 26"/>
          <p:cNvSpPr txBox="1">
            <a:spLocks noChangeArrowheads="1"/>
          </p:cNvSpPr>
          <p:nvPr/>
        </p:nvSpPr>
        <p:spPr bwMode="auto">
          <a:xfrm>
            <a:off x="992188" y="4338638"/>
            <a:ext cx="48514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l"/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先根遍历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的结点访问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次序：</a:t>
            </a:r>
            <a:endParaRPr kumimoji="1" lang="zh-CN" altLang="en-US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193619" name="Group 83"/>
          <p:cNvGrpSpPr/>
          <p:nvPr/>
        </p:nvGrpSpPr>
        <p:grpSpPr bwMode="auto">
          <a:xfrm>
            <a:off x="2119305" y="911225"/>
            <a:ext cx="1347787" cy="4676775"/>
            <a:chOff x="975" y="121"/>
            <a:chExt cx="849" cy="2946"/>
          </a:xfrm>
        </p:grpSpPr>
        <p:sp>
          <p:nvSpPr>
            <p:cNvPr id="193573" name="Text Box 37"/>
            <p:cNvSpPr txBox="1">
              <a:spLocks noChangeArrowheads="1"/>
            </p:cNvSpPr>
            <p:nvPr/>
          </p:nvSpPr>
          <p:spPr bwMode="auto">
            <a:xfrm>
              <a:off x="975" y="2779"/>
              <a:ext cx="244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i="1">
                  <a:solidFill>
                    <a:srgbClr val="FF0000"/>
                  </a:solidFill>
                </a:rPr>
                <a:t>A</a:t>
              </a:r>
              <a:endParaRPr kumimoji="1" lang="en-US" altLang="zh-CN" i="1">
                <a:solidFill>
                  <a:srgbClr val="FF0000"/>
                </a:solidFill>
              </a:endParaRPr>
            </a:p>
          </p:txBody>
        </p:sp>
        <p:sp>
          <p:nvSpPr>
            <p:cNvPr id="193590" name="Oval 54"/>
            <p:cNvSpPr>
              <a:spLocks noChangeAspect="1" noChangeArrowheads="1"/>
            </p:cNvSpPr>
            <p:nvPr/>
          </p:nvSpPr>
          <p:spPr bwMode="auto">
            <a:xfrm>
              <a:off x="1606" y="121"/>
              <a:ext cx="218" cy="217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  <a:endParaRPr lang="en-US" altLang="zh-CN" sz="1800" i="1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93620" name="Group 84"/>
          <p:cNvGrpSpPr/>
          <p:nvPr/>
        </p:nvGrpSpPr>
        <p:grpSpPr bwMode="auto">
          <a:xfrm>
            <a:off x="2424113" y="1611313"/>
            <a:ext cx="584200" cy="3976687"/>
            <a:chOff x="1151" y="562"/>
            <a:chExt cx="368" cy="2505"/>
          </a:xfrm>
        </p:grpSpPr>
        <p:sp>
          <p:nvSpPr>
            <p:cNvPr id="193574" name="Text Box 38"/>
            <p:cNvSpPr txBox="1">
              <a:spLocks noChangeArrowheads="1"/>
            </p:cNvSpPr>
            <p:nvPr/>
          </p:nvSpPr>
          <p:spPr bwMode="auto">
            <a:xfrm>
              <a:off x="1275" y="2779"/>
              <a:ext cx="244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i="1">
                  <a:solidFill>
                    <a:srgbClr val="FF0000"/>
                  </a:solidFill>
                </a:rPr>
                <a:t>B</a:t>
              </a:r>
              <a:endParaRPr kumimoji="1" lang="en-US" altLang="zh-CN" i="1">
                <a:solidFill>
                  <a:srgbClr val="FF0000"/>
                </a:solidFill>
              </a:endParaRPr>
            </a:p>
          </p:txBody>
        </p:sp>
        <p:sp>
          <p:nvSpPr>
            <p:cNvPr id="193591" name="Oval 55"/>
            <p:cNvSpPr>
              <a:spLocks noChangeAspect="1" noChangeArrowheads="1"/>
            </p:cNvSpPr>
            <p:nvPr/>
          </p:nvSpPr>
          <p:spPr bwMode="auto">
            <a:xfrm>
              <a:off x="1151" y="562"/>
              <a:ext cx="218" cy="217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0000CC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B</a:t>
              </a:r>
              <a:endParaRPr lang="en-US" altLang="zh-CN" sz="1800" i="1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93623" name="Group 87"/>
          <p:cNvGrpSpPr/>
          <p:nvPr/>
        </p:nvGrpSpPr>
        <p:grpSpPr bwMode="auto">
          <a:xfrm>
            <a:off x="3146425" y="1611313"/>
            <a:ext cx="1158875" cy="3976687"/>
            <a:chOff x="1606" y="562"/>
            <a:chExt cx="730" cy="2505"/>
          </a:xfrm>
        </p:grpSpPr>
        <p:sp>
          <p:nvSpPr>
            <p:cNvPr id="193577" name="Text Box 41"/>
            <p:cNvSpPr txBox="1">
              <a:spLocks noChangeArrowheads="1"/>
            </p:cNvSpPr>
            <p:nvPr/>
          </p:nvSpPr>
          <p:spPr bwMode="auto">
            <a:xfrm>
              <a:off x="2092" y="2779"/>
              <a:ext cx="244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i="1">
                  <a:solidFill>
                    <a:srgbClr val="FF0000"/>
                  </a:solidFill>
                </a:rPr>
                <a:t>C</a:t>
              </a:r>
              <a:endParaRPr kumimoji="1" lang="en-US" altLang="zh-CN" i="1">
                <a:solidFill>
                  <a:srgbClr val="FF0000"/>
                </a:solidFill>
              </a:endParaRPr>
            </a:p>
          </p:txBody>
        </p:sp>
        <p:sp>
          <p:nvSpPr>
            <p:cNvPr id="193592" name="Oval 56"/>
            <p:cNvSpPr>
              <a:spLocks noChangeAspect="1" noChangeArrowheads="1"/>
            </p:cNvSpPr>
            <p:nvPr/>
          </p:nvSpPr>
          <p:spPr bwMode="auto">
            <a:xfrm>
              <a:off x="1606" y="562"/>
              <a:ext cx="217" cy="217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0000CC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</a:t>
              </a:r>
              <a:endParaRPr lang="en-US" altLang="zh-CN" sz="1800" i="1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93624" name="Group 88"/>
          <p:cNvGrpSpPr/>
          <p:nvPr/>
        </p:nvGrpSpPr>
        <p:grpSpPr bwMode="auto">
          <a:xfrm>
            <a:off x="3938588" y="1611313"/>
            <a:ext cx="769937" cy="3976687"/>
            <a:chOff x="2105" y="562"/>
            <a:chExt cx="485" cy="2505"/>
          </a:xfrm>
        </p:grpSpPr>
        <p:sp>
          <p:nvSpPr>
            <p:cNvPr id="193578" name="Text Box 42"/>
            <p:cNvSpPr txBox="1">
              <a:spLocks noChangeArrowheads="1"/>
            </p:cNvSpPr>
            <p:nvPr/>
          </p:nvSpPr>
          <p:spPr bwMode="auto">
            <a:xfrm>
              <a:off x="2335" y="2779"/>
              <a:ext cx="255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i="1">
                  <a:solidFill>
                    <a:srgbClr val="FF0000"/>
                  </a:solidFill>
                </a:rPr>
                <a:t>D</a:t>
              </a:r>
              <a:endParaRPr kumimoji="1" lang="en-US" altLang="zh-CN" i="1">
                <a:solidFill>
                  <a:srgbClr val="FF0000"/>
                </a:solidFill>
              </a:endParaRPr>
            </a:p>
          </p:txBody>
        </p:sp>
        <p:sp>
          <p:nvSpPr>
            <p:cNvPr id="193593" name="Oval 57"/>
            <p:cNvSpPr>
              <a:spLocks noChangeAspect="1" noChangeArrowheads="1"/>
            </p:cNvSpPr>
            <p:nvPr/>
          </p:nvSpPr>
          <p:spPr bwMode="auto">
            <a:xfrm>
              <a:off x="2105" y="562"/>
              <a:ext cx="217" cy="217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0000CC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</a:t>
              </a:r>
              <a:endParaRPr lang="en-US" altLang="zh-CN" sz="1800" i="1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93621" name="Group 85"/>
          <p:cNvGrpSpPr/>
          <p:nvPr/>
        </p:nvGrpSpPr>
        <p:grpSpPr bwMode="auto">
          <a:xfrm>
            <a:off x="2073275" y="2301875"/>
            <a:ext cx="1366838" cy="3286125"/>
            <a:chOff x="930" y="997"/>
            <a:chExt cx="861" cy="2070"/>
          </a:xfrm>
        </p:grpSpPr>
        <p:sp>
          <p:nvSpPr>
            <p:cNvPr id="193575" name="Text Box 39"/>
            <p:cNvSpPr txBox="1">
              <a:spLocks noChangeArrowheads="1"/>
            </p:cNvSpPr>
            <p:nvPr/>
          </p:nvSpPr>
          <p:spPr bwMode="auto">
            <a:xfrm>
              <a:off x="1547" y="2779"/>
              <a:ext cx="244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i="1">
                  <a:solidFill>
                    <a:srgbClr val="FF0000"/>
                  </a:solidFill>
                </a:rPr>
                <a:t>E</a:t>
              </a:r>
              <a:endParaRPr kumimoji="1" lang="en-US" altLang="zh-CN" i="1">
                <a:solidFill>
                  <a:srgbClr val="FF0000"/>
                </a:solidFill>
              </a:endParaRPr>
            </a:p>
          </p:txBody>
        </p:sp>
        <p:sp>
          <p:nvSpPr>
            <p:cNvPr id="193594" name="Oval 58"/>
            <p:cNvSpPr>
              <a:spLocks noChangeAspect="1" noChangeArrowheads="1"/>
            </p:cNvSpPr>
            <p:nvPr/>
          </p:nvSpPr>
          <p:spPr bwMode="auto">
            <a:xfrm>
              <a:off x="930" y="997"/>
              <a:ext cx="218" cy="218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E</a:t>
              </a:r>
              <a:endParaRPr lang="en-US" altLang="zh-CN" sz="1800" i="1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93622" name="Group 86"/>
          <p:cNvGrpSpPr/>
          <p:nvPr/>
        </p:nvGrpSpPr>
        <p:grpSpPr bwMode="auto">
          <a:xfrm>
            <a:off x="2743200" y="2301875"/>
            <a:ext cx="1130300" cy="3286125"/>
            <a:chOff x="1352" y="997"/>
            <a:chExt cx="712" cy="2070"/>
          </a:xfrm>
        </p:grpSpPr>
        <p:sp>
          <p:nvSpPr>
            <p:cNvPr id="193576" name="Text Box 40"/>
            <p:cNvSpPr txBox="1">
              <a:spLocks noChangeArrowheads="1"/>
            </p:cNvSpPr>
            <p:nvPr/>
          </p:nvSpPr>
          <p:spPr bwMode="auto">
            <a:xfrm>
              <a:off x="1820" y="2779"/>
              <a:ext cx="244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i="1">
                  <a:solidFill>
                    <a:srgbClr val="FF0000"/>
                  </a:solidFill>
                </a:rPr>
                <a:t>F</a:t>
              </a:r>
              <a:endParaRPr kumimoji="1" lang="en-US" altLang="zh-CN" i="1">
                <a:solidFill>
                  <a:srgbClr val="FF0000"/>
                </a:solidFill>
              </a:endParaRPr>
            </a:p>
          </p:txBody>
        </p:sp>
        <p:sp>
          <p:nvSpPr>
            <p:cNvPr id="193595" name="Oval 59"/>
            <p:cNvSpPr>
              <a:spLocks noChangeAspect="1" noChangeArrowheads="1"/>
            </p:cNvSpPr>
            <p:nvPr/>
          </p:nvSpPr>
          <p:spPr bwMode="auto">
            <a:xfrm>
              <a:off x="1352" y="997"/>
              <a:ext cx="218" cy="218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F</a:t>
              </a:r>
              <a:endParaRPr lang="en-US" altLang="zh-CN" sz="1800" i="1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93625" name="Group 89"/>
          <p:cNvGrpSpPr/>
          <p:nvPr/>
        </p:nvGrpSpPr>
        <p:grpSpPr bwMode="auto">
          <a:xfrm>
            <a:off x="3951288" y="2301875"/>
            <a:ext cx="1233487" cy="3286125"/>
            <a:chOff x="2113" y="997"/>
            <a:chExt cx="777" cy="2070"/>
          </a:xfrm>
        </p:grpSpPr>
        <p:sp>
          <p:nvSpPr>
            <p:cNvPr id="193579" name="Text Box 43"/>
            <p:cNvSpPr txBox="1">
              <a:spLocks noChangeArrowheads="1"/>
            </p:cNvSpPr>
            <p:nvPr/>
          </p:nvSpPr>
          <p:spPr bwMode="auto">
            <a:xfrm>
              <a:off x="2635" y="2779"/>
              <a:ext cx="255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i="1">
                  <a:solidFill>
                    <a:srgbClr val="FF0000"/>
                  </a:solidFill>
                </a:rPr>
                <a:t>G</a:t>
              </a:r>
              <a:endParaRPr kumimoji="1" lang="en-US" altLang="zh-CN" i="1">
                <a:solidFill>
                  <a:srgbClr val="FF0000"/>
                </a:solidFill>
              </a:endParaRPr>
            </a:p>
          </p:txBody>
        </p:sp>
        <p:sp>
          <p:nvSpPr>
            <p:cNvPr id="193596" name="Oval 60"/>
            <p:cNvSpPr>
              <a:spLocks noChangeAspect="1" noChangeArrowheads="1"/>
            </p:cNvSpPr>
            <p:nvPr/>
          </p:nvSpPr>
          <p:spPr bwMode="auto">
            <a:xfrm>
              <a:off x="2113" y="997"/>
              <a:ext cx="218" cy="218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G</a:t>
              </a:r>
              <a:endParaRPr lang="en-US" altLang="zh-CN" sz="1800" i="1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93626" name="Group 90"/>
          <p:cNvGrpSpPr/>
          <p:nvPr/>
        </p:nvGrpSpPr>
        <p:grpSpPr bwMode="auto">
          <a:xfrm>
            <a:off x="3944938" y="2947988"/>
            <a:ext cx="1687512" cy="2640012"/>
            <a:chOff x="2109" y="1404"/>
            <a:chExt cx="1063" cy="1663"/>
          </a:xfrm>
        </p:grpSpPr>
        <p:sp>
          <p:nvSpPr>
            <p:cNvPr id="193580" name="Text Box 44"/>
            <p:cNvSpPr txBox="1">
              <a:spLocks noChangeArrowheads="1"/>
            </p:cNvSpPr>
            <p:nvPr/>
          </p:nvSpPr>
          <p:spPr bwMode="auto">
            <a:xfrm>
              <a:off x="2907" y="2779"/>
              <a:ext cx="265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i="1">
                  <a:solidFill>
                    <a:srgbClr val="FF0000"/>
                  </a:solidFill>
                </a:rPr>
                <a:t>H</a:t>
              </a:r>
              <a:endParaRPr kumimoji="1" lang="en-US" altLang="zh-CN" i="1">
                <a:solidFill>
                  <a:srgbClr val="FF0000"/>
                </a:solidFill>
              </a:endParaRPr>
            </a:p>
          </p:txBody>
        </p:sp>
        <p:sp>
          <p:nvSpPr>
            <p:cNvPr id="193597" name="Oval 61"/>
            <p:cNvSpPr>
              <a:spLocks noChangeAspect="1" noChangeArrowheads="1"/>
            </p:cNvSpPr>
            <p:nvPr/>
          </p:nvSpPr>
          <p:spPr bwMode="auto">
            <a:xfrm>
              <a:off x="2109" y="1404"/>
              <a:ext cx="217" cy="217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H</a:t>
              </a:r>
              <a:endParaRPr lang="en-US" altLang="zh-CN" sz="1800" i="1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93628" name="Group 92"/>
          <p:cNvGrpSpPr/>
          <p:nvPr/>
        </p:nvGrpSpPr>
        <p:grpSpPr bwMode="auto">
          <a:xfrm>
            <a:off x="3956050" y="3606800"/>
            <a:ext cx="2457450" cy="1981200"/>
            <a:chOff x="2116" y="1819"/>
            <a:chExt cx="1548" cy="1248"/>
          </a:xfrm>
        </p:grpSpPr>
        <p:sp>
          <p:nvSpPr>
            <p:cNvPr id="193582" name="Text Box 46"/>
            <p:cNvSpPr txBox="1">
              <a:spLocks noChangeArrowheads="1"/>
            </p:cNvSpPr>
            <p:nvPr/>
          </p:nvSpPr>
          <p:spPr bwMode="auto">
            <a:xfrm>
              <a:off x="3452" y="2779"/>
              <a:ext cx="212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i="1">
                  <a:solidFill>
                    <a:srgbClr val="FF0000"/>
                  </a:solidFill>
                </a:rPr>
                <a:t>J</a:t>
              </a:r>
              <a:endParaRPr kumimoji="1" lang="en-US" altLang="zh-CN" i="1">
                <a:solidFill>
                  <a:srgbClr val="FF0000"/>
                </a:solidFill>
              </a:endParaRPr>
            </a:p>
          </p:txBody>
        </p:sp>
        <p:sp>
          <p:nvSpPr>
            <p:cNvPr id="193598" name="Oval 62"/>
            <p:cNvSpPr>
              <a:spLocks noChangeAspect="1" noChangeArrowheads="1"/>
            </p:cNvSpPr>
            <p:nvPr/>
          </p:nvSpPr>
          <p:spPr bwMode="auto">
            <a:xfrm>
              <a:off x="2116" y="1819"/>
              <a:ext cx="217" cy="217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J</a:t>
              </a:r>
              <a:endParaRPr lang="en-US" altLang="zh-CN" sz="1800" i="1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93627" name="Group 91"/>
          <p:cNvGrpSpPr/>
          <p:nvPr/>
        </p:nvGrpSpPr>
        <p:grpSpPr bwMode="auto">
          <a:xfrm>
            <a:off x="3435350" y="3606800"/>
            <a:ext cx="2513013" cy="1981200"/>
            <a:chOff x="1788" y="1819"/>
            <a:chExt cx="1583" cy="1248"/>
          </a:xfrm>
        </p:grpSpPr>
        <p:sp>
          <p:nvSpPr>
            <p:cNvPr id="193581" name="Text Box 45"/>
            <p:cNvSpPr txBox="1">
              <a:spLocks noChangeArrowheads="1"/>
            </p:cNvSpPr>
            <p:nvPr/>
          </p:nvSpPr>
          <p:spPr bwMode="auto">
            <a:xfrm>
              <a:off x="3180" y="2779"/>
              <a:ext cx="191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i="1">
                  <a:solidFill>
                    <a:srgbClr val="FF0000"/>
                  </a:solidFill>
                </a:rPr>
                <a:t>I</a:t>
              </a:r>
              <a:endParaRPr kumimoji="1" lang="en-US" altLang="zh-CN" i="1">
                <a:solidFill>
                  <a:srgbClr val="FF0000"/>
                </a:solidFill>
              </a:endParaRPr>
            </a:p>
          </p:txBody>
        </p:sp>
        <p:sp>
          <p:nvSpPr>
            <p:cNvPr id="193599" name="Oval 63"/>
            <p:cNvSpPr>
              <a:spLocks noChangeAspect="1" noChangeArrowheads="1"/>
            </p:cNvSpPr>
            <p:nvPr/>
          </p:nvSpPr>
          <p:spPr bwMode="auto">
            <a:xfrm>
              <a:off x="1788" y="1819"/>
              <a:ext cx="218" cy="217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</a:t>
              </a:r>
              <a:endParaRPr lang="en-US" altLang="zh-CN" sz="1800" i="1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93629" name="Group 93"/>
          <p:cNvGrpSpPr/>
          <p:nvPr/>
        </p:nvGrpSpPr>
        <p:grpSpPr bwMode="auto">
          <a:xfrm>
            <a:off x="4508500" y="3606800"/>
            <a:ext cx="2439988" cy="1981200"/>
            <a:chOff x="2464" y="1819"/>
            <a:chExt cx="1537" cy="1248"/>
          </a:xfrm>
        </p:grpSpPr>
        <p:sp>
          <p:nvSpPr>
            <p:cNvPr id="193583" name="Text Box 47"/>
            <p:cNvSpPr txBox="1">
              <a:spLocks noChangeArrowheads="1"/>
            </p:cNvSpPr>
            <p:nvPr/>
          </p:nvSpPr>
          <p:spPr bwMode="auto">
            <a:xfrm>
              <a:off x="3757" y="2779"/>
              <a:ext cx="244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i="1" dirty="0">
                  <a:solidFill>
                    <a:srgbClr val="FF0000"/>
                  </a:solidFill>
                </a:rPr>
                <a:t>K</a:t>
              </a:r>
              <a:endParaRPr kumimoji="1" lang="en-US" altLang="zh-CN" i="1" dirty="0">
                <a:solidFill>
                  <a:srgbClr val="FF0000"/>
                </a:solidFill>
              </a:endParaRPr>
            </a:p>
          </p:txBody>
        </p:sp>
        <p:sp>
          <p:nvSpPr>
            <p:cNvPr id="193600" name="Oval 64"/>
            <p:cNvSpPr>
              <a:spLocks noChangeAspect="1" noChangeArrowheads="1"/>
            </p:cNvSpPr>
            <p:nvPr/>
          </p:nvSpPr>
          <p:spPr bwMode="auto">
            <a:xfrm>
              <a:off x="2464" y="1819"/>
              <a:ext cx="218" cy="217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K</a:t>
              </a:r>
              <a:endParaRPr lang="en-US" altLang="zh-CN" sz="1800" i="1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93630" name="Text Box 94"/>
          <p:cNvSpPr txBox="1">
            <a:spLocks noChangeArrowheads="1"/>
          </p:cNvSpPr>
          <p:nvPr/>
        </p:nvSpPr>
        <p:spPr bwMode="auto">
          <a:xfrm>
            <a:off x="3297238" y="5876925"/>
            <a:ext cx="2016125" cy="457200"/>
          </a:xfrm>
          <a:prstGeom prst="rect">
            <a:avLst/>
          </a:prstGeom>
          <a:noFill/>
          <a:ln w="9525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CC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遍历完毕</a:t>
            </a:r>
            <a:endParaRPr lang="zh-CN" altLang="en-US" dirty="0">
              <a:solidFill>
                <a:srgbClr val="CC00FF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93631" name="Text Box 95"/>
          <p:cNvSpPr txBox="1">
            <a:spLocks noChangeArrowheads="1"/>
          </p:cNvSpPr>
          <p:nvPr/>
        </p:nvSpPr>
        <p:spPr bwMode="auto">
          <a:xfrm>
            <a:off x="395289" y="188913"/>
            <a:ext cx="4248150" cy="457200"/>
          </a:xfrm>
          <a:prstGeom prst="rect">
            <a:avLst/>
          </a:prstGeom>
          <a:solidFill>
            <a:srgbClr val="CC00FF"/>
          </a:solidFill>
          <a:ln w="28575" algn="ctr">
            <a:noFill/>
            <a:miter lim="800000"/>
            <a:tailEnd type="none" w="med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bg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树的先根遍历示例</a:t>
            </a:r>
            <a:r>
              <a:rPr lang="zh-CN" altLang="en-US" dirty="0" smtClean="0">
                <a:solidFill>
                  <a:schemeClr val="bg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的演示</a:t>
            </a:r>
            <a:endParaRPr lang="zh-CN" altLang="en-US" dirty="0">
              <a:solidFill>
                <a:schemeClr val="bg1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1" name="灯片编号占位符 6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</a:fld>
            <a:r>
              <a:rPr lang="en-US" altLang="zh-CN" smtClean="0"/>
              <a:t>/13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3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100" fill="hold"/>
                                        <p:tgtEl>
                                          <p:spTgt spid="1936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2" dur="100" fill="hold"/>
                                        <p:tgtEl>
                                          <p:spTgt spid="1936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" dur="100" fill="hold"/>
                                        <p:tgtEl>
                                          <p:spTgt spid="1936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100" fill="hold"/>
                                        <p:tgtEl>
                                          <p:spTgt spid="1936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6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936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936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936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936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93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93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93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93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93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93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93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93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93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93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93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630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611188" y="2660313"/>
            <a:ext cx="8318530" cy="105259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2800" dirty="0">
                <a:solidFill>
                  <a:schemeClr val="tx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树：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kumimoji="1"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={</a:t>
            </a:r>
            <a:r>
              <a:rPr kumimoji="1" lang="en-US" altLang="zh-CN" i="1" smtClean="0">
                <a:ea typeface="楷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i="1" smtClean="0"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是包含</a:t>
            </a:r>
            <a:r>
              <a:rPr kumimoji="1" lang="en-US" altLang="zh-CN" i="1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个结点的有限集合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i="1" dirty="0" err="1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zh-CN" dirty="0" err="1">
                <a:latin typeface="+mj-ea"/>
                <a:ea typeface="+mj-ea"/>
                <a:cs typeface="Times New Roman" panose="02020603050405020304" pitchFamily="18" charset="0"/>
              </a:rPr>
              <a:t>≥</a:t>
            </a:r>
            <a:r>
              <a:rPr kumimoji="1" lang="en-US" altLang="zh-CN" dirty="0" err="1"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）。当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=0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时为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空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树，否则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关系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满足以下条件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:</a:t>
            </a:r>
            <a:r>
              <a:rPr kumimoji="1" lang="en-US" altLang="zh-CN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   </a:t>
            </a:r>
            <a:endParaRPr kumimoji="1" lang="en-US" altLang="zh-CN" dirty="0">
              <a:solidFill>
                <a:srgbClr val="FF0000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74082" name="Text Box 2"/>
          <p:cNvSpPr txBox="1">
            <a:spLocks noChangeArrowheads="1"/>
          </p:cNvSpPr>
          <p:nvPr/>
        </p:nvSpPr>
        <p:spPr bwMode="auto">
          <a:xfrm>
            <a:off x="1000100" y="3714752"/>
            <a:ext cx="7743854" cy="193899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Blip>
                <a:blip r:embed="rId1"/>
              </a:buBlip>
            </a:pPr>
            <a:r>
              <a:rPr kumimoji="1" lang="zh-CN" altLang="en-US" sz="20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有且仅有</a:t>
            </a:r>
            <a:r>
              <a:rPr kumimoji="1" lang="zh-CN" altLang="en-US" sz="200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一</a:t>
            </a:r>
            <a:r>
              <a:rPr kumimoji="1" lang="zh-CN" altLang="en-US" sz="2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个结点</a:t>
            </a:r>
            <a:r>
              <a:rPr kumimoji="1" lang="en-US" altLang="zh-CN" sz="2000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kumimoji="1" lang="en-US" altLang="zh-CN" sz="2000" baseline="-25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kumimoji="1" lang="en-US" altLang="zh-CN" sz="2000" err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∈</a:t>
            </a:r>
            <a:r>
              <a:rPr kumimoji="1" lang="en-US" altLang="zh-CN" sz="2000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kumimoji="1" lang="zh-CN" altLang="en-US" sz="2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，它</a:t>
            </a:r>
            <a:r>
              <a:rPr kumimoji="1" lang="zh-CN" altLang="en-US" sz="20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对于关系</a:t>
            </a:r>
            <a:r>
              <a:rPr kumimoji="1" lang="en-US" altLang="zh-CN" sz="2000" i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kumimoji="1" lang="zh-CN" altLang="en-US" sz="200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来说</a:t>
            </a:r>
            <a:r>
              <a:rPr kumimoji="1" lang="zh-CN" altLang="en-US" sz="2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没有前驱结点，结点</a:t>
            </a:r>
            <a:r>
              <a:rPr kumimoji="1" lang="en-US" altLang="zh-CN" sz="2000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kumimoji="1" lang="en-US" altLang="zh-CN" sz="2000" baseline="-25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kumimoji="1" lang="zh-CN" altLang="en-US" sz="20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称作树</a:t>
            </a:r>
            <a:r>
              <a:rPr kumimoji="1" lang="zh-CN" altLang="en-US" sz="200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kumimoji="1" lang="zh-CN" altLang="en-US" sz="200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根结点</a:t>
            </a:r>
            <a:r>
              <a:rPr kumimoji="1" lang="zh-CN" altLang="en-US" sz="2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kumimoji="1" lang="zh-CN" altLang="en-US" sz="2000" dirty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Blip>
                <a:blip r:embed="rId1"/>
              </a:buBlip>
            </a:pPr>
            <a:r>
              <a:rPr kumimoji="1" lang="zh-CN" altLang="en-US" sz="200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除</a:t>
            </a:r>
            <a:r>
              <a:rPr kumimoji="1" lang="zh-CN" altLang="en-US" sz="200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根结点</a:t>
            </a:r>
            <a:r>
              <a:rPr kumimoji="1" lang="zh-CN" altLang="en-US" sz="2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外，每个结点有</a:t>
            </a:r>
            <a:r>
              <a:rPr kumimoji="1" lang="zh-CN" altLang="en-US" sz="20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且</a:t>
            </a:r>
            <a:r>
              <a:rPr kumimoji="1" lang="zh-CN" altLang="en-US" sz="2000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仅有</a:t>
            </a:r>
            <a:r>
              <a:rPr kumimoji="1" lang="zh-CN" altLang="en-US" sz="200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一</a:t>
            </a:r>
            <a:r>
              <a:rPr kumimoji="1" lang="zh-CN" altLang="en-US" sz="200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个前驱结点</a:t>
            </a:r>
            <a:r>
              <a:rPr kumimoji="1" lang="zh-CN" altLang="en-US" sz="2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kumimoji="1" lang="zh-CN" altLang="en-US" sz="2000" dirty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Blip>
                <a:blip r:embed="rId1"/>
              </a:buBlip>
            </a:pPr>
            <a:r>
              <a:rPr kumimoji="1" lang="zh-CN" altLang="en-US" sz="20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i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kumimoji="1" lang="zh-CN" altLang="en-US" sz="200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中</a:t>
            </a:r>
            <a:r>
              <a:rPr kumimoji="1" lang="zh-CN" altLang="en-US" sz="2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每个结点可以</a:t>
            </a:r>
            <a:r>
              <a:rPr kumimoji="1" lang="zh-CN" altLang="en-US" sz="20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有</a:t>
            </a:r>
            <a:r>
              <a:rPr kumimoji="1" lang="zh-CN" altLang="en-US" sz="2000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零个或多</a:t>
            </a:r>
            <a:r>
              <a:rPr kumimoji="1" lang="zh-CN" altLang="en-US" sz="200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个</a:t>
            </a:r>
            <a:r>
              <a:rPr kumimoji="1" lang="zh-CN" altLang="en-US" sz="200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后继结点</a:t>
            </a:r>
            <a:r>
              <a:rPr kumimoji="1" lang="zh-CN" altLang="en-US" sz="2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kumimoji="1" lang="zh-CN" altLang="en-US" sz="2000" dirty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74084" name="Text Box 4" descr="画布"/>
          <p:cNvSpPr txBox="1">
            <a:spLocks noChangeArrowheads="1"/>
          </p:cNvSpPr>
          <p:nvPr/>
        </p:nvSpPr>
        <p:spPr bwMode="auto">
          <a:xfrm>
            <a:off x="285720" y="1214422"/>
            <a:ext cx="2879725" cy="56197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 algn="ctr">
            <a:noFill/>
            <a:miter lim="800000"/>
            <a:tailEnd type="none" w="med" len="lg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anose="02010509060101010101" pitchFamily="49" charset="-122"/>
              </a:rPr>
              <a:t>7.1.1  </a:t>
            </a:r>
            <a:r>
              <a:rPr kumimoji="1"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anose="02010509060101010101" pitchFamily="49" charset="-122"/>
              </a:rPr>
              <a:t>树的定义</a:t>
            </a:r>
            <a:endParaRPr lang="zh-CN" altLang="en-US" sz="28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ea typeface="隶书" panose="02010509060101010101" pitchFamily="49" charset="-122"/>
            </a:endParaRPr>
          </a:p>
        </p:txBody>
      </p:sp>
      <p:sp>
        <p:nvSpPr>
          <p:cNvPr id="174085" name="Text Box 5"/>
          <p:cNvSpPr txBox="1">
            <a:spLocks noChangeArrowheads="1"/>
          </p:cNvSpPr>
          <p:nvPr/>
        </p:nvSpPr>
        <p:spPr bwMode="auto">
          <a:xfrm>
            <a:off x="857224" y="2143116"/>
            <a:ext cx="2449512" cy="457200"/>
          </a:xfrm>
          <a:prstGeom prst="rect">
            <a:avLst/>
          </a:prstGeom>
          <a:ln>
            <a:tailEnd type="none" w="med" len="lg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形式化定义</a:t>
            </a:r>
            <a:endParaRPr kumimoji="1" lang="zh-CN" altLang="en-US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Text Box 3" descr="信纸"/>
          <p:cNvSpPr txBox="1">
            <a:spLocks noChangeArrowheads="1"/>
          </p:cNvSpPr>
          <p:nvPr/>
        </p:nvSpPr>
        <p:spPr bwMode="auto">
          <a:xfrm>
            <a:off x="2857488" y="285728"/>
            <a:ext cx="3071834" cy="57943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7.1 </a:t>
            </a:r>
            <a:r>
              <a:rPr kumimoji="1"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树</a:t>
            </a:r>
            <a:r>
              <a:rPr kumimoji="1" lang="zh-CN" altLang="en-US" sz="32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的概念</a:t>
            </a:r>
            <a:r>
              <a:rPr kumimoji="1" lang="zh-CN" altLang="en-US" sz="32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1" lang="zh-CN" altLang="en-US" sz="32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</a:fld>
            <a:r>
              <a:rPr lang="en-US" altLang="zh-CN" smtClean="0"/>
              <a:t>/26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73" name="Freeform 21"/>
          <p:cNvSpPr/>
          <p:nvPr/>
        </p:nvSpPr>
        <p:spPr bwMode="auto">
          <a:xfrm>
            <a:off x="3979844" y="2032000"/>
            <a:ext cx="1588" cy="323850"/>
          </a:xfrm>
          <a:custGeom>
            <a:avLst/>
            <a:gdLst/>
            <a:ahLst/>
            <a:cxnLst>
              <a:cxn ang="0">
                <a:pos x="8" y="0"/>
              </a:cxn>
              <a:cxn ang="0">
                <a:pos x="0" y="256"/>
              </a:cxn>
            </a:cxnLst>
            <a:rect l="0" t="0" r="r" b="b"/>
            <a:pathLst>
              <a:path w="8" h="256">
                <a:moveTo>
                  <a:pt x="8" y="0"/>
                </a:moveTo>
                <a:lnTo>
                  <a:pt x="0" y="256"/>
                </a:lnTo>
              </a:path>
            </a:pathLst>
          </a:custGeom>
          <a:noFill/>
          <a:ln w="38100" cap="sq">
            <a:solidFill>
              <a:srgbClr val="3333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1974" name="Freeform 22"/>
          <p:cNvSpPr>
            <a:spLocks noChangeAspect="1"/>
          </p:cNvSpPr>
          <p:nvPr/>
        </p:nvSpPr>
        <p:spPr bwMode="auto">
          <a:xfrm>
            <a:off x="3987782" y="2709863"/>
            <a:ext cx="4762" cy="2873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" y="239"/>
              </a:cxn>
            </a:cxnLst>
            <a:rect l="0" t="0" r="r" b="b"/>
            <a:pathLst>
              <a:path w="3" h="239">
                <a:moveTo>
                  <a:pt x="0" y="0"/>
                </a:moveTo>
                <a:lnTo>
                  <a:pt x="3" y="239"/>
                </a:lnTo>
              </a:path>
            </a:pathLst>
          </a:custGeom>
          <a:noFill/>
          <a:ln w="38100" cap="sq">
            <a:solidFill>
              <a:srgbClr val="3333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1957" name="Freeform 5"/>
          <p:cNvSpPr>
            <a:spLocks noChangeAspect="1"/>
          </p:cNvSpPr>
          <p:nvPr/>
        </p:nvSpPr>
        <p:spPr bwMode="auto">
          <a:xfrm>
            <a:off x="3987782" y="3352800"/>
            <a:ext cx="3175" cy="3127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" y="252"/>
              </a:cxn>
            </a:cxnLst>
            <a:rect l="0" t="0" r="r" b="b"/>
            <a:pathLst>
              <a:path w="2" h="252">
                <a:moveTo>
                  <a:pt x="0" y="0"/>
                </a:moveTo>
                <a:lnTo>
                  <a:pt x="2" y="252"/>
                </a:lnTo>
              </a:path>
            </a:pathLst>
          </a:custGeom>
          <a:noFill/>
          <a:ln w="38100" cap="sq">
            <a:solidFill>
              <a:srgbClr val="3333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1958" name="Freeform 6"/>
          <p:cNvSpPr>
            <a:spLocks noChangeAspect="1"/>
          </p:cNvSpPr>
          <p:nvPr/>
        </p:nvSpPr>
        <p:spPr bwMode="auto">
          <a:xfrm>
            <a:off x="4137007" y="3254375"/>
            <a:ext cx="352425" cy="4143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8" y="326"/>
              </a:cxn>
            </a:cxnLst>
            <a:rect l="0" t="0" r="r" b="b"/>
            <a:pathLst>
              <a:path w="278" h="326">
                <a:moveTo>
                  <a:pt x="0" y="0"/>
                </a:moveTo>
                <a:lnTo>
                  <a:pt x="278" y="326"/>
                </a:lnTo>
              </a:path>
            </a:pathLst>
          </a:custGeom>
          <a:noFill/>
          <a:ln w="38100" cap="sq">
            <a:solidFill>
              <a:srgbClr val="3333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1954" name="Freeform 2"/>
          <p:cNvSpPr>
            <a:spLocks noChangeAspect="1"/>
          </p:cNvSpPr>
          <p:nvPr/>
        </p:nvSpPr>
        <p:spPr bwMode="auto">
          <a:xfrm>
            <a:off x="3535344" y="3271838"/>
            <a:ext cx="295275" cy="381000"/>
          </a:xfrm>
          <a:custGeom>
            <a:avLst/>
            <a:gdLst/>
            <a:ahLst/>
            <a:cxnLst>
              <a:cxn ang="0">
                <a:pos x="186" y="0"/>
              </a:cxn>
              <a:cxn ang="0">
                <a:pos x="0" y="240"/>
              </a:cxn>
            </a:cxnLst>
            <a:rect l="0" t="0" r="r" b="b"/>
            <a:pathLst>
              <a:path w="186" h="240">
                <a:moveTo>
                  <a:pt x="186" y="0"/>
                </a:moveTo>
                <a:lnTo>
                  <a:pt x="0" y="240"/>
                </a:lnTo>
              </a:path>
            </a:pathLst>
          </a:custGeom>
          <a:noFill/>
          <a:ln w="38100" cap="sq">
            <a:solidFill>
              <a:srgbClr val="3333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1955" name="Freeform 3"/>
          <p:cNvSpPr>
            <a:spLocks noChangeAspect="1"/>
          </p:cNvSpPr>
          <p:nvPr/>
        </p:nvSpPr>
        <p:spPr bwMode="auto">
          <a:xfrm>
            <a:off x="2578082" y="1978025"/>
            <a:ext cx="176212" cy="3794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9" y="298"/>
              </a:cxn>
            </a:cxnLst>
            <a:rect l="0" t="0" r="r" b="b"/>
            <a:pathLst>
              <a:path w="139" h="298">
                <a:moveTo>
                  <a:pt x="0" y="0"/>
                </a:moveTo>
                <a:lnTo>
                  <a:pt x="139" y="298"/>
                </a:lnTo>
              </a:path>
            </a:pathLst>
          </a:custGeom>
          <a:noFill/>
          <a:ln w="38100" cap="sq">
            <a:solidFill>
              <a:srgbClr val="3333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1956" name="Freeform 4"/>
          <p:cNvSpPr>
            <a:spLocks noChangeAspect="1"/>
          </p:cNvSpPr>
          <p:nvPr/>
        </p:nvSpPr>
        <p:spPr bwMode="auto">
          <a:xfrm>
            <a:off x="2154219" y="1958975"/>
            <a:ext cx="177800" cy="388938"/>
          </a:xfrm>
          <a:custGeom>
            <a:avLst/>
            <a:gdLst/>
            <a:ahLst/>
            <a:cxnLst>
              <a:cxn ang="0">
                <a:pos x="112" y="0"/>
              </a:cxn>
              <a:cxn ang="0">
                <a:pos x="0" y="245"/>
              </a:cxn>
            </a:cxnLst>
            <a:rect l="0" t="0" r="r" b="b"/>
            <a:pathLst>
              <a:path w="112" h="245">
                <a:moveTo>
                  <a:pt x="112" y="0"/>
                </a:moveTo>
                <a:lnTo>
                  <a:pt x="0" y="245"/>
                </a:lnTo>
              </a:path>
            </a:pathLst>
          </a:custGeom>
          <a:noFill/>
          <a:ln w="38100" cap="sq">
            <a:solidFill>
              <a:srgbClr val="3333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1972" name="Freeform 20"/>
          <p:cNvSpPr>
            <a:spLocks noChangeAspect="1"/>
          </p:cNvSpPr>
          <p:nvPr/>
        </p:nvSpPr>
        <p:spPr bwMode="auto">
          <a:xfrm>
            <a:off x="3365482" y="1208088"/>
            <a:ext cx="498475" cy="4984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14" y="314"/>
              </a:cxn>
            </a:cxnLst>
            <a:rect l="0" t="0" r="r" b="b"/>
            <a:pathLst>
              <a:path w="314" h="314">
                <a:moveTo>
                  <a:pt x="0" y="0"/>
                </a:moveTo>
                <a:lnTo>
                  <a:pt x="314" y="314"/>
                </a:lnTo>
              </a:path>
            </a:pathLst>
          </a:custGeom>
          <a:noFill/>
          <a:ln w="38100" cap="sq">
            <a:solidFill>
              <a:srgbClr val="3333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1959" name="Freeform 7"/>
          <p:cNvSpPr>
            <a:spLocks noChangeAspect="1"/>
          </p:cNvSpPr>
          <p:nvPr/>
        </p:nvSpPr>
        <p:spPr bwMode="auto">
          <a:xfrm>
            <a:off x="3182919" y="1309688"/>
            <a:ext cx="3175" cy="3603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" y="284"/>
              </a:cxn>
            </a:cxnLst>
            <a:rect l="0" t="0" r="r" b="b"/>
            <a:pathLst>
              <a:path w="2" h="284">
                <a:moveTo>
                  <a:pt x="0" y="0"/>
                </a:moveTo>
                <a:lnTo>
                  <a:pt x="2" y="284"/>
                </a:lnTo>
              </a:path>
            </a:pathLst>
          </a:custGeom>
          <a:noFill/>
          <a:ln w="38100" cap="sq">
            <a:solidFill>
              <a:srgbClr val="3333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1971" name="Freeform 19"/>
          <p:cNvSpPr>
            <a:spLocks noChangeAspect="1"/>
          </p:cNvSpPr>
          <p:nvPr/>
        </p:nvSpPr>
        <p:spPr bwMode="auto">
          <a:xfrm>
            <a:off x="2533632" y="1203325"/>
            <a:ext cx="484187" cy="484188"/>
          </a:xfrm>
          <a:custGeom>
            <a:avLst/>
            <a:gdLst/>
            <a:ahLst/>
            <a:cxnLst>
              <a:cxn ang="0">
                <a:pos x="382" y="0"/>
              </a:cxn>
              <a:cxn ang="0">
                <a:pos x="0" y="382"/>
              </a:cxn>
            </a:cxnLst>
            <a:rect l="0" t="0" r="r" b="b"/>
            <a:pathLst>
              <a:path w="382" h="382">
                <a:moveTo>
                  <a:pt x="382" y="0"/>
                </a:moveTo>
                <a:lnTo>
                  <a:pt x="0" y="382"/>
                </a:lnTo>
              </a:path>
            </a:pathLst>
          </a:custGeom>
          <a:noFill/>
          <a:ln w="38100" cap="sq">
            <a:solidFill>
              <a:srgbClr val="3333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1960" name="Oval 8"/>
          <p:cNvSpPr>
            <a:spLocks noChangeAspect="1" noChangeArrowheads="1"/>
          </p:cNvSpPr>
          <p:nvPr/>
        </p:nvSpPr>
        <p:spPr bwMode="auto">
          <a:xfrm>
            <a:off x="3009882" y="968375"/>
            <a:ext cx="346075" cy="344488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endParaRPr lang="en-US" altLang="zh-CN" sz="1800" i="1" dirty="0">
              <a:solidFill>
                <a:srgbClr val="3333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81961" name="Oval 9"/>
          <p:cNvSpPr>
            <a:spLocks noChangeAspect="1" noChangeArrowheads="1"/>
          </p:cNvSpPr>
          <p:nvPr/>
        </p:nvSpPr>
        <p:spPr bwMode="auto">
          <a:xfrm>
            <a:off x="2287569" y="1668463"/>
            <a:ext cx="346075" cy="344487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endParaRPr lang="en-US" altLang="zh-CN" sz="1800" i="1">
              <a:solidFill>
                <a:srgbClr val="3333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81962" name="Oval 10"/>
          <p:cNvSpPr>
            <a:spLocks noChangeAspect="1" noChangeArrowheads="1"/>
          </p:cNvSpPr>
          <p:nvPr/>
        </p:nvSpPr>
        <p:spPr bwMode="auto">
          <a:xfrm>
            <a:off x="3009882" y="1668463"/>
            <a:ext cx="344487" cy="344487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endParaRPr lang="en-US" altLang="zh-CN" sz="1800" i="1">
              <a:solidFill>
                <a:srgbClr val="3333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81963" name="Oval 11"/>
          <p:cNvSpPr>
            <a:spLocks noChangeAspect="1" noChangeArrowheads="1"/>
          </p:cNvSpPr>
          <p:nvPr/>
        </p:nvSpPr>
        <p:spPr bwMode="auto">
          <a:xfrm>
            <a:off x="3802044" y="1668463"/>
            <a:ext cx="344488" cy="344487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endParaRPr lang="en-US" altLang="zh-CN" sz="1800" i="1">
              <a:solidFill>
                <a:srgbClr val="3333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81964" name="Oval 12"/>
          <p:cNvSpPr>
            <a:spLocks noChangeAspect="1" noChangeArrowheads="1"/>
          </p:cNvSpPr>
          <p:nvPr/>
        </p:nvSpPr>
        <p:spPr bwMode="auto">
          <a:xfrm>
            <a:off x="1936732" y="2359025"/>
            <a:ext cx="346075" cy="346075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endParaRPr lang="en-US" altLang="zh-CN" sz="1800" i="1">
              <a:solidFill>
                <a:srgbClr val="3333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81965" name="Oval 13"/>
          <p:cNvSpPr>
            <a:spLocks noChangeAspect="1" noChangeArrowheads="1"/>
          </p:cNvSpPr>
          <p:nvPr/>
        </p:nvSpPr>
        <p:spPr bwMode="auto">
          <a:xfrm>
            <a:off x="2606657" y="2359025"/>
            <a:ext cx="346075" cy="346075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endParaRPr lang="en-US" altLang="zh-CN" sz="1800" i="1">
              <a:solidFill>
                <a:srgbClr val="3333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81966" name="Oval 14"/>
          <p:cNvSpPr>
            <a:spLocks noChangeAspect="1" noChangeArrowheads="1"/>
          </p:cNvSpPr>
          <p:nvPr/>
        </p:nvSpPr>
        <p:spPr bwMode="auto">
          <a:xfrm>
            <a:off x="3814744" y="2359025"/>
            <a:ext cx="346075" cy="346075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endParaRPr lang="en-US" altLang="zh-CN" sz="1800" i="1">
              <a:solidFill>
                <a:srgbClr val="3333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81967" name="Oval 15"/>
          <p:cNvSpPr>
            <a:spLocks noChangeAspect="1" noChangeArrowheads="1"/>
          </p:cNvSpPr>
          <p:nvPr/>
        </p:nvSpPr>
        <p:spPr bwMode="auto">
          <a:xfrm>
            <a:off x="3808394" y="3005138"/>
            <a:ext cx="344488" cy="344487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endParaRPr lang="en-US" altLang="zh-CN" sz="1800" i="1">
              <a:solidFill>
                <a:srgbClr val="3333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81968" name="Oval 16"/>
          <p:cNvSpPr>
            <a:spLocks noChangeAspect="1" noChangeArrowheads="1"/>
          </p:cNvSpPr>
          <p:nvPr/>
        </p:nvSpPr>
        <p:spPr bwMode="auto">
          <a:xfrm>
            <a:off x="3819507" y="3663950"/>
            <a:ext cx="344487" cy="344488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endParaRPr lang="en-US" altLang="zh-CN" sz="1800" i="1">
              <a:solidFill>
                <a:srgbClr val="3333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81969" name="Oval 17"/>
          <p:cNvSpPr>
            <a:spLocks noChangeAspect="1" noChangeArrowheads="1"/>
          </p:cNvSpPr>
          <p:nvPr/>
        </p:nvSpPr>
        <p:spPr bwMode="auto">
          <a:xfrm>
            <a:off x="3298807" y="3663950"/>
            <a:ext cx="346075" cy="344488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endParaRPr lang="en-US" altLang="zh-CN" sz="1800" i="1">
              <a:solidFill>
                <a:srgbClr val="3333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81970" name="Oval 18"/>
          <p:cNvSpPr>
            <a:spLocks noChangeAspect="1" noChangeArrowheads="1"/>
          </p:cNvSpPr>
          <p:nvPr/>
        </p:nvSpPr>
        <p:spPr bwMode="auto">
          <a:xfrm>
            <a:off x="4371957" y="3663950"/>
            <a:ext cx="346075" cy="344488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endParaRPr lang="en-US" altLang="zh-CN" sz="1800" i="1">
              <a:solidFill>
                <a:srgbClr val="3333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81975" name="Text Box 23"/>
          <p:cNvSpPr txBox="1">
            <a:spLocks noChangeArrowheads="1"/>
          </p:cNvSpPr>
          <p:nvPr/>
        </p:nvSpPr>
        <p:spPr bwMode="auto">
          <a:xfrm>
            <a:off x="847725" y="4386263"/>
            <a:ext cx="4081465" cy="46166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l"/>
            <a:r>
              <a:rPr kumimoji="1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后根</a:t>
            </a:r>
            <a:r>
              <a:rPr kumimoji="1"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遍历</a:t>
            </a:r>
            <a:r>
              <a:rPr kumimoji="1" lang="zh-CN" altLang="en-US" smtClean="0">
                <a:latin typeface="楷体" panose="02010609060101010101" pitchFamily="49" charset="-122"/>
                <a:ea typeface="楷体" panose="02010609060101010101" pitchFamily="49" charset="-122"/>
              </a:rPr>
              <a:t>的结点访问</a:t>
            </a:r>
            <a:r>
              <a:rPr kumimoji="1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次序：</a:t>
            </a:r>
            <a:endParaRPr kumimoji="1"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382002" name="Group 50"/>
          <p:cNvGrpSpPr/>
          <p:nvPr/>
        </p:nvGrpSpPr>
        <p:grpSpPr bwMode="auto">
          <a:xfrm>
            <a:off x="2279650" y="1658938"/>
            <a:ext cx="1016000" cy="3976687"/>
            <a:chOff x="1151" y="562"/>
            <a:chExt cx="640" cy="2505"/>
          </a:xfrm>
        </p:grpSpPr>
        <p:sp>
          <p:nvSpPr>
            <p:cNvPr id="381980" name="Oval 28"/>
            <p:cNvSpPr>
              <a:spLocks noChangeAspect="1" noChangeArrowheads="1"/>
            </p:cNvSpPr>
            <p:nvPr/>
          </p:nvSpPr>
          <p:spPr bwMode="auto">
            <a:xfrm>
              <a:off x="1151" y="562"/>
              <a:ext cx="218" cy="217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 smtClean="0">
                  <a:solidFill>
                    <a:srgbClr val="0000CC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B</a:t>
              </a:r>
              <a:endParaRPr lang="en-US" altLang="zh-CN" sz="1800" i="1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81985" name="Text Box 33"/>
            <p:cNvSpPr txBox="1">
              <a:spLocks noChangeArrowheads="1"/>
            </p:cNvSpPr>
            <p:nvPr/>
          </p:nvSpPr>
          <p:spPr bwMode="auto">
            <a:xfrm>
              <a:off x="1547" y="2779"/>
              <a:ext cx="244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i="1">
                  <a:solidFill>
                    <a:srgbClr val="FF0000"/>
                  </a:solidFill>
                </a:rPr>
                <a:t>B</a:t>
              </a:r>
              <a:endParaRPr kumimoji="1" lang="en-US" altLang="zh-CN" i="1">
                <a:solidFill>
                  <a:srgbClr val="FF0000"/>
                </a:solidFill>
              </a:endParaRPr>
            </a:p>
          </p:txBody>
        </p:sp>
      </p:grpSp>
      <p:grpSp>
        <p:nvGrpSpPr>
          <p:cNvPr id="382000" name="Group 48"/>
          <p:cNvGrpSpPr/>
          <p:nvPr/>
        </p:nvGrpSpPr>
        <p:grpSpPr bwMode="auto">
          <a:xfrm>
            <a:off x="1928813" y="2349500"/>
            <a:ext cx="458787" cy="3286125"/>
            <a:chOff x="930" y="997"/>
            <a:chExt cx="289" cy="2070"/>
          </a:xfrm>
        </p:grpSpPr>
        <p:sp>
          <p:nvSpPr>
            <p:cNvPr id="381977" name="Text Box 25"/>
            <p:cNvSpPr txBox="1">
              <a:spLocks noChangeArrowheads="1"/>
            </p:cNvSpPr>
            <p:nvPr/>
          </p:nvSpPr>
          <p:spPr bwMode="auto">
            <a:xfrm>
              <a:off x="975" y="2779"/>
              <a:ext cx="244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i="1">
                  <a:solidFill>
                    <a:srgbClr val="FF0000"/>
                  </a:solidFill>
                </a:rPr>
                <a:t>E</a:t>
              </a:r>
              <a:endParaRPr kumimoji="1" lang="en-US" altLang="zh-CN" i="1">
                <a:solidFill>
                  <a:srgbClr val="FF0000"/>
                </a:solidFill>
              </a:endParaRPr>
            </a:p>
          </p:txBody>
        </p:sp>
        <p:sp>
          <p:nvSpPr>
            <p:cNvPr id="381986" name="Oval 34"/>
            <p:cNvSpPr>
              <a:spLocks noChangeAspect="1" noChangeArrowheads="1"/>
            </p:cNvSpPr>
            <p:nvPr/>
          </p:nvSpPr>
          <p:spPr bwMode="auto">
            <a:xfrm>
              <a:off x="930" y="997"/>
              <a:ext cx="218" cy="218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0000CC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E</a:t>
              </a:r>
              <a:endParaRPr lang="en-US" altLang="zh-CN" sz="1800" i="1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82003" name="Group 51"/>
          <p:cNvGrpSpPr/>
          <p:nvPr/>
        </p:nvGrpSpPr>
        <p:grpSpPr bwMode="auto">
          <a:xfrm>
            <a:off x="3001963" y="1658938"/>
            <a:ext cx="727075" cy="3976687"/>
            <a:chOff x="1606" y="562"/>
            <a:chExt cx="458" cy="2505"/>
          </a:xfrm>
        </p:grpSpPr>
        <p:sp>
          <p:nvSpPr>
            <p:cNvPr id="381982" name="Oval 30"/>
            <p:cNvSpPr>
              <a:spLocks noChangeAspect="1" noChangeArrowheads="1"/>
            </p:cNvSpPr>
            <p:nvPr/>
          </p:nvSpPr>
          <p:spPr bwMode="auto">
            <a:xfrm>
              <a:off x="1606" y="562"/>
              <a:ext cx="217" cy="217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0000CC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</a:t>
              </a:r>
              <a:endParaRPr lang="en-US" altLang="zh-CN" sz="1800" i="1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81987" name="Text Box 35"/>
            <p:cNvSpPr txBox="1">
              <a:spLocks noChangeArrowheads="1"/>
            </p:cNvSpPr>
            <p:nvPr/>
          </p:nvSpPr>
          <p:spPr bwMode="auto">
            <a:xfrm>
              <a:off x="1820" y="2779"/>
              <a:ext cx="244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i="1">
                  <a:solidFill>
                    <a:srgbClr val="FF0000"/>
                  </a:solidFill>
                </a:rPr>
                <a:t>C</a:t>
              </a:r>
              <a:endParaRPr kumimoji="1" lang="en-US" altLang="zh-CN" i="1">
                <a:solidFill>
                  <a:srgbClr val="FF0000"/>
                </a:solidFill>
              </a:endParaRPr>
            </a:p>
          </p:txBody>
        </p:sp>
      </p:grpSp>
      <p:grpSp>
        <p:nvGrpSpPr>
          <p:cNvPr id="382001" name="Group 49"/>
          <p:cNvGrpSpPr/>
          <p:nvPr/>
        </p:nvGrpSpPr>
        <p:grpSpPr bwMode="auto">
          <a:xfrm>
            <a:off x="2476500" y="2349500"/>
            <a:ext cx="468313" cy="3286125"/>
            <a:chOff x="1275" y="997"/>
            <a:chExt cx="295" cy="2070"/>
          </a:xfrm>
        </p:grpSpPr>
        <p:sp>
          <p:nvSpPr>
            <p:cNvPr id="381979" name="Text Box 27"/>
            <p:cNvSpPr txBox="1">
              <a:spLocks noChangeArrowheads="1"/>
            </p:cNvSpPr>
            <p:nvPr/>
          </p:nvSpPr>
          <p:spPr bwMode="auto">
            <a:xfrm>
              <a:off x="1275" y="2779"/>
              <a:ext cx="244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i="1">
                  <a:solidFill>
                    <a:srgbClr val="FF0000"/>
                  </a:solidFill>
                </a:rPr>
                <a:t>F</a:t>
              </a:r>
              <a:endParaRPr kumimoji="1" lang="en-US" altLang="zh-CN" i="1">
                <a:solidFill>
                  <a:srgbClr val="FF0000"/>
                </a:solidFill>
              </a:endParaRPr>
            </a:p>
          </p:txBody>
        </p:sp>
        <p:sp>
          <p:nvSpPr>
            <p:cNvPr id="381988" name="Oval 36"/>
            <p:cNvSpPr>
              <a:spLocks noChangeAspect="1" noChangeArrowheads="1"/>
            </p:cNvSpPr>
            <p:nvPr/>
          </p:nvSpPr>
          <p:spPr bwMode="auto">
            <a:xfrm>
              <a:off x="1352" y="997"/>
              <a:ext cx="218" cy="218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0000CC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F</a:t>
              </a:r>
              <a:endParaRPr lang="en-US" altLang="zh-CN" sz="1800" i="1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82007" name="Group 55"/>
          <p:cNvGrpSpPr/>
          <p:nvPr/>
        </p:nvGrpSpPr>
        <p:grpSpPr bwMode="auto">
          <a:xfrm>
            <a:off x="3800475" y="2995613"/>
            <a:ext cx="1687513" cy="2640012"/>
            <a:chOff x="2109" y="1404"/>
            <a:chExt cx="1063" cy="1663"/>
          </a:xfrm>
        </p:grpSpPr>
        <p:sp>
          <p:nvSpPr>
            <p:cNvPr id="381991" name="Text Box 39"/>
            <p:cNvSpPr txBox="1">
              <a:spLocks noChangeArrowheads="1"/>
            </p:cNvSpPr>
            <p:nvPr/>
          </p:nvSpPr>
          <p:spPr bwMode="auto">
            <a:xfrm>
              <a:off x="2907" y="2779"/>
              <a:ext cx="265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i="1">
                  <a:solidFill>
                    <a:srgbClr val="FF0000"/>
                  </a:solidFill>
                </a:rPr>
                <a:t>H</a:t>
              </a:r>
              <a:endParaRPr kumimoji="1" lang="en-US" altLang="zh-CN" i="1">
                <a:solidFill>
                  <a:srgbClr val="FF0000"/>
                </a:solidFill>
              </a:endParaRPr>
            </a:p>
          </p:txBody>
        </p:sp>
        <p:sp>
          <p:nvSpPr>
            <p:cNvPr id="381992" name="Oval 40"/>
            <p:cNvSpPr>
              <a:spLocks noChangeAspect="1" noChangeArrowheads="1"/>
            </p:cNvSpPr>
            <p:nvPr/>
          </p:nvSpPr>
          <p:spPr bwMode="auto">
            <a:xfrm>
              <a:off x="2109" y="1404"/>
              <a:ext cx="217" cy="217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0000CC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H</a:t>
              </a:r>
              <a:endParaRPr lang="en-US" altLang="zh-CN" sz="1800" i="1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82009" name="Group 57"/>
          <p:cNvGrpSpPr/>
          <p:nvPr/>
        </p:nvGrpSpPr>
        <p:grpSpPr bwMode="auto">
          <a:xfrm>
            <a:off x="3794125" y="1658938"/>
            <a:ext cx="2543175" cy="3976687"/>
            <a:chOff x="2105" y="562"/>
            <a:chExt cx="1602" cy="2505"/>
          </a:xfrm>
        </p:grpSpPr>
        <p:sp>
          <p:nvSpPr>
            <p:cNvPr id="381984" name="Oval 32"/>
            <p:cNvSpPr>
              <a:spLocks noChangeAspect="1" noChangeArrowheads="1"/>
            </p:cNvSpPr>
            <p:nvPr/>
          </p:nvSpPr>
          <p:spPr bwMode="auto">
            <a:xfrm>
              <a:off x="2105" y="562"/>
              <a:ext cx="217" cy="217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0000CC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</a:t>
              </a:r>
              <a:endParaRPr lang="en-US" altLang="zh-CN" sz="1800" i="1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81993" name="Text Box 41"/>
            <p:cNvSpPr txBox="1">
              <a:spLocks noChangeArrowheads="1"/>
            </p:cNvSpPr>
            <p:nvPr/>
          </p:nvSpPr>
          <p:spPr bwMode="auto">
            <a:xfrm>
              <a:off x="3452" y="2779"/>
              <a:ext cx="255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i="1">
                  <a:solidFill>
                    <a:srgbClr val="FF0000"/>
                  </a:solidFill>
                </a:rPr>
                <a:t>D</a:t>
              </a:r>
              <a:endParaRPr kumimoji="1" lang="en-US" altLang="zh-CN" i="1">
                <a:solidFill>
                  <a:srgbClr val="FF0000"/>
                </a:solidFill>
              </a:endParaRPr>
            </a:p>
          </p:txBody>
        </p:sp>
      </p:grpSp>
      <p:grpSp>
        <p:nvGrpSpPr>
          <p:cNvPr id="382005" name="Group 53"/>
          <p:cNvGrpSpPr/>
          <p:nvPr/>
        </p:nvGrpSpPr>
        <p:grpSpPr bwMode="auto">
          <a:xfrm>
            <a:off x="3811588" y="3654425"/>
            <a:ext cx="684212" cy="1981200"/>
            <a:chOff x="2116" y="1819"/>
            <a:chExt cx="431" cy="1248"/>
          </a:xfrm>
        </p:grpSpPr>
        <p:sp>
          <p:nvSpPr>
            <p:cNvPr id="381983" name="Text Box 31"/>
            <p:cNvSpPr txBox="1">
              <a:spLocks noChangeArrowheads="1"/>
            </p:cNvSpPr>
            <p:nvPr/>
          </p:nvSpPr>
          <p:spPr bwMode="auto">
            <a:xfrm>
              <a:off x="2335" y="2779"/>
              <a:ext cx="212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i="1">
                  <a:solidFill>
                    <a:srgbClr val="FF0000"/>
                  </a:solidFill>
                </a:rPr>
                <a:t>J</a:t>
              </a:r>
              <a:endParaRPr kumimoji="1" lang="en-US" altLang="zh-CN" i="1">
                <a:solidFill>
                  <a:srgbClr val="FF0000"/>
                </a:solidFill>
              </a:endParaRPr>
            </a:p>
          </p:txBody>
        </p:sp>
        <p:sp>
          <p:nvSpPr>
            <p:cNvPr id="381994" name="Oval 42"/>
            <p:cNvSpPr>
              <a:spLocks noChangeAspect="1" noChangeArrowheads="1"/>
            </p:cNvSpPr>
            <p:nvPr/>
          </p:nvSpPr>
          <p:spPr bwMode="auto">
            <a:xfrm>
              <a:off x="2116" y="1819"/>
              <a:ext cx="217" cy="217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0000CC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J</a:t>
              </a:r>
              <a:endParaRPr lang="en-US" altLang="zh-CN" sz="1800" i="1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82008" name="Group 56"/>
          <p:cNvGrpSpPr/>
          <p:nvPr/>
        </p:nvGrpSpPr>
        <p:grpSpPr bwMode="auto">
          <a:xfrm>
            <a:off x="3806825" y="2349500"/>
            <a:ext cx="2098675" cy="3286125"/>
            <a:chOff x="2113" y="997"/>
            <a:chExt cx="1322" cy="2070"/>
          </a:xfrm>
        </p:grpSpPr>
        <p:sp>
          <p:nvSpPr>
            <p:cNvPr id="381990" name="Oval 38"/>
            <p:cNvSpPr>
              <a:spLocks noChangeAspect="1" noChangeArrowheads="1"/>
            </p:cNvSpPr>
            <p:nvPr/>
          </p:nvSpPr>
          <p:spPr bwMode="auto">
            <a:xfrm>
              <a:off x="2113" y="997"/>
              <a:ext cx="218" cy="218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0000CC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G</a:t>
              </a:r>
              <a:endParaRPr lang="en-US" altLang="zh-CN" sz="1800" i="1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81995" name="Text Box 43"/>
            <p:cNvSpPr txBox="1">
              <a:spLocks noChangeArrowheads="1"/>
            </p:cNvSpPr>
            <p:nvPr/>
          </p:nvSpPr>
          <p:spPr bwMode="auto">
            <a:xfrm>
              <a:off x="3180" y="2779"/>
              <a:ext cx="255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i="1">
                  <a:solidFill>
                    <a:srgbClr val="FF0000"/>
                  </a:solidFill>
                </a:rPr>
                <a:t>G</a:t>
              </a:r>
              <a:endParaRPr kumimoji="1" lang="en-US" altLang="zh-CN" i="1">
                <a:solidFill>
                  <a:srgbClr val="FF0000"/>
                </a:solidFill>
              </a:endParaRPr>
            </a:p>
          </p:txBody>
        </p:sp>
      </p:grpSp>
      <p:grpSp>
        <p:nvGrpSpPr>
          <p:cNvPr id="382004" name="Group 52"/>
          <p:cNvGrpSpPr/>
          <p:nvPr/>
        </p:nvGrpSpPr>
        <p:grpSpPr bwMode="auto">
          <a:xfrm>
            <a:off x="3290888" y="3654425"/>
            <a:ext cx="785812" cy="1981200"/>
            <a:chOff x="1788" y="1819"/>
            <a:chExt cx="495" cy="1248"/>
          </a:xfrm>
        </p:grpSpPr>
        <p:sp>
          <p:nvSpPr>
            <p:cNvPr id="381981" name="Text Box 29"/>
            <p:cNvSpPr txBox="1">
              <a:spLocks noChangeArrowheads="1"/>
            </p:cNvSpPr>
            <p:nvPr/>
          </p:nvSpPr>
          <p:spPr bwMode="auto">
            <a:xfrm>
              <a:off x="2092" y="2779"/>
              <a:ext cx="191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i="1">
                  <a:solidFill>
                    <a:srgbClr val="FF0000"/>
                  </a:solidFill>
                </a:rPr>
                <a:t>I</a:t>
              </a:r>
              <a:endParaRPr kumimoji="1" lang="en-US" altLang="zh-CN" i="1">
                <a:solidFill>
                  <a:srgbClr val="FF0000"/>
                </a:solidFill>
              </a:endParaRPr>
            </a:p>
          </p:txBody>
        </p:sp>
        <p:sp>
          <p:nvSpPr>
            <p:cNvPr id="381996" name="Oval 44"/>
            <p:cNvSpPr>
              <a:spLocks noChangeAspect="1" noChangeArrowheads="1"/>
            </p:cNvSpPr>
            <p:nvPr/>
          </p:nvSpPr>
          <p:spPr bwMode="auto">
            <a:xfrm>
              <a:off x="1788" y="1819"/>
              <a:ext cx="218" cy="217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0000CC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</a:t>
              </a:r>
              <a:endParaRPr lang="en-US" altLang="zh-CN" sz="1800" i="1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82010" name="Group 58"/>
          <p:cNvGrpSpPr/>
          <p:nvPr/>
        </p:nvGrpSpPr>
        <p:grpSpPr bwMode="auto">
          <a:xfrm>
            <a:off x="3001963" y="958850"/>
            <a:ext cx="3802062" cy="4676775"/>
            <a:chOff x="1606" y="121"/>
            <a:chExt cx="2395" cy="2946"/>
          </a:xfrm>
        </p:grpSpPr>
        <p:sp>
          <p:nvSpPr>
            <p:cNvPr id="381978" name="Oval 26"/>
            <p:cNvSpPr>
              <a:spLocks noChangeAspect="1" noChangeArrowheads="1"/>
            </p:cNvSpPr>
            <p:nvPr/>
          </p:nvSpPr>
          <p:spPr bwMode="auto">
            <a:xfrm>
              <a:off x="1606" y="121"/>
              <a:ext cx="218" cy="217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0000CC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  <a:endParaRPr lang="en-US" altLang="zh-CN" sz="1800" i="1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81997" name="Text Box 45"/>
            <p:cNvSpPr txBox="1">
              <a:spLocks noChangeArrowheads="1"/>
            </p:cNvSpPr>
            <p:nvPr/>
          </p:nvSpPr>
          <p:spPr bwMode="auto">
            <a:xfrm>
              <a:off x="3757" y="2779"/>
              <a:ext cx="244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i="1">
                  <a:solidFill>
                    <a:srgbClr val="FF0000"/>
                  </a:solidFill>
                </a:rPr>
                <a:t>A</a:t>
              </a:r>
              <a:endParaRPr kumimoji="1" lang="en-US" altLang="zh-CN" i="1">
                <a:solidFill>
                  <a:srgbClr val="FF0000"/>
                </a:solidFill>
              </a:endParaRPr>
            </a:p>
          </p:txBody>
        </p:sp>
      </p:grpSp>
      <p:grpSp>
        <p:nvGrpSpPr>
          <p:cNvPr id="382006" name="Group 54"/>
          <p:cNvGrpSpPr/>
          <p:nvPr/>
        </p:nvGrpSpPr>
        <p:grpSpPr bwMode="auto">
          <a:xfrm>
            <a:off x="4364038" y="3654425"/>
            <a:ext cx="658812" cy="1981200"/>
            <a:chOff x="2464" y="1819"/>
            <a:chExt cx="415" cy="1248"/>
          </a:xfrm>
        </p:grpSpPr>
        <p:sp>
          <p:nvSpPr>
            <p:cNvPr id="381989" name="Text Box 37"/>
            <p:cNvSpPr txBox="1">
              <a:spLocks noChangeArrowheads="1"/>
            </p:cNvSpPr>
            <p:nvPr/>
          </p:nvSpPr>
          <p:spPr bwMode="auto">
            <a:xfrm>
              <a:off x="2635" y="2779"/>
              <a:ext cx="244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i="1">
                  <a:solidFill>
                    <a:srgbClr val="FF0000"/>
                  </a:solidFill>
                </a:rPr>
                <a:t>K</a:t>
              </a:r>
              <a:endParaRPr kumimoji="1" lang="en-US" altLang="zh-CN" i="1">
                <a:solidFill>
                  <a:srgbClr val="FF0000"/>
                </a:solidFill>
              </a:endParaRPr>
            </a:p>
          </p:txBody>
        </p:sp>
        <p:sp>
          <p:nvSpPr>
            <p:cNvPr id="381998" name="Oval 46"/>
            <p:cNvSpPr>
              <a:spLocks noChangeAspect="1" noChangeArrowheads="1"/>
            </p:cNvSpPr>
            <p:nvPr/>
          </p:nvSpPr>
          <p:spPr bwMode="auto">
            <a:xfrm>
              <a:off x="2464" y="1819"/>
              <a:ext cx="218" cy="217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0000CC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K</a:t>
              </a:r>
              <a:endParaRPr lang="en-US" altLang="zh-CN" sz="1800" i="1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82011" name="Text Box 59"/>
          <p:cNvSpPr txBox="1">
            <a:spLocks noChangeArrowheads="1"/>
          </p:cNvSpPr>
          <p:nvPr/>
        </p:nvSpPr>
        <p:spPr bwMode="auto">
          <a:xfrm>
            <a:off x="395289" y="188913"/>
            <a:ext cx="4248150" cy="457200"/>
          </a:xfrm>
          <a:prstGeom prst="rect">
            <a:avLst/>
          </a:prstGeom>
          <a:solidFill>
            <a:srgbClr val="CC00FF"/>
          </a:solidFill>
          <a:ln w="28575" algn="ctr">
            <a:noFill/>
            <a:miter lim="800000"/>
            <a:tailEnd type="none" w="med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树的后根遍历示例</a:t>
            </a:r>
            <a:r>
              <a:rPr lang="zh-CN" altLang="en-US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的演示</a:t>
            </a:r>
            <a:endParaRPr lang="zh-CN" altLang="en-US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9" name="Text Box 94"/>
          <p:cNvSpPr txBox="1">
            <a:spLocks noChangeArrowheads="1"/>
          </p:cNvSpPr>
          <p:nvPr/>
        </p:nvSpPr>
        <p:spPr bwMode="auto">
          <a:xfrm>
            <a:off x="3297238" y="5876925"/>
            <a:ext cx="2016125" cy="457200"/>
          </a:xfrm>
          <a:prstGeom prst="rect">
            <a:avLst/>
          </a:prstGeom>
          <a:noFill/>
          <a:ln w="9525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CC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遍历完毕</a:t>
            </a:r>
            <a:endParaRPr lang="zh-CN" altLang="en-US" dirty="0">
              <a:solidFill>
                <a:srgbClr val="CC00FF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0" name="灯片编号占位符 5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</a:fld>
            <a:r>
              <a:rPr lang="en-US" altLang="zh-CN" smtClean="0"/>
              <a:t>/13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82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82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82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82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82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82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82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82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82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82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82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1" dur="100" fill="hold"/>
                                        <p:tgtEl>
                                          <p:spTgt spid="3820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62" dur="100" fill="hold"/>
                                        <p:tgtEl>
                                          <p:spTgt spid="3820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3" dur="100" fill="hold"/>
                                        <p:tgtEl>
                                          <p:spTgt spid="3820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100" fill="hold"/>
                                        <p:tgtEl>
                                          <p:spTgt spid="3820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6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0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820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820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820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820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78" name="Freeform 2"/>
          <p:cNvSpPr>
            <a:spLocks noChangeAspect="1"/>
          </p:cNvSpPr>
          <p:nvPr/>
        </p:nvSpPr>
        <p:spPr bwMode="auto">
          <a:xfrm>
            <a:off x="3384531" y="3186113"/>
            <a:ext cx="295275" cy="381000"/>
          </a:xfrm>
          <a:custGeom>
            <a:avLst/>
            <a:gdLst/>
            <a:ahLst/>
            <a:cxnLst>
              <a:cxn ang="0">
                <a:pos x="186" y="0"/>
              </a:cxn>
              <a:cxn ang="0">
                <a:pos x="0" y="240"/>
              </a:cxn>
            </a:cxnLst>
            <a:rect l="0" t="0" r="r" b="b"/>
            <a:pathLst>
              <a:path w="186" h="240">
                <a:moveTo>
                  <a:pt x="186" y="0"/>
                </a:moveTo>
                <a:lnTo>
                  <a:pt x="0" y="240"/>
                </a:lnTo>
              </a:path>
            </a:pathLst>
          </a:custGeom>
          <a:ln w="19050"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 b="0" i="1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2998" name="Freeform 22"/>
          <p:cNvSpPr>
            <a:spLocks noChangeAspect="1"/>
          </p:cNvSpPr>
          <p:nvPr/>
        </p:nvSpPr>
        <p:spPr bwMode="auto">
          <a:xfrm>
            <a:off x="3836968" y="2624138"/>
            <a:ext cx="4763" cy="2873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" y="239"/>
              </a:cxn>
            </a:cxnLst>
            <a:rect l="0" t="0" r="r" b="b"/>
            <a:pathLst>
              <a:path w="3" h="239">
                <a:moveTo>
                  <a:pt x="0" y="0"/>
                </a:moveTo>
                <a:lnTo>
                  <a:pt x="3" y="239"/>
                </a:lnTo>
              </a:path>
            </a:pathLst>
          </a:custGeom>
          <a:ln w="19050"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 b="0" i="1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2997" name="Freeform 21"/>
          <p:cNvSpPr/>
          <p:nvPr/>
        </p:nvSpPr>
        <p:spPr bwMode="auto">
          <a:xfrm>
            <a:off x="3829031" y="1946275"/>
            <a:ext cx="1587" cy="323850"/>
          </a:xfrm>
          <a:custGeom>
            <a:avLst/>
            <a:gdLst/>
            <a:ahLst/>
            <a:cxnLst>
              <a:cxn ang="0">
                <a:pos x="8" y="0"/>
              </a:cxn>
              <a:cxn ang="0">
                <a:pos x="0" y="256"/>
              </a:cxn>
            </a:cxnLst>
            <a:rect l="0" t="0" r="r" b="b"/>
            <a:pathLst>
              <a:path w="8" h="256">
                <a:moveTo>
                  <a:pt x="8" y="0"/>
                </a:moveTo>
                <a:lnTo>
                  <a:pt x="0" y="256"/>
                </a:lnTo>
              </a:path>
            </a:pathLst>
          </a:custGeom>
          <a:ln w="19050"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 b="0" i="1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2980" name="Freeform 4"/>
          <p:cNvSpPr>
            <a:spLocks noChangeAspect="1"/>
          </p:cNvSpPr>
          <p:nvPr/>
        </p:nvSpPr>
        <p:spPr bwMode="auto">
          <a:xfrm>
            <a:off x="2003406" y="1873250"/>
            <a:ext cx="177800" cy="388938"/>
          </a:xfrm>
          <a:custGeom>
            <a:avLst/>
            <a:gdLst/>
            <a:ahLst/>
            <a:cxnLst>
              <a:cxn ang="0">
                <a:pos x="112" y="0"/>
              </a:cxn>
              <a:cxn ang="0">
                <a:pos x="0" y="245"/>
              </a:cxn>
            </a:cxnLst>
            <a:rect l="0" t="0" r="r" b="b"/>
            <a:pathLst>
              <a:path w="112" h="245">
                <a:moveTo>
                  <a:pt x="112" y="0"/>
                </a:moveTo>
                <a:lnTo>
                  <a:pt x="0" y="245"/>
                </a:lnTo>
              </a:path>
            </a:pathLst>
          </a:custGeom>
          <a:ln w="19050"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 b="0" i="1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2979" name="Freeform 3"/>
          <p:cNvSpPr>
            <a:spLocks noChangeAspect="1"/>
          </p:cNvSpPr>
          <p:nvPr/>
        </p:nvSpPr>
        <p:spPr bwMode="auto">
          <a:xfrm>
            <a:off x="2427268" y="1892300"/>
            <a:ext cx="176213" cy="3794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9" y="298"/>
              </a:cxn>
            </a:cxnLst>
            <a:rect l="0" t="0" r="r" b="b"/>
            <a:pathLst>
              <a:path w="139" h="298">
                <a:moveTo>
                  <a:pt x="0" y="0"/>
                </a:moveTo>
                <a:lnTo>
                  <a:pt x="139" y="298"/>
                </a:lnTo>
              </a:path>
            </a:pathLst>
          </a:custGeom>
          <a:ln w="19050"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 b="0" i="1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2995" name="Freeform 19"/>
          <p:cNvSpPr>
            <a:spLocks noChangeAspect="1"/>
          </p:cNvSpPr>
          <p:nvPr/>
        </p:nvSpPr>
        <p:spPr bwMode="auto">
          <a:xfrm>
            <a:off x="2382818" y="1117600"/>
            <a:ext cx="484188" cy="484188"/>
          </a:xfrm>
          <a:custGeom>
            <a:avLst/>
            <a:gdLst/>
            <a:ahLst/>
            <a:cxnLst>
              <a:cxn ang="0">
                <a:pos x="382" y="0"/>
              </a:cxn>
              <a:cxn ang="0">
                <a:pos x="0" y="382"/>
              </a:cxn>
            </a:cxnLst>
            <a:rect l="0" t="0" r="r" b="b"/>
            <a:pathLst>
              <a:path w="382" h="382">
                <a:moveTo>
                  <a:pt x="382" y="0"/>
                </a:moveTo>
                <a:lnTo>
                  <a:pt x="0" y="382"/>
                </a:lnTo>
              </a:path>
            </a:pathLst>
          </a:custGeom>
          <a:ln w="19050"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 b="0" i="1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2996" name="Freeform 20"/>
          <p:cNvSpPr>
            <a:spLocks noChangeAspect="1"/>
          </p:cNvSpPr>
          <p:nvPr/>
        </p:nvSpPr>
        <p:spPr bwMode="auto">
          <a:xfrm>
            <a:off x="3214668" y="1122363"/>
            <a:ext cx="498475" cy="4984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14" y="314"/>
              </a:cxn>
            </a:cxnLst>
            <a:rect l="0" t="0" r="r" b="b"/>
            <a:pathLst>
              <a:path w="314" h="314">
                <a:moveTo>
                  <a:pt x="0" y="0"/>
                </a:moveTo>
                <a:lnTo>
                  <a:pt x="314" y="314"/>
                </a:lnTo>
              </a:path>
            </a:pathLst>
          </a:custGeom>
          <a:ln w="19050"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 b="0" i="1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2981" name="Freeform 5"/>
          <p:cNvSpPr>
            <a:spLocks noChangeAspect="1"/>
          </p:cNvSpPr>
          <p:nvPr/>
        </p:nvSpPr>
        <p:spPr bwMode="auto">
          <a:xfrm>
            <a:off x="3836968" y="3267075"/>
            <a:ext cx="3175" cy="3127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" y="252"/>
              </a:cxn>
            </a:cxnLst>
            <a:rect l="0" t="0" r="r" b="b"/>
            <a:pathLst>
              <a:path w="2" h="252">
                <a:moveTo>
                  <a:pt x="0" y="0"/>
                </a:moveTo>
                <a:lnTo>
                  <a:pt x="2" y="252"/>
                </a:lnTo>
              </a:path>
            </a:pathLst>
          </a:custGeom>
          <a:ln w="19050"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 b="0" i="1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2982" name="Freeform 6"/>
          <p:cNvSpPr>
            <a:spLocks noChangeAspect="1"/>
          </p:cNvSpPr>
          <p:nvPr/>
        </p:nvSpPr>
        <p:spPr bwMode="auto">
          <a:xfrm>
            <a:off x="3986193" y="3168650"/>
            <a:ext cx="352425" cy="4143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8" y="326"/>
              </a:cxn>
            </a:cxnLst>
            <a:rect l="0" t="0" r="r" b="b"/>
            <a:pathLst>
              <a:path w="278" h="326">
                <a:moveTo>
                  <a:pt x="0" y="0"/>
                </a:moveTo>
                <a:lnTo>
                  <a:pt x="278" y="326"/>
                </a:lnTo>
              </a:path>
            </a:pathLst>
          </a:custGeom>
          <a:ln w="19050"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 b="0" i="1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2983" name="Freeform 7"/>
          <p:cNvSpPr>
            <a:spLocks noChangeAspect="1"/>
          </p:cNvSpPr>
          <p:nvPr/>
        </p:nvSpPr>
        <p:spPr bwMode="auto">
          <a:xfrm>
            <a:off x="3032106" y="1223963"/>
            <a:ext cx="3175" cy="3603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" y="284"/>
              </a:cxn>
            </a:cxnLst>
            <a:rect l="0" t="0" r="r" b="b"/>
            <a:pathLst>
              <a:path w="2" h="284">
                <a:moveTo>
                  <a:pt x="0" y="0"/>
                </a:moveTo>
                <a:lnTo>
                  <a:pt x="2" y="284"/>
                </a:lnTo>
              </a:path>
            </a:pathLst>
          </a:cu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 b="0" i="1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2984" name="Oval 8"/>
          <p:cNvSpPr>
            <a:spLocks noChangeAspect="1" noChangeArrowheads="1"/>
          </p:cNvSpPr>
          <p:nvPr/>
        </p:nvSpPr>
        <p:spPr bwMode="auto">
          <a:xfrm>
            <a:off x="2859068" y="882650"/>
            <a:ext cx="346075" cy="344488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endParaRPr lang="en-US" altLang="zh-CN" sz="1800" i="1">
              <a:solidFill>
                <a:srgbClr val="3333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82985" name="Oval 9"/>
          <p:cNvSpPr>
            <a:spLocks noChangeAspect="1" noChangeArrowheads="1"/>
          </p:cNvSpPr>
          <p:nvPr/>
        </p:nvSpPr>
        <p:spPr bwMode="auto">
          <a:xfrm>
            <a:off x="2136756" y="1582738"/>
            <a:ext cx="346075" cy="344487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endParaRPr lang="en-US" altLang="zh-CN" sz="1800" i="1">
              <a:solidFill>
                <a:srgbClr val="3333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82986" name="Oval 10"/>
          <p:cNvSpPr>
            <a:spLocks noChangeAspect="1" noChangeArrowheads="1"/>
          </p:cNvSpPr>
          <p:nvPr/>
        </p:nvSpPr>
        <p:spPr bwMode="auto">
          <a:xfrm>
            <a:off x="2859068" y="1582738"/>
            <a:ext cx="344488" cy="344487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endParaRPr lang="en-US" altLang="zh-CN" sz="1800" i="1">
              <a:solidFill>
                <a:srgbClr val="3333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82987" name="Oval 11"/>
          <p:cNvSpPr>
            <a:spLocks noChangeAspect="1" noChangeArrowheads="1"/>
          </p:cNvSpPr>
          <p:nvPr/>
        </p:nvSpPr>
        <p:spPr bwMode="auto">
          <a:xfrm>
            <a:off x="3651231" y="1582738"/>
            <a:ext cx="344487" cy="344487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endParaRPr lang="en-US" altLang="zh-CN" sz="1800" i="1">
              <a:solidFill>
                <a:srgbClr val="3333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82988" name="Oval 12"/>
          <p:cNvSpPr>
            <a:spLocks noChangeAspect="1" noChangeArrowheads="1"/>
          </p:cNvSpPr>
          <p:nvPr/>
        </p:nvSpPr>
        <p:spPr bwMode="auto">
          <a:xfrm>
            <a:off x="1785918" y="2273300"/>
            <a:ext cx="346075" cy="346075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endParaRPr lang="en-US" altLang="zh-CN" sz="1800" i="1">
              <a:solidFill>
                <a:srgbClr val="3333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82989" name="Oval 13"/>
          <p:cNvSpPr>
            <a:spLocks noChangeAspect="1" noChangeArrowheads="1"/>
          </p:cNvSpPr>
          <p:nvPr/>
        </p:nvSpPr>
        <p:spPr bwMode="auto">
          <a:xfrm>
            <a:off x="2455843" y="2273300"/>
            <a:ext cx="346075" cy="346075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endParaRPr lang="en-US" altLang="zh-CN" sz="1800" i="1">
              <a:solidFill>
                <a:srgbClr val="3333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82990" name="Oval 14"/>
          <p:cNvSpPr>
            <a:spLocks noChangeAspect="1" noChangeArrowheads="1"/>
          </p:cNvSpPr>
          <p:nvPr/>
        </p:nvSpPr>
        <p:spPr bwMode="auto">
          <a:xfrm>
            <a:off x="3663931" y="2273300"/>
            <a:ext cx="346075" cy="346075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endParaRPr lang="en-US" altLang="zh-CN" sz="1800" i="1">
              <a:solidFill>
                <a:srgbClr val="3333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82991" name="Oval 15"/>
          <p:cNvSpPr>
            <a:spLocks noChangeAspect="1" noChangeArrowheads="1"/>
          </p:cNvSpPr>
          <p:nvPr/>
        </p:nvSpPr>
        <p:spPr bwMode="auto">
          <a:xfrm>
            <a:off x="3657581" y="2919413"/>
            <a:ext cx="344487" cy="344487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endParaRPr lang="en-US" altLang="zh-CN" sz="1800" i="1">
              <a:solidFill>
                <a:srgbClr val="3333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82992" name="Oval 16"/>
          <p:cNvSpPr>
            <a:spLocks noChangeAspect="1" noChangeArrowheads="1"/>
          </p:cNvSpPr>
          <p:nvPr/>
        </p:nvSpPr>
        <p:spPr bwMode="auto">
          <a:xfrm>
            <a:off x="3668693" y="3578225"/>
            <a:ext cx="344488" cy="344488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endParaRPr lang="en-US" altLang="zh-CN" sz="1800" i="1">
              <a:solidFill>
                <a:srgbClr val="3333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82993" name="Oval 17"/>
          <p:cNvSpPr>
            <a:spLocks noChangeAspect="1" noChangeArrowheads="1"/>
          </p:cNvSpPr>
          <p:nvPr/>
        </p:nvSpPr>
        <p:spPr bwMode="auto">
          <a:xfrm>
            <a:off x="3147993" y="3578225"/>
            <a:ext cx="346075" cy="344488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endParaRPr lang="en-US" altLang="zh-CN" sz="1800" i="1">
              <a:solidFill>
                <a:srgbClr val="3333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82994" name="Oval 18"/>
          <p:cNvSpPr>
            <a:spLocks noChangeAspect="1" noChangeArrowheads="1"/>
          </p:cNvSpPr>
          <p:nvPr/>
        </p:nvSpPr>
        <p:spPr bwMode="auto">
          <a:xfrm>
            <a:off x="4221143" y="3578225"/>
            <a:ext cx="346075" cy="344488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endParaRPr lang="en-US" altLang="zh-CN" sz="1800" i="1">
              <a:solidFill>
                <a:srgbClr val="3333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82999" name="Text Box 23"/>
          <p:cNvSpPr txBox="1">
            <a:spLocks noChangeArrowheads="1"/>
          </p:cNvSpPr>
          <p:nvPr/>
        </p:nvSpPr>
        <p:spPr bwMode="auto">
          <a:xfrm>
            <a:off x="703263" y="4313238"/>
            <a:ext cx="48514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l"/>
            <a:r>
              <a:rPr kumimoji="1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层次</a:t>
            </a:r>
            <a:r>
              <a:rPr kumimoji="1"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遍历</a:t>
            </a:r>
            <a:r>
              <a:rPr kumimoji="1" lang="zh-CN" altLang="en-US" smtClean="0">
                <a:latin typeface="楷体" panose="02010609060101010101" pitchFamily="49" charset="-122"/>
                <a:ea typeface="楷体" panose="02010609060101010101" pitchFamily="49" charset="-122"/>
              </a:rPr>
              <a:t>的结点访问</a:t>
            </a:r>
            <a:r>
              <a:rPr kumimoji="1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次序：</a:t>
            </a:r>
            <a:endParaRPr kumimoji="1"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383000" name="Group 24"/>
          <p:cNvGrpSpPr/>
          <p:nvPr/>
        </p:nvGrpSpPr>
        <p:grpSpPr bwMode="auto">
          <a:xfrm>
            <a:off x="1855788" y="885825"/>
            <a:ext cx="1347787" cy="4676775"/>
            <a:chOff x="975" y="121"/>
            <a:chExt cx="849" cy="2946"/>
          </a:xfrm>
        </p:grpSpPr>
        <p:sp>
          <p:nvSpPr>
            <p:cNvPr id="383001" name="Text Box 25"/>
            <p:cNvSpPr txBox="1">
              <a:spLocks noChangeArrowheads="1"/>
            </p:cNvSpPr>
            <p:nvPr/>
          </p:nvSpPr>
          <p:spPr bwMode="auto">
            <a:xfrm>
              <a:off x="975" y="2779"/>
              <a:ext cx="244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i="1">
                  <a:solidFill>
                    <a:srgbClr val="FF0000"/>
                  </a:solidFill>
                </a:rPr>
                <a:t>A</a:t>
              </a:r>
              <a:endParaRPr kumimoji="1" lang="en-US" altLang="zh-CN" i="1">
                <a:solidFill>
                  <a:srgbClr val="FF0000"/>
                </a:solidFill>
              </a:endParaRPr>
            </a:p>
          </p:txBody>
        </p:sp>
        <p:sp>
          <p:nvSpPr>
            <p:cNvPr id="383002" name="Oval 26"/>
            <p:cNvSpPr>
              <a:spLocks noChangeAspect="1" noChangeArrowheads="1"/>
            </p:cNvSpPr>
            <p:nvPr/>
          </p:nvSpPr>
          <p:spPr bwMode="auto">
            <a:xfrm>
              <a:off x="1606" y="121"/>
              <a:ext cx="218" cy="217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 i="1" dirty="0">
                  <a:solidFill>
                    <a:srgbClr val="0000CC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A</a:t>
              </a:r>
              <a:endParaRPr lang="en-US" altLang="zh-CN" sz="1800" b="0" i="1" dirty="0">
                <a:solidFill>
                  <a:srgbClr val="0000CC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83024" name="Group 48"/>
          <p:cNvGrpSpPr/>
          <p:nvPr/>
        </p:nvGrpSpPr>
        <p:grpSpPr bwMode="auto">
          <a:xfrm>
            <a:off x="2135188" y="1585913"/>
            <a:ext cx="584200" cy="3976687"/>
            <a:chOff x="1151" y="562"/>
            <a:chExt cx="368" cy="2505"/>
          </a:xfrm>
        </p:grpSpPr>
        <p:sp>
          <p:nvSpPr>
            <p:cNvPr id="383003" name="Text Box 27"/>
            <p:cNvSpPr txBox="1">
              <a:spLocks noChangeArrowheads="1"/>
            </p:cNvSpPr>
            <p:nvPr/>
          </p:nvSpPr>
          <p:spPr bwMode="auto">
            <a:xfrm>
              <a:off x="1275" y="2779"/>
              <a:ext cx="244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i="1">
                  <a:solidFill>
                    <a:srgbClr val="FF0000"/>
                  </a:solidFill>
                </a:rPr>
                <a:t>B</a:t>
              </a:r>
              <a:endParaRPr kumimoji="1" lang="en-US" altLang="zh-CN" i="1">
                <a:solidFill>
                  <a:srgbClr val="FF0000"/>
                </a:solidFill>
              </a:endParaRPr>
            </a:p>
          </p:txBody>
        </p:sp>
        <p:sp>
          <p:nvSpPr>
            <p:cNvPr id="383004" name="Oval 28"/>
            <p:cNvSpPr>
              <a:spLocks noChangeAspect="1" noChangeArrowheads="1"/>
            </p:cNvSpPr>
            <p:nvPr/>
          </p:nvSpPr>
          <p:spPr bwMode="auto">
            <a:xfrm>
              <a:off x="1151" y="562"/>
              <a:ext cx="218" cy="217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 i="1" dirty="0">
                  <a:solidFill>
                    <a:srgbClr val="0000CC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B</a:t>
              </a:r>
              <a:endParaRPr lang="en-US" altLang="zh-CN" sz="1800" b="0" i="1" dirty="0">
                <a:solidFill>
                  <a:srgbClr val="0000CC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83025" name="Group 49"/>
          <p:cNvGrpSpPr/>
          <p:nvPr/>
        </p:nvGrpSpPr>
        <p:grpSpPr bwMode="auto">
          <a:xfrm>
            <a:off x="2763838" y="1585913"/>
            <a:ext cx="438150" cy="3976687"/>
            <a:chOff x="1547" y="562"/>
            <a:chExt cx="276" cy="2505"/>
          </a:xfrm>
        </p:grpSpPr>
        <p:sp>
          <p:nvSpPr>
            <p:cNvPr id="383006" name="Oval 30"/>
            <p:cNvSpPr>
              <a:spLocks noChangeAspect="1" noChangeArrowheads="1"/>
            </p:cNvSpPr>
            <p:nvPr/>
          </p:nvSpPr>
          <p:spPr bwMode="auto">
            <a:xfrm>
              <a:off x="1606" y="562"/>
              <a:ext cx="217" cy="217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 i="1">
                  <a:solidFill>
                    <a:srgbClr val="0000CC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C</a:t>
              </a:r>
              <a:endParaRPr lang="en-US" altLang="zh-CN" sz="1800" b="0" i="1">
                <a:solidFill>
                  <a:srgbClr val="0000CC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83009" name="Text Box 33"/>
            <p:cNvSpPr txBox="1">
              <a:spLocks noChangeArrowheads="1"/>
            </p:cNvSpPr>
            <p:nvPr/>
          </p:nvSpPr>
          <p:spPr bwMode="auto">
            <a:xfrm>
              <a:off x="1547" y="2779"/>
              <a:ext cx="244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i="1">
                  <a:solidFill>
                    <a:srgbClr val="FF0000"/>
                  </a:solidFill>
                </a:rPr>
                <a:t>C</a:t>
              </a:r>
              <a:endParaRPr kumimoji="1" lang="en-US" altLang="zh-CN" i="1">
                <a:solidFill>
                  <a:srgbClr val="FF0000"/>
                </a:solidFill>
              </a:endParaRPr>
            </a:p>
          </p:txBody>
        </p:sp>
      </p:grpSp>
      <p:grpSp>
        <p:nvGrpSpPr>
          <p:cNvPr id="383027" name="Group 51"/>
          <p:cNvGrpSpPr/>
          <p:nvPr/>
        </p:nvGrpSpPr>
        <p:grpSpPr bwMode="auto">
          <a:xfrm>
            <a:off x="1784350" y="2276475"/>
            <a:ext cx="2232025" cy="3286125"/>
            <a:chOff x="930" y="997"/>
            <a:chExt cx="1406" cy="2070"/>
          </a:xfrm>
        </p:grpSpPr>
        <p:sp>
          <p:nvSpPr>
            <p:cNvPr id="383005" name="Text Box 29"/>
            <p:cNvSpPr txBox="1">
              <a:spLocks noChangeArrowheads="1"/>
            </p:cNvSpPr>
            <p:nvPr/>
          </p:nvSpPr>
          <p:spPr bwMode="auto">
            <a:xfrm>
              <a:off x="2092" y="2779"/>
              <a:ext cx="244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i="1">
                  <a:solidFill>
                    <a:srgbClr val="FF0000"/>
                  </a:solidFill>
                </a:rPr>
                <a:t>E</a:t>
              </a:r>
              <a:endParaRPr kumimoji="1" lang="en-US" altLang="zh-CN" i="1">
                <a:solidFill>
                  <a:srgbClr val="FF0000"/>
                </a:solidFill>
              </a:endParaRPr>
            </a:p>
          </p:txBody>
        </p:sp>
        <p:sp>
          <p:nvSpPr>
            <p:cNvPr id="383010" name="Oval 34"/>
            <p:cNvSpPr>
              <a:spLocks noChangeAspect="1" noChangeArrowheads="1"/>
            </p:cNvSpPr>
            <p:nvPr/>
          </p:nvSpPr>
          <p:spPr bwMode="auto">
            <a:xfrm>
              <a:off x="930" y="997"/>
              <a:ext cx="218" cy="218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E</a:t>
              </a:r>
              <a:endParaRPr lang="en-US" altLang="zh-CN" sz="1800" i="1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83026" name="Group 50"/>
          <p:cNvGrpSpPr/>
          <p:nvPr/>
        </p:nvGrpSpPr>
        <p:grpSpPr bwMode="auto">
          <a:xfrm>
            <a:off x="3197225" y="1585913"/>
            <a:ext cx="796925" cy="3976687"/>
            <a:chOff x="1820" y="562"/>
            <a:chExt cx="502" cy="2505"/>
          </a:xfrm>
        </p:grpSpPr>
        <p:sp>
          <p:nvSpPr>
            <p:cNvPr id="383008" name="Oval 32"/>
            <p:cNvSpPr>
              <a:spLocks noChangeAspect="1" noChangeArrowheads="1"/>
            </p:cNvSpPr>
            <p:nvPr/>
          </p:nvSpPr>
          <p:spPr bwMode="auto">
            <a:xfrm>
              <a:off x="2105" y="562"/>
              <a:ext cx="217" cy="217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</a:t>
              </a:r>
              <a:endParaRPr lang="en-US" altLang="zh-CN" sz="1800" i="1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83011" name="Text Box 35"/>
            <p:cNvSpPr txBox="1">
              <a:spLocks noChangeArrowheads="1"/>
            </p:cNvSpPr>
            <p:nvPr/>
          </p:nvSpPr>
          <p:spPr bwMode="auto">
            <a:xfrm>
              <a:off x="1820" y="2779"/>
              <a:ext cx="255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i="1">
                  <a:solidFill>
                    <a:srgbClr val="FF0000"/>
                  </a:solidFill>
                </a:rPr>
                <a:t>D</a:t>
              </a:r>
              <a:endParaRPr kumimoji="1" lang="en-US" altLang="zh-CN" i="1">
                <a:solidFill>
                  <a:srgbClr val="FF0000"/>
                </a:solidFill>
              </a:endParaRPr>
            </a:p>
          </p:txBody>
        </p:sp>
      </p:grpSp>
      <p:grpSp>
        <p:nvGrpSpPr>
          <p:cNvPr id="383028" name="Group 52"/>
          <p:cNvGrpSpPr/>
          <p:nvPr/>
        </p:nvGrpSpPr>
        <p:grpSpPr bwMode="auto">
          <a:xfrm>
            <a:off x="2454275" y="2276475"/>
            <a:ext cx="1947863" cy="3286125"/>
            <a:chOff x="1352" y="997"/>
            <a:chExt cx="1227" cy="2070"/>
          </a:xfrm>
        </p:grpSpPr>
        <p:sp>
          <p:nvSpPr>
            <p:cNvPr id="383007" name="Text Box 31"/>
            <p:cNvSpPr txBox="1">
              <a:spLocks noChangeArrowheads="1"/>
            </p:cNvSpPr>
            <p:nvPr/>
          </p:nvSpPr>
          <p:spPr bwMode="auto">
            <a:xfrm>
              <a:off x="2335" y="2779"/>
              <a:ext cx="244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i="1">
                  <a:solidFill>
                    <a:srgbClr val="FF0000"/>
                  </a:solidFill>
                </a:rPr>
                <a:t>F</a:t>
              </a:r>
              <a:endParaRPr kumimoji="1" lang="en-US" altLang="zh-CN" i="1">
                <a:solidFill>
                  <a:srgbClr val="FF0000"/>
                </a:solidFill>
              </a:endParaRPr>
            </a:p>
          </p:txBody>
        </p:sp>
        <p:sp>
          <p:nvSpPr>
            <p:cNvPr id="383012" name="Oval 36"/>
            <p:cNvSpPr>
              <a:spLocks noChangeAspect="1" noChangeArrowheads="1"/>
            </p:cNvSpPr>
            <p:nvPr/>
          </p:nvSpPr>
          <p:spPr bwMode="auto">
            <a:xfrm>
              <a:off x="1352" y="997"/>
              <a:ext cx="218" cy="218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F</a:t>
              </a:r>
              <a:endParaRPr lang="en-US" altLang="zh-CN" sz="1800" i="1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83029" name="Group 53"/>
          <p:cNvGrpSpPr/>
          <p:nvPr/>
        </p:nvGrpSpPr>
        <p:grpSpPr bwMode="auto">
          <a:xfrm>
            <a:off x="3662363" y="2276475"/>
            <a:ext cx="1233487" cy="3286125"/>
            <a:chOff x="2113" y="997"/>
            <a:chExt cx="777" cy="2070"/>
          </a:xfrm>
        </p:grpSpPr>
        <p:sp>
          <p:nvSpPr>
            <p:cNvPr id="383013" name="Text Box 37"/>
            <p:cNvSpPr txBox="1">
              <a:spLocks noChangeArrowheads="1"/>
            </p:cNvSpPr>
            <p:nvPr/>
          </p:nvSpPr>
          <p:spPr bwMode="auto">
            <a:xfrm>
              <a:off x="2635" y="2779"/>
              <a:ext cx="255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i="1">
                  <a:solidFill>
                    <a:srgbClr val="FF0000"/>
                  </a:solidFill>
                </a:rPr>
                <a:t>G</a:t>
              </a:r>
              <a:endParaRPr kumimoji="1" lang="en-US" altLang="zh-CN" i="1">
                <a:solidFill>
                  <a:srgbClr val="FF0000"/>
                </a:solidFill>
              </a:endParaRPr>
            </a:p>
          </p:txBody>
        </p:sp>
        <p:sp>
          <p:nvSpPr>
            <p:cNvPr id="383014" name="Oval 38"/>
            <p:cNvSpPr>
              <a:spLocks noChangeAspect="1" noChangeArrowheads="1"/>
            </p:cNvSpPr>
            <p:nvPr/>
          </p:nvSpPr>
          <p:spPr bwMode="auto">
            <a:xfrm>
              <a:off x="2113" y="997"/>
              <a:ext cx="218" cy="218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G</a:t>
              </a:r>
              <a:endParaRPr lang="en-US" altLang="zh-CN" sz="1800" i="1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83030" name="Group 54"/>
          <p:cNvGrpSpPr/>
          <p:nvPr/>
        </p:nvGrpSpPr>
        <p:grpSpPr bwMode="auto">
          <a:xfrm>
            <a:off x="3656013" y="2922588"/>
            <a:ext cx="1687512" cy="2640012"/>
            <a:chOff x="2109" y="1404"/>
            <a:chExt cx="1063" cy="1663"/>
          </a:xfrm>
        </p:grpSpPr>
        <p:sp>
          <p:nvSpPr>
            <p:cNvPr id="383015" name="Text Box 39"/>
            <p:cNvSpPr txBox="1">
              <a:spLocks noChangeArrowheads="1"/>
            </p:cNvSpPr>
            <p:nvPr/>
          </p:nvSpPr>
          <p:spPr bwMode="auto">
            <a:xfrm>
              <a:off x="2907" y="2779"/>
              <a:ext cx="265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i="1">
                  <a:solidFill>
                    <a:srgbClr val="FF0000"/>
                  </a:solidFill>
                </a:rPr>
                <a:t>H</a:t>
              </a:r>
              <a:endParaRPr kumimoji="1" lang="en-US" altLang="zh-CN" i="1">
                <a:solidFill>
                  <a:srgbClr val="FF0000"/>
                </a:solidFill>
              </a:endParaRPr>
            </a:p>
          </p:txBody>
        </p:sp>
        <p:sp>
          <p:nvSpPr>
            <p:cNvPr id="383016" name="Oval 40"/>
            <p:cNvSpPr>
              <a:spLocks noChangeAspect="1" noChangeArrowheads="1"/>
            </p:cNvSpPr>
            <p:nvPr/>
          </p:nvSpPr>
          <p:spPr bwMode="auto">
            <a:xfrm>
              <a:off x="2109" y="1404"/>
              <a:ext cx="217" cy="217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H</a:t>
              </a:r>
              <a:endParaRPr lang="en-US" altLang="zh-CN" sz="1800" i="1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83032" name="Group 56"/>
          <p:cNvGrpSpPr/>
          <p:nvPr/>
        </p:nvGrpSpPr>
        <p:grpSpPr bwMode="auto">
          <a:xfrm>
            <a:off x="3667125" y="3581400"/>
            <a:ext cx="2457450" cy="1981200"/>
            <a:chOff x="2116" y="1819"/>
            <a:chExt cx="1548" cy="1248"/>
          </a:xfrm>
        </p:grpSpPr>
        <p:sp>
          <p:nvSpPr>
            <p:cNvPr id="383017" name="Text Box 41"/>
            <p:cNvSpPr txBox="1">
              <a:spLocks noChangeArrowheads="1"/>
            </p:cNvSpPr>
            <p:nvPr/>
          </p:nvSpPr>
          <p:spPr bwMode="auto">
            <a:xfrm>
              <a:off x="3452" y="2779"/>
              <a:ext cx="212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i="1">
                  <a:solidFill>
                    <a:srgbClr val="FF0000"/>
                  </a:solidFill>
                </a:rPr>
                <a:t>J</a:t>
              </a:r>
              <a:endParaRPr kumimoji="1" lang="en-US" altLang="zh-CN" i="1">
                <a:solidFill>
                  <a:srgbClr val="FF0000"/>
                </a:solidFill>
              </a:endParaRPr>
            </a:p>
          </p:txBody>
        </p:sp>
        <p:sp>
          <p:nvSpPr>
            <p:cNvPr id="383018" name="Oval 42"/>
            <p:cNvSpPr>
              <a:spLocks noChangeAspect="1" noChangeArrowheads="1"/>
            </p:cNvSpPr>
            <p:nvPr/>
          </p:nvSpPr>
          <p:spPr bwMode="auto">
            <a:xfrm>
              <a:off x="2116" y="1819"/>
              <a:ext cx="217" cy="217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J</a:t>
              </a:r>
              <a:endParaRPr lang="en-US" altLang="zh-CN" sz="1800" i="1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83031" name="Group 55"/>
          <p:cNvGrpSpPr/>
          <p:nvPr/>
        </p:nvGrpSpPr>
        <p:grpSpPr bwMode="auto">
          <a:xfrm>
            <a:off x="3146425" y="3581400"/>
            <a:ext cx="2513013" cy="1981200"/>
            <a:chOff x="1788" y="1819"/>
            <a:chExt cx="1583" cy="1248"/>
          </a:xfrm>
        </p:grpSpPr>
        <p:sp>
          <p:nvSpPr>
            <p:cNvPr id="383019" name="Text Box 43"/>
            <p:cNvSpPr txBox="1">
              <a:spLocks noChangeArrowheads="1"/>
            </p:cNvSpPr>
            <p:nvPr/>
          </p:nvSpPr>
          <p:spPr bwMode="auto">
            <a:xfrm>
              <a:off x="3180" y="2779"/>
              <a:ext cx="191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i="1">
                  <a:solidFill>
                    <a:srgbClr val="FF0000"/>
                  </a:solidFill>
                </a:rPr>
                <a:t>I</a:t>
              </a:r>
              <a:endParaRPr kumimoji="1" lang="en-US" altLang="zh-CN" i="1">
                <a:solidFill>
                  <a:srgbClr val="FF0000"/>
                </a:solidFill>
              </a:endParaRPr>
            </a:p>
          </p:txBody>
        </p:sp>
        <p:sp>
          <p:nvSpPr>
            <p:cNvPr id="383020" name="Oval 44"/>
            <p:cNvSpPr>
              <a:spLocks noChangeAspect="1" noChangeArrowheads="1"/>
            </p:cNvSpPr>
            <p:nvPr/>
          </p:nvSpPr>
          <p:spPr bwMode="auto">
            <a:xfrm>
              <a:off x="1788" y="1819"/>
              <a:ext cx="218" cy="217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</a:t>
              </a:r>
              <a:endParaRPr lang="en-US" altLang="zh-CN" sz="1800" i="1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83033" name="Group 57"/>
          <p:cNvGrpSpPr/>
          <p:nvPr/>
        </p:nvGrpSpPr>
        <p:grpSpPr bwMode="auto">
          <a:xfrm>
            <a:off x="4219575" y="3581400"/>
            <a:ext cx="2439988" cy="1981200"/>
            <a:chOff x="2464" y="1819"/>
            <a:chExt cx="1537" cy="1248"/>
          </a:xfrm>
        </p:grpSpPr>
        <p:sp>
          <p:nvSpPr>
            <p:cNvPr id="383021" name="Text Box 45"/>
            <p:cNvSpPr txBox="1">
              <a:spLocks noChangeArrowheads="1"/>
            </p:cNvSpPr>
            <p:nvPr/>
          </p:nvSpPr>
          <p:spPr bwMode="auto">
            <a:xfrm>
              <a:off x="3757" y="2779"/>
              <a:ext cx="244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i="1">
                  <a:solidFill>
                    <a:srgbClr val="FF0000"/>
                  </a:solidFill>
                </a:rPr>
                <a:t>K</a:t>
              </a:r>
              <a:endParaRPr kumimoji="1" lang="en-US" altLang="zh-CN" i="1">
                <a:solidFill>
                  <a:srgbClr val="FF0000"/>
                </a:solidFill>
              </a:endParaRPr>
            </a:p>
          </p:txBody>
        </p:sp>
        <p:sp>
          <p:nvSpPr>
            <p:cNvPr id="383022" name="Oval 46"/>
            <p:cNvSpPr>
              <a:spLocks noChangeAspect="1" noChangeArrowheads="1"/>
            </p:cNvSpPr>
            <p:nvPr/>
          </p:nvSpPr>
          <p:spPr bwMode="auto">
            <a:xfrm>
              <a:off x="2464" y="1819"/>
              <a:ext cx="218" cy="217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K</a:t>
              </a:r>
              <a:endParaRPr lang="en-US" altLang="zh-CN" sz="1800" i="1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83034" name="Text Box 58"/>
          <p:cNvSpPr txBox="1">
            <a:spLocks noChangeArrowheads="1"/>
          </p:cNvSpPr>
          <p:nvPr/>
        </p:nvSpPr>
        <p:spPr bwMode="auto">
          <a:xfrm>
            <a:off x="395289" y="188913"/>
            <a:ext cx="4176712" cy="457200"/>
          </a:xfrm>
          <a:prstGeom prst="rect">
            <a:avLst/>
          </a:prstGeom>
          <a:solidFill>
            <a:srgbClr val="CC00FF"/>
          </a:solidFill>
          <a:ln w="28575" algn="ctr">
            <a:noFill/>
            <a:miter lim="800000"/>
            <a:tailEnd type="none" w="med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树的层次遍历示例</a:t>
            </a:r>
            <a:r>
              <a:rPr lang="zh-CN" altLang="en-US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的演示</a:t>
            </a:r>
            <a:endParaRPr lang="zh-CN" altLang="en-US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9" name="Text Box 94"/>
          <p:cNvSpPr txBox="1">
            <a:spLocks noChangeArrowheads="1"/>
          </p:cNvSpPr>
          <p:nvPr/>
        </p:nvSpPr>
        <p:spPr bwMode="auto">
          <a:xfrm>
            <a:off x="3297238" y="5876925"/>
            <a:ext cx="2016125" cy="457200"/>
          </a:xfrm>
          <a:prstGeom prst="rect">
            <a:avLst/>
          </a:prstGeom>
          <a:noFill/>
          <a:ln w="9525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CC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遍历完毕</a:t>
            </a:r>
            <a:endParaRPr lang="zh-CN" altLang="en-US" dirty="0">
              <a:solidFill>
                <a:srgbClr val="CC00FF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0" name="灯片编号占位符 5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</a:fld>
            <a:r>
              <a:rPr lang="en-US" altLang="zh-CN" smtClean="0"/>
              <a:t>/13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83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100" fill="hold"/>
                                        <p:tgtEl>
                                          <p:spTgt spid="38300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2" dur="100" fill="hold"/>
                                        <p:tgtEl>
                                          <p:spTgt spid="38300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" dur="100" fill="hold"/>
                                        <p:tgtEl>
                                          <p:spTgt spid="38300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100" fill="hold"/>
                                        <p:tgtEl>
                                          <p:spTgt spid="38300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0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8300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8300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8300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8300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83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83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83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83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383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83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383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383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383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383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bldLvl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84" name="Text Box 48" descr="纸莎草纸"/>
          <p:cNvSpPr txBox="1">
            <a:spLocks noChangeArrowheads="1"/>
          </p:cNvSpPr>
          <p:nvPr/>
        </p:nvSpPr>
        <p:spPr bwMode="auto">
          <a:xfrm>
            <a:off x="233363" y="260350"/>
            <a:ext cx="3762375" cy="519113"/>
          </a:xfrm>
          <a:prstGeom prst="rect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 w="9525">
            <a:noFill/>
            <a:miter lim="800000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anose="02010509060101010101" pitchFamily="49" charset="-122"/>
              </a:rPr>
              <a:t>7.1.6  </a:t>
            </a:r>
            <a:r>
              <a:rPr kumimoji="1"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anose="02010509060101010101" pitchFamily="49" charset="-122"/>
              </a:rPr>
              <a:t>树的存储结构</a:t>
            </a:r>
            <a:endParaRPr kumimoji="1" lang="zh-CN" altLang="en-US" sz="28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ea typeface="隶书" panose="02010509060101010101" pitchFamily="49" charset="-122"/>
            </a:endParaRPr>
          </a:p>
        </p:txBody>
      </p:sp>
      <p:sp>
        <p:nvSpPr>
          <p:cNvPr id="65585" name="Text Box 49"/>
          <p:cNvSpPr txBox="1">
            <a:spLocks noChangeArrowheads="1"/>
          </p:cNvSpPr>
          <p:nvPr/>
        </p:nvSpPr>
        <p:spPr bwMode="auto">
          <a:xfrm>
            <a:off x="611188" y="1268413"/>
            <a:ext cx="3032118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1</a:t>
            </a:r>
            <a:r>
              <a:rPr kumimoji="1" lang="zh-CN" altLang="en-US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、双亲</a:t>
            </a:r>
            <a:r>
              <a:rPr kumimoji="1" lang="zh-CN" altLang="en-US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存储结构  </a:t>
            </a:r>
            <a:endParaRPr kumimoji="1" lang="zh-CN" altLang="en-US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Oval 6"/>
          <p:cNvSpPr>
            <a:spLocks noChangeArrowheads="1"/>
          </p:cNvSpPr>
          <p:nvPr/>
        </p:nvSpPr>
        <p:spPr bwMode="auto">
          <a:xfrm>
            <a:off x="1647800" y="2747970"/>
            <a:ext cx="431800" cy="431800"/>
          </a:xfrm>
          <a:prstGeom prst="ellipse">
            <a:avLst/>
          </a:prstGeom>
          <a:ln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altLang="zh-CN" sz="2000" i="1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val 7"/>
          <p:cNvSpPr>
            <a:spLocks noChangeArrowheads="1"/>
          </p:cNvSpPr>
          <p:nvPr/>
        </p:nvSpPr>
        <p:spPr bwMode="auto">
          <a:xfrm>
            <a:off x="1000100" y="3540132"/>
            <a:ext cx="431800" cy="431800"/>
          </a:xfrm>
          <a:prstGeom prst="ellipse">
            <a:avLst/>
          </a:prstGeom>
          <a:ln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altLang="zh-CN" sz="2000" i="1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val 8"/>
          <p:cNvSpPr>
            <a:spLocks noChangeArrowheads="1"/>
          </p:cNvSpPr>
          <p:nvPr/>
        </p:nvSpPr>
        <p:spPr bwMode="auto">
          <a:xfrm>
            <a:off x="1647800" y="3540132"/>
            <a:ext cx="431800" cy="431800"/>
          </a:xfrm>
          <a:prstGeom prst="ellipse">
            <a:avLst/>
          </a:prstGeom>
          <a:ln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altLang="zh-CN" sz="2000" i="1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val 9"/>
          <p:cNvSpPr>
            <a:spLocks noChangeArrowheads="1"/>
          </p:cNvSpPr>
          <p:nvPr/>
        </p:nvSpPr>
        <p:spPr bwMode="auto">
          <a:xfrm>
            <a:off x="2368525" y="3540132"/>
            <a:ext cx="431800" cy="431800"/>
          </a:xfrm>
          <a:prstGeom prst="ellipse">
            <a:avLst/>
          </a:prstGeom>
          <a:ln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en-US" altLang="zh-CN" sz="2000" i="1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val 10"/>
          <p:cNvSpPr>
            <a:spLocks noChangeArrowheads="1"/>
          </p:cNvSpPr>
          <p:nvPr/>
        </p:nvSpPr>
        <p:spPr bwMode="auto">
          <a:xfrm>
            <a:off x="1000100" y="4332295"/>
            <a:ext cx="431800" cy="431800"/>
          </a:xfrm>
          <a:prstGeom prst="ellipse">
            <a:avLst/>
          </a:prstGeom>
          <a:ln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en-US" altLang="zh-CN" sz="2000" i="1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val 11"/>
          <p:cNvSpPr>
            <a:spLocks noChangeArrowheads="1"/>
          </p:cNvSpPr>
          <p:nvPr/>
        </p:nvSpPr>
        <p:spPr bwMode="auto">
          <a:xfrm>
            <a:off x="1647800" y="4332295"/>
            <a:ext cx="431800" cy="431800"/>
          </a:xfrm>
          <a:prstGeom prst="ellipse">
            <a:avLst/>
          </a:prstGeom>
          <a:ln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en-US" altLang="zh-CN" sz="2000" i="1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Oval 12"/>
          <p:cNvSpPr>
            <a:spLocks noChangeArrowheads="1"/>
          </p:cNvSpPr>
          <p:nvPr/>
        </p:nvSpPr>
        <p:spPr bwMode="auto">
          <a:xfrm>
            <a:off x="2368525" y="4332295"/>
            <a:ext cx="431800" cy="431800"/>
          </a:xfrm>
          <a:prstGeom prst="ellipse">
            <a:avLst/>
          </a:prstGeom>
          <a:ln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lang="en-US" altLang="zh-CN" sz="2000" i="1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Freeform 13"/>
          <p:cNvSpPr/>
          <p:nvPr/>
        </p:nvSpPr>
        <p:spPr bwMode="auto">
          <a:xfrm>
            <a:off x="1295375" y="3097220"/>
            <a:ext cx="393700" cy="469900"/>
          </a:xfrm>
          <a:custGeom>
            <a:avLst/>
            <a:gdLst/>
            <a:ahLst/>
            <a:cxnLst>
              <a:cxn ang="0">
                <a:pos x="248" y="0"/>
              </a:cxn>
              <a:cxn ang="0">
                <a:pos x="0" y="296"/>
              </a:cxn>
            </a:cxnLst>
            <a:rect l="0" t="0" r="r" b="b"/>
            <a:pathLst>
              <a:path w="248" h="296">
                <a:moveTo>
                  <a:pt x="248" y="0"/>
                </a:moveTo>
                <a:lnTo>
                  <a:pt x="0" y="296"/>
                </a:lnTo>
              </a:path>
            </a:pathLst>
          </a:custGeom>
          <a:noFill/>
          <a:ln w="28575" cap="flat" cmpd="sng">
            <a:solidFill>
              <a:srgbClr val="663300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>
            <a:off x="1863700" y="3179770"/>
            <a:ext cx="0" cy="360362"/>
          </a:xfrm>
          <a:prstGeom prst="line">
            <a:avLst/>
          </a:prstGeom>
          <a:noFill/>
          <a:ln w="28575">
            <a:solidFill>
              <a:srgbClr val="663300"/>
            </a:solidFill>
            <a:round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" name="Freeform 15"/>
          <p:cNvSpPr/>
          <p:nvPr/>
        </p:nvSpPr>
        <p:spPr bwMode="auto">
          <a:xfrm>
            <a:off x="2038325" y="3097220"/>
            <a:ext cx="431800" cy="4699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2" y="296"/>
              </a:cxn>
            </a:cxnLst>
            <a:rect l="0" t="0" r="r" b="b"/>
            <a:pathLst>
              <a:path w="272" h="296">
                <a:moveTo>
                  <a:pt x="0" y="0"/>
                </a:moveTo>
                <a:lnTo>
                  <a:pt x="272" y="296"/>
                </a:lnTo>
              </a:path>
            </a:pathLst>
          </a:custGeom>
          <a:noFill/>
          <a:ln w="28575" cap="flat" cmpd="sng">
            <a:solidFill>
              <a:srgbClr val="663300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5" name="Line 16"/>
          <p:cNvSpPr>
            <a:spLocks noChangeShapeType="1"/>
          </p:cNvSpPr>
          <p:nvPr/>
        </p:nvSpPr>
        <p:spPr bwMode="auto">
          <a:xfrm>
            <a:off x="1863700" y="3971932"/>
            <a:ext cx="0" cy="360363"/>
          </a:xfrm>
          <a:prstGeom prst="line">
            <a:avLst/>
          </a:prstGeom>
          <a:noFill/>
          <a:ln w="28575">
            <a:solidFill>
              <a:srgbClr val="663300"/>
            </a:solidFill>
            <a:round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6" name="Freeform 17"/>
          <p:cNvSpPr/>
          <p:nvPr/>
        </p:nvSpPr>
        <p:spPr bwMode="auto">
          <a:xfrm>
            <a:off x="1276325" y="3871920"/>
            <a:ext cx="400050" cy="469900"/>
          </a:xfrm>
          <a:custGeom>
            <a:avLst/>
            <a:gdLst/>
            <a:ahLst/>
            <a:cxnLst>
              <a:cxn ang="0">
                <a:pos x="252" y="0"/>
              </a:cxn>
              <a:cxn ang="0">
                <a:pos x="0" y="296"/>
              </a:cxn>
            </a:cxnLst>
            <a:rect l="0" t="0" r="r" b="b"/>
            <a:pathLst>
              <a:path w="252" h="296">
                <a:moveTo>
                  <a:pt x="252" y="0"/>
                </a:moveTo>
                <a:lnTo>
                  <a:pt x="0" y="296"/>
                </a:lnTo>
              </a:path>
            </a:pathLst>
          </a:custGeom>
          <a:noFill/>
          <a:ln w="28575" cap="flat" cmpd="sng">
            <a:solidFill>
              <a:srgbClr val="663300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7" name="Freeform 18"/>
          <p:cNvSpPr/>
          <p:nvPr/>
        </p:nvSpPr>
        <p:spPr bwMode="auto">
          <a:xfrm>
            <a:off x="2057375" y="3846520"/>
            <a:ext cx="438150" cy="5016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6" y="316"/>
              </a:cxn>
            </a:cxnLst>
            <a:rect l="0" t="0" r="r" b="b"/>
            <a:pathLst>
              <a:path w="276" h="316">
                <a:moveTo>
                  <a:pt x="0" y="0"/>
                </a:moveTo>
                <a:lnTo>
                  <a:pt x="276" y="316"/>
                </a:lnTo>
              </a:path>
            </a:pathLst>
          </a:custGeom>
          <a:noFill/>
          <a:ln w="28575" cap="flat" cmpd="sng">
            <a:solidFill>
              <a:srgbClr val="663300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8" name="AutoShape 19"/>
          <p:cNvSpPr>
            <a:spLocks noChangeArrowheads="1"/>
          </p:cNvSpPr>
          <p:nvPr/>
        </p:nvSpPr>
        <p:spPr bwMode="auto">
          <a:xfrm>
            <a:off x="3448025" y="3492507"/>
            <a:ext cx="720000" cy="360000"/>
          </a:xfrm>
          <a:prstGeom prst="rightArrow">
            <a:avLst>
              <a:gd name="adj1" fmla="val 50000"/>
              <a:gd name="adj2" fmla="val 42902"/>
            </a:avLst>
          </a:prstGeom>
          <a:ln>
            <a:tailEnd type="none" w="med" len="lg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grpSp>
        <p:nvGrpSpPr>
          <p:cNvPr id="19" name="Group 43"/>
          <p:cNvGrpSpPr/>
          <p:nvPr/>
        </p:nvGrpSpPr>
        <p:grpSpPr bwMode="auto">
          <a:xfrm>
            <a:off x="5897538" y="2530482"/>
            <a:ext cx="647700" cy="2544763"/>
            <a:chOff x="3697" y="964"/>
            <a:chExt cx="408" cy="1603"/>
          </a:xfrm>
        </p:grpSpPr>
        <p:sp>
          <p:nvSpPr>
            <p:cNvPr id="20" name="Rectangle 21"/>
            <p:cNvSpPr>
              <a:spLocks noChangeArrowheads="1"/>
            </p:cNvSpPr>
            <p:nvPr/>
          </p:nvSpPr>
          <p:spPr bwMode="auto">
            <a:xfrm>
              <a:off x="3697" y="964"/>
              <a:ext cx="408" cy="227"/>
            </a:xfrm>
            <a:prstGeom prst="rect">
              <a:avLst/>
            </a:prstGeom>
            <a:ln>
              <a:tailEnd type="none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>
                  <a:solidFill>
                    <a:srgbClr val="0000CC"/>
                  </a:solidFill>
                  <a:latin typeface="+mj-ea"/>
                  <a:ea typeface="+mj-ea"/>
                  <a:cs typeface="Times New Roman" panose="02020603050405020304" pitchFamily="18" charset="0"/>
                </a:rPr>
                <a:t>-</a:t>
              </a:r>
              <a:r>
                <a:rPr lang="en-US" altLang="zh-CN" sz="2000" dirty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altLang="zh-CN" sz="20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Rectangle 24"/>
            <p:cNvSpPr>
              <a:spLocks noChangeArrowheads="1"/>
            </p:cNvSpPr>
            <p:nvPr/>
          </p:nvSpPr>
          <p:spPr bwMode="auto">
            <a:xfrm>
              <a:off x="3697" y="1198"/>
              <a:ext cx="408" cy="227"/>
            </a:xfrm>
            <a:prstGeom prst="rect">
              <a:avLst/>
            </a:prstGeom>
            <a:ln>
              <a:tailEnd type="none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altLang="zh-CN" sz="200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Rectangle 27"/>
            <p:cNvSpPr>
              <a:spLocks noChangeArrowheads="1"/>
            </p:cNvSpPr>
            <p:nvPr/>
          </p:nvSpPr>
          <p:spPr bwMode="auto">
            <a:xfrm>
              <a:off x="3697" y="1425"/>
              <a:ext cx="408" cy="227"/>
            </a:xfrm>
            <a:prstGeom prst="rect">
              <a:avLst/>
            </a:prstGeom>
            <a:ln>
              <a:tailEnd type="none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altLang="zh-CN" sz="200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Rectangle 30"/>
            <p:cNvSpPr>
              <a:spLocks noChangeArrowheads="1"/>
            </p:cNvSpPr>
            <p:nvPr/>
          </p:nvSpPr>
          <p:spPr bwMode="auto">
            <a:xfrm>
              <a:off x="3697" y="1659"/>
              <a:ext cx="408" cy="227"/>
            </a:xfrm>
            <a:prstGeom prst="rect">
              <a:avLst/>
            </a:prstGeom>
            <a:ln>
              <a:tailEnd type="none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altLang="zh-CN" sz="200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Rectangle 33"/>
            <p:cNvSpPr>
              <a:spLocks noChangeArrowheads="1"/>
            </p:cNvSpPr>
            <p:nvPr/>
          </p:nvSpPr>
          <p:spPr bwMode="auto">
            <a:xfrm>
              <a:off x="3697" y="1879"/>
              <a:ext cx="408" cy="227"/>
            </a:xfrm>
            <a:prstGeom prst="rect">
              <a:avLst/>
            </a:prstGeom>
            <a:ln>
              <a:tailEnd type="none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altLang="zh-CN" sz="200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Rectangle 36"/>
            <p:cNvSpPr>
              <a:spLocks noChangeArrowheads="1"/>
            </p:cNvSpPr>
            <p:nvPr/>
          </p:nvSpPr>
          <p:spPr bwMode="auto">
            <a:xfrm>
              <a:off x="3697" y="2113"/>
              <a:ext cx="408" cy="227"/>
            </a:xfrm>
            <a:prstGeom prst="rect">
              <a:avLst/>
            </a:prstGeom>
            <a:ln>
              <a:tailEnd type="none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altLang="zh-CN" sz="200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Rectangle 39"/>
            <p:cNvSpPr>
              <a:spLocks noChangeArrowheads="1"/>
            </p:cNvSpPr>
            <p:nvPr/>
          </p:nvSpPr>
          <p:spPr bwMode="auto">
            <a:xfrm>
              <a:off x="3697" y="2340"/>
              <a:ext cx="408" cy="227"/>
            </a:xfrm>
            <a:prstGeom prst="rect">
              <a:avLst/>
            </a:prstGeom>
            <a:ln>
              <a:tailEnd type="none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altLang="zh-CN" sz="200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7" name="Group 42"/>
          <p:cNvGrpSpPr/>
          <p:nvPr/>
        </p:nvGrpSpPr>
        <p:grpSpPr bwMode="auto">
          <a:xfrm>
            <a:off x="4745013" y="2519370"/>
            <a:ext cx="1223962" cy="2581275"/>
            <a:chOff x="2971" y="957"/>
            <a:chExt cx="771" cy="1626"/>
          </a:xfrm>
        </p:grpSpPr>
        <p:sp>
          <p:nvSpPr>
            <p:cNvPr id="28" name="Rectangle 20"/>
            <p:cNvSpPr>
              <a:spLocks noChangeArrowheads="1"/>
            </p:cNvSpPr>
            <p:nvPr/>
          </p:nvSpPr>
          <p:spPr bwMode="auto">
            <a:xfrm>
              <a:off x="3334" y="964"/>
              <a:ext cx="408" cy="227"/>
            </a:xfrm>
            <a:prstGeom prst="rect">
              <a:avLst/>
            </a:prstGeom>
            <a:ln>
              <a:tailEnd type="none" w="med" len="lg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US" altLang="zh-CN" sz="2000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Text Box 22"/>
            <p:cNvSpPr txBox="1">
              <a:spLocks noChangeArrowheads="1"/>
            </p:cNvSpPr>
            <p:nvPr/>
          </p:nvSpPr>
          <p:spPr bwMode="auto">
            <a:xfrm>
              <a:off x="2971" y="957"/>
              <a:ext cx="272" cy="250"/>
            </a:xfrm>
            <a:prstGeom prst="rect">
              <a:avLst/>
            </a:prstGeom>
            <a:noFill/>
            <a:ln w="28575" algn="ctr">
              <a:noFill/>
              <a:miter lim="800000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0</a:t>
              </a:r>
              <a:endParaRPr lang="en-US" altLang="zh-CN" sz="2000"/>
            </a:p>
          </p:txBody>
        </p:sp>
        <p:sp>
          <p:nvSpPr>
            <p:cNvPr id="30" name="Rectangle 23"/>
            <p:cNvSpPr>
              <a:spLocks noChangeArrowheads="1"/>
            </p:cNvSpPr>
            <p:nvPr/>
          </p:nvSpPr>
          <p:spPr bwMode="auto">
            <a:xfrm>
              <a:off x="3334" y="1198"/>
              <a:ext cx="408" cy="227"/>
            </a:xfrm>
            <a:prstGeom prst="rect">
              <a:avLst/>
            </a:prstGeom>
            <a:ln>
              <a:tailEnd type="none" w="med" len="lg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en-US" altLang="zh-CN" sz="2000" i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Text Box 25"/>
            <p:cNvSpPr txBox="1">
              <a:spLocks noChangeArrowheads="1"/>
            </p:cNvSpPr>
            <p:nvPr/>
          </p:nvSpPr>
          <p:spPr bwMode="auto">
            <a:xfrm>
              <a:off x="2971" y="1191"/>
              <a:ext cx="272" cy="250"/>
            </a:xfrm>
            <a:prstGeom prst="rect">
              <a:avLst/>
            </a:prstGeom>
            <a:noFill/>
            <a:ln w="28575" algn="ctr">
              <a:noFill/>
              <a:miter lim="800000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</a:t>
              </a:r>
              <a:endParaRPr lang="en-US" altLang="zh-CN" sz="2000"/>
            </a:p>
          </p:txBody>
        </p:sp>
        <p:sp>
          <p:nvSpPr>
            <p:cNvPr id="32" name="Rectangle 26"/>
            <p:cNvSpPr>
              <a:spLocks noChangeArrowheads="1"/>
            </p:cNvSpPr>
            <p:nvPr/>
          </p:nvSpPr>
          <p:spPr bwMode="auto">
            <a:xfrm>
              <a:off x="3334" y="1425"/>
              <a:ext cx="408" cy="227"/>
            </a:xfrm>
            <a:prstGeom prst="rect">
              <a:avLst/>
            </a:prstGeom>
            <a:ln>
              <a:tailEnd type="none" w="med" len="lg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en-US" altLang="zh-CN" sz="2000" i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Text Box 28"/>
            <p:cNvSpPr txBox="1">
              <a:spLocks noChangeArrowheads="1"/>
            </p:cNvSpPr>
            <p:nvPr/>
          </p:nvSpPr>
          <p:spPr bwMode="auto">
            <a:xfrm>
              <a:off x="2971" y="1418"/>
              <a:ext cx="272" cy="250"/>
            </a:xfrm>
            <a:prstGeom prst="rect">
              <a:avLst/>
            </a:prstGeom>
            <a:noFill/>
            <a:ln w="28575" algn="ctr">
              <a:noFill/>
              <a:miter lim="800000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2</a:t>
              </a:r>
              <a:endParaRPr lang="en-US" altLang="zh-CN" sz="2000"/>
            </a:p>
          </p:txBody>
        </p:sp>
        <p:sp>
          <p:nvSpPr>
            <p:cNvPr id="34" name="Rectangle 29"/>
            <p:cNvSpPr>
              <a:spLocks noChangeArrowheads="1"/>
            </p:cNvSpPr>
            <p:nvPr/>
          </p:nvSpPr>
          <p:spPr bwMode="auto">
            <a:xfrm>
              <a:off x="3334" y="1659"/>
              <a:ext cx="408" cy="227"/>
            </a:xfrm>
            <a:prstGeom prst="rect">
              <a:avLst/>
            </a:prstGeom>
            <a:ln>
              <a:tailEnd type="none" w="med" len="lg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en-US" altLang="zh-CN" sz="2000" i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Text Box 31"/>
            <p:cNvSpPr txBox="1">
              <a:spLocks noChangeArrowheads="1"/>
            </p:cNvSpPr>
            <p:nvPr/>
          </p:nvSpPr>
          <p:spPr bwMode="auto">
            <a:xfrm>
              <a:off x="2971" y="1652"/>
              <a:ext cx="272" cy="250"/>
            </a:xfrm>
            <a:prstGeom prst="rect">
              <a:avLst/>
            </a:prstGeom>
            <a:noFill/>
            <a:ln w="28575" algn="ctr">
              <a:noFill/>
              <a:miter lim="800000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3</a:t>
              </a:r>
              <a:endParaRPr lang="en-US" altLang="zh-CN" sz="2000"/>
            </a:p>
          </p:txBody>
        </p:sp>
        <p:sp>
          <p:nvSpPr>
            <p:cNvPr id="36" name="Rectangle 32"/>
            <p:cNvSpPr>
              <a:spLocks noChangeArrowheads="1"/>
            </p:cNvSpPr>
            <p:nvPr/>
          </p:nvSpPr>
          <p:spPr bwMode="auto">
            <a:xfrm>
              <a:off x="3334" y="1879"/>
              <a:ext cx="408" cy="227"/>
            </a:xfrm>
            <a:prstGeom prst="rect">
              <a:avLst/>
            </a:prstGeom>
            <a:ln>
              <a:tailEnd type="none" w="med" len="lg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endParaRPr lang="en-US" altLang="zh-CN" sz="2000" i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Text Box 34"/>
            <p:cNvSpPr txBox="1">
              <a:spLocks noChangeArrowheads="1"/>
            </p:cNvSpPr>
            <p:nvPr/>
          </p:nvSpPr>
          <p:spPr bwMode="auto">
            <a:xfrm>
              <a:off x="2971" y="1872"/>
              <a:ext cx="272" cy="250"/>
            </a:xfrm>
            <a:prstGeom prst="rect">
              <a:avLst/>
            </a:prstGeom>
            <a:noFill/>
            <a:ln w="28575" algn="ctr">
              <a:noFill/>
              <a:miter lim="800000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4</a:t>
              </a:r>
              <a:endParaRPr lang="en-US" altLang="zh-CN" sz="2000"/>
            </a:p>
          </p:txBody>
        </p:sp>
        <p:sp>
          <p:nvSpPr>
            <p:cNvPr id="38" name="Rectangle 35"/>
            <p:cNvSpPr>
              <a:spLocks noChangeArrowheads="1"/>
            </p:cNvSpPr>
            <p:nvPr/>
          </p:nvSpPr>
          <p:spPr bwMode="auto">
            <a:xfrm>
              <a:off x="3334" y="2113"/>
              <a:ext cx="408" cy="227"/>
            </a:xfrm>
            <a:prstGeom prst="rect">
              <a:avLst/>
            </a:prstGeom>
            <a:ln>
              <a:tailEnd type="none" w="med" len="lg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endParaRPr lang="en-US" altLang="zh-CN" sz="2000" i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Text Box 37"/>
            <p:cNvSpPr txBox="1">
              <a:spLocks noChangeArrowheads="1"/>
            </p:cNvSpPr>
            <p:nvPr/>
          </p:nvSpPr>
          <p:spPr bwMode="auto">
            <a:xfrm>
              <a:off x="2971" y="2106"/>
              <a:ext cx="272" cy="250"/>
            </a:xfrm>
            <a:prstGeom prst="rect">
              <a:avLst/>
            </a:prstGeom>
            <a:noFill/>
            <a:ln w="28575" algn="ctr">
              <a:noFill/>
              <a:miter lim="800000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5</a:t>
              </a:r>
              <a:endParaRPr lang="en-US" altLang="zh-CN" sz="2000"/>
            </a:p>
          </p:txBody>
        </p:sp>
        <p:sp>
          <p:nvSpPr>
            <p:cNvPr id="40" name="Rectangle 38"/>
            <p:cNvSpPr>
              <a:spLocks noChangeArrowheads="1"/>
            </p:cNvSpPr>
            <p:nvPr/>
          </p:nvSpPr>
          <p:spPr bwMode="auto">
            <a:xfrm>
              <a:off x="3334" y="2340"/>
              <a:ext cx="408" cy="227"/>
            </a:xfrm>
            <a:prstGeom prst="rect">
              <a:avLst/>
            </a:prstGeom>
            <a:ln>
              <a:tailEnd type="none" w="med" len="lg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  <a:endParaRPr lang="en-US" altLang="zh-CN" sz="2000" i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Text Box 40"/>
            <p:cNvSpPr txBox="1">
              <a:spLocks noChangeArrowheads="1"/>
            </p:cNvSpPr>
            <p:nvPr/>
          </p:nvSpPr>
          <p:spPr bwMode="auto">
            <a:xfrm>
              <a:off x="2971" y="2333"/>
              <a:ext cx="272" cy="250"/>
            </a:xfrm>
            <a:prstGeom prst="rect">
              <a:avLst/>
            </a:prstGeom>
            <a:noFill/>
            <a:ln w="28575" algn="ctr">
              <a:noFill/>
              <a:miter lim="800000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6</a:t>
              </a:r>
              <a:endParaRPr lang="en-US" altLang="zh-CN" sz="2000"/>
            </a:p>
          </p:txBody>
        </p:sp>
      </p:grpSp>
      <p:grpSp>
        <p:nvGrpSpPr>
          <p:cNvPr id="42" name="Group 46"/>
          <p:cNvGrpSpPr/>
          <p:nvPr/>
        </p:nvGrpSpPr>
        <p:grpSpPr bwMode="auto">
          <a:xfrm>
            <a:off x="2944788" y="5149857"/>
            <a:ext cx="2951162" cy="974725"/>
            <a:chOff x="1837" y="2614"/>
            <a:chExt cx="1859" cy="614"/>
          </a:xfrm>
        </p:grpSpPr>
        <p:sp>
          <p:nvSpPr>
            <p:cNvPr id="43" name="Line 44"/>
            <p:cNvSpPr>
              <a:spLocks noChangeShapeType="1"/>
            </p:cNvSpPr>
            <p:nvPr/>
          </p:nvSpPr>
          <p:spPr bwMode="auto">
            <a:xfrm flipV="1">
              <a:off x="3107" y="2614"/>
              <a:ext cx="227" cy="272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tailEnd type="triangl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" name="Text Box 45"/>
            <p:cNvSpPr txBox="1">
              <a:spLocks noChangeArrowheads="1"/>
            </p:cNvSpPr>
            <p:nvPr/>
          </p:nvSpPr>
          <p:spPr bwMode="auto">
            <a:xfrm>
              <a:off x="1837" y="2976"/>
              <a:ext cx="1859" cy="252"/>
            </a:xfrm>
            <a:prstGeom prst="rect">
              <a:avLst/>
            </a:prstGeom>
            <a:noFill/>
            <a:ln w="28575" algn="ctr">
              <a:noFill/>
              <a:miter lim="800000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latin typeface="楷体" panose="02010609060101010101" pitchFamily="49" charset="-122"/>
                  <a:ea typeface="楷体" panose="02010609060101010101" pitchFamily="49" charset="-122"/>
                </a:rPr>
                <a:t>树的双亲存储结构</a:t>
              </a:r>
              <a:endPara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5100616" y="1714488"/>
            <a:ext cx="3929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 smtClean="0">
                <a:solidFill>
                  <a:srgbClr val="CC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伪指针</a:t>
            </a:r>
            <a:r>
              <a:rPr kumimoji="1" lang="zh-CN" altLang="en-US" sz="2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指示</a:t>
            </a:r>
            <a:r>
              <a:rPr kumimoji="1" lang="zh-CN" altLang="en-US" sz="2000" smtClean="0">
                <a:ea typeface="楷体" panose="02010609060101010101" pitchFamily="49" charset="-122"/>
                <a:cs typeface="Times New Roman" panose="02020603050405020304" pitchFamily="18" charset="0"/>
              </a:rPr>
              <a:t>其双亲结点的</a:t>
            </a:r>
            <a:r>
              <a:rPr kumimoji="1" lang="zh-CN" altLang="en-US" sz="2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位置</a:t>
            </a:r>
            <a:endParaRPr lang="zh-CN" altLang="en-US" sz="2000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46" name="直接箭头连接符 45"/>
          <p:cNvCxnSpPr>
            <a:stCxn id="45" idx="2"/>
          </p:cNvCxnSpPr>
          <p:nvPr/>
        </p:nvCxnSpPr>
        <p:spPr>
          <a:xfrm rot="5400000">
            <a:off x="6435333" y="1900654"/>
            <a:ext cx="415884" cy="843773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灯片编号占位符 4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</a:fld>
            <a:r>
              <a:rPr lang="en-US" altLang="zh-CN" smtClean="0"/>
              <a:t>/13</a:t>
            </a:r>
            <a:endParaRPr lang="en-US" altLang="zh-CN"/>
          </a:p>
        </p:txBody>
      </p:sp>
      <p:grpSp>
        <p:nvGrpSpPr>
          <p:cNvPr id="50" name="组合 49"/>
          <p:cNvGrpSpPr/>
          <p:nvPr/>
        </p:nvGrpSpPr>
        <p:grpSpPr>
          <a:xfrm>
            <a:off x="6643702" y="2143116"/>
            <a:ext cx="2357422" cy="1136514"/>
            <a:chOff x="6643702" y="2143116"/>
            <a:chExt cx="2357422" cy="1136514"/>
          </a:xfrm>
        </p:grpSpPr>
        <p:sp>
          <p:nvSpPr>
            <p:cNvPr id="48" name="TextBox 47"/>
            <p:cNvSpPr txBox="1"/>
            <p:nvPr/>
          </p:nvSpPr>
          <p:spPr>
            <a:xfrm>
              <a:off x="6643702" y="2571744"/>
              <a:ext cx="235742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smtClean="0">
                  <a:latin typeface="楷体" panose="02010609060101010101" pitchFamily="49" charset="-122"/>
                  <a:ea typeface="楷体" panose="02010609060101010101" pitchFamily="49" charset="-122"/>
                </a:rPr>
                <a:t>树中任何结点只有唯一的双亲结点</a:t>
              </a:r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49" name="上下箭头 48"/>
            <p:cNvSpPr/>
            <p:nvPr/>
          </p:nvSpPr>
          <p:spPr>
            <a:xfrm>
              <a:off x="7643834" y="2143116"/>
              <a:ext cx="180000" cy="432000"/>
            </a:xfrm>
            <a:prstGeom prst="upDownArrow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ldLvl="0" animBg="1"/>
      <p:bldP spid="4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8" name="Text Box 4"/>
          <p:cNvSpPr txBox="1">
            <a:spLocks noChangeArrowheads="1"/>
          </p:cNvSpPr>
          <p:nvPr/>
        </p:nvSpPr>
        <p:spPr bwMode="auto">
          <a:xfrm>
            <a:off x="285720" y="857232"/>
            <a:ext cx="5616575" cy="194165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08000" rIns="144000" bIns="108000">
            <a:spAutoFit/>
          </a:bodyPr>
          <a:lstStyle/>
          <a:p>
            <a:pPr algn="l">
              <a:lnSpc>
                <a:spcPct val="140000"/>
              </a:lnSpc>
            </a:pPr>
            <a:r>
              <a:rPr lang="en-US" altLang="zh-CN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typedef </a:t>
            </a:r>
            <a:r>
              <a:rPr lang="en-US" altLang="zh-CN" sz="2000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struct</a:t>
            </a:r>
            <a:r>
              <a:rPr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endParaRPr lang="en-US" altLang="zh-CN" sz="2000" dirty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40000"/>
              </a:lnSpc>
            </a:pPr>
            <a:r>
              <a:rPr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</a:t>
            </a:r>
            <a:r>
              <a:rPr lang="zh-CN" altLang="en-US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　</a:t>
            </a:r>
            <a:r>
              <a:rPr lang="zh-CN" alt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err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ElemType</a:t>
            </a:r>
            <a:r>
              <a:rPr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data;</a:t>
            </a:r>
            <a:r>
              <a:rPr lang="en-US" altLang="zh-CN" sz="200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200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结点的</a:t>
            </a:r>
            <a:r>
              <a:rPr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值</a:t>
            </a:r>
            <a:endParaRPr lang="zh-CN" altLang="en-US" sz="2000" dirty="0">
              <a:solidFill>
                <a:srgbClr val="00B0F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40000"/>
              </a:lnSpc>
            </a:pPr>
            <a:r>
              <a:rPr lang="zh-CN" altLang="en-US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　</a:t>
            </a:r>
            <a:r>
              <a:rPr lang="zh-CN" alt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sz="2000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parent;	</a:t>
            </a:r>
            <a:r>
              <a:rPr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200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指向双亲的位置</a:t>
            </a:r>
            <a:endParaRPr lang="zh-CN" altLang="en-US" sz="2000" dirty="0">
              <a:solidFill>
                <a:srgbClr val="00B0F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40000"/>
              </a:lnSpc>
            </a:pPr>
            <a:r>
              <a:rPr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 </a:t>
            </a:r>
            <a:r>
              <a:rPr lang="en-US" altLang="zh-CN" sz="2000" dirty="0" err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PTree</a:t>
            </a:r>
            <a:r>
              <a:rPr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[</a:t>
            </a:r>
            <a:r>
              <a:rPr lang="en-US" altLang="zh-CN" sz="2000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MaxSize</a:t>
            </a:r>
            <a:r>
              <a:rPr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];</a:t>
            </a:r>
            <a:endParaRPr lang="en-US" altLang="zh-CN" sz="2000" dirty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195617" name="Group 33"/>
          <p:cNvGrpSpPr/>
          <p:nvPr/>
        </p:nvGrpSpPr>
        <p:grpSpPr bwMode="auto">
          <a:xfrm>
            <a:off x="214282" y="3357562"/>
            <a:ext cx="4824413" cy="1825625"/>
            <a:chOff x="204" y="1707"/>
            <a:chExt cx="3039" cy="1150"/>
          </a:xfrm>
        </p:grpSpPr>
        <p:sp>
          <p:nvSpPr>
            <p:cNvPr id="195589" name="Text Box 5"/>
            <p:cNvSpPr txBox="1">
              <a:spLocks noChangeArrowheads="1"/>
            </p:cNvSpPr>
            <p:nvPr/>
          </p:nvSpPr>
          <p:spPr bwMode="auto">
            <a:xfrm>
              <a:off x="295" y="2569"/>
              <a:ext cx="2948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思考题：</a:t>
              </a:r>
              <a:r>
                <a:rPr lang="zh-CN" altLang="en-US" sz="2200" dirty="0">
                  <a:ea typeface="楷体" panose="02010609060101010101" pitchFamily="49" charset="-122"/>
                  <a:cs typeface="Times New Roman" panose="02020603050405020304" pitchFamily="18" charset="0"/>
                </a:rPr>
                <a:t>该存储结构的优缺点？</a:t>
              </a:r>
              <a:endParaRPr lang="zh-CN" altLang="en-US" sz="2200" dirty="0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pic>
          <p:nvPicPr>
            <p:cNvPr id="195591" name="Picture 7" descr="u=3748935793,4067141769&amp;fm=56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204" y="1707"/>
              <a:ext cx="817" cy="817"/>
            </a:xfrm>
            <a:prstGeom prst="rect">
              <a:avLst/>
            </a:prstGeom>
            <a:noFill/>
          </p:spPr>
        </p:pic>
      </p:grpSp>
      <p:sp>
        <p:nvSpPr>
          <p:cNvPr id="195592" name="Rectangle 8"/>
          <p:cNvSpPr>
            <a:spLocks noChangeArrowheads="1"/>
          </p:cNvSpPr>
          <p:nvPr/>
        </p:nvSpPr>
        <p:spPr bwMode="auto">
          <a:xfrm>
            <a:off x="5868988" y="3214713"/>
            <a:ext cx="647700" cy="360362"/>
          </a:xfrm>
          <a:prstGeom prst="rect">
            <a:avLst/>
          </a:prstGeom>
          <a:ln>
            <a:tailEnd type="none" w="med" len="lg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altLang="zh-CN" sz="2000" i="1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5593" name="Rectangle 9"/>
          <p:cNvSpPr>
            <a:spLocks noChangeArrowheads="1"/>
          </p:cNvSpPr>
          <p:nvPr/>
        </p:nvSpPr>
        <p:spPr bwMode="auto">
          <a:xfrm>
            <a:off x="6445250" y="3214713"/>
            <a:ext cx="647700" cy="360362"/>
          </a:xfrm>
          <a:prstGeom prst="rect">
            <a:avLst/>
          </a:prstGeom>
          <a:ln>
            <a:tailEnd type="none" w="med" len="lg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lang="en-US" altLang="zh-CN" sz="200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5594" name="Text Box 10"/>
          <p:cNvSpPr txBox="1">
            <a:spLocks noChangeArrowheads="1"/>
          </p:cNvSpPr>
          <p:nvPr/>
        </p:nvSpPr>
        <p:spPr bwMode="auto">
          <a:xfrm>
            <a:off x="5292725" y="3203600"/>
            <a:ext cx="431800" cy="396875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0</a:t>
            </a:r>
            <a:endParaRPr lang="en-US" altLang="zh-CN" sz="2000"/>
          </a:p>
        </p:txBody>
      </p:sp>
      <p:sp>
        <p:nvSpPr>
          <p:cNvPr id="195595" name="Rectangle 11"/>
          <p:cNvSpPr>
            <a:spLocks noChangeArrowheads="1"/>
          </p:cNvSpPr>
          <p:nvPr/>
        </p:nvSpPr>
        <p:spPr bwMode="auto">
          <a:xfrm>
            <a:off x="5868988" y="3586188"/>
            <a:ext cx="647700" cy="360362"/>
          </a:xfrm>
          <a:prstGeom prst="rect">
            <a:avLst/>
          </a:prstGeom>
          <a:ln>
            <a:tailEnd type="none" w="med" len="lg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altLang="zh-CN" sz="2000" i="1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5596" name="Rectangle 12"/>
          <p:cNvSpPr>
            <a:spLocks noChangeArrowheads="1"/>
          </p:cNvSpPr>
          <p:nvPr/>
        </p:nvSpPr>
        <p:spPr bwMode="auto">
          <a:xfrm>
            <a:off x="6445250" y="3586188"/>
            <a:ext cx="647700" cy="360362"/>
          </a:xfrm>
          <a:prstGeom prst="rect">
            <a:avLst/>
          </a:prstGeom>
          <a:ln>
            <a:tailEnd type="none" w="med" len="lg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altLang="zh-CN" sz="200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5597" name="Text Box 13"/>
          <p:cNvSpPr txBox="1">
            <a:spLocks noChangeArrowheads="1"/>
          </p:cNvSpPr>
          <p:nvPr/>
        </p:nvSpPr>
        <p:spPr bwMode="auto">
          <a:xfrm>
            <a:off x="5292725" y="3575075"/>
            <a:ext cx="431800" cy="396875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1</a:t>
            </a:r>
            <a:endParaRPr lang="en-US" altLang="zh-CN" sz="2000"/>
          </a:p>
        </p:txBody>
      </p:sp>
      <p:sp>
        <p:nvSpPr>
          <p:cNvPr id="195598" name="Rectangle 14"/>
          <p:cNvSpPr>
            <a:spLocks noChangeArrowheads="1"/>
          </p:cNvSpPr>
          <p:nvPr/>
        </p:nvSpPr>
        <p:spPr bwMode="auto">
          <a:xfrm>
            <a:off x="5868988" y="3946550"/>
            <a:ext cx="647700" cy="360363"/>
          </a:xfrm>
          <a:prstGeom prst="rect">
            <a:avLst/>
          </a:prstGeom>
          <a:ln>
            <a:tailEnd type="none" w="med" len="lg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altLang="zh-CN" sz="2000" i="1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5599" name="Rectangle 15"/>
          <p:cNvSpPr>
            <a:spLocks noChangeArrowheads="1"/>
          </p:cNvSpPr>
          <p:nvPr/>
        </p:nvSpPr>
        <p:spPr bwMode="auto">
          <a:xfrm>
            <a:off x="6445250" y="3946550"/>
            <a:ext cx="647700" cy="360363"/>
          </a:xfrm>
          <a:prstGeom prst="rect">
            <a:avLst/>
          </a:prstGeom>
          <a:ln>
            <a:tailEnd type="none" w="med" len="lg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altLang="zh-CN" sz="200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5600" name="Text Box 16"/>
          <p:cNvSpPr txBox="1">
            <a:spLocks noChangeArrowheads="1"/>
          </p:cNvSpPr>
          <p:nvPr/>
        </p:nvSpPr>
        <p:spPr bwMode="auto">
          <a:xfrm>
            <a:off x="5292725" y="3935438"/>
            <a:ext cx="431800" cy="396875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2</a:t>
            </a:r>
            <a:endParaRPr lang="en-US" altLang="zh-CN" sz="2000"/>
          </a:p>
        </p:txBody>
      </p:sp>
      <p:sp>
        <p:nvSpPr>
          <p:cNvPr id="195601" name="Rectangle 17"/>
          <p:cNvSpPr>
            <a:spLocks noChangeArrowheads="1"/>
          </p:cNvSpPr>
          <p:nvPr/>
        </p:nvSpPr>
        <p:spPr bwMode="auto">
          <a:xfrm>
            <a:off x="5868988" y="4318025"/>
            <a:ext cx="647700" cy="360363"/>
          </a:xfrm>
          <a:prstGeom prst="rect">
            <a:avLst/>
          </a:prstGeom>
          <a:ln>
            <a:tailEnd type="none" w="med" len="lg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en-US" altLang="zh-CN" sz="2000" i="1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5602" name="Rectangle 18"/>
          <p:cNvSpPr>
            <a:spLocks noChangeArrowheads="1"/>
          </p:cNvSpPr>
          <p:nvPr/>
        </p:nvSpPr>
        <p:spPr bwMode="auto">
          <a:xfrm>
            <a:off x="6445250" y="4318025"/>
            <a:ext cx="647700" cy="360363"/>
          </a:xfrm>
          <a:prstGeom prst="rect">
            <a:avLst/>
          </a:prstGeom>
          <a:ln>
            <a:tailEnd type="none" w="med" len="lg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altLang="zh-CN" sz="200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5603" name="Text Box 19"/>
          <p:cNvSpPr txBox="1">
            <a:spLocks noChangeArrowheads="1"/>
          </p:cNvSpPr>
          <p:nvPr/>
        </p:nvSpPr>
        <p:spPr bwMode="auto">
          <a:xfrm>
            <a:off x="5292725" y="4306913"/>
            <a:ext cx="431800" cy="396875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3</a:t>
            </a:r>
            <a:endParaRPr lang="en-US" altLang="zh-CN" sz="2000"/>
          </a:p>
        </p:txBody>
      </p:sp>
      <p:sp>
        <p:nvSpPr>
          <p:cNvPr id="195604" name="Rectangle 20"/>
          <p:cNvSpPr>
            <a:spLocks noChangeArrowheads="1"/>
          </p:cNvSpPr>
          <p:nvPr/>
        </p:nvSpPr>
        <p:spPr bwMode="auto">
          <a:xfrm>
            <a:off x="5868988" y="4667275"/>
            <a:ext cx="647700" cy="360363"/>
          </a:xfrm>
          <a:prstGeom prst="rect">
            <a:avLst/>
          </a:prstGeom>
          <a:ln>
            <a:tailEnd type="none" w="med" len="lg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en-US" altLang="zh-CN" sz="2000" i="1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5605" name="Rectangle 21"/>
          <p:cNvSpPr>
            <a:spLocks noChangeArrowheads="1"/>
          </p:cNvSpPr>
          <p:nvPr/>
        </p:nvSpPr>
        <p:spPr bwMode="auto">
          <a:xfrm>
            <a:off x="6445250" y="4667275"/>
            <a:ext cx="647700" cy="360363"/>
          </a:xfrm>
          <a:prstGeom prst="rect">
            <a:avLst/>
          </a:prstGeom>
          <a:ln>
            <a:tailEnd type="none" w="med" len="lg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altLang="zh-CN" sz="200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5606" name="Text Box 22"/>
          <p:cNvSpPr txBox="1">
            <a:spLocks noChangeArrowheads="1"/>
          </p:cNvSpPr>
          <p:nvPr/>
        </p:nvSpPr>
        <p:spPr bwMode="auto">
          <a:xfrm>
            <a:off x="5292725" y="4656163"/>
            <a:ext cx="431800" cy="396875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4</a:t>
            </a:r>
            <a:endParaRPr lang="en-US" altLang="zh-CN" sz="2000"/>
          </a:p>
        </p:txBody>
      </p:sp>
      <p:sp>
        <p:nvSpPr>
          <p:cNvPr id="195607" name="Rectangle 23"/>
          <p:cNvSpPr>
            <a:spLocks noChangeArrowheads="1"/>
          </p:cNvSpPr>
          <p:nvPr/>
        </p:nvSpPr>
        <p:spPr bwMode="auto">
          <a:xfrm>
            <a:off x="5868988" y="5038750"/>
            <a:ext cx="647700" cy="360363"/>
          </a:xfrm>
          <a:prstGeom prst="rect">
            <a:avLst/>
          </a:prstGeom>
          <a:ln>
            <a:tailEnd type="none" w="med" len="lg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en-US" altLang="zh-CN" sz="2000" i="1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5608" name="Rectangle 24"/>
          <p:cNvSpPr>
            <a:spLocks noChangeArrowheads="1"/>
          </p:cNvSpPr>
          <p:nvPr/>
        </p:nvSpPr>
        <p:spPr bwMode="auto">
          <a:xfrm>
            <a:off x="6445250" y="5038750"/>
            <a:ext cx="647700" cy="360363"/>
          </a:xfrm>
          <a:prstGeom prst="rect">
            <a:avLst/>
          </a:prstGeom>
          <a:ln>
            <a:tailEnd type="none" w="med" len="lg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altLang="zh-CN" sz="200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5609" name="Text Box 25"/>
          <p:cNvSpPr txBox="1">
            <a:spLocks noChangeArrowheads="1"/>
          </p:cNvSpPr>
          <p:nvPr/>
        </p:nvSpPr>
        <p:spPr bwMode="auto">
          <a:xfrm>
            <a:off x="5292725" y="5027638"/>
            <a:ext cx="431800" cy="396875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5</a:t>
            </a:r>
            <a:endParaRPr lang="en-US" altLang="zh-CN" sz="2000"/>
          </a:p>
        </p:txBody>
      </p:sp>
      <p:sp>
        <p:nvSpPr>
          <p:cNvPr id="195610" name="Rectangle 26"/>
          <p:cNvSpPr>
            <a:spLocks noChangeArrowheads="1"/>
          </p:cNvSpPr>
          <p:nvPr/>
        </p:nvSpPr>
        <p:spPr bwMode="auto">
          <a:xfrm>
            <a:off x="5868988" y="5399113"/>
            <a:ext cx="647700" cy="360362"/>
          </a:xfrm>
          <a:prstGeom prst="rect">
            <a:avLst/>
          </a:prstGeom>
          <a:ln>
            <a:tailEnd type="none" w="med" len="lg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lang="en-US" altLang="zh-CN" sz="2000" i="1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5611" name="Rectangle 27"/>
          <p:cNvSpPr>
            <a:spLocks noChangeArrowheads="1"/>
          </p:cNvSpPr>
          <p:nvPr/>
        </p:nvSpPr>
        <p:spPr bwMode="auto">
          <a:xfrm>
            <a:off x="6445250" y="5399113"/>
            <a:ext cx="647700" cy="360362"/>
          </a:xfrm>
          <a:prstGeom prst="rect">
            <a:avLst/>
          </a:prstGeom>
          <a:ln>
            <a:tailEnd type="none" w="med" len="lg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altLang="zh-CN" sz="200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5612" name="Text Box 28"/>
          <p:cNvSpPr txBox="1">
            <a:spLocks noChangeArrowheads="1"/>
          </p:cNvSpPr>
          <p:nvPr/>
        </p:nvSpPr>
        <p:spPr bwMode="auto">
          <a:xfrm>
            <a:off x="5292725" y="5388000"/>
            <a:ext cx="431800" cy="396875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6</a:t>
            </a:r>
            <a:endParaRPr lang="en-US" altLang="zh-CN" sz="2000"/>
          </a:p>
        </p:txBody>
      </p:sp>
      <p:sp>
        <p:nvSpPr>
          <p:cNvPr id="195613" name="Line 29"/>
          <p:cNvSpPr>
            <a:spLocks noChangeShapeType="1"/>
          </p:cNvSpPr>
          <p:nvPr/>
        </p:nvSpPr>
        <p:spPr bwMode="auto">
          <a:xfrm>
            <a:off x="4643438" y="1547838"/>
            <a:ext cx="1368425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95614" name="Freeform 30"/>
          <p:cNvSpPr/>
          <p:nvPr/>
        </p:nvSpPr>
        <p:spPr bwMode="auto">
          <a:xfrm>
            <a:off x="6013450" y="1536725"/>
            <a:ext cx="0" cy="1666875"/>
          </a:xfrm>
          <a:custGeom>
            <a:avLst/>
            <a:gdLst/>
            <a:ahLst/>
            <a:cxnLst>
              <a:cxn ang="0">
                <a:pos x="4" y="0"/>
              </a:cxn>
              <a:cxn ang="0">
                <a:pos x="0" y="1050"/>
              </a:cxn>
            </a:cxnLst>
            <a:rect l="0" t="0" r="r" b="b"/>
            <a:pathLst>
              <a:path w="4" h="1050">
                <a:moveTo>
                  <a:pt x="4" y="0"/>
                </a:moveTo>
                <a:lnTo>
                  <a:pt x="0" y="1050"/>
                </a:lnTo>
              </a:path>
            </a:pathLst>
          </a:custGeom>
          <a:noFill/>
          <a:ln w="28575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95615" name="Line 31"/>
          <p:cNvSpPr>
            <a:spLocks noChangeShapeType="1"/>
          </p:cNvSpPr>
          <p:nvPr/>
        </p:nvSpPr>
        <p:spPr bwMode="auto">
          <a:xfrm>
            <a:off x="5292725" y="1979638"/>
            <a:ext cx="1439863" cy="0"/>
          </a:xfrm>
          <a:prstGeom prst="line">
            <a:avLst/>
          </a:prstGeom>
          <a:noFill/>
          <a:ln w="28575">
            <a:solidFill>
              <a:srgbClr val="CC00FF"/>
            </a:solidFill>
            <a:round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95616" name="Freeform 32"/>
          <p:cNvSpPr/>
          <p:nvPr/>
        </p:nvSpPr>
        <p:spPr bwMode="auto">
          <a:xfrm>
            <a:off x="6731000" y="1981225"/>
            <a:ext cx="0" cy="12223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" y="770"/>
              </a:cxn>
            </a:cxnLst>
            <a:rect l="0" t="0" r="r" b="b"/>
            <a:pathLst>
              <a:path w="2" h="770">
                <a:moveTo>
                  <a:pt x="0" y="0"/>
                </a:moveTo>
                <a:lnTo>
                  <a:pt x="2" y="770"/>
                </a:lnTo>
              </a:path>
            </a:pathLst>
          </a:custGeom>
          <a:noFill/>
          <a:ln w="28575" cap="flat" cmpd="sng">
            <a:solidFill>
              <a:srgbClr val="CC00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3" name="灯片编号占位符 32"/>
          <p:cNvSpPr>
            <a:spLocks noGrp="1"/>
          </p:cNvSpPr>
          <p:nvPr>
            <p:ph type="sldNum" sz="quarter" idx="12"/>
          </p:nvPr>
        </p:nvSpPr>
        <p:spPr>
          <a:xfrm>
            <a:off x="6553200" y="6357958"/>
            <a:ext cx="2133600" cy="365125"/>
          </a:xfrm>
        </p:spPr>
        <p:txBody>
          <a:bodyPr/>
          <a:lstStyle/>
          <a:p>
            <a:fld id="{FFD28AF7-D4CC-4B35-B7D7-507FA0146854}" type="slidenum">
              <a:rPr lang="en-US" altLang="zh-CN" smtClean="0"/>
            </a:fld>
            <a:r>
              <a:rPr lang="en-US" altLang="zh-CN" smtClean="0"/>
              <a:t>/13</a:t>
            </a:r>
            <a:endParaRPr lang="en-US" altLang="zh-CN"/>
          </a:p>
        </p:txBody>
      </p:sp>
      <p:sp>
        <p:nvSpPr>
          <p:cNvPr id="32" name="TextBox 31"/>
          <p:cNvSpPr txBox="1"/>
          <p:nvPr/>
        </p:nvSpPr>
        <p:spPr>
          <a:xfrm>
            <a:off x="285720" y="285728"/>
            <a:ext cx="5429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双亲存储结构的类型声明如下：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5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2"/>
          <p:cNvSpPr txBox="1">
            <a:spLocks noChangeArrowheads="1"/>
          </p:cNvSpPr>
          <p:nvPr/>
        </p:nvSpPr>
        <p:spPr bwMode="auto">
          <a:xfrm>
            <a:off x="428596" y="428604"/>
            <a:ext cx="3317870" cy="4572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2</a:t>
            </a:r>
            <a:r>
              <a:rPr kumimoji="1"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、孩子</a:t>
            </a:r>
            <a:r>
              <a:rPr kumimoji="1"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链存储结构      </a:t>
            </a:r>
            <a:endParaRPr kumimoji="1"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6704" name="Rectangle 144"/>
          <p:cNvSpPr>
            <a:spLocks noChangeArrowheads="1"/>
          </p:cNvSpPr>
          <p:nvPr/>
        </p:nvSpPr>
        <p:spPr bwMode="auto">
          <a:xfrm>
            <a:off x="0" y="325120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6706" name="Rectangle 146"/>
          <p:cNvSpPr>
            <a:spLocks noChangeArrowheads="1"/>
          </p:cNvSpPr>
          <p:nvPr/>
        </p:nvSpPr>
        <p:spPr bwMode="auto">
          <a:xfrm>
            <a:off x="0" y="336550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6809" name="Rectangle 249"/>
          <p:cNvSpPr>
            <a:spLocks noChangeArrowheads="1"/>
          </p:cNvSpPr>
          <p:nvPr/>
        </p:nvSpPr>
        <p:spPr bwMode="auto">
          <a:xfrm>
            <a:off x="0" y="336550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6812" name="Rectangle 252"/>
          <p:cNvSpPr>
            <a:spLocks noChangeArrowheads="1"/>
          </p:cNvSpPr>
          <p:nvPr/>
        </p:nvSpPr>
        <p:spPr bwMode="auto">
          <a:xfrm>
            <a:off x="0" y="336550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1295369" y="1500174"/>
            <a:ext cx="431800" cy="431800"/>
          </a:xfrm>
          <a:prstGeom prst="ellipse">
            <a:avLst/>
          </a:prstGeom>
          <a:ln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altLang="zh-CN" sz="2000" i="1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790544" y="3729024"/>
            <a:ext cx="431800" cy="431800"/>
          </a:xfrm>
          <a:prstGeom prst="ellipse">
            <a:avLst/>
          </a:prstGeom>
          <a:ln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lang="en-US" altLang="zh-CN" sz="2000" i="1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790544" y="2216137"/>
            <a:ext cx="431800" cy="431800"/>
          </a:xfrm>
          <a:prstGeom prst="ellipse">
            <a:avLst/>
          </a:prstGeom>
          <a:ln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altLang="zh-CN" sz="2000" i="1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1798606" y="2216137"/>
            <a:ext cx="431800" cy="431800"/>
          </a:xfrm>
          <a:prstGeom prst="ellipse">
            <a:avLst/>
          </a:prstGeom>
          <a:ln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altLang="zh-CN" sz="2000" i="1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val 12"/>
          <p:cNvSpPr>
            <a:spLocks noChangeArrowheads="1"/>
          </p:cNvSpPr>
          <p:nvPr/>
        </p:nvSpPr>
        <p:spPr bwMode="auto">
          <a:xfrm>
            <a:off x="142844" y="3008299"/>
            <a:ext cx="431800" cy="431800"/>
          </a:xfrm>
          <a:prstGeom prst="ellipse">
            <a:avLst/>
          </a:prstGeom>
          <a:ln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en-US" altLang="zh-CN" sz="2000" i="1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Oval 13"/>
          <p:cNvSpPr>
            <a:spLocks noChangeArrowheads="1"/>
          </p:cNvSpPr>
          <p:nvPr/>
        </p:nvSpPr>
        <p:spPr bwMode="auto">
          <a:xfrm>
            <a:off x="790544" y="3008299"/>
            <a:ext cx="431800" cy="431800"/>
          </a:xfrm>
          <a:prstGeom prst="ellipse">
            <a:avLst/>
          </a:prstGeom>
          <a:ln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en-US" altLang="zh-CN" sz="2000" i="1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Oval 14"/>
          <p:cNvSpPr>
            <a:spLocks noChangeArrowheads="1"/>
          </p:cNvSpPr>
          <p:nvPr/>
        </p:nvSpPr>
        <p:spPr bwMode="auto">
          <a:xfrm>
            <a:off x="1511269" y="3008299"/>
            <a:ext cx="431800" cy="431800"/>
          </a:xfrm>
          <a:prstGeom prst="ellipse">
            <a:avLst/>
          </a:prstGeom>
          <a:ln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en-US" altLang="zh-CN" sz="2000" i="1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Freeform 15"/>
          <p:cNvSpPr/>
          <p:nvPr/>
        </p:nvSpPr>
        <p:spPr bwMode="auto">
          <a:xfrm>
            <a:off x="1014381" y="3438512"/>
            <a:ext cx="1588" cy="2857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5" y="180"/>
              </a:cxn>
            </a:cxnLst>
            <a:rect l="0" t="0" r="r" b="b"/>
            <a:pathLst>
              <a:path w="25" h="180">
                <a:moveTo>
                  <a:pt x="0" y="0"/>
                </a:moveTo>
                <a:lnTo>
                  <a:pt x="25" y="180"/>
                </a:lnTo>
              </a:path>
            </a:pathLst>
          </a:custGeom>
          <a:noFill/>
          <a:ln w="28575" cap="flat" cmpd="sng">
            <a:solidFill>
              <a:srgbClr val="663300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6" name="Freeform 16"/>
          <p:cNvSpPr/>
          <p:nvPr/>
        </p:nvSpPr>
        <p:spPr bwMode="auto">
          <a:xfrm>
            <a:off x="1071531" y="1857362"/>
            <a:ext cx="273050" cy="374650"/>
          </a:xfrm>
          <a:custGeom>
            <a:avLst/>
            <a:gdLst/>
            <a:ahLst/>
            <a:cxnLst>
              <a:cxn ang="0">
                <a:pos x="172" y="0"/>
              </a:cxn>
              <a:cxn ang="0">
                <a:pos x="0" y="236"/>
              </a:cxn>
            </a:cxnLst>
            <a:rect l="0" t="0" r="r" b="b"/>
            <a:pathLst>
              <a:path w="172" h="236">
                <a:moveTo>
                  <a:pt x="172" y="0"/>
                </a:moveTo>
                <a:lnTo>
                  <a:pt x="0" y="236"/>
                </a:lnTo>
              </a:path>
            </a:pathLst>
          </a:custGeom>
          <a:noFill/>
          <a:ln w="28575" cap="flat" cmpd="sng">
            <a:solidFill>
              <a:srgbClr val="663300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7" name="Freeform 17"/>
          <p:cNvSpPr/>
          <p:nvPr/>
        </p:nvSpPr>
        <p:spPr bwMode="auto">
          <a:xfrm>
            <a:off x="1674781" y="1851012"/>
            <a:ext cx="266700" cy="381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68" y="240"/>
              </a:cxn>
            </a:cxnLst>
            <a:rect l="0" t="0" r="r" b="b"/>
            <a:pathLst>
              <a:path w="168" h="240">
                <a:moveTo>
                  <a:pt x="0" y="0"/>
                </a:moveTo>
                <a:lnTo>
                  <a:pt x="168" y="240"/>
                </a:lnTo>
              </a:path>
            </a:pathLst>
          </a:custGeom>
          <a:noFill/>
          <a:ln w="28575" cap="flat" cmpd="sng">
            <a:solidFill>
              <a:srgbClr val="663300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>
            <a:off x="1006444" y="2647937"/>
            <a:ext cx="0" cy="360362"/>
          </a:xfrm>
          <a:prstGeom prst="line">
            <a:avLst/>
          </a:prstGeom>
          <a:noFill/>
          <a:ln w="28575">
            <a:solidFill>
              <a:srgbClr val="663300"/>
            </a:solidFill>
            <a:round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9" name="Freeform 19"/>
          <p:cNvSpPr/>
          <p:nvPr/>
        </p:nvSpPr>
        <p:spPr bwMode="auto">
          <a:xfrm>
            <a:off x="419069" y="2547924"/>
            <a:ext cx="400050" cy="469900"/>
          </a:xfrm>
          <a:custGeom>
            <a:avLst/>
            <a:gdLst/>
            <a:ahLst/>
            <a:cxnLst>
              <a:cxn ang="0">
                <a:pos x="252" y="0"/>
              </a:cxn>
              <a:cxn ang="0">
                <a:pos x="0" y="296"/>
              </a:cxn>
            </a:cxnLst>
            <a:rect l="0" t="0" r="r" b="b"/>
            <a:pathLst>
              <a:path w="252" h="296">
                <a:moveTo>
                  <a:pt x="252" y="0"/>
                </a:moveTo>
                <a:lnTo>
                  <a:pt x="0" y="296"/>
                </a:lnTo>
              </a:path>
            </a:pathLst>
          </a:custGeom>
          <a:noFill/>
          <a:ln w="28575" cap="flat" cmpd="sng">
            <a:solidFill>
              <a:srgbClr val="663300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0" name="Freeform 20"/>
          <p:cNvSpPr/>
          <p:nvPr/>
        </p:nvSpPr>
        <p:spPr bwMode="auto">
          <a:xfrm>
            <a:off x="1200119" y="2522524"/>
            <a:ext cx="438150" cy="5016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6" y="316"/>
              </a:cxn>
            </a:cxnLst>
            <a:rect l="0" t="0" r="r" b="b"/>
            <a:pathLst>
              <a:path w="276" h="316">
                <a:moveTo>
                  <a:pt x="0" y="0"/>
                </a:moveTo>
                <a:lnTo>
                  <a:pt x="276" y="316"/>
                </a:lnTo>
              </a:path>
            </a:pathLst>
          </a:custGeom>
          <a:noFill/>
          <a:ln w="28575" cap="flat" cmpd="sng">
            <a:solidFill>
              <a:srgbClr val="663300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60" name="组合 59"/>
          <p:cNvGrpSpPr/>
          <p:nvPr/>
        </p:nvGrpSpPr>
        <p:grpSpPr>
          <a:xfrm>
            <a:off x="2786050" y="1787512"/>
            <a:ext cx="6140431" cy="2952751"/>
            <a:chOff x="2786050" y="1787512"/>
            <a:chExt cx="6140431" cy="2952751"/>
          </a:xfrm>
        </p:grpSpPr>
        <p:sp>
          <p:nvSpPr>
            <p:cNvPr id="21" name="AutoShape 21"/>
            <p:cNvSpPr>
              <a:spLocks noChangeArrowheads="1"/>
            </p:cNvSpPr>
            <p:nvPr/>
          </p:nvSpPr>
          <p:spPr bwMode="auto">
            <a:xfrm>
              <a:off x="2786050" y="2643183"/>
              <a:ext cx="684000" cy="360000"/>
            </a:xfrm>
            <a:prstGeom prst="rightArrow">
              <a:avLst>
                <a:gd name="adj1" fmla="val 50000"/>
                <a:gd name="adj2" fmla="val 25000"/>
              </a:avLst>
            </a:prstGeom>
            <a:ln>
              <a:tailEnd type="none" w="med" len="lg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4895819" y="1787512"/>
              <a:ext cx="647700" cy="360363"/>
            </a:xfrm>
            <a:prstGeom prst="rect">
              <a:avLst/>
            </a:prstGeom>
            <a:ln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US" altLang="zh-CN" sz="2000" i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Rectangle 23"/>
            <p:cNvSpPr>
              <a:spLocks noChangeArrowheads="1"/>
            </p:cNvSpPr>
            <p:nvPr/>
          </p:nvSpPr>
          <p:spPr bwMode="auto">
            <a:xfrm>
              <a:off x="5975319" y="1787512"/>
              <a:ext cx="431800" cy="360363"/>
            </a:xfrm>
            <a:prstGeom prst="rect">
              <a:avLst/>
            </a:prstGeom>
            <a:ln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/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5543519" y="1787512"/>
              <a:ext cx="431800" cy="360363"/>
            </a:xfrm>
            <a:prstGeom prst="rect">
              <a:avLst/>
            </a:prstGeom>
            <a:ln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/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6407119" y="1787512"/>
              <a:ext cx="431800" cy="360363"/>
            </a:xfrm>
            <a:prstGeom prst="rect">
              <a:avLst/>
            </a:prstGeom>
            <a:ln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/>
                <a:t>∧</a:t>
              </a:r>
              <a:endParaRPr lang="en-US" altLang="zh-CN" sz="2000"/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4103656" y="2724137"/>
              <a:ext cx="647700" cy="360363"/>
            </a:xfrm>
            <a:prstGeom prst="rect">
              <a:avLst/>
            </a:prstGeom>
            <a:ln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en-US" altLang="zh-CN" sz="2000" i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Rectangle 27"/>
            <p:cNvSpPr>
              <a:spLocks noChangeArrowheads="1"/>
            </p:cNvSpPr>
            <p:nvPr/>
          </p:nvSpPr>
          <p:spPr bwMode="auto">
            <a:xfrm>
              <a:off x="5183156" y="2724137"/>
              <a:ext cx="431800" cy="360363"/>
            </a:xfrm>
            <a:prstGeom prst="rect">
              <a:avLst/>
            </a:prstGeom>
            <a:ln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/>
            </a:p>
          </p:txBody>
        </p:sp>
        <p:sp>
          <p:nvSpPr>
            <p:cNvPr id="29" name="Rectangle 28"/>
            <p:cNvSpPr>
              <a:spLocks noChangeArrowheads="1"/>
            </p:cNvSpPr>
            <p:nvPr/>
          </p:nvSpPr>
          <p:spPr bwMode="auto">
            <a:xfrm>
              <a:off x="4751356" y="2724137"/>
              <a:ext cx="431800" cy="360363"/>
            </a:xfrm>
            <a:prstGeom prst="rect">
              <a:avLst/>
            </a:prstGeom>
            <a:ln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/>
            </a:p>
          </p:txBody>
        </p:sp>
        <p:sp>
          <p:nvSpPr>
            <p:cNvPr id="30" name="Rectangle 29"/>
            <p:cNvSpPr>
              <a:spLocks noChangeArrowheads="1"/>
            </p:cNvSpPr>
            <p:nvPr/>
          </p:nvSpPr>
          <p:spPr bwMode="auto">
            <a:xfrm>
              <a:off x="5614956" y="2724137"/>
              <a:ext cx="431800" cy="360363"/>
            </a:xfrm>
            <a:prstGeom prst="rect">
              <a:avLst/>
            </a:prstGeom>
            <a:ln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/>
            </a:p>
          </p:txBody>
        </p:sp>
        <p:sp>
          <p:nvSpPr>
            <p:cNvPr id="31" name="Rectangle 30"/>
            <p:cNvSpPr>
              <a:spLocks noChangeArrowheads="1"/>
            </p:cNvSpPr>
            <p:nvPr/>
          </p:nvSpPr>
          <p:spPr bwMode="auto">
            <a:xfrm>
              <a:off x="6480144" y="2724137"/>
              <a:ext cx="647700" cy="360363"/>
            </a:xfrm>
            <a:prstGeom prst="rect">
              <a:avLst/>
            </a:prstGeom>
            <a:ln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en-US" altLang="zh-CN" sz="2000" i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Rectangle 31"/>
            <p:cNvSpPr>
              <a:spLocks noChangeArrowheads="1"/>
            </p:cNvSpPr>
            <p:nvPr/>
          </p:nvSpPr>
          <p:spPr bwMode="auto">
            <a:xfrm>
              <a:off x="7559644" y="2724137"/>
              <a:ext cx="431800" cy="360363"/>
            </a:xfrm>
            <a:prstGeom prst="rect">
              <a:avLst/>
            </a:prstGeom>
            <a:ln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/>
                <a:t>∧</a:t>
              </a:r>
              <a:endParaRPr lang="en-US" altLang="zh-CN" sz="2000"/>
            </a:p>
          </p:txBody>
        </p:sp>
        <p:sp>
          <p:nvSpPr>
            <p:cNvPr id="33" name="Rectangle 32"/>
            <p:cNvSpPr>
              <a:spLocks noChangeArrowheads="1"/>
            </p:cNvSpPr>
            <p:nvPr/>
          </p:nvSpPr>
          <p:spPr bwMode="auto">
            <a:xfrm>
              <a:off x="7127844" y="2724137"/>
              <a:ext cx="431800" cy="360363"/>
            </a:xfrm>
            <a:prstGeom prst="rect">
              <a:avLst/>
            </a:prstGeom>
            <a:ln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/>
                <a:t>∧</a:t>
              </a:r>
              <a:endParaRPr lang="en-US" altLang="zh-CN" sz="2000" dirty="0"/>
            </a:p>
          </p:txBody>
        </p:sp>
        <p:sp>
          <p:nvSpPr>
            <p:cNvPr id="34" name="Rectangle 33"/>
            <p:cNvSpPr>
              <a:spLocks noChangeArrowheads="1"/>
            </p:cNvSpPr>
            <p:nvPr/>
          </p:nvSpPr>
          <p:spPr bwMode="auto">
            <a:xfrm>
              <a:off x="7991444" y="2724137"/>
              <a:ext cx="431800" cy="360363"/>
            </a:xfrm>
            <a:prstGeom prst="rect">
              <a:avLst/>
            </a:prstGeom>
            <a:ln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/>
                <a:t>∧</a:t>
              </a:r>
              <a:endParaRPr lang="en-US" altLang="zh-CN" sz="2000"/>
            </a:p>
          </p:txBody>
        </p:sp>
        <p:sp>
          <p:nvSpPr>
            <p:cNvPr id="35" name="Rectangle 34"/>
            <p:cNvSpPr>
              <a:spLocks noChangeArrowheads="1"/>
            </p:cNvSpPr>
            <p:nvPr/>
          </p:nvSpPr>
          <p:spPr bwMode="auto">
            <a:xfrm>
              <a:off x="2806669" y="3587737"/>
              <a:ext cx="647700" cy="360363"/>
            </a:xfrm>
            <a:prstGeom prst="rect">
              <a:avLst/>
            </a:prstGeom>
            <a:ln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en-US" altLang="zh-CN" sz="2000" i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Rectangle 35"/>
            <p:cNvSpPr>
              <a:spLocks noChangeArrowheads="1"/>
            </p:cNvSpPr>
            <p:nvPr/>
          </p:nvSpPr>
          <p:spPr bwMode="auto">
            <a:xfrm>
              <a:off x="3886169" y="3587737"/>
              <a:ext cx="431800" cy="360363"/>
            </a:xfrm>
            <a:prstGeom prst="rect">
              <a:avLst/>
            </a:prstGeom>
            <a:ln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/>
                <a:t>∧</a:t>
              </a:r>
              <a:endParaRPr lang="en-US" altLang="zh-CN" sz="2000"/>
            </a:p>
          </p:txBody>
        </p:sp>
        <p:sp>
          <p:nvSpPr>
            <p:cNvPr id="37" name="Rectangle 36"/>
            <p:cNvSpPr>
              <a:spLocks noChangeArrowheads="1"/>
            </p:cNvSpPr>
            <p:nvPr/>
          </p:nvSpPr>
          <p:spPr bwMode="auto">
            <a:xfrm>
              <a:off x="3454369" y="3587737"/>
              <a:ext cx="431800" cy="360363"/>
            </a:xfrm>
            <a:prstGeom prst="rect">
              <a:avLst/>
            </a:prstGeom>
            <a:ln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/>
                <a:t>∧</a:t>
              </a:r>
              <a:endParaRPr lang="en-US" altLang="zh-CN" sz="2000" dirty="0"/>
            </a:p>
          </p:txBody>
        </p:sp>
        <p:sp>
          <p:nvSpPr>
            <p:cNvPr id="38" name="Rectangle 37"/>
            <p:cNvSpPr>
              <a:spLocks noChangeArrowheads="1"/>
            </p:cNvSpPr>
            <p:nvPr/>
          </p:nvSpPr>
          <p:spPr bwMode="auto">
            <a:xfrm>
              <a:off x="4317969" y="3587737"/>
              <a:ext cx="431800" cy="360363"/>
            </a:xfrm>
            <a:prstGeom prst="rect">
              <a:avLst/>
            </a:prstGeom>
            <a:ln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/>
                <a:t>∧</a:t>
              </a:r>
              <a:endParaRPr lang="en-US" altLang="zh-CN" sz="2000"/>
            </a:p>
          </p:txBody>
        </p:sp>
        <p:sp>
          <p:nvSpPr>
            <p:cNvPr id="39" name="Rectangle 38"/>
            <p:cNvSpPr>
              <a:spLocks noChangeArrowheads="1"/>
            </p:cNvSpPr>
            <p:nvPr/>
          </p:nvSpPr>
          <p:spPr bwMode="auto">
            <a:xfrm>
              <a:off x="4895819" y="3587737"/>
              <a:ext cx="647700" cy="360363"/>
            </a:xfrm>
            <a:prstGeom prst="rect">
              <a:avLst/>
            </a:prstGeom>
            <a:ln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endParaRPr lang="en-US" altLang="zh-CN" sz="2000" i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Rectangle 39"/>
            <p:cNvSpPr>
              <a:spLocks noChangeArrowheads="1"/>
            </p:cNvSpPr>
            <p:nvPr/>
          </p:nvSpPr>
          <p:spPr bwMode="auto">
            <a:xfrm>
              <a:off x="5975319" y="3587737"/>
              <a:ext cx="431800" cy="360363"/>
            </a:xfrm>
            <a:prstGeom prst="rect">
              <a:avLst/>
            </a:prstGeom>
            <a:ln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/>
                <a:t>∧</a:t>
              </a:r>
              <a:endParaRPr lang="en-US" altLang="zh-CN" sz="2000"/>
            </a:p>
          </p:txBody>
        </p:sp>
        <p:sp>
          <p:nvSpPr>
            <p:cNvPr id="41" name="Rectangle 40"/>
            <p:cNvSpPr>
              <a:spLocks noChangeArrowheads="1"/>
            </p:cNvSpPr>
            <p:nvPr/>
          </p:nvSpPr>
          <p:spPr bwMode="auto">
            <a:xfrm>
              <a:off x="5543519" y="3587737"/>
              <a:ext cx="431800" cy="360363"/>
            </a:xfrm>
            <a:prstGeom prst="rect">
              <a:avLst/>
            </a:prstGeom>
            <a:ln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42" name="Rectangle 41"/>
            <p:cNvSpPr>
              <a:spLocks noChangeArrowheads="1"/>
            </p:cNvSpPr>
            <p:nvPr/>
          </p:nvSpPr>
          <p:spPr bwMode="auto">
            <a:xfrm>
              <a:off x="6407119" y="3587737"/>
              <a:ext cx="431800" cy="360363"/>
            </a:xfrm>
            <a:prstGeom prst="rect">
              <a:avLst/>
            </a:prstGeom>
            <a:ln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/>
                <a:t>∧</a:t>
              </a:r>
              <a:endParaRPr lang="en-US" altLang="zh-CN" sz="2000"/>
            </a:p>
          </p:txBody>
        </p:sp>
        <p:sp>
          <p:nvSpPr>
            <p:cNvPr id="43" name="Rectangle 42"/>
            <p:cNvSpPr>
              <a:spLocks noChangeArrowheads="1"/>
            </p:cNvSpPr>
            <p:nvPr/>
          </p:nvSpPr>
          <p:spPr bwMode="auto">
            <a:xfrm>
              <a:off x="6983381" y="3587737"/>
              <a:ext cx="647700" cy="360363"/>
            </a:xfrm>
            <a:prstGeom prst="rect">
              <a:avLst/>
            </a:prstGeom>
            <a:ln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endParaRPr lang="en-US" altLang="zh-CN" sz="2000" i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Rectangle 43"/>
            <p:cNvSpPr>
              <a:spLocks noChangeArrowheads="1"/>
            </p:cNvSpPr>
            <p:nvPr/>
          </p:nvSpPr>
          <p:spPr bwMode="auto">
            <a:xfrm>
              <a:off x="8062881" y="3587737"/>
              <a:ext cx="431800" cy="360363"/>
            </a:xfrm>
            <a:prstGeom prst="rect">
              <a:avLst/>
            </a:prstGeom>
            <a:ln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/>
                <a:t>∧</a:t>
              </a:r>
              <a:endParaRPr lang="en-US" altLang="zh-CN" sz="2000"/>
            </a:p>
          </p:txBody>
        </p:sp>
        <p:sp>
          <p:nvSpPr>
            <p:cNvPr id="45" name="Rectangle 44"/>
            <p:cNvSpPr>
              <a:spLocks noChangeArrowheads="1"/>
            </p:cNvSpPr>
            <p:nvPr/>
          </p:nvSpPr>
          <p:spPr bwMode="auto">
            <a:xfrm>
              <a:off x="7631081" y="3587737"/>
              <a:ext cx="431800" cy="360363"/>
            </a:xfrm>
            <a:prstGeom prst="rect">
              <a:avLst/>
            </a:prstGeom>
            <a:ln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/>
                <a:t>∧</a:t>
              </a:r>
              <a:endParaRPr lang="en-US" altLang="zh-CN" sz="2000" dirty="0"/>
            </a:p>
          </p:txBody>
        </p:sp>
        <p:sp>
          <p:nvSpPr>
            <p:cNvPr id="46" name="Rectangle 45"/>
            <p:cNvSpPr>
              <a:spLocks noChangeArrowheads="1"/>
            </p:cNvSpPr>
            <p:nvPr/>
          </p:nvSpPr>
          <p:spPr bwMode="auto">
            <a:xfrm>
              <a:off x="8494681" y="3587737"/>
              <a:ext cx="431800" cy="360363"/>
            </a:xfrm>
            <a:prstGeom prst="rect">
              <a:avLst/>
            </a:prstGeom>
            <a:ln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/>
                <a:t>∧</a:t>
              </a:r>
              <a:endParaRPr lang="en-US" altLang="zh-CN" sz="2000"/>
            </a:p>
          </p:txBody>
        </p:sp>
        <p:sp>
          <p:nvSpPr>
            <p:cNvPr id="47" name="Line 46"/>
            <p:cNvSpPr>
              <a:spLocks noChangeShapeType="1"/>
            </p:cNvSpPr>
            <p:nvPr/>
          </p:nvSpPr>
          <p:spPr bwMode="auto">
            <a:xfrm flipH="1">
              <a:off x="5110131" y="1931975"/>
              <a:ext cx="649287" cy="79216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" name="Line 47"/>
            <p:cNvSpPr>
              <a:spLocks noChangeShapeType="1"/>
            </p:cNvSpPr>
            <p:nvPr/>
          </p:nvSpPr>
          <p:spPr bwMode="auto">
            <a:xfrm>
              <a:off x="6191219" y="1931975"/>
              <a:ext cx="647700" cy="79216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" name="Line 48"/>
            <p:cNvSpPr>
              <a:spLocks noChangeShapeType="1"/>
            </p:cNvSpPr>
            <p:nvPr/>
          </p:nvSpPr>
          <p:spPr bwMode="auto">
            <a:xfrm flipH="1">
              <a:off x="4246531" y="2940037"/>
              <a:ext cx="720725" cy="6477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" name="Line 49"/>
            <p:cNvSpPr>
              <a:spLocks noChangeShapeType="1"/>
            </p:cNvSpPr>
            <p:nvPr/>
          </p:nvSpPr>
          <p:spPr bwMode="auto">
            <a:xfrm>
              <a:off x="5399056" y="2868600"/>
              <a:ext cx="215900" cy="71913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" name="Line 50"/>
            <p:cNvSpPr>
              <a:spLocks noChangeShapeType="1"/>
            </p:cNvSpPr>
            <p:nvPr/>
          </p:nvSpPr>
          <p:spPr bwMode="auto">
            <a:xfrm>
              <a:off x="5830856" y="2940037"/>
              <a:ext cx="1439862" cy="6477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" name="Rectangle 51"/>
            <p:cNvSpPr>
              <a:spLocks noChangeArrowheads="1"/>
            </p:cNvSpPr>
            <p:nvPr/>
          </p:nvSpPr>
          <p:spPr bwMode="auto">
            <a:xfrm>
              <a:off x="4894231" y="4379900"/>
              <a:ext cx="647700" cy="360363"/>
            </a:xfrm>
            <a:prstGeom prst="rect">
              <a:avLst/>
            </a:prstGeom>
            <a:ln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  <a:endParaRPr lang="en-US" altLang="zh-CN" sz="2000" i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" name="Rectangle 52"/>
            <p:cNvSpPr>
              <a:spLocks noChangeArrowheads="1"/>
            </p:cNvSpPr>
            <p:nvPr/>
          </p:nvSpPr>
          <p:spPr bwMode="auto">
            <a:xfrm>
              <a:off x="5973731" y="4379900"/>
              <a:ext cx="431800" cy="360363"/>
            </a:xfrm>
            <a:prstGeom prst="rect">
              <a:avLst/>
            </a:prstGeom>
            <a:ln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/>
                <a:t>∧</a:t>
              </a:r>
              <a:endParaRPr lang="en-US" altLang="zh-CN" sz="2000"/>
            </a:p>
          </p:txBody>
        </p:sp>
        <p:sp>
          <p:nvSpPr>
            <p:cNvPr id="54" name="Rectangle 53"/>
            <p:cNvSpPr>
              <a:spLocks noChangeArrowheads="1"/>
            </p:cNvSpPr>
            <p:nvPr/>
          </p:nvSpPr>
          <p:spPr bwMode="auto">
            <a:xfrm>
              <a:off x="5541931" y="4379900"/>
              <a:ext cx="431800" cy="360363"/>
            </a:xfrm>
            <a:prstGeom prst="rect">
              <a:avLst/>
            </a:prstGeom>
            <a:ln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/>
                <a:t>∧</a:t>
              </a:r>
              <a:endParaRPr lang="en-US" altLang="zh-CN" sz="2000" dirty="0"/>
            </a:p>
          </p:txBody>
        </p:sp>
        <p:sp>
          <p:nvSpPr>
            <p:cNvPr id="55" name="Rectangle 54"/>
            <p:cNvSpPr>
              <a:spLocks noChangeArrowheads="1"/>
            </p:cNvSpPr>
            <p:nvPr/>
          </p:nvSpPr>
          <p:spPr bwMode="auto">
            <a:xfrm>
              <a:off x="6405531" y="4379900"/>
              <a:ext cx="431800" cy="360363"/>
            </a:xfrm>
            <a:prstGeom prst="rect">
              <a:avLst/>
            </a:prstGeom>
            <a:ln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/>
                <a:t>∧</a:t>
              </a:r>
              <a:endParaRPr lang="en-US" altLang="zh-CN" sz="2000"/>
            </a:p>
          </p:txBody>
        </p:sp>
        <p:sp>
          <p:nvSpPr>
            <p:cNvPr id="56" name="Line 55"/>
            <p:cNvSpPr>
              <a:spLocks noChangeShapeType="1"/>
            </p:cNvSpPr>
            <p:nvPr/>
          </p:nvSpPr>
          <p:spPr bwMode="auto">
            <a:xfrm>
              <a:off x="5686394" y="3803637"/>
              <a:ext cx="0" cy="57626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7" name="Group 58"/>
          <p:cNvGrpSpPr/>
          <p:nvPr/>
        </p:nvGrpSpPr>
        <p:grpSpPr bwMode="auto">
          <a:xfrm>
            <a:off x="2879694" y="4860912"/>
            <a:ext cx="2951162" cy="1031875"/>
            <a:chOff x="1837" y="2614"/>
            <a:chExt cx="1859" cy="650"/>
          </a:xfrm>
        </p:grpSpPr>
        <p:sp>
          <p:nvSpPr>
            <p:cNvPr id="58" name="Line 59"/>
            <p:cNvSpPr>
              <a:spLocks noChangeShapeType="1"/>
            </p:cNvSpPr>
            <p:nvPr/>
          </p:nvSpPr>
          <p:spPr bwMode="auto">
            <a:xfrm flipV="1">
              <a:off x="3107" y="2614"/>
              <a:ext cx="227" cy="272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tailEnd type="triangl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" name="Text Box 60"/>
            <p:cNvSpPr txBox="1">
              <a:spLocks noChangeArrowheads="1"/>
            </p:cNvSpPr>
            <p:nvPr/>
          </p:nvSpPr>
          <p:spPr bwMode="auto">
            <a:xfrm>
              <a:off x="1837" y="2976"/>
              <a:ext cx="1859" cy="288"/>
            </a:xfrm>
            <a:prstGeom prst="rect">
              <a:avLst/>
            </a:prstGeom>
            <a:noFill/>
            <a:ln w="28575" algn="ctr">
              <a:noFill/>
              <a:miter lim="800000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dirty="0">
                  <a:latin typeface="楷体" panose="02010609060101010101" pitchFamily="49" charset="-122"/>
                  <a:ea typeface="楷体" panose="02010609060101010101" pitchFamily="49" charset="-122"/>
                </a:rPr>
                <a:t>树的孩子链存储结构</a:t>
              </a:r>
              <a:endParaRPr lang="zh-CN" altLang="en-US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61" name="灯片编号占位符 6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</a:fld>
            <a:r>
              <a:rPr lang="en-US" altLang="zh-CN" smtClean="0"/>
              <a:t>/13</a:t>
            </a:r>
            <a:endParaRPr lang="en-US" altLang="zh-CN"/>
          </a:p>
        </p:txBody>
      </p:sp>
      <p:sp>
        <p:nvSpPr>
          <p:cNvPr id="62" name="TextBox 61"/>
          <p:cNvSpPr txBox="1"/>
          <p:nvPr/>
        </p:nvSpPr>
        <p:spPr>
          <a:xfrm>
            <a:off x="4500562" y="1142984"/>
            <a:ext cx="335758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smtClean="0">
                <a:latin typeface="楷体" panose="02010609060101010101" pitchFamily="49" charset="-122"/>
                <a:ea typeface="楷体" panose="02010609060101010101" pitchFamily="49" charset="-122"/>
              </a:rPr>
              <a:t>每个指针指向一颗子树</a:t>
            </a:r>
            <a:endParaRPr lang="zh-CN" altLang="en-US" sz="22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2" name="Text Box 4"/>
          <p:cNvSpPr txBox="1">
            <a:spLocks noChangeArrowheads="1"/>
          </p:cNvSpPr>
          <p:nvPr/>
        </p:nvSpPr>
        <p:spPr bwMode="auto">
          <a:xfrm>
            <a:off x="428596" y="1285860"/>
            <a:ext cx="6107125" cy="14492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algn="l"/>
            <a:r>
              <a:rPr lang="en-US" altLang="zh-CN" sz="2000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typedef</a:t>
            </a:r>
            <a:r>
              <a:rPr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struct</a:t>
            </a:r>
            <a:r>
              <a:rPr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node</a:t>
            </a:r>
            <a:endParaRPr lang="en-US" altLang="zh-CN" sz="2000" dirty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  </a:t>
            </a:r>
            <a:r>
              <a:rPr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2000" dirty="0" err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ElemType</a:t>
            </a:r>
            <a:r>
              <a:rPr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data;		</a:t>
            </a:r>
            <a:r>
              <a:rPr lang="en-US" altLang="zh-CN" sz="200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lang="en-US" altLang="zh-CN" sz="200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结点的</a:t>
            </a:r>
            <a:r>
              <a:rPr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值</a:t>
            </a:r>
            <a:endParaRPr lang="zh-CN" altLang="en-US" sz="2000" dirty="0">
              <a:solidFill>
                <a:srgbClr val="00B0F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zh-CN" altLang="en-US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zh-CN" alt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lang="en-US" altLang="zh-CN" sz="2000" dirty="0" err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struct</a:t>
            </a:r>
            <a:r>
              <a:rPr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node *sons[</a:t>
            </a:r>
            <a:r>
              <a:rPr lang="en-US" altLang="zh-CN" sz="2000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MaxSons</a:t>
            </a:r>
            <a:r>
              <a:rPr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];	      </a:t>
            </a:r>
            <a:r>
              <a:rPr lang="en-US" altLang="zh-CN" sz="200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指向</a:t>
            </a:r>
            <a:r>
              <a:rPr lang="zh-CN" altLang="en-US" sz="200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孩子结点</a:t>
            </a:r>
            <a:endParaRPr lang="zh-CN" altLang="en-US" sz="2000" dirty="0">
              <a:solidFill>
                <a:srgbClr val="00B0F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 </a:t>
            </a:r>
            <a:r>
              <a:rPr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TSonNode</a:t>
            </a:r>
            <a:r>
              <a:rPr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</a:t>
            </a:r>
            <a:endParaRPr lang="en-US" altLang="zh-CN" dirty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96615" name="Text Box 7"/>
          <p:cNvSpPr txBox="1">
            <a:spLocks noChangeArrowheads="1"/>
          </p:cNvSpPr>
          <p:nvPr/>
        </p:nvSpPr>
        <p:spPr bwMode="auto">
          <a:xfrm>
            <a:off x="250825" y="549275"/>
            <a:ext cx="6985000" cy="457200"/>
          </a:xfrm>
          <a:prstGeom prst="rect">
            <a:avLst/>
          </a:prstGeom>
          <a:noFill/>
          <a:ln w="9525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孩子链存储结构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的结点类型</a:t>
            </a:r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声明如下：</a:t>
            </a:r>
            <a:endParaRPr lang="zh-CN" altLang="en-US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96616" name="Text Box 8"/>
          <p:cNvSpPr txBox="1">
            <a:spLocks noChangeArrowheads="1"/>
          </p:cNvSpPr>
          <p:nvPr/>
        </p:nvSpPr>
        <p:spPr bwMode="auto">
          <a:xfrm>
            <a:off x="395288" y="2924175"/>
            <a:ext cx="5689600" cy="457200"/>
          </a:xfrm>
          <a:prstGeom prst="rect">
            <a:avLst/>
          </a:prstGeom>
          <a:noFill/>
          <a:ln w="9525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其中，</a:t>
            </a:r>
            <a:r>
              <a:rPr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MaxSons</a:t>
            </a:r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为最多的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孩子结点个数</a:t>
            </a:r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en-US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</a:fld>
            <a:r>
              <a:rPr lang="en-US" altLang="zh-CN" smtClean="0"/>
              <a:t>/13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ext Box 2"/>
          <p:cNvSpPr txBox="1">
            <a:spLocks noChangeArrowheads="1"/>
          </p:cNvSpPr>
          <p:nvPr/>
        </p:nvSpPr>
        <p:spPr bwMode="auto">
          <a:xfrm>
            <a:off x="609600" y="228600"/>
            <a:ext cx="3819524" cy="4572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3. </a:t>
            </a:r>
            <a:r>
              <a:rPr kumimoji="1" lang="zh-CN" altLang="en-US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孩子兄弟链存储结构      </a:t>
            </a:r>
            <a:endParaRPr kumimoji="1"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6564" name="Rectangle 4"/>
          <p:cNvSpPr>
            <a:spLocks noChangeArrowheads="1"/>
          </p:cNvSpPr>
          <p:nvPr/>
        </p:nvSpPr>
        <p:spPr bwMode="auto">
          <a:xfrm>
            <a:off x="2909888" y="262890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6566" name="Rectangle 6"/>
          <p:cNvSpPr>
            <a:spLocks noChangeArrowheads="1"/>
          </p:cNvSpPr>
          <p:nvPr/>
        </p:nvSpPr>
        <p:spPr bwMode="auto">
          <a:xfrm>
            <a:off x="2876550" y="262890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2413" name="Rectangle 13"/>
          <p:cNvSpPr>
            <a:spLocks noChangeArrowheads="1"/>
          </p:cNvSpPr>
          <p:nvPr/>
        </p:nvSpPr>
        <p:spPr bwMode="auto">
          <a:xfrm>
            <a:off x="0" y="2786063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2458" name="Text Box 58"/>
          <p:cNvSpPr txBox="1">
            <a:spLocks noChangeArrowheads="1"/>
          </p:cNvSpPr>
          <p:nvPr/>
        </p:nvSpPr>
        <p:spPr bwMode="auto">
          <a:xfrm>
            <a:off x="539750" y="1125538"/>
            <a:ext cx="6675456" cy="461665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孩子</a:t>
            </a:r>
            <a:r>
              <a:rPr kumimoji="1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兄弟链存储结构是</a:t>
            </a:r>
            <a:r>
              <a:rPr kumimoji="1"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为</a:t>
            </a:r>
            <a:r>
              <a:rPr kumimoji="1" lang="zh-CN" altLang="en-US" smtClean="0">
                <a:latin typeface="楷体" panose="02010609060101010101" pitchFamily="49" charset="-122"/>
                <a:ea typeface="楷体" panose="02010609060101010101" pitchFamily="49" charset="-122"/>
              </a:rPr>
              <a:t>每个结点设计</a:t>
            </a:r>
            <a:r>
              <a:rPr kumimoji="1"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kumimoji="1"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个</a:t>
            </a:r>
            <a:r>
              <a:rPr kumimoji="1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域</a:t>
            </a:r>
            <a:r>
              <a:rPr kumimoji="1"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5786" y="1956049"/>
            <a:ext cx="3786214" cy="161582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buBlip>
                <a:blip r:embed="rId1"/>
              </a:buBlip>
            </a:pPr>
            <a:r>
              <a:rPr kumimoji="1" lang="zh-CN" altLang="en-US" sz="2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一个数据元素域</a:t>
            </a:r>
            <a:endParaRPr kumimoji="1" lang="en-US" altLang="zh-CN" sz="22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 algn="l">
              <a:lnSpc>
                <a:spcPct val="150000"/>
              </a:lnSpc>
              <a:buBlip>
                <a:blip r:embed="rId1"/>
              </a:buBlip>
            </a:pPr>
            <a:r>
              <a:rPr kumimoji="1" lang="zh-CN" altLang="en-US" sz="2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第一</a:t>
            </a:r>
            <a:r>
              <a:rPr kumimoji="1" lang="zh-CN" altLang="en-US" sz="2200" smtClean="0">
                <a:latin typeface="楷体" panose="02010609060101010101" pitchFamily="49" charset="-122"/>
                <a:ea typeface="楷体" panose="02010609060101010101" pitchFamily="49" charset="-122"/>
              </a:rPr>
              <a:t>个孩子结点指针</a:t>
            </a:r>
            <a:r>
              <a:rPr kumimoji="1" lang="zh-CN" altLang="en-US" sz="2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域</a:t>
            </a:r>
            <a:endParaRPr kumimoji="1" lang="en-US" altLang="zh-CN" sz="22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 algn="l">
              <a:lnSpc>
                <a:spcPct val="150000"/>
              </a:lnSpc>
              <a:buBlip>
                <a:blip r:embed="rId1"/>
              </a:buBlip>
            </a:pPr>
            <a:r>
              <a:rPr kumimoji="1" lang="zh-CN" altLang="en-US" sz="2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一</a:t>
            </a:r>
            <a:r>
              <a:rPr kumimoji="1" lang="zh-CN" altLang="en-US" sz="2200" smtClean="0">
                <a:latin typeface="楷体" panose="02010609060101010101" pitchFamily="49" charset="-122"/>
                <a:ea typeface="楷体" panose="02010609060101010101" pitchFamily="49" charset="-122"/>
              </a:rPr>
              <a:t>个兄弟结点指针</a:t>
            </a:r>
            <a:r>
              <a:rPr kumimoji="1" lang="zh-CN" altLang="en-US" sz="2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域</a:t>
            </a:r>
            <a:endParaRPr lang="zh-CN" altLang="en-US" sz="2200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</a:fld>
            <a:r>
              <a:rPr lang="en-US" altLang="zh-CN" smtClean="0"/>
              <a:t>/13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102" name="Oval 54"/>
          <p:cNvSpPr>
            <a:spLocks noChangeArrowheads="1"/>
          </p:cNvSpPr>
          <p:nvPr/>
        </p:nvSpPr>
        <p:spPr bwMode="auto">
          <a:xfrm>
            <a:off x="1547813" y="1628775"/>
            <a:ext cx="431800" cy="431800"/>
          </a:xfrm>
          <a:prstGeom prst="ellipse">
            <a:avLst/>
          </a:prstGeom>
          <a:ln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altLang="zh-CN" sz="2000" i="1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6103" name="Oval 55"/>
          <p:cNvSpPr>
            <a:spLocks noChangeArrowheads="1"/>
          </p:cNvSpPr>
          <p:nvPr/>
        </p:nvSpPr>
        <p:spPr bwMode="auto">
          <a:xfrm>
            <a:off x="1042988" y="3857625"/>
            <a:ext cx="431800" cy="431800"/>
          </a:xfrm>
          <a:prstGeom prst="ellipse">
            <a:avLst/>
          </a:prstGeom>
          <a:ln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lang="en-US" altLang="zh-CN" sz="2000" i="1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6104" name="Oval 56"/>
          <p:cNvSpPr>
            <a:spLocks noChangeArrowheads="1"/>
          </p:cNvSpPr>
          <p:nvPr/>
        </p:nvSpPr>
        <p:spPr bwMode="auto">
          <a:xfrm>
            <a:off x="1042988" y="2344738"/>
            <a:ext cx="431800" cy="431800"/>
          </a:xfrm>
          <a:prstGeom prst="ellipse">
            <a:avLst/>
          </a:prstGeom>
          <a:ln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altLang="zh-CN" sz="2000" i="1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6105" name="Oval 57"/>
          <p:cNvSpPr>
            <a:spLocks noChangeArrowheads="1"/>
          </p:cNvSpPr>
          <p:nvPr/>
        </p:nvSpPr>
        <p:spPr bwMode="auto">
          <a:xfrm>
            <a:off x="2051050" y="2344738"/>
            <a:ext cx="431800" cy="431800"/>
          </a:xfrm>
          <a:prstGeom prst="ellipse">
            <a:avLst/>
          </a:prstGeom>
          <a:ln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altLang="zh-CN" sz="2000" i="1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6106" name="Oval 58"/>
          <p:cNvSpPr>
            <a:spLocks noChangeArrowheads="1"/>
          </p:cNvSpPr>
          <p:nvPr/>
        </p:nvSpPr>
        <p:spPr bwMode="auto">
          <a:xfrm>
            <a:off x="395288" y="3136900"/>
            <a:ext cx="431800" cy="431800"/>
          </a:xfrm>
          <a:prstGeom prst="ellipse">
            <a:avLst/>
          </a:prstGeom>
          <a:ln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en-US" altLang="zh-CN" sz="2000" i="1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6107" name="Oval 59"/>
          <p:cNvSpPr>
            <a:spLocks noChangeArrowheads="1"/>
          </p:cNvSpPr>
          <p:nvPr/>
        </p:nvSpPr>
        <p:spPr bwMode="auto">
          <a:xfrm>
            <a:off x="1042988" y="3136900"/>
            <a:ext cx="431800" cy="431800"/>
          </a:xfrm>
          <a:prstGeom prst="ellipse">
            <a:avLst/>
          </a:prstGeom>
          <a:ln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en-US" altLang="zh-CN" sz="2000" i="1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6108" name="Oval 60"/>
          <p:cNvSpPr>
            <a:spLocks noChangeArrowheads="1"/>
          </p:cNvSpPr>
          <p:nvPr/>
        </p:nvSpPr>
        <p:spPr bwMode="auto">
          <a:xfrm>
            <a:off x="1763713" y="3136900"/>
            <a:ext cx="431800" cy="431800"/>
          </a:xfrm>
          <a:prstGeom prst="ellipse">
            <a:avLst/>
          </a:prstGeom>
          <a:ln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en-US" altLang="zh-CN" sz="2000" i="1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6109" name="Freeform 61"/>
          <p:cNvSpPr/>
          <p:nvPr/>
        </p:nvSpPr>
        <p:spPr bwMode="auto">
          <a:xfrm>
            <a:off x="1266825" y="3567113"/>
            <a:ext cx="1588" cy="2857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5" y="180"/>
              </a:cxn>
            </a:cxnLst>
            <a:rect l="0" t="0" r="r" b="b"/>
            <a:pathLst>
              <a:path w="25" h="180">
                <a:moveTo>
                  <a:pt x="0" y="0"/>
                </a:moveTo>
                <a:lnTo>
                  <a:pt x="25" y="180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86110" name="Freeform 62"/>
          <p:cNvSpPr/>
          <p:nvPr/>
        </p:nvSpPr>
        <p:spPr bwMode="auto">
          <a:xfrm>
            <a:off x="1323975" y="1985963"/>
            <a:ext cx="273050" cy="374650"/>
          </a:xfrm>
          <a:custGeom>
            <a:avLst/>
            <a:gdLst/>
            <a:ahLst/>
            <a:cxnLst>
              <a:cxn ang="0">
                <a:pos x="172" y="0"/>
              </a:cxn>
              <a:cxn ang="0">
                <a:pos x="0" y="236"/>
              </a:cxn>
            </a:cxnLst>
            <a:rect l="0" t="0" r="r" b="b"/>
            <a:pathLst>
              <a:path w="172" h="236">
                <a:moveTo>
                  <a:pt x="172" y="0"/>
                </a:moveTo>
                <a:lnTo>
                  <a:pt x="0" y="236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86111" name="Freeform 63"/>
          <p:cNvSpPr/>
          <p:nvPr/>
        </p:nvSpPr>
        <p:spPr bwMode="auto">
          <a:xfrm>
            <a:off x="1927225" y="1979613"/>
            <a:ext cx="266700" cy="381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68" y="240"/>
              </a:cxn>
            </a:cxnLst>
            <a:rect l="0" t="0" r="r" b="b"/>
            <a:pathLst>
              <a:path w="168" h="240">
                <a:moveTo>
                  <a:pt x="0" y="0"/>
                </a:moveTo>
                <a:lnTo>
                  <a:pt x="168" y="240"/>
                </a:lnTo>
              </a:path>
            </a:pathLst>
          </a:custGeom>
          <a:noFill/>
          <a:ln w="28575" cap="flat" cmpd="sng">
            <a:solidFill>
              <a:srgbClr val="663300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86112" name="Line 64"/>
          <p:cNvSpPr>
            <a:spLocks noChangeShapeType="1"/>
          </p:cNvSpPr>
          <p:nvPr/>
        </p:nvSpPr>
        <p:spPr bwMode="auto">
          <a:xfrm>
            <a:off x="1258888" y="2776538"/>
            <a:ext cx="0" cy="360362"/>
          </a:xfrm>
          <a:prstGeom prst="line">
            <a:avLst/>
          </a:prstGeom>
          <a:noFill/>
          <a:ln w="28575">
            <a:solidFill>
              <a:srgbClr val="663300"/>
            </a:solidFill>
            <a:round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86113" name="Freeform 65"/>
          <p:cNvSpPr/>
          <p:nvPr/>
        </p:nvSpPr>
        <p:spPr bwMode="auto">
          <a:xfrm>
            <a:off x="671513" y="2676525"/>
            <a:ext cx="400050" cy="469900"/>
          </a:xfrm>
          <a:custGeom>
            <a:avLst/>
            <a:gdLst/>
            <a:ahLst/>
            <a:cxnLst>
              <a:cxn ang="0">
                <a:pos x="252" y="0"/>
              </a:cxn>
              <a:cxn ang="0">
                <a:pos x="0" y="296"/>
              </a:cxn>
            </a:cxnLst>
            <a:rect l="0" t="0" r="r" b="b"/>
            <a:pathLst>
              <a:path w="252" h="296">
                <a:moveTo>
                  <a:pt x="252" y="0"/>
                </a:moveTo>
                <a:lnTo>
                  <a:pt x="0" y="296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86114" name="Freeform 66"/>
          <p:cNvSpPr/>
          <p:nvPr/>
        </p:nvSpPr>
        <p:spPr bwMode="auto">
          <a:xfrm>
            <a:off x="1452563" y="2651125"/>
            <a:ext cx="438150" cy="5016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6" y="316"/>
              </a:cxn>
            </a:cxnLst>
            <a:rect l="0" t="0" r="r" b="b"/>
            <a:pathLst>
              <a:path w="276" h="316">
                <a:moveTo>
                  <a:pt x="0" y="0"/>
                </a:moveTo>
                <a:lnTo>
                  <a:pt x="276" y="316"/>
                </a:lnTo>
              </a:path>
            </a:pathLst>
          </a:custGeom>
          <a:noFill/>
          <a:ln w="28575" cap="flat" cmpd="sng">
            <a:solidFill>
              <a:srgbClr val="663300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49" name="组合 48"/>
          <p:cNvGrpSpPr/>
          <p:nvPr/>
        </p:nvGrpSpPr>
        <p:grpSpPr>
          <a:xfrm>
            <a:off x="2997192" y="1697038"/>
            <a:ext cx="5462596" cy="2655887"/>
            <a:chOff x="2997192" y="1697038"/>
            <a:chExt cx="5462596" cy="2655887"/>
          </a:xfrm>
        </p:grpSpPr>
        <p:sp>
          <p:nvSpPr>
            <p:cNvPr id="386115" name="AutoShape 67"/>
            <p:cNvSpPr>
              <a:spLocks noChangeArrowheads="1"/>
            </p:cNvSpPr>
            <p:nvPr/>
          </p:nvSpPr>
          <p:spPr bwMode="auto">
            <a:xfrm>
              <a:off x="2997192" y="2849563"/>
              <a:ext cx="576000" cy="360000"/>
            </a:xfrm>
            <a:prstGeom prst="rightArrow">
              <a:avLst>
                <a:gd name="adj1" fmla="val 50000"/>
                <a:gd name="adj2" fmla="val 25000"/>
              </a:avLst>
            </a:prstGeom>
            <a:ln>
              <a:tailEnd type="none" w="med" len="lg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6117" name="Rectangle 69"/>
            <p:cNvSpPr>
              <a:spLocks noChangeArrowheads="1"/>
            </p:cNvSpPr>
            <p:nvPr/>
          </p:nvSpPr>
          <p:spPr bwMode="auto">
            <a:xfrm>
              <a:off x="3852863" y="1697038"/>
              <a:ext cx="431800" cy="360362"/>
            </a:xfrm>
            <a:prstGeom prst="rect">
              <a:avLst/>
            </a:prstGeom>
            <a:ln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/>
            </a:p>
          </p:txBody>
        </p:sp>
        <p:sp>
          <p:nvSpPr>
            <p:cNvPr id="386118" name="Rectangle 70"/>
            <p:cNvSpPr>
              <a:spLocks noChangeArrowheads="1"/>
            </p:cNvSpPr>
            <p:nvPr/>
          </p:nvSpPr>
          <p:spPr bwMode="auto">
            <a:xfrm>
              <a:off x="4716463" y="1697038"/>
              <a:ext cx="431800" cy="360362"/>
            </a:xfrm>
            <a:prstGeom prst="rect">
              <a:avLst/>
            </a:prstGeom>
            <a:ln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/>
                <a:t>∧</a:t>
              </a:r>
              <a:endParaRPr lang="en-US" altLang="zh-CN" sz="2000"/>
            </a:p>
          </p:txBody>
        </p:sp>
        <p:sp>
          <p:nvSpPr>
            <p:cNvPr id="386119" name="Rectangle 71"/>
            <p:cNvSpPr>
              <a:spLocks noChangeArrowheads="1"/>
            </p:cNvSpPr>
            <p:nvPr/>
          </p:nvSpPr>
          <p:spPr bwMode="auto">
            <a:xfrm>
              <a:off x="4284663" y="1697038"/>
              <a:ext cx="431800" cy="360362"/>
            </a:xfrm>
            <a:prstGeom prst="rect">
              <a:avLst/>
            </a:prstGeom>
            <a:ln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US" altLang="zh-CN" sz="2000" i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6120" name="Rectangle 72"/>
            <p:cNvSpPr>
              <a:spLocks noChangeArrowheads="1"/>
            </p:cNvSpPr>
            <p:nvPr/>
          </p:nvSpPr>
          <p:spPr bwMode="auto">
            <a:xfrm>
              <a:off x="3851275" y="2489200"/>
              <a:ext cx="431800" cy="360362"/>
            </a:xfrm>
            <a:prstGeom prst="rect">
              <a:avLst/>
            </a:prstGeom>
            <a:ln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/>
            </a:p>
          </p:txBody>
        </p:sp>
        <p:sp>
          <p:nvSpPr>
            <p:cNvPr id="386121" name="Rectangle 73"/>
            <p:cNvSpPr>
              <a:spLocks noChangeArrowheads="1"/>
            </p:cNvSpPr>
            <p:nvPr/>
          </p:nvSpPr>
          <p:spPr bwMode="auto">
            <a:xfrm>
              <a:off x="4714875" y="2489200"/>
              <a:ext cx="431800" cy="360362"/>
            </a:xfrm>
            <a:prstGeom prst="rect">
              <a:avLst/>
            </a:prstGeom>
            <a:ln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/>
            </a:p>
          </p:txBody>
        </p:sp>
        <p:sp>
          <p:nvSpPr>
            <p:cNvPr id="386122" name="Rectangle 74"/>
            <p:cNvSpPr>
              <a:spLocks noChangeArrowheads="1"/>
            </p:cNvSpPr>
            <p:nvPr/>
          </p:nvSpPr>
          <p:spPr bwMode="auto">
            <a:xfrm>
              <a:off x="4283075" y="2489200"/>
              <a:ext cx="431800" cy="360362"/>
            </a:xfrm>
            <a:prstGeom prst="rect">
              <a:avLst/>
            </a:prstGeom>
            <a:ln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6123" name="Rectangle 75"/>
            <p:cNvSpPr>
              <a:spLocks noChangeArrowheads="1"/>
            </p:cNvSpPr>
            <p:nvPr/>
          </p:nvSpPr>
          <p:spPr bwMode="auto">
            <a:xfrm>
              <a:off x="5508625" y="2489200"/>
              <a:ext cx="431800" cy="360362"/>
            </a:xfrm>
            <a:prstGeom prst="rect">
              <a:avLst/>
            </a:prstGeom>
            <a:ln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 smtClean="0"/>
                <a:t>∧</a:t>
              </a:r>
              <a:endParaRPr lang="en-US" altLang="zh-CN" sz="2000" dirty="0" smtClean="0"/>
            </a:p>
          </p:txBody>
        </p:sp>
        <p:sp>
          <p:nvSpPr>
            <p:cNvPr id="386124" name="Rectangle 76"/>
            <p:cNvSpPr>
              <a:spLocks noChangeArrowheads="1"/>
            </p:cNvSpPr>
            <p:nvPr/>
          </p:nvSpPr>
          <p:spPr bwMode="auto">
            <a:xfrm>
              <a:off x="6372225" y="2489200"/>
              <a:ext cx="431800" cy="360362"/>
            </a:xfrm>
            <a:prstGeom prst="rect">
              <a:avLst/>
            </a:prstGeom>
            <a:ln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/>
                <a:t>∧</a:t>
              </a:r>
              <a:endParaRPr lang="en-US" altLang="zh-CN" sz="2000"/>
            </a:p>
          </p:txBody>
        </p:sp>
        <p:sp>
          <p:nvSpPr>
            <p:cNvPr id="386125" name="Rectangle 77"/>
            <p:cNvSpPr>
              <a:spLocks noChangeArrowheads="1"/>
            </p:cNvSpPr>
            <p:nvPr/>
          </p:nvSpPr>
          <p:spPr bwMode="auto">
            <a:xfrm>
              <a:off x="5940425" y="2489200"/>
              <a:ext cx="431800" cy="360362"/>
            </a:xfrm>
            <a:prstGeom prst="rect">
              <a:avLst/>
            </a:prstGeom>
            <a:ln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6126" name="Rectangle 78"/>
            <p:cNvSpPr>
              <a:spLocks noChangeArrowheads="1"/>
            </p:cNvSpPr>
            <p:nvPr/>
          </p:nvSpPr>
          <p:spPr bwMode="auto">
            <a:xfrm>
              <a:off x="3851275" y="3281363"/>
              <a:ext cx="431800" cy="360362"/>
            </a:xfrm>
            <a:prstGeom prst="rect">
              <a:avLst/>
            </a:prstGeom>
            <a:ln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 smtClean="0"/>
                <a:t>∧</a:t>
              </a:r>
              <a:endParaRPr lang="en-US" altLang="zh-CN" sz="2000" dirty="0" smtClean="0"/>
            </a:p>
          </p:txBody>
        </p:sp>
        <p:sp>
          <p:nvSpPr>
            <p:cNvPr id="386127" name="Rectangle 79"/>
            <p:cNvSpPr>
              <a:spLocks noChangeArrowheads="1"/>
            </p:cNvSpPr>
            <p:nvPr/>
          </p:nvSpPr>
          <p:spPr bwMode="auto">
            <a:xfrm>
              <a:off x="4714875" y="3281363"/>
              <a:ext cx="431800" cy="360362"/>
            </a:xfrm>
            <a:prstGeom prst="rect">
              <a:avLst/>
            </a:prstGeom>
            <a:ln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/>
            </a:p>
          </p:txBody>
        </p:sp>
        <p:sp>
          <p:nvSpPr>
            <p:cNvPr id="386128" name="Rectangle 80"/>
            <p:cNvSpPr>
              <a:spLocks noChangeArrowheads="1"/>
            </p:cNvSpPr>
            <p:nvPr/>
          </p:nvSpPr>
          <p:spPr bwMode="auto">
            <a:xfrm>
              <a:off x="4283075" y="3281363"/>
              <a:ext cx="431800" cy="360362"/>
            </a:xfrm>
            <a:prstGeom prst="rect">
              <a:avLst/>
            </a:prstGeom>
            <a:ln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6129" name="Rectangle 81"/>
            <p:cNvSpPr>
              <a:spLocks noChangeArrowheads="1"/>
            </p:cNvSpPr>
            <p:nvPr/>
          </p:nvSpPr>
          <p:spPr bwMode="auto">
            <a:xfrm>
              <a:off x="5508625" y="3281363"/>
              <a:ext cx="431800" cy="360362"/>
            </a:xfrm>
            <a:prstGeom prst="rect">
              <a:avLst/>
            </a:prstGeom>
            <a:ln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/>
            </a:p>
          </p:txBody>
        </p:sp>
        <p:sp>
          <p:nvSpPr>
            <p:cNvPr id="386130" name="Rectangle 82"/>
            <p:cNvSpPr>
              <a:spLocks noChangeArrowheads="1"/>
            </p:cNvSpPr>
            <p:nvPr/>
          </p:nvSpPr>
          <p:spPr bwMode="auto">
            <a:xfrm>
              <a:off x="6372225" y="3281363"/>
              <a:ext cx="431800" cy="360362"/>
            </a:xfrm>
            <a:prstGeom prst="rect">
              <a:avLst/>
            </a:prstGeom>
            <a:ln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/>
            </a:p>
          </p:txBody>
        </p:sp>
        <p:sp>
          <p:nvSpPr>
            <p:cNvPr id="386131" name="Rectangle 83"/>
            <p:cNvSpPr>
              <a:spLocks noChangeArrowheads="1"/>
            </p:cNvSpPr>
            <p:nvPr/>
          </p:nvSpPr>
          <p:spPr bwMode="auto">
            <a:xfrm>
              <a:off x="5940425" y="3281363"/>
              <a:ext cx="431800" cy="360362"/>
            </a:xfrm>
            <a:prstGeom prst="rect">
              <a:avLst/>
            </a:prstGeom>
            <a:ln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endPara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6132" name="Rectangle 84"/>
            <p:cNvSpPr>
              <a:spLocks noChangeArrowheads="1"/>
            </p:cNvSpPr>
            <p:nvPr/>
          </p:nvSpPr>
          <p:spPr bwMode="auto">
            <a:xfrm>
              <a:off x="7164388" y="3281363"/>
              <a:ext cx="431800" cy="360362"/>
            </a:xfrm>
            <a:prstGeom prst="rect">
              <a:avLst/>
            </a:prstGeom>
            <a:ln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/>
                <a:t>∧</a:t>
              </a:r>
              <a:endParaRPr lang="en-US" altLang="zh-CN" sz="2000"/>
            </a:p>
          </p:txBody>
        </p:sp>
        <p:sp>
          <p:nvSpPr>
            <p:cNvPr id="386133" name="Rectangle 85"/>
            <p:cNvSpPr>
              <a:spLocks noChangeArrowheads="1"/>
            </p:cNvSpPr>
            <p:nvPr/>
          </p:nvSpPr>
          <p:spPr bwMode="auto">
            <a:xfrm>
              <a:off x="8027988" y="3281363"/>
              <a:ext cx="431800" cy="360362"/>
            </a:xfrm>
            <a:prstGeom prst="rect">
              <a:avLst/>
            </a:prstGeom>
            <a:ln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/>
                <a:t>∧</a:t>
              </a:r>
              <a:endParaRPr lang="en-US" altLang="zh-CN" sz="2000" dirty="0"/>
            </a:p>
          </p:txBody>
        </p:sp>
        <p:sp>
          <p:nvSpPr>
            <p:cNvPr id="386134" name="Rectangle 86"/>
            <p:cNvSpPr>
              <a:spLocks noChangeArrowheads="1"/>
            </p:cNvSpPr>
            <p:nvPr/>
          </p:nvSpPr>
          <p:spPr bwMode="auto">
            <a:xfrm>
              <a:off x="7596188" y="3281363"/>
              <a:ext cx="431800" cy="360362"/>
            </a:xfrm>
            <a:prstGeom prst="rect">
              <a:avLst/>
            </a:prstGeom>
            <a:ln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endPara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6135" name="Rectangle 87"/>
            <p:cNvSpPr>
              <a:spLocks noChangeArrowheads="1"/>
            </p:cNvSpPr>
            <p:nvPr/>
          </p:nvSpPr>
          <p:spPr bwMode="auto">
            <a:xfrm>
              <a:off x="5508625" y="3992563"/>
              <a:ext cx="431800" cy="360362"/>
            </a:xfrm>
            <a:prstGeom prst="rect">
              <a:avLst/>
            </a:prstGeom>
            <a:ln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/>
                <a:t>∧</a:t>
              </a:r>
              <a:endParaRPr lang="en-US" altLang="zh-CN" sz="2000"/>
            </a:p>
          </p:txBody>
        </p:sp>
        <p:sp>
          <p:nvSpPr>
            <p:cNvPr id="386136" name="Rectangle 88"/>
            <p:cNvSpPr>
              <a:spLocks noChangeArrowheads="1"/>
            </p:cNvSpPr>
            <p:nvPr/>
          </p:nvSpPr>
          <p:spPr bwMode="auto">
            <a:xfrm>
              <a:off x="6372225" y="3992563"/>
              <a:ext cx="431800" cy="360362"/>
            </a:xfrm>
            <a:prstGeom prst="rect">
              <a:avLst/>
            </a:prstGeom>
            <a:ln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/>
                <a:t>∧</a:t>
              </a:r>
              <a:endParaRPr lang="en-US" altLang="zh-CN" sz="2000"/>
            </a:p>
          </p:txBody>
        </p:sp>
        <p:sp>
          <p:nvSpPr>
            <p:cNvPr id="386137" name="Rectangle 89"/>
            <p:cNvSpPr>
              <a:spLocks noChangeArrowheads="1"/>
            </p:cNvSpPr>
            <p:nvPr/>
          </p:nvSpPr>
          <p:spPr bwMode="auto">
            <a:xfrm>
              <a:off x="5940425" y="3992563"/>
              <a:ext cx="431800" cy="360362"/>
            </a:xfrm>
            <a:prstGeom prst="rect">
              <a:avLst/>
            </a:prstGeom>
            <a:ln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  <a:endPara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6138" name="Line 90"/>
            <p:cNvSpPr>
              <a:spLocks noChangeShapeType="1"/>
            </p:cNvSpPr>
            <p:nvPr/>
          </p:nvSpPr>
          <p:spPr bwMode="auto">
            <a:xfrm>
              <a:off x="4067175" y="1841500"/>
              <a:ext cx="0" cy="6477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6139" name="Line 91"/>
            <p:cNvSpPr>
              <a:spLocks noChangeShapeType="1"/>
            </p:cNvSpPr>
            <p:nvPr/>
          </p:nvSpPr>
          <p:spPr bwMode="auto">
            <a:xfrm>
              <a:off x="4067175" y="2633663"/>
              <a:ext cx="0" cy="6477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6140" name="Line 92"/>
            <p:cNvSpPr>
              <a:spLocks noChangeShapeType="1"/>
            </p:cNvSpPr>
            <p:nvPr/>
          </p:nvSpPr>
          <p:spPr bwMode="auto">
            <a:xfrm>
              <a:off x="5724525" y="3489325"/>
              <a:ext cx="0" cy="50323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6141" name="Line 93"/>
            <p:cNvSpPr>
              <a:spLocks noChangeShapeType="1"/>
            </p:cNvSpPr>
            <p:nvPr/>
          </p:nvSpPr>
          <p:spPr bwMode="auto">
            <a:xfrm>
              <a:off x="4932363" y="2705100"/>
              <a:ext cx="576263" cy="0"/>
            </a:xfrm>
            <a:prstGeom prst="line">
              <a:avLst/>
            </a:prstGeom>
            <a:noFill/>
            <a:ln w="28575">
              <a:solidFill>
                <a:srgbClr val="663300"/>
              </a:solidFill>
              <a:round/>
              <a:tailEnd type="triangl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6142" name="Line 94"/>
            <p:cNvSpPr>
              <a:spLocks noChangeShapeType="1"/>
            </p:cNvSpPr>
            <p:nvPr/>
          </p:nvSpPr>
          <p:spPr bwMode="auto">
            <a:xfrm>
              <a:off x="4932363" y="3497263"/>
              <a:ext cx="576263" cy="0"/>
            </a:xfrm>
            <a:prstGeom prst="line">
              <a:avLst/>
            </a:prstGeom>
            <a:noFill/>
            <a:ln w="28575">
              <a:solidFill>
                <a:srgbClr val="663300"/>
              </a:solidFill>
              <a:round/>
              <a:tailEnd type="triangl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6143" name="Line 95"/>
            <p:cNvSpPr>
              <a:spLocks noChangeShapeType="1"/>
            </p:cNvSpPr>
            <p:nvPr/>
          </p:nvSpPr>
          <p:spPr bwMode="auto">
            <a:xfrm>
              <a:off x="6634163" y="3463925"/>
              <a:ext cx="503238" cy="0"/>
            </a:xfrm>
            <a:prstGeom prst="line">
              <a:avLst/>
            </a:prstGeom>
            <a:noFill/>
            <a:ln w="28575">
              <a:solidFill>
                <a:srgbClr val="663300"/>
              </a:solidFill>
              <a:round/>
              <a:tailEnd type="triangl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86145" name="Group 97"/>
          <p:cNvGrpSpPr/>
          <p:nvPr/>
        </p:nvGrpSpPr>
        <p:grpSpPr bwMode="auto">
          <a:xfrm>
            <a:off x="2916238" y="4149725"/>
            <a:ext cx="3671887" cy="1031875"/>
            <a:chOff x="1837" y="2614"/>
            <a:chExt cx="2313" cy="650"/>
          </a:xfrm>
        </p:grpSpPr>
        <p:sp>
          <p:nvSpPr>
            <p:cNvPr id="386146" name="Line 98"/>
            <p:cNvSpPr>
              <a:spLocks noChangeShapeType="1"/>
            </p:cNvSpPr>
            <p:nvPr/>
          </p:nvSpPr>
          <p:spPr bwMode="auto">
            <a:xfrm flipV="1">
              <a:off x="3107" y="2614"/>
              <a:ext cx="227" cy="272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tailEnd type="triangl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6147" name="Text Box 99"/>
            <p:cNvSpPr txBox="1">
              <a:spLocks noChangeArrowheads="1"/>
            </p:cNvSpPr>
            <p:nvPr/>
          </p:nvSpPr>
          <p:spPr bwMode="auto">
            <a:xfrm>
              <a:off x="1837" y="2976"/>
              <a:ext cx="2313" cy="288"/>
            </a:xfrm>
            <a:prstGeom prst="rect">
              <a:avLst/>
            </a:prstGeom>
            <a:noFill/>
            <a:ln w="28575" algn="ctr">
              <a:noFill/>
              <a:miter lim="800000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dirty="0">
                  <a:latin typeface="楷体" panose="02010609060101010101" pitchFamily="49" charset="-122"/>
                  <a:ea typeface="楷体" panose="02010609060101010101" pitchFamily="49" charset="-122"/>
                </a:rPr>
                <a:t>树的孩子兄弟链存储结构</a:t>
              </a:r>
              <a:endParaRPr lang="zh-CN" altLang="en-US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50" name="灯片编号占位符 4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</a:fld>
            <a:r>
              <a:rPr lang="en-US" altLang="zh-CN" smtClean="0"/>
              <a:t>/13</a:t>
            </a:r>
            <a:endParaRPr lang="en-US" altLang="zh-CN"/>
          </a:p>
        </p:txBody>
      </p:sp>
      <p:grpSp>
        <p:nvGrpSpPr>
          <p:cNvPr id="52" name="组合 51"/>
          <p:cNvGrpSpPr/>
          <p:nvPr/>
        </p:nvGrpSpPr>
        <p:grpSpPr>
          <a:xfrm>
            <a:off x="4714876" y="1743006"/>
            <a:ext cx="3643338" cy="721581"/>
            <a:chOff x="4714876" y="1743006"/>
            <a:chExt cx="3643338" cy="721581"/>
          </a:xfrm>
        </p:grpSpPr>
        <p:sp>
          <p:nvSpPr>
            <p:cNvPr id="48" name="左大括号 47"/>
            <p:cNvSpPr/>
            <p:nvPr/>
          </p:nvSpPr>
          <p:spPr>
            <a:xfrm rot="5400000">
              <a:off x="5572132" y="1357298"/>
              <a:ext cx="250033" cy="1964545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429256" y="1743006"/>
              <a:ext cx="29289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i="1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A</a:t>
              </a:r>
              <a:r>
                <a:rPr lang="zh-CN" altLang="en-US" sz="20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结点的所有孩子链起来</a:t>
              </a:r>
              <a:endParaRPr lang="zh-CN" altLang="en-US" sz="2000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6" name="Text Box 4"/>
          <p:cNvSpPr txBox="1">
            <a:spLocks noChangeArrowheads="1"/>
          </p:cNvSpPr>
          <p:nvPr/>
        </p:nvSpPr>
        <p:spPr bwMode="auto">
          <a:xfrm>
            <a:off x="323851" y="981075"/>
            <a:ext cx="5176844" cy="175699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algn="l"/>
            <a:r>
              <a:rPr lang="en-US" altLang="zh-CN" sz="2000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typedef</a:t>
            </a:r>
            <a:r>
              <a:rPr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struct</a:t>
            </a:r>
            <a:r>
              <a:rPr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tnode</a:t>
            </a:r>
            <a:r>
              <a:rPr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endParaRPr lang="en-US" altLang="zh-CN" sz="2000" dirty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  </a:t>
            </a:r>
            <a:r>
              <a:rPr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2000" dirty="0" err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ElemType</a:t>
            </a:r>
            <a:r>
              <a:rPr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data;</a:t>
            </a:r>
            <a:r>
              <a:rPr lang="en-US" altLang="zh-CN" sz="200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200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结点的</a:t>
            </a:r>
            <a:r>
              <a:rPr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值</a:t>
            </a:r>
            <a:endParaRPr lang="zh-CN" altLang="en-US" sz="2000" dirty="0">
              <a:solidFill>
                <a:srgbClr val="00B0F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zh-CN" altLang="en-US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zh-CN" alt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lang="en-US" altLang="zh-CN" sz="2000" dirty="0" err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struct</a:t>
            </a:r>
            <a:r>
              <a:rPr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tnode</a:t>
            </a:r>
            <a:r>
              <a:rPr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*hp;  	</a:t>
            </a:r>
            <a:r>
              <a:rPr lang="en-US" altLang="zh-CN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指向兄弟</a:t>
            </a:r>
            <a:endParaRPr lang="zh-CN" altLang="en-US" sz="2000" dirty="0">
              <a:solidFill>
                <a:srgbClr val="00B0F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zh-CN" altLang="en-US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zh-CN" alt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lang="en-US" altLang="zh-CN" sz="2000" dirty="0" err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struct</a:t>
            </a:r>
            <a:r>
              <a:rPr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tnode</a:t>
            </a:r>
            <a:r>
              <a:rPr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*</a:t>
            </a:r>
            <a:r>
              <a:rPr lang="en-US" altLang="zh-CN" sz="2000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vp</a:t>
            </a:r>
            <a:r>
              <a:rPr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  	</a:t>
            </a:r>
            <a:r>
              <a:rPr lang="en-US" altLang="zh-CN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指向</a:t>
            </a:r>
            <a:r>
              <a:rPr lang="zh-CN" altLang="en-US" sz="200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孩子结点</a:t>
            </a:r>
            <a:endParaRPr lang="zh-CN" altLang="en-US" sz="2000" dirty="0">
              <a:solidFill>
                <a:srgbClr val="00B0F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 </a:t>
            </a:r>
            <a:r>
              <a:rPr lang="en-US" altLang="zh-CN" sz="2000" dirty="0" err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TSBNode</a:t>
            </a:r>
            <a:r>
              <a:rPr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</a:t>
            </a:r>
            <a:endParaRPr lang="en-US" altLang="zh-CN" sz="2000" dirty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197671" name="Group 39"/>
          <p:cNvGrpSpPr/>
          <p:nvPr/>
        </p:nvGrpSpPr>
        <p:grpSpPr bwMode="auto">
          <a:xfrm>
            <a:off x="177801" y="4346575"/>
            <a:ext cx="4679950" cy="1771650"/>
            <a:chOff x="112" y="2738"/>
            <a:chExt cx="2948" cy="1116"/>
          </a:xfrm>
          <a:scene3d>
            <a:camera prst="perspectiveRight"/>
            <a:lightRig rig="threePt" dir="t"/>
          </a:scene3d>
        </p:grpSpPr>
        <p:sp>
          <p:nvSpPr>
            <p:cNvPr id="197637" name="Text Box 5"/>
            <p:cNvSpPr txBox="1">
              <a:spLocks noChangeArrowheads="1"/>
            </p:cNvSpPr>
            <p:nvPr/>
          </p:nvSpPr>
          <p:spPr bwMode="auto">
            <a:xfrm>
              <a:off x="112" y="3566"/>
              <a:ext cx="2948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思考题</a:t>
              </a: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：</a:t>
              </a:r>
              <a:r>
                <a:rPr lang="zh-CN" altLang="en-US" sz="2200" dirty="0">
                  <a:ea typeface="楷体" panose="02010609060101010101" pitchFamily="49" charset="-122"/>
                  <a:cs typeface="Times New Roman" panose="02020603050405020304" pitchFamily="18" charset="0"/>
                </a:rPr>
                <a:t>该存储结构的优缺点？</a:t>
              </a:r>
              <a:endParaRPr lang="zh-CN" altLang="en-US" sz="2200" dirty="0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pic>
          <p:nvPicPr>
            <p:cNvPr id="197639" name="Picture 7" descr="u=3748935793,4067141769&amp;fm=56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748" y="2738"/>
              <a:ext cx="817" cy="817"/>
            </a:xfrm>
            <a:prstGeom prst="rect">
              <a:avLst/>
            </a:prstGeom>
            <a:noFill/>
          </p:spPr>
        </p:pic>
      </p:grpSp>
      <p:sp>
        <p:nvSpPr>
          <p:cNvPr id="197640" name="Text Box 8"/>
          <p:cNvSpPr txBox="1">
            <a:spLocks noChangeArrowheads="1"/>
          </p:cNvSpPr>
          <p:nvPr/>
        </p:nvSpPr>
        <p:spPr bwMode="auto">
          <a:xfrm>
            <a:off x="323850" y="333375"/>
            <a:ext cx="5903913" cy="457200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兄弟链存储</a:t>
            </a:r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结构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中结点的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类型声明如下：</a:t>
            </a:r>
            <a:endParaRPr lang="zh-CN" altLang="en-US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97641" name="Text Box 9"/>
          <p:cNvSpPr txBox="1">
            <a:spLocks noChangeArrowheads="1"/>
          </p:cNvSpPr>
          <p:nvPr/>
        </p:nvSpPr>
        <p:spPr bwMode="auto">
          <a:xfrm>
            <a:off x="250825" y="2924175"/>
            <a:ext cx="2736850" cy="830997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每个结点固定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只有两个指针</a:t>
            </a:r>
            <a:r>
              <a:rPr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域！！！</a:t>
            </a:r>
            <a:endParaRPr lang="en-US" altLang="zh-CN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97642" name="Rectangle 10"/>
          <p:cNvSpPr>
            <a:spLocks noChangeArrowheads="1"/>
          </p:cNvSpPr>
          <p:nvPr/>
        </p:nvSpPr>
        <p:spPr bwMode="auto">
          <a:xfrm>
            <a:off x="4429125" y="3573463"/>
            <a:ext cx="431800" cy="360362"/>
          </a:xfrm>
          <a:prstGeom prst="rect">
            <a:avLst/>
          </a:prstGeom>
          <a:ln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/>
          </a:p>
        </p:txBody>
      </p:sp>
      <p:sp>
        <p:nvSpPr>
          <p:cNvPr id="197643" name="Rectangle 11"/>
          <p:cNvSpPr>
            <a:spLocks noChangeArrowheads="1"/>
          </p:cNvSpPr>
          <p:nvPr/>
        </p:nvSpPr>
        <p:spPr bwMode="auto">
          <a:xfrm>
            <a:off x="5292725" y="3573463"/>
            <a:ext cx="431800" cy="360362"/>
          </a:xfrm>
          <a:prstGeom prst="rect">
            <a:avLst/>
          </a:prstGeom>
          <a:ln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dirty="0"/>
              <a:t>∧</a:t>
            </a:r>
            <a:endParaRPr lang="en-US" altLang="zh-CN" sz="2000" dirty="0"/>
          </a:p>
        </p:txBody>
      </p:sp>
      <p:sp>
        <p:nvSpPr>
          <p:cNvPr id="197644" name="Rectangle 12"/>
          <p:cNvSpPr>
            <a:spLocks noChangeArrowheads="1"/>
          </p:cNvSpPr>
          <p:nvPr/>
        </p:nvSpPr>
        <p:spPr bwMode="auto">
          <a:xfrm>
            <a:off x="4860925" y="3573463"/>
            <a:ext cx="431800" cy="360362"/>
          </a:xfrm>
          <a:prstGeom prst="rect">
            <a:avLst/>
          </a:prstGeom>
          <a:ln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altLang="zh-CN" sz="2000" i="1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7645" name="Rectangle 13"/>
          <p:cNvSpPr>
            <a:spLocks noChangeArrowheads="1"/>
          </p:cNvSpPr>
          <p:nvPr/>
        </p:nvSpPr>
        <p:spPr bwMode="auto">
          <a:xfrm>
            <a:off x="4427538" y="4365625"/>
            <a:ext cx="431800" cy="360363"/>
          </a:xfrm>
          <a:prstGeom prst="rect">
            <a:avLst/>
          </a:prstGeom>
          <a:ln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/>
          </a:p>
        </p:txBody>
      </p:sp>
      <p:sp>
        <p:nvSpPr>
          <p:cNvPr id="197646" name="Rectangle 14"/>
          <p:cNvSpPr>
            <a:spLocks noChangeArrowheads="1"/>
          </p:cNvSpPr>
          <p:nvPr/>
        </p:nvSpPr>
        <p:spPr bwMode="auto">
          <a:xfrm>
            <a:off x="5291138" y="4365625"/>
            <a:ext cx="431800" cy="360363"/>
          </a:xfrm>
          <a:prstGeom prst="rect">
            <a:avLst/>
          </a:prstGeom>
          <a:ln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/>
          </a:p>
        </p:txBody>
      </p:sp>
      <p:sp>
        <p:nvSpPr>
          <p:cNvPr id="197647" name="Rectangle 15"/>
          <p:cNvSpPr>
            <a:spLocks noChangeArrowheads="1"/>
          </p:cNvSpPr>
          <p:nvPr/>
        </p:nvSpPr>
        <p:spPr bwMode="auto">
          <a:xfrm>
            <a:off x="4859338" y="4365625"/>
            <a:ext cx="431800" cy="360363"/>
          </a:xfrm>
          <a:prstGeom prst="rect">
            <a:avLst/>
          </a:prstGeom>
          <a:ln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altLang="zh-CN" sz="2000" i="1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7648" name="Rectangle 16"/>
          <p:cNvSpPr>
            <a:spLocks noChangeArrowheads="1"/>
          </p:cNvSpPr>
          <p:nvPr/>
        </p:nvSpPr>
        <p:spPr bwMode="auto">
          <a:xfrm>
            <a:off x="6084888" y="4365625"/>
            <a:ext cx="431800" cy="360363"/>
          </a:xfrm>
          <a:prstGeom prst="rect">
            <a:avLst/>
          </a:prstGeom>
          <a:ln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dirty="0" smtClean="0"/>
              <a:t>∧</a:t>
            </a:r>
            <a:endParaRPr lang="en-US" altLang="zh-CN" sz="2000" dirty="0" smtClean="0"/>
          </a:p>
        </p:txBody>
      </p:sp>
      <p:sp>
        <p:nvSpPr>
          <p:cNvPr id="197649" name="Rectangle 17"/>
          <p:cNvSpPr>
            <a:spLocks noChangeArrowheads="1"/>
          </p:cNvSpPr>
          <p:nvPr/>
        </p:nvSpPr>
        <p:spPr bwMode="auto">
          <a:xfrm>
            <a:off x="6948488" y="4365625"/>
            <a:ext cx="431800" cy="360363"/>
          </a:xfrm>
          <a:prstGeom prst="rect">
            <a:avLst/>
          </a:prstGeom>
          <a:ln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dirty="0"/>
              <a:t>∧</a:t>
            </a:r>
            <a:endParaRPr lang="en-US" altLang="zh-CN" sz="2000" dirty="0"/>
          </a:p>
        </p:txBody>
      </p:sp>
      <p:sp>
        <p:nvSpPr>
          <p:cNvPr id="197650" name="Rectangle 18"/>
          <p:cNvSpPr>
            <a:spLocks noChangeArrowheads="1"/>
          </p:cNvSpPr>
          <p:nvPr/>
        </p:nvSpPr>
        <p:spPr bwMode="auto">
          <a:xfrm>
            <a:off x="6516688" y="4365625"/>
            <a:ext cx="431800" cy="360363"/>
          </a:xfrm>
          <a:prstGeom prst="rect">
            <a:avLst/>
          </a:prstGeom>
          <a:ln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altLang="zh-CN" sz="2000" i="1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7651" name="Rectangle 19"/>
          <p:cNvSpPr>
            <a:spLocks noChangeArrowheads="1"/>
          </p:cNvSpPr>
          <p:nvPr/>
        </p:nvSpPr>
        <p:spPr bwMode="auto">
          <a:xfrm>
            <a:off x="4427538" y="5157788"/>
            <a:ext cx="431800" cy="360362"/>
          </a:xfrm>
          <a:prstGeom prst="rect">
            <a:avLst/>
          </a:prstGeom>
          <a:ln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dirty="0" smtClean="0"/>
              <a:t>∧</a:t>
            </a:r>
            <a:endParaRPr lang="en-US" altLang="zh-CN" sz="2000" dirty="0" smtClean="0"/>
          </a:p>
        </p:txBody>
      </p:sp>
      <p:sp>
        <p:nvSpPr>
          <p:cNvPr id="197652" name="Rectangle 20"/>
          <p:cNvSpPr>
            <a:spLocks noChangeArrowheads="1"/>
          </p:cNvSpPr>
          <p:nvPr/>
        </p:nvSpPr>
        <p:spPr bwMode="auto">
          <a:xfrm>
            <a:off x="5291138" y="5157788"/>
            <a:ext cx="431800" cy="360362"/>
          </a:xfrm>
          <a:prstGeom prst="rect">
            <a:avLst/>
          </a:prstGeom>
          <a:ln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/>
          </a:p>
        </p:txBody>
      </p:sp>
      <p:sp>
        <p:nvSpPr>
          <p:cNvPr id="197653" name="Rectangle 21"/>
          <p:cNvSpPr>
            <a:spLocks noChangeArrowheads="1"/>
          </p:cNvSpPr>
          <p:nvPr/>
        </p:nvSpPr>
        <p:spPr bwMode="auto">
          <a:xfrm>
            <a:off x="4859338" y="5157788"/>
            <a:ext cx="431800" cy="360362"/>
          </a:xfrm>
          <a:prstGeom prst="rect">
            <a:avLst/>
          </a:prstGeom>
          <a:ln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en-US" altLang="zh-CN" sz="2000" i="1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7654" name="Rectangle 22"/>
          <p:cNvSpPr>
            <a:spLocks noChangeArrowheads="1"/>
          </p:cNvSpPr>
          <p:nvPr/>
        </p:nvSpPr>
        <p:spPr bwMode="auto">
          <a:xfrm>
            <a:off x="6084888" y="5157788"/>
            <a:ext cx="431800" cy="360362"/>
          </a:xfrm>
          <a:prstGeom prst="rect">
            <a:avLst/>
          </a:prstGeom>
          <a:ln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/>
          </a:p>
        </p:txBody>
      </p:sp>
      <p:sp>
        <p:nvSpPr>
          <p:cNvPr id="197655" name="Rectangle 23"/>
          <p:cNvSpPr>
            <a:spLocks noChangeArrowheads="1"/>
          </p:cNvSpPr>
          <p:nvPr/>
        </p:nvSpPr>
        <p:spPr bwMode="auto">
          <a:xfrm>
            <a:off x="6948488" y="5157788"/>
            <a:ext cx="431800" cy="360362"/>
          </a:xfrm>
          <a:prstGeom prst="rect">
            <a:avLst/>
          </a:prstGeom>
          <a:ln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/>
          </a:p>
        </p:txBody>
      </p:sp>
      <p:sp>
        <p:nvSpPr>
          <p:cNvPr id="197656" name="Rectangle 24"/>
          <p:cNvSpPr>
            <a:spLocks noChangeArrowheads="1"/>
          </p:cNvSpPr>
          <p:nvPr/>
        </p:nvSpPr>
        <p:spPr bwMode="auto">
          <a:xfrm>
            <a:off x="6516688" y="5157788"/>
            <a:ext cx="431800" cy="360362"/>
          </a:xfrm>
          <a:prstGeom prst="rect">
            <a:avLst/>
          </a:prstGeom>
          <a:ln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en-US" altLang="zh-CN" sz="2000" i="1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7657" name="Rectangle 25"/>
          <p:cNvSpPr>
            <a:spLocks noChangeArrowheads="1"/>
          </p:cNvSpPr>
          <p:nvPr/>
        </p:nvSpPr>
        <p:spPr bwMode="auto">
          <a:xfrm>
            <a:off x="7740650" y="5157788"/>
            <a:ext cx="431800" cy="360362"/>
          </a:xfrm>
          <a:prstGeom prst="rect">
            <a:avLst/>
          </a:prstGeom>
          <a:ln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/>
              <a:t>∧</a:t>
            </a:r>
            <a:endParaRPr lang="en-US" altLang="zh-CN" sz="2000"/>
          </a:p>
        </p:txBody>
      </p:sp>
      <p:sp>
        <p:nvSpPr>
          <p:cNvPr id="197658" name="Rectangle 26"/>
          <p:cNvSpPr>
            <a:spLocks noChangeArrowheads="1"/>
          </p:cNvSpPr>
          <p:nvPr/>
        </p:nvSpPr>
        <p:spPr bwMode="auto">
          <a:xfrm>
            <a:off x="8604250" y="5157788"/>
            <a:ext cx="431800" cy="360362"/>
          </a:xfrm>
          <a:prstGeom prst="rect">
            <a:avLst/>
          </a:prstGeom>
          <a:ln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/>
              <a:t>∧</a:t>
            </a:r>
            <a:endParaRPr lang="en-US" altLang="zh-CN" sz="2000"/>
          </a:p>
        </p:txBody>
      </p:sp>
      <p:sp>
        <p:nvSpPr>
          <p:cNvPr id="197659" name="Rectangle 27"/>
          <p:cNvSpPr>
            <a:spLocks noChangeArrowheads="1"/>
          </p:cNvSpPr>
          <p:nvPr/>
        </p:nvSpPr>
        <p:spPr bwMode="auto">
          <a:xfrm>
            <a:off x="8172450" y="5157788"/>
            <a:ext cx="431800" cy="360362"/>
          </a:xfrm>
          <a:prstGeom prst="rect">
            <a:avLst/>
          </a:prstGeom>
          <a:ln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en-US" altLang="zh-CN" sz="2000" i="1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7660" name="Rectangle 28"/>
          <p:cNvSpPr>
            <a:spLocks noChangeArrowheads="1"/>
          </p:cNvSpPr>
          <p:nvPr/>
        </p:nvSpPr>
        <p:spPr bwMode="auto">
          <a:xfrm>
            <a:off x="6084888" y="5868988"/>
            <a:ext cx="431800" cy="360362"/>
          </a:xfrm>
          <a:prstGeom prst="rect">
            <a:avLst/>
          </a:prstGeom>
          <a:ln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/>
              <a:t>∧</a:t>
            </a:r>
            <a:endParaRPr lang="en-US" altLang="zh-CN" sz="2000"/>
          </a:p>
        </p:txBody>
      </p:sp>
      <p:sp>
        <p:nvSpPr>
          <p:cNvPr id="197661" name="Rectangle 29"/>
          <p:cNvSpPr>
            <a:spLocks noChangeArrowheads="1"/>
          </p:cNvSpPr>
          <p:nvPr/>
        </p:nvSpPr>
        <p:spPr bwMode="auto">
          <a:xfrm>
            <a:off x="6948488" y="5868988"/>
            <a:ext cx="431800" cy="360362"/>
          </a:xfrm>
          <a:prstGeom prst="rect">
            <a:avLst/>
          </a:prstGeom>
          <a:ln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/>
              <a:t>∧</a:t>
            </a:r>
            <a:endParaRPr lang="en-US" altLang="zh-CN" sz="2000"/>
          </a:p>
        </p:txBody>
      </p:sp>
      <p:sp>
        <p:nvSpPr>
          <p:cNvPr id="197662" name="Rectangle 30"/>
          <p:cNvSpPr>
            <a:spLocks noChangeArrowheads="1"/>
          </p:cNvSpPr>
          <p:nvPr/>
        </p:nvSpPr>
        <p:spPr bwMode="auto">
          <a:xfrm>
            <a:off x="6516688" y="5868988"/>
            <a:ext cx="431800" cy="360362"/>
          </a:xfrm>
          <a:prstGeom prst="rect">
            <a:avLst/>
          </a:prstGeom>
          <a:ln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lang="en-US" altLang="zh-CN" sz="2000" i="1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7663" name="Line 31"/>
          <p:cNvSpPr>
            <a:spLocks noChangeShapeType="1"/>
          </p:cNvSpPr>
          <p:nvPr/>
        </p:nvSpPr>
        <p:spPr bwMode="auto">
          <a:xfrm>
            <a:off x="4643438" y="3717925"/>
            <a:ext cx="0" cy="6477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tailEnd type="triangl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97664" name="Line 32"/>
          <p:cNvSpPr>
            <a:spLocks noChangeShapeType="1"/>
          </p:cNvSpPr>
          <p:nvPr/>
        </p:nvSpPr>
        <p:spPr bwMode="auto">
          <a:xfrm>
            <a:off x="4643438" y="4510088"/>
            <a:ext cx="0" cy="6477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97665" name="Line 33"/>
          <p:cNvSpPr>
            <a:spLocks noChangeShapeType="1"/>
          </p:cNvSpPr>
          <p:nvPr/>
        </p:nvSpPr>
        <p:spPr bwMode="auto">
          <a:xfrm>
            <a:off x="6300788" y="5365750"/>
            <a:ext cx="0" cy="50323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tailEnd type="triangl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97666" name="Line 34"/>
          <p:cNvSpPr>
            <a:spLocks noChangeShapeType="1"/>
          </p:cNvSpPr>
          <p:nvPr/>
        </p:nvSpPr>
        <p:spPr bwMode="auto">
          <a:xfrm>
            <a:off x="5508625" y="4581525"/>
            <a:ext cx="576263" cy="0"/>
          </a:xfrm>
          <a:prstGeom prst="line">
            <a:avLst/>
          </a:prstGeom>
          <a:noFill/>
          <a:ln w="28575">
            <a:solidFill>
              <a:srgbClr val="663300"/>
            </a:solidFill>
            <a:round/>
            <a:tailEnd type="triangl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97667" name="Line 35"/>
          <p:cNvSpPr>
            <a:spLocks noChangeShapeType="1"/>
          </p:cNvSpPr>
          <p:nvPr/>
        </p:nvSpPr>
        <p:spPr bwMode="auto">
          <a:xfrm>
            <a:off x="5508625" y="5373688"/>
            <a:ext cx="576263" cy="0"/>
          </a:xfrm>
          <a:prstGeom prst="line">
            <a:avLst/>
          </a:prstGeom>
          <a:noFill/>
          <a:ln w="28575">
            <a:solidFill>
              <a:srgbClr val="663300"/>
            </a:solidFill>
            <a:round/>
            <a:tailEnd type="triangl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97668" name="Line 36"/>
          <p:cNvSpPr>
            <a:spLocks noChangeShapeType="1"/>
          </p:cNvSpPr>
          <p:nvPr/>
        </p:nvSpPr>
        <p:spPr bwMode="auto">
          <a:xfrm>
            <a:off x="7210425" y="5340350"/>
            <a:ext cx="503238" cy="0"/>
          </a:xfrm>
          <a:prstGeom prst="line">
            <a:avLst/>
          </a:prstGeom>
          <a:noFill/>
          <a:ln w="28575">
            <a:solidFill>
              <a:srgbClr val="663300"/>
            </a:solidFill>
            <a:round/>
            <a:tailEnd type="triangl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97669" name="Line 37"/>
          <p:cNvSpPr>
            <a:spLocks noChangeShapeType="1"/>
          </p:cNvSpPr>
          <p:nvPr/>
        </p:nvSpPr>
        <p:spPr bwMode="auto">
          <a:xfrm>
            <a:off x="3348038" y="2205038"/>
            <a:ext cx="1295400" cy="1368425"/>
          </a:xfrm>
          <a:prstGeom prst="line">
            <a:avLst/>
          </a:prstGeom>
          <a:noFill/>
          <a:ln w="28575">
            <a:solidFill>
              <a:srgbClr val="CC00FF"/>
            </a:solidFill>
            <a:prstDash val="sysDot"/>
            <a:round/>
            <a:tailEnd type="triangl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97670" name="Line 38"/>
          <p:cNvSpPr>
            <a:spLocks noChangeShapeType="1"/>
          </p:cNvSpPr>
          <p:nvPr/>
        </p:nvSpPr>
        <p:spPr bwMode="auto">
          <a:xfrm>
            <a:off x="3419475" y="1844675"/>
            <a:ext cx="2089150" cy="1728788"/>
          </a:xfrm>
          <a:prstGeom prst="line">
            <a:avLst/>
          </a:prstGeom>
          <a:noFill/>
          <a:ln w="28575">
            <a:solidFill>
              <a:srgbClr val="CC00FF"/>
            </a:solidFill>
            <a:prstDash val="sysDot"/>
            <a:round/>
            <a:tailEnd type="triangl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9" name="灯片编号占位符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</a:fld>
            <a:r>
              <a:rPr lang="en-US" altLang="zh-CN" smtClean="0"/>
              <a:t>/13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7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857224" y="3071810"/>
            <a:ext cx="4429156" cy="57246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二叉树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是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有限的结点集合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kumimoji="1" lang="zh-CN" altLang="en-US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42690" name="Text Box 2" descr="纸莎草纸"/>
          <p:cNvSpPr txBox="1">
            <a:spLocks noChangeArrowheads="1"/>
          </p:cNvSpPr>
          <p:nvPr/>
        </p:nvSpPr>
        <p:spPr bwMode="auto">
          <a:xfrm>
            <a:off x="571472" y="1977537"/>
            <a:ext cx="3887788" cy="519113"/>
          </a:xfrm>
          <a:prstGeom prst="rect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 w="9525">
            <a:noFill/>
            <a:miter lim="800000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anose="02010509060101010101" pitchFamily="49" charset="-122"/>
              </a:rPr>
              <a:t>7.2.1  </a:t>
            </a:r>
            <a:r>
              <a:rPr kumimoji="1"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anose="02010509060101010101" pitchFamily="49" charset="-122"/>
              </a:rPr>
              <a:t>二叉树的定义</a:t>
            </a:r>
            <a:endParaRPr kumimoji="1" lang="zh-CN" altLang="en-US" sz="28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ea typeface="隶书" panose="02010509060101010101" pitchFamily="49" charset="-122"/>
            </a:endParaRPr>
          </a:p>
        </p:txBody>
      </p:sp>
      <p:sp>
        <p:nvSpPr>
          <p:cNvPr id="4" name="椭圆形标注 3"/>
          <p:cNvSpPr/>
          <p:nvPr/>
        </p:nvSpPr>
        <p:spPr>
          <a:xfrm>
            <a:off x="5286380" y="2334727"/>
            <a:ext cx="1071570" cy="928694"/>
          </a:xfrm>
          <a:prstGeom prst="wedgeEllipseCallout">
            <a:avLst>
              <a:gd name="adj1" fmla="val -119141"/>
              <a:gd name="adj2" fmla="val 5703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zh-CN" altLang="en-US" sz="2000" dirty="0" smtClean="0">
                <a:solidFill>
                  <a:srgbClr val="FF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递归定义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57224" y="3834925"/>
            <a:ext cx="7643866" cy="1717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30000"/>
              </a:lnSpc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这个集合或者是空。</a:t>
            </a:r>
            <a:endParaRPr kumimoji="1" lang="zh-CN" altLang="en-US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30000"/>
              </a:lnSpc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或者由一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个根结点和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两棵互不相交的称为</a:t>
            </a:r>
            <a:r>
              <a:rPr kumimoji="1" lang="zh-CN" altLang="en-US" dirty="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左子树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kumimoji="1" lang="zh-CN" altLang="en-US" dirty="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右子树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的二叉树组成。</a:t>
            </a:r>
            <a:r>
              <a:rPr kumimoji="1" lang="zh-CN" altLang="en-US" dirty="0" smtClean="0">
                <a:solidFill>
                  <a:srgbClr val="00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endParaRPr lang="zh-CN" altLang="en-US" dirty="0"/>
          </a:p>
        </p:txBody>
      </p:sp>
      <p:sp>
        <p:nvSpPr>
          <p:cNvPr id="6" name="Text Box 15" descr="信纸"/>
          <p:cNvSpPr txBox="1">
            <a:spLocks noChangeArrowheads="1"/>
          </p:cNvSpPr>
          <p:nvPr/>
        </p:nvSpPr>
        <p:spPr bwMode="auto">
          <a:xfrm>
            <a:off x="1928794" y="571480"/>
            <a:ext cx="4376751" cy="57943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7.2 </a:t>
            </a:r>
            <a:r>
              <a:rPr kumimoji="1" lang="en-US" altLang="zh-CN" sz="32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 </a:t>
            </a:r>
            <a:r>
              <a:rPr kumimoji="1" lang="zh-CN" altLang="en-US" sz="32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二叉树的概念</a:t>
            </a:r>
            <a:r>
              <a:rPr kumimoji="1" lang="zh-CN" altLang="en-US" sz="32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1" lang="zh-CN" altLang="en-US" sz="32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BE83-1AD7-4D57-BED4-A5A7924D4FB7}" type="slidenum">
              <a:rPr lang="en-US" altLang="zh-CN" smtClean="0"/>
            </a:fld>
            <a:r>
              <a:rPr lang="en-US" altLang="zh-CN" smtClean="0"/>
              <a:t>/20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395288" y="908050"/>
            <a:ext cx="8569325" cy="57246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　树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是由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i="1" dirty="0" err="1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zh-CN" dirty="0" err="1">
                <a:latin typeface="+mn-ea"/>
                <a:ea typeface="+mn-ea"/>
                <a:cs typeface="Times New Roman" panose="02020603050405020304" pitchFamily="18" charset="0"/>
              </a:rPr>
              <a:t>≥</a:t>
            </a:r>
            <a:r>
              <a:rPr kumimoji="1" lang="en-US" altLang="zh-CN" dirty="0" err="1"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个结点组成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的有限集合（记为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）。其中：    </a:t>
            </a:r>
            <a:endParaRPr kumimoji="1" lang="zh-CN" altLang="en-US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174" name="Text Box 1078"/>
          <p:cNvSpPr txBox="1">
            <a:spLocks noChangeArrowheads="1"/>
          </p:cNvSpPr>
          <p:nvPr/>
        </p:nvSpPr>
        <p:spPr bwMode="auto">
          <a:xfrm>
            <a:off x="828675" y="1557338"/>
            <a:ext cx="7631113" cy="249299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zh-CN" altLang="en-US" sz="2000">
                <a:ea typeface="楷体" panose="02010609060101010101" pitchFamily="49" charset="-122"/>
                <a:cs typeface="Times New Roman" panose="02020603050405020304" pitchFamily="18" charset="0"/>
              </a:rPr>
              <a:t>如果</a:t>
            </a:r>
            <a:r>
              <a:rPr kumimoji="1" lang="en-US" altLang="zh-CN" sz="2000" i="1" smtClean="0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000" smtClean="0">
                <a:ea typeface="楷体" panose="02010609060101010101" pitchFamily="49" charset="-122"/>
                <a:cs typeface="Times New Roman" panose="02020603050405020304" pitchFamily="18" charset="0"/>
              </a:rPr>
              <a:t>=0</a:t>
            </a:r>
            <a:r>
              <a:rPr kumimoji="1" lang="zh-CN" altLang="en-US" sz="2000" smtClean="0">
                <a:ea typeface="楷体" panose="02010609060101010101" pitchFamily="49" charset="-122"/>
                <a:cs typeface="Times New Roman" panose="02020603050405020304" pitchFamily="18" charset="0"/>
              </a:rPr>
              <a:t>，它</a:t>
            </a:r>
            <a:r>
              <a:rPr kumimoji="1"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是一棵</a:t>
            </a:r>
            <a:r>
              <a:rPr kumimoji="1" lang="zh-CN" altLang="en-US" sz="200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空</a:t>
            </a:r>
            <a:r>
              <a:rPr kumimoji="1" lang="zh-CN" altLang="en-US" sz="200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树</a:t>
            </a:r>
            <a:r>
              <a:rPr kumimoji="1" lang="zh-CN" altLang="en-US" sz="2000" smtClean="0">
                <a:ea typeface="楷体" panose="02010609060101010101" pitchFamily="49" charset="-122"/>
                <a:cs typeface="Times New Roman" panose="02020603050405020304" pitchFamily="18" charset="0"/>
              </a:rPr>
              <a:t>，这</a:t>
            </a:r>
            <a:r>
              <a:rPr kumimoji="1"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是树的特例；</a:t>
            </a:r>
            <a:endParaRPr kumimoji="1" lang="zh-CN" altLang="en-US" sz="2000" dirty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zh-CN" altLang="en-US" sz="200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如果</a:t>
            </a:r>
            <a:r>
              <a:rPr kumimoji="1" lang="en-US" altLang="zh-CN" sz="2000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&gt;0</a:t>
            </a:r>
            <a:r>
              <a:rPr kumimoji="1" lang="zh-CN" altLang="en-US" sz="2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，这</a:t>
            </a:r>
            <a:r>
              <a:rPr kumimoji="1" lang="en-US" altLang="zh-CN" sz="2000" i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zh-CN" altLang="en-US" sz="2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个结点中存在一个唯一结点作为</a:t>
            </a:r>
            <a:r>
              <a:rPr kumimoji="1" lang="zh-CN" altLang="en-US" sz="20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树</a:t>
            </a:r>
            <a:r>
              <a:rPr kumimoji="1" lang="zh-CN" altLang="en-US" sz="200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kumimoji="1" lang="zh-CN" altLang="en-US" sz="2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根结点（</a:t>
            </a:r>
            <a:r>
              <a:rPr kumimoji="1" lang="en-US" altLang="zh-CN" sz="200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root</a:t>
            </a:r>
            <a:r>
              <a:rPr kumimoji="1" lang="zh-CN" altLang="en-US" sz="2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），其余结点可</a:t>
            </a:r>
            <a:r>
              <a:rPr kumimoji="1" lang="zh-CN" altLang="en-US" sz="20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分为</a:t>
            </a:r>
            <a:r>
              <a:rPr kumimoji="1" lang="en-US" altLang="zh-CN" sz="2000" i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kumimoji="1" lang="en-US" altLang="zh-CN" sz="20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00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2000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kumimoji="1" lang="en-US" altLang="zh-CN" sz="2000" smtClean="0">
                <a:latin typeface="+mn-ea"/>
                <a:cs typeface="Times New Roman" panose="02020603050405020304" pitchFamily="18" charset="0"/>
              </a:rPr>
              <a:t>≥</a:t>
            </a:r>
            <a:r>
              <a:rPr kumimoji="1" lang="en-US" altLang="zh-CN" sz="2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kumimoji="1" lang="zh-CN" altLang="en-US" sz="20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）个</a:t>
            </a:r>
            <a:r>
              <a:rPr kumimoji="1" lang="zh-CN" altLang="en-US" sz="2000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互</a:t>
            </a:r>
            <a:r>
              <a:rPr kumimoji="1" lang="zh-CN" altLang="en-US" sz="200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不相交</a:t>
            </a:r>
            <a:r>
              <a:rPr kumimoji="1" lang="zh-CN" altLang="en-US" sz="200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kumimoji="1" lang="zh-CN" altLang="en-US" sz="2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有限子集</a:t>
            </a:r>
            <a:r>
              <a:rPr kumimoji="1" lang="en-US" altLang="zh-CN" sz="2000" i="1" dirty="0" err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kumimoji="1" lang="en-US" altLang="zh-CN" sz="2000" baseline="-25000" dirty="0" err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00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kumimoji="1" lang="en-US" altLang="zh-CN" sz="2000" i="1" err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kumimoji="1" lang="en-US" altLang="zh-CN" sz="2000" baseline="-25000" err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kumimoji="1" lang="en-US" altLang="zh-CN" sz="2000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…</a:t>
            </a:r>
            <a:r>
              <a:rPr kumimoji="1" lang="zh-CN" altLang="en-US" sz="2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kumimoji="1" lang="en-US" altLang="zh-CN" sz="2000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kumimoji="1" lang="en-US" altLang="zh-CN" sz="2000" i="1" baseline="-25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kumimoji="1" lang="zh-CN" altLang="en-US" sz="2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，而每个子集</a:t>
            </a:r>
            <a:r>
              <a:rPr kumimoji="1" lang="zh-CN" altLang="en-US" sz="20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本身又是</a:t>
            </a:r>
            <a:r>
              <a:rPr kumimoji="1" lang="zh-CN" altLang="en-US" sz="200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一</a:t>
            </a:r>
            <a:r>
              <a:rPr kumimoji="1" lang="zh-CN" altLang="en-US" sz="2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棵</a:t>
            </a:r>
            <a:r>
              <a:rPr kumimoji="1" lang="zh-CN" altLang="en-US" sz="200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树</a:t>
            </a:r>
            <a:r>
              <a:rPr kumimoji="1" lang="zh-CN" altLang="en-US" sz="2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，称为根结点</a:t>
            </a:r>
            <a:r>
              <a:rPr kumimoji="1" lang="en-US" altLang="zh-CN" sz="2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root</a:t>
            </a:r>
            <a:r>
              <a:rPr kumimoji="1" lang="zh-CN" altLang="en-US" sz="20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的子</a:t>
            </a:r>
            <a:r>
              <a:rPr kumimoji="1" lang="zh-CN" altLang="en-US" sz="200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树</a:t>
            </a:r>
            <a:r>
              <a:rPr kumimoji="1" lang="zh-CN" altLang="en-US" sz="2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。    </a:t>
            </a:r>
            <a:r>
              <a:rPr kumimoji="1" lang="zh-CN" altLang="en-US" sz="200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</a:t>
            </a:r>
            <a:r>
              <a:rPr kumimoji="1" lang="zh-CN" altLang="en-US" sz="2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   </a:t>
            </a:r>
            <a:r>
              <a:rPr kumimoji="1" lang="zh-CN" altLang="en-US" sz="2000" smtClean="0">
                <a:ea typeface="楷体" panose="02010609060101010101" pitchFamily="49" charset="-122"/>
                <a:cs typeface="Times New Roman" panose="02020603050405020304" pitchFamily="18" charset="0"/>
              </a:rPr>
              <a:t>树中所有结点构成一种层次关系！</a:t>
            </a:r>
            <a:endParaRPr kumimoji="1" lang="zh-CN" altLang="en-US" sz="2000" dirty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3203575" y="4149725"/>
            <a:ext cx="3455988" cy="2016125"/>
            <a:chOff x="3203575" y="4149725"/>
            <a:chExt cx="3455988" cy="2016125"/>
          </a:xfrm>
        </p:grpSpPr>
        <p:sp>
          <p:nvSpPr>
            <p:cNvPr id="5175" name="Oval 1079"/>
            <p:cNvSpPr>
              <a:spLocks noChangeArrowheads="1"/>
            </p:cNvSpPr>
            <p:nvPr/>
          </p:nvSpPr>
          <p:spPr bwMode="auto">
            <a:xfrm>
              <a:off x="4500563" y="4221163"/>
              <a:ext cx="574675" cy="431800"/>
            </a:xfrm>
            <a:prstGeom prst="ellipse">
              <a:avLst/>
            </a:prstGeom>
            <a:ln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76" name="Text Box 1080"/>
            <p:cNvSpPr txBox="1">
              <a:spLocks noChangeArrowheads="1"/>
            </p:cNvSpPr>
            <p:nvPr/>
          </p:nvSpPr>
          <p:spPr bwMode="auto">
            <a:xfrm>
              <a:off x="5075238" y="4149725"/>
              <a:ext cx="1008062" cy="396875"/>
            </a:xfrm>
            <a:prstGeom prst="rect">
              <a:avLst/>
            </a:prstGeom>
            <a:noFill/>
            <a:ln w="9525" algn="ctr">
              <a:noFill/>
              <a:miter lim="800000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root</a:t>
              </a:r>
              <a:endParaRPr lang="en-US" altLang="zh-CN" sz="2000"/>
            </a:p>
          </p:txBody>
        </p:sp>
        <p:sp>
          <p:nvSpPr>
            <p:cNvPr id="5177" name="Oval 1081"/>
            <p:cNvSpPr>
              <a:spLocks noChangeArrowheads="1"/>
            </p:cNvSpPr>
            <p:nvPr/>
          </p:nvSpPr>
          <p:spPr bwMode="auto">
            <a:xfrm>
              <a:off x="3203575" y="4941888"/>
              <a:ext cx="792163" cy="1223962"/>
            </a:xfrm>
            <a:prstGeom prst="ellipse">
              <a:avLst/>
            </a:prstGeom>
            <a:ln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i="1" dirty="0" err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baseline="-25000" dirty="0" err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altLang="zh-CN" baseline="-250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78" name="Freeform 1082"/>
            <p:cNvSpPr/>
            <p:nvPr/>
          </p:nvSpPr>
          <p:spPr bwMode="auto">
            <a:xfrm>
              <a:off x="3779838" y="4521200"/>
              <a:ext cx="754062" cy="492125"/>
            </a:xfrm>
            <a:custGeom>
              <a:avLst/>
              <a:gdLst/>
              <a:ahLst/>
              <a:cxnLst>
                <a:cxn ang="0">
                  <a:pos x="475" y="0"/>
                </a:cxn>
                <a:cxn ang="0">
                  <a:pos x="0" y="310"/>
                </a:cxn>
              </a:cxnLst>
              <a:rect l="0" t="0" r="r" b="b"/>
              <a:pathLst>
                <a:path w="475" h="310">
                  <a:moveTo>
                    <a:pt x="475" y="0"/>
                  </a:moveTo>
                  <a:lnTo>
                    <a:pt x="0" y="31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79" name="Oval 1083"/>
            <p:cNvSpPr>
              <a:spLocks noChangeArrowheads="1"/>
            </p:cNvSpPr>
            <p:nvPr/>
          </p:nvSpPr>
          <p:spPr bwMode="auto">
            <a:xfrm>
              <a:off x="4211638" y="4941888"/>
              <a:ext cx="792162" cy="1223962"/>
            </a:xfrm>
            <a:prstGeom prst="ellipse">
              <a:avLst/>
            </a:prstGeom>
            <a:ln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i="1" dirty="0" err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baseline="-25000" dirty="0" err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altLang="zh-CN" baseline="-250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80" name="Oval 1084"/>
            <p:cNvSpPr>
              <a:spLocks noChangeArrowheads="1"/>
            </p:cNvSpPr>
            <p:nvPr/>
          </p:nvSpPr>
          <p:spPr bwMode="auto">
            <a:xfrm>
              <a:off x="5867400" y="4941888"/>
              <a:ext cx="792163" cy="1223962"/>
            </a:xfrm>
            <a:prstGeom prst="ellipse">
              <a:avLst/>
            </a:prstGeom>
            <a:ln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i="1" dirty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i="1" baseline="-25000" dirty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endParaRPr lang="en-US" altLang="zh-CN" i="1" baseline="-250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81" name="Line 1085"/>
            <p:cNvSpPr>
              <a:spLocks noChangeShapeType="1"/>
            </p:cNvSpPr>
            <p:nvPr/>
          </p:nvSpPr>
          <p:spPr bwMode="auto">
            <a:xfrm flipH="1">
              <a:off x="4643438" y="4652963"/>
              <a:ext cx="73025" cy="2889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82" name="Line 1086"/>
            <p:cNvSpPr>
              <a:spLocks noChangeShapeType="1"/>
            </p:cNvSpPr>
            <p:nvPr/>
          </p:nvSpPr>
          <p:spPr bwMode="auto">
            <a:xfrm>
              <a:off x="5064125" y="4495800"/>
              <a:ext cx="935038" cy="5762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83" name="Text Box 1087"/>
            <p:cNvSpPr txBox="1">
              <a:spLocks noChangeArrowheads="1"/>
            </p:cNvSpPr>
            <p:nvPr/>
          </p:nvSpPr>
          <p:spPr bwMode="auto">
            <a:xfrm>
              <a:off x="5219700" y="5229225"/>
              <a:ext cx="431800" cy="457200"/>
            </a:xfrm>
            <a:prstGeom prst="rect">
              <a:avLst/>
            </a:prstGeom>
            <a:noFill/>
            <a:ln w="9525" algn="ctr">
              <a:noFill/>
              <a:miter lim="800000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cs typeface="Times New Roman" panose="02020603050405020304" pitchFamily="18" charset="0"/>
                </a:rPr>
                <a:t>…</a:t>
              </a:r>
              <a:endParaRPr lang="en-US" altLang="zh-CN">
                <a:cs typeface="Times New Roman" panose="02020603050405020304" pitchFamily="18" charset="0"/>
              </a:endParaRPr>
            </a:p>
          </p:txBody>
        </p:sp>
      </p:grpSp>
      <p:sp>
        <p:nvSpPr>
          <p:cNvPr id="5184" name="Text Box 1088"/>
          <p:cNvSpPr txBox="1">
            <a:spLocks noChangeArrowheads="1"/>
          </p:cNvSpPr>
          <p:nvPr/>
        </p:nvSpPr>
        <p:spPr bwMode="auto">
          <a:xfrm>
            <a:off x="539750" y="188913"/>
            <a:ext cx="2232025" cy="457200"/>
          </a:xfrm>
          <a:prstGeom prst="rect">
            <a:avLst/>
          </a:prstGeom>
          <a:ln>
            <a:tailEnd type="none" w="med" len="lg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递归定义</a:t>
            </a:r>
            <a:endParaRPr lang="zh-CN" altLang="en-US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</a:fld>
            <a:r>
              <a:rPr lang="en-US" altLang="zh-CN" smtClean="0"/>
              <a:t>/26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Text Box 2"/>
          <p:cNvSpPr txBox="1">
            <a:spLocks noChangeArrowheads="1"/>
          </p:cNvSpPr>
          <p:nvPr/>
        </p:nvSpPr>
        <p:spPr bwMode="auto">
          <a:xfrm>
            <a:off x="457200" y="488950"/>
            <a:ext cx="3432350" cy="46166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/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二叉树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kumimoji="1"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种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基本形态：</a:t>
            </a:r>
            <a:endParaRPr kumimoji="1" lang="zh-CN" altLang="en-US" b="0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1368425" y="1173163"/>
            <a:ext cx="1584325" cy="1154099"/>
            <a:chOff x="1368425" y="1173163"/>
            <a:chExt cx="1584325" cy="1154099"/>
          </a:xfrm>
        </p:grpSpPr>
        <p:sp>
          <p:nvSpPr>
            <p:cNvPr id="223236" name="Freeform 4"/>
            <p:cNvSpPr/>
            <p:nvPr/>
          </p:nvSpPr>
          <p:spPr bwMode="auto">
            <a:xfrm>
              <a:off x="1827225" y="1784337"/>
              <a:ext cx="649288" cy="5429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09" y="342"/>
                </a:cxn>
              </a:cxnLst>
              <a:rect l="0" t="0" r="r" b="b"/>
              <a:pathLst>
                <a:path w="409" h="342">
                  <a:moveTo>
                    <a:pt x="0" y="0"/>
                  </a:moveTo>
                  <a:lnTo>
                    <a:pt x="409" y="342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3235" name="Oval 3"/>
            <p:cNvSpPr>
              <a:spLocks noChangeArrowheads="1"/>
            </p:cNvSpPr>
            <p:nvPr/>
          </p:nvSpPr>
          <p:spPr bwMode="auto">
            <a:xfrm>
              <a:off x="1882787" y="1795450"/>
              <a:ext cx="557213" cy="4953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23242" name="Comment 10"/>
            <p:cNvSpPr>
              <a:spLocks noChangeArrowheads="1"/>
            </p:cNvSpPr>
            <p:nvPr/>
          </p:nvSpPr>
          <p:spPr bwMode="auto">
            <a:xfrm>
              <a:off x="1368425" y="1173163"/>
              <a:ext cx="1584325" cy="46166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dirty="0" smtClean="0">
                  <a:solidFill>
                    <a:srgbClr val="CC00FF"/>
                  </a:solidFill>
                  <a:ea typeface="楷体" panose="02010609060101010101" pitchFamily="49" charset="-122"/>
                  <a:cs typeface="Times New Roman" panose="02020603050405020304" pitchFamily="18" charset="0"/>
                  <a:sym typeface="Wingdings" panose="05000000000000000000"/>
                </a:rPr>
                <a:t></a:t>
              </a:r>
              <a:r>
                <a:rPr lang="zh-CN" altLang="en-US" sz="2000" dirty="0" smtClean="0">
                  <a:solidFill>
                    <a:srgbClr val="CC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空</a:t>
              </a:r>
              <a:r>
                <a:rPr lang="zh-CN" altLang="en-US" sz="2000" dirty="0">
                  <a:solidFill>
                    <a:srgbClr val="CC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树</a:t>
              </a:r>
              <a:endParaRPr kumimoji="1" lang="zh-CN" altLang="en-US" sz="2000" b="0" dirty="0">
                <a:solidFill>
                  <a:srgbClr val="CC00FF"/>
                </a:solidFill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5157788" y="1052513"/>
            <a:ext cx="1790700" cy="1309674"/>
            <a:chOff x="5157788" y="1052513"/>
            <a:chExt cx="1790700" cy="1309674"/>
          </a:xfrm>
        </p:grpSpPr>
        <p:sp>
          <p:nvSpPr>
            <p:cNvPr id="223237" name="Oval 5"/>
            <p:cNvSpPr>
              <a:spLocks noChangeArrowheads="1"/>
            </p:cNvSpPr>
            <p:nvPr/>
          </p:nvSpPr>
          <p:spPr bwMode="auto">
            <a:xfrm>
              <a:off x="5710250" y="1643050"/>
              <a:ext cx="719138" cy="719137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72000" rIns="0" bIns="0"/>
            <a:lstStyle/>
            <a:p>
              <a:r>
                <a:rPr kumimoji="1" lang="en-US" altLang="zh-CN" sz="2000" i="1" dirty="0" smtClean="0">
                  <a:solidFill>
                    <a:srgbClr val="0000CC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N</a:t>
              </a:r>
              <a:endParaRPr kumimoji="1" lang="en-US" altLang="zh-CN" sz="2000" i="1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23243" name="Comment 11"/>
            <p:cNvSpPr>
              <a:spLocks noChangeArrowheads="1"/>
            </p:cNvSpPr>
            <p:nvPr/>
          </p:nvSpPr>
          <p:spPr bwMode="auto">
            <a:xfrm>
              <a:off x="5157788" y="1052513"/>
              <a:ext cx="1790700" cy="46166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dirty="0" smtClean="0">
                  <a:solidFill>
                    <a:srgbClr val="CC00FF"/>
                  </a:solidFill>
                  <a:ea typeface="楷体" panose="02010609060101010101" pitchFamily="49" charset="-122"/>
                  <a:cs typeface="Times New Roman" panose="02020603050405020304" pitchFamily="18" charset="0"/>
                  <a:sym typeface="Wingdings" panose="05000000000000000000"/>
                </a:rPr>
                <a:t></a:t>
              </a:r>
              <a:r>
                <a:rPr lang="zh-CN" altLang="en-US" sz="2000" dirty="0" smtClean="0">
                  <a:solidFill>
                    <a:srgbClr val="CC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只</a:t>
              </a:r>
              <a:r>
                <a:rPr lang="zh-CN" altLang="en-US" sz="2000">
                  <a:solidFill>
                    <a:srgbClr val="CC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含</a:t>
              </a:r>
              <a:r>
                <a:rPr lang="zh-CN" altLang="en-US" sz="2000" smtClean="0">
                  <a:solidFill>
                    <a:srgbClr val="CC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根结点</a:t>
              </a:r>
              <a:endParaRPr kumimoji="1" lang="zh-CN" altLang="en-US" sz="2000" b="0" dirty="0">
                <a:solidFill>
                  <a:srgbClr val="CC00FF"/>
                </a:solidFill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428596" y="3224353"/>
            <a:ext cx="2085975" cy="2693847"/>
            <a:chOff x="428596" y="3224353"/>
            <a:chExt cx="2085975" cy="2693847"/>
          </a:xfrm>
        </p:grpSpPr>
        <p:sp>
          <p:nvSpPr>
            <p:cNvPr id="223238" name="AutoShape 6"/>
            <p:cNvSpPr>
              <a:spLocks noChangeArrowheads="1"/>
            </p:cNvSpPr>
            <p:nvPr/>
          </p:nvSpPr>
          <p:spPr bwMode="auto">
            <a:xfrm>
              <a:off x="428596" y="4911725"/>
              <a:ext cx="876300" cy="1006475"/>
            </a:xfrm>
            <a:prstGeom prst="wedgeEllipseCallout">
              <a:avLst>
                <a:gd name="adj1" fmla="val 59764"/>
                <a:gd name="adj2" fmla="val -93431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algn="just"/>
              <a:endParaRPr kumimoji="1" lang="zh-CN" altLang="zh-CN" sz="2000" b="0" dirty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23247" name="Text Box 15"/>
            <p:cNvSpPr txBox="1">
              <a:spLocks noChangeArrowheads="1"/>
            </p:cNvSpPr>
            <p:nvPr/>
          </p:nvSpPr>
          <p:spPr bwMode="auto">
            <a:xfrm>
              <a:off x="707526" y="5194300"/>
              <a:ext cx="341760" cy="40011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000" i="1" dirty="0">
                  <a:solidFill>
                    <a:srgbClr val="0000CC"/>
                  </a:solidFill>
                  <a:ea typeface="宋体" panose="02010600030101010101" pitchFamily="2" charset="-122"/>
                  <a:cs typeface="Times New Roman" panose="02020603050405020304" pitchFamily="18" charset="0"/>
                </a:rPr>
                <a:t>L</a:t>
              </a:r>
              <a:endParaRPr kumimoji="1" lang="en-US" altLang="zh-CN" sz="2000" b="0" i="1" dirty="0">
                <a:solidFill>
                  <a:srgbClr val="0000CC"/>
                </a:solidFill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23250" name="Comment 18"/>
            <p:cNvSpPr>
              <a:spLocks noChangeArrowheads="1"/>
            </p:cNvSpPr>
            <p:nvPr/>
          </p:nvSpPr>
          <p:spPr bwMode="auto">
            <a:xfrm>
              <a:off x="463521" y="3224353"/>
              <a:ext cx="2051050" cy="46166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dirty="0" smtClean="0">
                  <a:solidFill>
                    <a:srgbClr val="CC00FF"/>
                  </a:solidFill>
                  <a:ea typeface="楷体" panose="02010609060101010101" pitchFamily="49" charset="-122"/>
                  <a:cs typeface="Times New Roman" panose="02020603050405020304" pitchFamily="18" charset="0"/>
                  <a:sym typeface="Wingdings" panose="05000000000000000000"/>
                </a:rPr>
                <a:t></a:t>
              </a:r>
              <a:r>
                <a:rPr lang="zh-CN" altLang="en-US" sz="2000" dirty="0" smtClean="0">
                  <a:solidFill>
                    <a:srgbClr val="CC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右</a:t>
              </a:r>
              <a:r>
                <a:rPr lang="zh-CN" altLang="en-US" sz="2000" dirty="0">
                  <a:solidFill>
                    <a:srgbClr val="CC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子树为空树</a:t>
              </a:r>
              <a:endParaRPr kumimoji="1" lang="zh-CN" altLang="en-US" sz="2000" b="0" dirty="0">
                <a:solidFill>
                  <a:srgbClr val="CC00FF"/>
                </a:solidFill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8" name="Oval 5"/>
            <p:cNvSpPr>
              <a:spLocks noChangeArrowheads="1"/>
            </p:cNvSpPr>
            <p:nvPr/>
          </p:nvSpPr>
          <p:spPr bwMode="auto">
            <a:xfrm>
              <a:off x="1242962" y="3857628"/>
              <a:ext cx="719138" cy="719137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72000" rIns="0" bIns="0"/>
            <a:lstStyle/>
            <a:p>
              <a:r>
                <a:rPr kumimoji="1" lang="en-US" altLang="zh-CN" sz="2000" i="1" dirty="0" smtClean="0">
                  <a:solidFill>
                    <a:srgbClr val="0000CC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N</a:t>
              </a:r>
              <a:endParaRPr kumimoji="1" lang="en-US" altLang="zh-CN" sz="2000" i="1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3238471" y="3195778"/>
            <a:ext cx="2155825" cy="2766901"/>
            <a:chOff x="3238471" y="3195778"/>
            <a:chExt cx="2155825" cy="2766901"/>
          </a:xfrm>
        </p:grpSpPr>
        <p:sp>
          <p:nvSpPr>
            <p:cNvPr id="223239" name="AutoShape 7"/>
            <p:cNvSpPr>
              <a:spLocks noChangeArrowheads="1"/>
            </p:cNvSpPr>
            <p:nvPr/>
          </p:nvSpPr>
          <p:spPr bwMode="auto">
            <a:xfrm>
              <a:off x="4386234" y="4987936"/>
              <a:ext cx="857256" cy="974743"/>
            </a:xfrm>
            <a:prstGeom prst="wedgeEllipseCallout">
              <a:avLst>
                <a:gd name="adj1" fmla="val -75000"/>
                <a:gd name="adj2" fmla="val -97116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algn="just"/>
              <a:endParaRPr kumimoji="1" lang="zh-CN" altLang="zh-CN" sz="1000" b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23252" name="Comment 20"/>
            <p:cNvSpPr>
              <a:spLocks noChangeArrowheads="1"/>
            </p:cNvSpPr>
            <p:nvPr/>
          </p:nvSpPr>
          <p:spPr bwMode="auto">
            <a:xfrm>
              <a:off x="3238471" y="3195778"/>
              <a:ext cx="2155825" cy="46166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dirty="0" smtClean="0">
                  <a:solidFill>
                    <a:srgbClr val="CC00FF"/>
                  </a:solidFill>
                  <a:ea typeface="楷体" panose="02010609060101010101" pitchFamily="49" charset="-122"/>
                  <a:cs typeface="Times New Roman" panose="02020603050405020304" pitchFamily="18" charset="0"/>
                  <a:sym typeface="Wingdings" panose="05000000000000000000"/>
                </a:rPr>
                <a:t></a:t>
              </a:r>
              <a:r>
                <a:rPr lang="zh-CN" altLang="en-US" sz="2000" dirty="0" smtClean="0">
                  <a:solidFill>
                    <a:srgbClr val="CC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左</a:t>
              </a:r>
              <a:r>
                <a:rPr lang="zh-CN" altLang="en-US" sz="2000" dirty="0">
                  <a:solidFill>
                    <a:srgbClr val="CC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子树为空树</a:t>
              </a:r>
              <a:endParaRPr kumimoji="1" lang="zh-CN" altLang="en-US" sz="2000" b="0" dirty="0">
                <a:solidFill>
                  <a:srgbClr val="CC00FF"/>
                </a:solidFill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23248" name="Text Box 16"/>
            <p:cNvSpPr txBox="1">
              <a:spLocks noChangeArrowheads="1"/>
            </p:cNvSpPr>
            <p:nvPr/>
          </p:nvSpPr>
          <p:spPr bwMode="auto">
            <a:xfrm>
              <a:off x="4600548" y="5276817"/>
              <a:ext cx="356188" cy="40011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000" i="1" dirty="0">
                  <a:solidFill>
                    <a:srgbClr val="0000CC"/>
                  </a:solidFill>
                  <a:ea typeface="宋体" panose="02010600030101010101" pitchFamily="2" charset="-122"/>
                  <a:cs typeface="Times New Roman" panose="02020603050405020304" pitchFamily="18" charset="0"/>
                </a:rPr>
                <a:t>R</a:t>
              </a:r>
              <a:endParaRPr kumimoji="1" lang="en-US" altLang="zh-CN" sz="2000" b="0" i="1" dirty="0">
                <a:solidFill>
                  <a:srgbClr val="0000CC"/>
                </a:solidFill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9" name="Oval 5"/>
            <p:cNvSpPr>
              <a:spLocks noChangeArrowheads="1"/>
            </p:cNvSpPr>
            <p:nvPr/>
          </p:nvSpPr>
          <p:spPr bwMode="auto">
            <a:xfrm>
              <a:off x="3667096" y="3852871"/>
              <a:ext cx="719138" cy="719137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72000" rIns="0" bIns="0"/>
            <a:lstStyle/>
            <a:p>
              <a:r>
                <a:rPr kumimoji="1" lang="en-US" altLang="zh-CN" sz="2000" i="1" dirty="0" smtClean="0">
                  <a:solidFill>
                    <a:srgbClr val="0000CC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N</a:t>
              </a:r>
              <a:endParaRPr kumimoji="1" lang="en-US" altLang="zh-CN" sz="2000" i="1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6143636" y="2935428"/>
            <a:ext cx="2546368" cy="2993902"/>
            <a:chOff x="6143636" y="2935428"/>
            <a:chExt cx="2546368" cy="2993902"/>
          </a:xfrm>
        </p:grpSpPr>
        <p:sp>
          <p:nvSpPr>
            <p:cNvPr id="223253" name="Comment 21"/>
            <p:cNvSpPr>
              <a:spLocks noChangeArrowheads="1"/>
            </p:cNvSpPr>
            <p:nvPr/>
          </p:nvSpPr>
          <p:spPr bwMode="auto">
            <a:xfrm>
              <a:off x="6429388" y="2935428"/>
              <a:ext cx="1752600" cy="76944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dirty="0" smtClean="0">
                  <a:solidFill>
                    <a:srgbClr val="CC00FF"/>
                  </a:solidFill>
                  <a:ea typeface="楷体" panose="02010609060101010101" pitchFamily="49" charset="-122"/>
                  <a:cs typeface="Times New Roman" panose="02020603050405020304" pitchFamily="18" charset="0"/>
                  <a:sym typeface="Wingdings" panose="05000000000000000000"/>
                </a:rPr>
                <a:t></a:t>
              </a:r>
              <a:r>
                <a:rPr lang="zh-CN" altLang="en-US" sz="2000" dirty="0" smtClean="0">
                  <a:solidFill>
                    <a:srgbClr val="CC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左右</a:t>
              </a:r>
              <a:r>
                <a:rPr lang="zh-CN" altLang="en-US" sz="2000" dirty="0">
                  <a:solidFill>
                    <a:srgbClr val="CC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子树均不为空树</a:t>
              </a:r>
              <a:endParaRPr kumimoji="1" lang="zh-CN" altLang="en-US" sz="2000" b="0" dirty="0">
                <a:solidFill>
                  <a:srgbClr val="CC00FF"/>
                </a:solidFill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0" name="Oval 5"/>
            <p:cNvSpPr>
              <a:spLocks noChangeArrowheads="1"/>
            </p:cNvSpPr>
            <p:nvPr/>
          </p:nvSpPr>
          <p:spPr bwMode="auto">
            <a:xfrm>
              <a:off x="6996134" y="3857628"/>
              <a:ext cx="719138" cy="719137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72000" rIns="0" bIns="0"/>
            <a:lstStyle/>
            <a:p>
              <a:r>
                <a:rPr kumimoji="1" lang="en-US" altLang="zh-CN" sz="2000" i="1" dirty="0" smtClean="0">
                  <a:solidFill>
                    <a:srgbClr val="0000CC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N</a:t>
              </a:r>
              <a:endParaRPr kumimoji="1" lang="en-US" altLang="zh-CN" sz="2000" i="1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1" name="AutoShape 6"/>
            <p:cNvSpPr>
              <a:spLocks noChangeArrowheads="1"/>
            </p:cNvSpPr>
            <p:nvPr/>
          </p:nvSpPr>
          <p:spPr bwMode="auto">
            <a:xfrm>
              <a:off x="6143636" y="4922855"/>
              <a:ext cx="876300" cy="1006475"/>
            </a:xfrm>
            <a:prstGeom prst="wedgeEllipseCallout">
              <a:avLst>
                <a:gd name="adj1" fmla="val 59764"/>
                <a:gd name="adj2" fmla="val -93431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algn="just"/>
              <a:endParaRPr kumimoji="1" lang="zh-CN" altLang="zh-CN" sz="2000" b="0" dirty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2" name="Text Box 15"/>
            <p:cNvSpPr txBox="1">
              <a:spLocks noChangeArrowheads="1"/>
            </p:cNvSpPr>
            <p:nvPr/>
          </p:nvSpPr>
          <p:spPr bwMode="auto">
            <a:xfrm>
              <a:off x="6454322" y="5211773"/>
              <a:ext cx="341760" cy="40011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000" i="1" dirty="0">
                  <a:solidFill>
                    <a:srgbClr val="0000CC"/>
                  </a:solidFill>
                  <a:ea typeface="宋体" panose="02010600030101010101" pitchFamily="2" charset="-122"/>
                  <a:cs typeface="Times New Roman" panose="02020603050405020304" pitchFamily="18" charset="0"/>
                </a:rPr>
                <a:t>L</a:t>
              </a:r>
              <a:endParaRPr kumimoji="1" lang="en-US" altLang="zh-CN" sz="2000" b="0" i="1" dirty="0">
                <a:solidFill>
                  <a:srgbClr val="0000CC"/>
                </a:solidFill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3" name="AutoShape 7"/>
            <p:cNvSpPr>
              <a:spLocks noChangeArrowheads="1"/>
            </p:cNvSpPr>
            <p:nvPr/>
          </p:nvSpPr>
          <p:spPr bwMode="auto">
            <a:xfrm>
              <a:off x="7832748" y="4929198"/>
              <a:ext cx="857256" cy="974743"/>
            </a:xfrm>
            <a:prstGeom prst="wedgeEllipseCallout">
              <a:avLst>
                <a:gd name="adj1" fmla="val -75000"/>
                <a:gd name="adj2" fmla="val -97116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algn="just"/>
              <a:endParaRPr kumimoji="1" lang="zh-CN" altLang="zh-CN" sz="1000" b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4" name="Text Box 16"/>
            <p:cNvSpPr txBox="1">
              <a:spLocks noChangeArrowheads="1"/>
            </p:cNvSpPr>
            <p:nvPr/>
          </p:nvSpPr>
          <p:spPr bwMode="auto">
            <a:xfrm>
              <a:off x="8072462" y="5230779"/>
              <a:ext cx="356188" cy="40011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000" i="1" dirty="0">
                  <a:solidFill>
                    <a:srgbClr val="0000CC"/>
                  </a:solidFill>
                  <a:ea typeface="宋体" panose="02010600030101010101" pitchFamily="2" charset="-122"/>
                  <a:cs typeface="Times New Roman" panose="02020603050405020304" pitchFamily="18" charset="0"/>
                </a:rPr>
                <a:t>R</a:t>
              </a:r>
              <a:endParaRPr kumimoji="1" lang="en-US" altLang="zh-CN" sz="2000" b="0" i="1" dirty="0">
                <a:solidFill>
                  <a:srgbClr val="0000CC"/>
                </a:solidFill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40" name="灯片编号占位符 3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BE83-1AD7-4D57-BED4-A5A7924D4FB7}" type="slidenum">
              <a:rPr lang="en-US" altLang="zh-CN" smtClean="0"/>
            </a:fld>
            <a:r>
              <a:rPr lang="en-US" altLang="zh-CN" smtClean="0"/>
              <a:t>/20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40" name="Text Box 8"/>
          <p:cNvSpPr txBox="1">
            <a:spLocks noChangeArrowheads="1"/>
          </p:cNvSpPr>
          <p:nvPr/>
        </p:nvSpPr>
        <p:spPr bwMode="auto">
          <a:xfrm>
            <a:off x="714348" y="1214422"/>
            <a:ext cx="5072098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/>
              </a:rPr>
              <a:t> </a:t>
            </a:r>
            <a:r>
              <a:rPr kumimoji="1" lang="zh-CN" altLang="en-US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满</a:t>
            </a:r>
            <a:r>
              <a:rPr kumimoji="1"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二叉树</a:t>
            </a:r>
            <a:r>
              <a:rPr kumimoji="1"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：在</a:t>
            </a:r>
            <a:r>
              <a:rPr kumimoji="1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一棵二叉树</a:t>
            </a:r>
            <a:r>
              <a:rPr kumimoji="1"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中：</a:t>
            </a:r>
            <a:r>
              <a:rPr kumimoji="1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　　</a:t>
            </a:r>
            <a:endParaRPr kumimoji="1"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70" name="组合 69"/>
          <p:cNvGrpSpPr/>
          <p:nvPr/>
        </p:nvGrpSpPr>
        <p:grpSpPr>
          <a:xfrm>
            <a:off x="642910" y="2928934"/>
            <a:ext cx="7143800" cy="3000396"/>
            <a:chOff x="642910" y="2928934"/>
            <a:chExt cx="7858180" cy="3286148"/>
          </a:xfrm>
        </p:grpSpPr>
        <p:sp>
          <p:nvSpPr>
            <p:cNvPr id="4" name="椭圆 3"/>
            <p:cNvSpPr/>
            <p:nvPr/>
          </p:nvSpPr>
          <p:spPr>
            <a:xfrm>
              <a:off x="4357686" y="3000372"/>
              <a:ext cx="500066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CN" altLang="en-US" sz="2000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929058" y="2928934"/>
              <a:ext cx="42862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smtClean="0">
                  <a:solidFill>
                    <a:srgbClr val="FF0000"/>
                  </a:solidFill>
                </a:rPr>
                <a:t>1</a:t>
              </a:r>
              <a:endParaRPr lang="zh-CN" alt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1000100" y="5715016"/>
              <a:ext cx="500066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endParaRPr lang="zh-CN" altLang="en-US" sz="2000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42910" y="5699216"/>
              <a:ext cx="42862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smtClean="0">
                  <a:solidFill>
                    <a:srgbClr val="FF0000"/>
                  </a:solidFill>
                </a:rPr>
                <a:t>8</a:t>
              </a:r>
              <a:endParaRPr lang="zh-CN" alt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2000232" y="5715016"/>
              <a:ext cx="500066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zh-CN" altLang="en-US" sz="2000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643042" y="5643578"/>
              <a:ext cx="42862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smtClean="0">
                  <a:solidFill>
                    <a:srgbClr val="FF0000"/>
                  </a:solidFill>
                </a:rPr>
                <a:t>9</a:t>
              </a:r>
              <a:endParaRPr lang="zh-CN" alt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1500166" y="4857760"/>
              <a:ext cx="500066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zh-CN" altLang="en-US" sz="2000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142976" y="4786322"/>
              <a:ext cx="42862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smtClean="0">
                  <a:solidFill>
                    <a:srgbClr val="FF0000"/>
                  </a:solidFill>
                </a:rPr>
                <a:t>4</a:t>
              </a:r>
              <a:endParaRPr lang="zh-CN" altLang="en-US" sz="1800" dirty="0">
                <a:solidFill>
                  <a:srgbClr val="FF0000"/>
                </a:solidFill>
              </a:endParaRPr>
            </a:p>
          </p:txBody>
        </p:sp>
        <p:cxnSp>
          <p:nvCxnSpPr>
            <p:cNvPr id="13" name="直接连接符 12"/>
            <p:cNvCxnSpPr>
              <a:stCxn id="10" idx="3"/>
              <a:endCxn id="6" idx="0"/>
            </p:cNvCxnSpPr>
            <p:nvPr/>
          </p:nvCxnSpPr>
          <p:spPr>
            <a:xfrm rot="5400000">
              <a:off x="1196555" y="5338171"/>
              <a:ext cx="430423" cy="323266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stCxn id="10" idx="5"/>
              <a:endCxn id="8" idx="0"/>
            </p:cNvCxnSpPr>
            <p:nvPr/>
          </p:nvCxnSpPr>
          <p:spPr>
            <a:xfrm rot="16200000" flipH="1">
              <a:off x="1873421" y="5338171"/>
              <a:ext cx="430423" cy="323266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椭圆 15"/>
            <p:cNvSpPr/>
            <p:nvPr/>
          </p:nvSpPr>
          <p:spPr>
            <a:xfrm>
              <a:off x="3000364" y="5715016"/>
              <a:ext cx="500066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endParaRPr lang="zh-CN" altLang="en-US" sz="2000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643174" y="5643578"/>
              <a:ext cx="42862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smtClean="0">
                  <a:solidFill>
                    <a:srgbClr val="FF0000"/>
                  </a:solidFill>
                </a:rPr>
                <a:t>10</a:t>
              </a:r>
              <a:endParaRPr lang="zh-CN" alt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4000496" y="5715016"/>
              <a:ext cx="500066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endParaRPr lang="zh-CN" altLang="en-US" sz="2000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643306" y="5643578"/>
              <a:ext cx="42862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smtClean="0">
                  <a:solidFill>
                    <a:srgbClr val="FF0000"/>
                  </a:solidFill>
                </a:rPr>
                <a:t>11</a:t>
              </a:r>
              <a:endParaRPr lang="zh-CN" alt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3500430" y="4857760"/>
              <a:ext cx="500066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endParaRPr lang="zh-CN" altLang="en-US" sz="2000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907626" y="4728491"/>
              <a:ext cx="42862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smtClean="0">
                  <a:solidFill>
                    <a:srgbClr val="FF0000"/>
                  </a:solidFill>
                </a:rPr>
                <a:t>5</a:t>
              </a:r>
              <a:endParaRPr lang="zh-CN" altLang="en-US" sz="1800" dirty="0">
                <a:solidFill>
                  <a:srgbClr val="FF0000"/>
                </a:solidFill>
              </a:endParaRPr>
            </a:p>
          </p:txBody>
        </p:sp>
        <p:cxnSp>
          <p:nvCxnSpPr>
            <p:cNvPr id="22" name="直接连接符 21"/>
            <p:cNvCxnSpPr>
              <a:stCxn id="20" idx="3"/>
              <a:endCxn id="16" idx="0"/>
            </p:cNvCxnSpPr>
            <p:nvPr/>
          </p:nvCxnSpPr>
          <p:spPr>
            <a:xfrm rot="5400000">
              <a:off x="3196819" y="5338171"/>
              <a:ext cx="430423" cy="323266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stCxn id="20" idx="5"/>
              <a:endCxn id="18" idx="0"/>
            </p:cNvCxnSpPr>
            <p:nvPr/>
          </p:nvCxnSpPr>
          <p:spPr>
            <a:xfrm rot="16200000" flipH="1">
              <a:off x="3873685" y="5338171"/>
              <a:ext cx="430423" cy="323266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椭圆 23"/>
            <p:cNvSpPr/>
            <p:nvPr/>
          </p:nvSpPr>
          <p:spPr>
            <a:xfrm>
              <a:off x="2428860" y="4071942"/>
              <a:ext cx="500066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CN" altLang="en-US" sz="2000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071670" y="4000504"/>
              <a:ext cx="42862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smtClean="0">
                  <a:solidFill>
                    <a:srgbClr val="FF0000"/>
                  </a:solidFill>
                </a:rPr>
                <a:t>2</a:t>
              </a:r>
              <a:endParaRPr lang="zh-CN" altLang="en-US" sz="1800" dirty="0">
                <a:solidFill>
                  <a:srgbClr val="FF0000"/>
                </a:solidFill>
              </a:endParaRPr>
            </a:p>
          </p:txBody>
        </p:sp>
        <p:cxnSp>
          <p:nvCxnSpPr>
            <p:cNvPr id="27" name="直接连接符 26"/>
            <p:cNvCxnSpPr>
              <a:stCxn id="24" idx="3"/>
              <a:endCxn id="10" idx="7"/>
            </p:cNvCxnSpPr>
            <p:nvPr/>
          </p:nvCxnSpPr>
          <p:spPr>
            <a:xfrm rot="5400000">
              <a:off x="1998437" y="4427337"/>
              <a:ext cx="432218" cy="575094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rot="16200000" flipH="1">
              <a:off x="3031162" y="4348705"/>
              <a:ext cx="441436" cy="716175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椭圆 29"/>
            <p:cNvSpPr/>
            <p:nvPr/>
          </p:nvSpPr>
          <p:spPr>
            <a:xfrm>
              <a:off x="5000628" y="5715016"/>
              <a:ext cx="500066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endParaRPr lang="zh-CN" altLang="en-US" sz="2000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643438" y="5572140"/>
              <a:ext cx="42862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smtClean="0">
                  <a:solidFill>
                    <a:srgbClr val="FF0000"/>
                  </a:solidFill>
                </a:rPr>
                <a:t>12</a:t>
              </a:r>
              <a:endParaRPr lang="zh-CN" alt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>
              <a:off x="6000760" y="5715016"/>
              <a:ext cx="500066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endParaRPr lang="zh-CN" altLang="en-US" sz="2000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643570" y="5643578"/>
              <a:ext cx="42862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smtClean="0">
                  <a:solidFill>
                    <a:srgbClr val="FF0000"/>
                  </a:solidFill>
                </a:rPr>
                <a:t>13</a:t>
              </a:r>
              <a:endParaRPr lang="zh-CN" alt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>
              <a:off x="5500694" y="4857760"/>
              <a:ext cx="500066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endParaRPr lang="zh-CN" altLang="en-US" sz="2000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143504" y="4786322"/>
              <a:ext cx="42862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smtClean="0">
                  <a:solidFill>
                    <a:srgbClr val="FF0000"/>
                  </a:solidFill>
                </a:rPr>
                <a:t>6</a:t>
              </a:r>
              <a:endParaRPr lang="zh-CN" altLang="en-US" sz="1800" dirty="0">
                <a:solidFill>
                  <a:srgbClr val="FF0000"/>
                </a:solidFill>
              </a:endParaRPr>
            </a:p>
          </p:txBody>
        </p:sp>
        <p:cxnSp>
          <p:nvCxnSpPr>
            <p:cNvPr id="36" name="直接连接符 35"/>
            <p:cNvCxnSpPr>
              <a:stCxn id="34" idx="3"/>
              <a:endCxn id="30" idx="0"/>
            </p:cNvCxnSpPr>
            <p:nvPr/>
          </p:nvCxnSpPr>
          <p:spPr>
            <a:xfrm rot="5400000">
              <a:off x="5197083" y="5338171"/>
              <a:ext cx="430423" cy="323266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>
              <a:stCxn id="34" idx="5"/>
              <a:endCxn id="32" idx="0"/>
            </p:cNvCxnSpPr>
            <p:nvPr/>
          </p:nvCxnSpPr>
          <p:spPr>
            <a:xfrm rot="16200000" flipH="1">
              <a:off x="5873949" y="5338171"/>
              <a:ext cx="430423" cy="323266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椭圆 37"/>
            <p:cNvSpPr/>
            <p:nvPr/>
          </p:nvSpPr>
          <p:spPr>
            <a:xfrm>
              <a:off x="7000892" y="5715016"/>
              <a:ext cx="500066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endParaRPr lang="zh-CN" altLang="en-US" sz="2000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643702" y="5643578"/>
              <a:ext cx="42862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smtClean="0">
                  <a:solidFill>
                    <a:srgbClr val="FF0000"/>
                  </a:solidFill>
                </a:rPr>
                <a:t>14</a:t>
              </a:r>
              <a:endParaRPr lang="zh-CN" alt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8001024" y="5715016"/>
              <a:ext cx="500066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  <a:endParaRPr lang="zh-CN" altLang="en-US" sz="2000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643834" y="5643578"/>
              <a:ext cx="42862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smtClean="0">
                  <a:solidFill>
                    <a:srgbClr val="FF0000"/>
                  </a:solidFill>
                </a:rPr>
                <a:t>15</a:t>
              </a:r>
              <a:endParaRPr lang="zh-CN" alt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42" name="椭圆 41"/>
            <p:cNvSpPr/>
            <p:nvPr/>
          </p:nvSpPr>
          <p:spPr>
            <a:xfrm>
              <a:off x="7500958" y="4857760"/>
              <a:ext cx="500066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  <a:endParaRPr lang="zh-CN" altLang="en-US" sz="2000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7143768" y="4786322"/>
              <a:ext cx="42862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smtClean="0">
                  <a:solidFill>
                    <a:srgbClr val="FF0000"/>
                  </a:solidFill>
                </a:rPr>
                <a:t>7</a:t>
              </a:r>
              <a:endParaRPr lang="zh-CN" altLang="en-US" sz="1800" dirty="0">
                <a:solidFill>
                  <a:srgbClr val="FF0000"/>
                </a:solidFill>
              </a:endParaRPr>
            </a:p>
          </p:txBody>
        </p:sp>
        <p:cxnSp>
          <p:nvCxnSpPr>
            <p:cNvPr id="44" name="直接连接符 43"/>
            <p:cNvCxnSpPr>
              <a:stCxn id="42" idx="3"/>
              <a:endCxn id="38" idx="0"/>
            </p:cNvCxnSpPr>
            <p:nvPr/>
          </p:nvCxnSpPr>
          <p:spPr>
            <a:xfrm rot="5400000">
              <a:off x="7197347" y="5338171"/>
              <a:ext cx="430423" cy="323266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>
              <a:stCxn id="42" idx="5"/>
              <a:endCxn id="40" idx="0"/>
            </p:cNvCxnSpPr>
            <p:nvPr/>
          </p:nvCxnSpPr>
          <p:spPr>
            <a:xfrm rot="16200000" flipH="1">
              <a:off x="7874213" y="5338171"/>
              <a:ext cx="430423" cy="323266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椭圆 45"/>
            <p:cNvSpPr/>
            <p:nvPr/>
          </p:nvSpPr>
          <p:spPr>
            <a:xfrm>
              <a:off x="6429388" y="4071942"/>
              <a:ext cx="500066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zh-CN" altLang="en-US" sz="2000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858016" y="3929066"/>
              <a:ext cx="42862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smtClean="0">
                  <a:solidFill>
                    <a:srgbClr val="FF0000"/>
                  </a:solidFill>
                </a:rPr>
                <a:t>3</a:t>
              </a:r>
              <a:endParaRPr lang="zh-CN" altLang="en-US" sz="1800" dirty="0">
                <a:solidFill>
                  <a:srgbClr val="FF0000"/>
                </a:solidFill>
              </a:endParaRPr>
            </a:p>
          </p:txBody>
        </p:sp>
        <p:cxnSp>
          <p:nvCxnSpPr>
            <p:cNvPr id="48" name="直接连接符 47"/>
            <p:cNvCxnSpPr>
              <a:stCxn id="46" idx="3"/>
              <a:endCxn id="34" idx="7"/>
            </p:cNvCxnSpPr>
            <p:nvPr/>
          </p:nvCxnSpPr>
          <p:spPr>
            <a:xfrm rot="5400000">
              <a:off x="5998965" y="4427337"/>
              <a:ext cx="432218" cy="575094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 rot="16200000" flipH="1">
              <a:off x="7065028" y="4323305"/>
              <a:ext cx="441436" cy="716175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>
              <a:stCxn id="4" idx="2"/>
              <a:endCxn id="24" idx="7"/>
            </p:cNvCxnSpPr>
            <p:nvPr/>
          </p:nvCxnSpPr>
          <p:spPr>
            <a:xfrm rot="10800000" flipV="1">
              <a:off x="2855694" y="3250405"/>
              <a:ext cx="1501993" cy="894770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>
              <a:stCxn id="4" idx="6"/>
              <a:endCxn id="46" idx="1"/>
            </p:cNvCxnSpPr>
            <p:nvPr/>
          </p:nvCxnSpPr>
          <p:spPr>
            <a:xfrm>
              <a:off x="4857752" y="3250405"/>
              <a:ext cx="1644869" cy="894770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9" name="TextBox 58"/>
          <p:cNvSpPr txBox="1"/>
          <p:nvPr/>
        </p:nvSpPr>
        <p:spPr>
          <a:xfrm>
            <a:off x="428596" y="285728"/>
            <a:ext cx="3643338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两种特殊的</a:t>
            </a:r>
            <a:r>
              <a:rPr kumimoji="1" lang="zh-CN" altLang="en-US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二叉树</a:t>
            </a:r>
            <a:endParaRPr lang="zh-CN" altLang="en-US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285984" y="1643050"/>
            <a:ext cx="592935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buBlip>
                <a:blip r:embed="rId1"/>
              </a:buBlip>
            </a:pPr>
            <a:r>
              <a:rPr kumimoji="1" lang="zh-CN" altLang="en-US" sz="2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如果</a:t>
            </a:r>
            <a:r>
              <a:rPr kumimoji="1" lang="zh-CN" altLang="en-US" sz="2200" smtClean="0">
                <a:latin typeface="楷体" panose="02010609060101010101" pitchFamily="49" charset="-122"/>
                <a:ea typeface="楷体" panose="02010609060101010101" pitchFamily="49" charset="-122"/>
              </a:rPr>
              <a:t>所有分支结点都</a:t>
            </a:r>
            <a:r>
              <a:rPr kumimoji="1" lang="zh-CN" altLang="en-US" sz="2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有</a:t>
            </a:r>
            <a:r>
              <a:rPr kumimoji="1" lang="zh-CN" altLang="en-US" sz="2200" smtClean="0">
                <a:latin typeface="楷体" panose="02010609060101010101" pitchFamily="49" charset="-122"/>
                <a:ea typeface="楷体" panose="02010609060101010101" pitchFamily="49" charset="-122"/>
              </a:rPr>
              <a:t>双分结点</a:t>
            </a:r>
            <a:r>
              <a:rPr kumimoji="1" lang="en-US" altLang="zh-CN" sz="2200" smtClean="0">
                <a:latin typeface="楷体" panose="02010609060101010101" pitchFamily="49" charset="-122"/>
                <a:ea typeface="楷体" panose="02010609060101010101" pitchFamily="49" charset="-122"/>
              </a:rPr>
              <a:t>;</a:t>
            </a:r>
            <a:endParaRPr kumimoji="1" lang="en-US" altLang="zh-CN" sz="22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 algn="l">
              <a:lnSpc>
                <a:spcPct val="150000"/>
              </a:lnSpc>
              <a:buBlip>
                <a:blip r:embed="rId1"/>
              </a:buBlip>
            </a:pPr>
            <a:r>
              <a:rPr kumimoji="1" lang="zh-CN" altLang="en-US" sz="2200" smtClean="0">
                <a:latin typeface="楷体" panose="02010609060101010101" pitchFamily="49" charset="-122"/>
                <a:ea typeface="楷体" panose="02010609060101010101" pitchFamily="49" charset="-122"/>
              </a:rPr>
              <a:t>并且叶结点都</a:t>
            </a:r>
            <a:r>
              <a:rPr kumimoji="1" lang="zh-CN" altLang="en-US" sz="2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集中在二叉树的最下一层。</a:t>
            </a:r>
            <a:endParaRPr lang="zh-CN" altLang="en-US" sz="2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71" name="组合 70"/>
          <p:cNvGrpSpPr/>
          <p:nvPr/>
        </p:nvGrpSpPr>
        <p:grpSpPr>
          <a:xfrm>
            <a:off x="785786" y="3000372"/>
            <a:ext cx="2844531" cy="2500330"/>
            <a:chOff x="785786" y="3000372"/>
            <a:chExt cx="2844531" cy="2500330"/>
          </a:xfrm>
        </p:grpSpPr>
        <p:sp>
          <p:nvSpPr>
            <p:cNvPr id="61" name="TextBox 60"/>
            <p:cNvSpPr txBox="1"/>
            <p:nvPr/>
          </p:nvSpPr>
          <p:spPr>
            <a:xfrm>
              <a:off x="785786" y="3000372"/>
              <a:ext cx="13573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dirty="0" smtClean="0">
                  <a:latin typeface="楷体" panose="02010609060101010101" pitchFamily="49" charset="-122"/>
                  <a:ea typeface="楷体" panose="02010609060101010101" pitchFamily="49" charset="-122"/>
                </a:rPr>
                <a:t>层序编号</a:t>
              </a:r>
              <a:endPara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cxnSp>
          <p:nvCxnSpPr>
            <p:cNvPr id="63" name="直接箭头连接符 62"/>
            <p:cNvCxnSpPr>
              <a:stCxn id="61" idx="3"/>
              <a:endCxn id="5" idx="1"/>
            </p:cNvCxnSpPr>
            <p:nvPr/>
          </p:nvCxnSpPr>
          <p:spPr>
            <a:xfrm flipV="1">
              <a:off x="2143108" y="3069441"/>
              <a:ext cx="1487209" cy="130986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直接箭头连接符 64"/>
            <p:cNvCxnSpPr>
              <a:endCxn id="25" idx="0"/>
            </p:cNvCxnSpPr>
            <p:nvPr/>
          </p:nvCxnSpPr>
          <p:spPr>
            <a:xfrm rot="16200000" flipH="1">
              <a:off x="1757823" y="3528533"/>
              <a:ext cx="549762" cy="207820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直接箭头连接符 66"/>
            <p:cNvCxnSpPr>
              <a:endCxn id="11" idx="0"/>
            </p:cNvCxnSpPr>
            <p:nvPr/>
          </p:nvCxnSpPr>
          <p:spPr>
            <a:xfrm rot="5400000">
              <a:off x="798351" y="3994433"/>
              <a:ext cx="1124372" cy="136382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直接箭头连接符 68"/>
            <p:cNvCxnSpPr/>
            <p:nvPr/>
          </p:nvCxnSpPr>
          <p:spPr>
            <a:xfrm rot="5400000">
              <a:off x="-35751" y="4393413"/>
              <a:ext cx="2000264" cy="214314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7" name="灯片编号占位符 5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BE83-1AD7-4D57-BED4-A5A7924D4FB7}" type="slidenum">
              <a:rPr lang="en-US" altLang="zh-CN" smtClean="0"/>
            </a:fld>
            <a:r>
              <a:rPr lang="en-US" altLang="zh-CN" smtClean="0"/>
              <a:t>/20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40" grpId="0" bldLvl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69"/>
          <p:cNvGrpSpPr/>
          <p:nvPr/>
        </p:nvGrpSpPr>
        <p:grpSpPr>
          <a:xfrm>
            <a:off x="142844" y="357166"/>
            <a:ext cx="7215238" cy="3286148"/>
            <a:chOff x="642910" y="2928934"/>
            <a:chExt cx="7858180" cy="3286148"/>
          </a:xfrm>
        </p:grpSpPr>
        <p:sp>
          <p:nvSpPr>
            <p:cNvPr id="4" name="椭圆 3"/>
            <p:cNvSpPr/>
            <p:nvPr/>
          </p:nvSpPr>
          <p:spPr>
            <a:xfrm>
              <a:off x="4357686" y="3000372"/>
              <a:ext cx="500066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CN" altLang="en-US" sz="2000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026667" y="2928934"/>
              <a:ext cx="42862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smtClean="0">
                  <a:solidFill>
                    <a:srgbClr val="FF0000"/>
                  </a:solidFill>
                </a:rPr>
                <a:t>1</a:t>
              </a:r>
              <a:endParaRPr lang="zh-CN" alt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1000100" y="5715016"/>
              <a:ext cx="500066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endParaRPr lang="zh-CN" altLang="en-US" sz="2000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42910" y="5643578"/>
              <a:ext cx="42862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smtClean="0">
                  <a:solidFill>
                    <a:srgbClr val="FF0000"/>
                  </a:solidFill>
                </a:rPr>
                <a:t>8</a:t>
              </a:r>
              <a:endParaRPr lang="zh-CN" alt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2000232" y="5715016"/>
              <a:ext cx="500066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zh-CN" altLang="en-US" sz="2000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643042" y="5643578"/>
              <a:ext cx="42862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smtClean="0">
                  <a:solidFill>
                    <a:srgbClr val="FF0000"/>
                  </a:solidFill>
                </a:rPr>
                <a:t>9</a:t>
              </a:r>
              <a:endParaRPr lang="zh-CN" alt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1500166" y="4857760"/>
              <a:ext cx="500066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zh-CN" altLang="en-US" sz="2000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142977" y="4786322"/>
              <a:ext cx="42862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smtClean="0">
                  <a:solidFill>
                    <a:srgbClr val="FF0000"/>
                  </a:solidFill>
                </a:rPr>
                <a:t>4</a:t>
              </a:r>
              <a:endParaRPr lang="zh-CN" altLang="en-US" sz="1800" dirty="0">
                <a:solidFill>
                  <a:srgbClr val="FF0000"/>
                </a:solidFill>
              </a:endParaRPr>
            </a:p>
          </p:txBody>
        </p:sp>
        <p:cxnSp>
          <p:nvCxnSpPr>
            <p:cNvPr id="13" name="直接连接符 12"/>
            <p:cNvCxnSpPr>
              <a:stCxn id="10" idx="3"/>
              <a:endCxn id="6" idx="0"/>
            </p:cNvCxnSpPr>
            <p:nvPr/>
          </p:nvCxnSpPr>
          <p:spPr>
            <a:xfrm rot="5400000">
              <a:off x="1196555" y="5338171"/>
              <a:ext cx="430423" cy="323266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stCxn id="10" idx="5"/>
              <a:endCxn id="8" idx="0"/>
            </p:cNvCxnSpPr>
            <p:nvPr/>
          </p:nvCxnSpPr>
          <p:spPr>
            <a:xfrm rot="16200000" flipH="1">
              <a:off x="1873421" y="5338171"/>
              <a:ext cx="430423" cy="323266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椭圆 15"/>
            <p:cNvSpPr/>
            <p:nvPr/>
          </p:nvSpPr>
          <p:spPr>
            <a:xfrm>
              <a:off x="3000364" y="5715016"/>
              <a:ext cx="500066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endParaRPr lang="zh-CN" altLang="en-US" sz="2000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643174" y="5643578"/>
              <a:ext cx="42862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smtClean="0">
                  <a:solidFill>
                    <a:srgbClr val="FF0000"/>
                  </a:solidFill>
                </a:rPr>
                <a:t>10</a:t>
              </a:r>
              <a:endParaRPr lang="zh-CN" alt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4000496" y="5715016"/>
              <a:ext cx="500066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endParaRPr lang="zh-CN" altLang="en-US" sz="2000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643306" y="5643578"/>
              <a:ext cx="42862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smtClean="0">
                  <a:solidFill>
                    <a:srgbClr val="FF0000"/>
                  </a:solidFill>
                </a:rPr>
                <a:t>11</a:t>
              </a:r>
              <a:endParaRPr lang="zh-CN" alt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3500430" y="4857760"/>
              <a:ext cx="500066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endParaRPr lang="zh-CN" altLang="en-US" sz="2000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871059" y="4714884"/>
              <a:ext cx="42862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smtClean="0">
                  <a:solidFill>
                    <a:srgbClr val="FF0000"/>
                  </a:solidFill>
                </a:rPr>
                <a:t>5</a:t>
              </a:r>
              <a:endParaRPr lang="zh-CN" altLang="en-US" sz="1800" dirty="0">
                <a:solidFill>
                  <a:srgbClr val="FF0000"/>
                </a:solidFill>
              </a:endParaRPr>
            </a:p>
          </p:txBody>
        </p:sp>
        <p:cxnSp>
          <p:nvCxnSpPr>
            <p:cNvPr id="22" name="直接连接符 21"/>
            <p:cNvCxnSpPr>
              <a:stCxn id="20" idx="3"/>
              <a:endCxn id="16" idx="0"/>
            </p:cNvCxnSpPr>
            <p:nvPr/>
          </p:nvCxnSpPr>
          <p:spPr>
            <a:xfrm rot="5400000">
              <a:off x="3196819" y="5338171"/>
              <a:ext cx="430423" cy="323266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stCxn id="20" idx="5"/>
              <a:endCxn id="18" idx="0"/>
            </p:cNvCxnSpPr>
            <p:nvPr/>
          </p:nvCxnSpPr>
          <p:spPr>
            <a:xfrm rot="16200000" flipH="1">
              <a:off x="3873685" y="5338171"/>
              <a:ext cx="430423" cy="323266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椭圆 23"/>
            <p:cNvSpPr/>
            <p:nvPr/>
          </p:nvSpPr>
          <p:spPr>
            <a:xfrm>
              <a:off x="2428860" y="4071942"/>
              <a:ext cx="500066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CN" altLang="en-US" sz="2000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071670" y="4000504"/>
              <a:ext cx="42862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smtClean="0">
                  <a:solidFill>
                    <a:srgbClr val="FF0000"/>
                  </a:solidFill>
                </a:rPr>
                <a:t>2</a:t>
              </a:r>
              <a:endParaRPr lang="zh-CN" altLang="en-US" sz="1800" dirty="0">
                <a:solidFill>
                  <a:srgbClr val="FF0000"/>
                </a:solidFill>
              </a:endParaRPr>
            </a:p>
          </p:txBody>
        </p:sp>
        <p:cxnSp>
          <p:nvCxnSpPr>
            <p:cNvPr id="27" name="直接连接符 26"/>
            <p:cNvCxnSpPr>
              <a:stCxn id="24" idx="3"/>
              <a:endCxn id="10" idx="7"/>
            </p:cNvCxnSpPr>
            <p:nvPr/>
          </p:nvCxnSpPr>
          <p:spPr>
            <a:xfrm rot="5400000">
              <a:off x="1998437" y="4427337"/>
              <a:ext cx="432218" cy="575094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rot="16200000" flipH="1">
              <a:off x="3031162" y="4348705"/>
              <a:ext cx="441436" cy="716175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椭圆 29"/>
            <p:cNvSpPr/>
            <p:nvPr/>
          </p:nvSpPr>
          <p:spPr>
            <a:xfrm>
              <a:off x="5000628" y="5715016"/>
              <a:ext cx="500066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endParaRPr lang="zh-CN" altLang="en-US" sz="2000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643438" y="5572140"/>
              <a:ext cx="42862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smtClean="0">
                  <a:solidFill>
                    <a:srgbClr val="FF0000"/>
                  </a:solidFill>
                </a:rPr>
                <a:t>12</a:t>
              </a:r>
              <a:endParaRPr lang="zh-CN" alt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>
              <a:off x="6000760" y="5715016"/>
              <a:ext cx="500066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endParaRPr lang="zh-CN" altLang="en-US" sz="2000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643570" y="5643578"/>
              <a:ext cx="42862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smtClean="0">
                  <a:solidFill>
                    <a:srgbClr val="FF0000"/>
                  </a:solidFill>
                </a:rPr>
                <a:t>13</a:t>
              </a:r>
              <a:endParaRPr lang="zh-CN" alt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>
              <a:off x="5500694" y="4857760"/>
              <a:ext cx="500066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endParaRPr lang="zh-CN" altLang="en-US" sz="2000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193723" y="4786322"/>
              <a:ext cx="42862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smtClean="0">
                  <a:solidFill>
                    <a:srgbClr val="FF0000"/>
                  </a:solidFill>
                </a:rPr>
                <a:t>6</a:t>
              </a:r>
              <a:endParaRPr lang="zh-CN" altLang="en-US" sz="1800" dirty="0">
                <a:solidFill>
                  <a:srgbClr val="FF0000"/>
                </a:solidFill>
              </a:endParaRPr>
            </a:p>
          </p:txBody>
        </p:sp>
        <p:cxnSp>
          <p:nvCxnSpPr>
            <p:cNvPr id="36" name="直接连接符 35"/>
            <p:cNvCxnSpPr>
              <a:stCxn id="34" idx="3"/>
              <a:endCxn id="30" idx="0"/>
            </p:cNvCxnSpPr>
            <p:nvPr/>
          </p:nvCxnSpPr>
          <p:spPr>
            <a:xfrm rot="5400000">
              <a:off x="5197083" y="5338171"/>
              <a:ext cx="430423" cy="323266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>
              <a:stCxn id="34" idx="5"/>
              <a:endCxn id="32" idx="0"/>
            </p:cNvCxnSpPr>
            <p:nvPr/>
          </p:nvCxnSpPr>
          <p:spPr>
            <a:xfrm rot="16200000" flipH="1">
              <a:off x="5873949" y="5338171"/>
              <a:ext cx="430423" cy="323266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椭圆 37"/>
            <p:cNvSpPr/>
            <p:nvPr/>
          </p:nvSpPr>
          <p:spPr>
            <a:xfrm>
              <a:off x="7000892" y="5715016"/>
              <a:ext cx="500066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endParaRPr lang="zh-CN" altLang="en-US" sz="2000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643702" y="5643578"/>
              <a:ext cx="42862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smtClean="0">
                  <a:solidFill>
                    <a:srgbClr val="FF0000"/>
                  </a:solidFill>
                </a:rPr>
                <a:t>14</a:t>
              </a:r>
              <a:endParaRPr lang="zh-CN" alt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8001024" y="5715016"/>
              <a:ext cx="500066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  <a:endParaRPr lang="zh-CN" altLang="en-US" sz="2000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643834" y="5643578"/>
              <a:ext cx="42862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smtClean="0">
                  <a:solidFill>
                    <a:srgbClr val="FF0000"/>
                  </a:solidFill>
                </a:rPr>
                <a:t>15</a:t>
              </a:r>
              <a:endParaRPr lang="zh-CN" alt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42" name="椭圆 41"/>
            <p:cNvSpPr/>
            <p:nvPr/>
          </p:nvSpPr>
          <p:spPr>
            <a:xfrm>
              <a:off x="7500958" y="4857760"/>
              <a:ext cx="500066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  <a:endParaRPr lang="zh-CN" altLang="en-US" sz="2000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7216621" y="4857760"/>
              <a:ext cx="42862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smtClean="0">
                  <a:solidFill>
                    <a:srgbClr val="FF0000"/>
                  </a:solidFill>
                </a:rPr>
                <a:t>7</a:t>
              </a:r>
              <a:endParaRPr lang="zh-CN" altLang="en-US" sz="1800" dirty="0">
                <a:solidFill>
                  <a:srgbClr val="FF0000"/>
                </a:solidFill>
              </a:endParaRPr>
            </a:p>
          </p:txBody>
        </p:sp>
        <p:cxnSp>
          <p:nvCxnSpPr>
            <p:cNvPr id="44" name="直接连接符 43"/>
            <p:cNvCxnSpPr>
              <a:stCxn id="42" idx="3"/>
              <a:endCxn id="38" idx="0"/>
            </p:cNvCxnSpPr>
            <p:nvPr/>
          </p:nvCxnSpPr>
          <p:spPr>
            <a:xfrm rot="5400000">
              <a:off x="7197347" y="5338171"/>
              <a:ext cx="430423" cy="323266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>
              <a:stCxn id="42" idx="5"/>
              <a:endCxn id="40" idx="0"/>
            </p:cNvCxnSpPr>
            <p:nvPr/>
          </p:nvCxnSpPr>
          <p:spPr>
            <a:xfrm rot="16200000" flipH="1">
              <a:off x="7874213" y="5338171"/>
              <a:ext cx="430423" cy="323266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椭圆 45"/>
            <p:cNvSpPr/>
            <p:nvPr/>
          </p:nvSpPr>
          <p:spPr>
            <a:xfrm>
              <a:off x="6429388" y="4071942"/>
              <a:ext cx="500066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zh-CN" altLang="en-US" sz="2000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789407" y="3929066"/>
              <a:ext cx="42862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smtClean="0">
                  <a:solidFill>
                    <a:srgbClr val="FF0000"/>
                  </a:solidFill>
                </a:rPr>
                <a:t>3</a:t>
              </a:r>
              <a:endParaRPr lang="zh-CN" altLang="en-US" sz="1800" dirty="0">
                <a:solidFill>
                  <a:srgbClr val="FF0000"/>
                </a:solidFill>
              </a:endParaRPr>
            </a:p>
          </p:txBody>
        </p:sp>
        <p:cxnSp>
          <p:nvCxnSpPr>
            <p:cNvPr id="48" name="直接连接符 47"/>
            <p:cNvCxnSpPr>
              <a:stCxn id="46" idx="3"/>
              <a:endCxn id="34" idx="7"/>
            </p:cNvCxnSpPr>
            <p:nvPr/>
          </p:nvCxnSpPr>
          <p:spPr>
            <a:xfrm rot="5400000">
              <a:off x="5998965" y="4427337"/>
              <a:ext cx="432218" cy="575094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 rot="16200000" flipH="1">
              <a:off x="7065028" y="4323305"/>
              <a:ext cx="441436" cy="716175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>
              <a:stCxn id="4" idx="2"/>
              <a:endCxn id="24" idx="7"/>
            </p:cNvCxnSpPr>
            <p:nvPr/>
          </p:nvCxnSpPr>
          <p:spPr>
            <a:xfrm rot="10800000" flipV="1">
              <a:off x="2855694" y="3250405"/>
              <a:ext cx="1501993" cy="894770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>
              <a:stCxn id="4" idx="6"/>
              <a:endCxn id="46" idx="1"/>
            </p:cNvCxnSpPr>
            <p:nvPr/>
          </p:nvCxnSpPr>
          <p:spPr>
            <a:xfrm>
              <a:off x="4857752" y="3250405"/>
              <a:ext cx="1644869" cy="894770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4" name="组合 63"/>
          <p:cNvGrpSpPr/>
          <p:nvPr/>
        </p:nvGrpSpPr>
        <p:grpSpPr>
          <a:xfrm>
            <a:off x="714348" y="4572008"/>
            <a:ext cx="7500990" cy="1023898"/>
            <a:chOff x="714348" y="4572008"/>
            <a:chExt cx="7500990" cy="1023898"/>
          </a:xfrm>
        </p:grpSpPr>
        <p:sp>
          <p:nvSpPr>
            <p:cNvPr id="69640" name="Text Box 8"/>
            <p:cNvSpPr txBox="1">
              <a:spLocks noChangeArrowheads="1"/>
            </p:cNvSpPr>
            <p:nvPr/>
          </p:nvSpPr>
          <p:spPr bwMode="auto">
            <a:xfrm>
              <a:off x="714348" y="4572008"/>
              <a:ext cx="5072098" cy="46166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zh-CN" altLang="en-US" dirty="0" smtClean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满二叉树</a:t>
              </a:r>
              <a:r>
                <a:rPr kumimoji="1" lang="zh-CN" altLang="en-US" dirty="0" smtClean="0">
                  <a:latin typeface="楷体" panose="02010609060101010101" pitchFamily="49" charset="-122"/>
                  <a:ea typeface="楷体" panose="02010609060101010101" pitchFamily="49" charset="-122"/>
                </a:rPr>
                <a:t>：在</a:t>
              </a:r>
              <a:r>
                <a:rPr kumimoji="1" lang="zh-CN" altLang="en-US" dirty="0">
                  <a:latin typeface="楷体" panose="02010609060101010101" pitchFamily="49" charset="-122"/>
                  <a:ea typeface="楷体" panose="02010609060101010101" pitchFamily="49" charset="-122"/>
                </a:rPr>
                <a:t>一棵二叉树</a:t>
              </a:r>
              <a:r>
                <a:rPr kumimoji="1" lang="zh-CN" altLang="en-US" dirty="0" smtClean="0">
                  <a:latin typeface="楷体" panose="02010609060101010101" pitchFamily="49" charset="-122"/>
                  <a:ea typeface="楷体" panose="02010609060101010101" pitchFamily="49" charset="-122"/>
                </a:rPr>
                <a:t>中：</a:t>
              </a:r>
              <a:r>
                <a:rPr kumimoji="1" lang="zh-CN" altLang="en-US" dirty="0">
                  <a:latin typeface="楷体" panose="02010609060101010101" pitchFamily="49" charset="-122"/>
                  <a:ea typeface="楷体" panose="02010609060101010101" pitchFamily="49" charset="-122"/>
                </a:rPr>
                <a:t>　　</a:t>
              </a:r>
              <a:endParaRPr kumimoji="1" lang="zh-CN" altLang="en-US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285984" y="5118852"/>
              <a:ext cx="5929354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 algn="l">
                <a:lnSpc>
                  <a:spcPts val="3000"/>
                </a:lnSpc>
                <a:buBlip>
                  <a:blip r:embed="rId1"/>
                </a:buBlip>
              </a:pPr>
              <a:r>
                <a:rPr kumimoji="1" lang="zh-CN" altLang="en-US" sz="2200" dirty="0" smtClean="0">
                  <a:latin typeface="楷体" panose="02010609060101010101" pitchFamily="49" charset="-122"/>
                  <a:ea typeface="楷体" panose="02010609060101010101" pitchFamily="49" charset="-122"/>
                </a:rPr>
                <a:t>高度为</a:t>
              </a:r>
              <a:r>
                <a:rPr kumimoji="1" lang="en-US" altLang="zh-CN" sz="2200" i="1" dirty="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h</a:t>
              </a:r>
              <a:r>
                <a:rPr kumimoji="1" lang="zh-CN" altLang="en-US" sz="2200" dirty="0" smtClean="0">
                  <a:latin typeface="楷体" panose="02010609060101010101" pitchFamily="49" charset="-122"/>
                  <a:ea typeface="楷体" panose="02010609060101010101" pitchFamily="49" charset="-122"/>
                </a:rPr>
                <a:t>的二叉树恰好有</a:t>
              </a:r>
              <a:r>
                <a:rPr lang="en-US" altLang="zh-CN" sz="2200" err="1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2</a:t>
              </a:r>
              <a:r>
                <a:rPr lang="en-US" altLang="zh-CN" sz="2200" i="1" baseline="30000" err="1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h</a:t>
              </a:r>
              <a:r>
                <a:rPr lang="en-US" altLang="zh-CN" sz="2200" smtClean="0">
                  <a:latin typeface="+mj-ea"/>
                  <a:cs typeface="Times New Roman" panose="02020603050405020304" pitchFamily="18" charset="0"/>
                </a:rPr>
                <a:t>-</a:t>
              </a:r>
              <a:r>
                <a:rPr lang="en-US" altLang="zh-CN" sz="22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1 </a:t>
              </a:r>
              <a:r>
                <a:rPr lang="zh-CN" altLang="en-US" sz="22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个结点</a:t>
              </a:r>
              <a:r>
                <a:rPr kumimoji="1" lang="zh-CN" altLang="en-US" sz="2200" smtClean="0">
                  <a:latin typeface="楷体" panose="02010609060101010101" pitchFamily="49" charset="-122"/>
                  <a:ea typeface="楷体" panose="02010609060101010101" pitchFamily="49" charset="-122"/>
                </a:rPr>
                <a:t>。</a:t>
              </a:r>
              <a:endParaRPr lang="zh-CN" altLang="en-US" sz="22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2285984" y="3857628"/>
            <a:ext cx="36433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层序编号：</a:t>
            </a:r>
            <a:r>
              <a:rPr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～</a:t>
            </a:r>
            <a:r>
              <a:rPr lang="en-US" altLang="zh-CN" dirty="0" err="1" smtClean="0"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i="1" baseline="30000" dirty="0" err="1" smtClean="0">
                <a:ea typeface="楷体" panose="02010609060101010101" pitchFamily="49" charset="-122"/>
                <a:cs typeface="Times New Roman" panose="02020603050405020304" pitchFamily="18" charset="0"/>
              </a:rPr>
              <a:t>h</a:t>
            </a:r>
            <a:r>
              <a:rPr lang="en-US" altLang="zh-CN" dirty="0" smtClean="0">
                <a:latin typeface="+mj-ea"/>
                <a:ea typeface="+mj-ea"/>
                <a:cs typeface="Times New Roman" panose="02020603050405020304" pitchFamily="18" charset="0"/>
              </a:rPr>
              <a:t>-</a:t>
            </a:r>
            <a:r>
              <a:rPr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endParaRPr lang="zh-CN" altLang="en-US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7" name="右大括号 56"/>
          <p:cNvSpPr/>
          <p:nvPr/>
        </p:nvSpPr>
        <p:spPr>
          <a:xfrm>
            <a:off x="7572396" y="428604"/>
            <a:ext cx="180000" cy="3214710"/>
          </a:xfrm>
          <a:prstGeom prst="rightBrace">
            <a:avLst/>
          </a:prstGeom>
          <a:ln w="28575">
            <a:solidFill>
              <a:srgbClr val="FF00FF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7715272" y="1671568"/>
            <a:ext cx="785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i="1" smtClean="0"/>
              <a:t>h </a:t>
            </a:r>
            <a:r>
              <a:rPr lang="en-US" altLang="zh-CN" sz="2000" smtClean="0"/>
              <a:t>= 4</a:t>
            </a:r>
            <a:endParaRPr lang="zh-CN" altLang="en-US" sz="2000" dirty="0"/>
          </a:p>
        </p:txBody>
      </p:sp>
      <p:sp>
        <p:nvSpPr>
          <p:cNvPr id="62" name="TextBox 61"/>
          <p:cNvSpPr txBox="1"/>
          <p:nvPr/>
        </p:nvSpPr>
        <p:spPr>
          <a:xfrm>
            <a:off x="7643834" y="2000240"/>
            <a:ext cx="11429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smtClean="0"/>
              <a:t>n </a:t>
            </a:r>
            <a:r>
              <a:rPr lang="en-US" altLang="zh-CN" sz="2000" smtClean="0"/>
              <a:t>= 2</a:t>
            </a:r>
            <a:r>
              <a:rPr lang="en-US" altLang="zh-CN" sz="2000" baseline="30000" smtClean="0"/>
              <a:t>4</a:t>
            </a:r>
            <a:r>
              <a:rPr lang="en-US" altLang="zh-CN" sz="2000" smtClean="0">
                <a:latin typeface="+mj-ea"/>
                <a:ea typeface="+mj-ea"/>
              </a:rPr>
              <a:t>-</a:t>
            </a:r>
            <a:r>
              <a:rPr lang="en-US" altLang="zh-CN" sz="2000" smtClean="0"/>
              <a:t>1</a:t>
            </a:r>
            <a:endParaRPr lang="en-US" altLang="zh-CN" sz="2000" dirty="0" smtClean="0"/>
          </a:p>
          <a:p>
            <a:r>
              <a:rPr lang="en-US" altLang="zh-CN" sz="2000" smtClean="0"/>
              <a:t>= 15</a:t>
            </a:r>
            <a:endParaRPr lang="zh-CN" altLang="en-US" sz="2000" dirty="0"/>
          </a:p>
        </p:txBody>
      </p:sp>
      <p:sp>
        <p:nvSpPr>
          <p:cNvPr id="55" name="灯片编号占位符 5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BE83-1AD7-4D57-BED4-A5A7924D4FB7}" type="slidenum">
              <a:rPr lang="en-US" altLang="zh-CN" smtClean="0"/>
            </a:fld>
            <a:r>
              <a:rPr lang="en-US" altLang="zh-CN" smtClean="0"/>
              <a:t>/20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1472" y="357166"/>
            <a:ext cx="5786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 </a:t>
            </a:r>
            <a:r>
              <a:rPr kumimoji="1" lang="zh-CN" altLang="en-US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完全</a:t>
            </a:r>
            <a:r>
              <a:rPr kumimoji="1"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二叉树：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在一棵二叉树中：</a:t>
            </a:r>
            <a:endParaRPr lang="zh-CN" altLang="en-US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4348" y="1000108"/>
            <a:ext cx="8286808" cy="91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ts val="3200"/>
              </a:lnSpc>
              <a:buBlip>
                <a:blip r:embed="rId1"/>
              </a:buBlip>
            </a:pPr>
            <a:r>
              <a:rPr kumimoji="1" lang="zh-CN" altLang="en-US" sz="22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最多只有下面两</a:t>
            </a:r>
            <a:r>
              <a:rPr kumimoji="1" lang="zh-CN" altLang="en-US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层的结点的</a:t>
            </a:r>
            <a:r>
              <a:rPr kumimoji="1" lang="zh-CN" altLang="en-US" sz="22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度数小于</a:t>
            </a:r>
            <a:r>
              <a:rPr kumimoji="1" lang="en-US" altLang="zh-CN" sz="22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endParaRPr kumimoji="1" lang="en-US" altLang="zh-CN" sz="2200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ts val="3200"/>
              </a:lnSpc>
              <a:buBlip>
                <a:blip r:embed="rId1"/>
              </a:buBlip>
            </a:pPr>
            <a:r>
              <a:rPr kumimoji="1" lang="zh-CN" altLang="en-US" sz="22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并且最下面一层</a:t>
            </a:r>
            <a:r>
              <a:rPr kumimoji="1" lang="zh-CN" altLang="en-US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的叶结点都</a:t>
            </a:r>
            <a:r>
              <a:rPr kumimoji="1" lang="zh-CN" altLang="en-US" sz="22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依次排列在该层最左边的位置上。</a:t>
            </a:r>
            <a:endParaRPr lang="zh-CN" altLang="en-US" sz="2200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642910" y="2071678"/>
            <a:ext cx="6689194" cy="3000396"/>
            <a:chOff x="1000100" y="2214554"/>
            <a:chExt cx="6689194" cy="3000396"/>
          </a:xfrm>
        </p:grpSpPr>
        <p:sp>
          <p:nvSpPr>
            <p:cNvPr id="7" name="椭圆 6"/>
            <p:cNvSpPr/>
            <p:nvPr/>
          </p:nvSpPr>
          <p:spPr>
            <a:xfrm>
              <a:off x="4377169" y="2279780"/>
              <a:ext cx="454605" cy="45658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CN" altLang="en-US" sz="2000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987507" y="2214554"/>
              <a:ext cx="389662" cy="28101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smtClean="0">
                  <a:solidFill>
                    <a:srgbClr val="FF0000"/>
                  </a:solidFill>
                </a:rPr>
                <a:t>1</a:t>
              </a:r>
              <a:endParaRPr lang="zh-CN" alt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1324818" y="4758368"/>
              <a:ext cx="454605" cy="45658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endParaRPr lang="zh-CN" altLang="en-US" sz="2000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000100" y="4693142"/>
              <a:ext cx="389662" cy="28101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smtClean="0">
                  <a:solidFill>
                    <a:srgbClr val="FF0000"/>
                  </a:solidFill>
                </a:rPr>
                <a:t>8</a:t>
              </a:r>
              <a:endParaRPr lang="zh-CN" alt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2234029" y="4758368"/>
              <a:ext cx="454605" cy="45658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zh-CN" altLang="en-US" sz="2000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909311" y="4693142"/>
              <a:ext cx="389662" cy="28101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smtClean="0">
                  <a:solidFill>
                    <a:srgbClr val="FF0000"/>
                  </a:solidFill>
                </a:rPr>
                <a:t>9</a:t>
              </a:r>
              <a:endParaRPr lang="zh-CN" alt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1779424" y="3975656"/>
              <a:ext cx="454605" cy="45658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zh-CN" altLang="en-US" sz="2000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454705" y="3910430"/>
              <a:ext cx="389662" cy="28101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smtClean="0">
                  <a:solidFill>
                    <a:srgbClr val="FF0000"/>
                  </a:solidFill>
                </a:rPr>
                <a:t>4</a:t>
              </a:r>
              <a:endParaRPr lang="zh-CN" altLang="en-US" sz="1800" dirty="0">
                <a:solidFill>
                  <a:srgbClr val="FF0000"/>
                </a:solidFill>
              </a:endParaRPr>
            </a:p>
          </p:txBody>
        </p:sp>
        <p:cxnSp>
          <p:nvCxnSpPr>
            <p:cNvPr id="15" name="直接连接符 14"/>
            <p:cNvCxnSpPr>
              <a:stCxn id="13" idx="3"/>
              <a:endCxn id="9" idx="0"/>
            </p:cNvCxnSpPr>
            <p:nvPr/>
          </p:nvCxnSpPr>
          <p:spPr>
            <a:xfrm rot="5400000">
              <a:off x="1502563" y="4414931"/>
              <a:ext cx="392995" cy="293878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>
              <a:stCxn id="13" idx="5"/>
              <a:endCxn id="11" idx="0"/>
            </p:cNvCxnSpPr>
            <p:nvPr/>
          </p:nvCxnSpPr>
          <p:spPr>
            <a:xfrm rot="16200000" flipH="1">
              <a:off x="2117896" y="4414931"/>
              <a:ext cx="392995" cy="293878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椭圆 16"/>
            <p:cNvSpPr/>
            <p:nvPr/>
          </p:nvSpPr>
          <p:spPr>
            <a:xfrm>
              <a:off x="3143240" y="4758368"/>
              <a:ext cx="454605" cy="45658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endParaRPr lang="zh-CN" altLang="en-US" sz="2000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818522" y="4693142"/>
              <a:ext cx="389662" cy="28101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smtClean="0">
                  <a:solidFill>
                    <a:srgbClr val="FF0000"/>
                  </a:solidFill>
                </a:rPr>
                <a:t>10</a:t>
              </a:r>
              <a:endParaRPr lang="zh-CN" alt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4052451" y="4758368"/>
              <a:ext cx="454605" cy="45658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endParaRPr lang="zh-CN" altLang="en-US" sz="2000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727733" y="4693142"/>
              <a:ext cx="389662" cy="28101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smtClean="0">
                  <a:solidFill>
                    <a:srgbClr val="FF0000"/>
                  </a:solidFill>
                </a:rPr>
                <a:t>11</a:t>
              </a:r>
              <a:endParaRPr lang="zh-CN" alt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3597845" y="3975656"/>
              <a:ext cx="454605" cy="45658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endParaRPr lang="zh-CN" altLang="en-US" sz="2000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000496" y="3910430"/>
              <a:ext cx="389662" cy="28101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smtClean="0">
                  <a:solidFill>
                    <a:srgbClr val="FF0000"/>
                  </a:solidFill>
                </a:rPr>
                <a:t>5</a:t>
              </a:r>
              <a:endParaRPr lang="zh-CN" altLang="en-US" sz="1800" dirty="0">
                <a:solidFill>
                  <a:srgbClr val="FF0000"/>
                </a:solidFill>
              </a:endParaRPr>
            </a:p>
          </p:txBody>
        </p:sp>
        <p:cxnSp>
          <p:nvCxnSpPr>
            <p:cNvPr id="23" name="直接连接符 22"/>
            <p:cNvCxnSpPr>
              <a:stCxn id="21" idx="3"/>
              <a:endCxn id="17" idx="0"/>
            </p:cNvCxnSpPr>
            <p:nvPr/>
          </p:nvCxnSpPr>
          <p:spPr>
            <a:xfrm rot="5400000">
              <a:off x="3320985" y="4414931"/>
              <a:ext cx="392995" cy="293878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>
              <a:stCxn id="21" idx="5"/>
              <a:endCxn id="19" idx="0"/>
            </p:cNvCxnSpPr>
            <p:nvPr/>
          </p:nvCxnSpPr>
          <p:spPr>
            <a:xfrm rot="16200000" flipH="1">
              <a:off x="3936318" y="4414931"/>
              <a:ext cx="392995" cy="293878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椭圆 24"/>
            <p:cNvSpPr/>
            <p:nvPr/>
          </p:nvSpPr>
          <p:spPr>
            <a:xfrm>
              <a:off x="2623691" y="3258170"/>
              <a:ext cx="454605" cy="45658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CN" altLang="en-US" sz="2000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298973" y="3192944"/>
              <a:ext cx="389662" cy="28101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smtClean="0">
                  <a:solidFill>
                    <a:srgbClr val="FF0000"/>
                  </a:solidFill>
                </a:rPr>
                <a:t>2</a:t>
              </a:r>
              <a:endParaRPr lang="zh-CN" altLang="en-US" sz="1800" dirty="0">
                <a:solidFill>
                  <a:srgbClr val="FF0000"/>
                </a:solidFill>
              </a:endParaRPr>
            </a:p>
          </p:txBody>
        </p:sp>
        <p:cxnSp>
          <p:nvCxnSpPr>
            <p:cNvPr id="27" name="直接连接符 26"/>
            <p:cNvCxnSpPr>
              <a:stCxn id="25" idx="3"/>
              <a:endCxn id="13" idx="7"/>
            </p:cNvCxnSpPr>
            <p:nvPr/>
          </p:nvCxnSpPr>
          <p:spPr>
            <a:xfrm rot="5400000">
              <a:off x="2231543" y="3583798"/>
              <a:ext cx="394634" cy="522813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 rot="16200000" flipH="1">
              <a:off x="3170366" y="3512282"/>
              <a:ext cx="403050" cy="651068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椭圆 32"/>
            <p:cNvSpPr/>
            <p:nvPr/>
          </p:nvSpPr>
          <p:spPr>
            <a:xfrm>
              <a:off x="5416267" y="3975656"/>
              <a:ext cx="454605" cy="45658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endParaRPr lang="zh-CN" altLang="en-US" sz="2000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091549" y="3910430"/>
              <a:ext cx="389662" cy="28101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smtClean="0">
                  <a:solidFill>
                    <a:srgbClr val="FF0000"/>
                  </a:solidFill>
                </a:rPr>
                <a:t>6</a:t>
              </a:r>
              <a:endParaRPr lang="zh-CN" alt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41" name="椭圆 40"/>
            <p:cNvSpPr/>
            <p:nvPr/>
          </p:nvSpPr>
          <p:spPr>
            <a:xfrm>
              <a:off x="7234689" y="3975656"/>
              <a:ext cx="454605" cy="45658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  <a:endParaRPr lang="zh-CN" altLang="en-US" sz="2000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960771" y="3935830"/>
              <a:ext cx="389662" cy="28101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smtClean="0">
                  <a:solidFill>
                    <a:srgbClr val="FF0000"/>
                  </a:solidFill>
                </a:rPr>
                <a:t>7</a:t>
              </a:r>
              <a:endParaRPr lang="zh-CN" alt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45" name="椭圆 44"/>
            <p:cNvSpPr/>
            <p:nvPr/>
          </p:nvSpPr>
          <p:spPr>
            <a:xfrm>
              <a:off x="6260535" y="3258170"/>
              <a:ext cx="454605" cy="45658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zh-CN" altLang="en-US" sz="2000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573996" y="3127718"/>
              <a:ext cx="389662" cy="28101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smtClean="0">
                  <a:solidFill>
                    <a:srgbClr val="FF0000"/>
                  </a:solidFill>
                </a:rPr>
                <a:t>3</a:t>
              </a:r>
              <a:endParaRPr lang="zh-CN" altLang="en-US" sz="1800" dirty="0">
                <a:solidFill>
                  <a:srgbClr val="FF0000"/>
                </a:solidFill>
              </a:endParaRPr>
            </a:p>
          </p:txBody>
        </p:sp>
        <p:cxnSp>
          <p:nvCxnSpPr>
            <p:cNvPr id="47" name="直接连接符 46"/>
            <p:cNvCxnSpPr>
              <a:stCxn id="45" idx="3"/>
              <a:endCxn id="33" idx="7"/>
            </p:cNvCxnSpPr>
            <p:nvPr/>
          </p:nvCxnSpPr>
          <p:spPr>
            <a:xfrm rot="5400000">
              <a:off x="5868387" y="3583798"/>
              <a:ext cx="394634" cy="522813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 rot="16200000" flipH="1">
              <a:off x="6837517" y="3489091"/>
              <a:ext cx="403050" cy="651068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>
              <a:stCxn id="7" idx="2"/>
              <a:endCxn id="25" idx="7"/>
            </p:cNvCxnSpPr>
            <p:nvPr/>
          </p:nvCxnSpPr>
          <p:spPr>
            <a:xfrm rot="10800000" flipV="1">
              <a:off x="3011722" y="2508071"/>
              <a:ext cx="1365448" cy="816964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>
              <a:stCxn id="7" idx="6"/>
              <a:endCxn id="45" idx="1"/>
            </p:cNvCxnSpPr>
            <p:nvPr/>
          </p:nvCxnSpPr>
          <p:spPr>
            <a:xfrm>
              <a:off x="4831775" y="2508071"/>
              <a:ext cx="1495335" cy="816964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8" name="灯片编号占位符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BE83-1AD7-4D57-BED4-A5A7924D4FB7}" type="slidenum">
              <a:rPr lang="en-US" altLang="zh-CN" smtClean="0"/>
            </a:fld>
            <a:r>
              <a:rPr lang="en-US" altLang="zh-CN" smtClean="0"/>
              <a:t>/20</a:t>
            </a:r>
            <a:endParaRPr lang="en-US" altLang="zh-CN"/>
          </a:p>
        </p:txBody>
      </p:sp>
      <p:sp>
        <p:nvSpPr>
          <p:cNvPr id="40" name="TextBox 39"/>
          <p:cNvSpPr txBox="1"/>
          <p:nvPr/>
        </p:nvSpPr>
        <p:spPr>
          <a:xfrm>
            <a:off x="714348" y="5429264"/>
            <a:ext cx="79296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         </a:t>
            </a:r>
            <a:r>
              <a:rPr lang="zh-CN" altLang="en-US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完全</a:t>
            </a:r>
            <a:r>
              <a:rPr kumimoji="1" lang="zh-CN" altLang="en-US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二叉树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实际上是对应的</a:t>
            </a:r>
            <a:r>
              <a:rPr kumimoji="1" lang="zh-CN" altLang="en-US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满二叉树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删除叶结点层最右边若干个结点得到的。</a:t>
            </a:r>
            <a:endParaRPr lang="zh-CN" altLang="en-US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714348" y="2000240"/>
            <a:ext cx="7572428" cy="2500330"/>
            <a:chOff x="928662" y="1928802"/>
            <a:chExt cx="7572428" cy="2500330"/>
          </a:xfrm>
        </p:grpSpPr>
        <p:sp>
          <p:nvSpPr>
            <p:cNvPr id="43" name="矩形 42"/>
            <p:cNvSpPr/>
            <p:nvPr/>
          </p:nvSpPr>
          <p:spPr>
            <a:xfrm>
              <a:off x="928662" y="1928802"/>
              <a:ext cx="6786610" cy="250033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715272" y="2857496"/>
              <a:ext cx="7858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zh-CN" altLang="en-US" sz="20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满的</a:t>
              </a:r>
              <a:endParaRPr lang="zh-CN" altLang="en-US" sz="20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ext Box 2"/>
          <p:cNvSpPr txBox="1">
            <a:spLocks noChangeArrowheads="1"/>
          </p:cNvSpPr>
          <p:nvPr/>
        </p:nvSpPr>
        <p:spPr bwMode="auto">
          <a:xfrm>
            <a:off x="390466" y="952461"/>
            <a:ext cx="8396376" cy="95677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tIns="108000" bIns="108000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kumimoji="1"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kumimoji="1"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性质</a:t>
            </a:r>
            <a:r>
              <a:rPr kumimoji="1"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en-US" altLang="zh-CN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kumimoji="1" lang="zh-CN" altLang="en-US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非</a:t>
            </a:r>
            <a:r>
              <a:rPr kumimoji="1" lang="zh-CN" altLang="en-US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空二叉树</a:t>
            </a:r>
            <a:r>
              <a:rPr kumimoji="1" lang="zh-CN" altLang="en-US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上</a:t>
            </a:r>
            <a:r>
              <a:rPr kumimoji="1" lang="zh-CN" altLang="en-US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叶结点数</a:t>
            </a:r>
            <a:r>
              <a:rPr kumimoji="1" lang="zh-CN" altLang="en-US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等于</a:t>
            </a:r>
            <a:r>
              <a:rPr kumimoji="1" lang="zh-CN" altLang="en-US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双</a:t>
            </a:r>
            <a:r>
              <a:rPr kumimoji="1" lang="zh-CN" altLang="en-US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分支结点数</a:t>
            </a:r>
            <a:r>
              <a:rPr kumimoji="1" lang="zh-CN" altLang="en-US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加</a:t>
            </a:r>
            <a:r>
              <a:rPr kumimoji="1" lang="en-US" altLang="zh-CN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。即：</a:t>
            </a:r>
            <a:r>
              <a:rPr kumimoji="1" lang="en-US" altLang="zh-CN" i="1" dirty="0" err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zh-CN" baseline="-25000" dirty="0" err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kumimoji="1" lang="en-US" altLang="zh-CN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kumimoji="1" lang="en-US" altLang="zh-CN" i="1" dirty="0" err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zh-CN" baseline="-25000" dirty="0" err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en-US" altLang="zh-CN" dirty="0" err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+1</a:t>
            </a:r>
            <a:r>
              <a:rPr kumimoji="1" lang="zh-CN" altLang="en-US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kumimoji="1" lang="en-US" altLang="zh-CN" dirty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1683" name="Text Box 3" descr="纸莎草纸"/>
          <p:cNvSpPr txBox="1">
            <a:spLocks noChangeArrowheads="1"/>
          </p:cNvSpPr>
          <p:nvPr/>
        </p:nvSpPr>
        <p:spPr bwMode="auto">
          <a:xfrm>
            <a:off x="214282" y="142852"/>
            <a:ext cx="3319456" cy="476250"/>
          </a:xfrm>
          <a:prstGeom prst="rect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 w="9525" algn="ctr">
            <a:noFill/>
            <a:miter lim="800000"/>
            <a:tailEnd type="none" w="med" len="lg"/>
          </a:ln>
          <a:effectLst>
            <a:prstShdw prst="shdw17" dist="17961" dir="2700000">
              <a:srgbClr val="FFCC99">
                <a:gamma/>
                <a:shade val="60000"/>
                <a:invGamma/>
              </a:srgbClr>
            </a:prstShdw>
          </a:effectLst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anose="02010509060101010101" pitchFamily="49" charset="-122"/>
              </a:rPr>
              <a:t>7.2.2  </a:t>
            </a:r>
            <a:r>
              <a:rPr kumimoji="1"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anose="02010509060101010101" pitchFamily="49" charset="-122"/>
              </a:rPr>
              <a:t>二叉树性质</a:t>
            </a:r>
            <a:endParaRPr lang="zh-CN" altLang="en-US" sz="28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ea typeface="隶书" panose="02010509060101010101" pitchFamily="49" charset="-122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714348" y="2786058"/>
            <a:ext cx="3500462" cy="2143140"/>
            <a:chOff x="714348" y="2786058"/>
            <a:chExt cx="3500462" cy="2143140"/>
          </a:xfrm>
        </p:grpSpPr>
        <p:sp>
          <p:nvSpPr>
            <p:cNvPr id="5" name="椭圆 4"/>
            <p:cNvSpPr/>
            <p:nvPr/>
          </p:nvSpPr>
          <p:spPr>
            <a:xfrm>
              <a:off x="2214546" y="2786058"/>
              <a:ext cx="359270" cy="39135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CN" altLang="en-US" sz="2000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1314918" y="4537842"/>
              <a:ext cx="359270" cy="39135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  <a:endParaRPr lang="zh-CN" altLang="en-US" sz="2000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714348" y="3866946"/>
              <a:ext cx="359270" cy="39135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zh-CN" altLang="en-US" sz="2000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" name="直接连接符 13"/>
            <p:cNvCxnSpPr>
              <a:stCxn id="11" idx="5"/>
              <a:endCxn id="9" idx="1"/>
            </p:cNvCxnSpPr>
            <p:nvPr/>
          </p:nvCxnSpPr>
          <p:spPr>
            <a:xfrm rot="16200000" flipH="1">
              <a:off x="997185" y="4224808"/>
              <a:ext cx="394166" cy="346528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椭圆 18"/>
            <p:cNvSpPr/>
            <p:nvPr/>
          </p:nvSpPr>
          <p:spPr>
            <a:xfrm>
              <a:off x="3855540" y="3866946"/>
              <a:ext cx="359270" cy="39135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endParaRPr lang="zh-CN" altLang="en-US" sz="2000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1381565" y="3251958"/>
              <a:ext cx="359270" cy="39135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CN" altLang="en-US" sz="2000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5" name="直接连接符 24"/>
            <p:cNvCxnSpPr>
              <a:stCxn id="23" idx="3"/>
              <a:endCxn id="11" idx="7"/>
            </p:cNvCxnSpPr>
            <p:nvPr/>
          </p:nvCxnSpPr>
          <p:spPr>
            <a:xfrm rot="5400000">
              <a:off x="1058463" y="3548543"/>
              <a:ext cx="338258" cy="413175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rot="16200000" flipH="1">
              <a:off x="3504235" y="3466131"/>
              <a:ext cx="345471" cy="514533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椭圆 26"/>
            <p:cNvSpPr/>
            <p:nvPr/>
          </p:nvSpPr>
          <p:spPr>
            <a:xfrm>
              <a:off x="2398117" y="3866946"/>
              <a:ext cx="359270" cy="39135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endParaRPr lang="zh-CN" altLang="en-US" sz="2000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3065335" y="3251958"/>
              <a:ext cx="359270" cy="39135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zh-CN" altLang="en-US" sz="2000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3" name="直接连接符 32"/>
            <p:cNvCxnSpPr>
              <a:stCxn id="31" idx="3"/>
              <a:endCxn id="27" idx="7"/>
            </p:cNvCxnSpPr>
            <p:nvPr/>
          </p:nvCxnSpPr>
          <p:spPr>
            <a:xfrm rot="5400000">
              <a:off x="2742233" y="3548543"/>
              <a:ext cx="338258" cy="413175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>
              <a:stCxn id="5" idx="2"/>
              <a:endCxn id="23" idx="7"/>
            </p:cNvCxnSpPr>
            <p:nvPr/>
          </p:nvCxnSpPr>
          <p:spPr>
            <a:xfrm rot="10800000" flipV="1">
              <a:off x="1688222" y="2981735"/>
              <a:ext cx="526325" cy="327535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>
              <a:stCxn id="5" idx="6"/>
              <a:endCxn id="31" idx="1"/>
            </p:cNvCxnSpPr>
            <p:nvPr/>
          </p:nvCxnSpPr>
          <p:spPr>
            <a:xfrm>
              <a:off x="2573816" y="2981736"/>
              <a:ext cx="544133" cy="327535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0" name="直接连接符 39"/>
          <p:cNvCxnSpPr>
            <a:endCxn id="5" idx="7"/>
          </p:cNvCxnSpPr>
          <p:nvPr/>
        </p:nvCxnSpPr>
        <p:spPr>
          <a:xfrm rot="5400000">
            <a:off x="2482094" y="2610852"/>
            <a:ext cx="271627" cy="193410"/>
          </a:xfrm>
          <a:prstGeom prst="line">
            <a:avLst/>
          </a:prstGeom>
          <a:ln w="28575">
            <a:solidFill>
              <a:srgbClr val="FF00FF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 Box 5"/>
          <p:cNvSpPr txBox="1">
            <a:spLocks noChangeArrowheads="1"/>
          </p:cNvSpPr>
          <p:nvPr/>
        </p:nvSpPr>
        <p:spPr bwMode="auto">
          <a:xfrm>
            <a:off x="4286248" y="2000240"/>
            <a:ext cx="2286016" cy="132343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solidFill>
                  <a:srgbClr val="CC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度之和＝分支数</a:t>
            </a:r>
            <a:endParaRPr lang="zh-CN" altLang="en-US" sz="2000" dirty="0">
              <a:solidFill>
                <a:srgbClr val="CC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spcBef>
                <a:spcPct val="50000"/>
              </a:spcBef>
            </a:pPr>
            <a:r>
              <a:rPr lang="zh-CN" altLang="en-US" sz="2000" dirty="0">
                <a:solidFill>
                  <a:srgbClr val="CC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分支数</a:t>
            </a:r>
            <a:r>
              <a:rPr lang="en-US" altLang="zh-CN" sz="2000" dirty="0">
                <a:solidFill>
                  <a:srgbClr val="CC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sz="2000" i="1" dirty="0" smtClean="0">
                <a:solidFill>
                  <a:srgbClr val="CC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000" dirty="0" smtClean="0">
                <a:solidFill>
                  <a:srgbClr val="CC00FF"/>
                </a:solidFill>
                <a:latin typeface="+mn-ea"/>
                <a:ea typeface="+mn-ea"/>
                <a:cs typeface="Times New Roman" panose="02020603050405020304" pitchFamily="18" charset="0"/>
              </a:rPr>
              <a:t>-</a:t>
            </a:r>
            <a:r>
              <a:rPr lang="en-US" altLang="zh-CN" sz="2000" dirty="0" smtClean="0">
                <a:solidFill>
                  <a:srgbClr val="CC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endParaRPr lang="en-US" altLang="zh-CN" sz="2000" dirty="0" smtClean="0">
              <a:solidFill>
                <a:srgbClr val="CC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spcBef>
                <a:spcPct val="50000"/>
              </a:spcBef>
            </a:pPr>
            <a:r>
              <a:rPr lang="en-US" altLang="zh-CN" sz="2000" i="1" dirty="0" smtClean="0">
                <a:solidFill>
                  <a:srgbClr val="CC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000" dirty="0" smtClean="0">
                <a:solidFill>
                  <a:srgbClr val="CC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sz="2000" i="1" dirty="0" err="1" smtClean="0">
                <a:solidFill>
                  <a:srgbClr val="CC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000" baseline="-25000" dirty="0" err="1" smtClean="0">
                <a:solidFill>
                  <a:srgbClr val="CC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sz="2000" dirty="0" err="1" smtClean="0">
                <a:solidFill>
                  <a:srgbClr val="CC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+</a:t>
            </a:r>
            <a:r>
              <a:rPr lang="en-US" altLang="zh-CN" sz="2000" i="1" dirty="0" err="1" smtClean="0">
                <a:solidFill>
                  <a:srgbClr val="CC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000" baseline="-25000" dirty="0" err="1" smtClean="0">
                <a:solidFill>
                  <a:srgbClr val="CC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000" dirty="0" err="1" smtClean="0">
                <a:solidFill>
                  <a:srgbClr val="CC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+</a:t>
            </a:r>
            <a:r>
              <a:rPr lang="en-US" altLang="zh-CN" sz="2000" i="1" dirty="0" err="1" smtClean="0">
                <a:solidFill>
                  <a:srgbClr val="CC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000" baseline="-25000" dirty="0" err="1" smtClean="0">
                <a:solidFill>
                  <a:srgbClr val="CC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endParaRPr lang="en-US" altLang="zh-CN" sz="2000" baseline="-25000" dirty="0">
              <a:solidFill>
                <a:srgbClr val="CC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286248" y="3457518"/>
            <a:ext cx="2071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度之和</a:t>
            </a:r>
            <a:r>
              <a:rPr lang="en-US" altLang="zh-CN" sz="2000" dirty="0" smtClean="0"/>
              <a:t>=</a:t>
            </a:r>
            <a:r>
              <a:rPr lang="en-US" altLang="zh-CN" sz="2000" i="1" dirty="0" err="1" smtClean="0"/>
              <a:t>n</a:t>
            </a:r>
            <a:r>
              <a:rPr lang="en-US" altLang="zh-CN" sz="2000" baseline="-25000" dirty="0" err="1" smtClean="0"/>
              <a:t>1</a:t>
            </a:r>
            <a:r>
              <a:rPr lang="en-US" altLang="zh-CN" sz="2000" dirty="0" err="1" smtClean="0"/>
              <a:t>+2</a:t>
            </a:r>
            <a:r>
              <a:rPr lang="en-US" altLang="zh-CN" sz="2000" i="1" dirty="0" err="1" smtClean="0"/>
              <a:t>n</a:t>
            </a:r>
            <a:r>
              <a:rPr lang="en-US" altLang="zh-CN" sz="2000" baseline="-25000" dirty="0" err="1" smtClean="0"/>
              <a:t>2</a:t>
            </a:r>
            <a:endParaRPr lang="zh-CN" altLang="en-US" sz="2000" baseline="-25000" dirty="0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BE83-1AD7-4D57-BED4-A5A7924D4FB7}" type="slidenum">
              <a:rPr lang="en-US" altLang="zh-CN" smtClean="0"/>
            </a:fld>
            <a:r>
              <a:rPr lang="en-US" altLang="zh-CN" smtClean="0"/>
              <a:t>/20</a:t>
            </a:r>
            <a:endParaRPr lang="en-US" altLang="zh-CN"/>
          </a:p>
        </p:txBody>
      </p:sp>
      <p:grpSp>
        <p:nvGrpSpPr>
          <p:cNvPr id="30" name="组合 29"/>
          <p:cNvGrpSpPr/>
          <p:nvPr/>
        </p:nvGrpSpPr>
        <p:grpSpPr>
          <a:xfrm>
            <a:off x="6215074" y="2285992"/>
            <a:ext cx="2786082" cy="1961863"/>
            <a:chOff x="6215074" y="2285992"/>
            <a:chExt cx="2786082" cy="1961863"/>
          </a:xfrm>
        </p:grpSpPr>
        <p:sp>
          <p:nvSpPr>
            <p:cNvPr id="43" name="下箭头 42"/>
            <p:cNvSpPr/>
            <p:nvPr/>
          </p:nvSpPr>
          <p:spPr>
            <a:xfrm>
              <a:off x="7286644" y="3214686"/>
              <a:ext cx="285752" cy="428628"/>
            </a:xfrm>
            <a:prstGeom prst="down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429388" y="2643182"/>
              <a:ext cx="25717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i="1" dirty="0" err="1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000" baseline="-25000" dirty="0" err="1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0</a:t>
              </a:r>
              <a:r>
                <a:rPr lang="en-US" altLang="zh-CN" sz="2000" dirty="0" err="1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+</a:t>
              </a:r>
              <a:r>
                <a:rPr lang="en-US" altLang="zh-CN" sz="2000" i="1" dirty="0" err="1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000" baseline="-25000" dirty="0" err="1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1</a:t>
              </a:r>
              <a:r>
                <a:rPr lang="en-US" altLang="zh-CN" sz="2000" dirty="0" err="1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+</a:t>
              </a:r>
              <a:r>
                <a:rPr lang="en-US" altLang="zh-CN" sz="2000" i="1" dirty="0" err="1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000" baseline="-25000" dirty="0" err="1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2</a:t>
              </a:r>
              <a:r>
                <a:rPr lang="en-US" altLang="zh-CN" sz="2000" dirty="0" smtClean="0">
                  <a:latin typeface="+mn-ea"/>
                  <a:ea typeface="+mn-ea"/>
                </a:rPr>
                <a:t>-</a:t>
              </a:r>
              <a:r>
                <a:rPr lang="en-US" altLang="zh-CN" sz="2000" dirty="0" smtClean="0"/>
                <a:t>1</a:t>
              </a:r>
              <a:r>
                <a:rPr lang="en-US" altLang="zh-CN" sz="2000" i="1" dirty="0" smtClean="0"/>
                <a:t>=</a:t>
              </a:r>
              <a:r>
                <a:rPr lang="en-US" altLang="zh-CN" sz="2000" i="1" dirty="0" err="1" smtClean="0"/>
                <a:t>n</a:t>
              </a:r>
              <a:r>
                <a:rPr lang="en-US" altLang="zh-CN" sz="2000" baseline="-25000" dirty="0" err="1" smtClean="0"/>
                <a:t>1</a:t>
              </a:r>
              <a:r>
                <a:rPr lang="en-US" altLang="zh-CN" sz="2000" dirty="0" err="1" smtClean="0"/>
                <a:t>+2</a:t>
              </a:r>
              <a:r>
                <a:rPr lang="en-US" altLang="zh-CN" sz="2000" i="1" dirty="0" err="1" smtClean="0"/>
                <a:t>n</a:t>
              </a:r>
              <a:r>
                <a:rPr lang="en-US" altLang="zh-CN" sz="2000" baseline="-25000" dirty="0" err="1" smtClean="0"/>
                <a:t>2</a:t>
              </a:r>
              <a:endParaRPr lang="zh-CN" altLang="en-US" sz="20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786578" y="3786190"/>
              <a:ext cx="14287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en-US" altLang="zh-CN" i="1" dirty="0" err="1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n</a:t>
              </a:r>
              <a:r>
                <a:rPr kumimoji="1" lang="en-US" altLang="zh-CN" baseline="-25000" dirty="0" err="1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0</a:t>
              </a:r>
              <a:r>
                <a:rPr kumimoji="1" lang="en-US" altLang="zh-CN" dirty="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=</a:t>
              </a:r>
              <a:r>
                <a:rPr kumimoji="1" lang="en-US" altLang="zh-CN" i="1" dirty="0" err="1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n</a:t>
              </a:r>
              <a:r>
                <a:rPr kumimoji="1" lang="en-US" altLang="zh-CN" baseline="-25000" dirty="0" err="1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2</a:t>
              </a:r>
              <a:r>
                <a:rPr kumimoji="1" lang="en-US" altLang="zh-CN" dirty="0" err="1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+1</a:t>
              </a:r>
              <a:endParaRPr lang="zh-CN" altLang="en-US" dirty="0"/>
            </a:p>
          </p:txBody>
        </p:sp>
        <p:sp>
          <p:nvSpPr>
            <p:cNvPr id="28" name="右大括号 27"/>
            <p:cNvSpPr/>
            <p:nvPr/>
          </p:nvSpPr>
          <p:spPr>
            <a:xfrm>
              <a:off x="6215074" y="2285992"/>
              <a:ext cx="142876" cy="1357322"/>
            </a:xfrm>
            <a:prstGeom prst="rightBrace">
              <a:avLst/>
            </a:prstGeom>
            <a:ln w="28575">
              <a:solidFill>
                <a:srgbClr val="7030A0"/>
              </a:solidFill>
              <a:tailEnd type="non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bldLvl="0" animBg="1"/>
      <p:bldP spid="4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8" name="Text Box 4" descr="羊皮纸"/>
          <p:cNvSpPr txBox="1">
            <a:spLocks noChangeArrowheads="1"/>
          </p:cNvSpPr>
          <p:nvPr/>
        </p:nvSpPr>
        <p:spPr bwMode="auto">
          <a:xfrm>
            <a:off x="647732" y="1357313"/>
            <a:ext cx="8424862" cy="37856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dirty="0">
                <a:solidFill>
                  <a:srgbClr val="66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　</a:t>
            </a:r>
            <a:r>
              <a:rPr lang="zh-CN" altLang="en-US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求解</a:t>
            </a:r>
            <a:r>
              <a:rPr lang="zh-CN" altLang="en-US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二叉树</a:t>
            </a:r>
            <a:r>
              <a:rPr lang="zh-CN" altLang="en-US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的结点个数</a:t>
            </a:r>
            <a:r>
              <a:rPr lang="zh-CN" altLang="en-US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问题：</a:t>
            </a:r>
            <a:r>
              <a:rPr lang="zh-CN" altLang="en-US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通常利用二叉树的</a:t>
            </a:r>
            <a:r>
              <a:rPr lang="zh-CN" altLang="en-US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性质</a:t>
            </a:r>
            <a:r>
              <a:rPr lang="en-US" altLang="zh-CN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，即</a:t>
            </a:r>
            <a:r>
              <a:rPr lang="en-US" altLang="zh-CN" i="1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baseline="-25000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i="1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baseline="-25000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+1</a:t>
            </a:r>
            <a:r>
              <a:rPr lang="zh-CN" altLang="en-US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来求解这</a:t>
            </a:r>
            <a:r>
              <a:rPr lang="zh-CN" altLang="en-US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类</a:t>
            </a:r>
            <a:r>
              <a:rPr lang="zh-CN" altLang="en-US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问题，常</a:t>
            </a:r>
            <a:r>
              <a:rPr lang="zh-CN" altLang="en-US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利用以下关系求解：</a:t>
            </a:r>
            <a:endParaRPr lang="zh-CN" altLang="pt-BR" i="1" dirty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pt-BR" altLang="zh-CN" sz="2000" i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</a:t>
            </a:r>
            <a:r>
              <a:rPr lang="pt-BR" altLang="zh-CN" sz="2200" i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n</a:t>
            </a:r>
            <a:r>
              <a:rPr lang="pt-BR" altLang="zh-CN" sz="22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pt-BR" altLang="zh-CN" sz="2200" i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pt-BR" altLang="zh-CN" sz="2200" baseline="-25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pt-BR" altLang="zh-CN" sz="22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+</a:t>
            </a:r>
            <a:r>
              <a:rPr lang="pt-BR" altLang="zh-CN" sz="2200" i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pt-BR" altLang="zh-CN" sz="2200" baseline="-25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pt-BR" altLang="zh-CN" sz="22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+</a:t>
            </a:r>
            <a:r>
              <a:rPr lang="pt-BR" altLang="zh-CN" sz="2200" i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pt-BR" altLang="zh-CN" sz="2200" baseline="-25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endParaRPr lang="pt-BR" altLang="zh-CN" sz="2200" baseline="-25000" dirty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zh-CN" altLang="pt-BR" sz="22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度之和</a:t>
            </a:r>
            <a:r>
              <a:rPr lang="pt-BR" altLang="zh-CN" sz="22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pt-BR" altLang="zh-CN" sz="2200" i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pt-BR" altLang="zh-CN" sz="2200" dirty="0">
                <a:solidFill>
                  <a:srgbClr val="3333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-</a:t>
            </a:r>
            <a:r>
              <a:rPr lang="pt-BR" altLang="zh-CN" sz="22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endParaRPr lang="pt-BR" altLang="zh-CN" sz="2200" dirty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zh-CN" altLang="pt-BR" sz="22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度之和</a:t>
            </a:r>
            <a:r>
              <a:rPr lang="pt-BR" altLang="zh-CN" sz="22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pt-BR" altLang="zh-CN" sz="2200" i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pt-BR" altLang="zh-CN" sz="2200" baseline="-25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pt-BR" altLang="zh-CN" sz="22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+2</a:t>
            </a:r>
            <a:r>
              <a:rPr lang="pt-BR" altLang="zh-CN" sz="2200" i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pt-BR" altLang="zh-CN" sz="2200" baseline="-25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endParaRPr lang="pt-BR" altLang="zh-CN" sz="2200" baseline="-25000" dirty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zh-CN" altLang="pt-BR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所以有：</a:t>
            </a:r>
            <a:endParaRPr lang="zh-CN" altLang="en-US" i="1" dirty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 i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lang="en-US" altLang="zh-CN" sz="2200" i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2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sz="2200" i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200" baseline="-25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2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+2</a:t>
            </a:r>
            <a:r>
              <a:rPr lang="en-US" altLang="zh-CN" sz="2200" i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200" baseline="-25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2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+</a:t>
            </a:r>
            <a:r>
              <a:rPr lang="en-US" altLang="zh-CN" sz="22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endParaRPr lang="en-US" altLang="zh-CN" sz="2200" dirty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82629" name="Text Box 5"/>
          <p:cNvSpPr txBox="1">
            <a:spLocks noChangeArrowheads="1"/>
          </p:cNvSpPr>
          <p:nvPr/>
        </p:nvSpPr>
        <p:spPr bwMode="auto">
          <a:xfrm>
            <a:off x="2771775" y="404813"/>
            <a:ext cx="3024188" cy="51911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zh-CN" altLang="en-US" sz="2800" dirty="0">
                <a:solidFill>
                  <a:srgbClr val="3333FF"/>
                </a:solidFill>
                <a:ea typeface="华文隶书" panose="02010800040101010101" pitchFamily="2" charset="-122"/>
              </a:rPr>
              <a:t>求解方法归纳</a:t>
            </a:r>
            <a:endParaRPr lang="zh-CN" altLang="en-US" sz="2800" dirty="0">
              <a:solidFill>
                <a:srgbClr val="3333FF"/>
              </a:solidFill>
              <a:ea typeface="华文隶书" panose="0201080004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BE83-1AD7-4D57-BED4-A5A7924D4FB7}" type="slidenum">
              <a:rPr lang="en-US" altLang="zh-CN" smtClean="0"/>
            </a:fld>
            <a:r>
              <a:rPr lang="en-US" altLang="zh-CN" smtClean="0"/>
              <a:t>/20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2"/>
          <p:cNvSpPr txBox="1">
            <a:spLocks noChangeArrowheads="1"/>
          </p:cNvSpPr>
          <p:nvPr/>
        </p:nvSpPr>
        <p:spPr bwMode="auto">
          <a:xfrm>
            <a:off x="400080" y="642918"/>
            <a:ext cx="8458200" cy="138499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性质</a:t>
            </a:r>
            <a:r>
              <a:rPr kumimoji="1"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en-US" altLang="zh-CN" dirty="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en-US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非空二叉树上第</a:t>
            </a:r>
            <a:r>
              <a:rPr kumimoji="1" lang="en-US" altLang="zh-CN" i="1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zh-CN" altLang="en-US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层上至多有</a:t>
            </a:r>
            <a:r>
              <a:rPr kumimoji="1" lang="en-US" altLang="zh-CN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en-US" altLang="zh-CN" i="1" baseline="3000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baseline="3000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-1</a:t>
            </a:r>
            <a:r>
              <a:rPr kumimoji="1" lang="zh-CN" altLang="en-US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个结点（</a:t>
            </a:r>
            <a:r>
              <a:rPr kumimoji="1" lang="en-US" altLang="zh-CN" i="1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dirty="0" err="1">
                <a:solidFill>
                  <a:srgbClr val="3333FF"/>
                </a:solidFill>
                <a:latin typeface="+mj-ea"/>
                <a:ea typeface="+mj-ea"/>
                <a:cs typeface="Times New Roman" panose="02020603050405020304" pitchFamily="18" charset="0"/>
              </a:rPr>
              <a:t>≥</a:t>
            </a:r>
            <a:r>
              <a:rPr kumimoji="1" lang="en-US" altLang="zh-CN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）。</a:t>
            </a:r>
            <a:endParaRPr kumimoji="1" lang="zh-CN" altLang="en-US" dirty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由树的性质</a:t>
            </a:r>
            <a:r>
              <a:rPr kumimoji="1" lang="en-US" altLang="zh-CN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可推出</a:t>
            </a:r>
            <a:r>
              <a:rPr kumimoji="1" lang="zh-CN" altLang="en-US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kumimoji="1" lang="zh-CN" altLang="en-US" dirty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7158" y="2362176"/>
            <a:ext cx="8429684" cy="138499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性质</a:t>
            </a:r>
            <a:r>
              <a:rPr kumimoji="1"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 </a:t>
            </a:r>
            <a:r>
              <a:rPr kumimoji="1" lang="en-US" altLang="zh-CN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en-US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高度为</a:t>
            </a:r>
            <a:r>
              <a:rPr kumimoji="1" lang="en-US" altLang="zh-CN" i="1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h</a:t>
            </a:r>
            <a:r>
              <a:rPr kumimoji="1" lang="zh-CN" altLang="en-US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的二叉树至多有</a:t>
            </a:r>
            <a:r>
              <a:rPr kumimoji="1" lang="en-US" altLang="zh-CN" err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en-US" altLang="zh-CN" i="1" baseline="30000" err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h</a:t>
            </a:r>
            <a:r>
              <a:rPr kumimoji="1" lang="en-US" altLang="zh-CN" smtClean="0">
                <a:solidFill>
                  <a:srgbClr val="3333FF"/>
                </a:solidFill>
                <a:latin typeface="+mj-ea"/>
                <a:ea typeface="+mj-ea"/>
                <a:cs typeface="Times New Roman" panose="02020603050405020304" pitchFamily="18" charset="0"/>
              </a:rPr>
              <a:t>-</a:t>
            </a:r>
            <a:r>
              <a:rPr kumimoji="1" lang="en-US" altLang="zh-CN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个结点（</a:t>
            </a:r>
            <a:r>
              <a:rPr kumimoji="1" lang="en-US" altLang="zh-CN" i="1" dirty="0" err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h</a:t>
            </a:r>
            <a:r>
              <a:rPr kumimoji="1" lang="en-US" altLang="zh-CN" dirty="0" err="1" smtClean="0">
                <a:solidFill>
                  <a:srgbClr val="3333FF"/>
                </a:solidFill>
                <a:latin typeface="+mj-ea"/>
                <a:ea typeface="+mj-ea"/>
                <a:cs typeface="Times New Roman" panose="02020603050405020304" pitchFamily="18" charset="0"/>
              </a:rPr>
              <a:t>≥</a:t>
            </a:r>
            <a:r>
              <a:rPr kumimoji="1" lang="en-US" altLang="zh-CN" dirty="0" err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）。</a:t>
            </a:r>
            <a:endParaRPr kumimoji="1" lang="zh-CN" altLang="en-US" dirty="0" smtClean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由树的性质</a:t>
            </a:r>
            <a:r>
              <a:rPr kumimoji="1" lang="en-US" altLang="zh-CN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kumimoji="1" lang="zh-CN" altLang="en-US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可推出。</a:t>
            </a:r>
            <a:endParaRPr lang="zh-CN" altLang="en-US" dirty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BE83-1AD7-4D57-BED4-A5A7924D4FB7}" type="slidenum">
              <a:rPr lang="en-US" altLang="zh-CN" smtClean="0"/>
            </a:fld>
            <a:r>
              <a:rPr lang="en-US" altLang="zh-CN" smtClean="0"/>
              <a:t>/20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ext Box 2"/>
          <p:cNvSpPr txBox="1">
            <a:spLocks noChangeArrowheads="1"/>
          </p:cNvSpPr>
          <p:nvPr/>
        </p:nvSpPr>
        <p:spPr bwMode="auto">
          <a:xfrm>
            <a:off x="381000" y="214290"/>
            <a:ext cx="6477016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性质</a:t>
            </a:r>
            <a:r>
              <a:rPr kumimoji="1" lang="en-US" altLang="zh-CN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kumimoji="1" lang="en-US" altLang="zh-CN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完全二叉树性质（含</a:t>
            </a:r>
            <a:r>
              <a:rPr kumimoji="1" lang="en-US" altLang="zh-CN" i="1" smtClean="0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为结点）： </a:t>
            </a:r>
            <a:endParaRPr kumimoji="1" lang="zh-CN" altLang="en-US" sz="2200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42910" y="857232"/>
            <a:ext cx="6357982" cy="43088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>
              <a:spcBef>
                <a:spcPts val="0"/>
              </a:spcBef>
            </a:pPr>
            <a:r>
              <a:rPr kumimoji="1" lang="zh-CN" altLang="en-US" sz="22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  </a:t>
            </a:r>
            <a:r>
              <a:rPr kumimoji="1" lang="en-US" altLang="zh-CN" sz="2200" i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n</a:t>
            </a:r>
            <a:r>
              <a:rPr kumimoji="1" lang="en-US" altLang="zh-CN" sz="2200" baseline="-25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1</a:t>
            </a:r>
            <a:r>
              <a:rPr kumimoji="1" lang="en-US" altLang="zh-CN" sz="22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=0</a:t>
            </a:r>
            <a:r>
              <a:rPr kumimoji="1" lang="zh-CN" altLang="en-US" sz="22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或者</a:t>
            </a:r>
            <a:r>
              <a:rPr kumimoji="1" lang="en-US" altLang="zh-CN" sz="2200" i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n</a:t>
            </a:r>
            <a:r>
              <a:rPr kumimoji="1" lang="en-US" altLang="zh-CN" sz="2200" baseline="-25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1</a:t>
            </a:r>
            <a:r>
              <a:rPr kumimoji="1" lang="en-US" altLang="zh-CN" sz="22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=1</a:t>
            </a:r>
            <a:r>
              <a:rPr kumimoji="1" lang="zh-CN" altLang="en-US" sz="22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。</a:t>
            </a:r>
            <a:r>
              <a:rPr kumimoji="1" lang="en-US" altLang="zh-CN" sz="2200" i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n</a:t>
            </a:r>
            <a:r>
              <a:rPr kumimoji="1" lang="en-US" altLang="zh-CN" sz="2200" baseline="-25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1</a:t>
            </a:r>
            <a:r>
              <a:rPr kumimoji="1" lang="zh-CN" altLang="en-US" sz="22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可由</a:t>
            </a:r>
            <a:r>
              <a:rPr kumimoji="1" lang="en-US" altLang="zh-CN" sz="2200" i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n</a:t>
            </a:r>
            <a:r>
              <a:rPr kumimoji="1" lang="zh-CN" altLang="en-US" sz="22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的奇偶性确定：</a:t>
            </a:r>
            <a:endParaRPr kumimoji="1" lang="en-US" altLang="zh-CN" sz="2200" smtClean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Wingdings" panose="0500000000000000000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71472" y="4038905"/>
            <a:ext cx="8358278" cy="43088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zh-CN" sz="22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</a:t>
            </a:r>
            <a:r>
              <a:rPr kumimoji="1" lang="en-US" altLang="zh-CN" sz="22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 </a:t>
            </a:r>
            <a:r>
              <a:rPr kumimoji="1" lang="zh-CN" altLang="en-US" sz="22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若</a:t>
            </a:r>
            <a:r>
              <a:rPr kumimoji="1" lang="en-US" altLang="zh-CN" sz="2200" i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200" smtClean="0">
                <a:solidFill>
                  <a:srgbClr val="3333FF"/>
                </a:solidFill>
                <a:latin typeface="+mj-ea"/>
                <a:ea typeface="+mj-ea"/>
                <a:cs typeface="Times New Roman" panose="02020603050405020304" pitchFamily="18" charset="0"/>
              </a:rPr>
              <a:t>≤</a:t>
            </a:r>
            <a:r>
              <a:rPr kumimoji="1" lang="en-US" altLang="zh-CN" sz="22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</a:t>
            </a:r>
            <a:r>
              <a:rPr kumimoji="1" lang="en-US" altLang="zh-CN" sz="2200" i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kumimoji="1" lang="en-US" altLang="zh-CN" sz="22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/2</a:t>
            </a:r>
            <a:r>
              <a:rPr kumimoji="1" lang="zh-CN" altLang="en-US" sz="22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kumimoji="1" lang="zh-CN" altLang="en-US" sz="22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则编号为</a:t>
            </a:r>
            <a:r>
              <a:rPr kumimoji="1" lang="en-US" altLang="zh-CN" sz="2200" i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zh-CN" altLang="en-US" sz="22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的结点为分支结点，否则为叶结点。   </a:t>
            </a:r>
            <a:endParaRPr lang="zh-CN" altLang="en-US" sz="220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1783108" y="1994620"/>
            <a:ext cx="1503008" cy="1005752"/>
            <a:chOff x="925852" y="1711678"/>
            <a:chExt cx="1503008" cy="1005752"/>
          </a:xfrm>
        </p:grpSpPr>
        <p:sp>
          <p:nvSpPr>
            <p:cNvPr id="21" name="Oval 4"/>
            <p:cNvSpPr>
              <a:spLocks noChangeArrowheads="1"/>
            </p:cNvSpPr>
            <p:nvPr/>
          </p:nvSpPr>
          <p:spPr bwMode="auto">
            <a:xfrm>
              <a:off x="1500166" y="1711678"/>
              <a:ext cx="360000" cy="360000"/>
            </a:xfrm>
            <a:prstGeom prst="ellipse">
              <a:avLst/>
            </a:prstGeom>
            <a:ln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Oval 4"/>
            <p:cNvSpPr>
              <a:spLocks noChangeArrowheads="1"/>
            </p:cNvSpPr>
            <p:nvPr/>
          </p:nvSpPr>
          <p:spPr bwMode="auto">
            <a:xfrm>
              <a:off x="925852" y="2354620"/>
              <a:ext cx="360000" cy="360000"/>
            </a:xfrm>
            <a:prstGeom prst="ellipse">
              <a:avLst/>
            </a:prstGeom>
            <a:ln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Oval 4"/>
            <p:cNvSpPr>
              <a:spLocks noChangeArrowheads="1"/>
            </p:cNvSpPr>
            <p:nvPr/>
          </p:nvSpPr>
          <p:spPr bwMode="auto">
            <a:xfrm>
              <a:off x="2068860" y="2357430"/>
              <a:ext cx="360000" cy="360000"/>
            </a:xfrm>
            <a:prstGeom prst="ellipse">
              <a:avLst/>
            </a:prstGeom>
            <a:ln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5" name="直接连接符 24"/>
            <p:cNvCxnSpPr>
              <a:stCxn id="21" idx="3"/>
              <a:endCxn id="22" idx="7"/>
            </p:cNvCxnSpPr>
            <p:nvPr/>
          </p:nvCxnSpPr>
          <p:spPr>
            <a:xfrm rot="5400000">
              <a:off x="1198817" y="2053271"/>
              <a:ext cx="388384" cy="319756"/>
            </a:xfrm>
            <a:prstGeom prst="line">
              <a:avLst/>
            </a:prstGeom>
            <a:ln w="28575">
              <a:solidFill>
                <a:srgbClr val="FF00FF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>
              <a:stCxn id="21" idx="5"/>
              <a:endCxn id="23" idx="1"/>
            </p:cNvCxnSpPr>
            <p:nvPr/>
          </p:nvCxnSpPr>
          <p:spPr>
            <a:xfrm rot="16200000" flipH="1">
              <a:off x="1768916" y="2057486"/>
              <a:ext cx="391194" cy="314136"/>
            </a:xfrm>
            <a:prstGeom prst="line">
              <a:avLst/>
            </a:prstGeom>
            <a:ln w="28575">
              <a:solidFill>
                <a:srgbClr val="FF00FF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9" name="组合 38"/>
          <p:cNvGrpSpPr/>
          <p:nvPr/>
        </p:nvGrpSpPr>
        <p:grpSpPr>
          <a:xfrm>
            <a:off x="4802220" y="1571612"/>
            <a:ext cx="1984358" cy="1708495"/>
            <a:chOff x="3373460" y="1714488"/>
            <a:chExt cx="1984358" cy="1708495"/>
          </a:xfrm>
        </p:grpSpPr>
        <p:sp>
          <p:nvSpPr>
            <p:cNvPr id="30" name="Oval 4"/>
            <p:cNvSpPr>
              <a:spLocks noChangeArrowheads="1"/>
            </p:cNvSpPr>
            <p:nvPr/>
          </p:nvSpPr>
          <p:spPr bwMode="auto">
            <a:xfrm>
              <a:off x="4429124" y="1714488"/>
              <a:ext cx="360000" cy="360000"/>
            </a:xfrm>
            <a:prstGeom prst="ellipse">
              <a:avLst/>
            </a:prstGeom>
            <a:ln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Oval 4"/>
            <p:cNvSpPr>
              <a:spLocks noChangeArrowheads="1"/>
            </p:cNvSpPr>
            <p:nvPr/>
          </p:nvSpPr>
          <p:spPr bwMode="auto">
            <a:xfrm>
              <a:off x="3854810" y="2357430"/>
              <a:ext cx="360000" cy="360000"/>
            </a:xfrm>
            <a:prstGeom prst="ellipse">
              <a:avLst/>
            </a:prstGeom>
            <a:ln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Oval 4"/>
            <p:cNvSpPr>
              <a:spLocks noChangeArrowheads="1"/>
            </p:cNvSpPr>
            <p:nvPr/>
          </p:nvSpPr>
          <p:spPr bwMode="auto">
            <a:xfrm>
              <a:off x="4997818" y="2360240"/>
              <a:ext cx="360000" cy="360000"/>
            </a:xfrm>
            <a:prstGeom prst="ellipse">
              <a:avLst/>
            </a:prstGeom>
            <a:ln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3" name="直接连接符 32"/>
            <p:cNvCxnSpPr>
              <a:stCxn id="30" idx="3"/>
              <a:endCxn id="31" idx="7"/>
            </p:cNvCxnSpPr>
            <p:nvPr/>
          </p:nvCxnSpPr>
          <p:spPr>
            <a:xfrm rot="5400000">
              <a:off x="4127775" y="2056081"/>
              <a:ext cx="388384" cy="319756"/>
            </a:xfrm>
            <a:prstGeom prst="line">
              <a:avLst/>
            </a:prstGeom>
            <a:ln w="28575">
              <a:solidFill>
                <a:srgbClr val="FF00FF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>
              <a:stCxn id="30" idx="5"/>
              <a:endCxn id="32" idx="1"/>
            </p:cNvCxnSpPr>
            <p:nvPr/>
          </p:nvCxnSpPr>
          <p:spPr>
            <a:xfrm rot="16200000" flipH="1">
              <a:off x="4697874" y="2060296"/>
              <a:ext cx="391194" cy="314136"/>
            </a:xfrm>
            <a:prstGeom prst="line">
              <a:avLst/>
            </a:prstGeom>
            <a:ln w="28575">
              <a:solidFill>
                <a:srgbClr val="FF00FF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Oval 4"/>
            <p:cNvSpPr>
              <a:spLocks noChangeArrowheads="1"/>
            </p:cNvSpPr>
            <p:nvPr/>
          </p:nvSpPr>
          <p:spPr bwMode="auto">
            <a:xfrm>
              <a:off x="3373460" y="3062983"/>
              <a:ext cx="360000" cy="360000"/>
            </a:xfrm>
            <a:prstGeom prst="ellipse">
              <a:avLst/>
            </a:prstGeom>
            <a:ln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6" name="直接连接符 35"/>
            <p:cNvCxnSpPr>
              <a:stCxn id="31" idx="3"/>
              <a:endCxn id="35" idx="7"/>
            </p:cNvCxnSpPr>
            <p:nvPr/>
          </p:nvCxnSpPr>
          <p:spPr>
            <a:xfrm rot="5400000">
              <a:off x="3568638" y="2776810"/>
              <a:ext cx="450995" cy="226792"/>
            </a:xfrm>
            <a:prstGeom prst="line">
              <a:avLst/>
            </a:prstGeom>
            <a:ln w="28575">
              <a:solidFill>
                <a:srgbClr val="FF00FF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0" name="TextBox 39"/>
          <p:cNvSpPr txBox="1"/>
          <p:nvPr/>
        </p:nvSpPr>
        <p:spPr>
          <a:xfrm>
            <a:off x="1428728" y="3286124"/>
            <a:ext cx="25003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sz="2200" i="1" smtClean="0"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n</a:t>
            </a:r>
            <a:r>
              <a:rPr kumimoji="1" lang="zh-CN" altLang="en-US" sz="2200" smtClean="0"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为奇数 </a:t>
            </a:r>
            <a:r>
              <a:rPr kumimoji="1" lang="zh-CN" altLang="en-US" sz="220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</a:t>
            </a:r>
            <a:r>
              <a:rPr kumimoji="1" lang="zh-CN" altLang="en-US" sz="2200" smtClean="0"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  </a:t>
            </a:r>
            <a:r>
              <a:rPr kumimoji="1" lang="en-US" altLang="zh-CN" sz="2200" i="1" smtClean="0"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n</a:t>
            </a:r>
            <a:r>
              <a:rPr kumimoji="1" lang="en-US" altLang="zh-CN" sz="2200" baseline="-25000" smtClean="0"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1</a:t>
            </a:r>
            <a:r>
              <a:rPr kumimoji="1" lang="en-US" altLang="zh-CN" sz="2200" smtClean="0"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=0</a:t>
            </a:r>
            <a:endParaRPr lang="zh-CN" altLang="en-US" sz="2200"/>
          </a:p>
        </p:txBody>
      </p:sp>
      <p:sp>
        <p:nvSpPr>
          <p:cNvPr id="41" name="TextBox 40"/>
          <p:cNvSpPr txBox="1"/>
          <p:nvPr/>
        </p:nvSpPr>
        <p:spPr>
          <a:xfrm>
            <a:off x="4786314" y="3429000"/>
            <a:ext cx="25003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sz="2200" i="1" smtClean="0"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n</a:t>
            </a:r>
            <a:r>
              <a:rPr kumimoji="1" lang="zh-CN" altLang="en-US" sz="2200" smtClean="0"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为偶数 </a:t>
            </a:r>
            <a:r>
              <a:rPr kumimoji="1" lang="zh-CN" altLang="en-US" sz="220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</a:t>
            </a:r>
            <a:r>
              <a:rPr kumimoji="1" lang="zh-CN" altLang="en-US" sz="2200" smtClean="0"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  </a:t>
            </a:r>
            <a:r>
              <a:rPr kumimoji="1" lang="en-US" altLang="zh-CN" sz="2200" i="1" smtClean="0"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n</a:t>
            </a:r>
            <a:r>
              <a:rPr kumimoji="1" lang="en-US" altLang="zh-CN" sz="2200" baseline="-25000" smtClean="0"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1</a:t>
            </a:r>
            <a:r>
              <a:rPr kumimoji="1" lang="en-US" altLang="zh-CN" sz="2200" smtClean="0"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=1</a:t>
            </a:r>
            <a:endParaRPr lang="zh-CN" altLang="en-US" sz="2200"/>
          </a:p>
        </p:txBody>
      </p:sp>
      <p:sp>
        <p:nvSpPr>
          <p:cNvPr id="42" name="TextBox 41"/>
          <p:cNvSpPr txBox="1"/>
          <p:nvPr/>
        </p:nvSpPr>
        <p:spPr>
          <a:xfrm>
            <a:off x="2571736" y="1835339"/>
            <a:ext cx="42862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smtClean="0">
                <a:solidFill>
                  <a:srgbClr val="FF0000"/>
                </a:solidFill>
              </a:rPr>
              <a:t>1</a:t>
            </a:r>
            <a:endParaRPr lang="zh-CN" altLang="en-US" sz="180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428728" y="2500306"/>
            <a:ext cx="42862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smtClean="0">
                <a:solidFill>
                  <a:srgbClr val="FF0000"/>
                </a:solidFill>
              </a:rPr>
              <a:t>2</a:t>
            </a:r>
            <a:endParaRPr lang="zh-CN" altLang="en-US" sz="180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143240" y="2406843"/>
            <a:ext cx="42862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smtClean="0">
                <a:solidFill>
                  <a:srgbClr val="FF0000"/>
                </a:solidFill>
              </a:rPr>
              <a:t>3</a:t>
            </a:r>
            <a:endParaRPr lang="zh-CN" altLang="en-US" sz="180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143636" y="1357298"/>
            <a:ext cx="42862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smtClean="0">
                <a:solidFill>
                  <a:srgbClr val="FF0000"/>
                </a:solidFill>
              </a:rPr>
              <a:t>1</a:t>
            </a:r>
            <a:endParaRPr lang="zh-CN" altLang="en-US" sz="180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000628" y="2022265"/>
            <a:ext cx="42862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smtClean="0">
                <a:solidFill>
                  <a:srgbClr val="FF0000"/>
                </a:solidFill>
              </a:rPr>
              <a:t>2</a:t>
            </a:r>
            <a:endParaRPr lang="zh-CN" altLang="en-US" sz="180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643702" y="1928802"/>
            <a:ext cx="42862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smtClean="0">
                <a:solidFill>
                  <a:srgbClr val="FF0000"/>
                </a:solidFill>
              </a:rPr>
              <a:t>3</a:t>
            </a:r>
            <a:endParaRPr lang="zh-CN" altLang="en-US" sz="1800">
              <a:solidFill>
                <a:srgbClr val="FF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500562" y="2786058"/>
            <a:ext cx="42862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smtClean="0">
                <a:solidFill>
                  <a:srgbClr val="FF0000"/>
                </a:solidFill>
              </a:rPr>
              <a:t>4</a:t>
            </a:r>
            <a:endParaRPr lang="zh-CN" altLang="en-US" sz="1800">
              <a:solidFill>
                <a:srgbClr val="FF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42910" y="4643446"/>
            <a:ext cx="82868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buBlip>
                <a:blip r:embed="rId1"/>
              </a:buBlip>
            </a:pPr>
            <a:r>
              <a:rPr lang="en-US" altLang="zh-CN" sz="2000" i="1" smtClean="0"/>
              <a:t>n</a:t>
            </a:r>
            <a:r>
              <a:rPr lang="en-US" altLang="zh-CN" sz="2000" smtClean="0"/>
              <a:t>=3 </a:t>
            </a:r>
            <a:r>
              <a:rPr kumimoji="1" lang="zh-CN" altLang="en-US" sz="200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</a:t>
            </a:r>
            <a:r>
              <a:rPr kumimoji="1" lang="zh-CN" altLang="en-US" sz="2000" smtClean="0"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  </a:t>
            </a:r>
            <a:r>
              <a:rPr kumimoji="1" lang="en-US" altLang="zh-CN" sz="200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</a:t>
            </a:r>
            <a:r>
              <a:rPr kumimoji="1" lang="en-US" altLang="zh-CN" sz="2000" i="1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kumimoji="1" lang="en-US" altLang="zh-CN" sz="200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/2=1</a:t>
            </a:r>
            <a:r>
              <a:rPr kumimoji="1" lang="zh-CN" altLang="en-US" sz="200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kumimoji="1" lang="zh-CN" altLang="en-US" sz="2000" smtClean="0"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编号为</a:t>
            </a:r>
            <a:r>
              <a:rPr kumimoji="1" lang="en-US" altLang="zh-CN" sz="2000" smtClean="0"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1</a:t>
            </a:r>
            <a:r>
              <a:rPr kumimoji="1" lang="zh-CN" altLang="en-US" sz="2000" smtClean="0"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的是</a:t>
            </a:r>
            <a:r>
              <a:rPr kumimoji="1" lang="zh-CN" altLang="en-US" sz="2000" smtClean="0">
                <a:ea typeface="楷体" panose="02010609060101010101" pitchFamily="49" charset="-122"/>
                <a:cs typeface="Times New Roman" panose="02020603050405020304" pitchFamily="18" charset="0"/>
              </a:rPr>
              <a:t>分支结点；</a:t>
            </a:r>
            <a:r>
              <a:rPr kumimoji="1" lang="zh-CN" altLang="en-US" sz="2000" smtClean="0"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编号为</a:t>
            </a:r>
            <a:r>
              <a:rPr kumimoji="1" lang="en-US" altLang="zh-CN" sz="2000" smtClean="0"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2</a:t>
            </a:r>
            <a:r>
              <a:rPr kumimoji="1" lang="zh-CN" altLang="en-US" sz="2000" smtClean="0"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、</a:t>
            </a:r>
            <a:r>
              <a:rPr kumimoji="1" lang="en-US" altLang="zh-CN" sz="2000" smtClean="0"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3</a:t>
            </a:r>
            <a:r>
              <a:rPr kumimoji="1" lang="zh-CN" altLang="en-US" sz="2000" smtClean="0"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的是</a:t>
            </a:r>
            <a:r>
              <a:rPr kumimoji="1" lang="zh-CN" altLang="en-US" sz="2000" smtClean="0">
                <a:ea typeface="楷体" panose="02010609060101010101" pitchFamily="49" charset="-122"/>
                <a:cs typeface="Times New Roman" panose="02020603050405020304" pitchFamily="18" charset="0"/>
              </a:rPr>
              <a:t>叶结点</a:t>
            </a:r>
            <a:endParaRPr kumimoji="1" lang="en-US" altLang="zh-CN" sz="200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ct val="150000"/>
              </a:lnSpc>
              <a:buBlip>
                <a:blip r:embed="rId1"/>
              </a:buBlip>
            </a:pPr>
            <a:r>
              <a:rPr lang="en-US" altLang="zh-CN" sz="2000" i="1" smtClean="0"/>
              <a:t>n</a:t>
            </a:r>
            <a:r>
              <a:rPr lang="en-US" altLang="zh-CN" sz="2000" smtClean="0"/>
              <a:t>=4 </a:t>
            </a:r>
            <a:r>
              <a:rPr kumimoji="1" lang="zh-CN" altLang="en-US" sz="200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</a:t>
            </a:r>
            <a:r>
              <a:rPr kumimoji="1" lang="zh-CN" altLang="en-US" sz="2000" smtClean="0"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  </a:t>
            </a:r>
            <a:r>
              <a:rPr kumimoji="1" lang="en-US" altLang="zh-CN" sz="200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</a:t>
            </a:r>
            <a:r>
              <a:rPr kumimoji="1" lang="en-US" altLang="zh-CN" sz="2000" i="1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kumimoji="1" lang="en-US" altLang="zh-CN" sz="200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/2=2</a:t>
            </a:r>
            <a:r>
              <a:rPr kumimoji="1" lang="zh-CN" altLang="en-US" sz="200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kumimoji="1" lang="zh-CN" altLang="en-US" sz="2000" smtClean="0"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编号为</a:t>
            </a:r>
            <a:r>
              <a:rPr kumimoji="1" lang="en-US" altLang="zh-CN" sz="2000" smtClean="0"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1</a:t>
            </a:r>
            <a:r>
              <a:rPr kumimoji="1" lang="zh-CN" altLang="en-US" sz="2000" smtClean="0"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、</a:t>
            </a:r>
            <a:r>
              <a:rPr kumimoji="1" lang="en-US" altLang="zh-CN" sz="2000" smtClean="0"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2</a:t>
            </a:r>
            <a:r>
              <a:rPr kumimoji="1" lang="zh-CN" altLang="en-US" sz="2000" smtClean="0"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的是</a:t>
            </a:r>
            <a:r>
              <a:rPr kumimoji="1" lang="zh-CN" altLang="en-US" sz="2000" smtClean="0">
                <a:ea typeface="楷体" panose="02010609060101010101" pitchFamily="49" charset="-122"/>
                <a:cs typeface="Times New Roman" panose="02020603050405020304" pitchFamily="18" charset="0"/>
              </a:rPr>
              <a:t>分支结点；</a:t>
            </a:r>
            <a:r>
              <a:rPr kumimoji="1" lang="zh-CN" altLang="en-US" sz="2000" smtClean="0"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编号为</a:t>
            </a:r>
            <a:r>
              <a:rPr kumimoji="1" lang="en-US" altLang="zh-CN" sz="2000" smtClean="0"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3</a:t>
            </a:r>
            <a:r>
              <a:rPr kumimoji="1" lang="zh-CN" altLang="en-US" sz="2000" smtClean="0"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、</a:t>
            </a:r>
            <a:r>
              <a:rPr kumimoji="1" lang="en-US" altLang="zh-CN" sz="2000" smtClean="0"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4</a:t>
            </a:r>
            <a:r>
              <a:rPr kumimoji="1" lang="zh-CN" altLang="en-US" sz="2000" smtClean="0"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的是</a:t>
            </a:r>
            <a:r>
              <a:rPr kumimoji="1" lang="zh-CN" altLang="en-US" sz="2000" smtClean="0">
                <a:ea typeface="楷体" panose="02010609060101010101" pitchFamily="49" charset="-122"/>
                <a:cs typeface="Times New Roman" panose="02020603050405020304" pitchFamily="18" charset="0"/>
              </a:rPr>
              <a:t>叶结点</a:t>
            </a:r>
            <a:endParaRPr kumimoji="1" lang="en-US" altLang="zh-CN" sz="200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7" name="灯片编号占位符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BE83-1AD7-4D57-BED4-A5A7924D4FB7}" type="slidenum">
              <a:rPr lang="en-US" altLang="zh-CN" smtClean="0"/>
            </a:fld>
            <a:r>
              <a:rPr lang="en-US" altLang="zh-CN" smtClean="0"/>
              <a:t>/20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ldLvl="0" animBg="1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9"/>
          <p:cNvGrpSpPr/>
          <p:nvPr/>
        </p:nvGrpSpPr>
        <p:grpSpPr>
          <a:xfrm>
            <a:off x="1857356" y="2977077"/>
            <a:ext cx="2857520" cy="2166435"/>
            <a:chOff x="2500298" y="4000504"/>
            <a:chExt cx="2857520" cy="2166435"/>
          </a:xfrm>
        </p:grpSpPr>
        <p:sp>
          <p:nvSpPr>
            <p:cNvPr id="10" name="椭圆 9"/>
            <p:cNvSpPr/>
            <p:nvPr/>
          </p:nvSpPr>
          <p:spPr>
            <a:xfrm>
              <a:off x="3428992" y="4000504"/>
              <a:ext cx="714380" cy="52336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err="1" smtClean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CN" sz="2000" dirty="0" smtClean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/2</a:t>
              </a:r>
              <a:endParaRPr lang="zh-CN" altLang="en-US" sz="20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3428992" y="4857760"/>
              <a:ext cx="714380" cy="52336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err="1" smtClean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zh-CN" altLang="en-US" sz="20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2500298" y="5643578"/>
              <a:ext cx="714380" cy="52336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err="1" smtClean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sz="2000" i="1" dirty="0" err="1" smtClean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zh-CN" altLang="en-US" sz="20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4357686" y="5643578"/>
              <a:ext cx="1000132" cy="52336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err="1" smtClean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sz="2000" i="1" dirty="0" err="1" smtClean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CN" sz="2000" dirty="0" err="1" smtClean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+1</a:t>
              </a:r>
              <a:endParaRPr lang="zh-CN" altLang="en-US" sz="20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" name="直接连接符 14"/>
            <p:cNvCxnSpPr>
              <a:stCxn id="10" idx="4"/>
              <a:endCxn id="11" idx="0"/>
            </p:cNvCxnSpPr>
            <p:nvPr/>
          </p:nvCxnSpPr>
          <p:spPr>
            <a:xfrm rot="5400000">
              <a:off x="3619235" y="4690812"/>
              <a:ext cx="333895" cy="1588"/>
            </a:xfrm>
            <a:prstGeom prst="line">
              <a:avLst/>
            </a:prstGeom>
            <a:ln w="28575">
              <a:solidFill>
                <a:srgbClr val="FF00FF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>
              <a:stCxn id="11" idx="3"/>
              <a:endCxn id="12" idx="7"/>
            </p:cNvCxnSpPr>
            <p:nvPr/>
          </p:nvCxnSpPr>
          <p:spPr>
            <a:xfrm rot="5400000">
              <a:off x="3113963" y="5300573"/>
              <a:ext cx="415745" cy="423552"/>
            </a:xfrm>
            <a:prstGeom prst="line">
              <a:avLst/>
            </a:prstGeom>
            <a:ln w="28575">
              <a:solidFill>
                <a:srgbClr val="FF00FF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11" idx="5"/>
              <a:endCxn id="13" idx="1"/>
            </p:cNvCxnSpPr>
            <p:nvPr/>
          </p:nvCxnSpPr>
          <p:spPr>
            <a:xfrm rot="16200000" flipH="1">
              <a:off x="4063580" y="5279649"/>
              <a:ext cx="415745" cy="465399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357158" y="642918"/>
            <a:ext cx="8286808" cy="174160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tIns="108000" bIns="108000" rtlCol="0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sz="22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kumimoji="1" lang="zh-CN" altLang="en-US" sz="22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 </a:t>
            </a:r>
            <a:r>
              <a:rPr kumimoji="1" lang="zh-CN" altLang="en-US" sz="22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除树根结点外，若一个结点的编号为</a:t>
            </a:r>
            <a:r>
              <a:rPr kumimoji="1" lang="en-US" altLang="zh-CN" sz="2200" i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zh-CN" altLang="en-US" sz="22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，则它的双亲结点的编号为</a:t>
            </a:r>
            <a:r>
              <a:rPr kumimoji="1" lang="zh-CN" altLang="en-US" sz="22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</a:t>
            </a:r>
            <a:r>
              <a:rPr kumimoji="1" lang="en-US" altLang="zh-CN" sz="2200" i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kumimoji="1" lang="en-US" altLang="zh-CN" sz="22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/2</a:t>
            </a:r>
            <a:r>
              <a:rPr kumimoji="1" lang="zh-CN" altLang="en-US" sz="22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。</a:t>
            </a:r>
            <a:endParaRPr kumimoji="1" lang="en-US" altLang="zh-CN" sz="2200" smtClean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algn="just">
              <a:spcBef>
                <a:spcPct val="50000"/>
              </a:spcBef>
            </a:pPr>
            <a:r>
              <a:rPr kumimoji="1" lang="zh-CN" altLang="en-US" sz="22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kumimoji="1" lang="zh-CN" altLang="en-US" sz="22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 </a:t>
            </a:r>
            <a:r>
              <a:rPr kumimoji="1" lang="zh-CN" altLang="en-US" sz="22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若编号为</a:t>
            </a:r>
            <a:r>
              <a:rPr kumimoji="1" lang="en-US" altLang="zh-CN" sz="2200" i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zh-CN" altLang="en-US" sz="22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的结点有左孩子结点，则左孩子结点的编号为</a:t>
            </a:r>
            <a:r>
              <a:rPr kumimoji="1" lang="en-US" altLang="zh-CN" sz="22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2200" i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zh-CN" altLang="en-US" sz="22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；若编号为</a:t>
            </a:r>
            <a:r>
              <a:rPr kumimoji="1" lang="en-US" altLang="zh-CN" sz="2200" i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zh-CN" altLang="en-US" sz="22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的结点有右孩子结点，则右孩子结点的编号为</a:t>
            </a:r>
            <a:r>
              <a:rPr kumimoji="1" lang="en-US" altLang="zh-CN" sz="22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2200" i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2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+1</a:t>
            </a:r>
            <a:r>
              <a:rPr kumimoji="1" lang="zh-CN" altLang="en-US" sz="22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      </a:t>
            </a:r>
            <a:endParaRPr lang="zh-CN" altLang="en-US" sz="220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5214942" y="2857496"/>
            <a:ext cx="3071834" cy="1928826"/>
            <a:chOff x="5214942" y="2857496"/>
            <a:chExt cx="3071834" cy="1928826"/>
          </a:xfrm>
        </p:grpSpPr>
        <p:grpSp>
          <p:nvGrpSpPr>
            <p:cNvPr id="18" name="组合 17"/>
            <p:cNvGrpSpPr/>
            <p:nvPr/>
          </p:nvGrpSpPr>
          <p:grpSpPr>
            <a:xfrm>
              <a:off x="6016666" y="3077827"/>
              <a:ext cx="1984358" cy="1708495"/>
              <a:chOff x="3373460" y="1714488"/>
              <a:chExt cx="1984358" cy="1708495"/>
            </a:xfrm>
          </p:grpSpPr>
          <p:sp>
            <p:nvSpPr>
              <p:cNvPr id="20" name="Oval 4"/>
              <p:cNvSpPr>
                <a:spLocks noChangeArrowheads="1"/>
              </p:cNvSpPr>
              <p:nvPr/>
            </p:nvSpPr>
            <p:spPr bwMode="auto">
              <a:xfrm>
                <a:off x="4429124" y="1714488"/>
                <a:ext cx="360000" cy="360000"/>
              </a:xfrm>
              <a:prstGeom prst="ellipse">
                <a:avLst/>
              </a:prstGeom>
              <a:ln>
                <a:tailEnd type="none" w="med" len="lg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Oval 4"/>
              <p:cNvSpPr>
                <a:spLocks noChangeArrowheads="1"/>
              </p:cNvSpPr>
              <p:nvPr/>
            </p:nvSpPr>
            <p:spPr bwMode="auto">
              <a:xfrm>
                <a:off x="3854810" y="2357430"/>
                <a:ext cx="360000" cy="360000"/>
              </a:xfrm>
              <a:prstGeom prst="ellipse">
                <a:avLst/>
              </a:prstGeom>
              <a:ln>
                <a:tailEnd type="none" w="med" len="lg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" name="Oval 4"/>
              <p:cNvSpPr>
                <a:spLocks noChangeArrowheads="1"/>
              </p:cNvSpPr>
              <p:nvPr/>
            </p:nvSpPr>
            <p:spPr bwMode="auto">
              <a:xfrm>
                <a:off x="4997818" y="2360240"/>
                <a:ext cx="360000" cy="360000"/>
              </a:xfrm>
              <a:prstGeom prst="ellipse">
                <a:avLst/>
              </a:prstGeom>
              <a:ln>
                <a:tailEnd type="none" w="med" len="lg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3" name="直接连接符 22"/>
              <p:cNvCxnSpPr>
                <a:stCxn id="20" idx="3"/>
                <a:endCxn id="21" idx="7"/>
              </p:cNvCxnSpPr>
              <p:nvPr/>
            </p:nvCxnSpPr>
            <p:spPr>
              <a:xfrm rot="5400000">
                <a:off x="4127775" y="2056081"/>
                <a:ext cx="388384" cy="319756"/>
              </a:xfrm>
              <a:prstGeom prst="line">
                <a:avLst/>
              </a:prstGeom>
              <a:ln w="28575">
                <a:solidFill>
                  <a:srgbClr val="FF00FF"/>
                </a:solidFill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>
                <a:stCxn id="20" idx="5"/>
                <a:endCxn id="22" idx="1"/>
              </p:cNvCxnSpPr>
              <p:nvPr/>
            </p:nvCxnSpPr>
            <p:spPr>
              <a:xfrm rot="16200000" flipH="1">
                <a:off x="4697874" y="2060296"/>
                <a:ext cx="391194" cy="314136"/>
              </a:xfrm>
              <a:prstGeom prst="line">
                <a:avLst/>
              </a:prstGeom>
              <a:ln w="28575">
                <a:solidFill>
                  <a:srgbClr val="FF00FF"/>
                </a:solidFill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5" name="Oval 4"/>
              <p:cNvSpPr>
                <a:spLocks noChangeArrowheads="1"/>
              </p:cNvSpPr>
              <p:nvPr/>
            </p:nvSpPr>
            <p:spPr bwMode="auto">
              <a:xfrm>
                <a:off x="3373460" y="3062983"/>
                <a:ext cx="360000" cy="360000"/>
              </a:xfrm>
              <a:prstGeom prst="ellipse">
                <a:avLst/>
              </a:prstGeom>
              <a:ln>
                <a:tailEnd type="none" w="med" len="lg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6" name="直接连接符 25"/>
              <p:cNvCxnSpPr>
                <a:stCxn id="21" idx="3"/>
                <a:endCxn id="25" idx="7"/>
              </p:cNvCxnSpPr>
              <p:nvPr/>
            </p:nvCxnSpPr>
            <p:spPr>
              <a:xfrm rot="5400000">
                <a:off x="3568638" y="2776810"/>
                <a:ext cx="450995" cy="226792"/>
              </a:xfrm>
              <a:prstGeom prst="line">
                <a:avLst/>
              </a:prstGeom>
              <a:ln w="28575">
                <a:solidFill>
                  <a:srgbClr val="FF00FF"/>
                </a:solidFill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7" name="TextBox 26"/>
            <p:cNvSpPr txBox="1"/>
            <p:nvPr/>
          </p:nvSpPr>
          <p:spPr>
            <a:xfrm>
              <a:off x="7358082" y="2863513"/>
              <a:ext cx="42862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smtClean="0"/>
                <a:t>1</a:t>
              </a:r>
              <a:endParaRPr lang="zh-CN" altLang="en-US" sz="200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215074" y="3528480"/>
              <a:ext cx="42862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smtClean="0"/>
                <a:t>2</a:t>
              </a:r>
              <a:endParaRPr lang="zh-CN" altLang="en-US" sz="200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858148" y="3435017"/>
              <a:ext cx="42862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smtClean="0"/>
                <a:t>3</a:t>
              </a:r>
              <a:endParaRPr lang="zh-CN" altLang="en-US" sz="200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715008" y="4292273"/>
              <a:ext cx="42862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smtClean="0"/>
                <a:t>4</a:t>
              </a:r>
              <a:endParaRPr lang="zh-CN" altLang="en-US" sz="200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214942" y="2857496"/>
              <a:ext cx="8572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mtClean="0">
                  <a:latin typeface="楷体" panose="02010609060101010101" pitchFamily="49" charset="-122"/>
                  <a:ea typeface="楷体" panose="02010609060101010101" pitchFamily="49" charset="-122"/>
                </a:rPr>
                <a:t>例如：</a:t>
              </a:r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34" name="灯片编号占位符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BE83-1AD7-4D57-BED4-A5A7924D4FB7}" type="slidenum">
              <a:rPr lang="en-US" altLang="zh-CN" smtClean="0"/>
            </a:fld>
            <a:r>
              <a:rPr lang="en-US" altLang="zh-CN" smtClean="0"/>
              <a:t>/20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68" name="Text Box 12"/>
          <p:cNvSpPr txBox="1">
            <a:spLocks noChangeArrowheads="1"/>
          </p:cNvSpPr>
          <p:nvPr/>
        </p:nvSpPr>
        <p:spPr bwMode="auto">
          <a:xfrm>
            <a:off x="904871" y="2114544"/>
            <a:ext cx="7524781" cy="461665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回顾二叉树的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性质</a:t>
            </a:r>
            <a:r>
              <a:rPr kumimoji="1"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，完全</a:t>
            </a:r>
            <a:r>
              <a:rPr lang="zh-CN" altLang="en-US" smtClean="0">
                <a:latin typeface="楷体" panose="02010609060101010101" pitchFamily="49" charset="-122"/>
                <a:ea typeface="楷体" panose="02010609060101010101" pitchFamily="49" charset="-122"/>
              </a:rPr>
              <a:t>二叉树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结点按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层序编号：</a:t>
            </a:r>
            <a:endParaRPr kumimoji="1" lang="en-US" altLang="zh-CN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2143108" y="2905639"/>
            <a:ext cx="2714644" cy="2166435"/>
            <a:chOff x="2500298" y="4000504"/>
            <a:chExt cx="2714644" cy="2166435"/>
          </a:xfrm>
        </p:grpSpPr>
        <p:sp>
          <p:nvSpPr>
            <p:cNvPr id="14" name="椭圆 13"/>
            <p:cNvSpPr/>
            <p:nvPr/>
          </p:nvSpPr>
          <p:spPr>
            <a:xfrm>
              <a:off x="3428992" y="4000504"/>
              <a:ext cx="714380" cy="52336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err="1" smtClean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CN" sz="2000" dirty="0" smtClean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/2</a:t>
              </a:r>
              <a:endParaRPr lang="zh-CN" altLang="en-US" sz="20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3428992" y="4857760"/>
              <a:ext cx="714380" cy="52336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err="1" smtClean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zh-CN" altLang="en-US" sz="20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2500298" y="5643578"/>
              <a:ext cx="714380" cy="52336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err="1" smtClean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sz="2000" i="1" dirty="0" err="1" smtClean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zh-CN" altLang="en-US" sz="20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4214810" y="5643578"/>
              <a:ext cx="1000132" cy="52336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err="1" smtClean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sz="2000" i="1" dirty="0" err="1" smtClean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CN" sz="2000" dirty="0" err="1" smtClean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+1</a:t>
              </a:r>
              <a:endParaRPr lang="zh-CN" altLang="en-US" sz="20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8" name="直接连接符 17"/>
            <p:cNvCxnSpPr>
              <a:stCxn id="14" idx="4"/>
              <a:endCxn id="15" idx="0"/>
            </p:cNvCxnSpPr>
            <p:nvPr/>
          </p:nvCxnSpPr>
          <p:spPr>
            <a:xfrm rot="5400000">
              <a:off x="3619235" y="4690812"/>
              <a:ext cx="333895" cy="1588"/>
            </a:xfrm>
            <a:prstGeom prst="line">
              <a:avLst/>
            </a:prstGeom>
            <a:ln w="28575">
              <a:solidFill>
                <a:srgbClr val="FF00FF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>
              <a:stCxn id="15" idx="3"/>
              <a:endCxn id="16" idx="7"/>
            </p:cNvCxnSpPr>
            <p:nvPr/>
          </p:nvCxnSpPr>
          <p:spPr>
            <a:xfrm rot="5400000">
              <a:off x="3113963" y="5300573"/>
              <a:ext cx="415745" cy="423552"/>
            </a:xfrm>
            <a:prstGeom prst="line">
              <a:avLst/>
            </a:prstGeom>
            <a:ln w="28575">
              <a:solidFill>
                <a:srgbClr val="FF00FF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15" idx="5"/>
              <a:endCxn id="17" idx="1"/>
            </p:cNvCxnSpPr>
            <p:nvPr/>
          </p:nvCxnSpPr>
          <p:spPr>
            <a:xfrm rot="16200000" flipH="1">
              <a:off x="3992142" y="5351087"/>
              <a:ext cx="415745" cy="322523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1" name="Text Box 15" descr="信纸"/>
          <p:cNvSpPr txBox="1">
            <a:spLocks noChangeArrowheads="1"/>
          </p:cNvSpPr>
          <p:nvPr/>
        </p:nvSpPr>
        <p:spPr bwMode="auto">
          <a:xfrm>
            <a:off x="2285984" y="285728"/>
            <a:ext cx="4733941" cy="579437"/>
          </a:xfrm>
          <a:prstGeom prst="rect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 w="9525">
            <a:noFill/>
            <a:miter lim="800000"/>
          </a:ln>
          <a:effectLst/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anose="02010509060101010101" pitchFamily="49" charset="-122"/>
              </a:rPr>
              <a:t>7.3 </a:t>
            </a:r>
            <a:r>
              <a:rPr kumimoji="1" lang="en-US" altLang="zh-CN" sz="32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anose="02010509060101010101" pitchFamily="49" charset="-122"/>
              </a:rPr>
              <a:t>  </a:t>
            </a:r>
            <a:r>
              <a:rPr kumimoji="1" lang="zh-CN" altLang="en-US" sz="32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anose="02010509060101010101" pitchFamily="49" charset="-122"/>
              </a:rPr>
              <a:t>二叉树</a:t>
            </a:r>
            <a:r>
              <a:rPr kumimoji="1"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anose="02010509060101010101" pitchFamily="49" charset="-122"/>
              </a:rPr>
              <a:t>的存储结构</a:t>
            </a:r>
            <a:r>
              <a:rPr kumimoji="1"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endParaRPr kumimoji="1" lang="zh-CN" altLang="en-US" sz="32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22" name="Text Box 1028" descr="纸莎草纸"/>
          <p:cNvSpPr txBox="1">
            <a:spLocks noChangeArrowheads="1"/>
          </p:cNvSpPr>
          <p:nvPr/>
        </p:nvSpPr>
        <p:spPr bwMode="auto">
          <a:xfrm>
            <a:off x="785786" y="1285860"/>
            <a:ext cx="5184775" cy="519113"/>
          </a:xfrm>
          <a:prstGeom prst="rect">
            <a:avLst/>
          </a:prstGeom>
          <a:ln>
            <a:noFill/>
            <a:tailEnd type="none" w="med" len="lg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7.3.1  </a:t>
            </a:r>
            <a:r>
              <a:rPr kumimoji="1"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二叉树的顺序存储结构</a:t>
            </a:r>
            <a:endParaRPr kumimoji="1" lang="zh-CN" altLang="en-US" sz="28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BE83-1AD7-4D57-BED4-A5A7924D4FB7}" type="slidenum">
              <a:rPr lang="en-US" altLang="zh-CN" smtClean="0"/>
            </a:fld>
            <a:r>
              <a:rPr lang="en-US" altLang="zh-CN" smtClean="0"/>
              <a:t>/10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026" descr="画布"/>
          <p:cNvSpPr txBox="1">
            <a:spLocks noChangeArrowheads="1"/>
          </p:cNvSpPr>
          <p:nvPr/>
        </p:nvSpPr>
        <p:spPr bwMode="auto">
          <a:xfrm>
            <a:off x="468313" y="333375"/>
            <a:ext cx="4603753" cy="519113"/>
          </a:xfrm>
          <a:prstGeom prst="rect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 w="9525">
            <a:noFill/>
            <a:miter lim="800000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anose="02010509060101010101" pitchFamily="49" charset="-122"/>
              </a:rPr>
              <a:t>7.1.2 </a:t>
            </a:r>
            <a:r>
              <a:rPr kumimoji="1" lang="en-US" altLang="zh-CN" sz="28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anose="02010509060101010101" pitchFamily="49" charset="-122"/>
              </a:rPr>
              <a:t>  </a:t>
            </a:r>
            <a:r>
              <a:rPr kumimoji="1" lang="zh-CN" altLang="en-US" sz="28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anose="02010509060101010101" pitchFamily="49" charset="-122"/>
              </a:rPr>
              <a:t>树</a:t>
            </a:r>
            <a:r>
              <a:rPr kumimoji="1"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anose="02010509060101010101" pitchFamily="49" charset="-122"/>
              </a:rPr>
              <a:t>的（逻辑）表示</a:t>
            </a:r>
            <a:endParaRPr kumimoji="1" lang="zh-CN" altLang="en-US" sz="28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ea typeface="隶书" panose="02010509060101010101" pitchFamily="49" charset="-122"/>
            </a:endParaRPr>
          </a:p>
        </p:txBody>
      </p:sp>
      <p:sp>
        <p:nvSpPr>
          <p:cNvPr id="5123" name="Text Box 1027"/>
          <p:cNvSpPr txBox="1">
            <a:spLocks noChangeArrowheads="1"/>
          </p:cNvSpPr>
          <p:nvPr/>
        </p:nvSpPr>
        <p:spPr bwMode="auto">
          <a:xfrm>
            <a:off x="609600" y="1165225"/>
            <a:ext cx="8305800" cy="9048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kumimoji="1"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）树形表示</a:t>
            </a:r>
            <a:r>
              <a:rPr kumimoji="1"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法</a:t>
            </a:r>
            <a:r>
              <a:rPr kumimoji="1" lang="zh-CN" altLang="en-US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使用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一棵倒置的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树表示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树结构，非常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直观和形象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kumimoji="1" lang="zh-CN" altLang="en-US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1692275" y="2276475"/>
            <a:ext cx="3816350" cy="2305050"/>
            <a:chOff x="1692275" y="2276475"/>
            <a:chExt cx="3816350" cy="2305050"/>
          </a:xfrm>
          <a:scene3d>
            <a:camera prst="isometricOffAxis1Right"/>
            <a:lightRig rig="threePt" dir="t"/>
          </a:scene3d>
        </p:grpSpPr>
        <p:sp>
          <p:nvSpPr>
            <p:cNvPr id="1071" name="Freeform 47"/>
            <p:cNvSpPr/>
            <p:nvPr/>
          </p:nvSpPr>
          <p:spPr bwMode="auto">
            <a:xfrm>
              <a:off x="1931988" y="3286124"/>
              <a:ext cx="211120" cy="300039"/>
            </a:xfrm>
            <a:custGeom>
              <a:avLst/>
              <a:gdLst/>
              <a:ahLst/>
              <a:cxnLst>
                <a:cxn ang="0">
                  <a:pos x="121" y="0"/>
                </a:cxn>
                <a:cxn ang="0">
                  <a:pos x="0" y="144"/>
                </a:cxn>
              </a:cxnLst>
              <a:rect l="0" t="0" r="r" b="b"/>
              <a:pathLst>
                <a:path w="121" h="144">
                  <a:moveTo>
                    <a:pt x="121" y="0"/>
                  </a:moveTo>
                  <a:lnTo>
                    <a:pt x="0" y="144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72" name="Freeform 48"/>
            <p:cNvSpPr/>
            <p:nvPr/>
          </p:nvSpPr>
          <p:spPr bwMode="auto">
            <a:xfrm>
              <a:off x="2357422" y="3248024"/>
              <a:ext cx="214314" cy="32385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5" y="147"/>
                </a:cxn>
              </a:cxnLst>
              <a:rect l="0" t="0" r="r" b="b"/>
              <a:pathLst>
                <a:path w="115" h="147">
                  <a:moveTo>
                    <a:pt x="0" y="0"/>
                  </a:moveTo>
                  <a:lnTo>
                    <a:pt x="115" y="147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55" name="Oval 31"/>
            <p:cNvSpPr>
              <a:spLocks noChangeArrowheads="1"/>
            </p:cNvSpPr>
            <p:nvPr/>
          </p:nvSpPr>
          <p:spPr bwMode="auto">
            <a:xfrm>
              <a:off x="3060700" y="2276475"/>
              <a:ext cx="360363" cy="360363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56" name="Oval 32"/>
            <p:cNvSpPr>
              <a:spLocks noChangeArrowheads="1"/>
            </p:cNvSpPr>
            <p:nvPr/>
          </p:nvSpPr>
          <p:spPr bwMode="auto">
            <a:xfrm>
              <a:off x="2052638" y="2925763"/>
              <a:ext cx="360362" cy="360363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en-US" altLang="zh-CN" sz="2000" i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57" name="Oval 33"/>
            <p:cNvSpPr>
              <a:spLocks noChangeArrowheads="1"/>
            </p:cNvSpPr>
            <p:nvPr/>
          </p:nvSpPr>
          <p:spPr bwMode="auto">
            <a:xfrm>
              <a:off x="3060700" y="2925763"/>
              <a:ext cx="360363" cy="360363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58" name="Oval 34"/>
            <p:cNvSpPr>
              <a:spLocks noChangeArrowheads="1"/>
            </p:cNvSpPr>
            <p:nvPr/>
          </p:nvSpPr>
          <p:spPr bwMode="auto">
            <a:xfrm>
              <a:off x="4068763" y="2925763"/>
              <a:ext cx="360362" cy="360362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59" name="Oval 35"/>
            <p:cNvSpPr>
              <a:spLocks noChangeArrowheads="1"/>
            </p:cNvSpPr>
            <p:nvPr/>
          </p:nvSpPr>
          <p:spPr bwMode="auto">
            <a:xfrm>
              <a:off x="1692275" y="3573463"/>
              <a:ext cx="360363" cy="360362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endPara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60" name="Oval 36"/>
            <p:cNvSpPr>
              <a:spLocks noChangeArrowheads="1"/>
            </p:cNvSpPr>
            <p:nvPr/>
          </p:nvSpPr>
          <p:spPr bwMode="auto">
            <a:xfrm>
              <a:off x="2411413" y="3573463"/>
              <a:ext cx="360362" cy="360362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endPara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61" name="Oval 37"/>
            <p:cNvSpPr>
              <a:spLocks noChangeArrowheads="1"/>
            </p:cNvSpPr>
            <p:nvPr/>
          </p:nvSpPr>
          <p:spPr bwMode="auto">
            <a:xfrm>
              <a:off x="3060700" y="3573463"/>
              <a:ext cx="360363" cy="360362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  <a:endPara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62" name="Oval 38"/>
            <p:cNvSpPr>
              <a:spLocks noChangeArrowheads="1"/>
            </p:cNvSpPr>
            <p:nvPr/>
          </p:nvSpPr>
          <p:spPr bwMode="auto">
            <a:xfrm>
              <a:off x="3060700" y="4221163"/>
              <a:ext cx="360363" cy="360362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endPara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63" name="Oval 39"/>
            <p:cNvSpPr>
              <a:spLocks noChangeArrowheads="1"/>
            </p:cNvSpPr>
            <p:nvPr/>
          </p:nvSpPr>
          <p:spPr bwMode="auto">
            <a:xfrm>
              <a:off x="3708400" y="3573463"/>
              <a:ext cx="360363" cy="360362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endPara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64" name="Oval 40"/>
            <p:cNvSpPr>
              <a:spLocks noChangeArrowheads="1"/>
            </p:cNvSpPr>
            <p:nvPr/>
          </p:nvSpPr>
          <p:spPr bwMode="auto">
            <a:xfrm>
              <a:off x="4500563" y="3573463"/>
              <a:ext cx="360362" cy="360362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65" name="Oval 41"/>
            <p:cNvSpPr>
              <a:spLocks noChangeArrowheads="1"/>
            </p:cNvSpPr>
            <p:nvPr/>
          </p:nvSpPr>
          <p:spPr bwMode="auto">
            <a:xfrm>
              <a:off x="3924300" y="4221163"/>
              <a:ext cx="360363" cy="360362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endPara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66" name="Oval 42"/>
            <p:cNvSpPr>
              <a:spLocks noChangeArrowheads="1"/>
            </p:cNvSpPr>
            <p:nvPr/>
          </p:nvSpPr>
          <p:spPr bwMode="auto">
            <a:xfrm>
              <a:off x="4505325" y="4221163"/>
              <a:ext cx="360363" cy="360362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endPara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67" name="Oval 43"/>
            <p:cNvSpPr>
              <a:spLocks noChangeArrowheads="1"/>
            </p:cNvSpPr>
            <p:nvPr/>
          </p:nvSpPr>
          <p:spPr bwMode="auto">
            <a:xfrm>
              <a:off x="5148263" y="4221163"/>
              <a:ext cx="360362" cy="360362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endPara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68" name="Line 44"/>
            <p:cNvSpPr>
              <a:spLocks noChangeShapeType="1"/>
            </p:cNvSpPr>
            <p:nvPr/>
          </p:nvSpPr>
          <p:spPr bwMode="auto">
            <a:xfrm flipH="1">
              <a:off x="2357421" y="2493963"/>
              <a:ext cx="703278" cy="4349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69" name="Line 45"/>
            <p:cNvSpPr>
              <a:spLocks noChangeShapeType="1"/>
            </p:cNvSpPr>
            <p:nvPr/>
          </p:nvSpPr>
          <p:spPr bwMode="auto">
            <a:xfrm>
              <a:off x="3238500" y="2636838"/>
              <a:ext cx="0" cy="288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70" name="Line 46"/>
            <p:cNvSpPr>
              <a:spLocks noChangeShapeType="1"/>
            </p:cNvSpPr>
            <p:nvPr/>
          </p:nvSpPr>
          <p:spPr bwMode="auto">
            <a:xfrm>
              <a:off x="3430588" y="2522538"/>
              <a:ext cx="647700" cy="5032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73" name="Line 49"/>
            <p:cNvSpPr>
              <a:spLocks noChangeShapeType="1"/>
            </p:cNvSpPr>
            <p:nvPr/>
          </p:nvSpPr>
          <p:spPr bwMode="auto">
            <a:xfrm>
              <a:off x="3243263" y="3319463"/>
              <a:ext cx="0" cy="25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74" name="Line 50"/>
            <p:cNvSpPr>
              <a:spLocks noChangeShapeType="1"/>
            </p:cNvSpPr>
            <p:nvPr/>
          </p:nvSpPr>
          <p:spPr bwMode="auto">
            <a:xfrm>
              <a:off x="3243263" y="3933825"/>
              <a:ext cx="0" cy="2873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75" name="Freeform 51"/>
            <p:cNvSpPr/>
            <p:nvPr/>
          </p:nvSpPr>
          <p:spPr bwMode="auto">
            <a:xfrm>
              <a:off x="3940175" y="3271838"/>
              <a:ext cx="220663" cy="301625"/>
            </a:xfrm>
            <a:custGeom>
              <a:avLst/>
              <a:gdLst/>
              <a:ahLst/>
              <a:cxnLst>
                <a:cxn ang="0">
                  <a:pos x="139" y="0"/>
                </a:cxn>
                <a:cxn ang="0">
                  <a:pos x="0" y="190"/>
                </a:cxn>
              </a:cxnLst>
              <a:rect l="0" t="0" r="r" b="b"/>
              <a:pathLst>
                <a:path w="139" h="190">
                  <a:moveTo>
                    <a:pt x="139" y="0"/>
                  </a:moveTo>
                  <a:lnTo>
                    <a:pt x="0" y="190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76" name="Freeform 52"/>
            <p:cNvSpPr/>
            <p:nvPr/>
          </p:nvSpPr>
          <p:spPr bwMode="auto">
            <a:xfrm>
              <a:off x="4379913" y="3243263"/>
              <a:ext cx="265112" cy="3302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7" y="208"/>
                </a:cxn>
              </a:cxnLst>
              <a:rect l="0" t="0" r="r" b="b"/>
              <a:pathLst>
                <a:path w="167" h="208">
                  <a:moveTo>
                    <a:pt x="0" y="0"/>
                  </a:moveTo>
                  <a:lnTo>
                    <a:pt x="167" y="208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77" name="Line 53"/>
            <p:cNvSpPr>
              <a:spLocks noChangeShapeType="1"/>
            </p:cNvSpPr>
            <p:nvPr/>
          </p:nvSpPr>
          <p:spPr bwMode="auto">
            <a:xfrm flipH="1">
              <a:off x="4184650" y="3862388"/>
              <a:ext cx="360363" cy="3587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78" name="Line 54"/>
            <p:cNvSpPr>
              <a:spLocks noChangeShapeType="1"/>
            </p:cNvSpPr>
            <p:nvPr/>
          </p:nvSpPr>
          <p:spPr bwMode="auto">
            <a:xfrm>
              <a:off x="4687888" y="3933825"/>
              <a:ext cx="0" cy="2873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79" name="Freeform 55"/>
            <p:cNvSpPr/>
            <p:nvPr/>
          </p:nvSpPr>
          <p:spPr bwMode="auto">
            <a:xfrm>
              <a:off x="4827588" y="3843338"/>
              <a:ext cx="447675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2" y="246"/>
                </a:cxn>
              </a:cxnLst>
              <a:rect l="0" t="0" r="r" b="b"/>
              <a:pathLst>
                <a:path w="282" h="246">
                  <a:moveTo>
                    <a:pt x="0" y="0"/>
                  </a:moveTo>
                  <a:lnTo>
                    <a:pt x="282" y="246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080" name="Text Box 56"/>
          <p:cNvSpPr txBox="1">
            <a:spLocks noChangeArrowheads="1"/>
          </p:cNvSpPr>
          <p:nvPr/>
        </p:nvSpPr>
        <p:spPr bwMode="auto">
          <a:xfrm>
            <a:off x="2405067" y="5013325"/>
            <a:ext cx="2809875" cy="4001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逻辑结构表示</a:t>
            </a:r>
            <a:r>
              <a:rPr lang="en-US" altLang="zh-CN" sz="2000" dirty="0"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endParaRPr lang="en-US" altLang="zh-CN" sz="2000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2" name="灯片编号占位符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</a:fld>
            <a:r>
              <a:rPr lang="en-US" altLang="zh-CN" smtClean="0"/>
              <a:t>/26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97" name="Oval 1225"/>
          <p:cNvSpPr>
            <a:spLocks noChangeArrowheads="1"/>
          </p:cNvSpPr>
          <p:nvPr/>
        </p:nvSpPr>
        <p:spPr bwMode="auto">
          <a:xfrm>
            <a:off x="4211638" y="549275"/>
            <a:ext cx="431800" cy="431800"/>
          </a:xfrm>
          <a:prstGeom prst="ellipse">
            <a:avLst/>
          </a:prstGeom>
          <a:ln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altLang="zh-CN" sz="2000" i="1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098" name="Oval 1226"/>
          <p:cNvSpPr>
            <a:spLocks noChangeArrowheads="1"/>
          </p:cNvSpPr>
          <p:nvPr/>
        </p:nvSpPr>
        <p:spPr bwMode="auto">
          <a:xfrm>
            <a:off x="3203575" y="1268413"/>
            <a:ext cx="431800" cy="431800"/>
          </a:xfrm>
          <a:prstGeom prst="ellipse">
            <a:avLst/>
          </a:prstGeom>
          <a:ln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altLang="zh-CN" sz="2000" i="1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099" name="Oval 1227"/>
          <p:cNvSpPr>
            <a:spLocks noChangeArrowheads="1"/>
          </p:cNvSpPr>
          <p:nvPr/>
        </p:nvSpPr>
        <p:spPr bwMode="auto">
          <a:xfrm>
            <a:off x="5219700" y="1268413"/>
            <a:ext cx="431800" cy="431800"/>
          </a:xfrm>
          <a:prstGeom prst="ellipse">
            <a:avLst/>
          </a:prstGeom>
          <a:ln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altLang="zh-CN" sz="2000" i="1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100" name="Oval 1228"/>
          <p:cNvSpPr>
            <a:spLocks noChangeArrowheads="1"/>
          </p:cNvSpPr>
          <p:nvPr/>
        </p:nvSpPr>
        <p:spPr bwMode="auto">
          <a:xfrm>
            <a:off x="2486025" y="2060575"/>
            <a:ext cx="431800" cy="431800"/>
          </a:xfrm>
          <a:prstGeom prst="ellipse">
            <a:avLst/>
          </a:prstGeom>
          <a:ln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en-US" altLang="zh-CN" sz="2000" i="1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101" name="Freeform 1229"/>
          <p:cNvSpPr/>
          <p:nvPr/>
        </p:nvSpPr>
        <p:spPr bwMode="auto">
          <a:xfrm>
            <a:off x="3568700" y="863600"/>
            <a:ext cx="666750" cy="463550"/>
          </a:xfrm>
          <a:custGeom>
            <a:avLst/>
            <a:gdLst/>
            <a:ahLst/>
            <a:cxnLst>
              <a:cxn ang="0">
                <a:pos x="420" y="0"/>
              </a:cxn>
              <a:cxn ang="0">
                <a:pos x="0" y="292"/>
              </a:cxn>
            </a:cxnLst>
            <a:rect l="0" t="0" r="r" b="b"/>
            <a:pathLst>
              <a:path w="420" h="292">
                <a:moveTo>
                  <a:pt x="420" y="0"/>
                </a:moveTo>
                <a:lnTo>
                  <a:pt x="0" y="292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81103" name="Freeform 1231"/>
          <p:cNvSpPr/>
          <p:nvPr/>
        </p:nvSpPr>
        <p:spPr bwMode="auto">
          <a:xfrm>
            <a:off x="4629150" y="844550"/>
            <a:ext cx="628650" cy="508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96" y="320"/>
              </a:cxn>
            </a:cxnLst>
            <a:rect l="0" t="0" r="r" b="b"/>
            <a:pathLst>
              <a:path w="396" h="320">
                <a:moveTo>
                  <a:pt x="0" y="0"/>
                </a:moveTo>
                <a:lnTo>
                  <a:pt x="396" y="32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81104" name="Oval 1232"/>
          <p:cNvSpPr>
            <a:spLocks noChangeArrowheads="1"/>
          </p:cNvSpPr>
          <p:nvPr/>
        </p:nvSpPr>
        <p:spPr bwMode="auto">
          <a:xfrm>
            <a:off x="3856038" y="2032000"/>
            <a:ext cx="431800" cy="431800"/>
          </a:xfrm>
          <a:prstGeom prst="ellipse">
            <a:avLst/>
          </a:prstGeom>
          <a:ln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en-US" altLang="zh-CN" sz="2000" i="1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105" name="Oval 1233"/>
          <p:cNvSpPr>
            <a:spLocks noChangeArrowheads="1"/>
          </p:cNvSpPr>
          <p:nvPr/>
        </p:nvSpPr>
        <p:spPr bwMode="auto">
          <a:xfrm>
            <a:off x="4721225" y="2032000"/>
            <a:ext cx="431800" cy="431800"/>
          </a:xfrm>
          <a:prstGeom prst="ellipse">
            <a:avLst/>
          </a:prstGeom>
          <a:ln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en-US" altLang="zh-CN" sz="2000" i="1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106" name="Oval 1234"/>
          <p:cNvSpPr>
            <a:spLocks noChangeArrowheads="1"/>
          </p:cNvSpPr>
          <p:nvPr/>
        </p:nvSpPr>
        <p:spPr bwMode="auto">
          <a:xfrm>
            <a:off x="5724525" y="2032000"/>
            <a:ext cx="431800" cy="431800"/>
          </a:xfrm>
          <a:prstGeom prst="ellipse">
            <a:avLst/>
          </a:prstGeom>
          <a:ln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lang="en-US" altLang="zh-CN" sz="2000" i="1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110" name="Oval 1238"/>
          <p:cNvSpPr>
            <a:spLocks noChangeArrowheads="1"/>
          </p:cNvSpPr>
          <p:nvPr/>
        </p:nvSpPr>
        <p:spPr bwMode="auto">
          <a:xfrm>
            <a:off x="2051050" y="2852738"/>
            <a:ext cx="431800" cy="431800"/>
          </a:xfrm>
          <a:prstGeom prst="ellipse">
            <a:avLst/>
          </a:prstGeom>
          <a:ln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en-US" altLang="zh-CN" sz="2000" i="1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147" name="Freeform 1275"/>
          <p:cNvSpPr/>
          <p:nvPr/>
        </p:nvSpPr>
        <p:spPr bwMode="auto">
          <a:xfrm>
            <a:off x="2819400" y="1619250"/>
            <a:ext cx="438150" cy="463550"/>
          </a:xfrm>
          <a:custGeom>
            <a:avLst/>
            <a:gdLst/>
            <a:ahLst/>
            <a:cxnLst>
              <a:cxn ang="0">
                <a:pos x="276" y="0"/>
              </a:cxn>
              <a:cxn ang="0">
                <a:pos x="0" y="292"/>
              </a:cxn>
            </a:cxnLst>
            <a:rect l="0" t="0" r="r" b="b"/>
            <a:pathLst>
              <a:path w="276" h="292">
                <a:moveTo>
                  <a:pt x="276" y="0"/>
                </a:moveTo>
                <a:lnTo>
                  <a:pt x="0" y="292"/>
                </a:lnTo>
              </a:path>
            </a:pathLst>
          </a:custGeom>
          <a:noFill/>
          <a:ln w="28575" cap="flat" cmpd="sng">
            <a:solidFill>
              <a:srgbClr val="CC00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81148" name="Freeform 1276"/>
          <p:cNvSpPr/>
          <p:nvPr/>
        </p:nvSpPr>
        <p:spPr bwMode="auto">
          <a:xfrm>
            <a:off x="3600450" y="1612900"/>
            <a:ext cx="387350" cy="4381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44" y="276"/>
              </a:cxn>
            </a:cxnLst>
            <a:rect l="0" t="0" r="r" b="b"/>
            <a:pathLst>
              <a:path w="244" h="276">
                <a:moveTo>
                  <a:pt x="0" y="0"/>
                </a:moveTo>
                <a:lnTo>
                  <a:pt x="244" y="276"/>
                </a:lnTo>
              </a:path>
            </a:pathLst>
          </a:custGeom>
          <a:noFill/>
          <a:ln w="28575" cap="flat" cmpd="sng">
            <a:solidFill>
              <a:srgbClr val="CC00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81149" name="Freeform 1277"/>
          <p:cNvSpPr/>
          <p:nvPr/>
        </p:nvSpPr>
        <p:spPr bwMode="auto">
          <a:xfrm>
            <a:off x="5022850" y="1638300"/>
            <a:ext cx="254000" cy="406400"/>
          </a:xfrm>
          <a:custGeom>
            <a:avLst/>
            <a:gdLst/>
            <a:ahLst/>
            <a:cxnLst>
              <a:cxn ang="0">
                <a:pos x="160" y="0"/>
              </a:cxn>
              <a:cxn ang="0">
                <a:pos x="0" y="256"/>
              </a:cxn>
            </a:cxnLst>
            <a:rect l="0" t="0" r="r" b="b"/>
            <a:pathLst>
              <a:path w="160" h="256">
                <a:moveTo>
                  <a:pt x="160" y="0"/>
                </a:moveTo>
                <a:lnTo>
                  <a:pt x="0" y="256"/>
                </a:lnTo>
              </a:path>
            </a:pathLst>
          </a:custGeom>
          <a:noFill/>
          <a:ln w="28575" cap="flat" cmpd="sng">
            <a:solidFill>
              <a:srgbClr val="CC00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81150" name="Freeform 1278"/>
          <p:cNvSpPr/>
          <p:nvPr/>
        </p:nvSpPr>
        <p:spPr bwMode="auto">
          <a:xfrm>
            <a:off x="5581650" y="1644650"/>
            <a:ext cx="285750" cy="406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80" y="256"/>
              </a:cxn>
            </a:cxnLst>
            <a:rect l="0" t="0" r="r" b="b"/>
            <a:pathLst>
              <a:path w="180" h="256">
                <a:moveTo>
                  <a:pt x="0" y="0"/>
                </a:moveTo>
                <a:lnTo>
                  <a:pt x="180" y="256"/>
                </a:lnTo>
              </a:path>
            </a:pathLst>
          </a:custGeom>
          <a:noFill/>
          <a:ln w="28575" cap="flat" cmpd="sng">
            <a:solidFill>
              <a:srgbClr val="CC00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81151" name="Oval 1279"/>
          <p:cNvSpPr>
            <a:spLocks noChangeArrowheads="1"/>
          </p:cNvSpPr>
          <p:nvPr/>
        </p:nvSpPr>
        <p:spPr bwMode="auto">
          <a:xfrm>
            <a:off x="2844800" y="2852738"/>
            <a:ext cx="431800" cy="431800"/>
          </a:xfrm>
          <a:prstGeom prst="ellipse">
            <a:avLst/>
          </a:prstGeom>
          <a:ln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altLang="zh-CN" sz="2000" i="1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152" name="Oval 1280"/>
          <p:cNvSpPr>
            <a:spLocks noChangeArrowheads="1"/>
          </p:cNvSpPr>
          <p:nvPr/>
        </p:nvSpPr>
        <p:spPr bwMode="auto">
          <a:xfrm>
            <a:off x="3490913" y="2852738"/>
            <a:ext cx="431800" cy="431800"/>
          </a:xfrm>
          <a:prstGeom prst="ellipse">
            <a:avLst/>
          </a:prstGeom>
          <a:ln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lang="en-US" altLang="zh-CN" sz="2000" i="1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153" name="Oval 1281"/>
          <p:cNvSpPr>
            <a:spLocks noChangeArrowheads="1"/>
          </p:cNvSpPr>
          <p:nvPr/>
        </p:nvSpPr>
        <p:spPr bwMode="auto">
          <a:xfrm>
            <a:off x="4284663" y="2852738"/>
            <a:ext cx="431800" cy="431800"/>
          </a:xfrm>
          <a:prstGeom prst="ellipse">
            <a:avLst/>
          </a:prstGeom>
          <a:ln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en-US" altLang="zh-CN" sz="2000" i="1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154" name="Freeform 1282"/>
          <p:cNvSpPr/>
          <p:nvPr/>
        </p:nvSpPr>
        <p:spPr bwMode="auto">
          <a:xfrm>
            <a:off x="2311400" y="2451100"/>
            <a:ext cx="266700" cy="412750"/>
          </a:xfrm>
          <a:custGeom>
            <a:avLst/>
            <a:gdLst/>
            <a:ahLst/>
            <a:cxnLst>
              <a:cxn ang="0">
                <a:pos x="168" y="0"/>
              </a:cxn>
              <a:cxn ang="0">
                <a:pos x="0" y="260"/>
              </a:cxn>
            </a:cxnLst>
            <a:rect l="0" t="0" r="r" b="b"/>
            <a:pathLst>
              <a:path w="168" h="260">
                <a:moveTo>
                  <a:pt x="168" y="0"/>
                </a:moveTo>
                <a:lnTo>
                  <a:pt x="0" y="260"/>
                </a:lnTo>
              </a:path>
            </a:pathLst>
          </a:custGeom>
          <a:noFill/>
          <a:ln w="28575" cap="flat" cmpd="sng">
            <a:solidFill>
              <a:srgbClr val="CC00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81155" name="Freeform 1283"/>
          <p:cNvSpPr/>
          <p:nvPr/>
        </p:nvSpPr>
        <p:spPr bwMode="auto">
          <a:xfrm>
            <a:off x="2825750" y="2451100"/>
            <a:ext cx="215900" cy="4191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6" y="264"/>
              </a:cxn>
            </a:cxnLst>
            <a:rect l="0" t="0" r="r" b="b"/>
            <a:pathLst>
              <a:path w="136" h="264">
                <a:moveTo>
                  <a:pt x="0" y="0"/>
                </a:moveTo>
                <a:lnTo>
                  <a:pt x="136" y="264"/>
                </a:lnTo>
              </a:path>
            </a:pathLst>
          </a:custGeom>
          <a:noFill/>
          <a:ln w="28575" cap="flat" cmpd="sng">
            <a:solidFill>
              <a:srgbClr val="CC00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81156" name="Freeform 1284"/>
          <p:cNvSpPr/>
          <p:nvPr/>
        </p:nvSpPr>
        <p:spPr bwMode="auto">
          <a:xfrm>
            <a:off x="3714750" y="2425700"/>
            <a:ext cx="228600" cy="431800"/>
          </a:xfrm>
          <a:custGeom>
            <a:avLst/>
            <a:gdLst/>
            <a:ahLst/>
            <a:cxnLst>
              <a:cxn ang="0">
                <a:pos x="144" y="0"/>
              </a:cxn>
              <a:cxn ang="0">
                <a:pos x="0" y="272"/>
              </a:cxn>
            </a:cxnLst>
            <a:rect l="0" t="0" r="r" b="b"/>
            <a:pathLst>
              <a:path w="144" h="272">
                <a:moveTo>
                  <a:pt x="144" y="0"/>
                </a:moveTo>
                <a:lnTo>
                  <a:pt x="0" y="272"/>
                </a:lnTo>
              </a:path>
            </a:pathLst>
          </a:custGeom>
          <a:noFill/>
          <a:ln w="28575" cap="flat" cmpd="sng">
            <a:solidFill>
              <a:srgbClr val="CC00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81157" name="Freeform 1285"/>
          <p:cNvSpPr/>
          <p:nvPr/>
        </p:nvSpPr>
        <p:spPr bwMode="auto">
          <a:xfrm>
            <a:off x="4197350" y="2425700"/>
            <a:ext cx="260350" cy="431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64" y="272"/>
              </a:cxn>
            </a:cxnLst>
            <a:rect l="0" t="0" r="r" b="b"/>
            <a:pathLst>
              <a:path w="164" h="272">
                <a:moveTo>
                  <a:pt x="0" y="0"/>
                </a:moveTo>
                <a:lnTo>
                  <a:pt x="164" y="272"/>
                </a:lnTo>
              </a:path>
            </a:pathLst>
          </a:custGeom>
          <a:noFill/>
          <a:ln w="28575" cap="flat" cmpd="sng">
            <a:solidFill>
              <a:srgbClr val="CC00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21" name="组合 120"/>
          <p:cNvGrpSpPr/>
          <p:nvPr/>
        </p:nvGrpSpPr>
        <p:grpSpPr>
          <a:xfrm>
            <a:off x="1692275" y="404813"/>
            <a:ext cx="4679950" cy="2636282"/>
            <a:chOff x="1692275" y="404813"/>
            <a:chExt cx="4679950" cy="2636282"/>
          </a:xfrm>
        </p:grpSpPr>
        <p:sp>
          <p:nvSpPr>
            <p:cNvPr id="81146" name="Text Box 1274"/>
            <p:cNvSpPr txBox="1">
              <a:spLocks noChangeArrowheads="1"/>
            </p:cNvSpPr>
            <p:nvPr/>
          </p:nvSpPr>
          <p:spPr bwMode="auto">
            <a:xfrm>
              <a:off x="4532313" y="404813"/>
              <a:ext cx="431800" cy="369332"/>
            </a:xfrm>
            <a:prstGeom prst="rect">
              <a:avLst/>
            </a:prstGeom>
            <a:noFill/>
            <a:ln w="28575" algn="ctr">
              <a:noFill/>
              <a:miter lim="800000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rgbClr val="FF0000"/>
                  </a:solidFill>
                </a:rPr>
                <a:t>1</a:t>
              </a:r>
              <a:endParaRPr lang="en-US" altLang="zh-CN" sz="1800">
                <a:solidFill>
                  <a:srgbClr val="FF0000"/>
                </a:solidFill>
              </a:endParaRPr>
            </a:p>
          </p:txBody>
        </p:sp>
        <p:sp>
          <p:nvSpPr>
            <p:cNvPr id="81158" name="Text Box 1286"/>
            <p:cNvSpPr txBox="1">
              <a:spLocks noChangeArrowheads="1"/>
            </p:cNvSpPr>
            <p:nvPr/>
          </p:nvSpPr>
          <p:spPr bwMode="auto">
            <a:xfrm>
              <a:off x="2916238" y="1087438"/>
              <a:ext cx="431800" cy="369332"/>
            </a:xfrm>
            <a:prstGeom prst="rect">
              <a:avLst/>
            </a:prstGeom>
            <a:noFill/>
            <a:ln w="28575" algn="ctr">
              <a:noFill/>
              <a:miter lim="800000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rgbClr val="FF0000"/>
                  </a:solidFill>
                </a:rPr>
                <a:t>2</a:t>
              </a:r>
              <a:endParaRPr lang="en-US" altLang="zh-CN" sz="1800">
                <a:solidFill>
                  <a:srgbClr val="FF0000"/>
                </a:solidFill>
              </a:endParaRPr>
            </a:p>
          </p:txBody>
        </p:sp>
        <p:sp>
          <p:nvSpPr>
            <p:cNvPr id="81159" name="Text Box 1287"/>
            <p:cNvSpPr txBox="1">
              <a:spLocks noChangeArrowheads="1"/>
            </p:cNvSpPr>
            <p:nvPr/>
          </p:nvSpPr>
          <p:spPr bwMode="auto">
            <a:xfrm>
              <a:off x="2124075" y="1879600"/>
              <a:ext cx="431800" cy="369332"/>
            </a:xfrm>
            <a:prstGeom prst="rect">
              <a:avLst/>
            </a:prstGeom>
            <a:noFill/>
            <a:ln w="28575" algn="ctr">
              <a:noFill/>
              <a:miter lim="800000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rgbClr val="FF0000"/>
                  </a:solidFill>
                </a:rPr>
                <a:t>4</a:t>
              </a:r>
              <a:endParaRPr lang="en-US" altLang="zh-CN" sz="1800">
                <a:solidFill>
                  <a:srgbClr val="FF0000"/>
                </a:solidFill>
              </a:endParaRPr>
            </a:p>
          </p:txBody>
        </p:sp>
        <p:sp>
          <p:nvSpPr>
            <p:cNvPr id="81160" name="Text Box 1288"/>
            <p:cNvSpPr txBox="1">
              <a:spLocks noChangeArrowheads="1"/>
            </p:cNvSpPr>
            <p:nvPr/>
          </p:nvSpPr>
          <p:spPr bwMode="auto">
            <a:xfrm>
              <a:off x="1692275" y="2671763"/>
              <a:ext cx="431800" cy="369332"/>
            </a:xfrm>
            <a:prstGeom prst="rect">
              <a:avLst/>
            </a:prstGeom>
            <a:noFill/>
            <a:ln w="28575" algn="ctr">
              <a:noFill/>
              <a:miter lim="800000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rgbClr val="FF0000"/>
                  </a:solidFill>
                </a:rPr>
                <a:t>8</a:t>
              </a:r>
              <a:endParaRPr lang="en-US" altLang="zh-CN" sz="1800">
                <a:solidFill>
                  <a:srgbClr val="FF0000"/>
                </a:solidFill>
              </a:endParaRPr>
            </a:p>
          </p:txBody>
        </p:sp>
        <p:sp>
          <p:nvSpPr>
            <p:cNvPr id="81161" name="Text Box 1289"/>
            <p:cNvSpPr txBox="1">
              <a:spLocks noChangeArrowheads="1"/>
            </p:cNvSpPr>
            <p:nvPr/>
          </p:nvSpPr>
          <p:spPr bwMode="auto">
            <a:xfrm>
              <a:off x="2555875" y="2636838"/>
              <a:ext cx="431800" cy="369332"/>
            </a:xfrm>
            <a:prstGeom prst="rect">
              <a:avLst/>
            </a:prstGeom>
            <a:noFill/>
            <a:ln w="28575" algn="ctr">
              <a:noFill/>
              <a:miter lim="800000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rgbClr val="FF0000"/>
                  </a:solidFill>
                </a:rPr>
                <a:t>9</a:t>
              </a:r>
              <a:endParaRPr lang="en-US" altLang="zh-CN" sz="1800">
                <a:solidFill>
                  <a:srgbClr val="FF0000"/>
                </a:solidFill>
              </a:endParaRPr>
            </a:p>
          </p:txBody>
        </p:sp>
        <p:sp>
          <p:nvSpPr>
            <p:cNvPr id="81162" name="Text Box 1290"/>
            <p:cNvSpPr txBox="1">
              <a:spLocks noChangeArrowheads="1"/>
            </p:cNvSpPr>
            <p:nvPr/>
          </p:nvSpPr>
          <p:spPr bwMode="auto">
            <a:xfrm>
              <a:off x="3203575" y="2584450"/>
              <a:ext cx="504825" cy="369332"/>
            </a:xfrm>
            <a:prstGeom prst="rect">
              <a:avLst/>
            </a:prstGeom>
            <a:noFill/>
            <a:ln w="28575" algn="ctr">
              <a:noFill/>
              <a:miter lim="800000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rgbClr val="FF0000"/>
                  </a:solidFill>
                </a:rPr>
                <a:t>10</a:t>
              </a:r>
              <a:endParaRPr lang="en-US" altLang="zh-CN" sz="1800">
                <a:solidFill>
                  <a:srgbClr val="FF0000"/>
                </a:solidFill>
              </a:endParaRPr>
            </a:p>
          </p:txBody>
        </p:sp>
        <p:sp>
          <p:nvSpPr>
            <p:cNvPr id="81163" name="Text Box 1291"/>
            <p:cNvSpPr txBox="1">
              <a:spLocks noChangeArrowheads="1"/>
            </p:cNvSpPr>
            <p:nvPr/>
          </p:nvSpPr>
          <p:spPr bwMode="auto">
            <a:xfrm>
              <a:off x="4500563" y="2600325"/>
              <a:ext cx="576262" cy="369332"/>
            </a:xfrm>
            <a:prstGeom prst="rect">
              <a:avLst/>
            </a:prstGeom>
            <a:noFill/>
            <a:ln w="28575" algn="ctr">
              <a:noFill/>
              <a:miter lim="800000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rgbClr val="FF0000"/>
                  </a:solidFill>
                </a:rPr>
                <a:t>11</a:t>
              </a:r>
              <a:endParaRPr lang="en-US" altLang="zh-CN" sz="1800">
                <a:solidFill>
                  <a:srgbClr val="FF0000"/>
                </a:solidFill>
              </a:endParaRPr>
            </a:p>
          </p:txBody>
        </p:sp>
        <p:sp>
          <p:nvSpPr>
            <p:cNvPr id="81164" name="Text Box 1292"/>
            <p:cNvSpPr txBox="1">
              <a:spLocks noChangeArrowheads="1"/>
            </p:cNvSpPr>
            <p:nvPr/>
          </p:nvSpPr>
          <p:spPr bwMode="auto">
            <a:xfrm>
              <a:off x="4067175" y="1773238"/>
              <a:ext cx="431800" cy="369332"/>
            </a:xfrm>
            <a:prstGeom prst="rect">
              <a:avLst/>
            </a:prstGeom>
            <a:noFill/>
            <a:ln w="28575" algn="ctr">
              <a:noFill/>
              <a:miter lim="800000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rgbClr val="FF0000"/>
                  </a:solidFill>
                </a:rPr>
                <a:t>5</a:t>
              </a:r>
              <a:endParaRPr lang="en-US" altLang="zh-CN" sz="1800">
                <a:solidFill>
                  <a:srgbClr val="FF0000"/>
                </a:solidFill>
              </a:endParaRPr>
            </a:p>
          </p:txBody>
        </p:sp>
        <p:sp>
          <p:nvSpPr>
            <p:cNvPr id="81165" name="Text Box 1293"/>
            <p:cNvSpPr txBox="1">
              <a:spLocks noChangeArrowheads="1"/>
            </p:cNvSpPr>
            <p:nvPr/>
          </p:nvSpPr>
          <p:spPr bwMode="auto">
            <a:xfrm>
              <a:off x="4500563" y="1773238"/>
              <a:ext cx="431800" cy="369332"/>
            </a:xfrm>
            <a:prstGeom prst="rect">
              <a:avLst/>
            </a:prstGeom>
            <a:noFill/>
            <a:ln w="28575" algn="ctr">
              <a:noFill/>
              <a:miter lim="800000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rgbClr val="FF0000"/>
                  </a:solidFill>
                </a:rPr>
                <a:t>6</a:t>
              </a:r>
              <a:endParaRPr lang="en-US" altLang="zh-CN" sz="1800">
                <a:solidFill>
                  <a:srgbClr val="FF0000"/>
                </a:solidFill>
              </a:endParaRPr>
            </a:p>
          </p:txBody>
        </p:sp>
        <p:sp>
          <p:nvSpPr>
            <p:cNvPr id="81166" name="Text Box 1294"/>
            <p:cNvSpPr txBox="1">
              <a:spLocks noChangeArrowheads="1"/>
            </p:cNvSpPr>
            <p:nvPr/>
          </p:nvSpPr>
          <p:spPr bwMode="auto">
            <a:xfrm>
              <a:off x="5940425" y="1743075"/>
              <a:ext cx="431800" cy="369332"/>
            </a:xfrm>
            <a:prstGeom prst="rect">
              <a:avLst/>
            </a:prstGeom>
            <a:noFill/>
            <a:ln w="28575" algn="ctr">
              <a:noFill/>
              <a:miter lim="800000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rgbClr val="FF0000"/>
                  </a:solidFill>
                </a:rPr>
                <a:t>7</a:t>
              </a:r>
              <a:endParaRPr lang="en-US" altLang="zh-CN" sz="1800">
                <a:solidFill>
                  <a:srgbClr val="FF0000"/>
                </a:solidFill>
              </a:endParaRPr>
            </a:p>
          </p:txBody>
        </p:sp>
        <p:sp>
          <p:nvSpPr>
            <p:cNvPr id="81167" name="Text Box 1295"/>
            <p:cNvSpPr txBox="1">
              <a:spLocks noChangeArrowheads="1"/>
            </p:cNvSpPr>
            <p:nvPr/>
          </p:nvSpPr>
          <p:spPr bwMode="auto">
            <a:xfrm>
              <a:off x="5435600" y="981075"/>
              <a:ext cx="431800" cy="369332"/>
            </a:xfrm>
            <a:prstGeom prst="rect">
              <a:avLst/>
            </a:prstGeom>
            <a:noFill/>
            <a:ln w="28575" algn="ctr">
              <a:noFill/>
              <a:miter lim="800000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rgbClr val="FF0000"/>
                  </a:solidFill>
                </a:rPr>
                <a:t>3</a:t>
              </a:r>
              <a:endParaRPr lang="en-US" altLang="zh-CN" sz="1800">
                <a:solidFill>
                  <a:srgbClr val="FF0000"/>
                </a:solidFill>
              </a:endParaRPr>
            </a:p>
          </p:txBody>
        </p:sp>
      </p:grpSp>
      <p:grpSp>
        <p:nvGrpSpPr>
          <p:cNvPr id="120" name="组合 119"/>
          <p:cNvGrpSpPr/>
          <p:nvPr/>
        </p:nvGrpSpPr>
        <p:grpSpPr>
          <a:xfrm>
            <a:off x="1490663" y="4191000"/>
            <a:ext cx="6248400" cy="334963"/>
            <a:chOff x="1490663" y="4191000"/>
            <a:chExt cx="6248400" cy="334963"/>
          </a:xfrm>
        </p:grpSpPr>
        <p:sp>
          <p:nvSpPr>
            <p:cNvPr id="80942" name="Rectangle 1070"/>
            <p:cNvSpPr>
              <a:spLocks noChangeArrowheads="1"/>
            </p:cNvSpPr>
            <p:nvPr/>
          </p:nvSpPr>
          <p:spPr bwMode="auto">
            <a:xfrm>
              <a:off x="7323138" y="4191000"/>
              <a:ext cx="415925" cy="33496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/>
            <a:lstStyle/>
            <a:p>
              <a:pPr algn="l">
                <a:spcBef>
                  <a:spcPct val="20000"/>
                </a:spcBef>
              </a:pPr>
              <a:r>
                <a:rPr lang="en-US" altLang="zh-CN" sz="1600">
                  <a:solidFill>
                    <a:srgbClr val="FF0000"/>
                  </a:solidFill>
                  <a:ea typeface="宋体" panose="02010600030101010101" pitchFamily="2" charset="-122"/>
                </a:rPr>
                <a:t>15</a:t>
              </a:r>
              <a:endParaRPr lang="en-US" altLang="zh-CN" sz="1600">
                <a:solidFill>
                  <a:srgbClr val="FF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0943" name="Rectangle 1071"/>
            <p:cNvSpPr>
              <a:spLocks noChangeArrowheads="1"/>
            </p:cNvSpPr>
            <p:nvPr/>
          </p:nvSpPr>
          <p:spPr bwMode="auto">
            <a:xfrm>
              <a:off x="6905626" y="4191000"/>
              <a:ext cx="417513" cy="33496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/>
            <a:lstStyle/>
            <a:p>
              <a:pPr algn="l">
                <a:spcBef>
                  <a:spcPct val="20000"/>
                </a:spcBef>
              </a:pPr>
              <a:r>
                <a:rPr lang="en-US" altLang="zh-CN" sz="1600">
                  <a:solidFill>
                    <a:srgbClr val="FF0000"/>
                  </a:solidFill>
                  <a:ea typeface="宋体" panose="02010600030101010101" pitchFamily="2" charset="-122"/>
                </a:rPr>
                <a:t>14</a:t>
              </a:r>
              <a:endParaRPr lang="en-US" altLang="zh-CN" sz="1600">
                <a:solidFill>
                  <a:srgbClr val="FF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0944" name="Rectangle 1072"/>
            <p:cNvSpPr>
              <a:spLocks noChangeArrowheads="1"/>
            </p:cNvSpPr>
            <p:nvPr/>
          </p:nvSpPr>
          <p:spPr bwMode="auto">
            <a:xfrm>
              <a:off x="6489701" y="4191000"/>
              <a:ext cx="415925" cy="33496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/>
            <a:lstStyle/>
            <a:p>
              <a:pPr algn="l">
                <a:spcBef>
                  <a:spcPct val="20000"/>
                </a:spcBef>
              </a:pPr>
              <a:r>
                <a:rPr lang="en-US" altLang="zh-CN" sz="1600">
                  <a:solidFill>
                    <a:srgbClr val="FF0000"/>
                  </a:solidFill>
                  <a:ea typeface="宋体" panose="02010600030101010101" pitchFamily="2" charset="-122"/>
                </a:rPr>
                <a:t>13</a:t>
              </a:r>
              <a:endParaRPr lang="en-US" altLang="zh-CN" sz="1600">
                <a:solidFill>
                  <a:srgbClr val="FF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0945" name="Rectangle 1073"/>
            <p:cNvSpPr>
              <a:spLocks noChangeArrowheads="1"/>
            </p:cNvSpPr>
            <p:nvPr/>
          </p:nvSpPr>
          <p:spPr bwMode="auto">
            <a:xfrm>
              <a:off x="6099176" y="4191000"/>
              <a:ext cx="390525" cy="33496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/>
            <a:lstStyle/>
            <a:p>
              <a:pPr algn="l">
                <a:spcBef>
                  <a:spcPct val="20000"/>
                </a:spcBef>
              </a:pPr>
              <a:r>
                <a:rPr lang="en-US" altLang="zh-CN" sz="1600">
                  <a:solidFill>
                    <a:srgbClr val="FF0000"/>
                  </a:solidFill>
                  <a:ea typeface="宋体" panose="02010600030101010101" pitchFamily="2" charset="-122"/>
                </a:rPr>
                <a:t>12</a:t>
              </a:r>
              <a:endParaRPr lang="en-US" altLang="zh-CN" sz="1600">
                <a:solidFill>
                  <a:srgbClr val="FF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0946" name="Rectangle 1074"/>
            <p:cNvSpPr>
              <a:spLocks noChangeArrowheads="1"/>
            </p:cNvSpPr>
            <p:nvPr/>
          </p:nvSpPr>
          <p:spPr bwMode="auto">
            <a:xfrm>
              <a:off x="5656263" y="4191000"/>
              <a:ext cx="442913" cy="33496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/>
            <a:lstStyle/>
            <a:p>
              <a:pPr algn="l">
                <a:spcBef>
                  <a:spcPct val="20000"/>
                </a:spcBef>
              </a:pPr>
              <a:r>
                <a:rPr lang="en-US" altLang="zh-CN" sz="1600">
                  <a:solidFill>
                    <a:srgbClr val="FF0000"/>
                  </a:solidFill>
                  <a:ea typeface="宋体" panose="02010600030101010101" pitchFamily="2" charset="-122"/>
                </a:rPr>
                <a:t>11</a:t>
              </a:r>
              <a:endParaRPr lang="en-US" altLang="zh-CN" sz="1600">
                <a:solidFill>
                  <a:srgbClr val="FF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0947" name="Rectangle 1075"/>
            <p:cNvSpPr>
              <a:spLocks noChangeArrowheads="1"/>
            </p:cNvSpPr>
            <p:nvPr/>
          </p:nvSpPr>
          <p:spPr bwMode="auto">
            <a:xfrm>
              <a:off x="5240338" y="4191000"/>
              <a:ext cx="415925" cy="33496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/>
            <a:lstStyle/>
            <a:p>
              <a:pPr algn="l">
                <a:spcBef>
                  <a:spcPct val="20000"/>
                </a:spcBef>
              </a:pPr>
              <a:r>
                <a:rPr lang="en-US" altLang="zh-CN" sz="1600">
                  <a:solidFill>
                    <a:srgbClr val="FF0000"/>
                  </a:solidFill>
                  <a:ea typeface="宋体" panose="02010600030101010101" pitchFamily="2" charset="-122"/>
                </a:rPr>
                <a:t>10</a:t>
              </a:r>
              <a:endParaRPr lang="en-US" altLang="zh-CN" sz="1600">
                <a:solidFill>
                  <a:srgbClr val="FF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0948" name="Rectangle 1076"/>
            <p:cNvSpPr>
              <a:spLocks noChangeArrowheads="1"/>
            </p:cNvSpPr>
            <p:nvPr/>
          </p:nvSpPr>
          <p:spPr bwMode="auto">
            <a:xfrm>
              <a:off x="4838701" y="4191000"/>
              <a:ext cx="401638" cy="33496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/>
            <a:lstStyle/>
            <a:p>
              <a:pPr algn="l">
                <a:spcBef>
                  <a:spcPct val="20000"/>
                </a:spcBef>
              </a:pPr>
              <a:r>
                <a:rPr lang="en-US" altLang="zh-CN" sz="1600">
                  <a:solidFill>
                    <a:srgbClr val="FF0000"/>
                  </a:solidFill>
                  <a:ea typeface="宋体" panose="02010600030101010101" pitchFamily="2" charset="-122"/>
                </a:rPr>
                <a:t>9</a:t>
              </a:r>
              <a:endParaRPr lang="en-US" altLang="zh-CN" sz="1600">
                <a:solidFill>
                  <a:srgbClr val="FF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0949" name="Rectangle 1077"/>
            <p:cNvSpPr>
              <a:spLocks noChangeArrowheads="1"/>
            </p:cNvSpPr>
            <p:nvPr/>
          </p:nvSpPr>
          <p:spPr bwMode="auto">
            <a:xfrm>
              <a:off x="4379913" y="4191000"/>
              <a:ext cx="458788" cy="33496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/>
            <a:lstStyle/>
            <a:p>
              <a:pPr algn="l">
                <a:spcBef>
                  <a:spcPct val="20000"/>
                </a:spcBef>
              </a:pPr>
              <a:r>
                <a:rPr lang="en-US" altLang="zh-CN" sz="1600">
                  <a:solidFill>
                    <a:srgbClr val="FF0000"/>
                  </a:solidFill>
                  <a:ea typeface="宋体" panose="02010600030101010101" pitchFamily="2" charset="-122"/>
                </a:rPr>
                <a:t>8</a:t>
              </a:r>
              <a:endParaRPr lang="en-US" altLang="zh-CN" sz="1600">
                <a:solidFill>
                  <a:srgbClr val="FF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0950" name="Rectangle 1078"/>
            <p:cNvSpPr>
              <a:spLocks noChangeArrowheads="1"/>
            </p:cNvSpPr>
            <p:nvPr/>
          </p:nvSpPr>
          <p:spPr bwMode="auto">
            <a:xfrm>
              <a:off x="3989388" y="4191000"/>
              <a:ext cx="390525" cy="33496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/>
            <a:lstStyle/>
            <a:p>
              <a:pPr algn="l">
                <a:spcBef>
                  <a:spcPct val="20000"/>
                </a:spcBef>
              </a:pPr>
              <a:r>
                <a:rPr lang="en-US" altLang="zh-CN" sz="1600">
                  <a:solidFill>
                    <a:srgbClr val="FF0000"/>
                  </a:solidFill>
                  <a:ea typeface="宋体" panose="02010600030101010101" pitchFamily="2" charset="-122"/>
                </a:rPr>
                <a:t>7</a:t>
              </a:r>
              <a:endParaRPr lang="en-US" altLang="zh-CN" sz="1600">
                <a:solidFill>
                  <a:srgbClr val="FF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0951" name="Rectangle 1079"/>
            <p:cNvSpPr>
              <a:spLocks noChangeArrowheads="1"/>
            </p:cNvSpPr>
            <p:nvPr/>
          </p:nvSpPr>
          <p:spPr bwMode="auto">
            <a:xfrm>
              <a:off x="3573463" y="4191000"/>
              <a:ext cx="415925" cy="33496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/>
            <a:lstStyle/>
            <a:p>
              <a:pPr algn="l">
                <a:spcBef>
                  <a:spcPct val="20000"/>
                </a:spcBef>
              </a:pPr>
              <a:r>
                <a:rPr lang="en-US" altLang="zh-CN" sz="1600">
                  <a:solidFill>
                    <a:srgbClr val="FF0000"/>
                  </a:solidFill>
                  <a:ea typeface="宋体" panose="02010600030101010101" pitchFamily="2" charset="-122"/>
                </a:rPr>
                <a:t>6</a:t>
              </a:r>
              <a:endParaRPr lang="en-US" altLang="zh-CN" sz="1600">
                <a:solidFill>
                  <a:srgbClr val="FF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0952" name="Rectangle 1080"/>
            <p:cNvSpPr>
              <a:spLocks noChangeArrowheads="1"/>
            </p:cNvSpPr>
            <p:nvPr/>
          </p:nvSpPr>
          <p:spPr bwMode="auto">
            <a:xfrm>
              <a:off x="3157538" y="4191000"/>
              <a:ext cx="415925" cy="33496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/>
            <a:lstStyle/>
            <a:p>
              <a:pPr algn="l">
                <a:spcBef>
                  <a:spcPct val="20000"/>
                </a:spcBef>
              </a:pPr>
              <a:r>
                <a:rPr lang="en-US" altLang="zh-CN" sz="1600">
                  <a:solidFill>
                    <a:srgbClr val="FF0000"/>
                  </a:solidFill>
                  <a:ea typeface="宋体" panose="02010600030101010101" pitchFamily="2" charset="-122"/>
                </a:rPr>
                <a:t>5</a:t>
              </a:r>
              <a:endParaRPr lang="en-US" altLang="zh-CN" sz="1600">
                <a:solidFill>
                  <a:srgbClr val="FF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0953" name="Rectangle 1081"/>
            <p:cNvSpPr>
              <a:spLocks noChangeArrowheads="1"/>
            </p:cNvSpPr>
            <p:nvPr/>
          </p:nvSpPr>
          <p:spPr bwMode="auto">
            <a:xfrm>
              <a:off x="2740026" y="4191000"/>
              <a:ext cx="417513" cy="33496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/>
            <a:lstStyle/>
            <a:p>
              <a:pPr algn="l">
                <a:spcBef>
                  <a:spcPct val="20000"/>
                </a:spcBef>
              </a:pPr>
              <a:r>
                <a:rPr lang="en-US" altLang="zh-CN" sz="1600">
                  <a:solidFill>
                    <a:srgbClr val="FF0000"/>
                  </a:solidFill>
                  <a:ea typeface="宋体" panose="02010600030101010101" pitchFamily="2" charset="-122"/>
                </a:rPr>
                <a:t>4</a:t>
              </a:r>
              <a:endParaRPr lang="en-US" altLang="zh-CN" sz="1600">
                <a:solidFill>
                  <a:srgbClr val="FF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0954" name="Rectangle 1082"/>
            <p:cNvSpPr>
              <a:spLocks noChangeArrowheads="1"/>
            </p:cNvSpPr>
            <p:nvPr/>
          </p:nvSpPr>
          <p:spPr bwMode="auto">
            <a:xfrm>
              <a:off x="2324101" y="4191000"/>
              <a:ext cx="415925" cy="33496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/>
            <a:lstStyle/>
            <a:p>
              <a:pPr algn="l">
                <a:spcBef>
                  <a:spcPct val="20000"/>
                </a:spcBef>
              </a:pPr>
              <a:r>
                <a:rPr lang="en-US" altLang="zh-CN" sz="1600">
                  <a:solidFill>
                    <a:srgbClr val="FF0000"/>
                  </a:solidFill>
                  <a:ea typeface="宋体" panose="02010600030101010101" pitchFamily="2" charset="-122"/>
                </a:rPr>
                <a:t>3</a:t>
              </a:r>
              <a:endParaRPr lang="en-US" altLang="zh-CN" sz="1600">
                <a:solidFill>
                  <a:srgbClr val="FF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0955" name="Rectangle 1083"/>
            <p:cNvSpPr>
              <a:spLocks noChangeArrowheads="1"/>
            </p:cNvSpPr>
            <p:nvPr/>
          </p:nvSpPr>
          <p:spPr bwMode="auto">
            <a:xfrm>
              <a:off x="1895476" y="4191000"/>
              <a:ext cx="365125" cy="33496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/>
            <a:lstStyle/>
            <a:p>
              <a:pPr algn="l">
                <a:spcBef>
                  <a:spcPct val="20000"/>
                </a:spcBef>
              </a:pPr>
              <a:r>
                <a:rPr lang="en-US" altLang="zh-CN" sz="1600" dirty="0">
                  <a:solidFill>
                    <a:srgbClr val="FF0000"/>
                  </a:solidFill>
                  <a:ea typeface="宋体" panose="02010600030101010101" pitchFamily="2" charset="-122"/>
                </a:rPr>
                <a:t>2</a:t>
              </a:r>
              <a:endParaRPr lang="en-US" altLang="zh-CN" sz="1600" dirty="0">
                <a:solidFill>
                  <a:srgbClr val="FF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0956" name="Rectangle 1084"/>
            <p:cNvSpPr>
              <a:spLocks noChangeArrowheads="1"/>
            </p:cNvSpPr>
            <p:nvPr/>
          </p:nvSpPr>
          <p:spPr bwMode="auto">
            <a:xfrm>
              <a:off x="1490663" y="4191000"/>
              <a:ext cx="468313" cy="33496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/>
            <a:lstStyle/>
            <a:p>
              <a:pPr algn="l">
                <a:spcBef>
                  <a:spcPct val="20000"/>
                </a:spcBef>
              </a:pPr>
              <a:r>
                <a:rPr lang="en-US" altLang="zh-CN" sz="1600">
                  <a:solidFill>
                    <a:srgbClr val="FF0000"/>
                  </a:solidFill>
                  <a:ea typeface="宋体" panose="02010600030101010101" pitchFamily="2" charset="-122"/>
                </a:rPr>
                <a:t>1</a:t>
              </a:r>
              <a:endParaRPr lang="en-US" altLang="zh-CN" sz="1600">
                <a:solidFill>
                  <a:srgbClr val="FF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0957" name="Line 1085"/>
            <p:cNvSpPr>
              <a:spLocks noChangeShapeType="1"/>
            </p:cNvSpPr>
            <p:nvPr/>
          </p:nvSpPr>
          <p:spPr bwMode="auto">
            <a:xfrm>
              <a:off x="1490663" y="4525963"/>
              <a:ext cx="468313" cy="0"/>
            </a:xfrm>
            <a:prstGeom prst="line">
              <a:avLst/>
            </a:prstGeom>
            <a:noFill/>
            <a:ln w="28575" cap="sq">
              <a:noFill/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0958" name="Line 1086"/>
            <p:cNvSpPr>
              <a:spLocks noChangeShapeType="1"/>
            </p:cNvSpPr>
            <p:nvPr/>
          </p:nvSpPr>
          <p:spPr bwMode="auto">
            <a:xfrm>
              <a:off x="1490663" y="4191000"/>
              <a:ext cx="0" cy="334963"/>
            </a:xfrm>
            <a:prstGeom prst="line">
              <a:avLst/>
            </a:prstGeom>
            <a:noFill/>
            <a:ln w="28575" cap="sq">
              <a:noFill/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0973" name="Line 1101"/>
            <p:cNvSpPr>
              <a:spLocks noChangeShapeType="1"/>
            </p:cNvSpPr>
            <p:nvPr/>
          </p:nvSpPr>
          <p:spPr bwMode="auto">
            <a:xfrm>
              <a:off x="7739063" y="4191000"/>
              <a:ext cx="0" cy="334963"/>
            </a:xfrm>
            <a:prstGeom prst="line">
              <a:avLst/>
            </a:prstGeom>
            <a:noFill/>
            <a:ln w="28575" cap="sq">
              <a:noFill/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0974" name="Line 1102"/>
            <p:cNvSpPr>
              <a:spLocks noChangeShapeType="1"/>
            </p:cNvSpPr>
            <p:nvPr/>
          </p:nvSpPr>
          <p:spPr bwMode="auto">
            <a:xfrm>
              <a:off x="4379913" y="4191000"/>
              <a:ext cx="458788" cy="0"/>
            </a:xfrm>
            <a:prstGeom prst="line">
              <a:avLst/>
            </a:prstGeom>
            <a:noFill/>
            <a:ln w="12700">
              <a:noFill/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0975" name="Line 1103"/>
            <p:cNvSpPr>
              <a:spLocks noChangeShapeType="1"/>
            </p:cNvSpPr>
            <p:nvPr/>
          </p:nvSpPr>
          <p:spPr bwMode="auto">
            <a:xfrm>
              <a:off x="1490663" y="4191000"/>
              <a:ext cx="468313" cy="0"/>
            </a:xfrm>
            <a:prstGeom prst="line">
              <a:avLst/>
            </a:prstGeom>
            <a:noFill/>
            <a:ln w="28575" cap="sq">
              <a:noFill/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0976" name="Line 1104"/>
            <p:cNvSpPr>
              <a:spLocks noChangeShapeType="1"/>
            </p:cNvSpPr>
            <p:nvPr/>
          </p:nvSpPr>
          <p:spPr bwMode="auto">
            <a:xfrm>
              <a:off x="4838701" y="4191000"/>
              <a:ext cx="401638" cy="0"/>
            </a:xfrm>
            <a:prstGeom prst="line">
              <a:avLst/>
            </a:prstGeom>
            <a:noFill/>
            <a:ln w="28575" cap="sq">
              <a:noFill/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1007" name="Line 1135"/>
            <p:cNvSpPr>
              <a:spLocks noChangeShapeType="1"/>
            </p:cNvSpPr>
            <p:nvPr/>
          </p:nvSpPr>
          <p:spPr bwMode="auto">
            <a:xfrm>
              <a:off x="1958976" y="4525963"/>
              <a:ext cx="365125" cy="0"/>
            </a:xfrm>
            <a:prstGeom prst="line">
              <a:avLst/>
            </a:prstGeom>
            <a:noFill/>
            <a:ln w="28575" cap="sq">
              <a:noFill/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1008" name="Line 1136"/>
            <p:cNvSpPr>
              <a:spLocks noChangeShapeType="1"/>
            </p:cNvSpPr>
            <p:nvPr/>
          </p:nvSpPr>
          <p:spPr bwMode="auto">
            <a:xfrm>
              <a:off x="2324101" y="4525963"/>
              <a:ext cx="415925" cy="0"/>
            </a:xfrm>
            <a:prstGeom prst="line">
              <a:avLst/>
            </a:prstGeom>
            <a:noFill/>
            <a:ln w="28575" cap="sq">
              <a:noFill/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1009" name="Line 1137"/>
            <p:cNvSpPr>
              <a:spLocks noChangeShapeType="1"/>
            </p:cNvSpPr>
            <p:nvPr/>
          </p:nvSpPr>
          <p:spPr bwMode="auto">
            <a:xfrm>
              <a:off x="2740026" y="4525963"/>
              <a:ext cx="417513" cy="0"/>
            </a:xfrm>
            <a:prstGeom prst="line">
              <a:avLst/>
            </a:prstGeom>
            <a:noFill/>
            <a:ln w="28575" cap="sq">
              <a:noFill/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1010" name="Line 1138"/>
            <p:cNvSpPr>
              <a:spLocks noChangeShapeType="1"/>
            </p:cNvSpPr>
            <p:nvPr/>
          </p:nvSpPr>
          <p:spPr bwMode="auto">
            <a:xfrm>
              <a:off x="3157538" y="4525963"/>
              <a:ext cx="415925" cy="0"/>
            </a:xfrm>
            <a:prstGeom prst="line">
              <a:avLst/>
            </a:prstGeom>
            <a:noFill/>
            <a:ln w="28575" cap="sq">
              <a:noFill/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1011" name="Line 1139"/>
            <p:cNvSpPr>
              <a:spLocks noChangeShapeType="1"/>
            </p:cNvSpPr>
            <p:nvPr/>
          </p:nvSpPr>
          <p:spPr bwMode="auto">
            <a:xfrm>
              <a:off x="3573463" y="4525963"/>
              <a:ext cx="415925" cy="0"/>
            </a:xfrm>
            <a:prstGeom prst="line">
              <a:avLst/>
            </a:prstGeom>
            <a:noFill/>
            <a:ln w="28575" cap="sq">
              <a:noFill/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1012" name="Line 1140"/>
            <p:cNvSpPr>
              <a:spLocks noChangeShapeType="1"/>
            </p:cNvSpPr>
            <p:nvPr/>
          </p:nvSpPr>
          <p:spPr bwMode="auto">
            <a:xfrm>
              <a:off x="3989388" y="4525963"/>
              <a:ext cx="390525" cy="0"/>
            </a:xfrm>
            <a:prstGeom prst="line">
              <a:avLst/>
            </a:prstGeom>
            <a:noFill/>
            <a:ln w="28575" cap="sq">
              <a:noFill/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1013" name="Line 1141"/>
            <p:cNvSpPr>
              <a:spLocks noChangeShapeType="1"/>
            </p:cNvSpPr>
            <p:nvPr/>
          </p:nvSpPr>
          <p:spPr bwMode="auto">
            <a:xfrm>
              <a:off x="4379913" y="4525963"/>
              <a:ext cx="458788" cy="0"/>
            </a:xfrm>
            <a:prstGeom prst="line">
              <a:avLst/>
            </a:prstGeom>
            <a:noFill/>
            <a:ln w="28575" cap="sq">
              <a:noFill/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1014" name="Line 1142"/>
            <p:cNvSpPr>
              <a:spLocks noChangeShapeType="1"/>
            </p:cNvSpPr>
            <p:nvPr/>
          </p:nvSpPr>
          <p:spPr bwMode="auto">
            <a:xfrm>
              <a:off x="4838701" y="4525963"/>
              <a:ext cx="401638" cy="0"/>
            </a:xfrm>
            <a:prstGeom prst="line">
              <a:avLst/>
            </a:prstGeom>
            <a:noFill/>
            <a:ln w="28575" cap="sq">
              <a:noFill/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1015" name="Line 1143"/>
            <p:cNvSpPr>
              <a:spLocks noChangeShapeType="1"/>
            </p:cNvSpPr>
            <p:nvPr/>
          </p:nvSpPr>
          <p:spPr bwMode="auto">
            <a:xfrm>
              <a:off x="5240338" y="4525963"/>
              <a:ext cx="415925" cy="0"/>
            </a:xfrm>
            <a:prstGeom prst="line">
              <a:avLst/>
            </a:prstGeom>
            <a:noFill/>
            <a:ln w="28575" cap="sq">
              <a:noFill/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1016" name="Line 1144"/>
            <p:cNvSpPr>
              <a:spLocks noChangeShapeType="1"/>
            </p:cNvSpPr>
            <p:nvPr/>
          </p:nvSpPr>
          <p:spPr bwMode="auto">
            <a:xfrm>
              <a:off x="5656263" y="4525963"/>
              <a:ext cx="442913" cy="0"/>
            </a:xfrm>
            <a:prstGeom prst="line">
              <a:avLst/>
            </a:prstGeom>
            <a:noFill/>
            <a:ln w="28575" cap="sq">
              <a:noFill/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1017" name="Line 1145"/>
            <p:cNvSpPr>
              <a:spLocks noChangeShapeType="1"/>
            </p:cNvSpPr>
            <p:nvPr/>
          </p:nvSpPr>
          <p:spPr bwMode="auto">
            <a:xfrm>
              <a:off x="6099176" y="4525963"/>
              <a:ext cx="390525" cy="0"/>
            </a:xfrm>
            <a:prstGeom prst="line">
              <a:avLst/>
            </a:prstGeom>
            <a:noFill/>
            <a:ln w="28575" cap="sq">
              <a:noFill/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1018" name="Line 1146"/>
            <p:cNvSpPr>
              <a:spLocks noChangeShapeType="1"/>
            </p:cNvSpPr>
            <p:nvPr/>
          </p:nvSpPr>
          <p:spPr bwMode="auto">
            <a:xfrm>
              <a:off x="6489701" y="4525963"/>
              <a:ext cx="415925" cy="0"/>
            </a:xfrm>
            <a:prstGeom prst="line">
              <a:avLst/>
            </a:prstGeom>
            <a:noFill/>
            <a:ln w="28575" cap="sq">
              <a:noFill/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1019" name="Line 1147"/>
            <p:cNvSpPr>
              <a:spLocks noChangeShapeType="1"/>
            </p:cNvSpPr>
            <p:nvPr/>
          </p:nvSpPr>
          <p:spPr bwMode="auto">
            <a:xfrm>
              <a:off x="6905626" y="4525963"/>
              <a:ext cx="417513" cy="0"/>
            </a:xfrm>
            <a:prstGeom prst="line">
              <a:avLst/>
            </a:prstGeom>
            <a:noFill/>
            <a:ln w="28575" cap="sq">
              <a:noFill/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1020" name="Line 1148"/>
            <p:cNvSpPr>
              <a:spLocks noChangeShapeType="1"/>
            </p:cNvSpPr>
            <p:nvPr/>
          </p:nvSpPr>
          <p:spPr bwMode="auto">
            <a:xfrm>
              <a:off x="7323138" y="4525963"/>
              <a:ext cx="415925" cy="0"/>
            </a:xfrm>
            <a:prstGeom prst="line">
              <a:avLst/>
            </a:prstGeom>
            <a:noFill/>
            <a:ln w="28575" cap="sq">
              <a:noFill/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1068" name="Line 1196"/>
            <p:cNvSpPr>
              <a:spLocks noChangeShapeType="1"/>
            </p:cNvSpPr>
            <p:nvPr/>
          </p:nvSpPr>
          <p:spPr bwMode="auto">
            <a:xfrm>
              <a:off x="1958976" y="4191000"/>
              <a:ext cx="365125" cy="0"/>
            </a:xfrm>
            <a:prstGeom prst="line">
              <a:avLst/>
            </a:prstGeom>
            <a:noFill/>
            <a:ln w="28575" cap="sq">
              <a:noFill/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1069" name="Line 1197"/>
            <p:cNvSpPr>
              <a:spLocks noChangeShapeType="1"/>
            </p:cNvSpPr>
            <p:nvPr/>
          </p:nvSpPr>
          <p:spPr bwMode="auto">
            <a:xfrm>
              <a:off x="2324101" y="4191000"/>
              <a:ext cx="415925" cy="0"/>
            </a:xfrm>
            <a:prstGeom prst="line">
              <a:avLst/>
            </a:prstGeom>
            <a:noFill/>
            <a:ln w="28575" cap="sq">
              <a:noFill/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1070" name="Line 1198"/>
            <p:cNvSpPr>
              <a:spLocks noChangeShapeType="1"/>
            </p:cNvSpPr>
            <p:nvPr/>
          </p:nvSpPr>
          <p:spPr bwMode="auto">
            <a:xfrm>
              <a:off x="2740026" y="4191000"/>
              <a:ext cx="417513" cy="0"/>
            </a:xfrm>
            <a:prstGeom prst="line">
              <a:avLst/>
            </a:prstGeom>
            <a:noFill/>
            <a:ln w="28575" cap="sq">
              <a:noFill/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1071" name="Line 1199"/>
            <p:cNvSpPr>
              <a:spLocks noChangeShapeType="1"/>
            </p:cNvSpPr>
            <p:nvPr/>
          </p:nvSpPr>
          <p:spPr bwMode="auto">
            <a:xfrm>
              <a:off x="3157538" y="4191000"/>
              <a:ext cx="415925" cy="0"/>
            </a:xfrm>
            <a:prstGeom prst="line">
              <a:avLst/>
            </a:prstGeom>
            <a:noFill/>
            <a:ln w="28575" cap="sq">
              <a:noFill/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1072" name="Line 1200"/>
            <p:cNvSpPr>
              <a:spLocks noChangeShapeType="1"/>
            </p:cNvSpPr>
            <p:nvPr/>
          </p:nvSpPr>
          <p:spPr bwMode="auto">
            <a:xfrm>
              <a:off x="3573463" y="4191000"/>
              <a:ext cx="415925" cy="0"/>
            </a:xfrm>
            <a:prstGeom prst="line">
              <a:avLst/>
            </a:prstGeom>
            <a:noFill/>
            <a:ln w="28575" cap="sq">
              <a:noFill/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1073" name="Line 1201"/>
            <p:cNvSpPr>
              <a:spLocks noChangeShapeType="1"/>
            </p:cNvSpPr>
            <p:nvPr/>
          </p:nvSpPr>
          <p:spPr bwMode="auto">
            <a:xfrm>
              <a:off x="3989388" y="4191000"/>
              <a:ext cx="390525" cy="0"/>
            </a:xfrm>
            <a:prstGeom prst="line">
              <a:avLst/>
            </a:prstGeom>
            <a:noFill/>
            <a:ln w="28575" cap="sq">
              <a:noFill/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1074" name="Line 1202"/>
            <p:cNvSpPr>
              <a:spLocks noChangeShapeType="1"/>
            </p:cNvSpPr>
            <p:nvPr/>
          </p:nvSpPr>
          <p:spPr bwMode="auto">
            <a:xfrm>
              <a:off x="5240338" y="4191000"/>
              <a:ext cx="415925" cy="0"/>
            </a:xfrm>
            <a:prstGeom prst="line">
              <a:avLst/>
            </a:prstGeom>
            <a:noFill/>
            <a:ln w="28575" cap="sq">
              <a:noFill/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1075" name="Line 1203"/>
            <p:cNvSpPr>
              <a:spLocks noChangeShapeType="1"/>
            </p:cNvSpPr>
            <p:nvPr/>
          </p:nvSpPr>
          <p:spPr bwMode="auto">
            <a:xfrm>
              <a:off x="5656263" y="4191000"/>
              <a:ext cx="442913" cy="0"/>
            </a:xfrm>
            <a:prstGeom prst="line">
              <a:avLst/>
            </a:prstGeom>
            <a:noFill/>
            <a:ln w="28575" cap="sq">
              <a:noFill/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1076" name="Line 1204"/>
            <p:cNvSpPr>
              <a:spLocks noChangeShapeType="1"/>
            </p:cNvSpPr>
            <p:nvPr/>
          </p:nvSpPr>
          <p:spPr bwMode="auto">
            <a:xfrm>
              <a:off x="6099176" y="4191000"/>
              <a:ext cx="390525" cy="0"/>
            </a:xfrm>
            <a:prstGeom prst="line">
              <a:avLst/>
            </a:prstGeom>
            <a:noFill/>
            <a:ln w="28575" cap="sq">
              <a:noFill/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1077" name="Line 1205"/>
            <p:cNvSpPr>
              <a:spLocks noChangeShapeType="1"/>
            </p:cNvSpPr>
            <p:nvPr/>
          </p:nvSpPr>
          <p:spPr bwMode="auto">
            <a:xfrm>
              <a:off x="6489701" y="4191000"/>
              <a:ext cx="415925" cy="0"/>
            </a:xfrm>
            <a:prstGeom prst="line">
              <a:avLst/>
            </a:prstGeom>
            <a:noFill/>
            <a:ln w="28575" cap="sq">
              <a:noFill/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1078" name="Line 1206"/>
            <p:cNvSpPr>
              <a:spLocks noChangeShapeType="1"/>
            </p:cNvSpPr>
            <p:nvPr/>
          </p:nvSpPr>
          <p:spPr bwMode="auto">
            <a:xfrm>
              <a:off x="6905626" y="4191000"/>
              <a:ext cx="417513" cy="0"/>
            </a:xfrm>
            <a:prstGeom prst="line">
              <a:avLst/>
            </a:prstGeom>
            <a:noFill/>
            <a:ln w="28575" cap="sq">
              <a:noFill/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1079" name="Line 1207"/>
            <p:cNvSpPr>
              <a:spLocks noChangeShapeType="1"/>
            </p:cNvSpPr>
            <p:nvPr/>
          </p:nvSpPr>
          <p:spPr bwMode="auto">
            <a:xfrm>
              <a:off x="7323138" y="4191000"/>
              <a:ext cx="415925" cy="0"/>
            </a:xfrm>
            <a:prstGeom prst="line">
              <a:avLst/>
            </a:prstGeom>
            <a:noFill/>
            <a:ln w="28575" cap="sq">
              <a:noFill/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81082" name="Text Box 1210"/>
          <p:cNvSpPr txBox="1">
            <a:spLocks noChangeArrowheads="1"/>
          </p:cNvSpPr>
          <p:nvPr/>
        </p:nvSpPr>
        <p:spPr bwMode="auto">
          <a:xfrm>
            <a:off x="1571604" y="5286388"/>
            <a:ext cx="4521213" cy="4000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顺序存储结构（不用下标为</a:t>
            </a:r>
            <a:r>
              <a:rPr kumimoji="1" lang="en-US" altLang="zh-CN" sz="2000" dirty="0"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kumimoji="1"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的元素）</a:t>
            </a:r>
            <a:endParaRPr kumimoji="1" lang="zh-CN" altLang="en-US" sz="2000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1168" name="AutoShape 1296"/>
          <p:cNvSpPr>
            <a:spLocks noChangeArrowheads="1"/>
          </p:cNvSpPr>
          <p:nvPr/>
        </p:nvSpPr>
        <p:spPr bwMode="auto">
          <a:xfrm>
            <a:off x="4067176" y="3644900"/>
            <a:ext cx="360000" cy="504825"/>
          </a:xfrm>
          <a:prstGeom prst="downArrow">
            <a:avLst>
              <a:gd name="adj1" fmla="val 50000"/>
              <a:gd name="adj2" fmla="val 25000"/>
            </a:avLst>
          </a:prstGeom>
          <a:ln>
            <a:tailEnd type="none" w="med" len="lg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1170" name="Text Box 1298"/>
          <p:cNvSpPr txBox="1">
            <a:spLocks noChangeArrowheads="1"/>
          </p:cNvSpPr>
          <p:nvPr/>
        </p:nvSpPr>
        <p:spPr bwMode="auto">
          <a:xfrm>
            <a:off x="446102" y="825509"/>
            <a:ext cx="553998" cy="4246565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vert="eaVert" wrap="square">
            <a:spAutoFit/>
          </a:bodyPr>
          <a:lstStyle/>
          <a:p>
            <a:pPr marL="457200" indent="-457200">
              <a:spcBef>
                <a:spcPct val="50000"/>
              </a:spcBef>
              <a:buBlip>
                <a:blip r:embed="rId1"/>
              </a:buBlip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完全二叉树的顺序存储结构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118" name="表格 117"/>
          <p:cNvGraphicFramePr>
            <a:graphicFrameLocks noGrp="1"/>
          </p:cNvGraphicFramePr>
          <p:nvPr/>
        </p:nvGraphicFramePr>
        <p:xfrm>
          <a:off x="1428728" y="4572008"/>
          <a:ext cx="6286545" cy="39624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419103"/>
                <a:gridCol w="419103"/>
                <a:gridCol w="419103"/>
                <a:gridCol w="419103"/>
                <a:gridCol w="419103"/>
                <a:gridCol w="419103"/>
                <a:gridCol w="419103"/>
                <a:gridCol w="419103"/>
                <a:gridCol w="419103"/>
                <a:gridCol w="419103"/>
                <a:gridCol w="419103"/>
                <a:gridCol w="419103"/>
                <a:gridCol w="419103"/>
                <a:gridCol w="419103"/>
                <a:gridCol w="41910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000" i="1" smtClean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2000" i="1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i="1" smtClean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zh-CN" altLang="en-US" sz="2000" i="1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i="1" smtClean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zh-CN" altLang="en-US" sz="2000" i="1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i="1" smtClean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zh-CN" altLang="en-US" sz="2000" i="1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i="1" smtClean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zh-CN" altLang="en-US" sz="2000" i="1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i="1" smtClean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CN" altLang="en-US" sz="2000" i="1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i="1" smtClean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endParaRPr lang="zh-CN" altLang="en-US" sz="2000" i="1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i="1" smtClean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  <a:endParaRPr lang="zh-CN" altLang="en-US" sz="2000" i="1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i="1" smtClean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zh-CN" altLang="en-US" sz="2000" i="1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i="1" smtClean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</a:t>
                      </a:r>
                      <a:endParaRPr lang="zh-CN" altLang="en-US" sz="2000" i="1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i="1" smtClean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  <a:endParaRPr lang="zh-CN" altLang="en-US" sz="2000" i="1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smtClean="0">
                          <a:solidFill>
                            <a:srgbClr val="FF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</a:t>
                      </a:r>
                      <a:endParaRPr lang="zh-CN" altLang="en-US" sz="2000">
                        <a:solidFill>
                          <a:srgbClr val="FF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smtClean="0">
                          <a:solidFill>
                            <a:srgbClr val="FF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</a:t>
                      </a:r>
                      <a:endParaRPr lang="zh-CN" altLang="en-US" sz="2000">
                        <a:solidFill>
                          <a:srgbClr val="FF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smtClean="0">
                          <a:solidFill>
                            <a:srgbClr val="FF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</a:t>
                      </a:r>
                      <a:endParaRPr lang="zh-CN" altLang="en-US" sz="2000">
                        <a:solidFill>
                          <a:srgbClr val="FF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smtClean="0">
                          <a:solidFill>
                            <a:srgbClr val="FF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</a:t>
                      </a:r>
                      <a:endParaRPr lang="zh-CN" altLang="en-US" sz="2000">
                        <a:solidFill>
                          <a:srgbClr val="FF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9" name="灯片编号占位符 8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BE83-1AD7-4D57-BED4-A5A7924D4FB7}" type="slidenum">
              <a:rPr lang="en-US" altLang="zh-CN" smtClean="0"/>
            </a:fld>
            <a:r>
              <a:rPr lang="en-US" altLang="zh-CN" smtClean="0"/>
              <a:t>/10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082" grpId="0" bldLvl="0" animBg="1"/>
      <p:bldP spid="81168" grpId="0" bldLvl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58" name="Line 30"/>
          <p:cNvSpPr>
            <a:spLocks noChangeShapeType="1"/>
          </p:cNvSpPr>
          <p:nvPr/>
        </p:nvSpPr>
        <p:spPr bwMode="auto">
          <a:xfrm>
            <a:off x="2339975" y="1628775"/>
            <a:ext cx="446075" cy="442903"/>
          </a:xfrm>
          <a:prstGeom prst="line">
            <a:avLst/>
          </a:prstGeom>
          <a:noFill/>
          <a:ln w="28575" cap="sq">
            <a:solidFill>
              <a:srgbClr val="CC00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1760" name="Line 32"/>
          <p:cNvSpPr>
            <a:spLocks noChangeShapeType="1"/>
          </p:cNvSpPr>
          <p:nvPr/>
        </p:nvSpPr>
        <p:spPr bwMode="auto">
          <a:xfrm>
            <a:off x="4429124" y="1501774"/>
            <a:ext cx="500065" cy="498465"/>
          </a:xfrm>
          <a:prstGeom prst="line">
            <a:avLst/>
          </a:prstGeom>
          <a:noFill/>
          <a:ln w="28575" cap="sq">
            <a:solidFill>
              <a:srgbClr val="CC00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1759" name="Line 31"/>
          <p:cNvSpPr>
            <a:spLocks noChangeShapeType="1"/>
          </p:cNvSpPr>
          <p:nvPr/>
        </p:nvSpPr>
        <p:spPr bwMode="auto">
          <a:xfrm>
            <a:off x="3421062" y="709612"/>
            <a:ext cx="579433" cy="433371"/>
          </a:xfrm>
          <a:prstGeom prst="line">
            <a:avLst/>
          </a:prstGeom>
          <a:noFill/>
          <a:ln w="28575" cap="sq">
            <a:solidFill>
              <a:srgbClr val="CC00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1730" name="Oval 2"/>
          <p:cNvSpPr>
            <a:spLocks noChangeArrowheads="1"/>
          </p:cNvSpPr>
          <p:nvPr/>
        </p:nvSpPr>
        <p:spPr bwMode="auto">
          <a:xfrm>
            <a:off x="2844800" y="422275"/>
            <a:ext cx="576263" cy="5461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1" lang="en-US" altLang="zh-CN" sz="2000" i="1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endParaRPr kumimoji="1" lang="en-US" altLang="zh-CN" sz="2000" i="1" dirty="0">
              <a:solidFill>
                <a:srgbClr val="3333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1731" name="Oval 3"/>
          <p:cNvSpPr>
            <a:spLocks noChangeArrowheads="1"/>
          </p:cNvSpPr>
          <p:nvPr/>
        </p:nvSpPr>
        <p:spPr bwMode="auto">
          <a:xfrm>
            <a:off x="1851025" y="1141413"/>
            <a:ext cx="561975" cy="573087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1"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endParaRPr kumimoji="1" lang="en-US" altLang="zh-CN" sz="2000" i="1">
              <a:solidFill>
                <a:srgbClr val="3333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1732" name="Oval 4"/>
          <p:cNvSpPr>
            <a:spLocks noChangeArrowheads="1"/>
          </p:cNvSpPr>
          <p:nvPr/>
        </p:nvSpPr>
        <p:spPr bwMode="auto">
          <a:xfrm>
            <a:off x="2555875" y="1989138"/>
            <a:ext cx="579438" cy="566737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1"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endParaRPr kumimoji="1" lang="en-US" altLang="zh-CN" sz="2000" i="1">
              <a:solidFill>
                <a:srgbClr val="3333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1733" name="Oval 5"/>
          <p:cNvSpPr>
            <a:spLocks noChangeArrowheads="1"/>
          </p:cNvSpPr>
          <p:nvPr/>
        </p:nvSpPr>
        <p:spPr bwMode="auto">
          <a:xfrm>
            <a:off x="3852863" y="1069975"/>
            <a:ext cx="576262" cy="576263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1"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endParaRPr kumimoji="1" lang="en-US" altLang="zh-CN" sz="2000" i="1">
              <a:solidFill>
                <a:srgbClr val="3333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1734" name="Oval 6"/>
          <p:cNvSpPr>
            <a:spLocks noChangeArrowheads="1"/>
          </p:cNvSpPr>
          <p:nvPr/>
        </p:nvSpPr>
        <p:spPr bwMode="auto">
          <a:xfrm>
            <a:off x="4718050" y="1933575"/>
            <a:ext cx="574675" cy="576263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1"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endParaRPr kumimoji="1" lang="en-US" altLang="zh-CN" sz="2000" i="1">
              <a:solidFill>
                <a:srgbClr val="3333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1735" name="Oval 7"/>
          <p:cNvSpPr>
            <a:spLocks noChangeArrowheads="1"/>
          </p:cNvSpPr>
          <p:nvPr/>
        </p:nvSpPr>
        <p:spPr bwMode="auto">
          <a:xfrm>
            <a:off x="4213225" y="2870200"/>
            <a:ext cx="622300" cy="576263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1"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endParaRPr kumimoji="1" lang="en-US" altLang="zh-CN" sz="2000" i="1">
              <a:solidFill>
                <a:srgbClr val="3333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1757" name="Line 29"/>
          <p:cNvSpPr>
            <a:spLocks noChangeShapeType="1"/>
          </p:cNvSpPr>
          <p:nvPr/>
        </p:nvSpPr>
        <p:spPr bwMode="auto">
          <a:xfrm flipH="1">
            <a:off x="2341563" y="782638"/>
            <a:ext cx="503237" cy="431800"/>
          </a:xfrm>
          <a:prstGeom prst="line">
            <a:avLst/>
          </a:prstGeom>
          <a:noFill/>
          <a:ln w="28575" cap="sq">
            <a:solidFill>
              <a:srgbClr val="CC00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1761" name="Line 33"/>
          <p:cNvSpPr>
            <a:spLocks noChangeShapeType="1"/>
          </p:cNvSpPr>
          <p:nvPr/>
        </p:nvSpPr>
        <p:spPr bwMode="auto">
          <a:xfrm flipH="1">
            <a:off x="4487863" y="2451100"/>
            <a:ext cx="314325" cy="431800"/>
          </a:xfrm>
          <a:prstGeom prst="line">
            <a:avLst/>
          </a:prstGeom>
          <a:noFill/>
          <a:ln w="28575" cap="sq">
            <a:solidFill>
              <a:srgbClr val="CC00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1762" name="Text Box 34"/>
          <p:cNvSpPr txBox="1">
            <a:spLocks noChangeArrowheads="1"/>
          </p:cNvSpPr>
          <p:nvPr/>
        </p:nvSpPr>
        <p:spPr bwMode="auto">
          <a:xfrm>
            <a:off x="1643042" y="987966"/>
            <a:ext cx="300082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/>
            <a:r>
              <a:rPr kumimoji="1" lang="en-US" altLang="zh-CN" sz="180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endParaRPr kumimoji="1" lang="en-US" altLang="zh-CN" sz="1800">
              <a:solidFill>
                <a:srgbClr val="FF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1763" name="Text Box 35"/>
          <p:cNvSpPr txBox="1">
            <a:spLocks noChangeArrowheads="1"/>
          </p:cNvSpPr>
          <p:nvPr/>
        </p:nvSpPr>
        <p:spPr bwMode="auto">
          <a:xfrm>
            <a:off x="2771720" y="1643050"/>
            <a:ext cx="300082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/>
            <a:r>
              <a:rPr kumimoji="1" lang="en-US" altLang="zh-CN" sz="180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endParaRPr kumimoji="1" lang="en-US" altLang="zh-CN" sz="1800">
              <a:solidFill>
                <a:srgbClr val="FF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1764" name="Text Box 36"/>
          <p:cNvSpPr txBox="1">
            <a:spLocks noChangeArrowheads="1"/>
          </p:cNvSpPr>
          <p:nvPr/>
        </p:nvSpPr>
        <p:spPr bwMode="auto">
          <a:xfrm>
            <a:off x="2643174" y="273586"/>
            <a:ext cx="300082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/>
            <a:r>
              <a:rPr kumimoji="1" lang="en-US" altLang="zh-CN" sz="1800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kumimoji="1" lang="en-US" altLang="zh-CN" sz="1800" dirty="0">
              <a:solidFill>
                <a:srgbClr val="FF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1765" name="Text Box 37"/>
          <p:cNvSpPr txBox="1">
            <a:spLocks noChangeArrowheads="1"/>
          </p:cNvSpPr>
          <p:nvPr/>
        </p:nvSpPr>
        <p:spPr bwMode="auto">
          <a:xfrm>
            <a:off x="3929058" y="2631040"/>
            <a:ext cx="415498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/>
            <a:r>
              <a:rPr kumimoji="1" lang="en-US" altLang="zh-CN" sz="180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14</a:t>
            </a:r>
            <a:endParaRPr kumimoji="1" lang="en-US" altLang="zh-CN" sz="1800">
              <a:solidFill>
                <a:srgbClr val="FF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1766" name="Text Box 38"/>
          <p:cNvSpPr txBox="1">
            <a:spLocks noChangeArrowheads="1"/>
          </p:cNvSpPr>
          <p:nvPr/>
        </p:nvSpPr>
        <p:spPr bwMode="auto">
          <a:xfrm>
            <a:off x="4271918" y="845090"/>
            <a:ext cx="300082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/>
            <a:r>
              <a:rPr kumimoji="1" lang="en-US" altLang="zh-CN" sz="180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endParaRPr kumimoji="1" lang="en-US" altLang="zh-CN" sz="1800">
              <a:solidFill>
                <a:srgbClr val="FF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1767" name="Text Box 39"/>
          <p:cNvSpPr txBox="1">
            <a:spLocks noChangeArrowheads="1"/>
          </p:cNvSpPr>
          <p:nvPr/>
        </p:nvSpPr>
        <p:spPr bwMode="auto">
          <a:xfrm>
            <a:off x="4860925" y="1577975"/>
            <a:ext cx="300082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/>
            <a:r>
              <a:rPr kumimoji="1" lang="en-US" altLang="zh-CN" sz="180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7</a:t>
            </a:r>
            <a:endParaRPr kumimoji="1" lang="en-US" altLang="zh-CN" sz="1800">
              <a:solidFill>
                <a:srgbClr val="FF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1768" name="AutoShape 40"/>
          <p:cNvSpPr>
            <a:spLocks noChangeArrowheads="1"/>
          </p:cNvSpPr>
          <p:nvPr/>
        </p:nvSpPr>
        <p:spPr bwMode="auto">
          <a:xfrm>
            <a:off x="5435600" y="692150"/>
            <a:ext cx="3024188" cy="1152525"/>
          </a:xfrm>
          <a:prstGeom prst="wedgeRoundRectCallout">
            <a:avLst>
              <a:gd name="adj1" fmla="val -48005"/>
              <a:gd name="adj2" fmla="val 69560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tIns="0" rIns="0"/>
          <a:lstStyle/>
          <a:p>
            <a:pPr algn="l"/>
            <a:r>
              <a:rPr lang="zh-CN" altLang="en-US" sz="2000" dirty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一般的二叉树先</a:t>
            </a:r>
            <a:r>
              <a:rPr lang="zh-CN" altLang="en-US" sz="200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用</a:t>
            </a:r>
            <a:r>
              <a:rPr lang="zh-CN" altLang="en-US" sz="2000" smtClean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空结点补</a:t>
            </a:r>
            <a:r>
              <a:rPr lang="zh-CN" altLang="en-US" sz="2000" dirty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全成为</a:t>
            </a:r>
            <a:r>
              <a:rPr lang="zh-CN" altLang="en-US" sz="200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完全</a:t>
            </a:r>
            <a:r>
              <a:rPr lang="zh-CN" altLang="en-US" sz="2000" smtClean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二叉树，然后对结点编号</a:t>
            </a:r>
            <a:endParaRPr lang="zh-CN" altLang="en-US" sz="2000" dirty="0">
              <a:solidFill>
                <a:srgbClr val="3333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1772" name="Text Box 44"/>
          <p:cNvSpPr txBox="1">
            <a:spLocks noChangeArrowheads="1"/>
          </p:cNvSpPr>
          <p:nvPr/>
        </p:nvSpPr>
        <p:spPr bwMode="auto">
          <a:xfrm>
            <a:off x="374664" y="258764"/>
            <a:ext cx="553998" cy="4456120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vert="eaVert" wrap="square">
            <a:spAutoFit/>
          </a:bodyPr>
          <a:lstStyle/>
          <a:p>
            <a:pPr marL="457200" indent="-457200">
              <a:spcBef>
                <a:spcPct val="50000"/>
              </a:spcBef>
              <a:buBlip>
                <a:blip r:embed="rId1"/>
              </a:buBlip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非完全二叉树的顺序存储结构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1769" name="Text Box 41"/>
          <p:cNvSpPr txBox="1">
            <a:spLocks noChangeArrowheads="1"/>
          </p:cNvSpPr>
          <p:nvPr/>
        </p:nvSpPr>
        <p:spPr bwMode="auto">
          <a:xfrm>
            <a:off x="1468415" y="5286388"/>
            <a:ext cx="4889506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dirty="0" err="1" smtClean="0">
                <a:cs typeface="Times New Roman" panose="02020603050405020304" pitchFamily="18" charset="0"/>
              </a:rPr>
              <a:t>typedef</a:t>
            </a:r>
            <a:r>
              <a:rPr lang="en-US" altLang="zh-CN" sz="2000" dirty="0" smtClean="0">
                <a:cs typeface="Times New Roman" panose="02020603050405020304" pitchFamily="18" charset="0"/>
              </a:rPr>
              <a:t>  </a:t>
            </a:r>
            <a:r>
              <a:rPr lang="en-US" altLang="zh-CN" sz="2000" dirty="0" err="1">
                <a:cs typeface="Times New Roman" panose="02020603050405020304" pitchFamily="18" charset="0"/>
              </a:rPr>
              <a:t>ElemType</a:t>
            </a:r>
            <a:r>
              <a:rPr lang="en-US" altLang="zh-CN" sz="2000" dirty="0"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cs typeface="Times New Roman" panose="02020603050405020304" pitchFamily="18" charset="0"/>
              </a:rPr>
              <a:t> </a:t>
            </a:r>
            <a:r>
              <a:rPr lang="en-US" altLang="zh-CN" sz="2000" dirty="0" err="1" smtClean="0">
                <a:solidFill>
                  <a:srgbClr val="FF3300"/>
                </a:solidFill>
                <a:cs typeface="Times New Roman" panose="02020603050405020304" pitchFamily="18" charset="0"/>
              </a:rPr>
              <a:t>SqBTree</a:t>
            </a:r>
            <a:r>
              <a:rPr lang="en-US" altLang="zh-CN" sz="2000" dirty="0" smtClean="0">
                <a:cs typeface="Times New Roman" panose="02020603050405020304" pitchFamily="18" charset="0"/>
              </a:rPr>
              <a:t>[</a:t>
            </a:r>
            <a:r>
              <a:rPr lang="en-US" altLang="zh-CN" sz="2000" dirty="0" err="1" smtClean="0">
                <a:cs typeface="Times New Roman" panose="02020603050405020304" pitchFamily="18" charset="0"/>
              </a:rPr>
              <a:t>MaxSize</a:t>
            </a:r>
            <a:r>
              <a:rPr lang="en-US" altLang="zh-CN" sz="2000" dirty="0">
                <a:cs typeface="Times New Roman" panose="02020603050405020304" pitchFamily="18" charset="0"/>
              </a:rPr>
              <a:t>];</a:t>
            </a:r>
            <a:endParaRPr lang="en-US" altLang="zh-CN" sz="2000" dirty="0">
              <a:cs typeface="Times New Roman" panose="02020603050405020304" pitchFamily="18" charset="0"/>
            </a:endParaRPr>
          </a:p>
        </p:txBody>
      </p:sp>
      <p:sp>
        <p:nvSpPr>
          <p:cNvPr id="201770" name="Text Box 42"/>
          <p:cNvSpPr txBox="1">
            <a:spLocks noChangeArrowheads="1"/>
          </p:cNvSpPr>
          <p:nvPr/>
        </p:nvSpPr>
        <p:spPr bwMode="auto">
          <a:xfrm>
            <a:off x="1428728" y="5726125"/>
            <a:ext cx="4357689" cy="396875"/>
          </a:xfrm>
          <a:prstGeom prst="rect">
            <a:avLst/>
          </a:prstGeom>
          <a:noFill/>
          <a:ln w="9525" algn="ctr">
            <a:noFill/>
            <a:miter lim="800000"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dirty="0" err="1">
                <a:cs typeface="Times New Roman" panose="02020603050405020304" pitchFamily="18" charset="0"/>
              </a:rPr>
              <a:t>SqBTree</a:t>
            </a:r>
            <a:r>
              <a:rPr lang="en-US" altLang="zh-CN" sz="2000" dirty="0"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cs typeface="Times New Roman" panose="02020603050405020304" pitchFamily="18" charset="0"/>
              </a:rPr>
              <a:t>bt</a:t>
            </a:r>
            <a:r>
              <a:rPr lang="en-US" altLang="zh-CN" sz="2000" dirty="0">
                <a:cs typeface="Times New Roman" panose="02020603050405020304" pitchFamily="18" charset="0"/>
              </a:rPr>
              <a:t>="#</a:t>
            </a:r>
            <a:r>
              <a:rPr lang="en-US" altLang="zh-CN" sz="2000" i="1" dirty="0" err="1">
                <a:solidFill>
                  <a:srgbClr val="FF00FF"/>
                </a:solidFill>
                <a:cs typeface="Times New Roman" panose="02020603050405020304" pitchFamily="18" charset="0"/>
              </a:rPr>
              <a:t>ABD</a:t>
            </a:r>
            <a:r>
              <a:rPr lang="en-US" altLang="zh-CN" sz="2000" dirty="0" err="1">
                <a:cs typeface="Times New Roman" panose="02020603050405020304" pitchFamily="18" charset="0"/>
              </a:rPr>
              <a:t>#</a:t>
            </a:r>
            <a:r>
              <a:rPr lang="en-US" altLang="zh-CN" sz="2000" i="1" dirty="0" err="1">
                <a:solidFill>
                  <a:srgbClr val="FF00FF"/>
                </a:solidFill>
                <a:cs typeface="Times New Roman" panose="02020603050405020304" pitchFamily="18" charset="0"/>
              </a:rPr>
              <a:t>C</a:t>
            </a:r>
            <a:r>
              <a:rPr lang="en-US" altLang="zh-CN" sz="2000" dirty="0" err="1">
                <a:cs typeface="Times New Roman" panose="02020603050405020304" pitchFamily="18" charset="0"/>
              </a:rPr>
              <a:t>#</a:t>
            </a:r>
            <a:r>
              <a:rPr lang="en-US" altLang="zh-CN" sz="2000" i="1" dirty="0" err="1">
                <a:cs typeface="Times New Roman" panose="02020603050405020304" pitchFamily="18" charset="0"/>
              </a:rPr>
              <a:t>E</a:t>
            </a:r>
            <a:r>
              <a:rPr lang="en-US" altLang="zh-CN" sz="2000" dirty="0">
                <a:cs typeface="Times New Roman" panose="02020603050405020304" pitchFamily="18" charset="0"/>
              </a:rPr>
              <a:t>######</a:t>
            </a:r>
            <a:r>
              <a:rPr lang="en-US" altLang="zh-CN" sz="2000" i="1" dirty="0">
                <a:solidFill>
                  <a:srgbClr val="FF00FF"/>
                </a:solidFill>
                <a:cs typeface="Times New Roman" panose="02020603050405020304" pitchFamily="18" charset="0"/>
              </a:rPr>
              <a:t>F</a:t>
            </a:r>
            <a:r>
              <a:rPr lang="en-US" altLang="zh-CN" sz="2000" dirty="0">
                <a:cs typeface="Times New Roman" panose="02020603050405020304" pitchFamily="18" charset="0"/>
              </a:rPr>
              <a:t>";</a:t>
            </a:r>
            <a:endParaRPr lang="en-US" altLang="zh-CN" sz="2000" dirty="0">
              <a:cs typeface="Times New Roman" panose="02020603050405020304" pitchFamily="18" charset="0"/>
            </a:endParaRPr>
          </a:p>
        </p:txBody>
      </p:sp>
      <p:sp>
        <p:nvSpPr>
          <p:cNvPr id="201774" name="AutoShape 46"/>
          <p:cNvSpPr>
            <a:spLocks noChangeArrowheads="1"/>
          </p:cNvSpPr>
          <p:nvPr/>
        </p:nvSpPr>
        <p:spPr bwMode="auto">
          <a:xfrm>
            <a:off x="3643306" y="3571876"/>
            <a:ext cx="360000" cy="468000"/>
          </a:xfrm>
          <a:prstGeom prst="downArrow">
            <a:avLst>
              <a:gd name="adj1" fmla="val 50000"/>
              <a:gd name="adj2" fmla="val 28168"/>
            </a:avLst>
          </a:prstGeom>
          <a:ln>
            <a:tailEnd type="none" w="med" len="lg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7" name="表格 46"/>
          <p:cNvGraphicFramePr>
            <a:graphicFrameLocks noGrp="1"/>
          </p:cNvGraphicFramePr>
          <p:nvPr/>
        </p:nvGraphicFramePr>
        <p:xfrm>
          <a:off x="1428728" y="4614874"/>
          <a:ext cx="7000924" cy="4267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00066"/>
                <a:gridCol w="500066"/>
                <a:gridCol w="500066"/>
                <a:gridCol w="500066"/>
                <a:gridCol w="500066"/>
                <a:gridCol w="500066"/>
                <a:gridCol w="500066"/>
                <a:gridCol w="500066"/>
                <a:gridCol w="500066"/>
                <a:gridCol w="500066"/>
                <a:gridCol w="500066"/>
                <a:gridCol w="500066"/>
                <a:gridCol w="500066"/>
                <a:gridCol w="50006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i="1" smtClean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2200" i="1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i="1" smtClean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zh-CN" altLang="en-US" sz="2200" i="1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i="1" smtClean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zh-CN" altLang="en-US" sz="2200" i="1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smtClean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</a:t>
                      </a:r>
                      <a:endParaRPr lang="zh-CN" altLang="en-US" sz="2200" i="1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i="1" smtClean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zh-CN" altLang="en-US" sz="2200" i="1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smtClean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</a:t>
                      </a:r>
                      <a:endParaRPr lang="zh-CN" altLang="en-US" sz="2200" i="1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i="1" smtClean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zh-CN" altLang="en-US" sz="2200" i="1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smtClean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</a:t>
                      </a:r>
                      <a:endParaRPr lang="zh-CN" altLang="en-US" sz="2200" i="1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smtClean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</a:t>
                      </a:r>
                      <a:endParaRPr lang="zh-CN" altLang="en-US" sz="2200" i="1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smtClean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</a:t>
                      </a:r>
                      <a:endParaRPr lang="zh-CN" altLang="en-US" sz="2200" i="1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smtClean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</a:t>
                      </a:r>
                      <a:endParaRPr lang="zh-CN" altLang="en-US" sz="2200" i="1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smtClean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</a:t>
                      </a:r>
                      <a:endParaRPr lang="zh-CN" altLang="en-US" sz="2200" i="1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smtClean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</a:t>
                      </a:r>
                      <a:endParaRPr lang="zh-CN" altLang="en-US" sz="2200" i="1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i="1" smtClean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CN" altLang="en-US" sz="2200" i="1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96" name="组合 95"/>
          <p:cNvGrpSpPr/>
          <p:nvPr/>
        </p:nvGrpSpPr>
        <p:grpSpPr>
          <a:xfrm>
            <a:off x="1562101" y="4191000"/>
            <a:ext cx="7081865" cy="334963"/>
            <a:chOff x="1562101" y="4191000"/>
            <a:chExt cx="7081865" cy="334963"/>
          </a:xfrm>
        </p:grpSpPr>
        <p:sp>
          <p:nvSpPr>
            <p:cNvPr id="50" name="Rectangle 1071"/>
            <p:cNvSpPr>
              <a:spLocks noChangeArrowheads="1"/>
            </p:cNvSpPr>
            <p:nvPr/>
          </p:nvSpPr>
          <p:spPr bwMode="auto">
            <a:xfrm>
              <a:off x="7956448" y="4191000"/>
              <a:ext cx="473204" cy="33496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altLang="zh-CN" sz="1600">
                  <a:solidFill>
                    <a:srgbClr val="FF0000"/>
                  </a:solidFill>
                  <a:ea typeface="宋体" panose="02010600030101010101" pitchFamily="2" charset="-122"/>
                </a:rPr>
                <a:t>14</a:t>
              </a:r>
              <a:endParaRPr lang="en-US" altLang="zh-CN" sz="1600">
                <a:solidFill>
                  <a:srgbClr val="FF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1" name="Rectangle 1072"/>
            <p:cNvSpPr>
              <a:spLocks noChangeArrowheads="1"/>
            </p:cNvSpPr>
            <p:nvPr/>
          </p:nvSpPr>
          <p:spPr bwMode="auto">
            <a:xfrm>
              <a:off x="7432781" y="4191000"/>
              <a:ext cx="471405" cy="33496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altLang="zh-CN" sz="1600">
                  <a:solidFill>
                    <a:srgbClr val="FF0000"/>
                  </a:solidFill>
                  <a:ea typeface="宋体" panose="02010600030101010101" pitchFamily="2" charset="-122"/>
                </a:rPr>
                <a:t>13</a:t>
              </a:r>
              <a:endParaRPr lang="en-US" altLang="zh-CN" sz="1600">
                <a:solidFill>
                  <a:srgbClr val="FF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2" name="Rectangle 1073"/>
            <p:cNvSpPr>
              <a:spLocks noChangeArrowheads="1"/>
            </p:cNvSpPr>
            <p:nvPr/>
          </p:nvSpPr>
          <p:spPr bwMode="auto">
            <a:xfrm>
              <a:off x="6925037" y="4191000"/>
              <a:ext cx="442617" cy="33496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altLang="zh-CN" sz="1600">
                  <a:solidFill>
                    <a:srgbClr val="FF0000"/>
                  </a:solidFill>
                  <a:ea typeface="宋体" panose="02010600030101010101" pitchFamily="2" charset="-122"/>
                </a:rPr>
                <a:t>12</a:t>
              </a:r>
              <a:endParaRPr lang="en-US" altLang="zh-CN" sz="1600">
                <a:solidFill>
                  <a:srgbClr val="FF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3" name="Rectangle 1074"/>
            <p:cNvSpPr>
              <a:spLocks noChangeArrowheads="1"/>
            </p:cNvSpPr>
            <p:nvPr/>
          </p:nvSpPr>
          <p:spPr bwMode="auto">
            <a:xfrm>
              <a:off x="6423044" y="4191000"/>
              <a:ext cx="501993" cy="33496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altLang="zh-CN" sz="1600">
                  <a:solidFill>
                    <a:srgbClr val="FF0000"/>
                  </a:solidFill>
                  <a:ea typeface="宋体" panose="02010600030101010101" pitchFamily="2" charset="-122"/>
                </a:rPr>
                <a:t>11</a:t>
              </a:r>
              <a:endParaRPr lang="en-US" altLang="zh-CN" sz="1600">
                <a:solidFill>
                  <a:srgbClr val="FF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4" name="Rectangle 1075"/>
            <p:cNvSpPr>
              <a:spLocks noChangeArrowheads="1"/>
            </p:cNvSpPr>
            <p:nvPr/>
          </p:nvSpPr>
          <p:spPr bwMode="auto">
            <a:xfrm>
              <a:off x="5951640" y="4191000"/>
              <a:ext cx="471405" cy="33496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altLang="zh-CN" sz="1600">
                  <a:solidFill>
                    <a:srgbClr val="FF0000"/>
                  </a:solidFill>
                  <a:ea typeface="宋体" panose="02010600030101010101" pitchFamily="2" charset="-122"/>
                </a:rPr>
                <a:t>10</a:t>
              </a:r>
              <a:endParaRPr lang="en-US" altLang="zh-CN" sz="1600">
                <a:solidFill>
                  <a:srgbClr val="FF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5" name="Rectangle 1076"/>
            <p:cNvSpPr>
              <a:spLocks noChangeArrowheads="1"/>
            </p:cNvSpPr>
            <p:nvPr/>
          </p:nvSpPr>
          <p:spPr bwMode="auto">
            <a:xfrm>
              <a:off x="5445629" y="4191000"/>
              <a:ext cx="455212" cy="33496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altLang="zh-CN" sz="1600">
                  <a:solidFill>
                    <a:srgbClr val="FF0000"/>
                  </a:solidFill>
                  <a:ea typeface="宋体" panose="02010600030101010101" pitchFamily="2" charset="-122"/>
                </a:rPr>
                <a:t>9</a:t>
              </a:r>
              <a:endParaRPr lang="en-US" altLang="zh-CN" sz="1600">
                <a:solidFill>
                  <a:srgbClr val="FF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6" name="Rectangle 1077"/>
            <p:cNvSpPr>
              <a:spLocks noChangeArrowheads="1"/>
            </p:cNvSpPr>
            <p:nvPr/>
          </p:nvSpPr>
          <p:spPr bwMode="auto">
            <a:xfrm>
              <a:off x="4925644" y="4191000"/>
              <a:ext cx="519985" cy="33496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altLang="zh-CN" sz="1600">
                  <a:solidFill>
                    <a:srgbClr val="FF0000"/>
                  </a:solidFill>
                  <a:ea typeface="宋体" panose="02010600030101010101" pitchFamily="2" charset="-122"/>
                </a:rPr>
                <a:t>8</a:t>
              </a:r>
              <a:endParaRPr lang="en-US" altLang="zh-CN" sz="1600">
                <a:solidFill>
                  <a:srgbClr val="FF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7" name="Rectangle 1078"/>
            <p:cNvSpPr>
              <a:spLocks noChangeArrowheads="1"/>
            </p:cNvSpPr>
            <p:nvPr/>
          </p:nvSpPr>
          <p:spPr bwMode="auto">
            <a:xfrm>
              <a:off x="4483027" y="4191000"/>
              <a:ext cx="442617" cy="33496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altLang="zh-CN" sz="1600">
                  <a:solidFill>
                    <a:srgbClr val="FF0000"/>
                  </a:solidFill>
                  <a:ea typeface="宋体" panose="02010600030101010101" pitchFamily="2" charset="-122"/>
                </a:rPr>
                <a:t>7</a:t>
              </a:r>
              <a:endParaRPr lang="en-US" altLang="zh-CN" sz="1600">
                <a:solidFill>
                  <a:srgbClr val="FF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8" name="Rectangle 1079"/>
            <p:cNvSpPr>
              <a:spLocks noChangeArrowheads="1"/>
            </p:cNvSpPr>
            <p:nvPr/>
          </p:nvSpPr>
          <p:spPr bwMode="auto">
            <a:xfrm>
              <a:off x="3922723" y="4191000"/>
              <a:ext cx="471405" cy="33496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altLang="zh-CN" sz="1600">
                  <a:solidFill>
                    <a:srgbClr val="FF0000"/>
                  </a:solidFill>
                  <a:ea typeface="宋体" panose="02010600030101010101" pitchFamily="2" charset="-122"/>
                </a:rPr>
                <a:t>6</a:t>
              </a:r>
              <a:endParaRPr lang="en-US" altLang="zh-CN" sz="1600">
                <a:solidFill>
                  <a:srgbClr val="FF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9" name="Rectangle 1080"/>
            <p:cNvSpPr>
              <a:spLocks noChangeArrowheads="1"/>
            </p:cNvSpPr>
            <p:nvPr/>
          </p:nvSpPr>
          <p:spPr bwMode="auto">
            <a:xfrm>
              <a:off x="3451318" y="4191000"/>
              <a:ext cx="471405" cy="33496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altLang="zh-CN" sz="1600">
                  <a:solidFill>
                    <a:srgbClr val="FF0000"/>
                  </a:solidFill>
                  <a:ea typeface="宋体" panose="02010600030101010101" pitchFamily="2" charset="-122"/>
                </a:rPr>
                <a:t>5</a:t>
              </a:r>
              <a:endParaRPr lang="en-US" altLang="zh-CN" sz="1600">
                <a:solidFill>
                  <a:srgbClr val="FF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0" name="Rectangle 1081"/>
            <p:cNvSpPr>
              <a:spLocks noChangeArrowheads="1"/>
            </p:cNvSpPr>
            <p:nvPr/>
          </p:nvSpPr>
          <p:spPr bwMode="auto">
            <a:xfrm>
              <a:off x="2978115" y="4191000"/>
              <a:ext cx="473204" cy="33496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altLang="zh-CN" sz="1600">
                  <a:solidFill>
                    <a:srgbClr val="FF0000"/>
                  </a:solidFill>
                  <a:ea typeface="宋体" panose="02010600030101010101" pitchFamily="2" charset="-122"/>
                </a:rPr>
                <a:t>4</a:t>
              </a:r>
              <a:endParaRPr lang="en-US" altLang="zh-CN" sz="1600">
                <a:solidFill>
                  <a:srgbClr val="FF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1" name="Rectangle 1082"/>
            <p:cNvSpPr>
              <a:spLocks noChangeArrowheads="1"/>
            </p:cNvSpPr>
            <p:nvPr/>
          </p:nvSpPr>
          <p:spPr bwMode="auto">
            <a:xfrm>
              <a:off x="2506710" y="4191000"/>
              <a:ext cx="471405" cy="33496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altLang="zh-CN" sz="1600">
                  <a:solidFill>
                    <a:srgbClr val="FF0000"/>
                  </a:solidFill>
                  <a:ea typeface="宋体" panose="02010600030101010101" pitchFamily="2" charset="-122"/>
                </a:rPr>
                <a:t>3</a:t>
              </a:r>
              <a:endParaRPr lang="en-US" altLang="zh-CN" sz="1600">
                <a:solidFill>
                  <a:srgbClr val="FF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2" name="Rectangle 1083"/>
            <p:cNvSpPr>
              <a:spLocks noChangeArrowheads="1"/>
            </p:cNvSpPr>
            <p:nvPr/>
          </p:nvSpPr>
          <p:spPr bwMode="auto">
            <a:xfrm>
              <a:off x="2020911" y="4191000"/>
              <a:ext cx="413828" cy="33496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altLang="zh-CN" sz="1600" dirty="0">
                  <a:solidFill>
                    <a:srgbClr val="FF0000"/>
                  </a:solidFill>
                  <a:ea typeface="宋体" panose="02010600030101010101" pitchFamily="2" charset="-122"/>
                </a:rPr>
                <a:t>2</a:t>
              </a:r>
              <a:endParaRPr lang="en-US" altLang="zh-CN" sz="1600" dirty="0">
                <a:solidFill>
                  <a:srgbClr val="FF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3" name="Rectangle 1084"/>
            <p:cNvSpPr>
              <a:spLocks noChangeArrowheads="1"/>
            </p:cNvSpPr>
            <p:nvPr/>
          </p:nvSpPr>
          <p:spPr bwMode="auto">
            <a:xfrm>
              <a:off x="1562101" y="4191000"/>
              <a:ext cx="530781" cy="33496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altLang="zh-CN" sz="1600">
                  <a:solidFill>
                    <a:srgbClr val="FF0000"/>
                  </a:solidFill>
                  <a:ea typeface="宋体" panose="02010600030101010101" pitchFamily="2" charset="-122"/>
                </a:rPr>
                <a:t>1</a:t>
              </a:r>
              <a:endParaRPr lang="en-US" altLang="zh-CN" sz="1600">
                <a:solidFill>
                  <a:srgbClr val="FF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4" name="Line 1085"/>
            <p:cNvSpPr>
              <a:spLocks noChangeShapeType="1"/>
            </p:cNvSpPr>
            <p:nvPr/>
          </p:nvSpPr>
          <p:spPr bwMode="auto">
            <a:xfrm>
              <a:off x="1562101" y="4525963"/>
              <a:ext cx="530781" cy="0"/>
            </a:xfrm>
            <a:prstGeom prst="line">
              <a:avLst/>
            </a:prstGeom>
            <a:noFill/>
            <a:ln w="28575" cap="sq">
              <a:noFill/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5" name="Line 1086"/>
            <p:cNvSpPr>
              <a:spLocks noChangeShapeType="1"/>
            </p:cNvSpPr>
            <p:nvPr/>
          </p:nvSpPr>
          <p:spPr bwMode="auto">
            <a:xfrm>
              <a:off x="1562101" y="4191000"/>
              <a:ext cx="0" cy="334963"/>
            </a:xfrm>
            <a:prstGeom prst="line">
              <a:avLst/>
            </a:prstGeom>
            <a:noFill/>
            <a:ln w="28575" cap="sq">
              <a:noFill/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6" name="Line 1101"/>
            <p:cNvSpPr>
              <a:spLocks noChangeShapeType="1"/>
            </p:cNvSpPr>
            <p:nvPr/>
          </p:nvSpPr>
          <p:spPr bwMode="auto">
            <a:xfrm>
              <a:off x="8643966" y="4191000"/>
              <a:ext cx="0" cy="334963"/>
            </a:xfrm>
            <a:prstGeom prst="line">
              <a:avLst/>
            </a:prstGeom>
            <a:noFill/>
            <a:ln w="28575" cap="sq">
              <a:noFill/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7" name="Line 1102"/>
            <p:cNvSpPr>
              <a:spLocks noChangeShapeType="1"/>
            </p:cNvSpPr>
            <p:nvPr/>
          </p:nvSpPr>
          <p:spPr bwMode="auto">
            <a:xfrm>
              <a:off x="4836744" y="4191000"/>
              <a:ext cx="519985" cy="0"/>
            </a:xfrm>
            <a:prstGeom prst="line">
              <a:avLst/>
            </a:prstGeom>
            <a:noFill/>
            <a:ln w="12700">
              <a:noFill/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8" name="Line 1103"/>
            <p:cNvSpPr>
              <a:spLocks noChangeShapeType="1"/>
            </p:cNvSpPr>
            <p:nvPr/>
          </p:nvSpPr>
          <p:spPr bwMode="auto">
            <a:xfrm>
              <a:off x="1562101" y="4191000"/>
              <a:ext cx="530781" cy="0"/>
            </a:xfrm>
            <a:prstGeom prst="line">
              <a:avLst/>
            </a:prstGeom>
            <a:noFill/>
            <a:ln w="28575" cap="sq">
              <a:noFill/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9" name="Line 1104"/>
            <p:cNvSpPr>
              <a:spLocks noChangeShapeType="1"/>
            </p:cNvSpPr>
            <p:nvPr/>
          </p:nvSpPr>
          <p:spPr bwMode="auto">
            <a:xfrm>
              <a:off x="5356729" y="4191000"/>
              <a:ext cx="455212" cy="0"/>
            </a:xfrm>
            <a:prstGeom prst="line">
              <a:avLst/>
            </a:prstGeom>
            <a:noFill/>
            <a:ln w="28575" cap="sq">
              <a:noFill/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0" name="Line 1135"/>
            <p:cNvSpPr>
              <a:spLocks noChangeShapeType="1"/>
            </p:cNvSpPr>
            <p:nvPr/>
          </p:nvSpPr>
          <p:spPr bwMode="auto">
            <a:xfrm>
              <a:off x="2092882" y="4525963"/>
              <a:ext cx="413828" cy="0"/>
            </a:xfrm>
            <a:prstGeom prst="line">
              <a:avLst/>
            </a:prstGeom>
            <a:noFill/>
            <a:ln w="28575" cap="sq">
              <a:noFill/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1" name="Line 1136"/>
            <p:cNvSpPr>
              <a:spLocks noChangeShapeType="1"/>
            </p:cNvSpPr>
            <p:nvPr/>
          </p:nvSpPr>
          <p:spPr bwMode="auto">
            <a:xfrm>
              <a:off x="2506710" y="4525963"/>
              <a:ext cx="471405" cy="0"/>
            </a:xfrm>
            <a:prstGeom prst="line">
              <a:avLst/>
            </a:prstGeom>
            <a:noFill/>
            <a:ln w="28575" cap="sq">
              <a:noFill/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" name="Line 1137"/>
            <p:cNvSpPr>
              <a:spLocks noChangeShapeType="1"/>
            </p:cNvSpPr>
            <p:nvPr/>
          </p:nvSpPr>
          <p:spPr bwMode="auto">
            <a:xfrm>
              <a:off x="2978115" y="4525963"/>
              <a:ext cx="473204" cy="0"/>
            </a:xfrm>
            <a:prstGeom prst="line">
              <a:avLst/>
            </a:prstGeom>
            <a:noFill/>
            <a:ln w="28575" cap="sq">
              <a:noFill/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3" name="Line 1138"/>
            <p:cNvSpPr>
              <a:spLocks noChangeShapeType="1"/>
            </p:cNvSpPr>
            <p:nvPr/>
          </p:nvSpPr>
          <p:spPr bwMode="auto">
            <a:xfrm>
              <a:off x="3451318" y="4525963"/>
              <a:ext cx="471405" cy="0"/>
            </a:xfrm>
            <a:prstGeom prst="line">
              <a:avLst/>
            </a:prstGeom>
            <a:noFill/>
            <a:ln w="28575" cap="sq">
              <a:noFill/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4" name="Line 1139"/>
            <p:cNvSpPr>
              <a:spLocks noChangeShapeType="1"/>
            </p:cNvSpPr>
            <p:nvPr/>
          </p:nvSpPr>
          <p:spPr bwMode="auto">
            <a:xfrm>
              <a:off x="3922723" y="4525963"/>
              <a:ext cx="471405" cy="0"/>
            </a:xfrm>
            <a:prstGeom prst="line">
              <a:avLst/>
            </a:prstGeom>
            <a:noFill/>
            <a:ln w="28575" cap="sq">
              <a:noFill/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5" name="Line 1140"/>
            <p:cNvSpPr>
              <a:spLocks noChangeShapeType="1"/>
            </p:cNvSpPr>
            <p:nvPr/>
          </p:nvSpPr>
          <p:spPr bwMode="auto">
            <a:xfrm>
              <a:off x="4394127" y="4525963"/>
              <a:ext cx="442617" cy="0"/>
            </a:xfrm>
            <a:prstGeom prst="line">
              <a:avLst/>
            </a:prstGeom>
            <a:noFill/>
            <a:ln w="28575" cap="sq">
              <a:noFill/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6" name="Line 1141"/>
            <p:cNvSpPr>
              <a:spLocks noChangeShapeType="1"/>
            </p:cNvSpPr>
            <p:nvPr/>
          </p:nvSpPr>
          <p:spPr bwMode="auto">
            <a:xfrm>
              <a:off x="4836744" y="4525963"/>
              <a:ext cx="519985" cy="0"/>
            </a:xfrm>
            <a:prstGeom prst="line">
              <a:avLst/>
            </a:prstGeom>
            <a:noFill/>
            <a:ln w="28575" cap="sq">
              <a:noFill/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7" name="Line 1142"/>
            <p:cNvSpPr>
              <a:spLocks noChangeShapeType="1"/>
            </p:cNvSpPr>
            <p:nvPr/>
          </p:nvSpPr>
          <p:spPr bwMode="auto">
            <a:xfrm>
              <a:off x="5356729" y="4525963"/>
              <a:ext cx="455212" cy="0"/>
            </a:xfrm>
            <a:prstGeom prst="line">
              <a:avLst/>
            </a:prstGeom>
            <a:noFill/>
            <a:ln w="28575" cap="sq">
              <a:noFill/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8" name="Line 1143"/>
            <p:cNvSpPr>
              <a:spLocks noChangeShapeType="1"/>
            </p:cNvSpPr>
            <p:nvPr/>
          </p:nvSpPr>
          <p:spPr bwMode="auto">
            <a:xfrm>
              <a:off x="5811940" y="4525963"/>
              <a:ext cx="471405" cy="0"/>
            </a:xfrm>
            <a:prstGeom prst="line">
              <a:avLst/>
            </a:prstGeom>
            <a:noFill/>
            <a:ln w="28575" cap="sq">
              <a:noFill/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9" name="Line 1144"/>
            <p:cNvSpPr>
              <a:spLocks noChangeShapeType="1"/>
            </p:cNvSpPr>
            <p:nvPr/>
          </p:nvSpPr>
          <p:spPr bwMode="auto">
            <a:xfrm>
              <a:off x="6283344" y="4525963"/>
              <a:ext cx="501993" cy="0"/>
            </a:xfrm>
            <a:prstGeom prst="line">
              <a:avLst/>
            </a:prstGeom>
            <a:noFill/>
            <a:ln w="28575" cap="sq">
              <a:noFill/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0" name="Line 1145"/>
            <p:cNvSpPr>
              <a:spLocks noChangeShapeType="1"/>
            </p:cNvSpPr>
            <p:nvPr/>
          </p:nvSpPr>
          <p:spPr bwMode="auto">
            <a:xfrm>
              <a:off x="6785337" y="4525963"/>
              <a:ext cx="442617" cy="0"/>
            </a:xfrm>
            <a:prstGeom prst="line">
              <a:avLst/>
            </a:prstGeom>
            <a:noFill/>
            <a:ln w="28575" cap="sq">
              <a:noFill/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1" name="Line 1146"/>
            <p:cNvSpPr>
              <a:spLocks noChangeShapeType="1"/>
            </p:cNvSpPr>
            <p:nvPr/>
          </p:nvSpPr>
          <p:spPr bwMode="auto">
            <a:xfrm>
              <a:off x="7227953" y="4525963"/>
              <a:ext cx="471405" cy="0"/>
            </a:xfrm>
            <a:prstGeom prst="line">
              <a:avLst/>
            </a:prstGeom>
            <a:noFill/>
            <a:ln w="28575" cap="sq">
              <a:noFill/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" name="Line 1147"/>
            <p:cNvSpPr>
              <a:spLocks noChangeShapeType="1"/>
            </p:cNvSpPr>
            <p:nvPr/>
          </p:nvSpPr>
          <p:spPr bwMode="auto">
            <a:xfrm>
              <a:off x="7699358" y="4525963"/>
              <a:ext cx="473204" cy="0"/>
            </a:xfrm>
            <a:prstGeom prst="line">
              <a:avLst/>
            </a:prstGeom>
            <a:noFill/>
            <a:ln w="28575" cap="sq">
              <a:noFill/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3" name="Line 1148"/>
            <p:cNvSpPr>
              <a:spLocks noChangeShapeType="1"/>
            </p:cNvSpPr>
            <p:nvPr/>
          </p:nvSpPr>
          <p:spPr bwMode="auto">
            <a:xfrm>
              <a:off x="8172561" y="4525963"/>
              <a:ext cx="471405" cy="0"/>
            </a:xfrm>
            <a:prstGeom prst="line">
              <a:avLst/>
            </a:prstGeom>
            <a:noFill/>
            <a:ln w="28575" cap="sq">
              <a:noFill/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4" name="Line 1196"/>
            <p:cNvSpPr>
              <a:spLocks noChangeShapeType="1"/>
            </p:cNvSpPr>
            <p:nvPr/>
          </p:nvSpPr>
          <p:spPr bwMode="auto">
            <a:xfrm>
              <a:off x="2092882" y="4191000"/>
              <a:ext cx="413828" cy="0"/>
            </a:xfrm>
            <a:prstGeom prst="line">
              <a:avLst/>
            </a:prstGeom>
            <a:noFill/>
            <a:ln w="28575" cap="sq">
              <a:noFill/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5" name="Line 1197"/>
            <p:cNvSpPr>
              <a:spLocks noChangeShapeType="1"/>
            </p:cNvSpPr>
            <p:nvPr/>
          </p:nvSpPr>
          <p:spPr bwMode="auto">
            <a:xfrm>
              <a:off x="2506710" y="4191000"/>
              <a:ext cx="471405" cy="0"/>
            </a:xfrm>
            <a:prstGeom prst="line">
              <a:avLst/>
            </a:prstGeom>
            <a:noFill/>
            <a:ln w="28575" cap="sq">
              <a:noFill/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6" name="Line 1198"/>
            <p:cNvSpPr>
              <a:spLocks noChangeShapeType="1"/>
            </p:cNvSpPr>
            <p:nvPr/>
          </p:nvSpPr>
          <p:spPr bwMode="auto">
            <a:xfrm>
              <a:off x="2978115" y="4191000"/>
              <a:ext cx="473204" cy="0"/>
            </a:xfrm>
            <a:prstGeom prst="line">
              <a:avLst/>
            </a:prstGeom>
            <a:noFill/>
            <a:ln w="28575" cap="sq">
              <a:noFill/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7" name="Line 1199"/>
            <p:cNvSpPr>
              <a:spLocks noChangeShapeType="1"/>
            </p:cNvSpPr>
            <p:nvPr/>
          </p:nvSpPr>
          <p:spPr bwMode="auto">
            <a:xfrm>
              <a:off x="3451318" y="4191000"/>
              <a:ext cx="471405" cy="0"/>
            </a:xfrm>
            <a:prstGeom prst="line">
              <a:avLst/>
            </a:prstGeom>
            <a:noFill/>
            <a:ln w="28575" cap="sq">
              <a:noFill/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8" name="Line 1200"/>
            <p:cNvSpPr>
              <a:spLocks noChangeShapeType="1"/>
            </p:cNvSpPr>
            <p:nvPr/>
          </p:nvSpPr>
          <p:spPr bwMode="auto">
            <a:xfrm>
              <a:off x="3922723" y="4191000"/>
              <a:ext cx="471405" cy="0"/>
            </a:xfrm>
            <a:prstGeom prst="line">
              <a:avLst/>
            </a:prstGeom>
            <a:noFill/>
            <a:ln w="28575" cap="sq">
              <a:noFill/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9" name="Line 1201"/>
            <p:cNvSpPr>
              <a:spLocks noChangeShapeType="1"/>
            </p:cNvSpPr>
            <p:nvPr/>
          </p:nvSpPr>
          <p:spPr bwMode="auto">
            <a:xfrm>
              <a:off x="4394127" y="4191000"/>
              <a:ext cx="442617" cy="0"/>
            </a:xfrm>
            <a:prstGeom prst="line">
              <a:avLst/>
            </a:prstGeom>
            <a:noFill/>
            <a:ln w="28575" cap="sq">
              <a:noFill/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0" name="Line 1202"/>
            <p:cNvSpPr>
              <a:spLocks noChangeShapeType="1"/>
            </p:cNvSpPr>
            <p:nvPr/>
          </p:nvSpPr>
          <p:spPr bwMode="auto">
            <a:xfrm>
              <a:off x="5811940" y="4191000"/>
              <a:ext cx="471405" cy="0"/>
            </a:xfrm>
            <a:prstGeom prst="line">
              <a:avLst/>
            </a:prstGeom>
            <a:noFill/>
            <a:ln w="28575" cap="sq">
              <a:noFill/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1" name="Line 1203"/>
            <p:cNvSpPr>
              <a:spLocks noChangeShapeType="1"/>
            </p:cNvSpPr>
            <p:nvPr/>
          </p:nvSpPr>
          <p:spPr bwMode="auto">
            <a:xfrm>
              <a:off x="6283344" y="4191000"/>
              <a:ext cx="501993" cy="0"/>
            </a:xfrm>
            <a:prstGeom prst="line">
              <a:avLst/>
            </a:prstGeom>
            <a:noFill/>
            <a:ln w="28575" cap="sq">
              <a:noFill/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" name="Line 1204"/>
            <p:cNvSpPr>
              <a:spLocks noChangeShapeType="1"/>
            </p:cNvSpPr>
            <p:nvPr/>
          </p:nvSpPr>
          <p:spPr bwMode="auto">
            <a:xfrm>
              <a:off x="6785337" y="4191000"/>
              <a:ext cx="442617" cy="0"/>
            </a:xfrm>
            <a:prstGeom prst="line">
              <a:avLst/>
            </a:prstGeom>
            <a:noFill/>
            <a:ln w="28575" cap="sq">
              <a:noFill/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3" name="Line 1205"/>
            <p:cNvSpPr>
              <a:spLocks noChangeShapeType="1"/>
            </p:cNvSpPr>
            <p:nvPr/>
          </p:nvSpPr>
          <p:spPr bwMode="auto">
            <a:xfrm>
              <a:off x="7227953" y="4191000"/>
              <a:ext cx="471405" cy="0"/>
            </a:xfrm>
            <a:prstGeom prst="line">
              <a:avLst/>
            </a:prstGeom>
            <a:noFill/>
            <a:ln w="28575" cap="sq">
              <a:noFill/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4" name="Line 1206"/>
            <p:cNvSpPr>
              <a:spLocks noChangeShapeType="1"/>
            </p:cNvSpPr>
            <p:nvPr/>
          </p:nvSpPr>
          <p:spPr bwMode="auto">
            <a:xfrm>
              <a:off x="7699358" y="4191000"/>
              <a:ext cx="473204" cy="0"/>
            </a:xfrm>
            <a:prstGeom prst="line">
              <a:avLst/>
            </a:prstGeom>
            <a:noFill/>
            <a:ln w="28575" cap="sq">
              <a:noFill/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5" name="Line 1207"/>
            <p:cNvSpPr>
              <a:spLocks noChangeShapeType="1"/>
            </p:cNvSpPr>
            <p:nvPr/>
          </p:nvSpPr>
          <p:spPr bwMode="auto">
            <a:xfrm>
              <a:off x="8172561" y="4191000"/>
              <a:ext cx="471405" cy="0"/>
            </a:xfrm>
            <a:prstGeom prst="line">
              <a:avLst/>
            </a:prstGeom>
            <a:noFill/>
            <a:ln w="28575" cap="sq">
              <a:noFill/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00" name="组合 99"/>
          <p:cNvGrpSpPr/>
          <p:nvPr/>
        </p:nvGrpSpPr>
        <p:grpSpPr>
          <a:xfrm>
            <a:off x="6143636" y="5500702"/>
            <a:ext cx="2571768" cy="571504"/>
            <a:chOff x="6143636" y="5500702"/>
            <a:chExt cx="2571768" cy="571504"/>
          </a:xfrm>
        </p:grpSpPr>
        <p:sp>
          <p:nvSpPr>
            <p:cNvPr id="98" name="右大括号 97"/>
            <p:cNvSpPr/>
            <p:nvPr/>
          </p:nvSpPr>
          <p:spPr>
            <a:xfrm>
              <a:off x="6143636" y="5500702"/>
              <a:ext cx="214314" cy="571504"/>
            </a:xfrm>
            <a:prstGeom prst="rightBrace">
              <a:avLst/>
            </a:prstGeom>
            <a:ln w="28575">
              <a:solidFill>
                <a:srgbClr val="7030A0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6357950" y="5500702"/>
              <a:ext cx="235745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200" smtClean="0">
                  <a:latin typeface="楷体" panose="02010609060101010101" pitchFamily="49" charset="-122"/>
                  <a:ea typeface="楷体" panose="02010609060101010101" pitchFamily="49" charset="-122"/>
                </a:rPr>
                <a:t>用一个数组存储</a:t>
              </a:r>
              <a:endParaRPr lang="zh-CN" altLang="en-US" sz="22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97" name="灯片编号占位符 9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BE83-1AD7-4D57-BED4-A5A7924D4FB7}" type="slidenum">
              <a:rPr lang="en-US" altLang="zh-CN" smtClean="0"/>
            </a:fld>
            <a:r>
              <a:rPr lang="en-US" altLang="zh-CN" smtClean="0"/>
              <a:t>/10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1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01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01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01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01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01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1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62" grpId="0" bldLvl="0" animBg="1" autoUpdateAnimBg="0"/>
      <p:bldP spid="201763" grpId="0" bldLvl="0" animBg="1" autoUpdateAnimBg="0"/>
      <p:bldP spid="201764" grpId="0" bldLvl="0" animBg="1" autoUpdateAnimBg="0"/>
      <p:bldP spid="201765" grpId="0" bldLvl="0" animBg="1" autoUpdateAnimBg="0"/>
      <p:bldP spid="201766" grpId="0" bldLvl="0" animBg="1" autoUpdateAnimBg="0"/>
      <p:bldP spid="201767" grpId="0" bldLvl="0" animBg="1" autoUpdateAnimBg="0"/>
      <p:bldP spid="201768" grpId="0" bldLvl="0" animBg="1"/>
      <p:bldP spid="201769" grpId="0" bldLvl="0" animBg="1"/>
      <p:bldP spid="201770" grpId="0" bldLvl="0" animBg="1"/>
      <p:bldP spid="201774" grpId="0" bldLvl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0" name="Text Box 2"/>
          <p:cNvSpPr txBox="1">
            <a:spLocks noChangeArrowheads="1"/>
          </p:cNvSpPr>
          <p:nvPr/>
        </p:nvSpPr>
        <p:spPr bwMode="auto">
          <a:xfrm>
            <a:off x="395288" y="1196975"/>
            <a:ext cx="8280400" cy="3477875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ct val="50000"/>
              </a:spcBef>
              <a:buFontTx/>
              <a:buBlip>
                <a:blip r:embed="rId1"/>
              </a:buBlip>
            </a:pPr>
            <a:r>
              <a:rPr lang="zh-CN" altLang="en-US" sz="2200" dirty="0">
                <a:latin typeface="楷体" panose="02010609060101010101" pitchFamily="49" charset="-122"/>
                <a:ea typeface="楷体" panose="02010609060101010101" pitchFamily="49" charset="-122"/>
              </a:rPr>
              <a:t>对于</a:t>
            </a:r>
            <a:r>
              <a:rPr lang="zh-CN" altLang="en-US" sz="2200" dirty="0">
                <a:solidFill>
                  <a:srgbClr val="CC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完全</a:t>
            </a:r>
            <a:r>
              <a:rPr lang="zh-CN" altLang="en-US" sz="2200">
                <a:solidFill>
                  <a:srgbClr val="CC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二叉树</a:t>
            </a:r>
            <a:r>
              <a:rPr lang="zh-CN" altLang="en-US" sz="2200" smtClean="0">
                <a:latin typeface="楷体" panose="02010609060101010101" pitchFamily="49" charset="-122"/>
                <a:ea typeface="楷体" panose="02010609060101010101" pitchFamily="49" charset="-122"/>
              </a:rPr>
              <a:t>来说，其</a:t>
            </a:r>
            <a:r>
              <a:rPr lang="zh-CN" altLang="en-US" sz="2200" dirty="0">
                <a:latin typeface="楷体" panose="02010609060101010101" pitchFamily="49" charset="-122"/>
                <a:ea typeface="楷体" panose="02010609060101010101" pitchFamily="49" charset="-122"/>
              </a:rPr>
              <a:t>顺序存储是十分合适的。</a:t>
            </a:r>
            <a:endParaRPr lang="zh-CN" altLang="en-US" sz="22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 algn="l">
              <a:lnSpc>
                <a:spcPct val="150000"/>
              </a:lnSpc>
              <a:spcBef>
                <a:spcPct val="50000"/>
              </a:spcBef>
              <a:buFontTx/>
              <a:buBlip>
                <a:blip r:embed="rId1"/>
              </a:buBlip>
            </a:pPr>
            <a:r>
              <a:rPr lang="zh-CN" altLang="en-US" sz="2200" dirty="0">
                <a:latin typeface="楷体" panose="02010609060101010101" pitchFamily="49" charset="-122"/>
                <a:ea typeface="楷体" panose="02010609060101010101" pitchFamily="49" charset="-122"/>
              </a:rPr>
              <a:t>对于</a:t>
            </a:r>
            <a:r>
              <a:rPr lang="zh-CN" altLang="en-US" sz="2200" dirty="0">
                <a:solidFill>
                  <a:srgbClr val="CC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一般</a:t>
            </a:r>
            <a:r>
              <a:rPr lang="zh-CN" altLang="en-US" sz="2200">
                <a:solidFill>
                  <a:srgbClr val="CC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lang="zh-CN" altLang="en-US" sz="2200" smtClean="0">
                <a:solidFill>
                  <a:srgbClr val="CC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二叉树</a:t>
            </a:r>
            <a:r>
              <a:rPr lang="zh-CN" altLang="en-US" sz="2200" smtClean="0">
                <a:latin typeface="楷体" panose="02010609060101010101" pitchFamily="49" charset="-122"/>
                <a:ea typeface="楷体" panose="02010609060101010101" pitchFamily="49" charset="-122"/>
              </a:rPr>
              <a:t>，特别是</a:t>
            </a:r>
            <a:r>
              <a:rPr lang="zh-CN" altLang="en-US" sz="2200" dirty="0">
                <a:latin typeface="楷体" panose="02010609060101010101" pitchFamily="49" charset="-122"/>
                <a:ea typeface="楷体" panose="02010609060101010101" pitchFamily="49" charset="-122"/>
              </a:rPr>
              <a:t>对于那些</a:t>
            </a:r>
            <a:r>
              <a:rPr lang="zh-CN" altLang="en-US" sz="2200">
                <a:latin typeface="楷体" panose="02010609060101010101" pitchFamily="49" charset="-122"/>
                <a:ea typeface="楷体" panose="02010609060101010101" pitchFamily="49" charset="-122"/>
              </a:rPr>
              <a:t>单</a:t>
            </a:r>
            <a:r>
              <a:rPr lang="zh-CN" altLang="en-US" sz="2200" smtClean="0">
                <a:latin typeface="楷体" panose="02010609060101010101" pitchFamily="49" charset="-122"/>
                <a:ea typeface="楷体" panose="02010609060101010101" pitchFamily="49" charset="-122"/>
              </a:rPr>
              <a:t>分支结点较多</a:t>
            </a:r>
            <a:r>
              <a:rPr lang="zh-CN" altLang="en-US" sz="2200" dirty="0">
                <a:latin typeface="楷体" panose="02010609060101010101" pitchFamily="49" charset="-122"/>
                <a:ea typeface="楷体" panose="02010609060101010101" pitchFamily="49" charset="-122"/>
              </a:rPr>
              <a:t>的二叉树来说是很不</a:t>
            </a:r>
            <a:r>
              <a:rPr lang="zh-CN" altLang="en-US" sz="2200">
                <a:latin typeface="楷体" panose="02010609060101010101" pitchFamily="49" charset="-122"/>
                <a:ea typeface="楷体" panose="02010609060101010101" pitchFamily="49" charset="-122"/>
              </a:rPr>
              <a:t>合适</a:t>
            </a:r>
            <a:r>
              <a:rPr lang="zh-CN" altLang="en-US" sz="2200" smtClean="0">
                <a:latin typeface="楷体" panose="02010609060101010101" pitchFamily="49" charset="-122"/>
                <a:ea typeface="楷体" panose="02010609060101010101" pitchFamily="49" charset="-122"/>
              </a:rPr>
              <a:t>的，因为</a:t>
            </a:r>
            <a:r>
              <a:rPr lang="zh-CN" altLang="en-US" sz="2200" dirty="0">
                <a:latin typeface="楷体" panose="02010609060101010101" pitchFamily="49" charset="-122"/>
                <a:ea typeface="楷体" panose="02010609060101010101" pitchFamily="49" charset="-122"/>
              </a:rPr>
              <a:t>可能只有少数存储单元</a:t>
            </a:r>
            <a:r>
              <a:rPr lang="zh-CN" altLang="en-US" sz="2200">
                <a:latin typeface="楷体" panose="02010609060101010101" pitchFamily="49" charset="-122"/>
                <a:ea typeface="楷体" panose="02010609060101010101" pitchFamily="49" charset="-122"/>
              </a:rPr>
              <a:t>被</a:t>
            </a:r>
            <a:r>
              <a:rPr lang="zh-CN" altLang="en-US" sz="2200" smtClean="0">
                <a:latin typeface="楷体" panose="02010609060101010101" pitchFamily="49" charset="-122"/>
                <a:ea typeface="楷体" panose="02010609060101010101" pitchFamily="49" charset="-122"/>
              </a:rPr>
              <a:t>利用，特别是</a:t>
            </a:r>
            <a:r>
              <a:rPr lang="zh-CN" altLang="en-US" sz="2200" dirty="0">
                <a:latin typeface="楷体" panose="02010609060101010101" pitchFamily="49" charset="-122"/>
                <a:ea typeface="楷体" panose="02010609060101010101" pitchFamily="49" charset="-122"/>
              </a:rPr>
              <a:t>对退化的二叉树（即</a:t>
            </a:r>
            <a:r>
              <a:rPr lang="zh-CN" altLang="en-US" sz="2200">
                <a:latin typeface="楷体" panose="02010609060101010101" pitchFamily="49" charset="-122"/>
                <a:ea typeface="楷体" panose="02010609060101010101" pitchFamily="49" charset="-122"/>
              </a:rPr>
              <a:t>每个</a:t>
            </a:r>
            <a:r>
              <a:rPr lang="zh-CN" altLang="en-US" sz="2200" smtClean="0">
                <a:latin typeface="楷体" panose="02010609060101010101" pitchFamily="49" charset="-122"/>
                <a:ea typeface="楷体" panose="02010609060101010101" pitchFamily="49" charset="-122"/>
              </a:rPr>
              <a:t>分支结点都是</a:t>
            </a:r>
            <a:r>
              <a:rPr lang="zh-CN" altLang="en-US" sz="2200" dirty="0">
                <a:latin typeface="楷体" panose="02010609060101010101" pitchFamily="49" charset="-122"/>
                <a:ea typeface="楷体" panose="02010609060101010101" pitchFamily="49" charset="-122"/>
              </a:rPr>
              <a:t>单分支</a:t>
            </a:r>
            <a:r>
              <a:rPr lang="zh-CN" altLang="en-US" sz="2200"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lang="zh-CN" altLang="en-US" sz="2200" smtClean="0">
                <a:latin typeface="楷体" panose="02010609060101010101" pitchFamily="49" charset="-122"/>
                <a:ea typeface="楷体" panose="02010609060101010101" pitchFamily="49" charset="-122"/>
              </a:rPr>
              <a:t>），空间</a:t>
            </a:r>
            <a:r>
              <a:rPr lang="zh-CN" altLang="en-US" sz="2200" dirty="0">
                <a:latin typeface="楷体" panose="02010609060101010101" pitchFamily="49" charset="-122"/>
                <a:ea typeface="楷体" panose="02010609060101010101" pitchFamily="49" charset="-122"/>
              </a:rPr>
              <a:t>浪费更是惊人。</a:t>
            </a:r>
            <a:endParaRPr lang="zh-CN" altLang="en-US" sz="22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 algn="l">
              <a:lnSpc>
                <a:spcPct val="150000"/>
              </a:lnSpc>
              <a:spcBef>
                <a:spcPct val="50000"/>
              </a:spcBef>
              <a:buFontTx/>
              <a:buBlip>
                <a:blip r:embed="rId1"/>
              </a:buBlip>
            </a:pPr>
            <a:r>
              <a:rPr lang="zh-CN" altLang="en-US" sz="2200" dirty="0">
                <a:latin typeface="楷体" panose="02010609060101010101" pitchFamily="49" charset="-122"/>
                <a:ea typeface="楷体" panose="02010609060101010101" pitchFamily="49" charset="-122"/>
              </a:rPr>
              <a:t>在顺序存储</a:t>
            </a:r>
            <a:r>
              <a:rPr lang="zh-CN" altLang="en-US" sz="2200">
                <a:latin typeface="楷体" panose="02010609060101010101" pitchFamily="49" charset="-122"/>
                <a:ea typeface="楷体" panose="02010609060101010101" pitchFamily="49" charset="-122"/>
              </a:rPr>
              <a:t>结构</a:t>
            </a:r>
            <a:r>
              <a:rPr lang="zh-CN" altLang="en-US" sz="2200" smtClean="0">
                <a:latin typeface="楷体" panose="02010609060101010101" pitchFamily="49" charset="-122"/>
                <a:ea typeface="楷体" panose="02010609060101010101" pitchFamily="49" charset="-122"/>
              </a:rPr>
              <a:t>中，</a:t>
            </a:r>
            <a:r>
              <a:rPr lang="zh-CN" altLang="en-US" sz="2200" smtClean="0">
                <a:solidFill>
                  <a:srgbClr val="CC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找</a:t>
            </a:r>
            <a:r>
              <a:rPr lang="zh-CN" altLang="en-US" sz="2200">
                <a:solidFill>
                  <a:srgbClr val="CC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一</a:t>
            </a:r>
            <a:r>
              <a:rPr lang="zh-CN" altLang="en-US" sz="2200" smtClean="0">
                <a:solidFill>
                  <a:srgbClr val="CC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个结点的</a:t>
            </a:r>
            <a:r>
              <a:rPr lang="zh-CN" altLang="en-US" sz="2200" dirty="0">
                <a:solidFill>
                  <a:srgbClr val="CC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双亲和孩子都很容易</a:t>
            </a:r>
            <a:r>
              <a:rPr lang="zh-CN" altLang="en-US" sz="2200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en-US" sz="2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80931" name="Text Box 3"/>
          <p:cNvSpPr txBox="1">
            <a:spLocks noChangeArrowheads="1"/>
          </p:cNvSpPr>
          <p:nvPr/>
        </p:nvSpPr>
        <p:spPr bwMode="auto">
          <a:xfrm>
            <a:off x="468312" y="333375"/>
            <a:ext cx="4389439" cy="457200"/>
          </a:xfrm>
          <a:prstGeom prst="rect">
            <a:avLst/>
          </a:prstGeom>
          <a:ln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二叉树顺序存储结构的特点：</a:t>
            </a:r>
            <a:endParaRPr lang="zh-CN" altLang="en-US" dirty="0">
              <a:solidFill>
                <a:srgbClr val="3333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4" name="组合 3"/>
          <p:cNvGrpSpPr>
            <a:grpSpLocks noChangeAspect="1"/>
          </p:cNvGrpSpPr>
          <p:nvPr/>
        </p:nvGrpSpPr>
        <p:grpSpPr>
          <a:xfrm>
            <a:off x="5286381" y="4915220"/>
            <a:ext cx="1834298" cy="1497440"/>
            <a:chOff x="2500298" y="4000504"/>
            <a:chExt cx="2653788" cy="2166435"/>
          </a:xfrm>
        </p:grpSpPr>
        <p:sp>
          <p:nvSpPr>
            <p:cNvPr id="5" name="椭圆 4"/>
            <p:cNvSpPr/>
            <p:nvPr/>
          </p:nvSpPr>
          <p:spPr>
            <a:xfrm>
              <a:off x="3428992" y="4000504"/>
              <a:ext cx="714380" cy="52336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i="1" dirty="0" err="1" smtClean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CN" sz="1200" dirty="0" smtClean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/2</a:t>
              </a:r>
              <a:endParaRPr lang="zh-CN" altLang="en-US" sz="12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3428992" y="4857760"/>
              <a:ext cx="714380" cy="52336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i="1" dirty="0" err="1" smtClean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zh-CN" altLang="en-US" sz="14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2500298" y="5643578"/>
              <a:ext cx="714380" cy="52336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err="1" smtClean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sz="1400" i="1" dirty="0" err="1" smtClean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zh-CN" altLang="en-US" sz="14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4153954" y="5643578"/>
              <a:ext cx="1000132" cy="52336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 smtClean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sz="1200" i="1" dirty="0" err="1" smtClean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CN" sz="1200" dirty="0" err="1" smtClean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+1</a:t>
              </a:r>
              <a:endParaRPr lang="zh-CN" altLang="en-US" sz="12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" name="直接连接符 8"/>
            <p:cNvCxnSpPr>
              <a:stCxn id="5" idx="4"/>
              <a:endCxn id="6" idx="0"/>
            </p:cNvCxnSpPr>
            <p:nvPr/>
          </p:nvCxnSpPr>
          <p:spPr>
            <a:xfrm rot="5400000">
              <a:off x="3619235" y="4690812"/>
              <a:ext cx="333895" cy="1588"/>
            </a:xfrm>
            <a:prstGeom prst="line">
              <a:avLst/>
            </a:prstGeom>
            <a:ln w="28575">
              <a:solidFill>
                <a:srgbClr val="FF00FF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>
              <a:stCxn id="6" idx="3"/>
              <a:endCxn id="7" idx="7"/>
            </p:cNvCxnSpPr>
            <p:nvPr/>
          </p:nvCxnSpPr>
          <p:spPr>
            <a:xfrm rot="5400000">
              <a:off x="3113963" y="5300573"/>
              <a:ext cx="415745" cy="423552"/>
            </a:xfrm>
            <a:prstGeom prst="line">
              <a:avLst/>
            </a:prstGeom>
            <a:ln w="28575">
              <a:solidFill>
                <a:srgbClr val="FF00FF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>
              <a:stCxn id="6" idx="5"/>
              <a:endCxn id="8" idx="1"/>
            </p:cNvCxnSpPr>
            <p:nvPr/>
          </p:nvCxnSpPr>
          <p:spPr>
            <a:xfrm rot="16200000" flipH="1">
              <a:off x="3961713" y="5381515"/>
              <a:ext cx="415748" cy="261665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" name="左弧形箭头 11"/>
          <p:cNvSpPr/>
          <p:nvPr/>
        </p:nvSpPr>
        <p:spPr>
          <a:xfrm rot="10800000">
            <a:off x="6572265" y="4572008"/>
            <a:ext cx="214314" cy="642942"/>
          </a:xfrm>
          <a:prstGeom prst="curved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BE83-1AD7-4D57-BED4-A5A7924D4FB7}" type="slidenum">
              <a:rPr lang="en-US" altLang="zh-CN" smtClean="0"/>
            </a:fld>
            <a:r>
              <a:rPr lang="en-US" altLang="zh-CN" smtClean="0"/>
              <a:t>/10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755651" y="2445406"/>
            <a:ext cx="4387854" cy="174468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 err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typedef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node</a:t>
            </a:r>
            <a:endParaRPr kumimoji="1" lang="en-US" altLang="zh-CN" sz="2000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 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1" lang="en-US" altLang="zh-CN" sz="2000" dirty="0" err="1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ElemType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data;</a:t>
            </a:r>
            <a:endParaRPr kumimoji="1" lang="en-US" altLang="zh-CN" sz="2000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kumimoji="1" lang="en-US" altLang="zh-CN" sz="2000" dirty="0" err="1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 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kumimoji="1" lang="en-US" altLang="zh-CN" sz="200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lchild</a:t>
            </a:r>
            <a:r>
              <a:rPr kumimoji="1" lang="zh-CN" altLang="en-US" sz="200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kumimoji="1" lang="en-US" altLang="zh-CN" sz="200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rchild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kumimoji="1" lang="en-US" altLang="zh-CN" sz="2000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1" lang="en-US" altLang="zh-CN" sz="2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BTNode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kumimoji="1" lang="en-US" altLang="zh-CN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endParaRPr kumimoji="1" lang="en-US" altLang="zh-CN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1010" name="Text Box 2" descr="纸莎草纸"/>
          <p:cNvSpPr txBox="1">
            <a:spLocks noChangeArrowheads="1"/>
          </p:cNvSpPr>
          <p:nvPr/>
        </p:nvSpPr>
        <p:spPr bwMode="auto">
          <a:xfrm>
            <a:off x="250824" y="495282"/>
            <a:ext cx="5249869" cy="433388"/>
          </a:xfrm>
          <a:prstGeom prst="rect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 w="28575" algn="ctr">
            <a:noFill/>
            <a:miter lim="800000"/>
            <a:tailEnd type="none" w="med" len="lg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anose="02010509060101010101" pitchFamily="49" charset="-122"/>
              </a:rPr>
              <a:t>7.3.2  </a:t>
            </a:r>
            <a:r>
              <a:rPr kumimoji="1"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anose="02010509060101010101" pitchFamily="49" charset="-122"/>
              </a:rPr>
              <a:t>二叉树的链式存储结构</a:t>
            </a:r>
            <a:endParaRPr lang="zh-CN" altLang="en-US" sz="28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ea typeface="隶书" panose="02010509060101010101" pitchFamily="49" charset="-122"/>
            </a:endParaRPr>
          </a:p>
        </p:txBody>
      </p:sp>
      <p:sp>
        <p:nvSpPr>
          <p:cNvPr id="171011" name="Text Box 3"/>
          <p:cNvSpPr txBox="1">
            <a:spLocks noChangeArrowheads="1"/>
          </p:cNvSpPr>
          <p:nvPr/>
        </p:nvSpPr>
        <p:spPr bwMode="auto">
          <a:xfrm>
            <a:off x="395288" y="1246844"/>
            <a:ext cx="7920037" cy="867930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借鉴</a:t>
            </a:r>
            <a:r>
              <a:rPr kumimoji="1" lang="zh-CN" altLang="en-US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树的孩子链存储</a:t>
            </a:r>
            <a:r>
              <a:rPr kumimoji="1" lang="zh-CN" altLang="en-US" dirty="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结构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kumimoji="1" lang="zh-CN" altLang="en-US" dirty="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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  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二叉树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的链式存储结构。</a:t>
            </a:r>
            <a:endParaRPr kumimoji="1" lang="zh-CN" altLang="en-US" dirty="0">
              <a:ea typeface="楷体" panose="02010609060101010101" pitchFamily="49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在二叉树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链式存储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中，结点的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类型定义如下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:</a:t>
            </a:r>
            <a:endParaRPr lang="en-US" altLang="zh-CN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2000232" y="3635376"/>
            <a:ext cx="4786346" cy="1612611"/>
            <a:chOff x="2000232" y="3635376"/>
            <a:chExt cx="4786346" cy="1612611"/>
          </a:xfrm>
        </p:grpSpPr>
        <p:sp>
          <p:nvSpPr>
            <p:cNvPr id="6" name="TextBox 5"/>
            <p:cNvSpPr txBox="1"/>
            <p:nvPr/>
          </p:nvSpPr>
          <p:spPr>
            <a:xfrm>
              <a:off x="2000232" y="4786322"/>
              <a:ext cx="47863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mtClean="0">
                  <a:latin typeface="楷体" panose="02010609060101010101" pitchFamily="49" charset="-122"/>
                  <a:ea typeface="楷体" panose="02010609060101010101" pitchFamily="49" charset="-122"/>
                </a:rPr>
                <a:t>指向的都是</a:t>
              </a:r>
              <a:r>
                <a:rPr kumimoji="1" lang="zh-CN" altLang="en-US" smtClean="0"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二叉树：递归性</a:t>
              </a:r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cxnSp>
          <p:nvCxnSpPr>
            <p:cNvPr id="8" name="直接箭头连接符 7"/>
            <p:cNvCxnSpPr/>
            <p:nvPr/>
          </p:nvCxnSpPr>
          <p:spPr>
            <a:xfrm rot="5400000" flipH="1" flipV="1">
              <a:off x="2856693" y="4214024"/>
              <a:ext cx="1143008" cy="1588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2714612" y="3635376"/>
              <a:ext cx="1571636" cy="1588"/>
            </a:xfrm>
            <a:prstGeom prst="line">
              <a:avLst/>
            </a:prstGeom>
            <a:ln w="28575">
              <a:solidFill>
                <a:srgbClr val="FF00FF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BE83-1AD7-4D57-BED4-A5A7924D4FB7}" type="slidenum">
              <a:rPr lang="en-US" altLang="zh-CN" smtClean="0"/>
            </a:fld>
            <a:r>
              <a:rPr lang="en-US" altLang="zh-CN" smtClean="0"/>
              <a:t>/10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3"/>
          <p:cNvSpPr>
            <a:spLocks noChangeArrowheads="1"/>
          </p:cNvSpPr>
          <p:nvPr/>
        </p:nvSpPr>
        <p:spPr bwMode="auto">
          <a:xfrm>
            <a:off x="2568575" y="3292487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1926" name="Rectangle 6"/>
          <p:cNvSpPr>
            <a:spLocks noChangeArrowheads="1"/>
          </p:cNvSpPr>
          <p:nvPr/>
        </p:nvSpPr>
        <p:spPr bwMode="auto">
          <a:xfrm>
            <a:off x="-36513" y="3292487"/>
            <a:ext cx="9144001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1928" name="Rectangle 8"/>
          <p:cNvSpPr>
            <a:spLocks noChangeArrowheads="1"/>
          </p:cNvSpPr>
          <p:nvPr/>
        </p:nvSpPr>
        <p:spPr bwMode="auto">
          <a:xfrm>
            <a:off x="-36513" y="3292487"/>
            <a:ext cx="9144001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54" name="组合 53"/>
          <p:cNvGrpSpPr/>
          <p:nvPr/>
        </p:nvGrpSpPr>
        <p:grpSpPr>
          <a:xfrm>
            <a:off x="358775" y="1385900"/>
            <a:ext cx="2592388" cy="2016125"/>
            <a:chOff x="358775" y="1385900"/>
            <a:chExt cx="2592388" cy="2016125"/>
          </a:xfrm>
        </p:grpSpPr>
        <p:sp>
          <p:nvSpPr>
            <p:cNvPr id="81940" name="Line 20"/>
            <p:cNvSpPr>
              <a:spLocks noChangeShapeType="1"/>
            </p:cNvSpPr>
            <p:nvPr/>
          </p:nvSpPr>
          <p:spPr bwMode="auto">
            <a:xfrm>
              <a:off x="717550" y="2825762"/>
              <a:ext cx="288925" cy="2873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1937" name="Line 17"/>
            <p:cNvSpPr>
              <a:spLocks noChangeShapeType="1"/>
            </p:cNvSpPr>
            <p:nvPr/>
          </p:nvSpPr>
          <p:spPr bwMode="auto">
            <a:xfrm flipH="1">
              <a:off x="1222375" y="1673237"/>
              <a:ext cx="287338" cy="2873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1938" name="Freeform 18"/>
            <p:cNvSpPr/>
            <p:nvPr/>
          </p:nvSpPr>
          <p:spPr bwMode="auto">
            <a:xfrm>
              <a:off x="1831975" y="1625612"/>
              <a:ext cx="261938" cy="3698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5" y="233"/>
                </a:cxn>
              </a:cxnLst>
              <a:rect l="0" t="0" r="r" b="b"/>
              <a:pathLst>
                <a:path w="165" h="233">
                  <a:moveTo>
                    <a:pt x="0" y="0"/>
                  </a:moveTo>
                  <a:lnTo>
                    <a:pt x="165" y="233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1939" name="Line 19"/>
            <p:cNvSpPr>
              <a:spLocks noChangeShapeType="1"/>
            </p:cNvSpPr>
            <p:nvPr/>
          </p:nvSpPr>
          <p:spPr bwMode="auto">
            <a:xfrm flipH="1">
              <a:off x="646113" y="2249500"/>
              <a:ext cx="360362" cy="3603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1941" name="Line 21"/>
            <p:cNvSpPr>
              <a:spLocks noChangeShapeType="1"/>
            </p:cNvSpPr>
            <p:nvPr/>
          </p:nvSpPr>
          <p:spPr bwMode="auto">
            <a:xfrm flipH="1">
              <a:off x="1789113" y="2278075"/>
              <a:ext cx="287337" cy="28733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1942" name="Line 22"/>
            <p:cNvSpPr>
              <a:spLocks noChangeShapeType="1"/>
            </p:cNvSpPr>
            <p:nvPr/>
          </p:nvSpPr>
          <p:spPr bwMode="auto">
            <a:xfrm>
              <a:off x="2374900" y="2249500"/>
              <a:ext cx="287338" cy="3603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1930" name="Oval 10"/>
            <p:cNvSpPr>
              <a:spLocks noChangeArrowheads="1"/>
            </p:cNvSpPr>
            <p:nvPr/>
          </p:nvSpPr>
          <p:spPr bwMode="auto">
            <a:xfrm>
              <a:off x="1438275" y="1385900"/>
              <a:ext cx="431800" cy="36036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US" altLang="zh-CN" sz="2000" i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1931" name="Oval 11"/>
            <p:cNvSpPr>
              <a:spLocks noChangeArrowheads="1"/>
            </p:cNvSpPr>
            <p:nvPr/>
          </p:nvSpPr>
          <p:spPr bwMode="auto">
            <a:xfrm>
              <a:off x="933450" y="1960575"/>
              <a:ext cx="431800" cy="36036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1932" name="Oval 12"/>
            <p:cNvSpPr>
              <a:spLocks noChangeArrowheads="1"/>
            </p:cNvSpPr>
            <p:nvPr/>
          </p:nvSpPr>
          <p:spPr bwMode="auto">
            <a:xfrm>
              <a:off x="2014538" y="1960575"/>
              <a:ext cx="431800" cy="36036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1933" name="Oval 13"/>
            <p:cNvSpPr>
              <a:spLocks noChangeArrowheads="1"/>
            </p:cNvSpPr>
            <p:nvPr/>
          </p:nvSpPr>
          <p:spPr bwMode="auto">
            <a:xfrm>
              <a:off x="358775" y="2536837"/>
              <a:ext cx="431800" cy="360363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1934" name="Oval 14"/>
            <p:cNvSpPr>
              <a:spLocks noChangeArrowheads="1"/>
            </p:cNvSpPr>
            <p:nvPr/>
          </p:nvSpPr>
          <p:spPr bwMode="auto">
            <a:xfrm>
              <a:off x="1439863" y="2536837"/>
              <a:ext cx="431800" cy="360363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endPara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1935" name="Oval 15"/>
            <p:cNvSpPr>
              <a:spLocks noChangeArrowheads="1"/>
            </p:cNvSpPr>
            <p:nvPr/>
          </p:nvSpPr>
          <p:spPr bwMode="auto">
            <a:xfrm>
              <a:off x="933450" y="3041662"/>
              <a:ext cx="431800" cy="360363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  <a:endPara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1936" name="Oval 16"/>
            <p:cNvSpPr>
              <a:spLocks noChangeArrowheads="1"/>
            </p:cNvSpPr>
            <p:nvPr/>
          </p:nvSpPr>
          <p:spPr bwMode="auto">
            <a:xfrm>
              <a:off x="2519363" y="2536837"/>
              <a:ext cx="431800" cy="360363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endPara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1929" name="AutoShape 9"/>
          <p:cNvSpPr>
            <a:spLocks noChangeArrowheads="1"/>
          </p:cNvSpPr>
          <p:nvPr/>
        </p:nvSpPr>
        <p:spPr bwMode="auto">
          <a:xfrm>
            <a:off x="3168650" y="2970225"/>
            <a:ext cx="719138" cy="287337"/>
          </a:xfrm>
          <a:prstGeom prst="rightArrow">
            <a:avLst>
              <a:gd name="adj1" fmla="val 50000"/>
              <a:gd name="adj2" fmla="val 62569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56"/>
          <p:cNvGrpSpPr/>
          <p:nvPr/>
        </p:nvGrpSpPr>
        <p:grpSpPr bwMode="auto">
          <a:xfrm>
            <a:off x="4102100" y="784238"/>
            <a:ext cx="4826000" cy="3265488"/>
            <a:chOff x="2584" y="360"/>
            <a:chExt cx="3040" cy="2057"/>
          </a:xfrm>
        </p:grpSpPr>
        <p:sp>
          <p:nvSpPr>
            <p:cNvPr id="81943" name="Rectangle 23"/>
            <p:cNvSpPr>
              <a:spLocks noChangeArrowheads="1"/>
            </p:cNvSpPr>
            <p:nvPr/>
          </p:nvSpPr>
          <p:spPr bwMode="auto">
            <a:xfrm>
              <a:off x="3718" y="739"/>
              <a:ext cx="227" cy="22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/>
            </a:p>
          </p:txBody>
        </p:sp>
        <p:sp>
          <p:nvSpPr>
            <p:cNvPr id="81944" name="Rectangle 24"/>
            <p:cNvSpPr>
              <a:spLocks noChangeArrowheads="1"/>
            </p:cNvSpPr>
            <p:nvPr/>
          </p:nvSpPr>
          <p:spPr bwMode="auto">
            <a:xfrm>
              <a:off x="3945" y="739"/>
              <a:ext cx="227" cy="227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US" altLang="zh-CN" sz="2000" i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1945" name="Rectangle 25"/>
            <p:cNvSpPr>
              <a:spLocks noChangeArrowheads="1"/>
            </p:cNvSpPr>
            <p:nvPr/>
          </p:nvSpPr>
          <p:spPr bwMode="auto">
            <a:xfrm>
              <a:off x="4172" y="739"/>
              <a:ext cx="227" cy="22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/>
            </a:p>
          </p:txBody>
        </p:sp>
        <p:sp>
          <p:nvSpPr>
            <p:cNvPr id="81946" name="Rectangle 26"/>
            <p:cNvSpPr>
              <a:spLocks noChangeArrowheads="1"/>
            </p:cNvSpPr>
            <p:nvPr/>
          </p:nvSpPr>
          <p:spPr bwMode="auto">
            <a:xfrm>
              <a:off x="2993" y="1237"/>
              <a:ext cx="227" cy="22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/>
            </a:p>
          </p:txBody>
        </p:sp>
        <p:sp>
          <p:nvSpPr>
            <p:cNvPr id="81947" name="Rectangle 27"/>
            <p:cNvSpPr>
              <a:spLocks noChangeArrowheads="1"/>
            </p:cNvSpPr>
            <p:nvPr/>
          </p:nvSpPr>
          <p:spPr bwMode="auto">
            <a:xfrm>
              <a:off x="3220" y="1237"/>
              <a:ext cx="227" cy="227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1948" name="Rectangle 28"/>
            <p:cNvSpPr>
              <a:spLocks noChangeArrowheads="1"/>
            </p:cNvSpPr>
            <p:nvPr/>
          </p:nvSpPr>
          <p:spPr bwMode="auto">
            <a:xfrm>
              <a:off x="3447" y="1237"/>
              <a:ext cx="227" cy="22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/>
                <a:t>∧</a:t>
              </a:r>
              <a:endParaRPr lang="en-US" altLang="zh-CN" sz="1800"/>
            </a:p>
          </p:txBody>
        </p:sp>
        <p:sp>
          <p:nvSpPr>
            <p:cNvPr id="81949" name="Rectangle 29"/>
            <p:cNvSpPr>
              <a:spLocks noChangeArrowheads="1"/>
            </p:cNvSpPr>
            <p:nvPr/>
          </p:nvSpPr>
          <p:spPr bwMode="auto">
            <a:xfrm>
              <a:off x="2584" y="1736"/>
              <a:ext cx="227" cy="22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/>
                <a:t>∧</a:t>
              </a:r>
              <a:endParaRPr lang="en-US" altLang="zh-CN" sz="1800"/>
            </a:p>
          </p:txBody>
        </p:sp>
        <p:sp>
          <p:nvSpPr>
            <p:cNvPr id="81950" name="Rectangle 30"/>
            <p:cNvSpPr>
              <a:spLocks noChangeArrowheads="1"/>
            </p:cNvSpPr>
            <p:nvPr/>
          </p:nvSpPr>
          <p:spPr bwMode="auto">
            <a:xfrm>
              <a:off x="2811" y="1736"/>
              <a:ext cx="227" cy="227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1951" name="Rectangle 31"/>
            <p:cNvSpPr>
              <a:spLocks noChangeArrowheads="1"/>
            </p:cNvSpPr>
            <p:nvPr/>
          </p:nvSpPr>
          <p:spPr bwMode="auto">
            <a:xfrm>
              <a:off x="3038" y="1736"/>
              <a:ext cx="227" cy="22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/>
            </a:p>
          </p:txBody>
        </p:sp>
        <p:sp>
          <p:nvSpPr>
            <p:cNvPr id="81952" name="Rectangle 32"/>
            <p:cNvSpPr>
              <a:spLocks noChangeArrowheads="1"/>
            </p:cNvSpPr>
            <p:nvPr/>
          </p:nvSpPr>
          <p:spPr bwMode="auto">
            <a:xfrm>
              <a:off x="3129" y="2190"/>
              <a:ext cx="227" cy="22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/>
                <a:t>∧</a:t>
              </a:r>
              <a:endParaRPr lang="en-US" altLang="zh-CN" sz="1800" dirty="0"/>
            </a:p>
          </p:txBody>
        </p:sp>
        <p:sp>
          <p:nvSpPr>
            <p:cNvPr id="81953" name="Rectangle 33"/>
            <p:cNvSpPr>
              <a:spLocks noChangeArrowheads="1"/>
            </p:cNvSpPr>
            <p:nvPr/>
          </p:nvSpPr>
          <p:spPr bwMode="auto">
            <a:xfrm>
              <a:off x="3356" y="2190"/>
              <a:ext cx="227" cy="227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  <a:endPara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1954" name="Rectangle 34"/>
            <p:cNvSpPr>
              <a:spLocks noChangeArrowheads="1"/>
            </p:cNvSpPr>
            <p:nvPr/>
          </p:nvSpPr>
          <p:spPr bwMode="auto">
            <a:xfrm>
              <a:off x="3583" y="2190"/>
              <a:ext cx="227" cy="22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/>
                <a:t>∧</a:t>
              </a:r>
              <a:endParaRPr lang="en-US" altLang="zh-CN" sz="1800"/>
            </a:p>
          </p:txBody>
        </p:sp>
        <p:sp>
          <p:nvSpPr>
            <p:cNvPr id="81955" name="Rectangle 35"/>
            <p:cNvSpPr>
              <a:spLocks noChangeArrowheads="1"/>
            </p:cNvSpPr>
            <p:nvPr/>
          </p:nvSpPr>
          <p:spPr bwMode="auto">
            <a:xfrm>
              <a:off x="4399" y="1238"/>
              <a:ext cx="227" cy="22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/>
            </a:p>
          </p:txBody>
        </p:sp>
        <p:sp>
          <p:nvSpPr>
            <p:cNvPr id="81956" name="Rectangle 36"/>
            <p:cNvSpPr>
              <a:spLocks noChangeArrowheads="1"/>
            </p:cNvSpPr>
            <p:nvPr/>
          </p:nvSpPr>
          <p:spPr bwMode="auto">
            <a:xfrm>
              <a:off x="4626" y="1238"/>
              <a:ext cx="227" cy="227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1957" name="Rectangle 37"/>
            <p:cNvSpPr>
              <a:spLocks noChangeArrowheads="1"/>
            </p:cNvSpPr>
            <p:nvPr/>
          </p:nvSpPr>
          <p:spPr bwMode="auto">
            <a:xfrm>
              <a:off x="4853" y="1238"/>
              <a:ext cx="227" cy="22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/>
            </a:p>
          </p:txBody>
        </p:sp>
        <p:sp>
          <p:nvSpPr>
            <p:cNvPr id="81958" name="Rectangle 38"/>
            <p:cNvSpPr>
              <a:spLocks noChangeArrowheads="1"/>
            </p:cNvSpPr>
            <p:nvPr/>
          </p:nvSpPr>
          <p:spPr bwMode="auto">
            <a:xfrm>
              <a:off x="3810" y="1736"/>
              <a:ext cx="227" cy="22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/>
                <a:t>∧</a:t>
              </a:r>
              <a:endParaRPr lang="en-US" altLang="zh-CN" sz="1800"/>
            </a:p>
          </p:txBody>
        </p:sp>
        <p:sp>
          <p:nvSpPr>
            <p:cNvPr id="81959" name="Rectangle 39"/>
            <p:cNvSpPr>
              <a:spLocks noChangeArrowheads="1"/>
            </p:cNvSpPr>
            <p:nvPr/>
          </p:nvSpPr>
          <p:spPr bwMode="auto">
            <a:xfrm>
              <a:off x="4037" y="1736"/>
              <a:ext cx="227" cy="227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endPara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1960" name="Rectangle 40"/>
            <p:cNvSpPr>
              <a:spLocks noChangeArrowheads="1"/>
            </p:cNvSpPr>
            <p:nvPr/>
          </p:nvSpPr>
          <p:spPr bwMode="auto">
            <a:xfrm>
              <a:off x="4264" y="1736"/>
              <a:ext cx="227" cy="22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/>
                <a:t>∧</a:t>
              </a:r>
              <a:endParaRPr lang="en-US" altLang="zh-CN" sz="1800" dirty="0"/>
            </a:p>
          </p:txBody>
        </p:sp>
        <p:sp>
          <p:nvSpPr>
            <p:cNvPr id="81961" name="Rectangle 41"/>
            <p:cNvSpPr>
              <a:spLocks noChangeArrowheads="1"/>
            </p:cNvSpPr>
            <p:nvPr/>
          </p:nvSpPr>
          <p:spPr bwMode="auto">
            <a:xfrm>
              <a:off x="4943" y="1736"/>
              <a:ext cx="227" cy="22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/>
                <a:t>∧</a:t>
              </a:r>
              <a:endParaRPr lang="en-US" altLang="zh-CN" sz="1800"/>
            </a:p>
          </p:txBody>
        </p:sp>
        <p:sp>
          <p:nvSpPr>
            <p:cNvPr id="81962" name="Rectangle 42"/>
            <p:cNvSpPr>
              <a:spLocks noChangeArrowheads="1"/>
            </p:cNvSpPr>
            <p:nvPr/>
          </p:nvSpPr>
          <p:spPr bwMode="auto">
            <a:xfrm>
              <a:off x="5170" y="1736"/>
              <a:ext cx="227" cy="227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endPara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1963" name="Rectangle 43"/>
            <p:cNvSpPr>
              <a:spLocks noChangeArrowheads="1"/>
            </p:cNvSpPr>
            <p:nvPr/>
          </p:nvSpPr>
          <p:spPr bwMode="auto">
            <a:xfrm>
              <a:off x="5397" y="1736"/>
              <a:ext cx="227" cy="22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/>
                <a:t>∧</a:t>
              </a:r>
              <a:endParaRPr lang="en-US" altLang="zh-CN" sz="1800"/>
            </a:p>
          </p:txBody>
        </p:sp>
        <p:sp>
          <p:nvSpPr>
            <p:cNvPr id="81964" name="Line 44"/>
            <p:cNvSpPr>
              <a:spLocks noChangeShapeType="1"/>
            </p:cNvSpPr>
            <p:nvPr/>
          </p:nvSpPr>
          <p:spPr bwMode="auto">
            <a:xfrm flipH="1">
              <a:off x="3447" y="875"/>
              <a:ext cx="408" cy="3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1965" name="Line 45"/>
            <p:cNvSpPr>
              <a:spLocks noChangeShapeType="1"/>
            </p:cNvSpPr>
            <p:nvPr/>
          </p:nvSpPr>
          <p:spPr bwMode="auto">
            <a:xfrm flipH="1">
              <a:off x="2857" y="1328"/>
              <a:ext cx="272" cy="4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1966" name="Line 46"/>
            <p:cNvSpPr>
              <a:spLocks noChangeShapeType="1"/>
            </p:cNvSpPr>
            <p:nvPr/>
          </p:nvSpPr>
          <p:spPr bwMode="auto">
            <a:xfrm>
              <a:off x="4309" y="875"/>
              <a:ext cx="408" cy="3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1967" name="Freeform 47"/>
            <p:cNvSpPr/>
            <p:nvPr/>
          </p:nvSpPr>
          <p:spPr bwMode="auto">
            <a:xfrm>
              <a:off x="3137" y="1857"/>
              <a:ext cx="264" cy="33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64" y="333"/>
                </a:cxn>
              </a:cxnLst>
              <a:rect l="0" t="0" r="r" b="b"/>
              <a:pathLst>
                <a:path w="264" h="333">
                  <a:moveTo>
                    <a:pt x="0" y="0"/>
                  </a:moveTo>
                  <a:lnTo>
                    <a:pt x="264" y="333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1968" name="Line 48"/>
            <p:cNvSpPr>
              <a:spLocks noChangeShapeType="1"/>
            </p:cNvSpPr>
            <p:nvPr/>
          </p:nvSpPr>
          <p:spPr bwMode="auto">
            <a:xfrm flipH="1">
              <a:off x="4127" y="1374"/>
              <a:ext cx="408" cy="3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1969" name="Line 49"/>
            <p:cNvSpPr>
              <a:spLocks noChangeShapeType="1"/>
            </p:cNvSpPr>
            <p:nvPr/>
          </p:nvSpPr>
          <p:spPr bwMode="auto">
            <a:xfrm>
              <a:off x="4944" y="1374"/>
              <a:ext cx="317" cy="3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1970" name="Line 50"/>
            <p:cNvSpPr>
              <a:spLocks noChangeShapeType="1"/>
            </p:cNvSpPr>
            <p:nvPr/>
          </p:nvSpPr>
          <p:spPr bwMode="auto">
            <a:xfrm>
              <a:off x="4082" y="466"/>
              <a:ext cx="0" cy="2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1971" name="Text Box 51"/>
            <p:cNvSpPr txBox="1">
              <a:spLocks noChangeArrowheads="1"/>
            </p:cNvSpPr>
            <p:nvPr/>
          </p:nvSpPr>
          <p:spPr bwMode="auto">
            <a:xfrm>
              <a:off x="3960" y="360"/>
              <a:ext cx="408" cy="250"/>
            </a:xfrm>
            <a:prstGeom prst="rect">
              <a:avLst/>
            </a:prstGeom>
            <a:noFill/>
            <a:ln w="9525" algn="ctr">
              <a:noFill/>
              <a:miter lim="800000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/>
                <a:t>b</a:t>
              </a:r>
              <a:endParaRPr lang="en-US" altLang="zh-CN" sz="2000" dirty="0"/>
            </a:p>
          </p:txBody>
        </p:sp>
      </p:grpSp>
      <p:sp>
        <p:nvSpPr>
          <p:cNvPr id="81974" name="Text Box 54"/>
          <p:cNvSpPr txBox="1">
            <a:spLocks noChangeArrowheads="1"/>
          </p:cNvSpPr>
          <p:nvPr/>
        </p:nvSpPr>
        <p:spPr bwMode="auto">
          <a:xfrm>
            <a:off x="395288" y="473087"/>
            <a:ext cx="4032250" cy="457200"/>
          </a:xfrm>
          <a:prstGeom prst="rect">
            <a:avLst/>
          </a:prstGeom>
          <a:solidFill>
            <a:srgbClr val="CC00FF"/>
          </a:solidFill>
          <a:ln w="28575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二叉链存储</a:t>
            </a:r>
            <a:r>
              <a:rPr lang="zh-CN" altLang="en-US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结构演示</a:t>
            </a:r>
            <a:endParaRPr lang="zh-CN" altLang="en-US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3" name="Group 57"/>
          <p:cNvGrpSpPr/>
          <p:nvPr/>
        </p:nvGrpSpPr>
        <p:grpSpPr bwMode="auto">
          <a:xfrm>
            <a:off x="6249988" y="4002102"/>
            <a:ext cx="1368425" cy="1243013"/>
            <a:chOff x="3937" y="2387"/>
            <a:chExt cx="862" cy="783"/>
          </a:xfrm>
        </p:grpSpPr>
        <p:sp>
          <p:nvSpPr>
            <p:cNvPr id="81924" name="Text Box 4"/>
            <p:cNvSpPr txBox="1">
              <a:spLocks noChangeArrowheads="1"/>
            </p:cNvSpPr>
            <p:nvPr/>
          </p:nvSpPr>
          <p:spPr bwMode="auto">
            <a:xfrm>
              <a:off x="3937" y="2899"/>
              <a:ext cx="862" cy="27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zh-CN" altLang="en-US" sz="2200" dirty="0">
                  <a:latin typeface="楷体" panose="02010609060101010101" pitchFamily="49" charset="-122"/>
                  <a:ea typeface="楷体" panose="02010609060101010101" pitchFamily="49" charset="-122"/>
                </a:rPr>
                <a:t>二叉链</a:t>
              </a:r>
              <a:r>
                <a:rPr kumimoji="1" lang="zh-CN" altLang="en-US" sz="2000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 </a:t>
              </a:r>
              <a:endParaRPr kumimoji="1" lang="zh-CN" altLang="en-US" sz="2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1975" name="Line 55"/>
            <p:cNvSpPr>
              <a:spLocks noChangeShapeType="1"/>
            </p:cNvSpPr>
            <p:nvPr/>
          </p:nvSpPr>
          <p:spPr bwMode="auto">
            <a:xfrm flipV="1">
              <a:off x="4332" y="2387"/>
              <a:ext cx="0" cy="499"/>
            </a:xfrm>
            <a:prstGeom prst="line">
              <a:avLst/>
            </a:prstGeom>
            <a:noFill/>
            <a:ln w="57150">
              <a:solidFill>
                <a:srgbClr val="CC00FF"/>
              </a:solidFill>
              <a:round/>
              <a:tailEnd type="triangl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55" name="灯片编号占位符 5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BE83-1AD7-4D57-BED4-A5A7924D4FB7}" type="slidenum">
              <a:rPr lang="en-US" altLang="zh-CN" smtClean="0"/>
            </a:fld>
            <a:r>
              <a:rPr lang="en-US" altLang="zh-CN" smtClean="0"/>
              <a:t>/10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9" grpId="0" bldLvl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8" name="Text Box 4"/>
          <p:cNvSpPr txBox="1">
            <a:spLocks noChangeArrowheads="1"/>
          </p:cNvSpPr>
          <p:nvPr/>
        </p:nvSpPr>
        <p:spPr bwMode="auto">
          <a:xfrm>
            <a:off x="500034" y="500042"/>
            <a:ext cx="4248150" cy="457200"/>
          </a:xfrm>
          <a:prstGeom prst="rect">
            <a:avLst/>
          </a:prstGeom>
          <a:ln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 smtClean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二</a:t>
            </a:r>
            <a:r>
              <a:rPr lang="zh-CN" altLang="en-US" dirty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叉链存储结构的特点：</a:t>
            </a:r>
            <a:endParaRPr lang="zh-CN" altLang="en-US" dirty="0">
              <a:solidFill>
                <a:srgbClr val="3333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79909" name="Text Box 5"/>
          <p:cNvSpPr txBox="1">
            <a:spLocks noChangeArrowheads="1"/>
          </p:cNvSpPr>
          <p:nvPr/>
        </p:nvSpPr>
        <p:spPr bwMode="auto">
          <a:xfrm>
            <a:off x="611188" y="1268413"/>
            <a:ext cx="8032778" cy="1615827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marL="457200" indent="-457200" algn="l">
              <a:lnSpc>
                <a:spcPct val="150000"/>
              </a:lnSpc>
              <a:buFontTx/>
              <a:buBlip>
                <a:blip r:embed="rId1"/>
              </a:buBlip>
            </a:pPr>
            <a:r>
              <a:rPr lang="zh-CN" altLang="en-US" sz="2200" dirty="0">
                <a:ea typeface="楷体" panose="02010609060101010101" pitchFamily="49" charset="-122"/>
                <a:cs typeface="Times New Roman" panose="02020603050405020304" pitchFamily="18" charset="0"/>
              </a:rPr>
              <a:t>除了</a:t>
            </a:r>
            <a:r>
              <a:rPr lang="zh-CN" altLang="en-US" sz="2200">
                <a:ea typeface="楷体" panose="02010609060101010101" pitchFamily="49" charset="-122"/>
                <a:cs typeface="Times New Roman" panose="02020603050405020304" pitchFamily="18" charset="0"/>
              </a:rPr>
              <a:t>指针</a:t>
            </a:r>
            <a:r>
              <a:rPr lang="zh-CN" altLang="en-US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外，二</a:t>
            </a:r>
            <a:r>
              <a:rPr lang="zh-CN" altLang="en-US" sz="2200" dirty="0">
                <a:ea typeface="楷体" panose="02010609060101010101" pitchFamily="49" charset="-122"/>
                <a:cs typeface="Times New Roman" panose="02020603050405020304" pitchFamily="18" charset="0"/>
              </a:rPr>
              <a:t>叉链</a:t>
            </a:r>
            <a:r>
              <a:rPr lang="zh-CN" altLang="en-US" sz="2200" dirty="0">
                <a:solidFill>
                  <a:srgbClr val="CC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比较节省存储空间</a:t>
            </a:r>
            <a:r>
              <a:rPr lang="zh-CN" altLang="en-US" sz="2200" dirty="0">
                <a:ea typeface="楷体" panose="02010609060101010101" pitchFamily="49" charset="-122"/>
                <a:cs typeface="Times New Roman" panose="02020603050405020304" pitchFamily="18" charset="0"/>
              </a:rPr>
              <a:t>。占用的存储空间与树形</a:t>
            </a:r>
            <a:r>
              <a:rPr lang="zh-CN" altLang="en-US" sz="2200">
                <a:ea typeface="楷体" panose="02010609060101010101" pitchFamily="49" charset="-122"/>
                <a:cs typeface="Times New Roman" panose="02020603050405020304" pitchFamily="18" charset="0"/>
              </a:rPr>
              <a:t>没有</a:t>
            </a:r>
            <a:r>
              <a:rPr lang="zh-CN" altLang="en-US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关系，只</a:t>
            </a:r>
            <a:r>
              <a:rPr lang="zh-CN" altLang="en-US" sz="2200" dirty="0">
                <a:ea typeface="楷体" panose="02010609060101010101" pitchFamily="49" charset="-122"/>
                <a:cs typeface="Times New Roman" panose="02020603050405020304" pitchFamily="18" charset="0"/>
              </a:rPr>
              <a:t>与</a:t>
            </a:r>
            <a:r>
              <a:rPr lang="zh-CN" altLang="en-US" sz="2200">
                <a:ea typeface="楷体" panose="02010609060101010101" pitchFamily="49" charset="-122"/>
                <a:cs typeface="Times New Roman" panose="02020603050405020304" pitchFamily="18" charset="0"/>
              </a:rPr>
              <a:t>树</a:t>
            </a:r>
            <a:r>
              <a:rPr lang="zh-CN" altLang="en-US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中结点个数</a:t>
            </a:r>
            <a:r>
              <a:rPr lang="zh-CN" altLang="en-US" sz="2200" dirty="0">
                <a:ea typeface="楷体" panose="02010609060101010101" pitchFamily="49" charset="-122"/>
                <a:cs typeface="Times New Roman" panose="02020603050405020304" pitchFamily="18" charset="0"/>
              </a:rPr>
              <a:t>有关。</a:t>
            </a:r>
            <a:endParaRPr lang="zh-CN" altLang="en-US" sz="2200" dirty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ct val="150000"/>
              </a:lnSpc>
              <a:buFontTx/>
              <a:buBlip>
                <a:blip r:embed="rId1"/>
              </a:buBlip>
            </a:pPr>
            <a:r>
              <a:rPr lang="zh-CN" altLang="en-US" sz="2200" dirty="0">
                <a:ea typeface="楷体" panose="02010609060101010101" pitchFamily="49" charset="-122"/>
                <a:cs typeface="Times New Roman" panose="02020603050405020304" pitchFamily="18" charset="0"/>
              </a:rPr>
              <a:t>在二叉</a:t>
            </a:r>
            <a:r>
              <a:rPr lang="zh-CN" altLang="en-US" sz="2200">
                <a:ea typeface="楷体" panose="02010609060101010101" pitchFamily="49" charset="-122"/>
                <a:cs typeface="Times New Roman" panose="02020603050405020304" pitchFamily="18" charset="0"/>
              </a:rPr>
              <a:t>链</a:t>
            </a:r>
            <a:r>
              <a:rPr lang="zh-CN" altLang="en-US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中，</a:t>
            </a:r>
            <a:r>
              <a:rPr lang="zh-CN" altLang="en-US" sz="2200" smtClean="0">
                <a:solidFill>
                  <a:srgbClr val="CC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找</a:t>
            </a:r>
            <a:r>
              <a:rPr lang="zh-CN" altLang="en-US" sz="2200">
                <a:solidFill>
                  <a:srgbClr val="CC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一</a:t>
            </a:r>
            <a:r>
              <a:rPr lang="zh-CN" altLang="en-US" sz="2200" smtClean="0">
                <a:solidFill>
                  <a:srgbClr val="CC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个结点的</a:t>
            </a:r>
            <a:r>
              <a:rPr lang="zh-CN" altLang="en-US" sz="2200" dirty="0">
                <a:solidFill>
                  <a:srgbClr val="CC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孩子</a:t>
            </a:r>
            <a:r>
              <a:rPr lang="zh-CN" altLang="en-US" sz="2200">
                <a:solidFill>
                  <a:srgbClr val="CC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很</a:t>
            </a:r>
            <a:r>
              <a:rPr lang="zh-CN" altLang="en-US" sz="2200" smtClean="0">
                <a:solidFill>
                  <a:srgbClr val="CC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容易</a:t>
            </a:r>
            <a:r>
              <a:rPr lang="zh-CN" altLang="en-US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，但</a:t>
            </a:r>
            <a:r>
              <a:rPr lang="zh-CN" altLang="en-US" sz="2200" dirty="0">
                <a:ea typeface="楷体" panose="02010609060101010101" pitchFamily="49" charset="-122"/>
                <a:cs typeface="Times New Roman" panose="02020603050405020304" pitchFamily="18" charset="0"/>
              </a:rPr>
              <a:t>找其双亲不方便。</a:t>
            </a:r>
            <a:endParaRPr lang="zh-CN" altLang="en-US" sz="2200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28662" y="3429000"/>
            <a:ext cx="7143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20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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  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一颗树采用孩子兄弟链存储结构表示 </a:t>
            </a:r>
            <a:r>
              <a:rPr lang="zh-CN" altLang="en-US" smtClean="0">
                <a:solidFill>
                  <a:srgbClr val="C0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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二叉链</a:t>
            </a:r>
            <a:endParaRPr lang="zh-CN" altLang="en-US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BE83-1AD7-4D57-BED4-A5A7924D4FB7}" type="slidenum">
              <a:rPr lang="en-US" altLang="zh-CN" smtClean="0"/>
            </a:fld>
            <a:r>
              <a:rPr lang="en-US" altLang="zh-CN" smtClean="0"/>
              <a:t>/10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6"/>
          <p:cNvGrpSpPr/>
          <p:nvPr/>
        </p:nvGrpSpPr>
        <p:grpSpPr bwMode="auto">
          <a:xfrm>
            <a:off x="500034" y="928670"/>
            <a:ext cx="4826000" cy="3265488"/>
            <a:chOff x="2584" y="360"/>
            <a:chExt cx="3040" cy="2057"/>
          </a:xfrm>
        </p:grpSpPr>
        <p:sp>
          <p:nvSpPr>
            <p:cNvPr id="4" name="Rectangle 23"/>
            <p:cNvSpPr>
              <a:spLocks noChangeArrowheads="1"/>
            </p:cNvSpPr>
            <p:nvPr/>
          </p:nvSpPr>
          <p:spPr bwMode="auto">
            <a:xfrm>
              <a:off x="3718" y="739"/>
              <a:ext cx="227" cy="22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/>
            </a:p>
          </p:txBody>
        </p:sp>
        <p:sp>
          <p:nvSpPr>
            <p:cNvPr id="5" name="Rectangle 24"/>
            <p:cNvSpPr>
              <a:spLocks noChangeArrowheads="1"/>
            </p:cNvSpPr>
            <p:nvPr/>
          </p:nvSpPr>
          <p:spPr bwMode="auto">
            <a:xfrm>
              <a:off x="3945" y="739"/>
              <a:ext cx="227" cy="227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US" altLang="zh-CN" sz="2000" i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Rectangle 25"/>
            <p:cNvSpPr>
              <a:spLocks noChangeArrowheads="1"/>
            </p:cNvSpPr>
            <p:nvPr/>
          </p:nvSpPr>
          <p:spPr bwMode="auto">
            <a:xfrm>
              <a:off x="4172" y="739"/>
              <a:ext cx="227" cy="22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/>
            </a:p>
          </p:txBody>
        </p:sp>
        <p:sp>
          <p:nvSpPr>
            <p:cNvPr id="7" name="Rectangle 26"/>
            <p:cNvSpPr>
              <a:spLocks noChangeArrowheads="1"/>
            </p:cNvSpPr>
            <p:nvPr/>
          </p:nvSpPr>
          <p:spPr bwMode="auto">
            <a:xfrm>
              <a:off x="2993" y="1237"/>
              <a:ext cx="227" cy="22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/>
            </a:p>
          </p:txBody>
        </p:sp>
        <p:sp>
          <p:nvSpPr>
            <p:cNvPr id="8" name="Rectangle 27"/>
            <p:cNvSpPr>
              <a:spLocks noChangeArrowheads="1"/>
            </p:cNvSpPr>
            <p:nvPr/>
          </p:nvSpPr>
          <p:spPr bwMode="auto">
            <a:xfrm>
              <a:off x="3220" y="1237"/>
              <a:ext cx="227" cy="227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Rectangle 28"/>
            <p:cNvSpPr>
              <a:spLocks noChangeArrowheads="1"/>
            </p:cNvSpPr>
            <p:nvPr/>
          </p:nvSpPr>
          <p:spPr bwMode="auto">
            <a:xfrm>
              <a:off x="3447" y="1237"/>
              <a:ext cx="227" cy="22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/>
                <a:t>∧</a:t>
              </a:r>
              <a:endParaRPr lang="en-US" altLang="zh-CN" sz="1800"/>
            </a:p>
          </p:txBody>
        </p:sp>
        <p:sp>
          <p:nvSpPr>
            <p:cNvPr id="10" name="Rectangle 29"/>
            <p:cNvSpPr>
              <a:spLocks noChangeArrowheads="1"/>
            </p:cNvSpPr>
            <p:nvPr/>
          </p:nvSpPr>
          <p:spPr bwMode="auto">
            <a:xfrm>
              <a:off x="2584" y="1736"/>
              <a:ext cx="227" cy="22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/>
                <a:t>∧</a:t>
              </a:r>
              <a:endParaRPr lang="en-US" altLang="zh-CN" sz="1800"/>
            </a:p>
          </p:txBody>
        </p:sp>
        <p:sp>
          <p:nvSpPr>
            <p:cNvPr id="11" name="Rectangle 30"/>
            <p:cNvSpPr>
              <a:spLocks noChangeArrowheads="1"/>
            </p:cNvSpPr>
            <p:nvPr/>
          </p:nvSpPr>
          <p:spPr bwMode="auto">
            <a:xfrm>
              <a:off x="2811" y="1736"/>
              <a:ext cx="227" cy="227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Rectangle 31"/>
            <p:cNvSpPr>
              <a:spLocks noChangeArrowheads="1"/>
            </p:cNvSpPr>
            <p:nvPr/>
          </p:nvSpPr>
          <p:spPr bwMode="auto">
            <a:xfrm>
              <a:off x="3038" y="1736"/>
              <a:ext cx="227" cy="22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/>
            </a:p>
          </p:txBody>
        </p:sp>
        <p:sp>
          <p:nvSpPr>
            <p:cNvPr id="13" name="Rectangle 32"/>
            <p:cNvSpPr>
              <a:spLocks noChangeArrowheads="1"/>
            </p:cNvSpPr>
            <p:nvPr/>
          </p:nvSpPr>
          <p:spPr bwMode="auto">
            <a:xfrm>
              <a:off x="3129" y="2190"/>
              <a:ext cx="227" cy="22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/>
                <a:t>∧</a:t>
              </a:r>
              <a:endParaRPr lang="en-US" altLang="zh-CN" sz="1800" dirty="0"/>
            </a:p>
          </p:txBody>
        </p:sp>
        <p:sp>
          <p:nvSpPr>
            <p:cNvPr id="14" name="Rectangle 33"/>
            <p:cNvSpPr>
              <a:spLocks noChangeArrowheads="1"/>
            </p:cNvSpPr>
            <p:nvPr/>
          </p:nvSpPr>
          <p:spPr bwMode="auto">
            <a:xfrm>
              <a:off x="3356" y="2190"/>
              <a:ext cx="227" cy="227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  <a:endPara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Rectangle 34"/>
            <p:cNvSpPr>
              <a:spLocks noChangeArrowheads="1"/>
            </p:cNvSpPr>
            <p:nvPr/>
          </p:nvSpPr>
          <p:spPr bwMode="auto">
            <a:xfrm>
              <a:off x="3583" y="2190"/>
              <a:ext cx="227" cy="22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/>
                <a:t>∧</a:t>
              </a:r>
              <a:endParaRPr lang="en-US" altLang="zh-CN" sz="1800"/>
            </a:p>
          </p:txBody>
        </p:sp>
        <p:sp>
          <p:nvSpPr>
            <p:cNvPr id="16" name="Rectangle 35"/>
            <p:cNvSpPr>
              <a:spLocks noChangeArrowheads="1"/>
            </p:cNvSpPr>
            <p:nvPr/>
          </p:nvSpPr>
          <p:spPr bwMode="auto">
            <a:xfrm>
              <a:off x="4399" y="1238"/>
              <a:ext cx="227" cy="22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/>
            </a:p>
          </p:txBody>
        </p:sp>
        <p:sp>
          <p:nvSpPr>
            <p:cNvPr id="17" name="Rectangle 36"/>
            <p:cNvSpPr>
              <a:spLocks noChangeArrowheads="1"/>
            </p:cNvSpPr>
            <p:nvPr/>
          </p:nvSpPr>
          <p:spPr bwMode="auto">
            <a:xfrm>
              <a:off x="4626" y="1238"/>
              <a:ext cx="227" cy="227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Rectangle 37"/>
            <p:cNvSpPr>
              <a:spLocks noChangeArrowheads="1"/>
            </p:cNvSpPr>
            <p:nvPr/>
          </p:nvSpPr>
          <p:spPr bwMode="auto">
            <a:xfrm>
              <a:off x="4853" y="1238"/>
              <a:ext cx="227" cy="22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/>
            </a:p>
          </p:txBody>
        </p:sp>
        <p:sp>
          <p:nvSpPr>
            <p:cNvPr id="19" name="Rectangle 38"/>
            <p:cNvSpPr>
              <a:spLocks noChangeArrowheads="1"/>
            </p:cNvSpPr>
            <p:nvPr/>
          </p:nvSpPr>
          <p:spPr bwMode="auto">
            <a:xfrm>
              <a:off x="3810" y="1736"/>
              <a:ext cx="227" cy="22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/>
                <a:t>∧</a:t>
              </a:r>
              <a:endParaRPr lang="en-US" altLang="zh-CN" sz="1800"/>
            </a:p>
          </p:txBody>
        </p:sp>
        <p:sp>
          <p:nvSpPr>
            <p:cNvPr id="20" name="Rectangle 39"/>
            <p:cNvSpPr>
              <a:spLocks noChangeArrowheads="1"/>
            </p:cNvSpPr>
            <p:nvPr/>
          </p:nvSpPr>
          <p:spPr bwMode="auto">
            <a:xfrm>
              <a:off x="4037" y="1736"/>
              <a:ext cx="227" cy="227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endPara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Rectangle 40"/>
            <p:cNvSpPr>
              <a:spLocks noChangeArrowheads="1"/>
            </p:cNvSpPr>
            <p:nvPr/>
          </p:nvSpPr>
          <p:spPr bwMode="auto">
            <a:xfrm>
              <a:off x="4264" y="1736"/>
              <a:ext cx="227" cy="22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/>
                <a:t>∧</a:t>
              </a:r>
              <a:endParaRPr lang="en-US" altLang="zh-CN" sz="1800" dirty="0"/>
            </a:p>
          </p:txBody>
        </p:sp>
        <p:sp>
          <p:nvSpPr>
            <p:cNvPr id="22" name="Rectangle 41"/>
            <p:cNvSpPr>
              <a:spLocks noChangeArrowheads="1"/>
            </p:cNvSpPr>
            <p:nvPr/>
          </p:nvSpPr>
          <p:spPr bwMode="auto">
            <a:xfrm>
              <a:off x="4943" y="1736"/>
              <a:ext cx="227" cy="22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/>
                <a:t>∧</a:t>
              </a:r>
              <a:endParaRPr lang="en-US" altLang="zh-CN" sz="1800"/>
            </a:p>
          </p:txBody>
        </p:sp>
        <p:sp>
          <p:nvSpPr>
            <p:cNvPr id="23" name="Rectangle 42"/>
            <p:cNvSpPr>
              <a:spLocks noChangeArrowheads="1"/>
            </p:cNvSpPr>
            <p:nvPr/>
          </p:nvSpPr>
          <p:spPr bwMode="auto">
            <a:xfrm>
              <a:off x="5170" y="1736"/>
              <a:ext cx="227" cy="227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endPara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Rectangle 43"/>
            <p:cNvSpPr>
              <a:spLocks noChangeArrowheads="1"/>
            </p:cNvSpPr>
            <p:nvPr/>
          </p:nvSpPr>
          <p:spPr bwMode="auto">
            <a:xfrm>
              <a:off x="5397" y="1736"/>
              <a:ext cx="227" cy="22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/>
                <a:t>∧</a:t>
              </a:r>
              <a:endParaRPr lang="en-US" altLang="zh-CN" sz="1800"/>
            </a:p>
          </p:txBody>
        </p:sp>
        <p:sp>
          <p:nvSpPr>
            <p:cNvPr id="25" name="Line 44"/>
            <p:cNvSpPr>
              <a:spLocks noChangeShapeType="1"/>
            </p:cNvSpPr>
            <p:nvPr/>
          </p:nvSpPr>
          <p:spPr bwMode="auto">
            <a:xfrm flipH="1">
              <a:off x="3447" y="875"/>
              <a:ext cx="408" cy="3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" name="Line 45"/>
            <p:cNvSpPr>
              <a:spLocks noChangeShapeType="1"/>
            </p:cNvSpPr>
            <p:nvPr/>
          </p:nvSpPr>
          <p:spPr bwMode="auto">
            <a:xfrm flipH="1">
              <a:off x="2857" y="1328"/>
              <a:ext cx="272" cy="4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" name="Line 46"/>
            <p:cNvSpPr>
              <a:spLocks noChangeShapeType="1"/>
            </p:cNvSpPr>
            <p:nvPr/>
          </p:nvSpPr>
          <p:spPr bwMode="auto">
            <a:xfrm>
              <a:off x="4309" y="875"/>
              <a:ext cx="408" cy="3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" name="Freeform 47"/>
            <p:cNvSpPr/>
            <p:nvPr/>
          </p:nvSpPr>
          <p:spPr bwMode="auto">
            <a:xfrm>
              <a:off x="3137" y="1857"/>
              <a:ext cx="264" cy="33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64" y="333"/>
                </a:cxn>
              </a:cxnLst>
              <a:rect l="0" t="0" r="r" b="b"/>
              <a:pathLst>
                <a:path w="264" h="333">
                  <a:moveTo>
                    <a:pt x="0" y="0"/>
                  </a:moveTo>
                  <a:lnTo>
                    <a:pt x="264" y="333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" name="Line 48"/>
            <p:cNvSpPr>
              <a:spLocks noChangeShapeType="1"/>
            </p:cNvSpPr>
            <p:nvPr/>
          </p:nvSpPr>
          <p:spPr bwMode="auto">
            <a:xfrm flipH="1">
              <a:off x="4127" y="1374"/>
              <a:ext cx="408" cy="3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" name="Line 49"/>
            <p:cNvSpPr>
              <a:spLocks noChangeShapeType="1"/>
            </p:cNvSpPr>
            <p:nvPr/>
          </p:nvSpPr>
          <p:spPr bwMode="auto">
            <a:xfrm>
              <a:off x="4944" y="1374"/>
              <a:ext cx="317" cy="3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" name="Line 50"/>
            <p:cNvSpPr>
              <a:spLocks noChangeShapeType="1"/>
            </p:cNvSpPr>
            <p:nvPr/>
          </p:nvSpPr>
          <p:spPr bwMode="auto">
            <a:xfrm>
              <a:off x="4082" y="466"/>
              <a:ext cx="0" cy="2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" name="Text Box 51"/>
            <p:cNvSpPr txBox="1">
              <a:spLocks noChangeArrowheads="1"/>
            </p:cNvSpPr>
            <p:nvPr/>
          </p:nvSpPr>
          <p:spPr bwMode="auto">
            <a:xfrm>
              <a:off x="3960" y="360"/>
              <a:ext cx="408" cy="250"/>
            </a:xfrm>
            <a:prstGeom prst="rect">
              <a:avLst/>
            </a:prstGeom>
            <a:noFill/>
            <a:ln w="9525" algn="ctr">
              <a:noFill/>
              <a:miter lim="800000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/>
                <a:t>b</a:t>
              </a:r>
              <a:endParaRPr lang="en-US" altLang="zh-CN" sz="2000" dirty="0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357158" y="285728"/>
            <a:ext cx="4429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二叉链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中，空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指针的个数？</a:t>
            </a:r>
            <a:endParaRPr lang="zh-CN" altLang="en-US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71472" y="4500570"/>
            <a:ext cx="55721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ts val="3200"/>
              </a:lnSpc>
              <a:buBlip>
                <a:blip r:embed="rId1"/>
              </a:buBlip>
            </a:pPr>
            <a:r>
              <a:rPr lang="en-US" altLang="zh-CN" sz="2200" i="1" smtClean="0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个结点 </a:t>
            </a:r>
            <a:r>
              <a:rPr lang="zh-CN" altLang="en-US" sz="220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</a:t>
            </a:r>
            <a:r>
              <a:rPr lang="zh-CN" altLang="en-US" sz="2200" smtClean="0"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 </a:t>
            </a:r>
            <a:r>
              <a:rPr lang="en-US" altLang="zh-CN" sz="2200" smtClean="0"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2</a:t>
            </a:r>
            <a:r>
              <a:rPr lang="en-US" altLang="zh-CN" sz="2200" i="1" smtClean="0"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n</a:t>
            </a:r>
            <a:r>
              <a:rPr lang="zh-CN" altLang="en-US" sz="2200" smtClean="0"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个指针域</a:t>
            </a:r>
            <a:endParaRPr lang="en-US" altLang="zh-CN" sz="2200" smtClean="0">
              <a:ea typeface="楷体" panose="02010609060101010101" pitchFamily="49" charset="-122"/>
              <a:cs typeface="Times New Roman" panose="02020603050405020304" pitchFamily="18" charset="0"/>
              <a:sym typeface="Wingdings" panose="05000000000000000000"/>
            </a:endParaRPr>
          </a:p>
          <a:p>
            <a:pPr marL="457200" indent="-457200" algn="l">
              <a:lnSpc>
                <a:spcPts val="3200"/>
              </a:lnSpc>
              <a:buBlip>
                <a:blip r:embed="rId1"/>
              </a:buBlip>
            </a:pPr>
            <a:r>
              <a:rPr lang="zh-CN" altLang="en-US" sz="2200" smtClean="0"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分支数为</a:t>
            </a:r>
            <a:r>
              <a:rPr lang="en-US" altLang="zh-CN" sz="2200" i="1" smtClean="0"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n</a:t>
            </a:r>
            <a:r>
              <a:rPr lang="en-US" altLang="zh-CN" sz="2200" smtClean="0">
                <a:latin typeface="+mn-ea"/>
                <a:ea typeface="+mn-ea"/>
                <a:cs typeface="Times New Roman" panose="02020603050405020304" pitchFamily="18" charset="0"/>
                <a:sym typeface="Wingdings" panose="05000000000000000000"/>
              </a:rPr>
              <a:t>-</a:t>
            </a:r>
            <a:r>
              <a:rPr lang="en-US" altLang="zh-CN" sz="2200" smtClean="0"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1 </a:t>
            </a:r>
            <a:r>
              <a:rPr lang="zh-CN" altLang="en-US" sz="220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</a:t>
            </a:r>
            <a:r>
              <a:rPr lang="zh-CN" altLang="en-US" sz="2200" smtClean="0"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 非空指针域有</a:t>
            </a:r>
            <a:r>
              <a:rPr lang="en-US" altLang="zh-CN" sz="2200" i="1" smtClean="0"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n</a:t>
            </a:r>
            <a:r>
              <a:rPr lang="en-US" altLang="zh-CN" sz="2200" smtClean="0">
                <a:latin typeface="+mn-ea"/>
                <a:ea typeface="+mn-ea"/>
                <a:cs typeface="Times New Roman" panose="02020603050405020304" pitchFamily="18" charset="0"/>
                <a:sym typeface="Wingdings" panose="05000000000000000000"/>
              </a:rPr>
              <a:t>-</a:t>
            </a:r>
            <a:r>
              <a:rPr lang="en-US" altLang="zh-CN" sz="2200" smtClean="0"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1</a:t>
            </a:r>
            <a:r>
              <a:rPr lang="zh-CN" altLang="en-US" sz="2200" smtClean="0"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个</a:t>
            </a:r>
            <a:endParaRPr lang="en-US" altLang="zh-CN" sz="2200" smtClean="0">
              <a:ea typeface="楷体" panose="02010609060101010101" pitchFamily="49" charset="-122"/>
              <a:cs typeface="Times New Roman" panose="02020603050405020304" pitchFamily="18" charset="0"/>
              <a:sym typeface="Wingdings" panose="05000000000000000000"/>
            </a:endParaRPr>
          </a:p>
          <a:p>
            <a:pPr marL="457200" indent="-457200" algn="l">
              <a:lnSpc>
                <a:spcPts val="3200"/>
              </a:lnSpc>
              <a:buBlip>
                <a:blip r:embed="rId1"/>
              </a:buBlip>
            </a:pPr>
            <a:r>
              <a:rPr lang="zh-CN" altLang="en-US" sz="2200" smtClean="0"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空指针域个数 </a:t>
            </a:r>
            <a:r>
              <a:rPr lang="en-US" altLang="zh-CN" sz="2200" smtClean="0"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= 2</a:t>
            </a:r>
            <a:r>
              <a:rPr lang="en-US" altLang="zh-CN" sz="2200" i="1" smtClean="0"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n</a:t>
            </a:r>
            <a:r>
              <a:rPr lang="en-US" altLang="zh-CN" sz="2200" smtClean="0">
                <a:latin typeface="+mj-ea"/>
                <a:ea typeface="+mj-ea"/>
                <a:cs typeface="Times New Roman" panose="02020603050405020304" pitchFamily="18" charset="0"/>
                <a:sym typeface="Wingdings" panose="05000000000000000000"/>
              </a:rPr>
              <a:t>-</a:t>
            </a:r>
            <a:r>
              <a:rPr lang="en-US" altLang="zh-CN" sz="2200" smtClean="0"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(</a:t>
            </a:r>
            <a:r>
              <a:rPr lang="en-US" altLang="zh-CN" sz="2200" i="1" smtClean="0"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n</a:t>
            </a:r>
            <a:r>
              <a:rPr lang="en-US" altLang="zh-CN" sz="2200" smtClean="0">
                <a:latin typeface="+mj-ea"/>
                <a:ea typeface="+mj-ea"/>
                <a:cs typeface="Times New Roman" panose="02020603050405020304" pitchFamily="18" charset="0"/>
                <a:sym typeface="Wingdings" panose="05000000000000000000"/>
              </a:rPr>
              <a:t>-</a:t>
            </a:r>
            <a:r>
              <a:rPr lang="en-US" altLang="zh-CN" sz="2200" smtClean="0"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1) = </a:t>
            </a:r>
            <a:r>
              <a:rPr lang="en-US" altLang="zh-CN" sz="2200" i="1" smtClean="0"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n</a:t>
            </a:r>
            <a:r>
              <a:rPr lang="en-US" altLang="zh-CN" sz="2200" smtClean="0"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+1</a:t>
            </a:r>
            <a:endParaRPr lang="zh-CN" altLang="en-US" sz="220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5572132" y="1357298"/>
            <a:ext cx="3071834" cy="2786082"/>
            <a:chOff x="5572132" y="1357298"/>
            <a:chExt cx="3071834" cy="2786082"/>
          </a:xfrm>
        </p:grpSpPr>
        <p:sp>
          <p:nvSpPr>
            <p:cNvPr id="35" name="TextBox 34"/>
            <p:cNvSpPr txBox="1"/>
            <p:nvPr/>
          </p:nvSpPr>
          <p:spPr>
            <a:xfrm>
              <a:off x="5929322" y="2230178"/>
              <a:ext cx="2714644" cy="9130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200"/>
                </a:lnSpc>
              </a:pPr>
              <a:r>
                <a:rPr lang="en-US" altLang="zh-CN" sz="2200" i="1" smtClean="0"/>
                <a:t>n</a:t>
              </a:r>
              <a:r>
                <a:rPr lang="en-US" altLang="zh-CN" sz="2200" smtClean="0"/>
                <a:t>=7</a:t>
              </a:r>
              <a:endParaRPr lang="en-US" altLang="zh-CN" sz="2200" smtClean="0"/>
            </a:p>
            <a:p>
              <a:pPr algn="l">
                <a:lnSpc>
                  <a:spcPts val="3200"/>
                </a:lnSpc>
              </a:pPr>
              <a:r>
                <a:rPr lang="zh-CN" altLang="en-US" sz="2200" smtClean="0">
                  <a:ea typeface="楷体" panose="02010609060101010101" pitchFamily="49" charset="-122"/>
                  <a:cs typeface="Times New Roman" panose="02020603050405020304" pitchFamily="18" charset="0"/>
                  <a:sym typeface="Wingdings" panose="05000000000000000000"/>
                </a:rPr>
                <a:t>空指针域个数</a:t>
              </a:r>
              <a:r>
                <a:rPr lang="en-US" altLang="zh-CN" sz="2200" smtClean="0">
                  <a:ea typeface="楷体" panose="02010609060101010101" pitchFamily="49" charset="-122"/>
                  <a:cs typeface="Times New Roman" panose="02020603050405020304" pitchFamily="18" charset="0"/>
                  <a:sym typeface="Wingdings" panose="05000000000000000000"/>
                </a:rPr>
                <a:t>=8</a:t>
              </a:r>
              <a:endParaRPr lang="zh-CN" altLang="en-US" sz="2200"/>
            </a:p>
          </p:txBody>
        </p:sp>
        <p:sp>
          <p:nvSpPr>
            <p:cNvPr id="36" name="右大括号 35"/>
            <p:cNvSpPr/>
            <p:nvPr/>
          </p:nvSpPr>
          <p:spPr>
            <a:xfrm>
              <a:off x="5572132" y="1357298"/>
              <a:ext cx="285752" cy="2786082"/>
            </a:xfrm>
            <a:prstGeom prst="rightBrace">
              <a:avLst/>
            </a:prstGeom>
            <a:ln w="28575">
              <a:solidFill>
                <a:srgbClr val="7030A0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9" name="灯片编号占位符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BE83-1AD7-4D57-BED4-A5A7924D4FB7}" type="slidenum">
              <a:rPr lang="en-US" altLang="zh-CN" smtClean="0"/>
            </a:fld>
            <a:r>
              <a:rPr lang="en-US" altLang="zh-CN" smtClean="0"/>
              <a:t>/10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Text Box 2"/>
          <p:cNvSpPr txBox="1">
            <a:spLocks noChangeArrowheads="1"/>
          </p:cNvSpPr>
          <p:nvPr/>
        </p:nvSpPr>
        <p:spPr bwMode="auto">
          <a:xfrm>
            <a:off x="333404" y="2623507"/>
            <a:ext cx="8382000" cy="249299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Bef>
                <a:spcPct val="15000"/>
              </a:spcBef>
            </a:pPr>
            <a:r>
              <a:rPr kumimoji="1" lang="zh-CN" altLang="en-US" sz="2000" smtClean="0"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kumimoji="1" lang="zh-CN" altLang="en-US" sz="200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kumimoji="1" lang="zh-CN" altLang="en-US" sz="200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 </a:t>
            </a:r>
            <a:r>
              <a:rPr kumimoji="1" lang="zh-CN" altLang="en-US" sz="200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创建</a:t>
            </a:r>
            <a:r>
              <a:rPr kumimoji="1" lang="zh-CN" altLang="en-US" sz="2000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二叉树</a:t>
            </a:r>
            <a:r>
              <a:rPr kumimoji="1" lang="en-US" altLang="zh-CN" sz="2000" dirty="0" err="1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CreateBTNode</a:t>
            </a:r>
            <a:r>
              <a:rPr kumimoji="1" lang="en-US" altLang="zh-CN" sz="200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(*</a:t>
            </a:r>
            <a:r>
              <a:rPr kumimoji="1" lang="en-US" altLang="zh-CN" sz="200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kumimoji="1" lang="zh-CN" altLang="en-US" sz="200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00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*</a:t>
            </a:r>
            <a:r>
              <a:rPr kumimoji="1" lang="en-US" altLang="zh-CN" sz="2000" dirty="0" err="1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str</a:t>
            </a:r>
            <a:r>
              <a:rPr kumimoji="1" lang="en-US" altLang="zh-CN" sz="2000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2000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kumimoji="1"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根据二叉树括号</a:t>
            </a:r>
            <a:r>
              <a:rPr kumimoji="1" lang="zh-CN" altLang="en-US" sz="2000">
                <a:ea typeface="楷体" panose="02010609060101010101" pitchFamily="49" charset="-122"/>
                <a:cs typeface="Times New Roman" panose="02020603050405020304" pitchFamily="18" charset="0"/>
              </a:rPr>
              <a:t>表示</a:t>
            </a:r>
            <a:r>
              <a:rPr kumimoji="1" lang="zh-CN" altLang="en-US" sz="2000" smtClean="0">
                <a:ea typeface="楷体" panose="02010609060101010101" pitchFamily="49" charset="-122"/>
                <a:cs typeface="Times New Roman" panose="02020603050405020304" pitchFamily="18" charset="0"/>
              </a:rPr>
              <a:t>法字符串</a:t>
            </a:r>
            <a:r>
              <a:rPr kumimoji="1" lang="en-US" altLang="zh-CN" sz="2000" smtClean="0">
                <a:ea typeface="楷体" panose="02010609060101010101" pitchFamily="49" charset="-122"/>
                <a:cs typeface="Times New Roman" panose="02020603050405020304" pitchFamily="18" charset="0"/>
              </a:rPr>
              <a:t>str</a:t>
            </a:r>
            <a:r>
              <a:rPr kumimoji="1"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生成</a:t>
            </a:r>
            <a:r>
              <a:rPr kumimoji="1" lang="zh-CN" altLang="en-US" sz="2000">
                <a:ea typeface="楷体" panose="02010609060101010101" pitchFamily="49" charset="-122"/>
                <a:cs typeface="Times New Roman" panose="02020603050405020304" pitchFamily="18" charset="0"/>
              </a:rPr>
              <a:t>对应</a:t>
            </a:r>
            <a:r>
              <a:rPr kumimoji="1" lang="zh-CN" altLang="en-US" sz="2000" smtClean="0">
                <a:ea typeface="楷体" panose="02010609060101010101" pitchFamily="49" charset="-122"/>
                <a:cs typeface="Times New Roman" panose="02020603050405020304" pitchFamily="18" charset="0"/>
              </a:rPr>
              <a:t>的二叉链存储结构</a:t>
            </a:r>
            <a:r>
              <a:rPr kumimoji="1" lang="en-US" altLang="zh-CN" sz="2000" smtClean="0"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kumimoji="1" lang="zh-CN" altLang="en-US" sz="2000" smtClean="0"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kumimoji="1" lang="en-US" altLang="zh-CN" sz="200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ct val="15000"/>
              </a:spcBef>
            </a:pPr>
            <a:r>
              <a:rPr kumimoji="1" lang="en-US" altLang="zh-CN" sz="2000" smtClean="0">
                <a:ea typeface="楷体" panose="02010609060101010101" pitchFamily="49" charset="-122"/>
                <a:cs typeface="Times New Roman" panose="02020603050405020304" pitchFamily="18" charset="0"/>
              </a:rPr>
              <a:t>       </a:t>
            </a:r>
            <a:r>
              <a:rPr kumimoji="1" lang="en-US" altLang="zh-CN" sz="200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 </a:t>
            </a:r>
            <a:r>
              <a:rPr kumimoji="1" lang="zh-CN" altLang="en-US" sz="200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销毁二叉链存储结构</a:t>
            </a:r>
            <a:r>
              <a:rPr kumimoji="1" lang="en-US" altLang="zh-CN" sz="200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DestroyBT(*b)</a:t>
            </a:r>
            <a:r>
              <a:rPr kumimoji="1" lang="zh-CN" altLang="en-US" sz="200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kumimoji="1" lang="zh-CN" altLang="en-US" sz="2000" smtClean="0">
                <a:ea typeface="楷体" panose="02010609060101010101" pitchFamily="49" charset="-122"/>
                <a:cs typeface="Times New Roman" panose="02020603050405020304" pitchFamily="18" charset="0"/>
              </a:rPr>
              <a:t>销毁二叉链</a:t>
            </a:r>
            <a:r>
              <a:rPr kumimoji="1" lang="en-US" altLang="zh-CN" sz="2000" smtClean="0"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kumimoji="1" lang="zh-CN" altLang="en-US" sz="2000" smtClean="0">
                <a:ea typeface="楷体" panose="02010609060101010101" pitchFamily="49" charset="-122"/>
                <a:cs typeface="Times New Roman" panose="02020603050405020304" pitchFamily="18" charset="0"/>
              </a:rPr>
              <a:t>并释放空间。</a:t>
            </a:r>
            <a:endParaRPr kumimoji="1" lang="zh-CN" altLang="en-US" sz="2000" dirty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ct val="15000"/>
              </a:spcBef>
            </a:pPr>
            <a:r>
              <a:rPr kumimoji="1" lang="zh-CN" altLang="en-US" sz="2000"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kumimoji="1" lang="zh-CN" altLang="en-US" sz="2000" smtClean="0"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kumimoji="1" lang="zh-CN" altLang="en-US" sz="200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 </a:t>
            </a:r>
            <a:r>
              <a:rPr kumimoji="1" lang="zh-CN" altLang="en-US" sz="200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查找结点</a:t>
            </a:r>
            <a:r>
              <a:rPr kumimoji="1" lang="en-US" altLang="zh-CN" sz="200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FindNode</a:t>
            </a:r>
            <a:r>
              <a:rPr kumimoji="1" lang="en-US" altLang="zh-CN" sz="200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(*</a:t>
            </a:r>
            <a:r>
              <a:rPr kumimoji="1" lang="en-US" altLang="zh-CN" sz="200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kumimoji="1" lang="zh-CN" altLang="en-US" sz="200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000" i="1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2000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2000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kumimoji="1"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在二叉树</a:t>
            </a:r>
            <a:r>
              <a:rPr kumimoji="1" lang="en-US" altLang="zh-CN" sz="2000" dirty="0"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kumimoji="1"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中寻找</a:t>
            </a:r>
            <a:r>
              <a:rPr kumimoji="1" lang="en-US" altLang="zh-CN" sz="2000" dirty="0">
                <a:ea typeface="楷体" panose="02010609060101010101" pitchFamily="49" charset="-122"/>
                <a:cs typeface="Times New Roman" panose="02020603050405020304" pitchFamily="18" charset="0"/>
              </a:rPr>
              <a:t>data</a:t>
            </a:r>
            <a:r>
              <a:rPr kumimoji="1"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域值为</a:t>
            </a:r>
            <a:r>
              <a:rPr kumimoji="1" lang="en-US" altLang="zh-CN" sz="2000" i="1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1" lang="zh-CN" altLang="en-US" sz="2000" smtClean="0">
                <a:ea typeface="楷体" panose="02010609060101010101" pitchFamily="49" charset="-122"/>
                <a:cs typeface="Times New Roman" panose="02020603050405020304" pitchFamily="18" charset="0"/>
              </a:rPr>
              <a:t>的结点，并</a:t>
            </a:r>
            <a:r>
              <a:rPr kumimoji="1"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返回</a:t>
            </a:r>
            <a:r>
              <a:rPr kumimoji="1" lang="zh-CN" altLang="en-US" sz="2000">
                <a:ea typeface="楷体" panose="02010609060101010101" pitchFamily="49" charset="-122"/>
                <a:cs typeface="Times New Roman" panose="02020603050405020304" pitchFamily="18" charset="0"/>
              </a:rPr>
              <a:t>指向</a:t>
            </a:r>
            <a:r>
              <a:rPr kumimoji="1" lang="zh-CN" altLang="en-US" sz="2000" smtClean="0">
                <a:ea typeface="楷体" panose="02010609060101010101" pitchFamily="49" charset="-122"/>
                <a:cs typeface="Times New Roman" panose="02020603050405020304" pitchFamily="18" charset="0"/>
              </a:rPr>
              <a:t>该结点的</a:t>
            </a:r>
            <a:r>
              <a:rPr kumimoji="1" lang="zh-CN" altLang="en-US" sz="2000">
                <a:ea typeface="楷体" panose="02010609060101010101" pitchFamily="49" charset="-122"/>
                <a:cs typeface="Times New Roman" panose="02020603050405020304" pitchFamily="18" charset="0"/>
              </a:rPr>
              <a:t>指针</a:t>
            </a:r>
            <a:r>
              <a:rPr kumimoji="1" lang="zh-CN" altLang="en-US" sz="2000" smtClean="0">
                <a:ea typeface="楷体" panose="02010609060101010101" pitchFamily="49" charset="-122"/>
                <a:cs typeface="Times New Roman" panose="02020603050405020304" pitchFamily="18" charset="0"/>
              </a:rPr>
              <a:t>。       </a:t>
            </a:r>
            <a:endParaRPr kumimoji="1" lang="zh-CN" altLang="en-US" sz="2000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07876" name="Text Box 4" descr="纸莎草纸"/>
          <p:cNvSpPr txBox="1">
            <a:spLocks noChangeArrowheads="1"/>
          </p:cNvSpPr>
          <p:nvPr/>
        </p:nvSpPr>
        <p:spPr bwMode="auto">
          <a:xfrm>
            <a:off x="476280" y="1285860"/>
            <a:ext cx="5113337" cy="519113"/>
          </a:xfrm>
          <a:prstGeom prst="rect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 w="9525" algn="ctr">
            <a:noFill/>
            <a:miter lim="800000"/>
            <a:tailEnd type="none" w="med" len="lg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15000"/>
              </a:spcBef>
            </a:pPr>
            <a:r>
              <a:rPr kumimoji="1" lang="en-US" altLang="zh-CN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anose="02010509060101010101" pitchFamily="49" charset="-122"/>
              </a:rPr>
              <a:t>7.4.1  </a:t>
            </a:r>
            <a:r>
              <a:rPr kumimoji="1"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anose="02010509060101010101" pitchFamily="49" charset="-122"/>
              </a:rPr>
              <a:t>二叉树的基本运算概述</a:t>
            </a:r>
            <a:endParaRPr lang="zh-CN" altLang="en-US" sz="28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ea typeface="隶书" panose="02010509060101010101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9156" y="2110079"/>
            <a:ext cx="5857916" cy="461665"/>
          </a:xfrm>
          <a:prstGeom prst="rect">
            <a:avLst/>
          </a:prstGeom>
          <a:noFill/>
          <a:scene3d>
            <a:camera prst="perspectiveRight"/>
            <a:lightRig rig="threePt" dir="t"/>
          </a:scene3d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归纳起来，二叉树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有以下</a:t>
            </a:r>
            <a:r>
              <a:rPr kumimoji="1" lang="zh-CN" altLang="en-US" dirty="0" smtClean="0">
                <a:solidFill>
                  <a:srgbClr val="CC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基本运算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endParaRPr lang="zh-CN" altLang="en-US" dirty="0"/>
          </a:p>
        </p:txBody>
      </p:sp>
      <p:sp>
        <p:nvSpPr>
          <p:cNvPr id="5" name="Text Box 15" descr="信纸"/>
          <p:cNvSpPr txBox="1">
            <a:spLocks noChangeArrowheads="1"/>
          </p:cNvSpPr>
          <p:nvPr/>
        </p:nvSpPr>
        <p:spPr bwMode="auto">
          <a:xfrm>
            <a:off x="1428728" y="277795"/>
            <a:ext cx="6121400" cy="57943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7.4 </a:t>
            </a:r>
            <a:r>
              <a:rPr kumimoji="1" lang="en-US" altLang="zh-CN" sz="3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 </a:t>
            </a:r>
            <a:r>
              <a:rPr kumimoji="1" lang="zh-CN" altLang="en-US" sz="3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二叉树</a:t>
            </a:r>
            <a:r>
              <a:rPr kumimoji="1"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基本运算及其实现</a:t>
            </a:r>
            <a:endParaRPr kumimoji="1" lang="zh-CN" altLang="en-US" sz="32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FB3EE-0930-44F9-825B-B02961BFCE37}" type="slidenum">
              <a:rPr lang="en-US" altLang="zh-CN" smtClean="0"/>
            </a:fld>
            <a:r>
              <a:rPr lang="en-US" altLang="zh-CN" smtClean="0"/>
              <a:t>/19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874" grpId="0" bldLvl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Text Box 2"/>
          <p:cNvSpPr txBox="1">
            <a:spLocks noChangeArrowheads="1"/>
          </p:cNvSpPr>
          <p:nvPr/>
        </p:nvSpPr>
        <p:spPr bwMode="auto">
          <a:xfrm>
            <a:off x="539750" y="1052513"/>
            <a:ext cx="8305800" cy="270843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000" smtClean="0"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kumimoji="1" lang="zh-CN" altLang="en-US" sz="200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 </a:t>
            </a:r>
            <a:r>
              <a:rPr kumimoji="1" lang="zh-CN" altLang="en-US" sz="200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找孩子结点</a:t>
            </a:r>
            <a:r>
              <a:rPr kumimoji="1" lang="en-US" altLang="zh-CN" sz="200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LchildNode(p)</a:t>
            </a:r>
            <a:r>
              <a:rPr kumimoji="1" lang="zh-CN" altLang="en-US" sz="200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kumimoji="1" lang="en-US" altLang="zh-CN" sz="200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Rchild-Node(p)</a:t>
            </a:r>
            <a:r>
              <a:rPr kumimoji="1" lang="zh-CN" altLang="en-US" sz="2000" smtClean="0">
                <a:ea typeface="楷体" panose="02010609060101010101" pitchFamily="49" charset="-122"/>
                <a:cs typeface="Times New Roman" panose="02020603050405020304" pitchFamily="18" charset="0"/>
              </a:rPr>
              <a:t>：分别求二叉树中结点*</a:t>
            </a:r>
            <a:r>
              <a:rPr kumimoji="1" lang="en-US" altLang="zh-CN" sz="2000" smtClean="0"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kumimoji="1" lang="zh-CN" altLang="en-US" sz="2000" smtClean="0">
                <a:ea typeface="楷体" panose="02010609060101010101" pitchFamily="49" charset="-122"/>
                <a:cs typeface="Times New Roman" panose="02020603050405020304" pitchFamily="18" charset="0"/>
              </a:rPr>
              <a:t>的左孩子结点和右孩子结点。</a:t>
            </a:r>
            <a:endParaRPr kumimoji="1" lang="en-US" altLang="zh-CN" sz="200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kumimoji="1" lang="en-US" altLang="zh-CN" sz="200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kumimoji="1" lang="en-US" altLang="zh-CN" sz="200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 </a:t>
            </a:r>
            <a:r>
              <a:rPr kumimoji="1" lang="zh-CN" altLang="en-US" sz="200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求</a:t>
            </a:r>
            <a:r>
              <a:rPr kumimoji="1" lang="zh-CN" altLang="en-US" sz="2000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高度</a:t>
            </a:r>
            <a:r>
              <a:rPr kumimoji="1" lang="en-US" altLang="zh-CN" sz="2000" dirty="0" err="1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BTNodeDepth</a:t>
            </a:r>
            <a:r>
              <a:rPr kumimoji="1" lang="en-US" altLang="zh-CN" sz="2000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(*b)</a:t>
            </a:r>
            <a:r>
              <a:rPr kumimoji="1" lang="zh-CN" altLang="en-US" sz="2000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kumimoji="1"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求二叉树</a:t>
            </a:r>
            <a:r>
              <a:rPr kumimoji="1" lang="en-US" altLang="zh-CN" sz="2000" dirty="0"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kumimoji="1"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的高度。若二叉树</a:t>
            </a:r>
            <a:r>
              <a:rPr kumimoji="1" lang="zh-CN" altLang="en-US" sz="2000">
                <a:ea typeface="楷体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kumimoji="1" lang="zh-CN" altLang="en-US" sz="2000" smtClean="0">
                <a:ea typeface="楷体" panose="02010609060101010101" pitchFamily="49" charset="-122"/>
                <a:cs typeface="Times New Roman" panose="02020603050405020304" pitchFamily="18" charset="0"/>
              </a:rPr>
              <a:t>空，则</a:t>
            </a:r>
            <a:r>
              <a:rPr kumimoji="1"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其高度为</a:t>
            </a:r>
            <a:r>
              <a:rPr kumimoji="1" lang="en-US" altLang="zh-CN" sz="2000" dirty="0"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kumimoji="1" lang="zh-CN" altLang="en-US" sz="2000">
                <a:ea typeface="楷体" panose="02010609060101010101" pitchFamily="49" charset="-122"/>
                <a:cs typeface="Times New Roman" panose="02020603050405020304" pitchFamily="18" charset="0"/>
              </a:rPr>
              <a:t>；</a:t>
            </a:r>
            <a:r>
              <a:rPr kumimoji="1" lang="zh-CN" altLang="en-US" sz="2000" smtClean="0">
                <a:ea typeface="楷体" panose="02010609060101010101" pitchFamily="49" charset="-122"/>
                <a:cs typeface="Times New Roman" panose="02020603050405020304" pitchFamily="18" charset="0"/>
              </a:rPr>
              <a:t>否则，其</a:t>
            </a:r>
            <a:r>
              <a:rPr kumimoji="1"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高度等于左子树与右子树中的最大高度加</a:t>
            </a:r>
            <a:r>
              <a:rPr kumimoji="1" lang="en-US" altLang="zh-CN" sz="2000" dirty="0">
                <a:ea typeface="楷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kumimoji="1"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kumimoji="1" lang="zh-CN" altLang="en-US" sz="2000" dirty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000"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kumimoji="1" lang="zh-CN" altLang="en-US" sz="200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 </a:t>
            </a:r>
            <a:r>
              <a:rPr kumimoji="1" lang="zh-CN" altLang="en-US" sz="200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输出</a:t>
            </a:r>
            <a:r>
              <a:rPr kumimoji="1" lang="zh-CN" altLang="en-US" sz="2000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二叉树</a:t>
            </a:r>
            <a:r>
              <a:rPr kumimoji="1" lang="en-US" altLang="zh-CN" sz="2000" dirty="0" err="1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DispBTNode</a:t>
            </a:r>
            <a:r>
              <a:rPr kumimoji="1" lang="en-US" altLang="zh-CN" sz="2000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(*b)</a:t>
            </a:r>
            <a:r>
              <a:rPr kumimoji="1" lang="zh-CN" altLang="en-US" sz="2000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kumimoji="1"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以括号表示法输出一棵二叉树。</a:t>
            </a:r>
            <a:endParaRPr kumimoji="1" lang="zh-CN" altLang="en-US" sz="2000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FB3EE-0930-44F9-825B-B02961BFCE37}" type="slidenum">
              <a:rPr lang="en-US" altLang="zh-CN" smtClean="0"/>
            </a:fld>
            <a:r>
              <a:rPr lang="en-US" altLang="zh-CN" smtClean="0"/>
              <a:t>/19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Text Box 2"/>
          <p:cNvSpPr txBox="1">
            <a:spLocks noChangeArrowheads="1"/>
          </p:cNvSpPr>
          <p:nvPr/>
        </p:nvSpPr>
        <p:spPr bwMode="auto">
          <a:xfrm>
            <a:off x="250825" y="1285860"/>
            <a:ext cx="5834063" cy="4572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spcBef>
                <a:spcPct val="15000"/>
              </a:spcBef>
            </a:pPr>
            <a:r>
              <a:rPr kumimoji="1"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）创建二叉树</a:t>
            </a:r>
            <a:r>
              <a:rPr kumimoji="1" lang="en-US" altLang="zh-CN" dirty="0" err="1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CreateBTNode</a:t>
            </a:r>
            <a:r>
              <a:rPr kumimoji="1" lang="en-US" altLang="zh-CN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(*</a:t>
            </a:r>
            <a:r>
              <a:rPr kumimoji="1" lang="en-US" altLang="zh-CN" smtClean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kumimoji="1" lang="zh-CN" altLang="en-US" smtClean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mtClean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*</a:t>
            </a:r>
            <a:r>
              <a:rPr kumimoji="1" lang="en-US" altLang="zh-CN" dirty="0" err="1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str</a:t>
            </a:r>
            <a:r>
              <a:rPr kumimoji="1"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      </a:t>
            </a:r>
            <a:endParaRPr kumimoji="1" lang="en-US" altLang="zh-CN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09923" name="Text Box 3" descr="纸莎草纸"/>
          <p:cNvSpPr txBox="1">
            <a:spLocks noChangeArrowheads="1"/>
          </p:cNvSpPr>
          <p:nvPr/>
        </p:nvSpPr>
        <p:spPr bwMode="auto">
          <a:xfrm>
            <a:off x="250825" y="333375"/>
            <a:ext cx="5976938" cy="519113"/>
          </a:xfrm>
          <a:prstGeom prst="rect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 w="9525" algn="ctr">
            <a:noFill/>
            <a:miter lim="800000"/>
            <a:tailEnd type="none" w="med" len="lg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15000"/>
              </a:spcBef>
            </a:pPr>
            <a:r>
              <a:rPr kumimoji="1" lang="en-US" altLang="zh-CN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anose="02010509060101010101" pitchFamily="49" charset="-122"/>
              </a:rPr>
              <a:t>7.4.2  </a:t>
            </a:r>
            <a:r>
              <a:rPr kumimoji="1"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anose="02010509060101010101" pitchFamily="49" charset="-122"/>
              </a:rPr>
              <a:t>二叉树的基本运算算法实现</a:t>
            </a:r>
            <a:endParaRPr lang="zh-CN" altLang="en-US" sz="28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ea typeface="隶书" panose="02010509060101010101" pitchFamily="49" charset="-122"/>
            </a:endParaRPr>
          </a:p>
        </p:txBody>
      </p:sp>
      <p:sp>
        <p:nvSpPr>
          <p:cNvPr id="209925" name="Text Box 5"/>
          <p:cNvSpPr txBox="1">
            <a:spLocks noChangeArrowheads="1"/>
          </p:cNvSpPr>
          <p:nvPr/>
        </p:nvSpPr>
        <p:spPr bwMode="auto">
          <a:xfrm>
            <a:off x="755650" y="1989138"/>
            <a:ext cx="7561263" cy="457200"/>
          </a:xfrm>
          <a:prstGeom prst="rect">
            <a:avLst/>
          </a:prstGeom>
          <a:noFill/>
          <a:ln w="9525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由正确的二叉树括号表示串</a:t>
            </a:r>
            <a:r>
              <a:rPr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　</a:t>
            </a:r>
            <a:r>
              <a:rPr lang="zh-CN" altLang="en-US" dirty="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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　二叉链存储结构</a:t>
            </a:r>
            <a:endParaRPr lang="zh-CN" altLang="en-US" dirty="0">
              <a:ea typeface="楷体" panose="02010609060101010101" pitchFamily="49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grpSp>
        <p:nvGrpSpPr>
          <p:cNvPr id="209934" name="Group 14"/>
          <p:cNvGrpSpPr/>
          <p:nvPr/>
        </p:nvGrpSpPr>
        <p:grpSpPr bwMode="auto">
          <a:xfrm>
            <a:off x="2416175" y="2420938"/>
            <a:ext cx="4819650" cy="1193800"/>
            <a:chOff x="1522" y="1525"/>
            <a:chExt cx="3036" cy="752"/>
          </a:xfrm>
        </p:grpSpPr>
        <p:sp>
          <p:nvSpPr>
            <p:cNvPr id="209926" name="Line 6"/>
            <p:cNvSpPr>
              <a:spLocks noChangeShapeType="1"/>
            </p:cNvSpPr>
            <p:nvPr/>
          </p:nvSpPr>
          <p:spPr bwMode="auto">
            <a:xfrm flipV="1">
              <a:off x="1927" y="1525"/>
              <a:ext cx="0" cy="272"/>
            </a:xfrm>
            <a:prstGeom prst="line">
              <a:avLst/>
            </a:prstGeom>
            <a:noFill/>
            <a:ln w="38100">
              <a:solidFill>
                <a:srgbClr val="CC00FF"/>
              </a:solidFill>
              <a:rou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09927" name="Text Box 7"/>
            <p:cNvSpPr txBox="1">
              <a:spLocks noChangeArrowheads="1"/>
            </p:cNvSpPr>
            <p:nvPr/>
          </p:nvSpPr>
          <p:spPr bwMode="auto">
            <a:xfrm>
              <a:off x="1522" y="1800"/>
              <a:ext cx="1043" cy="271"/>
            </a:xfrm>
            <a:prstGeom prst="rect">
              <a:avLst/>
            </a:prstGeom>
            <a:noFill/>
            <a:ln w="9525" algn="ctr">
              <a:noFill/>
              <a:miter lim="800000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200">
                  <a:ea typeface="楷体" panose="02010609060101010101" pitchFamily="49" charset="-122"/>
                  <a:cs typeface="Times New Roman" panose="02020603050405020304" pitchFamily="18" charset="0"/>
                </a:rPr>
                <a:t>逻辑结构</a:t>
              </a:r>
              <a:endParaRPr lang="zh-CN" altLang="en-US" sz="2200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09928" name="Line 8"/>
            <p:cNvSpPr>
              <a:spLocks noChangeShapeType="1"/>
            </p:cNvSpPr>
            <p:nvPr/>
          </p:nvSpPr>
          <p:spPr bwMode="auto">
            <a:xfrm flipV="1">
              <a:off x="3968" y="1525"/>
              <a:ext cx="0" cy="272"/>
            </a:xfrm>
            <a:prstGeom prst="line">
              <a:avLst/>
            </a:prstGeom>
            <a:noFill/>
            <a:ln w="38100">
              <a:solidFill>
                <a:srgbClr val="CC00FF"/>
              </a:solidFill>
              <a:rou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09929" name="Text Box 9"/>
            <p:cNvSpPr txBox="1">
              <a:spLocks noChangeArrowheads="1"/>
            </p:cNvSpPr>
            <p:nvPr/>
          </p:nvSpPr>
          <p:spPr bwMode="auto">
            <a:xfrm>
              <a:off x="3515" y="1799"/>
              <a:ext cx="1043" cy="271"/>
            </a:xfrm>
            <a:prstGeom prst="rect">
              <a:avLst/>
            </a:prstGeom>
            <a:noFill/>
            <a:ln w="9525" algn="ctr">
              <a:noFill/>
              <a:miter lim="800000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200" dirty="0">
                  <a:ea typeface="楷体" panose="02010609060101010101" pitchFamily="49" charset="-122"/>
                  <a:cs typeface="Times New Roman" panose="02020603050405020304" pitchFamily="18" charset="0"/>
                </a:rPr>
                <a:t>存储结构</a:t>
              </a:r>
              <a:endParaRPr lang="zh-CN" altLang="en-US" sz="2200" dirty="0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09930" name="AutoShape 10"/>
            <p:cNvSpPr>
              <a:spLocks noChangeArrowheads="1"/>
            </p:cNvSpPr>
            <p:nvPr/>
          </p:nvSpPr>
          <p:spPr bwMode="auto">
            <a:xfrm>
              <a:off x="2517" y="1889"/>
              <a:ext cx="953" cy="90"/>
            </a:xfrm>
            <a:prstGeom prst="rightArrow">
              <a:avLst>
                <a:gd name="adj1" fmla="val 50000"/>
                <a:gd name="adj2" fmla="val 264722"/>
              </a:avLst>
            </a:prstGeom>
            <a:ln>
              <a:tailEnd type="none" w="med" len="lg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09931" name="Text Box 11"/>
            <p:cNvSpPr txBox="1">
              <a:spLocks noChangeArrowheads="1"/>
            </p:cNvSpPr>
            <p:nvPr/>
          </p:nvSpPr>
          <p:spPr bwMode="auto">
            <a:xfrm>
              <a:off x="2517" y="2025"/>
              <a:ext cx="862" cy="252"/>
            </a:xfrm>
            <a:prstGeom prst="rect">
              <a:avLst/>
            </a:prstGeom>
            <a:noFill/>
            <a:ln w="9525" algn="ctr">
              <a:noFill/>
              <a:miter lim="800000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ea typeface="楷体" panose="02010609060101010101" pitchFamily="49" charset="-122"/>
                  <a:cs typeface="Times New Roman" panose="02020603050405020304" pitchFamily="18" charset="0"/>
                </a:rPr>
                <a:t>映射</a:t>
              </a:r>
              <a:endPara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9935" name="Group 15"/>
          <p:cNvGrpSpPr/>
          <p:nvPr/>
        </p:nvGrpSpPr>
        <p:grpSpPr bwMode="auto">
          <a:xfrm>
            <a:off x="754063" y="3789363"/>
            <a:ext cx="5905500" cy="2381250"/>
            <a:chOff x="475" y="2387"/>
            <a:chExt cx="3720" cy="1500"/>
          </a:xfrm>
        </p:grpSpPr>
        <p:sp>
          <p:nvSpPr>
            <p:cNvPr id="209932" name="Text Box 12"/>
            <p:cNvSpPr txBox="1">
              <a:spLocks noChangeArrowheads="1"/>
            </p:cNvSpPr>
            <p:nvPr/>
          </p:nvSpPr>
          <p:spPr bwMode="auto">
            <a:xfrm>
              <a:off x="475" y="2387"/>
              <a:ext cx="3720" cy="288"/>
            </a:xfrm>
            <a:prstGeom prst="rect">
              <a:avLst/>
            </a:prstGeom>
            <a:noFill/>
            <a:ln w="9525" algn="ctr">
              <a:noFill/>
              <a:miter lim="800000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dirty="0">
                  <a:ea typeface="楷体" panose="02010609060101010101" pitchFamily="49" charset="-122"/>
                  <a:cs typeface="Times New Roman" panose="02020603050405020304" pitchFamily="18" charset="0"/>
                </a:rPr>
                <a:t>正确的二叉树括号表示串中只有</a:t>
              </a:r>
              <a:r>
                <a:rPr lang="en-US" altLang="zh-CN" dirty="0">
                  <a:ea typeface="楷体" panose="02010609060101010101" pitchFamily="49" charset="-122"/>
                  <a:cs typeface="Times New Roman" panose="02020603050405020304" pitchFamily="18" charset="0"/>
                </a:rPr>
                <a:t>4</a:t>
              </a:r>
              <a:r>
                <a:rPr lang="zh-CN" altLang="en-US" dirty="0">
                  <a:ea typeface="楷体" panose="02010609060101010101" pitchFamily="49" charset="-122"/>
                  <a:cs typeface="Times New Roman" panose="02020603050405020304" pitchFamily="18" charset="0"/>
                </a:rPr>
                <a:t>类字符：</a:t>
              </a:r>
              <a:endParaRPr lang="zh-CN" altLang="en-US" dirty="0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09933" name="Text Box 13"/>
            <p:cNvSpPr txBox="1">
              <a:spLocks noChangeArrowheads="1"/>
            </p:cNvSpPr>
            <p:nvPr/>
          </p:nvSpPr>
          <p:spPr bwMode="auto">
            <a:xfrm>
              <a:off x="611" y="2840"/>
              <a:ext cx="3266" cy="1047"/>
            </a:xfrm>
            <a:prstGeom prst="rect">
              <a:avLst/>
            </a:prstGeom>
            <a:ln>
              <a:tailEnd type="none" w="med" len="lg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marL="457200" indent="-457200" algn="l">
                <a:lnSpc>
                  <a:spcPct val="90000"/>
                </a:lnSpc>
                <a:spcBef>
                  <a:spcPct val="50000"/>
                </a:spcBef>
                <a:buFontTx/>
                <a:buBlip>
                  <a:blip r:embed="rId2"/>
                </a:buBlip>
              </a:pPr>
              <a:r>
                <a:rPr lang="zh-CN" altLang="en-US" sz="2000" dirty="0">
                  <a:solidFill>
                    <a:srgbClr val="FF000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单个</a:t>
              </a:r>
              <a:r>
                <a:rPr lang="zh-CN" altLang="en-US" sz="2000">
                  <a:solidFill>
                    <a:srgbClr val="FF000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字符</a:t>
              </a:r>
              <a:r>
                <a:rPr lang="zh-CN" altLang="en-US" sz="20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：结点的</a:t>
              </a:r>
              <a:r>
                <a:rPr lang="zh-CN" altLang="en-US" sz="2000" dirty="0">
                  <a:ea typeface="楷体" panose="02010609060101010101" pitchFamily="49" charset="-122"/>
                  <a:cs typeface="Times New Roman" panose="02020603050405020304" pitchFamily="18" charset="0"/>
                </a:rPr>
                <a:t>值</a:t>
              </a:r>
              <a:endPara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endParaRPr>
            </a:p>
            <a:p>
              <a:pPr marL="457200" indent="-457200" algn="l">
                <a:lnSpc>
                  <a:spcPct val="90000"/>
                </a:lnSpc>
                <a:spcBef>
                  <a:spcPct val="50000"/>
                </a:spcBef>
                <a:buFontTx/>
                <a:buBlip>
                  <a:blip r:embed="rId2"/>
                </a:buBlip>
              </a:pPr>
              <a:r>
                <a:rPr lang="en-US" altLang="zh-CN" sz="2000" dirty="0">
                  <a:solidFill>
                    <a:srgbClr val="FF000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(</a:t>
              </a:r>
              <a:r>
                <a:rPr lang="zh-CN" altLang="en-US" sz="2000" dirty="0">
                  <a:ea typeface="楷体" panose="02010609060101010101" pitchFamily="49" charset="-122"/>
                  <a:cs typeface="Times New Roman" panose="02020603050405020304" pitchFamily="18" charset="0"/>
                </a:rPr>
                <a:t>：表示</a:t>
              </a:r>
              <a:r>
                <a:rPr lang="zh-CN" altLang="en-US" sz="2000">
                  <a:ea typeface="楷体" panose="02010609060101010101" pitchFamily="49" charset="-122"/>
                  <a:cs typeface="Times New Roman" panose="02020603050405020304" pitchFamily="18" charset="0"/>
                </a:rPr>
                <a:t>一</a:t>
              </a:r>
              <a:r>
                <a:rPr lang="zh-CN" altLang="en-US" sz="20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棵左子</a:t>
              </a:r>
              <a:r>
                <a:rPr lang="zh-CN" altLang="en-US" sz="2000" dirty="0">
                  <a:ea typeface="楷体" panose="02010609060101010101" pitchFamily="49" charset="-122"/>
                  <a:cs typeface="Times New Roman" panose="02020603050405020304" pitchFamily="18" charset="0"/>
                </a:rPr>
                <a:t>树的开始</a:t>
              </a:r>
              <a:endPara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endParaRPr>
            </a:p>
            <a:p>
              <a:pPr marL="457200" indent="-457200" algn="l">
                <a:lnSpc>
                  <a:spcPct val="90000"/>
                </a:lnSpc>
                <a:spcBef>
                  <a:spcPct val="50000"/>
                </a:spcBef>
                <a:buFontTx/>
                <a:buBlip>
                  <a:blip r:embed="rId2"/>
                </a:buBlip>
              </a:pPr>
              <a:r>
                <a:rPr lang="en-US" altLang="zh-CN" sz="2000" dirty="0">
                  <a:solidFill>
                    <a:srgbClr val="FF000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)</a:t>
              </a:r>
              <a:r>
                <a:rPr lang="zh-CN" altLang="en-US" sz="2000" dirty="0">
                  <a:ea typeface="楷体" panose="02010609060101010101" pitchFamily="49" charset="-122"/>
                  <a:cs typeface="Times New Roman" panose="02020603050405020304" pitchFamily="18" charset="0"/>
                </a:rPr>
                <a:t>：表示一棵子树的结束</a:t>
              </a:r>
              <a:endPara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endParaRPr>
            </a:p>
            <a:p>
              <a:pPr marL="457200" indent="-457200" algn="l">
                <a:lnSpc>
                  <a:spcPct val="90000"/>
                </a:lnSpc>
                <a:spcBef>
                  <a:spcPct val="50000"/>
                </a:spcBef>
                <a:buFontTx/>
                <a:buBlip>
                  <a:blip r:embed="rId2"/>
                </a:buBlip>
              </a:pPr>
              <a:r>
                <a:rPr lang="zh-CN" altLang="en-US" sz="2000" smtClean="0">
                  <a:solidFill>
                    <a:srgbClr val="FF000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，</a:t>
              </a:r>
              <a:r>
                <a:rPr lang="zh-CN" altLang="en-US" sz="20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：表示一棵右</a:t>
              </a:r>
              <a:r>
                <a:rPr lang="zh-CN" altLang="en-US" sz="2000">
                  <a:ea typeface="楷体" panose="02010609060101010101" pitchFamily="49" charset="-122"/>
                  <a:cs typeface="Times New Roman" panose="02020603050405020304" pitchFamily="18" charset="0"/>
                </a:rPr>
                <a:t>子</a:t>
              </a:r>
              <a:r>
                <a:rPr lang="zh-CN" altLang="en-US" sz="20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树的开始</a:t>
              </a:r>
              <a:endPara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FB3EE-0930-44F9-825B-B02961BFCE37}" type="slidenum">
              <a:rPr lang="en-US" altLang="zh-CN" smtClean="0"/>
            </a:fld>
            <a:r>
              <a:rPr lang="en-US" altLang="zh-CN" smtClean="0"/>
              <a:t>/19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9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09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5" name="Text Box 55"/>
          <p:cNvSpPr txBox="1">
            <a:spLocks noChangeArrowheads="1"/>
          </p:cNvSpPr>
          <p:nvPr/>
        </p:nvSpPr>
        <p:spPr bwMode="auto">
          <a:xfrm>
            <a:off x="71406" y="333375"/>
            <a:ext cx="9109075" cy="4985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kumimoji="1"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）文氏图表示法。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使用集合以及集合的包含关系描述树结构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kumimoji="1" lang="zh-CN" altLang="en-US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1282" name="Text Box 82"/>
          <p:cNvSpPr txBox="1">
            <a:spLocks noChangeArrowheads="1"/>
          </p:cNvSpPr>
          <p:nvPr/>
        </p:nvSpPr>
        <p:spPr bwMode="auto">
          <a:xfrm>
            <a:off x="900113" y="5734050"/>
            <a:ext cx="3240087" cy="4001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逻辑结构表示</a:t>
            </a:r>
            <a:r>
              <a:rPr lang="en-US" altLang="zh-CN" sz="2000" dirty="0"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endParaRPr lang="en-US" altLang="zh-CN" sz="2000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51283" name="Group 83"/>
          <p:cNvGrpSpPr/>
          <p:nvPr/>
        </p:nvGrpSpPr>
        <p:grpSpPr bwMode="auto">
          <a:xfrm>
            <a:off x="250825" y="1484313"/>
            <a:ext cx="4464050" cy="4176712"/>
            <a:chOff x="158" y="935"/>
            <a:chExt cx="2812" cy="2631"/>
          </a:xfrm>
        </p:grpSpPr>
        <p:sp>
          <p:nvSpPr>
            <p:cNvPr id="51284" name="Oval 84"/>
            <p:cNvSpPr>
              <a:spLocks noChangeArrowheads="1"/>
            </p:cNvSpPr>
            <p:nvPr/>
          </p:nvSpPr>
          <p:spPr bwMode="auto">
            <a:xfrm>
              <a:off x="158" y="935"/>
              <a:ext cx="2812" cy="2631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285" name="Text Box 85"/>
            <p:cNvSpPr txBox="1">
              <a:spLocks noChangeArrowheads="1"/>
            </p:cNvSpPr>
            <p:nvPr/>
          </p:nvSpPr>
          <p:spPr bwMode="auto">
            <a:xfrm>
              <a:off x="929" y="1162"/>
              <a:ext cx="226" cy="25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i="1" dirty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US" altLang="zh-CN" sz="2000" i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286" name="Oval 86"/>
            <p:cNvSpPr>
              <a:spLocks noChangeArrowheads="1"/>
            </p:cNvSpPr>
            <p:nvPr/>
          </p:nvSpPr>
          <p:spPr bwMode="auto">
            <a:xfrm>
              <a:off x="248" y="1706"/>
              <a:ext cx="862" cy="1043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287" name="Oval 87"/>
            <p:cNvSpPr>
              <a:spLocks noChangeArrowheads="1"/>
            </p:cNvSpPr>
            <p:nvPr/>
          </p:nvSpPr>
          <p:spPr bwMode="auto">
            <a:xfrm>
              <a:off x="338" y="2206"/>
              <a:ext cx="272" cy="22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endPara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288" name="Oval 88"/>
            <p:cNvSpPr>
              <a:spLocks noChangeArrowheads="1"/>
            </p:cNvSpPr>
            <p:nvPr/>
          </p:nvSpPr>
          <p:spPr bwMode="auto">
            <a:xfrm>
              <a:off x="747" y="2206"/>
              <a:ext cx="272" cy="22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endPara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289" name="Text Box 89"/>
            <p:cNvSpPr txBox="1">
              <a:spLocks noChangeArrowheads="1"/>
            </p:cNvSpPr>
            <p:nvPr/>
          </p:nvSpPr>
          <p:spPr bwMode="auto">
            <a:xfrm>
              <a:off x="520" y="1888"/>
              <a:ext cx="227" cy="25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290" name="Oval 90"/>
            <p:cNvSpPr>
              <a:spLocks noChangeArrowheads="1"/>
            </p:cNvSpPr>
            <p:nvPr/>
          </p:nvSpPr>
          <p:spPr bwMode="auto">
            <a:xfrm>
              <a:off x="1155" y="1479"/>
              <a:ext cx="680" cy="1633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291" name="Text Box 91"/>
            <p:cNvSpPr txBox="1">
              <a:spLocks noChangeArrowheads="1"/>
            </p:cNvSpPr>
            <p:nvPr/>
          </p:nvSpPr>
          <p:spPr bwMode="auto">
            <a:xfrm>
              <a:off x="1380" y="1661"/>
              <a:ext cx="182" cy="25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292" name="Oval 92"/>
            <p:cNvSpPr>
              <a:spLocks noChangeArrowheads="1"/>
            </p:cNvSpPr>
            <p:nvPr/>
          </p:nvSpPr>
          <p:spPr bwMode="auto">
            <a:xfrm>
              <a:off x="1290" y="1978"/>
              <a:ext cx="408" cy="998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293" name="Text Box 93"/>
            <p:cNvSpPr txBox="1">
              <a:spLocks noChangeArrowheads="1"/>
            </p:cNvSpPr>
            <p:nvPr/>
          </p:nvSpPr>
          <p:spPr bwMode="auto">
            <a:xfrm>
              <a:off x="1378" y="2108"/>
              <a:ext cx="181" cy="25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i="1" dirty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  <a:endParaRPr lang="en-US" altLang="zh-CN" sz="2000" i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294" name="Oval 94"/>
            <p:cNvSpPr>
              <a:spLocks noChangeArrowheads="1"/>
            </p:cNvSpPr>
            <p:nvPr/>
          </p:nvSpPr>
          <p:spPr bwMode="auto">
            <a:xfrm>
              <a:off x="1380" y="2522"/>
              <a:ext cx="227" cy="273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endPara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295" name="Oval 95"/>
            <p:cNvSpPr>
              <a:spLocks noChangeArrowheads="1"/>
            </p:cNvSpPr>
            <p:nvPr/>
          </p:nvSpPr>
          <p:spPr bwMode="auto">
            <a:xfrm>
              <a:off x="1927" y="1389"/>
              <a:ext cx="816" cy="1769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296" name="Oval 96"/>
            <p:cNvSpPr>
              <a:spLocks noChangeArrowheads="1"/>
            </p:cNvSpPr>
            <p:nvPr/>
          </p:nvSpPr>
          <p:spPr bwMode="auto">
            <a:xfrm>
              <a:off x="2063" y="1888"/>
              <a:ext cx="589" cy="1134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297" name="Oval 97"/>
            <p:cNvSpPr>
              <a:spLocks noChangeArrowheads="1"/>
            </p:cNvSpPr>
            <p:nvPr/>
          </p:nvSpPr>
          <p:spPr bwMode="auto">
            <a:xfrm>
              <a:off x="2385" y="1620"/>
              <a:ext cx="182" cy="227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endParaRPr lang="en-US" altLang="zh-CN" sz="2000" i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298" name="Text Box 98"/>
            <p:cNvSpPr txBox="1">
              <a:spLocks noChangeArrowheads="1"/>
            </p:cNvSpPr>
            <p:nvPr/>
          </p:nvSpPr>
          <p:spPr bwMode="auto">
            <a:xfrm>
              <a:off x="2108" y="1570"/>
              <a:ext cx="232" cy="25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i="1" dirty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en-US" altLang="zh-CN" sz="2000" i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299" name="Oval 99"/>
            <p:cNvSpPr>
              <a:spLocks noChangeArrowheads="1"/>
            </p:cNvSpPr>
            <p:nvPr/>
          </p:nvSpPr>
          <p:spPr bwMode="auto">
            <a:xfrm>
              <a:off x="2380" y="2296"/>
              <a:ext cx="182" cy="227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endPara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300" name="Oval 100"/>
            <p:cNvSpPr>
              <a:spLocks noChangeArrowheads="1"/>
            </p:cNvSpPr>
            <p:nvPr/>
          </p:nvSpPr>
          <p:spPr bwMode="auto">
            <a:xfrm>
              <a:off x="2108" y="2523"/>
              <a:ext cx="182" cy="227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endPara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301" name="Oval 101"/>
            <p:cNvSpPr>
              <a:spLocks noChangeArrowheads="1"/>
            </p:cNvSpPr>
            <p:nvPr/>
          </p:nvSpPr>
          <p:spPr bwMode="auto">
            <a:xfrm>
              <a:off x="2335" y="2659"/>
              <a:ext cx="182" cy="227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endPara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302" name="Text Box 102"/>
            <p:cNvSpPr txBox="1">
              <a:spLocks noChangeArrowheads="1"/>
            </p:cNvSpPr>
            <p:nvPr/>
          </p:nvSpPr>
          <p:spPr bwMode="auto">
            <a:xfrm>
              <a:off x="2153" y="2114"/>
              <a:ext cx="227" cy="25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1303" name="AutoShape 103"/>
          <p:cNvSpPr>
            <a:spLocks noChangeArrowheads="1"/>
          </p:cNvSpPr>
          <p:nvPr/>
        </p:nvSpPr>
        <p:spPr bwMode="auto">
          <a:xfrm>
            <a:off x="4643438" y="2133600"/>
            <a:ext cx="1152525" cy="288000"/>
          </a:xfrm>
          <a:prstGeom prst="leftRightArrow">
            <a:avLst>
              <a:gd name="adj1" fmla="val 50000"/>
              <a:gd name="adj2" fmla="val 64248"/>
            </a:avLst>
          </a:prstGeom>
          <a:ln>
            <a:tailEnd type="none" w="med" len="lg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grpSp>
        <p:nvGrpSpPr>
          <p:cNvPr id="51" name="组合 50"/>
          <p:cNvGrpSpPr/>
          <p:nvPr/>
        </p:nvGrpSpPr>
        <p:grpSpPr>
          <a:xfrm>
            <a:off x="5041930" y="2195520"/>
            <a:ext cx="3816350" cy="2305050"/>
            <a:chOff x="1692275" y="2276475"/>
            <a:chExt cx="3816350" cy="2305050"/>
          </a:xfrm>
        </p:grpSpPr>
        <p:sp>
          <p:nvSpPr>
            <p:cNvPr id="52" name="Freeform 47"/>
            <p:cNvSpPr/>
            <p:nvPr/>
          </p:nvSpPr>
          <p:spPr bwMode="auto">
            <a:xfrm>
              <a:off x="1931988" y="3286124"/>
              <a:ext cx="211120" cy="300039"/>
            </a:xfrm>
            <a:custGeom>
              <a:avLst/>
              <a:gdLst/>
              <a:ahLst/>
              <a:cxnLst>
                <a:cxn ang="0">
                  <a:pos x="121" y="0"/>
                </a:cxn>
                <a:cxn ang="0">
                  <a:pos x="0" y="144"/>
                </a:cxn>
              </a:cxnLst>
              <a:rect l="0" t="0" r="r" b="b"/>
              <a:pathLst>
                <a:path w="121" h="144">
                  <a:moveTo>
                    <a:pt x="121" y="0"/>
                  </a:moveTo>
                  <a:lnTo>
                    <a:pt x="0" y="144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" name="Freeform 48"/>
            <p:cNvSpPr/>
            <p:nvPr/>
          </p:nvSpPr>
          <p:spPr bwMode="auto">
            <a:xfrm>
              <a:off x="2357422" y="3248024"/>
              <a:ext cx="214314" cy="32385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5" y="147"/>
                </a:cxn>
              </a:cxnLst>
              <a:rect l="0" t="0" r="r" b="b"/>
              <a:pathLst>
                <a:path w="115" h="147">
                  <a:moveTo>
                    <a:pt x="0" y="0"/>
                  </a:moveTo>
                  <a:lnTo>
                    <a:pt x="115" y="147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4" name="Oval 31"/>
            <p:cNvSpPr>
              <a:spLocks noChangeArrowheads="1"/>
            </p:cNvSpPr>
            <p:nvPr/>
          </p:nvSpPr>
          <p:spPr bwMode="auto">
            <a:xfrm>
              <a:off x="3060700" y="2276475"/>
              <a:ext cx="360363" cy="360363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Oval 32"/>
            <p:cNvSpPr>
              <a:spLocks noChangeArrowheads="1"/>
            </p:cNvSpPr>
            <p:nvPr/>
          </p:nvSpPr>
          <p:spPr bwMode="auto">
            <a:xfrm>
              <a:off x="2052638" y="2925763"/>
              <a:ext cx="360362" cy="360363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en-US" altLang="zh-CN" sz="2000" i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Oval 33"/>
            <p:cNvSpPr>
              <a:spLocks noChangeArrowheads="1"/>
            </p:cNvSpPr>
            <p:nvPr/>
          </p:nvSpPr>
          <p:spPr bwMode="auto">
            <a:xfrm>
              <a:off x="3060700" y="2925763"/>
              <a:ext cx="360363" cy="360363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Oval 34"/>
            <p:cNvSpPr>
              <a:spLocks noChangeArrowheads="1"/>
            </p:cNvSpPr>
            <p:nvPr/>
          </p:nvSpPr>
          <p:spPr bwMode="auto">
            <a:xfrm>
              <a:off x="4068763" y="2925763"/>
              <a:ext cx="360362" cy="360362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Oval 35"/>
            <p:cNvSpPr>
              <a:spLocks noChangeArrowheads="1"/>
            </p:cNvSpPr>
            <p:nvPr/>
          </p:nvSpPr>
          <p:spPr bwMode="auto">
            <a:xfrm>
              <a:off x="1692275" y="3573463"/>
              <a:ext cx="360363" cy="360362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endPara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Oval 36"/>
            <p:cNvSpPr>
              <a:spLocks noChangeArrowheads="1"/>
            </p:cNvSpPr>
            <p:nvPr/>
          </p:nvSpPr>
          <p:spPr bwMode="auto">
            <a:xfrm>
              <a:off x="2411413" y="3573463"/>
              <a:ext cx="360362" cy="360362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endPara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" name="Oval 37"/>
            <p:cNvSpPr>
              <a:spLocks noChangeArrowheads="1"/>
            </p:cNvSpPr>
            <p:nvPr/>
          </p:nvSpPr>
          <p:spPr bwMode="auto">
            <a:xfrm>
              <a:off x="3060700" y="3573463"/>
              <a:ext cx="360363" cy="360362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  <a:endPara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" name="Oval 38"/>
            <p:cNvSpPr>
              <a:spLocks noChangeArrowheads="1"/>
            </p:cNvSpPr>
            <p:nvPr/>
          </p:nvSpPr>
          <p:spPr bwMode="auto">
            <a:xfrm>
              <a:off x="3060700" y="4221163"/>
              <a:ext cx="360363" cy="360362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endPara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2" name="Oval 39"/>
            <p:cNvSpPr>
              <a:spLocks noChangeArrowheads="1"/>
            </p:cNvSpPr>
            <p:nvPr/>
          </p:nvSpPr>
          <p:spPr bwMode="auto">
            <a:xfrm>
              <a:off x="3708400" y="3573463"/>
              <a:ext cx="360363" cy="360362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endPara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3" name="Oval 40"/>
            <p:cNvSpPr>
              <a:spLocks noChangeArrowheads="1"/>
            </p:cNvSpPr>
            <p:nvPr/>
          </p:nvSpPr>
          <p:spPr bwMode="auto">
            <a:xfrm>
              <a:off x="4500563" y="3573463"/>
              <a:ext cx="360362" cy="360362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4" name="Oval 41"/>
            <p:cNvSpPr>
              <a:spLocks noChangeArrowheads="1"/>
            </p:cNvSpPr>
            <p:nvPr/>
          </p:nvSpPr>
          <p:spPr bwMode="auto">
            <a:xfrm>
              <a:off x="3924300" y="4221163"/>
              <a:ext cx="360363" cy="360362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endPara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5" name="Oval 42"/>
            <p:cNvSpPr>
              <a:spLocks noChangeArrowheads="1"/>
            </p:cNvSpPr>
            <p:nvPr/>
          </p:nvSpPr>
          <p:spPr bwMode="auto">
            <a:xfrm>
              <a:off x="4505325" y="4221163"/>
              <a:ext cx="360363" cy="360362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endPara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" name="Oval 43"/>
            <p:cNvSpPr>
              <a:spLocks noChangeArrowheads="1"/>
            </p:cNvSpPr>
            <p:nvPr/>
          </p:nvSpPr>
          <p:spPr bwMode="auto">
            <a:xfrm>
              <a:off x="5148263" y="4221163"/>
              <a:ext cx="360362" cy="360362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endPara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Line 44"/>
            <p:cNvSpPr>
              <a:spLocks noChangeShapeType="1"/>
            </p:cNvSpPr>
            <p:nvPr/>
          </p:nvSpPr>
          <p:spPr bwMode="auto">
            <a:xfrm flipH="1">
              <a:off x="2357421" y="2493963"/>
              <a:ext cx="703278" cy="4349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8" name="Line 45"/>
            <p:cNvSpPr>
              <a:spLocks noChangeShapeType="1"/>
            </p:cNvSpPr>
            <p:nvPr/>
          </p:nvSpPr>
          <p:spPr bwMode="auto">
            <a:xfrm>
              <a:off x="3238500" y="2636838"/>
              <a:ext cx="0" cy="288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9" name="Line 46"/>
            <p:cNvSpPr>
              <a:spLocks noChangeShapeType="1"/>
            </p:cNvSpPr>
            <p:nvPr/>
          </p:nvSpPr>
          <p:spPr bwMode="auto">
            <a:xfrm>
              <a:off x="3430588" y="2522538"/>
              <a:ext cx="647700" cy="5032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0" name="Line 49"/>
            <p:cNvSpPr>
              <a:spLocks noChangeShapeType="1"/>
            </p:cNvSpPr>
            <p:nvPr/>
          </p:nvSpPr>
          <p:spPr bwMode="auto">
            <a:xfrm>
              <a:off x="3243263" y="3306763"/>
              <a:ext cx="0" cy="25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1" name="Line 50"/>
            <p:cNvSpPr>
              <a:spLocks noChangeShapeType="1"/>
            </p:cNvSpPr>
            <p:nvPr/>
          </p:nvSpPr>
          <p:spPr bwMode="auto">
            <a:xfrm>
              <a:off x="3243263" y="3933825"/>
              <a:ext cx="0" cy="2873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" name="Freeform 51"/>
            <p:cNvSpPr/>
            <p:nvPr/>
          </p:nvSpPr>
          <p:spPr bwMode="auto">
            <a:xfrm>
              <a:off x="3940175" y="3271838"/>
              <a:ext cx="220663" cy="301625"/>
            </a:xfrm>
            <a:custGeom>
              <a:avLst/>
              <a:gdLst/>
              <a:ahLst/>
              <a:cxnLst>
                <a:cxn ang="0">
                  <a:pos x="139" y="0"/>
                </a:cxn>
                <a:cxn ang="0">
                  <a:pos x="0" y="190"/>
                </a:cxn>
              </a:cxnLst>
              <a:rect l="0" t="0" r="r" b="b"/>
              <a:pathLst>
                <a:path w="139" h="190">
                  <a:moveTo>
                    <a:pt x="139" y="0"/>
                  </a:moveTo>
                  <a:lnTo>
                    <a:pt x="0" y="190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3" name="Freeform 52"/>
            <p:cNvSpPr/>
            <p:nvPr/>
          </p:nvSpPr>
          <p:spPr bwMode="auto">
            <a:xfrm>
              <a:off x="4379913" y="3243263"/>
              <a:ext cx="265112" cy="3302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7" y="208"/>
                </a:cxn>
              </a:cxnLst>
              <a:rect l="0" t="0" r="r" b="b"/>
              <a:pathLst>
                <a:path w="167" h="208">
                  <a:moveTo>
                    <a:pt x="0" y="0"/>
                  </a:moveTo>
                  <a:lnTo>
                    <a:pt x="167" y="208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4" name="Line 53"/>
            <p:cNvSpPr>
              <a:spLocks noChangeShapeType="1"/>
            </p:cNvSpPr>
            <p:nvPr/>
          </p:nvSpPr>
          <p:spPr bwMode="auto">
            <a:xfrm flipH="1">
              <a:off x="4184650" y="3862388"/>
              <a:ext cx="360363" cy="3587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5" name="Line 54"/>
            <p:cNvSpPr>
              <a:spLocks noChangeShapeType="1"/>
            </p:cNvSpPr>
            <p:nvPr/>
          </p:nvSpPr>
          <p:spPr bwMode="auto">
            <a:xfrm>
              <a:off x="4687888" y="3933825"/>
              <a:ext cx="0" cy="2873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6" name="Freeform 55"/>
            <p:cNvSpPr/>
            <p:nvPr/>
          </p:nvSpPr>
          <p:spPr bwMode="auto">
            <a:xfrm>
              <a:off x="4827588" y="3843338"/>
              <a:ext cx="447675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2" y="246"/>
                </a:cxn>
              </a:cxnLst>
              <a:rect l="0" t="0" r="r" b="b"/>
              <a:pathLst>
                <a:path w="282" h="246">
                  <a:moveTo>
                    <a:pt x="0" y="0"/>
                  </a:moveTo>
                  <a:lnTo>
                    <a:pt x="282" y="246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78" name="灯片编号占位符 7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</a:fld>
            <a:r>
              <a:rPr lang="en-US" altLang="zh-CN" smtClean="0"/>
              <a:t>/26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5" name="Text Box 5"/>
          <p:cNvSpPr txBox="1">
            <a:spLocks noChangeArrowheads="1"/>
          </p:cNvSpPr>
          <p:nvPr/>
        </p:nvSpPr>
        <p:spPr bwMode="auto">
          <a:xfrm>
            <a:off x="642910" y="285728"/>
            <a:ext cx="1885937" cy="461665"/>
          </a:xfrm>
          <a:prstGeom prst="rect">
            <a:avLst/>
          </a:prstGeom>
          <a:noFill/>
          <a:ln w="9525" algn="ctr">
            <a:noFill/>
            <a:miter lim="800000"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算法设计：</a:t>
            </a:r>
            <a:endParaRPr lang="zh-CN" altLang="en-US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Text Box 15"/>
          <p:cNvSpPr txBox="1">
            <a:spLocks noChangeArrowheads="1"/>
          </p:cNvSpPr>
          <p:nvPr/>
        </p:nvSpPr>
        <p:spPr bwMode="auto">
          <a:xfrm>
            <a:off x="2810984" y="2282815"/>
            <a:ext cx="341760" cy="40011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2000" i="1" dirty="0">
                <a:solidFill>
                  <a:srgbClr val="0000CC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L</a:t>
            </a:r>
            <a:endParaRPr kumimoji="1" lang="en-US" altLang="zh-CN" sz="2000" b="0" i="1" dirty="0">
              <a:solidFill>
                <a:srgbClr val="0000CC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2500298" y="928670"/>
            <a:ext cx="2500330" cy="2078045"/>
            <a:chOff x="2500298" y="928670"/>
            <a:chExt cx="2500330" cy="2078045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3352796" y="928670"/>
              <a:ext cx="719138" cy="719137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72000" rIns="0" bIns="0"/>
            <a:lstStyle/>
            <a:p>
              <a:r>
                <a:rPr kumimoji="1" lang="en-US" altLang="zh-CN" sz="2000" i="1" dirty="0" smtClean="0">
                  <a:solidFill>
                    <a:srgbClr val="0000CC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N</a:t>
              </a:r>
              <a:endParaRPr kumimoji="1" lang="en-US" altLang="zh-CN" sz="2000" i="1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" name="AutoShape 6"/>
            <p:cNvSpPr>
              <a:spLocks noChangeArrowheads="1"/>
            </p:cNvSpPr>
            <p:nvPr/>
          </p:nvSpPr>
          <p:spPr bwMode="auto">
            <a:xfrm>
              <a:off x="2500298" y="2000240"/>
              <a:ext cx="876300" cy="1006475"/>
            </a:xfrm>
            <a:prstGeom prst="wedgeEllipseCallout">
              <a:avLst>
                <a:gd name="adj1" fmla="val 59764"/>
                <a:gd name="adj2" fmla="val -93431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algn="just"/>
              <a:endParaRPr kumimoji="1" lang="zh-CN" altLang="zh-CN" sz="2000" b="0" dirty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9" name="AutoShape 7"/>
            <p:cNvSpPr>
              <a:spLocks noChangeArrowheads="1"/>
            </p:cNvSpPr>
            <p:nvPr/>
          </p:nvSpPr>
          <p:spPr bwMode="auto">
            <a:xfrm>
              <a:off x="4143372" y="2025629"/>
              <a:ext cx="857256" cy="974743"/>
            </a:xfrm>
            <a:prstGeom prst="wedgeEllipseCallout">
              <a:avLst>
                <a:gd name="adj1" fmla="val -75000"/>
                <a:gd name="adj2" fmla="val -97116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algn="just"/>
              <a:endParaRPr kumimoji="1" lang="zh-CN" altLang="zh-CN" sz="1000" b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10" name="Text Box 16"/>
          <p:cNvSpPr txBox="1">
            <a:spLocks noChangeArrowheads="1"/>
          </p:cNvSpPr>
          <p:nvPr/>
        </p:nvSpPr>
        <p:spPr bwMode="auto">
          <a:xfrm>
            <a:off x="4429124" y="2301821"/>
            <a:ext cx="356188" cy="40011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/>
            <a:r>
              <a:rPr kumimoji="1" lang="en-US" altLang="zh-CN" sz="2000" i="1" dirty="0">
                <a:solidFill>
                  <a:srgbClr val="0000CC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endParaRPr kumimoji="1" lang="en-US" altLang="zh-CN" sz="2000" b="0" i="1" dirty="0">
              <a:solidFill>
                <a:srgbClr val="0000CC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7224" y="3429000"/>
            <a:ext cx="76438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Blip>
                <a:blip r:embed="rId1"/>
              </a:buBlip>
            </a:pPr>
            <a:r>
              <a:rPr lang="zh-CN" altLang="en-US" sz="22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先</a:t>
            </a:r>
            <a:r>
              <a:rPr lang="zh-CN" altLang="en-US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构造</a:t>
            </a:r>
            <a:r>
              <a:rPr lang="zh-CN" altLang="en-US" sz="220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根结点</a:t>
            </a:r>
            <a:r>
              <a:rPr lang="en-US" altLang="zh-CN" sz="2200" i="1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zh-CN" altLang="en-US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再</a:t>
            </a:r>
            <a:r>
              <a:rPr lang="zh-CN" altLang="en-US" sz="22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构造</a:t>
            </a:r>
            <a:r>
              <a:rPr kumimoji="1" lang="zh-CN" altLang="en-US" sz="2200" dirty="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左子</a:t>
            </a:r>
            <a:r>
              <a:rPr kumimoji="1" lang="zh-CN" altLang="en-US" sz="220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树</a:t>
            </a:r>
            <a:r>
              <a:rPr kumimoji="1" lang="en-US" altLang="zh-CN" sz="2200" i="1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kumimoji="1" lang="zh-CN" altLang="en-US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，最后</a:t>
            </a:r>
            <a:r>
              <a:rPr lang="zh-CN" altLang="en-US" sz="22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构造</a:t>
            </a:r>
            <a:r>
              <a:rPr lang="zh-CN" altLang="en-US" sz="2200" dirty="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右</a:t>
            </a:r>
            <a:r>
              <a:rPr kumimoji="1" lang="zh-CN" altLang="en-US" sz="2200" dirty="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子树</a:t>
            </a:r>
            <a:r>
              <a:rPr kumimoji="1" lang="en-US" altLang="zh-CN" sz="2200" i="1" dirty="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endParaRPr lang="zh-CN" altLang="en-US" sz="2200" i="1" dirty="0">
              <a:solidFill>
                <a:srgbClr val="FF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57224" y="4000504"/>
            <a:ext cx="76438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Blip>
                <a:blip r:embed="rId1"/>
              </a:buBlip>
            </a:pPr>
            <a:r>
              <a:rPr lang="zh-CN" altLang="en-US" sz="22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构造</a:t>
            </a:r>
            <a:r>
              <a:rPr lang="zh-CN" altLang="en-US" sz="2200" dirty="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右</a:t>
            </a:r>
            <a:r>
              <a:rPr kumimoji="1" lang="zh-CN" altLang="en-US" sz="2200" dirty="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子树</a:t>
            </a:r>
            <a:r>
              <a:rPr kumimoji="1" lang="en-US" altLang="zh-CN" sz="2200" i="1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kumimoji="1" lang="zh-CN" altLang="en-US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时，找不到</a:t>
            </a:r>
            <a:r>
              <a:rPr kumimoji="1" lang="en-US" altLang="zh-CN" sz="2200" i="1" smtClean="0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zh-CN" altLang="en-US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了，所以</a:t>
            </a:r>
            <a:r>
              <a:rPr kumimoji="1" lang="zh-CN" altLang="en-US" sz="22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需要保存</a:t>
            </a:r>
            <a:r>
              <a:rPr kumimoji="1" lang="en-US" altLang="zh-CN" sz="2200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endParaRPr lang="zh-CN" altLang="en-US" sz="2200" i="1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57224" y="4538971"/>
            <a:ext cx="76438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Blip>
                <a:blip r:embed="rId1"/>
              </a:buBlip>
            </a:pPr>
            <a:r>
              <a:rPr lang="zh-CN" altLang="en-US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而结点是</a:t>
            </a:r>
            <a:r>
              <a:rPr lang="zh-CN" altLang="en-US" sz="22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按最近原则</a:t>
            </a:r>
            <a:r>
              <a:rPr lang="zh-CN" altLang="en-US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匹配的，所以</a:t>
            </a:r>
            <a:r>
              <a:rPr lang="zh-CN" altLang="en-US" sz="22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使用一个</a:t>
            </a:r>
            <a:r>
              <a:rPr lang="zh-CN" altLang="en-US" sz="2200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栈</a:t>
            </a:r>
            <a:r>
              <a:rPr lang="zh-CN" altLang="en-US" sz="22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保存</a:t>
            </a:r>
            <a:r>
              <a:rPr lang="en-US" altLang="zh-CN" sz="2200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endParaRPr lang="zh-CN" altLang="en-US" sz="2200" i="1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5" name="Text Box 16"/>
          <p:cNvSpPr txBox="1">
            <a:spLocks noChangeArrowheads="1"/>
          </p:cNvSpPr>
          <p:nvPr/>
        </p:nvSpPr>
        <p:spPr bwMode="auto">
          <a:xfrm>
            <a:off x="2787052" y="2285992"/>
            <a:ext cx="341760" cy="40011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/>
            <a:r>
              <a:rPr kumimoji="1" lang="en-US" altLang="zh-CN" sz="2000" i="1" dirty="0">
                <a:solidFill>
                  <a:srgbClr val="0000CC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L</a:t>
            </a:r>
            <a:endParaRPr kumimoji="1" lang="en-US" altLang="zh-CN" sz="2000" i="1" dirty="0">
              <a:solidFill>
                <a:srgbClr val="0000CC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FB3EE-0930-44F9-825B-B02961BFCE37}" type="slidenum">
              <a:rPr lang="en-US" altLang="zh-CN" smtClean="0"/>
            </a:fld>
            <a:r>
              <a:rPr lang="en-US" altLang="zh-CN" smtClean="0"/>
              <a:t>/19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4" name="Text Box 4"/>
          <p:cNvSpPr txBox="1">
            <a:spLocks noChangeArrowheads="1"/>
          </p:cNvSpPr>
          <p:nvPr/>
        </p:nvSpPr>
        <p:spPr bwMode="auto">
          <a:xfrm>
            <a:off x="357158" y="981075"/>
            <a:ext cx="8643998" cy="39114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algn="ctr">
            <a:solidFill>
              <a:srgbClr val="7030A0"/>
            </a:solidFill>
            <a:miter lim="800000"/>
            <a:tailEnd type="none" w="med" len="lg"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square" tIns="108000" bIns="14400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1" lang="zh-CN" altLang="en-US" sz="2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        ① </a:t>
            </a:r>
            <a:r>
              <a:rPr kumimoji="1"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若</a:t>
            </a:r>
            <a:r>
              <a:rPr kumimoji="1" lang="en-US" altLang="zh-CN" sz="2000" dirty="0" err="1">
                <a:ea typeface="楷体" panose="02010609060101010101" pitchFamily="49" charset="-122"/>
                <a:cs typeface="Times New Roman" panose="02020603050405020304" pitchFamily="18" charset="0"/>
              </a:rPr>
              <a:t>ch</a:t>
            </a:r>
            <a:r>
              <a:rPr kumimoji="1" lang="en-US" altLang="zh-CN" sz="2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=‘</a:t>
            </a:r>
            <a:r>
              <a:rPr kumimoji="1" lang="en-US" altLang="zh-CN" sz="2000" dirty="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’</a:t>
            </a:r>
            <a:r>
              <a:rPr kumimoji="1" lang="zh-CN" altLang="en-US" sz="2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kumimoji="1"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则将前面刚</a:t>
            </a:r>
            <a:r>
              <a:rPr kumimoji="1" lang="zh-CN" altLang="en-US" sz="2000">
                <a:ea typeface="楷体" panose="02010609060101010101" pitchFamily="49" charset="-122"/>
                <a:cs typeface="Times New Roman" panose="02020603050405020304" pitchFamily="18" charset="0"/>
              </a:rPr>
              <a:t>创建</a:t>
            </a:r>
            <a:r>
              <a:rPr kumimoji="1" lang="zh-CN" altLang="en-US" sz="2000" smtClean="0">
                <a:ea typeface="楷体" panose="02010609060101010101" pitchFamily="49" charset="-122"/>
                <a:cs typeface="Times New Roman" panose="02020603050405020304" pitchFamily="18" charset="0"/>
              </a:rPr>
              <a:t>的结点作为双亲结点进栈，并</a:t>
            </a:r>
            <a:r>
              <a:rPr kumimoji="1" lang="zh-CN" altLang="en-US" sz="2000">
                <a:ea typeface="楷体" panose="02010609060101010101" pitchFamily="49" charset="-122"/>
                <a:cs typeface="Times New Roman" panose="02020603050405020304" pitchFamily="18" charset="0"/>
              </a:rPr>
              <a:t>置</a:t>
            </a:r>
            <a:r>
              <a:rPr kumimoji="1" lang="en-US" altLang="zh-CN" sz="2000" i="1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kumimoji="1" lang="en-US" altLang="zh-CN" sz="2000" smtClean="0">
                <a:ea typeface="楷体" panose="02010609060101010101" pitchFamily="49" charset="-122"/>
                <a:cs typeface="Times New Roman" panose="02020603050405020304" pitchFamily="18" charset="0"/>
              </a:rPr>
              <a:t>=1</a:t>
            </a:r>
            <a:r>
              <a:rPr kumimoji="1" lang="zh-CN" altLang="en-US" sz="2000" smtClean="0">
                <a:ea typeface="楷体" panose="02010609060101010101" pitchFamily="49" charset="-122"/>
                <a:cs typeface="Times New Roman" panose="02020603050405020304" pitchFamily="18" charset="0"/>
              </a:rPr>
              <a:t>，表示开始处理左孩子结点；</a:t>
            </a:r>
            <a:endParaRPr kumimoji="1" lang="zh-CN" altLang="en-US" sz="2000" dirty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kumimoji="1"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       ② 若</a:t>
            </a:r>
            <a:r>
              <a:rPr kumimoji="1" lang="en-US" altLang="zh-CN" sz="2000" dirty="0" err="1">
                <a:ea typeface="楷体" panose="02010609060101010101" pitchFamily="49" charset="-122"/>
                <a:cs typeface="Times New Roman" panose="02020603050405020304" pitchFamily="18" charset="0"/>
              </a:rPr>
              <a:t>ch</a:t>
            </a:r>
            <a:r>
              <a:rPr kumimoji="1" lang="en-US" altLang="zh-CN" sz="2000" dirty="0">
                <a:ea typeface="楷体" panose="02010609060101010101" pitchFamily="49" charset="-122"/>
                <a:cs typeface="Times New Roman" panose="02020603050405020304" pitchFamily="18" charset="0"/>
              </a:rPr>
              <a:t>=‘</a:t>
            </a:r>
            <a:r>
              <a:rPr kumimoji="1" lang="en-US" altLang="zh-CN" sz="2000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kumimoji="1" lang="en-US" altLang="zh-CN" sz="2000" dirty="0">
                <a:ea typeface="楷体" panose="02010609060101010101" pitchFamily="49" charset="-122"/>
                <a:cs typeface="Times New Roman" panose="02020603050405020304" pitchFamily="18" charset="0"/>
              </a:rPr>
              <a:t>’</a:t>
            </a:r>
            <a:r>
              <a:rPr kumimoji="1"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：表示</a:t>
            </a:r>
            <a:r>
              <a:rPr kumimoji="1" lang="zh-CN" altLang="en-US" sz="2000">
                <a:ea typeface="楷体" panose="02010609060101010101" pitchFamily="49" charset="-122"/>
                <a:cs typeface="Times New Roman" panose="02020603050405020304" pitchFamily="18" charset="0"/>
              </a:rPr>
              <a:t>栈</a:t>
            </a:r>
            <a:r>
              <a:rPr kumimoji="1" lang="zh-CN" altLang="en-US" sz="2000" smtClean="0">
                <a:ea typeface="楷体" panose="02010609060101010101" pitchFamily="49" charset="-122"/>
                <a:cs typeface="Times New Roman" panose="02020603050405020304" pitchFamily="18" charset="0"/>
              </a:rPr>
              <a:t>顶结点的</a:t>
            </a:r>
            <a:r>
              <a:rPr kumimoji="1" lang="zh-CN" altLang="en-US" sz="2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左、</a:t>
            </a:r>
            <a:r>
              <a:rPr kumimoji="1" lang="zh-CN" altLang="en-US" sz="2000" smtClean="0">
                <a:ea typeface="楷体" panose="02010609060101010101" pitchFamily="49" charset="-122"/>
                <a:cs typeface="Times New Roman" panose="02020603050405020304" pitchFamily="18" charset="0"/>
              </a:rPr>
              <a:t>右孩子结点处理完毕，退</a:t>
            </a:r>
            <a:r>
              <a:rPr kumimoji="1"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栈；</a:t>
            </a:r>
            <a:endParaRPr kumimoji="1" lang="zh-CN" altLang="en-US" sz="2000" dirty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kumimoji="1"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       ③ 若</a:t>
            </a:r>
            <a:r>
              <a:rPr kumimoji="1" lang="en-US" altLang="zh-CN" sz="2000" err="1">
                <a:ea typeface="楷体" panose="02010609060101010101" pitchFamily="49" charset="-122"/>
                <a:cs typeface="Times New Roman" panose="02020603050405020304" pitchFamily="18" charset="0"/>
              </a:rPr>
              <a:t>ch</a:t>
            </a:r>
            <a:r>
              <a:rPr kumimoji="1" lang="en-US" altLang="zh-CN" sz="2000" smtClean="0">
                <a:ea typeface="楷体" panose="02010609060101010101" pitchFamily="49" charset="-122"/>
                <a:cs typeface="Times New Roman" panose="02020603050405020304" pitchFamily="18" charset="0"/>
              </a:rPr>
              <a:t>=‘</a:t>
            </a:r>
            <a:r>
              <a:rPr kumimoji="1" lang="zh-CN" altLang="en-US" sz="200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000" smtClean="0">
                <a:ea typeface="楷体" panose="02010609060101010101" pitchFamily="49" charset="-122"/>
                <a:cs typeface="Times New Roman" panose="02020603050405020304" pitchFamily="18" charset="0"/>
              </a:rPr>
              <a:t>’</a:t>
            </a:r>
            <a:r>
              <a:rPr kumimoji="1" lang="zh-CN" altLang="en-US" sz="2000"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kumimoji="1" lang="zh-CN" altLang="en-US" sz="2000" smtClean="0">
                <a:ea typeface="楷体" panose="02010609060101010101" pitchFamily="49" charset="-122"/>
                <a:cs typeface="Times New Roman" panose="02020603050405020304" pitchFamily="18" charset="0"/>
              </a:rPr>
              <a:t>表示开始处理右孩子结点，置</a:t>
            </a:r>
            <a:r>
              <a:rPr kumimoji="1" lang="en-US" altLang="zh-CN" sz="2000" i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kumimoji="1" lang="en-US" altLang="zh-CN" sz="2000" dirty="0">
                <a:ea typeface="楷体" panose="02010609060101010101" pitchFamily="49" charset="-122"/>
                <a:cs typeface="Times New Roman" panose="02020603050405020304" pitchFamily="18" charset="0"/>
              </a:rPr>
              <a:t>=2</a:t>
            </a:r>
            <a:r>
              <a:rPr kumimoji="1" lang="zh-CN" altLang="en-US" sz="2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；</a:t>
            </a:r>
            <a:endParaRPr kumimoji="1" lang="en-US" altLang="zh-CN" sz="2000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kumimoji="1" lang="en-US" altLang="zh-CN" sz="2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       ④ </a:t>
            </a:r>
            <a:r>
              <a:rPr kumimoji="1" lang="zh-CN" altLang="en-US" sz="2000" smtClean="0">
                <a:ea typeface="楷体" panose="02010609060101010101" pitchFamily="49" charset="-122"/>
                <a:cs typeface="Times New Roman" panose="02020603050405020304" pitchFamily="18" charset="0"/>
              </a:rPr>
              <a:t>其他情况（</a:t>
            </a:r>
            <a:r>
              <a:rPr kumimoji="1" lang="zh-CN" altLang="en-US" sz="200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结点值</a:t>
            </a:r>
            <a:r>
              <a:rPr kumimoji="1" lang="zh-CN" altLang="en-US" sz="2000" smtClean="0">
                <a:ea typeface="楷体" panose="02010609060101010101" pitchFamily="49" charset="-122"/>
                <a:cs typeface="Times New Roman" panose="02020603050405020304" pitchFamily="18" charset="0"/>
              </a:rPr>
              <a:t>）：</a:t>
            </a:r>
            <a:endParaRPr kumimoji="1" lang="zh-CN" altLang="en-US" sz="2000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spcBef>
                <a:spcPct val="50000"/>
              </a:spcBef>
            </a:pPr>
            <a:r>
              <a:rPr kumimoji="1" lang="zh-CN" altLang="en-US" sz="2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　</a:t>
            </a:r>
            <a:r>
              <a:rPr kumimoji="1" lang="zh-CN" altLang="en-US" sz="2000" smtClean="0">
                <a:ea typeface="楷体" panose="02010609060101010101" pitchFamily="49" charset="-122"/>
                <a:cs typeface="Times New Roman" panose="02020603050405020304" pitchFamily="18" charset="0"/>
              </a:rPr>
              <a:t>　     创建*</a:t>
            </a:r>
            <a:r>
              <a:rPr kumimoji="1" lang="en-US" altLang="zh-CN" sz="2000" smtClean="0"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kumimoji="1" lang="zh-CN" altLang="en-US" sz="2000" smtClean="0">
                <a:ea typeface="楷体" panose="02010609060101010101" pitchFamily="49" charset="-122"/>
                <a:cs typeface="Times New Roman" panose="02020603050405020304" pitchFamily="18" charset="0"/>
              </a:rPr>
              <a:t>结点用于</a:t>
            </a:r>
            <a:r>
              <a:rPr kumimoji="1" lang="zh-CN" altLang="en-US" sz="2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存放</a:t>
            </a:r>
            <a:r>
              <a:rPr kumimoji="1" lang="en-US" altLang="zh-CN" sz="2000" dirty="0" err="1" smtClean="0">
                <a:ea typeface="楷体" panose="02010609060101010101" pitchFamily="49" charset="-122"/>
                <a:cs typeface="Times New Roman" panose="02020603050405020304" pitchFamily="18" charset="0"/>
              </a:rPr>
              <a:t>ch</a:t>
            </a:r>
            <a:r>
              <a:rPr kumimoji="1" lang="zh-CN" altLang="en-US" sz="2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；</a:t>
            </a:r>
            <a:endParaRPr kumimoji="1" lang="zh-CN" altLang="en-US" sz="2000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spcBef>
                <a:spcPct val="50000"/>
              </a:spcBef>
            </a:pPr>
            <a:r>
              <a:rPr kumimoji="1" lang="zh-CN" altLang="en-US" sz="2000" smtClean="0">
                <a:ea typeface="楷体" panose="02010609060101010101" pitchFamily="49" charset="-122"/>
                <a:cs typeface="Times New Roman" panose="02020603050405020304" pitchFamily="18" charset="0"/>
              </a:rPr>
              <a:t>             当</a:t>
            </a:r>
            <a:r>
              <a:rPr kumimoji="1" lang="en-US" altLang="zh-CN" sz="2000" i="1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kumimoji="1" lang="en-US" altLang="zh-CN" sz="2000" smtClean="0">
                <a:ea typeface="楷体" panose="02010609060101010101" pitchFamily="49" charset="-122"/>
                <a:cs typeface="Times New Roman" panose="02020603050405020304" pitchFamily="18" charset="0"/>
              </a:rPr>
              <a:t>=1</a:t>
            </a:r>
            <a:r>
              <a:rPr kumimoji="1" lang="zh-CN" altLang="en-US" sz="2000" smtClean="0">
                <a:ea typeface="楷体" panose="02010609060101010101" pitchFamily="49" charset="-122"/>
                <a:cs typeface="Times New Roman" panose="02020603050405020304" pitchFamily="18" charset="0"/>
              </a:rPr>
              <a:t>时，将*</a:t>
            </a:r>
            <a:r>
              <a:rPr kumimoji="1" lang="en-US" altLang="zh-CN" sz="2000" smtClean="0"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kumimoji="1" lang="zh-CN" altLang="en-US" sz="2000" smtClean="0">
                <a:ea typeface="楷体" panose="02010609060101010101" pitchFamily="49" charset="-122"/>
                <a:cs typeface="Times New Roman" panose="02020603050405020304" pitchFamily="18" charset="0"/>
              </a:rPr>
              <a:t>结点作为栈顶结点的左孩子结点；</a:t>
            </a:r>
            <a:endParaRPr kumimoji="1" lang="zh-CN" altLang="en-US" sz="2000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spcBef>
                <a:spcPct val="50000"/>
              </a:spcBef>
            </a:pPr>
            <a:r>
              <a:rPr kumimoji="1" lang="zh-CN" altLang="en-US" sz="2000" smtClean="0">
                <a:ea typeface="楷体" panose="02010609060101010101" pitchFamily="49" charset="-122"/>
                <a:cs typeface="Times New Roman" panose="02020603050405020304" pitchFamily="18" charset="0"/>
              </a:rPr>
              <a:t>             </a:t>
            </a:r>
            <a:r>
              <a:rPr kumimoji="1" lang="zh-CN" altLang="en-US" sz="2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当</a:t>
            </a:r>
            <a:r>
              <a:rPr kumimoji="1" lang="en-US" altLang="zh-CN" sz="2000" i="1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kumimoji="1" lang="en-US" altLang="zh-CN" sz="2000" smtClean="0">
                <a:ea typeface="楷体" panose="02010609060101010101" pitchFamily="49" charset="-122"/>
                <a:cs typeface="Times New Roman" panose="02020603050405020304" pitchFamily="18" charset="0"/>
              </a:rPr>
              <a:t>=2</a:t>
            </a:r>
            <a:r>
              <a:rPr kumimoji="1" lang="zh-CN" altLang="en-US" sz="2000" smtClean="0">
                <a:ea typeface="楷体" panose="02010609060101010101" pitchFamily="49" charset="-122"/>
                <a:cs typeface="Times New Roman" panose="02020603050405020304" pitchFamily="18" charset="0"/>
              </a:rPr>
              <a:t>时，将*</a:t>
            </a:r>
            <a:r>
              <a:rPr kumimoji="1" lang="en-US" altLang="zh-CN" sz="2000" smtClean="0"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kumimoji="1" lang="zh-CN" altLang="en-US" sz="2000" smtClean="0">
                <a:ea typeface="楷体" panose="02010609060101010101" pitchFamily="49" charset="-122"/>
                <a:cs typeface="Times New Roman" panose="02020603050405020304" pitchFamily="18" charset="0"/>
              </a:rPr>
              <a:t>结点作为栈顶结点的右孩子结点。</a:t>
            </a:r>
            <a:endParaRPr kumimoji="1" lang="zh-CN" altLang="en-US" sz="2000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7158" y="324129"/>
            <a:ext cx="6929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用</a:t>
            </a:r>
            <a:r>
              <a:rPr kumimoji="1" lang="en-US" altLang="zh-CN" dirty="0" err="1" smtClean="0">
                <a:ea typeface="楷体" panose="02010609060101010101" pitchFamily="49" charset="-122"/>
                <a:cs typeface="Times New Roman" panose="02020603050405020304" pitchFamily="18" charset="0"/>
              </a:rPr>
              <a:t>ch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扫描采用括号表示法表示二叉树的字符串：</a:t>
            </a:r>
            <a:endParaRPr kumimoji="1" lang="zh-CN" altLang="en-US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FB3EE-0930-44F9-825B-B02961BFCE37}" type="slidenum">
              <a:rPr lang="en-US" altLang="zh-CN" smtClean="0"/>
            </a:fld>
            <a:r>
              <a:rPr lang="en-US" altLang="zh-CN" smtClean="0"/>
              <a:t>/19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Box 101"/>
          <p:cNvSpPr txBox="1"/>
          <p:nvPr/>
        </p:nvSpPr>
        <p:spPr>
          <a:xfrm>
            <a:off x="6143636" y="2345288"/>
            <a:ext cx="428628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03" name="TextBox 102"/>
          <p:cNvSpPr txBox="1"/>
          <p:nvPr/>
        </p:nvSpPr>
        <p:spPr>
          <a:xfrm>
            <a:off x="6143636" y="2345288"/>
            <a:ext cx="428628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6143636" y="2345288"/>
            <a:ext cx="428628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11970" name="Text Box 2"/>
          <p:cNvSpPr txBox="1">
            <a:spLocks noChangeArrowheads="1"/>
          </p:cNvSpPr>
          <p:nvPr/>
        </p:nvSpPr>
        <p:spPr bwMode="auto">
          <a:xfrm>
            <a:off x="970280" y="963295"/>
            <a:ext cx="5088890" cy="4140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/>
            <a:r>
              <a:rPr kumimoji="1" lang="en-US" altLang="zh-CN" sz="2100" i="1" dirty="0">
                <a:ea typeface="宋体" panose="02010600030101010101" pitchFamily="2" charset="-122"/>
                <a:cs typeface="Times New Roman" panose="02020603050405020304" pitchFamily="18" charset="0"/>
              </a:rPr>
              <a:t>A </a:t>
            </a:r>
            <a:r>
              <a:rPr kumimoji="1" lang="en-US" altLang="zh-CN" sz="2100" i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1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100" i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100" i="1" dirty="0">
                <a:ea typeface="宋体" panose="02010600030101010101" pitchFamily="2" charset="-122"/>
                <a:cs typeface="Times New Roman" panose="02020603050405020304" pitchFamily="18" charset="0"/>
              </a:rPr>
              <a:t>B </a:t>
            </a:r>
            <a:r>
              <a:rPr kumimoji="1" lang="en-US" altLang="zh-CN" sz="2100" dirty="0"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100" i="1" dirty="0">
                <a:ea typeface="宋体" panose="02010600030101010101" pitchFamily="2" charset="-122"/>
                <a:cs typeface="Times New Roman" panose="02020603050405020304" pitchFamily="18" charset="0"/>
              </a:rPr>
              <a:t> D </a:t>
            </a:r>
            <a:r>
              <a:rPr kumimoji="1" lang="en-US" altLang="zh-CN" sz="2100" smtClean="0">
                <a:ea typeface="宋体" panose="02010600030101010101" pitchFamily="2" charset="-122"/>
                <a:cs typeface="Times New Roman" panose="02020603050405020304" pitchFamily="18" charset="0"/>
              </a:rPr>
              <a:t>( </a:t>
            </a:r>
            <a:r>
              <a:rPr kumimoji="1" lang="en-US" altLang="zh-CN" sz="2100" i="1" smtClean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100" smtClean="0"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100" i="1" smtClean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100" i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G  </a:t>
            </a:r>
            <a:r>
              <a:rPr kumimoji="1" lang="en-US" altLang="zh-CN" sz="21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)  </a:t>
            </a:r>
            <a:r>
              <a:rPr kumimoji="1" lang="en-US" altLang="zh-CN" sz="2100">
                <a:ea typeface="宋体" panose="02010600030101010101" pitchFamily="2" charset="-122"/>
                <a:cs typeface="Times New Roman" panose="02020603050405020304" pitchFamily="18" charset="0"/>
              </a:rPr>
              <a:t>) </a:t>
            </a:r>
            <a:r>
              <a:rPr kumimoji="1" lang="en-US" altLang="zh-CN" sz="2100" smtClean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100" smtClean="0"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100" i="1" smtClean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100" i="1" dirty="0">
                <a:ea typeface="宋体" panose="02010600030101010101" pitchFamily="2" charset="-122"/>
                <a:cs typeface="Times New Roman" panose="02020603050405020304" pitchFamily="18" charset="0"/>
              </a:rPr>
              <a:t>C </a:t>
            </a:r>
            <a:r>
              <a:rPr kumimoji="1" lang="en-US" altLang="zh-CN" sz="2100" i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1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( </a:t>
            </a:r>
            <a:r>
              <a:rPr kumimoji="1" lang="en-US" altLang="zh-CN" sz="2100" i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100" i="1">
                <a:ea typeface="宋体" panose="02010600030101010101" pitchFamily="2" charset="-122"/>
                <a:cs typeface="Times New Roman" panose="02020603050405020304" pitchFamily="18" charset="0"/>
              </a:rPr>
              <a:t>E </a:t>
            </a:r>
            <a:r>
              <a:rPr kumimoji="1" lang="zh-CN" altLang="en-US" sz="2100" smtClean="0"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100" i="1" smtClean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100" i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F </a:t>
            </a:r>
            <a:r>
              <a:rPr kumimoji="1" lang="en-US" altLang="zh-CN" sz="21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 )  </a:t>
            </a:r>
            <a:r>
              <a:rPr kumimoji="1" lang="en-US" altLang="zh-CN" sz="2100" dirty="0"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kumimoji="1" lang="en-US" altLang="zh-CN" sz="21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1971" name="Line 3"/>
          <p:cNvSpPr>
            <a:spLocks noChangeShapeType="1"/>
          </p:cNvSpPr>
          <p:nvPr/>
        </p:nvSpPr>
        <p:spPr bwMode="auto">
          <a:xfrm flipV="1">
            <a:off x="1114425" y="1495415"/>
            <a:ext cx="0" cy="504825"/>
          </a:xfrm>
          <a:prstGeom prst="line">
            <a:avLst/>
          </a:prstGeom>
          <a:ln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11972" name="Line 4"/>
          <p:cNvSpPr>
            <a:spLocks noChangeShapeType="1"/>
          </p:cNvSpPr>
          <p:nvPr/>
        </p:nvSpPr>
        <p:spPr bwMode="auto">
          <a:xfrm>
            <a:off x="7092950" y="2536564"/>
            <a:ext cx="0" cy="2880000"/>
          </a:xfrm>
          <a:prstGeom prst="line">
            <a:avLst/>
          </a:prstGeom>
          <a:noFill/>
          <a:ln w="31750">
            <a:solidFill>
              <a:srgbClr val="CC00FF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11973" name="Line 5"/>
          <p:cNvSpPr>
            <a:spLocks noChangeShapeType="1"/>
          </p:cNvSpPr>
          <p:nvPr/>
        </p:nvSpPr>
        <p:spPr bwMode="auto">
          <a:xfrm>
            <a:off x="8532813" y="2536564"/>
            <a:ext cx="0" cy="2880000"/>
          </a:xfrm>
          <a:prstGeom prst="line">
            <a:avLst/>
          </a:prstGeom>
          <a:noFill/>
          <a:ln w="31750">
            <a:solidFill>
              <a:srgbClr val="CC00FF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11974" name="Line 6"/>
          <p:cNvSpPr>
            <a:spLocks noChangeShapeType="1"/>
          </p:cNvSpPr>
          <p:nvPr/>
        </p:nvSpPr>
        <p:spPr bwMode="auto">
          <a:xfrm>
            <a:off x="7092950" y="5426075"/>
            <a:ext cx="1439863" cy="0"/>
          </a:xfrm>
          <a:prstGeom prst="line">
            <a:avLst/>
          </a:prstGeom>
          <a:noFill/>
          <a:ln w="31750">
            <a:solidFill>
              <a:srgbClr val="CC00FF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11975" name="Rectangle 7"/>
          <p:cNvSpPr>
            <a:spLocks noChangeArrowheads="1"/>
          </p:cNvSpPr>
          <p:nvPr/>
        </p:nvSpPr>
        <p:spPr bwMode="auto">
          <a:xfrm>
            <a:off x="7237413" y="4786322"/>
            <a:ext cx="1152525" cy="57626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n-US" altLang="zh-CN" i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endParaRPr lang="en-US" altLang="zh-CN" i="1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1979" name="Rectangle 11"/>
          <p:cNvSpPr>
            <a:spLocks noChangeArrowheads="1"/>
          </p:cNvSpPr>
          <p:nvPr/>
        </p:nvSpPr>
        <p:spPr bwMode="auto">
          <a:xfrm>
            <a:off x="7237413" y="4144963"/>
            <a:ext cx="1152525" cy="57626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n-US" altLang="zh-CN" i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endParaRPr lang="en-US" altLang="zh-CN" i="1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2014" name="Rectangle 46"/>
          <p:cNvSpPr>
            <a:spLocks noChangeArrowheads="1"/>
          </p:cNvSpPr>
          <p:nvPr/>
        </p:nvSpPr>
        <p:spPr bwMode="auto">
          <a:xfrm>
            <a:off x="7240606" y="3497263"/>
            <a:ext cx="1152525" cy="57626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n-US" altLang="zh-CN" i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endParaRPr lang="en-US" altLang="zh-CN" i="1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2015" name="Rectangle 47"/>
          <p:cNvSpPr>
            <a:spLocks noChangeArrowheads="1"/>
          </p:cNvSpPr>
          <p:nvPr/>
        </p:nvSpPr>
        <p:spPr bwMode="auto">
          <a:xfrm>
            <a:off x="7240606" y="4144963"/>
            <a:ext cx="1152525" cy="57626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n-US" altLang="zh-CN" i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endParaRPr lang="en-US" altLang="zh-CN" i="1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2016" name="Line 48"/>
          <p:cNvSpPr>
            <a:spLocks noChangeShapeType="1"/>
          </p:cNvSpPr>
          <p:nvPr/>
        </p:nvSpPr>
        <p:spPr bwMode="auto">
          <a:xfrm flipV="1">
            <a:off x="1357290" y="1495415"/>
            <a:ext cx="0" cy="504825"/>
          </a:xfrm>
          <a:prstGeom prst="line">
            <a:avLst/>
          </a:prstGeom>
          <a:ln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12017" name="Line 49"/>
          <p:cNvSpPr>
            <a:spLocks noChangeShapeType="1"/>
          </p:cNvSpPr>
          <p:nvPr/>
        </p:nvSpPr>
        <p:spPr bwMode="auto">
          <a:xfrm flipV="1">
            <a:off x="1617642" y="1495415"/>
            <a:ext cx="0" cy="504825"/>
          </a:xfrm>
          <a:prstGeom prst="line">
            <a:avLst/>
          </a:prstGeom>
          <a:ln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12018" name="Line 50"/>
          <p:cNvSpPr>
            <a:spLocks noChangeShapeType="1"/>
          </p:cNvSpPr>
          <p:nvPr/>
        </p:nvSpPr>
        <p:spPr bwMode="auto">
          <a:xfrm flipV="1">
            <a:off x="1857356" y="1495415"/>
            <a:ext cx="0" cy="504825"/>
          </a:xfrm>
          <a:prstGeom prst="line">
            <a:avLst/>
          </a:prstGeom>
          <a:ln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12019" name="Line 51"/>
          <p:cNvSpPr>
            <a:spLocks noChangeShapeType="1"/>
          </p:cNvSpPr>
          <p:nvPr/>
        </p:nvSpPr>
        <p:spPr bwMode="auto">
          <a:xfrm flipV="1">
            <a:off x="2097070" y="1495415"/>
            <a:ext cx="0" cy="504825"/>
          </a:xfrm>
          <a:prstGeom prst="line">
            <a:avLst/>
          </a:prstGeom>
          <a:ln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12020" name="Line 52"/>
          <p:cNvSpPr>
            <a:spLocks noChangeShapeType="1"/>
          </p:cNvSpPr>
          <p:nvPr/>
        </p:nvSpPr>
        <p:spPr bwMode="auto">
          <a:xfrm flipV="1">
            <a:off x="2319322" y="1495415"/>
            <a:ext cx="0" cy="504825"/>
          </a:xfrm>
          <a:prstGeom prst="line">
            <a:avLst/>
          </a:prstGeom>
          <a:ln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12021" name="Line 53"/>
          <p:cNvSpPr>
            <a:spLocks noChangeShapeType="1"/>
          </p:cNvSpPr>
          <p:nvPr/>
        </p:nvSpPr>
        <p:spPr bwMode="auto">
          <a:xfrm flipV="1">
            <a:off x="2571736" y="1495415"/>
            <a:ext cx="0" cy="504825"/>
          </a:xfrm>
          <a:prstGeom prst="line">
            <a:avLst/>
          </a:prstGeom>
          <a:ln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12022" name="Line 54"/>
          <p:cNvSpPr>
            <a:spLocks noChangeShapeType="1"/>
          </p:cNvSpPr>
          <p:nvPr/>
        </p:nvSpPr>
        <p:spPr bwMode="auto">
          <a:xfrm flipV="1">
            <a:off x="2786050" y="1495415"/>
            <a:ext cx="0" cy="504825"/>
          </a:xfrm>
          <a:prstGeom prst="line">
            <a:avLst/>
          </a:prstGeom>
          <a:ln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12023" name="Line 55"/>
          <p:cNvSpPr>
            <a:spLocks noChangeShapeType="1"/>
          </p:cNvSpPr>
          <p:nvPr/>
        </p:nvSpPr>
        <p:spPr bwMode="auto">
          <a:xfrm flipV="1">
            <a:off x="3071802" y="1495415"/>
            <a:ext cx="0" cy="504825"/>
          </a:xfrm>
          <a:prstGeom prst="line">
            <a:avLst/>
          </a:prstGeom>
          <a:ln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12024" name="Line 56"/>
          <p:cNvSpPr>
            <a:spLocks noChangeShapeType="1"/>
          </p:cNvSpPr>
          <p:nvPr/>
        </p:nvSpPr>
        <p:spPr bwMode="auto">
          <a:xfrm flipV="1">
            <a:off x="3357554" y="1495415"/>
            <a:ext cx="0" cy="504825"/>
          </a:xfrm>
          <a:prstGeom prst="line">
            <a:avLst/>
          </a:prstGeom>
          <a:ln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12025" name="Line 57"/>
          <p:cNvSpPr>
            <a:spLocks noChangeShapeType="1"/>
          </p:cNvSpPr>
          <p:nvPr/>
        </p:nvSpPr>
        <p:spPr bwMode="auto">
          <a:xfrm flipV="1">
            <a:off x="3597268" y="1495415"/>
            <a:ext cx="0" cy="504825"/>
          </a:xfrm>
          <a:prstGeom prst="line">
            <a:avLst/>
          </a:prstGeom>
          <a:ln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12026" name="Line 58"/>
          <p:cNvSpPr>
            <a:spLocks noChangeShapeType="1"/>
          </p:cNvSpPr>
          <p:nvPr/>
        </p:nvSpPr>
        <p:spPr bwMode="auto">
          <a:xfrm flipV="1">
            <a:off x="3798882" y="1495415"/>
            <a:ext cx="0" cy="504825"/>
          </a:xfrm>
          <a:prstGeom prst="line">
            <a:avLst/>
          </a:prstGeom>
          <a:ln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12027" name="Line 59"/>
          <p:cNvSpPr>
            <a:spLocks noChangeShapeType="1"/>
          </p:cNvSpPr>
          <p:nvPr/>
        </p:nvSpPr>
        <p:spPr bwMode="auto">
          <a:xfrm flipV="1">
            <a:off x="4111620" y="1495415"/>
            <a:ext cx="0" cy="504825"/>
          </a:xfrm>
          <a:prstGeom prst="line">
            <a:avLst/>
          </a:prstGeom>
          <a:ln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12028" name="Line 60"/>
          <p:cNvSpPr>
            <a:spLocks noChangeShapeType="1"/>
          </p:cNvSpPr>
          <p:nvPr/>
        </p:nvSpPr>
        <p:spPr bwMode="auto">
          <a:xfrm flipV="1">
            <a:off x="4429124" y="1495415"/>
            <a:ext cx="0" cy="504825"/>
          </a:xfrm>
          <a:prstGeom prst="line">
            <a:avLst/>
          </a:prstGeom>
          <a:ln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12029" name="Line 61"/>
          <p:cNvSpPr>
            <a:spLocks noChangeShapeType="1"/>
          </p:cNvSpPr>
          <p:nvPr/>
        </p:nvSpPr>
        <p:spPr bwMode="auto">
          <a:xfrm flipV="1">
            <a:off x="4641849" y="1495415"/>
            <a:ext cx="0" cy="504825"/>
          </a:xfrm>
          <a:prstGeom prst="line">
            <a:avLst/>
          </a:prstGeom>
          <a:ln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12030" name="Line 62"/>
          <p:cNvSpPr>
            <a:spLocks noChangeShapeType="1"/>
          </p:cNvSpPr>
          <p:nvPr/>
        </p:nvSpPr>
        <p:spPr bwMode="auto">
          <a:xfrm flipV="1">
            <a:off x="4840294" y="1495415"/>
            <a:ext cx="0" cy="504825"/>
          </a:xfrm>
          <a:prstGeom prst="line">
            <a:avLst/>
          </a:prstGeom>
          <a:ln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12031" name="Line 63"/>
          <p:cNvSpPr>
            <a:spLocks noChangeShapeType="1"/>
          </p:cNvSpPr>
          <p:nvPr/>
        </p:nvSpPr>
        <p:spPr bwMode="auto">
          <a:xfrm flipV="1">
            <a:off x="5127631" y="1495415"/>
            <a:ext cx="0" cy="504825"/>
          </a:xfrm>
          <a:prstGeom prst="line">
            <a:avLst/>
          </a:prstGeom>
          <a:ln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12032" name="Line 64"/>
          <p:cNvSpPr>
            <a:spLocks noChangeShapeType="1"/>
          </p:cNvSpPr>
          <p:nvPr/>
        </p:nvSpPr>
        <p:spPr bwMode="auto">
          <a:xfrm flipV="1">
            <a:off x="5416556" y="1495415"/>
            <a:ext cx="0" cy="504825"/>
          </a:xfrm>
          <a:prstGeom prst="line">
            <a:avLst/>
          </a:prstGeom>
          <a:ln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12033" name="Text Box 65"/>
          <p:cNvSpPr txBox="1">
            <a:spLocks noChangeArrowheads="1"/>
          </p:cNvSpPr>
          <p:nvPr/>
        </p:nvSpPr>
        <p:spPr bwMode="auto">
          <a:xfrm>
            <a:off x="468312" y="328594"/>
            <a:ext cx="6246828" cy="4572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/>
            <a:r>
              <a:rPr kumimoji="1" lang="zh-CN" altLang="en-US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　根据括号表示法字符串构造二叉链</a:t>
            </a:r>
            <a:r>
              <a:rPr kumimoji="1" lang="zh-CN" altLang="en-US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的演示</a:t>
            </a:r>
            <a:endParaRPr kumimoji="1" lang="zh-CN" altLang="en-US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12034" name="Text Box 66"/>
          <p:cNvSpPr txBox="1">
            <a:spLocks noChangeArrowheads="1"/>
          </p:cNvSpPr>
          <p:nvPr/>
        </p:nvSpPr>
        <p:spPr bwMode="auto">
          <a:xfrm>
            <a:off x="2714612" y="5786454"/>
            <a:ext cx="2808287" cy="461665"/>
          </a:xfrm>
          <a:prstGeom prst="rect">
            <a:avLst/>
          </a:prstGeom>
          <a:noFill/>
          <a:ln w="9525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FF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二叉链创建完毕</a:t>
            </a:r>
            <a:endParaRPr lang="zh-CN" altLang="en-US" dirty="0">
              <a:solidFill>
                <a:srgbClr val="FF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" name="组合 94"/>
          <p:cNvGrpSpPr/>
          <p:nvPr/>
        </p:nvGrpSpPr>
        <p:grpSpPr>
          <a:xfrm>
            <a:off x="1577950" y="3678230"/>
            <a:ext cx="1081088" cy="360363"/>
            <a:chOff x="1577950" y="3678230"/>
            <a:chExt cx="1081088" cy="360363"/>
          </a:xfrm>
        </p:grpSpPr>
        <p:sp>
          <p:nvSpPr>
            <p:cNvPr id="68" name="Rectangle 26"/>
            <p:cNvSpPr>
              <a:spLocks noChangeArrowheads="1"/>
            </p:cNvSpPr>
            <p:nvPr/>
          </p:nvSpPr>
          <p:spPr bwMode="auto">
            <a:xfrm>
              <a:off x="1577950" y="3678230"/>
              <a:ext cx="360363" cy="36036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/>
            </a:p>
          </p:txBody>
        </p:sp>
        <p:sp>
          <p:nvSpPr>
            <p:cNvPr id="69" name="Rectangle 27"/>
            <p:cNvSpPr>
              <a:spLocks noChangeArrowheads="1"/>
            </p:cNvSpPr>
            <p:nvPr/>
          </p:nvSpPr>
          <p:spPr bwMode="auto">
            <a:xfrm>
              <a:off x="1938312" y="3678230"/>
              <a:ext cx="360363" cy="360363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0" name="Rectangle 28"/>
            <p:cNvSpPr>
              <a:spLocks noChangeArrowheads="1"/>
            </p:cNvSpPr>
            <p:nvPr/>
          </p:nvSpPr>
          <p:spPr bwMode="auto">
            <a:xfrm>
              <a:off x="2298675" y="3678230"/>
              <a:ext cx="360363" cy="36036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/>
                <a:t>∧</a:t>
              </a:r>
              <a:endParaRPr lang="en-US" altLang="zh-CN" sz="1800" dirty="0"/>
            </a:p>
          </p:txBody>
        </p:sp>
      </p:grpSp>
      <p:grpSp>
        <p:nvGrpSpPr>
          <p:cNvPr id="3" name="组合 98"/>
          <p:cNvGrpSpPr/>
          <p:nvPr/>
        </p:nvGrpSpPr>
        <p:grpSpPr>
          <a:xfrm>
            <a:off x="928662" y="4470392"/>
            <a:ext cx="1081088" cy="360363"/>
            <a:chOff x="928662" y="4470392"/>
            <a:chExt cx="1081088" cy="360363"/>
          </a:xfrm>
        </p:grpSpPr>
        <p:sp>
          <p:nvSpPr>
            <p:cNvPr id="71" name="Rectangle 29"/>
            <p:cNvSpPr>
              <a:spLocks noChangeArrowheads="1"/>
            </p:cNvSpPr>
            <p:nvPr/>
          </p:nvSpPr>
          <p:spPr bwMode="auto">
            <a:xfrm>
              <a:off x="928662" y="4470392"/>
              <a:ext cx="360363" cy="36036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/>
                <a:t>∧</a:t>
              </a:r>
              <a:endParaRPr lang="en-US" altLang="zh-CN" sz="1800" dirty="0"/>
            </a:p>
          </p:txBody>
        </p:sp>
        <p:sp>
          <p:nvSpPr>
            <p:cNvPr id="72" name="Rectangle 30"/>
            <p:cNvSpPr>
              <a:spLocks noChangeArrowheads="1"/>
            </p:cNvSpPr>
            <p:nvPr/>
          </p:nvSpPr>
          <p:spPr bwMode="auto">
            <a:xfrm>
              <a:off x="1289025" y="4470392"/>
              <a:ext cx="360363" cy="360363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en-US" altLang="zh-CN" sz="2000" i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3" name="Rectangle 31"/>
            <p:cNvSpPr>
              <a:spLocks noChangeArrowheads="1"/>
            </p:cNvSpPr>
            <p:nvPr/>
          </p:nvSpPr>
          <p:spPr bwMode="auto">
            <a:xfrm>
              <a:off x="1649387" y="4470392"/>
              <a:ext cx="360363" cy="36036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/>
            </a:p>
          </p:txBody>
        </p:sp>
      </p:grpSp>
      <p:grpSp>
        <p:nvGrpSpPr>
          <p:cNvPr id="4" name="组合 99"/>
          <p:cNvGrpSpPr/>
          <p:nvPr/>
        </p:nvGrpSpPr>
        <p:grpSpPr>
          <a:xfrm>
            <a:off x="1793850" y="5191117"/>
            <a:ext cx="1081088" cy="360363"/>
            <a:chOff x="1793850" y="5191117"/>
            <a:chExt cx="1081088" cy="360363"/>
          </a:xfrm>
        </p:grpSpPr>
        <p:sp>
          <p:nvSpPr>
            <p:cNvPr id="74" name="Rectangle 32"/>
            <p:cNvSpPr>
              <a:spLocks noChangeArrowheads="1"/>
            </p:cNvSpPr>
            <p:nvPr/>
          </p:nvSpPr>
          <p:spPr bwMode="auto">
            <a:xfrm>
              <a:off x="1793850" y="5191117"/>
              <a:ext cx="360363" cy="36036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/>
                <a:t>∧</a:t>
              </a:r>
              <a:endParaRPr lang="en-US" altLang="zh-CN" sz="1800" dirty="0"/>
            </a:p>
          </p:txBody>
        </p:sp>
        <p:sp>
          <p:nvSpPr>
            <p:cNvPr id="75" name="Rectangle 33"/>
            <p:cNvSpPr>
              <a:spLocks noChangeArrowheads="1"/>
            </p:cNvSpPr>
            <p:nvPr/>
          </p:nvSpPr>
          <p:spPr bwMode="auto">
            <a:xfrm>
              <a:off x="2154212" y="5191117"/>
              <a:ext cx="360363" cy="360363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  <a:endPara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" name="Rectangle 34"/>
            <p:cNvSpPr>
              <a:spLocks noChangeArrowheads="1"/>
            </p:cNvSpPr>
            <p:nvPr/>
          </p:nvSpPr>
          <p:spPr bwMode="auto">
            <a:xfrm>
              <a:off x="2514575" y="5191117"/>
              <a:ext cx="360363" cy="36036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/>
                <a:t>∧</a:t>
              </a:r>
              <a:endParaRPr lang="en-US" altLang="zh-CN" sz="1800"/>
            </a:p>
          </p:txBody>
        </p:sp>
      </p:grpSp>
      <p:grpSp>
        <p:nvGrpSpPr>
          <p:cNvPr id="5" name="组合 95"/>
          <p:cNvGrpSpPr/>
          <p:nvPr/>
        </p:nvGrpSpPr>
        <p:grpSpPr>
          <a:xfrm>
            <a:off x="3809975" y="3679817"/>
            <a:ext cx="1081088" cy="360363"/>
            <a:chOff x="3809975" y="3679817"/>
            <a:chExt cx="1081088" cy="360363"/>
          </a:xfrm>
        </p:grpSpPr>
        <p:sp>
          <p:nvSpPr>
            <p:cNvPr id="77" name="Rectangle 35"/>
            <p:cNvSpPr>
              <a:spLocks noChangeArrowheads="1"/>
            </p:cNvSpPr>
            <p:nvPr/>
          </p:nvSpPr>
          <p:spPr bwMode="auto">
            <a:xfrm>
              <a:off x="3809975" y="3679817"/>
              <a:ext cx="360363" cy="36036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/>
            </a:p>
          </p:txBody>
        </p:sp>
        <p:sp>
          <p:nvSpPr>
            <p:cNvPr id="78" name="Rectangle 36"/>
            <p:cNvSpPr>
              <a:spLocks noChangeArrowheads="1"/>
            </p:cNvSpPr>
            <p:nvPr/>
          </p:nvSpPr>
          <p:spPr bwMode="auto">
            <a:xfrm>
              <a:off x="4170337" y="3679817"/>
              <a:ext cx="360363" cy="360363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9" name="Rectangle 37"/>
            <p:cNvSpPr>
              <a:spLocks noChangeArrowheads="1"/>
            </p:cNvSpPr>
            <p:nvPr/>
          </p:nvSpPr>
          <p:spPr bwMode="auto">
            <a:xfrm>
              <a:off x="4530700" y="3679817"/>
              <a:ext cx="360363" cy="36036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/>
            </a:p>
          </p:txBody>
        </p:sp>
      </p:grpSp>
      <p:grpSp>
        <p:nvGrpSpPr>
          <p:cNvPr id="6" name="组合 97"/>
          <p:cNvGrpSpPr/>
          <p:nvPr/>
        </p:nvGrpSpPr>
        <p:grpSpPr>
          <a:xfrm>
            <a:off x="2874937" y="4470392"/>
            <a:ext cx="1081088" cy="360363"/>
            <a:chOff x="2874937" y="4470392"/>
            <a:chExt cx="1081088" cy="360363"/>
          </a:xfrm>
        </p:grpSpPr>
        <p:sp>
          <p:nvSpPr>
            <p:cNvPr id="80" name="Rectangle 38"/>
            <p:cNvSpPr>
              <a:spLocks noChangeArrowheads="1"/>
            </p:cNvSpPr>
            <p:nvPr/>
          </p:nvSpPr>
          <p:spPr bwMode="auto">
            <a:xfrm>
              <a:off x="2874937" y="4470392"/>
              <a:ext cx="360363" cy="36036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/>
                <a:t>∧</a:t>
              </a:r>
              <a:endParaRPr lang="en-US" altLang="zh-CN" sz="1800" dirty="0"/>
            </a:p>
          </p:txBody>
        </p:sp>
        <p:sp>
          <p:nvSpPr>
            <p:cNvPr id="81" name="Rectangle 39"/>
            <p:cNvSpPr>
              <a:spLocks noChangeArrowheads="1"/>
            </p:cNvSpPr>
            <p:nvPr/>
          </p:nvSpPr>
          <p:spPr bwMode="auto">
            <a:xfrm>
              <a:off x="3235300" y="4470392"/>
              <a:ext cx="360363" cy="360363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endPara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" name="Rectangle 40"/>
            <p:cNvSpPr>
              <a:spLocks noChangeArrowheads="1"/>
            </p:cNvSpPr>
            <p:nvPr/>
          </p:nvSpPr>
          <p:spPr bwMode="auto">
            <a:xfrm>
              <a:off x="3595662" y="4470392"/>
              <a:ext cx="360363" cy="36036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/>
                <a:t>∧</a:t>
              </a:r>
              <a:endParaRPr lang="en-US" altLang="zh-CN" sz="1800" dirty="0"/>
            </a:p>
          </p:txBody>
        </p:sp>
      </p:grpSp>
      <p:grpSp>
        <p:nvGrpSpPr>
          <p:cNvPr id="7" name="组合 96"/>
          <p:cNvGrpSpPr/>
          <p:nvPr/>
        </p:nvGrpSpPr>
        <p:grpSpPr>
          <a:xfrm>
            <a:off x="4673575" y="4470392"/>
            <a:ext cx="1081088" cy="360363"/>
            <a:chOff x="4673575" y="4470392"/>
            <a:chExt cx="1081088" cy="360363"/>
          </a:xfrm>
        </p:grpSpPr>
        <p:sp>
          <p:nvSpPr>
            <p:cNvPr id="83" name="Rectangle 41"/>
            <p:cNvSpPr>
              <a:spLocks noChangeArrowheads="1"/>
            </p:cNvSpPr>
            <p:nvPr/>
          </p:nvSpPr>
          <p:spPr bwMode="auto">
            <a:xfrm>
              <a:off x="4673575" y="4470392"/>
              <a:ext cx="360363" cy="36036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/>
                <a:t>∧</a:t>
              </a:r>
              <a:endParaRPr lang="en-US" altLang="zh-CN" sz="1800" dirty="0"/>
            </a:p>
          </p:txBody>
        </p:sp>
        <p:sp>
          <p:nvSpPr>
            <p:cNvPr id="84" name="Rectangle 42"/>
            <p:cNvSpPr>
              <a:spLocks noChangeArrowheads="1"/>
            </p:cNvSpPr>
            <p:nvPr/>
          </p:nvSpPr>
          <p:spPr bwMode="auto">
            <a:xfrm>
              <a:off x="5033937" y="4470392"/>
              <a:ext cx="360363" cy="360363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endParaRPr lang="en-US" altLang="zh-CN" sz="2000" i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5" name="Rectangle 43"/>
            <p:cNvSpPr>
              <a:spLocks noChangeArrowheads="1"/>
            </p:cNvSpPr>
            <p:nvPr/>
          </p:nvSpPr>
          <p:spPr bwMode="auto">
            <a:xfrm>
              <a:off x="5394300" y="4470392"/>
              <a:ext cx="360363" cy="36036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/>
                <a:t>∧</a:t>
              </a:r>
              <a:endParaRPr lang="en-US" altLang="zh-CN" sz="1800"/>
            </a:p>
          </p:txBody>
        </p:sp>
      </p:grpSp>
      <p:sp>
        <p:nvSpPr>
          <p:cNvPr id="87" name="Line 45"/>
          <p:cNvSpPr>
            <a:spLocks noChangeShapeType="1"/>
          </p:cNvSpPr>
          <p:nvPr/>
        </p:nvSpPr>
        <p:spPr bwMode="auto">
          <a:xfrm flipH="1">
            <a:off x="1362050" y="3822692"/>
            <a:ext cx="431800" cy="647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89" name="Freeform 47"/>
          <p:cNvSpPr/>
          <p:nvPr/>
        </p:nvSpPr>
        <p:spPr bwMode="auto">
          <a:xfrm>
            <a:off x="1806550" y="4662480"/>
            <a:ext cx="419100" cy="5286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64" y="333"/>
              </a:cxn>
            </a:cxnLst>
            <a:rect l="0" t="0" r="r" b="b"/>
            <a:pathLst>
              <a:path w="264" h="333">
                <a:moveTo>
                  <a:pt x="0" y="0"/>
                </a:moveTo>
                <a:lnTo>
                  <a:pt x="264" y="333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90" name="Line 48"/>
          <p:cNvSpPr>
            <a:spLocks noChangeShapeType="1"/>
          </p:cNvSpPr>
          <p:nvPr/>
        </p:nvSpPr>
        <p:spPr bwMode="auto">
          <a:xfrm flipH="1">
            <a:off x="3378175" y="3895717"/>
            <a:ext cx="647700" cy="5746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91" name="Line 49"/>
          <p:cNvSpPr>
            <a:spLocks noChangeShapeType="1"/>
          </p:cNvSpPr>
          <p:nvPr/>
        </p:nvSpPr>
        <p:spPr bwMode="auto">
          <a:xfrm>
            <a:off x="4675162" y="3895717"/>
            <a:ext cx="503238" cy="5746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8" name="组合 109"/>
          <p:cNvGrpSpPr/>
          <p:nvPr/>
        </p:nvGrpSpPr>
        <p:grpSpPr>
          <a:xfrm>
            <a:off x="2728887" y="2887655"/>
            <a:ext cx="1081088" cy="360363"/>
            <a:chOff x="2728887" y="2887655"/>
            <a:chExt cx="1081088" cy="360363"/>
          </a:xfrm>
        </p:grpSpPr>
        <p:sp>
          <p:nvSpPr>
            <p:cNvPr id="65" name="Rectangle 23"/>
            <p:cNvSpPr>
              <a:spLocks noChangeArrowheads="1"/>
            </p:cNvSpPr>
            <p:nvPr/>
          </p:nvSpPr>
          <p:spPr bwMode="auto">
            <a:xfrm>
              <a:off x="2728887" y="2887655"/>
              <a:ext cx="360363" cy="36036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/>
            </a:p>
          </p:txBody>
        </p:sp>
        <p:sp>
          <p:nvSpPr>
            <p:cNvPr id="66" name="Rectangle 24"/>
            <p:cNvSpPr>
              <a:spLocks noChangeArrowheads="1"/>
            </p:cNvSpPr>
            <p:nvPr/>
          </p:nvSpPr>
          <p:spPr bwMode="auto">
            <a:xfrm>
              <a:off x="3089250" y="2887655"/>
              <a:ext cx="360363" cy="360363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US" altLang="zh-CN" sz="2000" i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Rectangle 25"/>
            <p:cNvSpPr>
              <a:spLocks noChangeArrowheads="1"/>
            </p:cNvSpPr>
            <p:nvPr/>
          </p:nvSpPr>
          <p:spPr bwMode="auto">
            <a:xfrm>
              <a:off x="3449612" y="2887655"/>
              <a:ext cx="360363" cy="36036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/>
            </a:p>
          </p:txBody>
        </p:sp>
      </p:grpSp>
      <p:grpSp>
        <p:nvGrpSpPr>
          <p:cNvPr id="9" name="组合 110"/>
          <p:cNvGrpSpPr/>
          <p:nvPr/>
        </p:nvGrpSpPr>
        <p:grpSpPr>
          <a:xfrm>
            <a:off x="3113062" y="2285992"/>
            <a:ext cx="647700" cy="600075"/>
            <a:chOff x="3113062" y="2285992"/>
            <a:chExt cx="647700" cy="600075"/>
          </a:xfrm>
        </p:grpSpPr>
        <p:sp>
          <p:nvSpPr>
            <p:cNvPr id="92" name="Line 50"/>
            <p:cNvSpPr>
              <a:spLocks noChangeShapeType="1"/>
            </p:cNvSpPr>
            <p:nvPr/>
          </p:nvSpPr>
          <p:spPr bwMode="auto">
            <a:xfrm>
              <a:off x="3306737" y="2454267"/>
              <a:ext cx="0" cy="431800"/>
            </a:xfrm>
            <a:prstGeom prst="line">
              <a:avLst/>
            </a:prstGeom>
            <a:noFill/>
            <a:ln w="28575">
              <a:solidFill>
                <a:srgbClr val="CC00FF"/>
              </a:solidFill>
              <a:rou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93" name="Text Box 51"/>
            <p:cNvSpPr txBox="1">
              <a:spLocks noChangeArrowheads="1"/>
            </p:cNvSpPr>
            <p:nvPr/>
          </p:nvSpPr>
          <p:spPr bwMode="auto">
            <a:xfrm>
              <a:off x="3113062" y="2285992"/>
              <a:ext cx="647700" cy="396875"/>
            </a:xfrm>
            <a:prstGeom prst="rect">
              <a:avLst/>
            </a:prstGeom>
            <a:noFill/>
            <a:ln w="9525" algn="ctr">
              <a:noFill/>
              <a:miter lim="800000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solidFill>
                    <a:srgbClr val="FF0000"/>
                  </a:solidFill>
                </a:rPr>
                <a:t>b</a:t>
              </a:r>
              <a:endParaRPr lang="en-US" altLang="zh-CN" sz="20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01" name="TextBox 100"/>
          <p:cNvSpPr txBox="1"/>
          <p:nvPr/>
        </p:nvSpPr>
        <p:spPr>
          <a:xfrm>
            <a:off x="5572132" y="2357430"/>
            <a:ext cx="71438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i="1" dirty="0" smtClean="0"/>
              <a:t>k </a:t>
            </a:r>
            <a:r>
              <a:rPr lang="en-US" altLang="zh-CN" dirty="0" smtClean="0"/>
              <a:t>=</a:t>
            </a:r>
            <a:endParaRPr lang="zh-CN" altLang="en-US" dirty="0"/>
          </a:p>
        </p:txBody>
      </p:sp>
      <p:sp>
        <p:nvSpPr>
          <p:cNvPr id="104" name="TextBox 103"/>
          <p:cNvSpPr txBox="1"/>
          <p:nvPr/>
        </p:nvSpPr>
        <p:spPr>
          <a:xfrm>
            <a:off x="7500958" y="5572140"/>
            <a:ext cx="642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栈</a:t>
            </a:r>
            <a:endParaRPr lang="zh-CN" altLang="en-US" sz="2000" dirty="0"/>
          </a:p>
        </p:txBody>
      </p:sp>
      <p:sp>
        <p:nvSpPr>
          <p:cNvPr id="86" name="Line 44"/>
          <p:cNvSpPr>
            <a:spLocks noChangeShapeType="1"/>
          </p:cNvSpPr>
          <p:nvPr/>
        </p:nvSpPr>
        <p:spPr bwMode="auto">
          <a:xfrm flipH="1">
            <a:off x="2298675" y="3103555"/>
            <a:ext cx="647700" cy="576263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09" name="TextBox 108"/>
          <p:cNvSpPr txBox="1"/>
          <p:nvPr/>
        </p:nvSpPr>
        <p:spPr>
          <a:xfrm>
            <a:off x="6143636" y="2345288"/>
            <a:ext cx="428628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88" name="Line 46"/>
          <p:cNvSpPr>
            <a:spLocks noChangeShapeType="1"/>
          </p:cNvSpPr>
          <p:nvPr/>
        </p:nvSpPr>
        <p:spPr bwMode="auto">
          <a:xfrm>
            <a:off x="3667100" y="3103555"/>
            <a:ext cx="647700" cy="5762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94" name="灯片编号占位符 9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FB3EE-0930-44F9-825B-B02961BFCE37}" type="slidenum">
              <a:rPr lang="en-US" altLang="zh-CN" smtClean="0"/>
            </a:fld>
            <a:r>
              <a:rPr lang="en-US" altLang="zh-CN" smtClean="0"/>
              <a:t>/19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2119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4" dur="500"/>
                                        <p:tgtEl>
                                          <p:spTgt spid="2120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0" dur="500"/>
                                        <p:tgtEl>
                                          <p:spTgt spid="2120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2" dur="500"/>
                                        <p:tgtEl>
                                          <p:spTgt spid="2120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8" dur="500"/>
                                        <p:tgtEl>
                                          <p:spTgt spid="2120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0" dur="500"/>
                                        <p:tgtEl>
                                          <p:spTgt spid="2120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2" dur="500"/>
                                        <p:tgtEl>
                                          <p:spTgt spid="2120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8" dur="500"/>
                                        <p:tgtEl>
                                          <p:spTgt spid="2120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00"/>
                            </p:stCondLst>
                            <p:childTnLst>
                              <p:par>
                                <p:cTn id="1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6" dur="500"/>
                                        <p:tgtEl>
                                          <p:spTgt spid="2120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1" dur="500"/>
                                        <p:tgtEl>
                                          <p:spTgt spid="2120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500"/>
                            </p:stCondLst>
                            <p:childTnLst>
                              <p:par>
                                <p:cTn id="1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9" dur="500"/>
                                        <p:tgtEl>
                                          <p:spTgt spid="2119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4" dur="500"/>
                                        <p:tgtEl>
                                          <p:spTgt spid="2120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500"/>
                            </p:stCondLst>
                            <p:childTnLst>
                              <p:par>
                                <p:cTn id="1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2" dur="500"/>
                                        <p:tgtEl>
                                          <p:spTgt spid="2120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500"/>
                            </p:stCondLst>
                            <p:childTnLst>
                              <p:par>
                                <p:cTn id="1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8" dur="500"/>
                                        <p:tgtEl>
                                          <p:spTgt spid="212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500"/>
                            </p:stCondLst>
                            <p:childTnLst>
                              <p:par>
                                <p:cTn id="17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4" dur="500"/>
                                        <p:tgtEl>
                                          <p:spTgt spid="2120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500"/>
                            </p:stCondLst>
                            <p:childTnLst>
                              <p:par>
                                <p:cTn id="18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0" dur="500"/>
                                        <p:tgtEl>
                                          <p:spTgt spid="212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500"/>
                            </p:stCondLst>
                            <p:childTnLst>
                              <p:par>
                                <p:cTn id="20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2" dur="500"/>
                                        <p:tgtEl>
                                          <p:spTgt spid="2120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500"/>
                            </p:stCondLst>
                            <p:childTnLst>
                              <p:par>
                                <p:cTn id="2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8" dur="500"/>
                                        <p:tgtEl>
                                          <p:spTgt spid="2120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" fill="hold">
                            <p:stCondLst>
                              <p:cond delay="500"/>
                            </p:stCondLst>
                            <p:childTnLst>
                              <p:par>
                                <p:cTn id="2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6" dur="500"/>
                                        <p:tgtEl>
                                          <p:spTgt spid="2120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1" dur="500"/>
                                        <p:tgtEl>
                                          <p:spTgt spid="2120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3" fill="hold">
                            <p:stCondLst>
                              <p:cond delay="500"/>
                            </p:stCondLst>
                            <p:childTnLst>
                              <p:par>
                                <p:cTn id="2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9" dur="500"/>
                                        <p:tgtEl>
                                          <p:spTgt spid="2119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bldLvl="0" animBg="1"/>
      <p:bldP spid="103" grpId="0" bldLvl="0" animBg="1"/>
      <p:bldP spid="107" grpId="0" bldLvl="0" animBg="1"/>
      <p:bldP spid="211971" grpId="0" bldLvl="0" animBg="1"/>
      <p:bldP spid="211971" grpId="1" bldLvl="0" animBg="1"/>
      <p:bldP spid="211975" grpId="0" bldLvl="0" animBg="1"/>
      <p:bldP spid="211975" grpId="1" bldLvl="0" animBg="1"/>
      <p:bldP spid="211979" grpId="0" bldLvl="0" animBg="1"/>
      <p:bldP spid="211979" grpId="1" bldLvl="0" animBg="1"/>
      <p:bldP spid="212014" grpId="0" bldLvl="0" animBg="1"/>
      <p:bldP spid="212014" grpId="1" bldLvl="0" animBg="1"/>
      <p:bldP spid="212015" grpId="0" bldLvl="0" animBg="1"/>
      <p:bldP spid="212015" grpId="1" bldLvl="0" animBg="1"/>
      <p:bldP spid="212016" grpId="0" bldLvl="0" animBg="1"/>
      <p:bldP spid="212016" grpId="1" bldLvl="0" animBg="1"/>
      <p:bldP spid="212017" grpId="0" bldLvl="0" animBg="1"/>
      <p:bldP spid="212017" grpId="1" bldLvl="0" animBg="1"/>
      <p:bldP spid="212018" grpId="0" bldLvl="0" animBg="1"/>
      <p:bldP spid="212018" grpId="1" bldLvl="0" animBg="1"/>
      <p:bldP spid="212019" grpId="0" bldLvl="0" animBg="1"/>
      <p:bldP spid="212019" grpId="1" bldLvl="0" animBg="1"/>
      <p:bldP spid="212020" grpId="0" bldLvl="0" animBg="1"/>
      <p:bldP spid="212020" grpId="1" bldLvl="0" animBg="1"/>
      <p:bldP spid="212021" grpId="0" bldLvl="0" animBg="1"/>
      <p:bldP spid="212021" grpId="1" bldLvl="0" animBg="1"/>
      <p:bldP spid="212022" grpId="0" bldLvl="0" animBg="1"/>
      <p:bldP spid="212022" grpId="1" bldLvl="0" animBg="1"/>
      <p:bldP spid="212023" grpId="0" bldLvl="0" animBg="1"/>
      <p:bldP spid="212023" grpId="1" bldLvl="0" animBg="1"/>
      <p:bldP spid="212024" grpId="0" bldLvl="0" animBg="1"/>
      <p:bldP spid="212024" grpId="1" bldLvl="0" animBg="1"/>
      <p:bldP spid="212025" grpId="0" bldLvl="0" animBg="1"/>
      <p:bldP spid="212025" grpId="1" bldLvl="0" animBg="1"/>
      <p:bldP spid="212026" grpId="0" bldLvl="0" animBg="1"/>
      <p:bldP spid="212026" grpId="1" bldLvl="0" animBg="1"/>
      <p:bldP spid="212027" grpId="0" bldLvl="0" animBg="1"/>
      <p:bldP spid="212027" grpId="1" bldLvl="0" animBg="1"/>
      <p:bldP spid="212028" grpId="0" bldLvl="0" animBg="1"/>
      <p:bldP spid="212028" grpId="1" bldLvl="0" animBg="1"/>
      <p:bldP spid="212029" grpId="0" bldLvl="0" animBg="1"/>
      <p:bldP spid="212029" grpId="1" bldLvl="0" animBg="1"/>
      <p:bldP spid="212030" grpId="0" bldLvl="0" animBg="1"/>
      <p:bldP spid="212030" grpId="1" bldLvl="0" animBg="1"/>
      <p:bldP spid="212031" grpId="0" bldLvl="0" animBg="1"/>
      <p:bldP spid="212031" grpId="1" bldLvl="0" animBg="1"/>
      <p:bldP spid="212032" grpId="0" bldLvl="0" animBg="1"/>
      <p:bldP spid="212034" grpId="0" bldLvl="0" animBg="1"/>
      <p:bldP spid="87" grpId="0" bldLvl="0" animBg="1"/>
      <p:bldP spid="89" grpId="0" bldLvl="0" animBg="1"/>
      <p:bldP spid="90" grpId="0" bldLvl="0" animBg="1"/>
      <p:bldP spid="91" grpId="0" bldLvl="0" animBg="1"/>
      <p:bldP spid="86" grpId="0" bldLvl="0" animBg="1"/>
      <p:bldP spid="109" grpId="0" bldLvl="0" animBg="1"/>
      <p:bldP spid="88" grpId="0" bldLvl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Text Box 2"/>
          <p:cNvSpPr txBox="1">
            <a:spLocks noChangeArrowheads="1"/>
          </p:cNvSpPr>
          <p:nvPr/>
        </p:nvSpPr>
        <p:spPr bwMode="auto">
          <a:xfrm>
            <a:off x="214282" y="302667"/>
            <a:ext cx="8782020" cy="514253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tIns="108000" bIns="108000">
            <a:spAutoFit/>
          </a:bodyPr>
          <a:lstStyle/>
          <a:p>
            <a:pPr algn="just">
              <a:lnSpc>
                <a:spcPct val="75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void </a:t>
            </a:r>
            <a:r>
              <a:rPr kumimoji="1" lang="en-US" altLang="zh-CN" sz="2000" dirty="0" err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CreateBTNode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BTNode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* 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&amp;</a:t>
            </a:r>
            <a:r>
              <a:rPr kumimoji="1" lang="en-US" altLang="zh-CN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kumimoji="1" lang="zh-CN" alt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char 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*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str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endParaRPr kumimoji="1" lang="en-US" altLang="zh-CN" sz="2000" dirty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75000"/>
              </a:lnSpc>
              <a:spcBef>
                <a:spcPct val="50000"/>
              </a:spcBef>
            </a:pP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 </a:t>
            </a:r>
            <a:r>
              <a:rPr kumimoji="1" lang="en-US" altLang="zh-CN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//</a:t>
            </a:r>
            <a:r>
              <a:rPr kumimoji="1" lang="zh-CN" alt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由</a:t>
            </a:r>
            <a:r>
              <a:rPr kumimoji="1" lang="en-US" altLang="zh-CN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str </a:t>
            </a:r>
            <a:r>
              <a:rPr kumimoji="1" lang="en-US" altLang="zh-CN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 </a:t>
            </a:r>
            <a:r>
              <a:rPr kumimoji="1" lang="zh-CN" alt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二</a:t>
            </a:r>
            <a:r>
              <a:rPr kumimoji="1" lang="zh-CN" alt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叉链</a:t>
            </a:r>
            <a:r>
              <a:rPr kumimoji="1" lang="en-US" altLang="zh-CN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endParaRPr kumimoji="1" lang="en-US" altLang="zh-CN" sz="2000" smtClean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75000"/>
              </a:lnSpc>
              <a:spcBef>
                <a:spcPct val="50000"/>
              </a:spcBef>
            </a:pPr>
            <a:r>
              <a:rPr kumimoji="1" lang="en-US" altLang="zh-CN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kumimoji="1" lang="en-US" altLang="zh-CN" sz="2000" dirty="0" err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BTNode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*</a:t>
            </a:r>
            <a:r>
              <a:rPr kumimoji="1" lang="en-US" altLang="zh-CN" sz="200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St[</a:t>
            </a:r>
            <a:r>
              <a:rPr kumimoji="1" lang="en-US" altLang="zh-CN" sz="2000" err="1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MaxSize</a:t>
            </a:r>
            <a:r>
              <a:rPr kumimoji="1" lang="en-US" altLang="zh-CN" sz="200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</a:t>
            </a:r>
            <a:r>
              <a:rPr kumimoji="1" lang="zh-CN" alt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*p;</a:t>
            </a:r>
            <a:endParaRPr kumimoji="1" lang="en-US" altLang="zh-CN" sz="2000" dirty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75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kumimoji="1" lang="en-US" altLang="zh-CN" sz="2000" dirty="0" err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top</a:t>
            </a:r>
            <a:r>
              <a:rPr kumimoji="1" lang="en-US" altLang="zh-CN" sz="200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=-</a:t>
            </a:r>
            <a:r>
              <a:rPr kumimoji="1" lang="en-US" altLang="zh-CN" sz="200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k </a:t>
            </a:r>
            <a:r>
              <a:rPr kumimoji="1" lang="zh-CN" alt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j=0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  </a:t>
            </a:r>
            <a:endParaRPr kumimoji="1" lang="en-US" altLang="zh-CN" sz="2000" dirty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75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char 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ch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</a:t>
            </a:r>
            <a:endParaRPr kumimoji="1" lang="en-US" altLang="zh-CN" sz="2000" dirty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75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kumimoji="1" lang="en-US" altLang="zh-CN" sz="2000" dirty="0" smtClean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b=NULL</a:t>
            </a:r>
            <a:r>
              <a:rPr kumimoji="1"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		</a:t>
            </a:r>
            <a:r>
              <a:rPr kumimoji="1" lang="en-US" altLang="zh-CN" sz="200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建立的</a:t>
            </a:r>
            <a:r>
              <a:rPr kumimoji="1" lang="zh-CN" altLang="en-US" sz="200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二</a:t>
            </a:r>
            <a:r>
              <a:rPr kumimoji="1" lang="zh-CN" altLang="en-US" sz="200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叉链初始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时为空</a:t>
            </a:r>
            <a:endParaRPr kumimoji="1" lang="zh-CN" altLang="en-US" sz="2000" dirty="0">
              <a:solidFill>
                <a:srgbClr val="00B0F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750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kumimoji="1" lang="zh-CN" alt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kumimoji="1" lang="en-US" altLang="zh-CN" sz="2000" dirty="0" err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ch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kumimoji="1" lang="en-US" altLang="zh-CN" sz="2000" dirty="0" err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str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[j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];</a:t>
            </a:r>
            <a:endParaRPr kumimoji="1" lang="en-US" altLang="zh-CN" sz="2000" dirty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75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while 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ch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!='\0')  	</a:t>
            </a:r>
            <a:r>
              <a:rPr kumimoji="1" lang="en-US" altLang="zh-CN" sz="200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kumimoji="1" lang="en-US" altLang="zh-CN" sz="2000" dirty="0" err="1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str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未扫描完时循环</a:t>
            </a:r>
            <a:endParaRPr kumimoji="1" lang="zh-CN" altLang="en-US" sz="2000" dirty="0">
              <a:solidFill>
                <a:srgbClr val="00B0F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750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kumimoji="1" lang="zh-CN" alt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     switch(</a:t>
            </a:r>
            <a:r>
              <a:rPr kumimoji="1" lang="en-US" altLang="zh-CN" sz="2000" dirty="0" err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ch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</a:t>
            </a:r>
            <a:endParaRPr kumimoji="1" lang="en-US" altLang="zh-CN" sz="2000" dirty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75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{</a:t>
            </a:r>
            <a:endParaRPr kumimoji="1" lang="en-US" altLang="zh-CN" sz="2000" dirty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75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case </a:t>
            </a:r>
            <a:r>
              <a:rPr kumimoji="1" lang="en-US" altLang="zh-CN" sz="2000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'('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: top++; St[top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]=p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 k=1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 break;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kumimoji="1" lang="en-US" altLang="zh-CN" sz="200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kumimoji="1" lang="zh-CN" altLang="en-US" sz="200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可能有左孩子结点，进栈</a:t>
            </a:r>
            <a:endParaRPr kumimoji="1" lang="zh-CN" altLang="en-US" sz="2000" dirty="0">
              <a:solidFill>
                <a:srgbClr val="00B0F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750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case </a:t>
            </a:r>
            <a:r>
              <a:rPr kumimoji="1" lang="en-US" altLang="zh-CN" sz="2000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')'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: top--;  break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</a:t>
            </a:r>
            <a:endParaRPr kumimoji="1" lang="en-US" altLang="zh-CN" sz="2000" dirty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algn="just">
              <a:lnSpc>
                <a:spcPct val="75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</a:t>
            </a:r>
            <a:r>
              <a:rPr kumimoji="1" lang="en-US" altLang="zh-CN" sz="200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case </a:t>
            </a:r>
            <a:r>
              <a:rPr kumimoji="1" lang="en-US" altLang="zh-CN" sz="200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'</a:t>
            </a:r>
            <a:r>
              <a:rPr kumimoji="1" lang="zh-CN" altLang="en-US" sz="200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00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'</a:t>
            </a:r>
            <a:r>
              <a:rPr kumimoji="1" lang="en-US" altLang="zh-CN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: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k=2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break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	</a:t>
            </a:r>
            <a:r>
              <a:rPr kumimoji="1" lang="en-US" altLang="zh-CN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kumimoji="1" lang="en-US" altLang="zh-CN" sz="200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kumimoji="1" lang="zh-CN" altLang="en-US" sz="200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后面为右孩子结点</a:t>
            </a:r>
            <a:endParaRPr kumimoji="1" lang="zh-CN" altLang="en-US" sz="2000" dirty="0">
              <a:solidFill>
                <a:srgbClr val="00B0F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FB3EE-0930-44F9-825B-B02961BFCE37}" type="slidenum">
              <a:rPr lang="en-US" altLang="zh-CN" smtClean="0"/>
            </a:fld>
            <a:r>
              <a:rPr lang="en-US" altLang="zh-CN" smtClean="0"/>
              <a:t>/19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Text Box 2"/>
          <p:cNvSpPr txBox="1">
            <a:spLocks noChangeArrowheads="1"/>
          </p:cNvSpPr>
          <p:nvPr/>
        </p:nvSpPr>
        <p:spPr bwMode="auto">
          <a:xfrm>
            <a:off x="611188" y="333375"/>
            <a:ext cx="7416800" cy="54810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108000" bIns="108000">
            <a:spAutoFit/>
          </a:bodyPr>
          <a:lstStyle/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kumimoji="1" lang="en-US" altLang="zh-CN" sz="200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default:        		</a:t>
            </a:r>
            <a:r>
              <a:rPr kumimoji="1" lang="en-US" altLang="zh-CN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kumimoji="1" lang="zh-CN" altLang="en-US" sz="200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遇到结点值</a:t>
            </a:r>
            <a:endParaRPr kumimoji="1" lang="en-US" altLang="zh-CN" sz="2000" dirty="0">
              <a:solidFill>
                <a:srgbClr val="00B0F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p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=(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BTNode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*)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malloc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sizeof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BTNode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));</a:t>
            </a:r>
            <a:endParaRPr kumimoji="1" lang="en-US" altLang="zh-CN" sz="2000" dirty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p-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&gt;data=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ch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  p-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&gt;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lchild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=p-&gt;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rchild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=NULL;</a:t>
            </a:r>
            <a:endParaRPr kumimoji="1" lang="en-US" altLang="zh-CN" sz="2000" dirty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if  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b==NULL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   	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//p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为二叉树</a:t>
            </a:r>
            <a:r>
              <a:rPr kumimoji="1" lang="zh-CN" altLang="en-US" sz="200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kumimoji="1" lang="zh-CN" altLang="en-US" sz="200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根结点</a:t>
            </a:r>
            <a:endParaRPr kumimoji="1" lang="zh-CN" altLang="en-US" sz="2000" dirty="0">
              <a:solidFill>
                <a:srgbClr val="00B0F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</a:t>
            </a:r>
            <a:r>
              <a:rPr kumimoji="1" lang="zh-CN" alt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b=p;</a:t>
            </a:r>
            <a:endParaRPr kumimoji="1" lang="en-US" altLang="zh-CN" sz="2000" dirty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else    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	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kumimoji="1" lang="en-US" altLang="zh-CN" sz="200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已建立</a:t>
            </a:r>
            <a:r>
              <a:rPr kumimoji="1" lang="zh-CN" altLang="en-US" sz="200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二叉树</a:t>
            </a:r>
            <a:r>
              <a:rPr kumimoji="1" lang="zh-CN" altLang="en-US" sz="200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根结点</a:t>
            </a:r>
            <a:endParaRPr kumimoji="1" lang="zh-CN" altLang="en-US" sz="2000" dirty="0">
              <a:solidFill>
                <a:srgbClr val="00B0F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</a:t>
            </a:r>
            <a:r>
              <a:rPr kumimoji="1" lang="zh-CN" alt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     switch(k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</a:t>
            </a:r>
            <a:endParaRPr kumimoji="1" lang="en-US" altLang="zh-CN" sz="2000" dirty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{</a:t>
            </a:r>
            <a:endParaRPr kumimoji="1" lang="en-US" altLang="zh-CN" sz="2000" dirty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 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case 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:  St[top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]-&gt;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lchild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=p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  break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</a:t>
            </a:r>
            <a:endParaRPr kumimoji="1" lang="en-US" altLang="zh-CN" sz="2000" dirty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case 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:  St[top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]-&gt;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rchild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=p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  break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</a:t>
            </a:r>
            <a:endParaRPr kumimoji="1" lang="en-US" altLang="zh-CN" sz="2000" dirty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 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}</a:t>
            </a:r>
            <a:endParaRPr kumimoji="1" lang="en-US" altLang="zh-CN" sz="2000" dirty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}</a:t>
            </a:r>
            <a:endParaRPr kumimoji="1" lang="en-US" altLang="zh-CN" sz="2000" dirty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}</a:t>
            </a:r>
            <a:endParaRPr kumimoji="1" lang="en-US" altLang="zh-CN" sz="2000" dirty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j++;  </a:t>
            </a:r>
            <a:r>
              <a:rPr kumimoji="1" lang="en-US" altLang="zh-CN" sz="2000" err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ch</a:t>
            </a:r>
            <a:r>
              <a:rPr kumimoji="1" lang="en-US" altLang="zh-CN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kumimoji="1" lang="en-US" altLang="zh-CN" sz="2000" err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str</a:t>
            </a:r>
            <a:r>
              <a:rPr kumimoji="1" lang="en-US" altLang="zh-CN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[j];		</a:t>
            </a:r>
            <a:r>
              <a:rPr kumimoji="1" lang="en-US" altLang="zh-CN" sz="200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kumimoji="1" lang="zh-CN" altLang="en-US" sz="200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继续扫描</a:t>
            </a:r>
            <a:r>
              <a:rPr kumimoji="1" lang="en-US" altLang="zh-CN" sz="200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str</a:t>
            </a:r>
            <a:endParaRPr kumimoji="1" lang="en-US" altLang="zh-CN" sz="2000" dirty="0">
              <a:solidFill>
                <a:srgbClr val="00B0F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}</a:t>
            </a:r>
            <a:endParaRPr kumimoji="1" lang="en-US" altLang="zh-CN" sz="2000" dirty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  <a:endParaRPr kumimoji="1" lang="en-US" altLang="zh-CN" sz="2000" dirty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FB3EE-0930-44F9-825B-B02961BFCE37}" type="slidenum">
              <a:rPr lang="en-US" altLang="zh-CN" smtClean="0"/>
            </a:fld>
            <a:r>
              <a:rPr lang="en-US" altLang="zh-CN" smtClean="0"/>
              <a:t>/19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Text Box 2"/>
          <p:cNvSpPr txBox="1">
            <a:spLocks noChangeArrowheads="1"/>
          </p:cNvSpPr>
          <p:nvPr/>
        </p:nvSpPr>
        <p:spPr bwMode="auto">
          <a:xfrm>
            <a:off x="381000" y="714356"/>
            <a:ext cx="8405842" cy="83099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       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设</a:t>
            </a:r>
            <a:r>
              <a:rPr kumimoji="1" lang="en-US" altLang="zh-CN" i="1" smtClean="0"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kumimoji="1"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i="1" smtClean="0"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kumimoji="1"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销毁二叉链</a:t>
            </a:r>
            <a:r>
              <a:rPr kumimoji="1" lang="en-US" altLang="zh-CN" i="1" smtClean="0"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kumimoji="1" lang="zh-CN" altLang="en-US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大问题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。则</a:t>
            </a:r>
            <a:r>
              <a:rPr kumimoji="1" lang="en-US" altLang="zh-CN" i="1" smtClean="0"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kumimoji="1"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i="1" smtClean="0"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kumimoji="1" lang="en-US" altLang="zh-CN" smtClean="0">
                <a:latin typeface="+mn-ea"/>
                <a:ea typeface="+mn-ea"/>
                <a:cs typeface="Times New Roman" panose="02020603050405020304" pitchFamily="18" charset="0"/>
              </a:rPr>
              <a:t>-</a:t>
            </a:r>
            <a:r>
              <a:rPr kumimoji="1"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&gt;lchild)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销毁左子树，</a:t>
            </a:r>
            <a:r>
              <a:rPr kumimoji="1" lang="en-US" altLang="zh-CN" i="1" smtClean="0">
                <a:ea typeface="楷体" panose="02010609060101010101" pitchFamily="49" charset="-122"/>
                <a:cs typeface="Times New Roman" panose="02020603050405020304" pitchFamily="18" charset="0"/>
              </a:rPr>
              <a:t> f</a:t>
            </a:r>
            <a:r>
              <a:rPr kumimoji="1"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i="1" smtClean="0"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kumimoji="1" lang="en-US" altLang="zh-CN" smtClean="0">
                <a:latin typeface="+mn-ea"/>
                <a:cs typeface="Times New Roman" panose="02020603050405020304" pitchFamily="18" charset="0"/>
              </a:rPr>
              <a:t>-</a:t>
            </a:r>
            <a:r>
              <a:rPr kumimoji="1"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&gt;rchild)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销毁右子树：</a:t>
            </a:r>
            <a:r>
              <a:rPr kumimoji="1" lang="zh-CN" altLang="en-US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两个小问题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kumimoji="1" lang="zh-CN" altLang="en-US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15044" name="Text Box 4"/>
          <p:cNvSpPr txBox="1">
            <a:spLocks noChangeArrowheads="1"/>
          </p:cNvSpPr>
          <p:nvPr/>
        </p:nvSpPr>
        <p:spPr bwMode="auto">
          <a:xfrm>
            <a:off x="357158" y="109815"/>
            <a:ext cx="5500726" cy="461665"/>
          </a:xfrm>
          <a:prstGeom prst="rect">
            <a:avLst/>
          </a:prstGeom>
          <a:ln>
            <a:tailEnd type="none" w="med" len="lg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mtClean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）销毁二叉链</a:t>
            </a:r>
            <a:r>
              <a:rPr kumimoji="1" lang="en-US" altLang="zh-CN" smtClean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DestroyBT(*b)</a:t>
            </a:r>
            <a:r>
              <a:rPr kumimoji="1" lang="zh-CN" altLang="en-US" smtClean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2" name="组合 16"/>
          <p:cNvGrpSpPr/>
          <p:nvPr/>
        </p:nvGrpSpPr>
        <p:grpSpPr>
          <a:xfrm>
            <a:off x="2285984" y="1571612"/>
            <a:ext cx="3814762" cy="2705160"/>
            <a:chOff x="1857356" y="2143116"/>
            <a:chExt cx="3814762" cy="2705160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3390881" y="2600316"/>
              <a:ext cx="863600" cy="504825"/>
            </a:xfrm>
            <a:prstGeom prst="ellipse">
              <a:avLst/>
            </a:prstGeom>
            <a:ln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 smtClean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endParaRPr lang="zh-CN" altLang="en-US" sz="2000" i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Arc 6"/>
            <p:cNvSpPr/>
            <p:nvPr/>
          </p:nvSpPr>
          <p:spPr bwMode="auto">
            <a:xfrm>
              <a:off x="3178156" y="2351079"/>
              <a:ext cx="433387" cy="28733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rgbClr val="CC00FF"/>
              </a:solidFill>
              <a:round/>
              <a:tailEnd type="stealth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AutoShape 7"/>
            <p:cNvSpPr>
              <a:spLocks noChangeArrowheads="1"/>
            </p:cNvSpPr>
            <p:nvPr/>
          </p:nvSpPr>
          <p:spPr bwMode="auto">
            <a:xfrm>
              <a:off x="2289156" y="3536941"/>
              <a:ext cx="1150937" cy="792163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tailEnd type="non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AutoShape 8"/>
            <p:cNvSpPr>
              <a:spLocks noChangeArrowheads="1"/>
            </p:cNvSpPr>
            <p:nvPr/>
          </p:nvSpPr>
          <p:spPr bwMode="auto">
            <a:xfrm>
              <a:off x="4138593" y="3536941"/>
              <a:ext cx="1150937" cy="792163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tailEnd type="non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2936856" y="3044816"/>
              <a:ext cx="647700" cy="649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>
              <a:off x="4100493" y="3032116"/>
              <a:ext cx="555645" cy="61119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2649518" y="2143116"/>
              <a:ext cx="719137" cy="400110"/>
            </a:xfrm>
            <a:prstGeom prst="rect">
              <a:avLst/>
            </a:prstGeom>
            <a:noFill/>
            <a:ln w="28575" algn="ctr">
              <a:noFill/>
              <a:miter lim="800000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 dirty="0"/>
                <a:t>b</a:t>
              </a:r>
              <a:endParaRPr lang="en-US" altLang="zh-CN" sz="2000" i="1" dirty="0"/>
            </a:p>
          </p:txBody>
        </p:sp>
        <p:sp>
          <p:nvSpPr>
            <p:cNvPr id="13" name="Text Box 13"/>
            <p:cNvSpPr txBox="1">
              <a:spLocks noChangeArrowheads="1"/>
            </p:cNvSpPr>
            <p:nvPr/>
          </p:nvSpPr>
          <p:spPr bwMode="auto">
            <a:xfrm>
              <a:off x="1857356" y="4448166"/>
              <a:ext cx="1727200" cy="400110"/>
            </a:xfrm>
            <a:prstGeom prst="rect">
              <a:avLst/>
            </a:prstGeom>
            <a:noFill/>
            <a:ln w="28575" algn="ctr">
              <a:noFill/>
              <a:miter lim="800000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/>
                <a:t>b</a:t>
              </a:r>
              <a:r>
                <a:rPr lang="en-US" altLang="zh-CN" sz="2000">
                  <a:latin typeface="宋体" panose="02010600030101010101" pitchFamily="2" charset="-122"/>
                  <a:ea typeface="宋体" panose="02010600030101010101" pitchFamily="2" charset="-122"/>
                </a:rPr>
                <a:t>-</a:t>
              </a:r>
              <a:r>
                <a:rPr lang="en-US" altLang="zh-CN" sz="2000"/>
                <a:t>&gt;lchild</a:t>
              </a:r>
              <a:endParaRPr lang="en-US" altLang="zh-CN" sz="2000"/>
            </a:p>
          </p:txBody>
        </p:sp>
        <p:sp>
          <p:nvSpPr>
            <p:cNvPr id="14" name="Text Box 14"/>
            <p:cNvSpPr txBox="1">
              <a:spLocks noChangeArrowheads="1"/>
            </p:cNvSpPr>
            <p:nvPr/>
          </p:nvSpPr>
          <p:spPr bwMode="auto">
            <a:xfrm>
              <a:off x="3944918" y="4448166"/>
              <a:ext cx="1727200" cy="400110"/>
            </a:xfrm>
            <a:prstGeom prst="rect">
              <a:avLst/>
            </a:prstGeom>
            <a:noFill/>
            <a:ln w="28575" algn="ctr">
              <a:noFill/>
              <a:miter lim="800000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 dirty="0"/>
                <a:t>b</a:t>
              </a:r>
              <a:r>
                <a:rPr lang="en-US" altLang="zh-CN" sz="2000" dirty="0">
                  <a:latin typeface="宋体" panose="02010600030101010101" pitchFamily="2" charset="-122"/>
                  <a:ea typeface="宋体" panose="02010600030101010101" pitchFamily="2" charset="-122"/>
                </a:rPr>
                <a:t>-</a:t>
              </a:r>
              <a:r>
                <a:rPr lang="en-US" altLang="zh-CN" sz="2000" dirty="0"/>
                <a:t>&gt;</a:t>
              </a:r>
              <a:r>
                <a:rPr lang="en-US" altLang="zh-CN" sz="2000" dirty="0" err="1"/>
                <a:t>rchild</a:t>
              </a:r>
              <a:endParaRPr lang="en-US" altLang="zh-CN" sz="2000" dirty="0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4286248" y="1643050"/>
            <a:ext cx="25003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i="1" smtClean="0"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kumimoji="1" lang="en-US" altLang="zh-CN" sz="2000" smtClean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000" i="1" smtClean="0"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kumimoji="1" lang="en-US" altLang="zh-CN" sz="2000" smtClean="0">
                <a:ea typeface="楷体" panose="02010609060101010101" pitchFamily="49" charset="-122"/>
                <a:cs typeface="Times New Roman" panose="02020603050405020304" pitchFamily="18" charset="0"/>
              </a:rPr>
              <a:t>) </a:t>
            </a:r>
            <a:r>
              <a:rPr lang="zh-CN" altLang="en-US" sz="2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：大问题</a:t>
            </a:r>
            <a:endParaRPr lang="zh-CN" altLang="en-US" sz="2000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57158" y="3100328"/>
            <a:ext cx="27146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sz="2000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kumimoji="1" lang="en-US" altLang="zh-CN" sz="2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000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kumimoji="1" lang="en-US" altLang="zh-CN" sz="2000" dirty="0" smtClean="0">
                <a:latin typeface="+mn-ea"/>
                <a:ea typeface="+mn-ea"/>
                <a:cs typeface="Times New Roman" panose="02020603050405020304" pitchFamily="18" charset="0"/>
              </a:rPr>
              <a:t>-</a:t>
            </a:r>
            <a:r>
              <a:rPr kumimoji="1" lang="en-US" altLang="zh-CN" sz="2000" smtClean="0">
                <a:ea typeface="楷体" panose="02010609060101010101" pitchFamily="49" charset="-122"/>
                <a:cs typeface="Times New Roman" panose="02020603050405020304" pitchFamily="18" charset="0"/>
              </a:rPr>
              <a:t>&gt;lchild) </a:t>
            </a:r>
            <a:r>
              <a:rPr lang="zh-CN" altLang="en-US" sz="2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：小问题</a:t>
            </a:r>
            <a:endParaRPr lang="zh-CN" altLang="en-US" sz="2000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643570" y="3071810"/>
            <a:ext cx="27860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sz="2000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kumimoji="1" lang="en-US" altLang="zh-CN" sz="2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000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kumimoji="1" lang="en-US" altLang="zh-CN" sz="2000" dirty="0" smtClean="0">
                <a:latin typeface="+mn-ea"/>
                <a:ea typeface="+mn-ea"/>
                <a:cs typeface="Times New Roman" panose="02020603050405020304" pitchFamily="18" charset="0"/>
              </a:rPr>
              <a:t>-</a:t>
            </a:r>
            <a:r>
              <a:rPr kumimoji="1" lang="en-US" altLang="zh-CN" sz="2000" smtClean="0">
                <a:ea typeface="楷体" panose="02010609060101010101" pitchFamily="49" charset="-122"/>
                <a:cs typeface="Times New Roman" panose="02020603050405020304" pitchFamily="18" charset="0"/>
              </a:rPr>
              <a:t>&gt;rchild) </a:t>
            </a:r>
            <a:r>
              <a:rPr lang="zh-CN" altLang="en-US" sz="2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：小问题</a:t>
            </a:r>
            <a:endParaRPr lang="zh-CN" altLang="en-US" sz="2000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00034" y="4214818"/>
            <a:ext cx="36433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递归模型如下：</a:t>
            </a:r>
            <a:endParaRPr lang="zh-CN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14348" y="4714884"/>
            <a:ext cx="6715172" cy="114143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44000" tIns="108000" rIns="144000" bIns="108000" rtlCol="0">
            <a:spAutoFit/>
          </a:bodyPr>
          <a:lstStyle/>
          <a:p>
            <a:pPr algn="l"/>
            <a:r>
              <a:rPr lang="en-US" sz="2000" i="1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sz="2000" i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 ≡  </a:t>
            </a:r>
            <a:r>
              <a:rPr lang="zh-CN" alt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不做任何事件</a:t>
            </a:r>
            <a:r>
              <a:rPr 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	</a:t>
            </a:r>
            <a:r>
              <a:rPr lang="zh-CN" alt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若</a:t>
            </a:r>
            <a:r>
              <a:rPr lang="en-US" sz="2000" i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=NULL</a:t>
            </a:r>
            <a:endParaRPr lang="zh-CN" altLang="en-US" sz="2000" dirty="0" smtClean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i="1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sz="2000" i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 ≡   </a:t>
            </a:r>
            <a:r>
              <a:rPr lang="en-US" sz="2000" i="1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sz="2000" i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sz="2000" smtClean="0">
                <a:solidFill>
                  <a:srgbClr val="3333FF"/>
                </a:solidFill>
                <a:latin typeface="+mn-ea"/>
                <a:cs typeface="Times New Roman" panose="02020603050405020304" pitchFamily="18" charset="0"/>
              </a:rPr>
              <a:t>-</a:t>
            </a:r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&gt;</a:t>
            </a:r>
            <a:r>
              <a:rPr lang="en-US" altLang="zh-CN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child)</a:t>
            </a:r>
            <a:r>
              <a:rPr lang="zh-CN" alt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；</a:t>
            </a:r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sz="2000" i="1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sz="2000" i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sz="2000" smtClean="0">
                <a:solidFill>
                  <a:srgbClr val="3333FF"/>
                </a:solidFill>
                <a:latin typeface="+mn-ea"/>
                <a:cs typeface="Times New Roman" panose="02020603050405020304" pitchFamily="18" charset="0"/>
              </a:rPr>
              <a:t>-</a:t>
            </a:r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&gt;rchild)</a:t>
            </a:r>
            <a:r>
              <a:rPr lang="zh-CN" alt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；</a:t>
            </a:r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zh-CN" alt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其他情况</a:t>
            </a:r>
            <a:endParaRPr lang="en-US" altLang="zh-CN" sz="2000" smtClean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</a:t>
            </a:r>
            <a:r>
              <a:rPr lang="zh-CN" alt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释放</a:t>
            </a:r>
            <a:r>
              <a:rPr lang="en-US" altLang="zh-CN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*</a:t>
            </a:r>
            <a:r>
              <a:rPr lang="en-US" altLang="zh-CN" sz="2000" i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结点</a:t>
            </a:r>
            <a:endParaRPr lang="zh-CN" altLang="en-US" sz="2000" dirty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FB3EE-0930-44F9-825B-B02961BFCE37}" type="slidenum">
              <a:rPr lang="en-US" altLang="zh-CN" smtClean="0"/>
            </a:fld>
            <a:r>
              <a:rPr lang="en-US" altLang="zh-CN" smtClean="0"/>
              <a:t>/19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1" grpId="0"/>
      <p:bldP spid="22" grpId="0" bldLvl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3" name="Text Box 3"/>
          <p:cNvSpPr txBox="1">
            <a:spLocks noChangeArrowheads="1"/>
          </p:cNvSpPr>
          <p:nvPr/>
        </p:nvSpPr>
        <p:spPr bwMode="auto">
          <a:xfrm>
            <a:off x="785786" y="928670"/>
            <a:ext cx="6000792" cy="4247317"/>
          </a:xfrm>
          <a:prstGeom prst="rect">
            <a:avLst/>
          </a:prstGeom>
          <a:ln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1" lang="en-US" altLang="zh-CN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void   </a:t>
            </a:r>
            <a:r>
              <a:rPr kumimoji="1" lang="en-US" altLang="zh-CN" sz="200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DestroyBT</a:t>
            </a:r>
            <a:r>
              <a:rPr kumimoji="1" lang="en-US" altLang="zh-CN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(BTNode *&amp;b)</a:t>
            </a:r>
            <a:endParaRPr kumimoji="1" lang="en-US" altLang="zh-CN" sz="2000" smtClean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kumimoji="1" lang="en-US" altLang="zh-CN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 </a:t>
            </a:r>
            <a:endParaRPr kumimoji="1" lang="en-US" altLang="zh-CN" sz="2000" smtClean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kumimoji="1" lang="en-US" altLang="zh-CN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if 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(b==NULL) 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return </a:t>
            </a:r>
            <a:r>
              <a:rPr kumimoji="1" lang="en-US" altLang="zh-CN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</a:t>
            </a:r>
            <a:endParaRPr kumimoji="1" lang="en-US" altLang="zh-CN" sz="2000" dirty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kumimoji="1" lang="en-US" altLang="zh-CN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else</a:t>
            </a:r>
            <a:endParaRPr kumimoji="1" lang="en-US" altLang="zh-CN" sz="2000" dirty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kumimoji="1" lang="en-US" altLang="zh-CN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{     </a:t>
            </a:r>
            <a:r>
              <a:rPr kumimoji="1" lang="en-US" altLang="zh-CN" sz="200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DestroyBT</a:t>
            </a:r>
            <a:r>
              <a:rPr kumimoji="1" lang="en-US" altLang="zh-CN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(b-&gt;lchild);</a:t>
            </a:r>
            <a:endParaRPr kumimoji="1" lang="en-US" altLang="zh-CN" sz="2000" dirty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kumimoji="1" lang="en-US" altLang="zh-CN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</a:t>
            </a:r>
            <a:r>
              <a:rPr kumimoji="1" lang="en-US" altLang="zh-CN" sz="200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DestroyBT</a:t>
            </a:r>
            <a:r>
              <a:rPr kumimoji="1" lang="en-US" altLang="zh-CN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(b-&gt;rchild);</a:t>
            </a:r>
            <a:endParaRPr kumimoji="1" lang="en-US" altLang="zh-CN" sz="2000" dirty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kumimoji="1" lang="en-US" altLang="zh-CN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free(b);     </a:t>
            </a:r>
            <a:r>
              <a:rPr kumimoji="1" lang="en-US" altLang="zh-CN" sz="200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//</a:t>
            </a:r>
            <a:r>
              <a:rPr kumimoji="1" lang="zh-CN" altLang="en-US" sz="200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剩下一个结点</a:t>
            </a:r>
            <a:r>
              <a:rPr kumimoji="1" lang="en-US" altLang="zh-CN" sz="200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*b</a:t>
            </a:r>
            <a:r>
              <a:rPr kumimoji="1" lang="zh-CN" altLang="en-US" sz="200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，直接释放</a:t>
            </a:r>
            <a:endParaRPr kumimoji="1" lang="en-US" altLang="zh-CN" sz="2000" smtClean="0">
              <a:solidFill>
                <a:srgbClr val="00B0F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kumimoji="1" lang="en-US" altLang="zh-CN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}</a:t>
            </a:r>
            <a:endParaRPr kumimoji="1" lang="en-US" altLang="zh-CN" sz="2000" dirty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  <a:endParaRPr lang="en-US" altLang="zh-CN" sz="2000" dirty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85786" y="214290"/>
            <a:ext cx="3786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latin typeface="楷体" panose="02010609060101010101" pitchFamily="49" charset="-122"/>
                <a:ea typeface="楷体" panose="02010609060101010101" pitchFamily="49" charset="-122"/>
              </a:rPr>
              <a:t>对应的递归算法如下：</a:t>
            </a:r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FB3EE-0930-44F9-825B-B02961BFCE37}" type="slidenum">
              <a:rPr lang="en-US" altLang="zh-CN" smtClean="0"/>
            </a:fld>
            <a:r>
              <a:rPr lang="en-US" altLang="zh-CN" smtClean="0"/>
              <a:t>/19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Text Box 2"/>
          <p:cNvSpPr txBox="1">
            <a:spLocks noChangeArrowheads="1"/>
          </p:cNvSpPr>
          <p:nvPr/>
        </p:nvSpPr>
        <p:spPr bwMode="auto">
          <a:xfrm>
            <a:off x="381000" y="714356"/>
            <a:ext cx="8078788" cy="83099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       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设</a:t>
            </a:r>
            <a:r>
              <a:rPr kumimoji="1" lang="en-US" altLang="zh-CN" i="1" smtClean="0"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kumimoji="1"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i="1" smtClean="0"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i="1" smtClean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1"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在二叉树</a:t>
            </a:r>
            <a:r>
              <a:rPr kumimoji="1" lang="en-US" altLang="zh-CN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中查找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值为</a:t>
            </a:r>
            <a:r>
              <a:rPr kumimoji="1" lang="en-US" altLang="zh-CN" i="1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的结点（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唯一）。找到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后返回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其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指针，否则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返回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NULL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kumimoji="1" lang="zh-CN" altLang="en-US" sz="2000" dirty="0">
              <a:solidFill>
                <a:srgbClr val="663300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15044" name="Text Box 4"/>
          <p:cNvSpPr txBox="1">
            <a:spLocks noChangeArrowheads="1"/>
          </p:cNvSpPr>
          <p:nvPr/>
        </p:nvSpPr>
        <p:spPr bwMode="auto">
          <a:xfrm>
            <a:off x="285720" y="142852"/>
            <a:ext cx="4462464" cy="457200"/>
          </a:xfrm>
          <a:prstGeom prst="rect">
            <a:avLst/>
          </a:prstGeom>
          <a:ln>
            <a:tailEnd type="none" w="med" len="lg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mtClean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dirty="0" smtClean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kumimoji="1" lang="zh-CN" altLang="en-US" smtClean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）查找结点</a:t>
            </a:r>
            <a:r>
              <a:rPr kumimoji="1" lang="en-US" altLang="zh-CN" smtClean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FindNode</a:t>
            </a:r>
            <a:r>
              <a:rPr kumimoji="1" lang="en-US" altLang="zh-CN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(*</a:t>
            </a:r>
            <a:r>
              <a:rPr kumimoji="1" lang="en-US" altLang="zh-CN" smtClean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kumimoji="1" lang="zh-CN" altLang="en-US" smtClean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mtClean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1"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2285984" y="1571612"/>
            <a:ext cx="3814762" cy="2705160"/>
            <a:chOff x="1857356" y="2143116"/>
            <a:chExt cx="3814762" cy="2705160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3390881" y="2600316"/>
              <a:ext cx="863600" cy="504825"/>
            </a:xfrm>
            <a:prstGeom prst="ellipse">
              <a:avLst/>
            </a:prstGeom>
            <a:ln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 smtClean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endParaRPr lang="zh-CN" altLang="en-US" sz="2000" i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Arc 6"/>
            <p:cNvSpPr/>
            <p:nvPr/>
          </p:nvSpPr>
          <p:spPr bwMode="auto">
            <a:xfrm>
              <a:off x="3178156" y="2351079"/>
              <a:ext cx="433387" cy="28733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rgbClr val="CC00FF"/>
              </a:solidFill>
              <a:round/>
              <a:tailEnd type="stealth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AutoShape 7"/>
            <p:cNvSpPr>
              <a:spLocks noChangeArrowheads="1"/>
            </p:cNvSpPr>
            <p:nvPr/>
          </p:nvSpPr>
          <p:spPr bwMode="auto">
            <a:xfrm>
              <a:off x="2289156" y="3536941"/>
              <a:ext cx="1150937" cy="792163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tailEnd type="non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AutoShape 8"/>
            <p:cNvSpPr>
              <a:spLocks noChangeArrowheads="1"/>
            </p:cNvSpPr>
            <p:nvPr/>
          </p:nvSpPr>
          <p:spPr bwMode="auto">
            <a:xfrm>
              <a:off x="4138593" y="3536941"/>
              <a:ext cx="1150937" cy="792163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tailEnd type="non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2936856" y="3044816"/>
              <a:ext cx="647700" cy="649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>
              <a:off x="4100493" y="3032116"/>
              <a:ext cx="555645" cy="61119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2649518" y="2143116"/>
              <a:ext cx="719137" cy="400110"/>
            </a:xfrm>
            <a:prstGeom prst="rect">
              <a:avLst/>
            </a:prstGeom>
            <a:noFill/>
            <a:ln w="28575" algn="ctr">
              <a:noFill/>
              <a:miter lim="800000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 dirty="0"/>
                <a:t>b</a:t>
              </a:r>
              <a:endParaRPr lang="en-US" altLang="zh-CN" sz="2000" i="1" dirty="0"/>
            </a:p>
          </p:txBody>
        </p:sp>
        <p:sp>
          <p:nvSpPr>
            <p:cNvPr id="13" name="Text Box 13"/>
            <p:cNvSpPr txBox="1">
              <a:spLocks noChangeArrowheads="1"/>
            </p:cNvSpPr>
            <p:nvPr/>
          </p:nvSpPr>
          <p:spPr bwMode="auto">
            <a:xfrm>
              <a:off x="1857356" y="4448166"/>
              <a:ext cx="1727200" cy="400110"/>
            </a:xfrm>
            <a:prstGeom prst="rect">
              <a:avLst/>
            </a:prstGeom>
            <a:noFill/>
            <a:ln w="28575" algn="ctr">
              <a:noFill/>
              <a:miter lim="800000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/>
                <a:t>b</a:t>
              </a:r>
              <a:r>
                <a:rPr lang="en-US" altLang="zh-CN" sz="2000">
                  <a:latin typeface="宋体" panose="02010600030101010101" pitchFamily="2" charset="-122"/>
                  <a:ea typeface="宋体" panose="02010600030101010101" pitchFamily="2" charset="-122"/>
                </a:rPr>
                <a:t>-</a:t>
              </a:r>
              <a:r>
                <a:rPr lang="en-US" altLang="zh-CN" sz="2000"/>
                <a:t>&gt;lchild</a:t>
              </a:r>
              <a:endParaRPr lang="en-US" altLang="zh-CN" sz="2000"/>
            </a:p>
          </p:txBody>
        </p:sp>
        <p:sp>
          <p:nvSpPr>
            <p:cNvPr id="14" name="Text Box 14"/>
            <p:cNvSpPr txBox="1">
              <a:spLocks noChangeArrowheads="1"/>
            </p:cNvSpPr>
            <p:nvPr/>
          </p:nvSpPr>
          <p:spPr bwMode="auto">
            <a:xfrm>
              <a:off x="3944918" y="4448166"/>
              <a:ext cx="1727200" cy="400110"/>
            </a:xfrm>
            <a:prstGeom prst="rect">
              <a:avLst/>
            </a:prstGeom>
            <a:noFill/>
            <a:ln w="28575" algn="ctr">
              <a:noFill/>
              <a:miter lim="800000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 dirty="0"/>
                <a:t>b</a:t>
              </a:r>
              <a:r>
                <a:rPr lang="en-US" altLang="zh-CN" sz="2000" dirty="0">
                  <a:latin typeface="宋体" panose="02010600030101010101" pitchFamily="2" charset="-122"/>
                  <a:ea typeface="宋体" panose="02010600030101010101" pitchFamily="2" charset="-122"/>
                </a:rPr>
                <a:t>-</a:t>
              </a:r>
              <a:r>
                <a:rPr lang="en-US" altLang="zh-CN" sz="2000" dirty="0"/>
                <a:t>&gt;</a:t>
              </a:r>
              <a:r>
                <a:rPr lang="en-US" altLang="zh-CN" sz="2000" dirty="0" err="1"/>
                <a:t>rchild</a:t>
              </a:r>
              <a:endParaRPr lang="en-US" altLang="zh-CN" sz="2000" dirty="0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4286248" y="1643050"/>
            <a:ext cx="25003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i="1" smtClean="0"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kumimoji="1" lang="en-US" altLang="zh-CN" sz="2000" smtClean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000" i="1" smtClean="0"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kumimoji="1" lang="zh-CN" altLang="en-US" sz="2000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000" i="1" smtClean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2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) </a:t>
            </a:r>
            <a:r>
              <a:rPr lang="zh-CN" altLang="en-US" sz="2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：大问题</a:t>
            </a:r>
            <a:endParaRPr lang="zh-CN" altLang="en-US" sz="2000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1406" y="3100328"/>
            <a:ext cx="30718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sz="2000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kumimoji="1" lang="en-US" altLang="zh-CN" sz="2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000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kumimoji="1" lang="en-US" altLang="zh-CN" sz="2000" dirty="0" smtClean="0">
                <a:latin typeface="+mn-ea"/>
                <a:ea typeface="+mn-ea"/>
                <a:cs typeface="Times New Roman" panose="02020603050405020304" pitchFamily="18" charset="0"/>
              </a:rPr>
              <a:t>-</a:t>
            </a:r>
            <a:r>
              <a:rPr kumimoji="1" lang="en-US" altLang="zh-CN" sz="2000" smtClean="0">
                <a:ea typeface="楷体" panose="02010609060101010101" pitchFamily="49" charset="-122"/>
                <a:cs typeface="Times New Roman" panose="02020603050405020304" pitchFamily="18" charset="0"/>
              </a:rPr>
              <a:t>&gt;lchild</a:t>
            </a:r>
            <a:r>
              <a:rPr kumimoji="1" lang="zh-CN" altLang="en-US" sz="2000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000" i="1" smtClean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2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) </a:t>
            </a:r>
            <a:r>
              <a:rPr lang="zh-CN" altLang="en-US" sz="2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：小问题</a:t>
            </a:r>
            <a:endParaRPr lang="zh-CN" altLang="en-US" sz="2000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643570" y="3071810"/>
            <a:ext cx="30718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sz="2000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kumimoji="1" lang="en-US" altLang="zh-CN" sz="2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000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kumimoji="1" lang="en-US" altLang="zh-CN" sz="2000" dirty="0" smtClean="0">
                <a:latin typeface="+mn-ea"/>
                <a:ea typeface="+mn-ea"/>
                <a:cs typeface="Times New Roman" panose="02020603050405020304" pitchFamily="18" charset="0"/>
              </a:rPr>
              <a:t>-</a:t>
            </a:r>
            <a:r>
              <a:rPr kumimoji="1" lang="en-US" altLang="zh-CN" sz="2000" smtClean="0">
                <a:ea typeface="楷体" panose="02010609060101010101" pitchFamily="49" charset="-122"/>
                <a:cs typeface="Times New Roman" panose="02020603050405020304" pitchFamily="18" charset="0"/>
              </a:rPr>
              <a:t>&gt;rchild</a:t>
            </a:r>
            <a:r>
              <a:rPr kumimoji="1" lang="zh-CN" altLang="en-US" sz="2000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000" i="1" smtClean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2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) </a:t>
            </a:r>
            <a:r>
              <a:rPr lang="zh-CN" altLang="en-US" sz="2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：小问题</a:t>
            </a:r>
            <a:endParaRPr lang="zh-CN" altLang="en-US" sz="2000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00034" y="4214818"/>
            <a:ext cx="36433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递归模型如下：</a:t>
            </a:r>
            <a:endParaRPr lang="zh-CN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88595" y="4797425"/>
            <a:ext cx="8767445" cy="14465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08000" tIns="108000" rIns="108000" bIns="108000" rtlCol="0">
            <a:spAutoFit/>
          </a:bodyPr>
          <a:lstStyle/>
          <a:p>
            <a:pPr algn="l"/>
            <a:r>
              <a:rPr lang="en-US" sz="2000" i="1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sz="2000" i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sz="2000" i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= NULL			</a:t>
            </a:r>
            <a:r>
              <a:rPr lang="zh-CN" alt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若</a:t>
            </a:r>
            <a:r>
              <a:rPr lang="en-US" sz="2000" i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=NULL</a:t>
            </a:r>
            <a:endParaRPr lang="zh-CN" altLang="en-US" sz="2000" dirty="0" smtClean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i="1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sz="2000" i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sz="2000" i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= </a:t>
            </a:r>
            <a:r>
              <a:rPr lang="en-US" sz="2000" i="1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		</a:t>
            </a:r>
            <a:r>
              <a:rPr lang="zh-CN" alt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若</a:t>
            </a:r>
            <a:r>
              <a:rPr lang="en-US" sz="2000" i="1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sz="2000" dirty="0" smtClean="0">
                <a:solidFill>
                  <a:srgbClr val="3333FF"/>
                </a:solidFill>
                <a:latin typeface="+mj-ea"/>
                <a:ea typeface="+mj-ea"/>
                <a:cs typeface="Times New Roman" panose="02020603050405020304" pitchFamily="18" charset="0"/>
              </a:rPr>
              <a:t>-</a:t>
            </a:r>
            <a:r>
              <a:rPr 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&gt;data==</a:t>
            </a:r>
            <a:r>
              <a:rPr lang="en-US" sz="2000" i="1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endParaRPr lang="zh-CN" altLang="en-US" sz="2000" i="1" dirty="0" smtClean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i="1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sz="2000" i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sz="2000" i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=</a:t>
            </a:r>
            <a:r>
              <a:rPr lang="en-US" sz="2000" i="1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p</a:t>
            </a:r>
            <a:r>
              <a:rPr 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  </a:t>
            </a:r>
            <a:r>
              <a:rPr lang="zh-CN" alt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若在左子树中</a:t>
            </a:r>
            <a:r>
              <a:rPr lang="zh-CN" alt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找到了，即</a:t>
            </a:r>
            <a:r>
              <a:rPr lang="en-US" sz="2000" i="1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en-US" sz="2000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sz="2000" i="1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sz="2000" dirty="0" smtClean="0">
                <a:solidFill>
                  <a:srgbClr val="3333FF"/>
                </a:solidFill>
                <a:latin typeface="+mn-ea"/>
                <a:cs typeface="Times New Roman" panose="02020603050405020304" pitchFamily="18" charset="0"/>
              </a:rPr>
              <a:t>-</a:t>
            </a:r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&gt;lchild，</a:t>
            </a:r>
            <a:r>
              <a:rPr lang="en-US" sz="2000" i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且</a:t>
            </a:r>
            <a:r>
              <a:rPr lang="en-US" sz="2000" i="1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!=NULL</a:t>
            </a:r>
            <a:endParaRPr lang="zh-CN" altLang="en-US" sz="2000" dirty="0" smtClean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i="1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sz="2000" i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sz="2000" i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= </a:t>
            </a:r>
            <a:r>
              <a:rPr lang="en-US" sz="2000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sz="2000" i="1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sz="2000" dirty="0" smtClean="0">
                <a:solidFill>
                  <a:srgbClr val="3333FF"/>
                </a:solidFill>
                <a:latin typeface="+mn-ea"/>
                <a:cs typeface="Times New Roman" panose="02020603050405020304" pitchFamily="18" charset="0"/>
              </a:rPr>
              <a:t>-</a:t>
            </a:r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&gt;rchild，</a:t>
            </a:r>
            <a:r>
              <a:rPr lang="en-US" sz="2000" i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		</a:t>
            </a:r>
            <a:r>
              <a:rPr lang="zh-CN" alt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其他情况</a:t>
            </a:r>
            <a:endParaRPr lang="zh-CN" altLang="en-US" sz="2000" dirty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 tmFilter="0, 0; .2, .5; .8, .5; 1, 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250" autoRev="1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 tmFilter="0, 0; .2, .5; .8, .5; 1, 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" dur="250" autoRev="1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 tmFilter="0, 0; .2, .5; .8, .5; 1, 0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" dur="250" autoRev="1" fill="hold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1" grpId="0"/>
      <p:bldP spid="22" grpId="0" animBg="1" build="allAtOnce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3" name="Text Box 3"/>
          <p:cNvSpPr txBox="1">
            <a:spLocks noChangeArrowheads="1"/>
          </p:cNvSpPr>
          <p:nvPr/>
        </p:nvSpPr>
        <p:spPr bwMode="auto">
          <a:xfrm>
            <a:off x="785786" y="928670"/>
            <a:ext cx="6572296" cy="4708981"/>
          </a:xfrm>
          <a:prstGeom prst="rect">
            <a:avLst/>
          </a:prstGeom>
          <a:ln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1" lang="en-US" altLang="zh-CN" sz="2000" dirty="0" err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BTNode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kumimoji="1" lang="en-US" altLang="zh-CN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FindNode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BTNode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kumimoji="1" lang="en-US" altLang="zh-CN" sz="200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1" lang="zh-CN" altLang="en-US" sz="200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kumimoji="1" lang="en-US" altLang="zh-CN" sz="200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ElemType 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x) </a:t>
            </a:r>
            <a:endParaRPr kumimoji="1" lang="en-US" altLang="zh-CN" sz="2000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 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1" lang="en-US" altLang="zh-CN" sz="2000" dirty="0" err="1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BTNode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*p;</a:t>
            </a:r>
            <a:endParaRPr kumimoji="1" lang="en-US" altLang="zh-CN" sz="2000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(b==NULL) return NULL;</a:t>
            </a:r>
            <a:endParaRPr kumimoji="1" lang="en-US" altLang="zh-CN" sz="2000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 if (b-&gt;data==x) return b;</a:t>
            </a:r>
            <a:endParaRPr kumimoji="1" lang="en-US" altLang="zh-CN" sz="2000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endParaRPr kumimoji="1" lang="en-US" altLang="zh-CN" sz="2000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{     p=</a:t>
            </a:r>
            <a:r>
              <a:rPr kumimoji="1" lang="en-US" altLang="zh-CN" sz="2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FindNode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(b-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kumimoji="1" lang="en-US" altLang="zh-CN" sz="200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lchild</a:t>
            </a:r>
            <a:r>
              <a:rPr kumimoji="1" lang="zh-CN" altLang="en-US" sz="200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kumimoji="1" lang="en-US" altLang="zh-CN" sz="200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kumimoji="1" lang="en-US" altLang="zh-CN" sz="2000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(p!=NULL) return p;</a:t>
            </a:r>
            <a:endParaRPr kumimoji="1" lang="en-US" altLang="zh-CN" sz="2000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 return </a:t>
            </a:r>
            <a:r>
              <a:rPr kumimoji="1" lang="en-US" altLang="zh-CN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FindNode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(b-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kumimoji="1" lang="en-US" altLang="zh-CN" sz="200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rchild</a:t>
            </a:r>
            <a:r>
              <a:rPr kumimoji="1" lang="zh-CN" altLang="en-US" sz="200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kumimoji="1" lang="en-US" altLang="zh-CN" sz="200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kumimoji="1" lang="en-US" altLang="zh-CN" sz="2000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kumimoji="1" lang="en-US" altLang="zh-CN" sz="200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kumimoji="1" lang="en-US" altLang="zh-CN" sz="2000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zh-CN" sz="2000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28662" y="428604"/>
            <a:ext cx="3786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latin typeface="楷体" panose="02010609060101010101" pitchFamily="49" charset="-122"/>
                <a:ea typeface="楷体" panose="02010609060101010101" pitchFamily="49" charset="-122"/>
              </a:rPr>
              <a:t>对应的递归算法如下：</a:t>
            </a:r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FB3EE-0930-44F9-825B-B02961BFCE37}" type="slidenum">
              <a:rPr lang="en-US" altLang="zh-CN" smtClean="0"/>
            </a:fld>
            <a:r>
              <a:rPr lang="en-US" altLang="zh-CN" smtClean="0"/>
              <a:t>/19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Text Box 2"/>
          <p:cNvSpPr txBox="1">
            <a:spLocks noChangeArrowheads="1"/>
          </p:cNvSpPr>
          <p:nvPr/>
        </p:nvSpPr>
        <p:spPr bwMode="auto">
          <a:xfrm>
            <a:off x="1142976" y="2071678"/>
            <a:ext cx="6335712" cy="3360985"/>
          </a:xfrm>
          <a:prstGeom prst="rect">
            <a:avLst/>
          </a:prstGeom>
          <a:scene3d>
            <a:camera prst="perspectiveRight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252000" rIns="252000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2000" dirty="0" err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BTNode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*</a:t>
            </a:r>
            <a:r>
              <a:rPr kumimoji="1" lang="en-US" altLang="zh-CN" sz="2000" dirty="0" err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LchildNod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BTNode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*p)</a:t>
            </a:r>
            <a:endParaRPr kumimoji="1" lang="en-US" altLang="zh-CN" sz="2000" dirty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</a:t>
            </a:r>
            <a:endParaRPr kumimoji="1" lang="en-US" altLang="zh-CN" sz="2000" dirty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return p-&gt;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lchild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</a:t>
            </a:r>
            <a:endParaRPr kumimoji="1" lang="en-US" altLang="zh-CN" sz="2000" dirty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  <a:endParaRPr kumimoji="1" lang="en-US" altLang="zh-CN" sz="2000" dirty="0" smtClean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endParaRPr kumimoji="1" lang="en-US" altLang="zh-CN" sz="2000" dirty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000" dirty="0" err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BTNode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*</a:t>
            </a:r>
            <a:r>
              <a:rPr kumimoji="1" lang="en-US" altLang="zh-CN" sz="2000" dirty="0" err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RchildNode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BTNode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*p)</a:t>
            </a:r>
            <a:endParaRPr kumimoji="1" lang="en-US" altLang="zh-CN" sz="2000" dirty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</a:t>
            </a:r>
            <a:endParaRPr kumimoji="1" lang="en-US" altLang="zh-CN" sz="2000" dirty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return p-&gt;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rchild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</a:t>
            </a:r>
            <a:endParaRPr kumimoji="1" lang="en-US" altLang="zh-CN" sz="2000" dirty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 </a:t>
            </a:r>
            <a:endParaRPr kumimoji="1" lang="en-US" altLang="zh-CN" sz="2000" dirty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16067" name="Text Box 3"/>
          <p:cNvSpPr txBox="1">
            <a:spLocks noChangeArrowheads="1"/>
          </p:cNvSpPr>
          <p:nvPr/>
        </p:nvSpPr>
        <p:spPr bwMode="auto">
          <a:xfrm>
            <a:off x="395288" y="333375"/>
            <a:ext cx="7632700" cy="457200"/>
          </a:xfrm>
          <a:prstGeom prst="rect">
            <a:avLst/>
          </a:prstGeom>
          <a:ln>
            <a:tailEnd type="none" w="med" len="lg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smtClean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mtClean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kumimoji="1" lang="zh-CN" altLang="en-US" smtClean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kumimoji="1" lang="zh-CN" altLang="en-US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找</a:t>
            </a:r>
            <a:r>
              <a:rPr kumimoji="1" lang="zh-CN" altLang="en-US" smtClean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孩子结点</a:t>
            </a:r>
            <a:r>
              <a:rPr kumimoji="1" lang="en-US" altLang="zh-CN" smtClean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LchildNode(p</a:t>
            </a:r>
            <a:r>
              <a:rPr kumimoji="1"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kumimoji="1"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kumimoji="1" lang="en-US" altLang="zh-CN" dirty="0" err="1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RchildNode</a:t>
            </a:r>
            <a:r>
              <a:rPr kumimoji="1"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(p)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16068" name="Text Box 4"/>
          <p:cNvSpPr txBox="1">
            <a:spLocks noChangeArrowheads="1"/>
          </p:cNvSpPr>
          <p:nvPr/>
        </p:nvSpPr>
        <p:spPr bwMode="auto">
          <a:xfrm>
            <a:off x="538164" y="1181385"/>
            <a:ext cx="7319984" cy="461665"/>
          </a:xfrm>
          <a:prstGeom prst="rect">
            <a:avLst/>
          </a:prstGeom>
          <a:noFill/>
          <a:ln w="9525" algn="ctr">
            <a:noFill/>
            <a:miter lim="800000"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直接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返回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*</a:t>
            </a:r>
            <a:r>
              <a:rPr kumimoji="1"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结点的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左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孩子结点或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右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孩子结点的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指针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en-US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FB3EE-0930-44F9-825B-B02961BFCE37}" type="slidenum">
              <a:rPr lang="en-US" altLang="zh-CN" smtClean="0"/>
            </a:fld>
            <a:r>
              <a:rPr lang="en-US" altLang="zh-CN" smtClean="0"/>
              <a:t>/19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59" name="Text Box 35"/>
          <p:cNvSpPr txBox="1">
            <a:spLocks noChangeArrowheads="1"/>
          </p:cNvSpPr>
          <p:nvPr/>
        </p:nvSpPr>
        <p:spPr bwMode="auto">
          <a:xfrm>
            <a:off x="642910" y="571480"/>
            <a:ext cx="7531977" cy="4985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kumimoji="1"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）凹入表示法。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使用线段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伸缩关系描述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树结构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kumimoji="1" lang="zh-CN" altLang="en-US" b="0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2260" name="Object 36"/>
          <p:cNvGraphicFramePr>
            <a:graphicFrameLocks noChangeAspect="1"/>
          </p:cNvGraphicFramePr>
          <p:nvPr/>
        </p:nvGraphicFramePr>
        <p:xfrm>
          <a:off x="539751" y="1571612"/>
          <a:ext cx="3532184" cy="39856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Picture" r:id="rId1" imgW="1790700" imgH="2009775" progId="Word.Picture.8">
                  <p:embed/>
                </p:oleObj>
              </mc:Choice>
              <mc:Fallback>
                <p:oleObj name="Picture" r:id="rId1" imgW="1790700" imgH="2009775" progId="Word.Picture.8">
                  <p:embed/>
                  <p:pic>
                    <p:nvPicPr>
                      <p:cNvPr id="0" name="图片 1024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39751" y="1571612"/>
                        <a:ext cx="3532184" cy="3985671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61" name="Text Box 37"/>
          <p:cNvSpPr txBox="1">
            <a:spLocks noChangeArrowheads="1"/>
          </p:cNvSpPr>
          <p:nvPr/>
        </p:nvSpPr>
        <p:spPr bwMode="auto">
          <a:xfrm>
            <a:off x="1428728" y="5299077"/>
            <a:ext cx="2459027" cy="4001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逻辑结构表示</a:t>
            </a:r>
            <a:r>
              <a:rPr lang="en-US" altLang="zh-CN" sz="2000" dirty="0"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endParaRPr lang="en-US" altLang="zh-CN" sz="2000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2288" name="AutoShape 64"/>
          <p:cNvSpPr>
            <a:spLocks noChangeArrowheads="1"/>
          </p:cNvSpPr>
          <p:nvPr/>
        </p:nvSpPr>
        <p:spPr bwMode="auto">
          <a:xfrm>
            <a:off x="4284662" y="2004999"/>
            <a:ext cx="1008000" cy="288000"/>
          </a:xfrm>
          <a:prstGeom prst="leftRightArrow">
            <a:avLst>
              <a:gd name="adj1" fmla="val 50000"/>
              <a:gd name="adj2" fmla="val 64248"/>
            </a:avLst>
          </a:prstGeom>
          <a:ln>
            <a:tailEnd type="none" w="med" len="lg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grpSp>
        <p:nvGrpSpPr>
          <p:cNvPr id="58" name="组合 57"/>
          <p:cNvGrpSpPr/>
          <p:nvPr/>
        </p:nvGrpSpPr>
        <p:grpSpPr>
          <a:xfrm>
            <a:off x="4786314" y="2071678"/>
            <a:ext cx="3816350" cy="2305050"/>
            <a:chOff x="1692275" y="2276475"/>
            <a:chExt cx="3816350" cy="2305050"/>
          </a:xfrm>
        </p:grpSpPr>
        <p:sp>
          <p:nvSpPr>
            <p:cNvPr id="59" name="Freeform 47"/>
            <p:cNvSpPr/>
            <p:nvPr/>
          </p:nvSpPr>
          <p:spPr bwMode="auto">
            <a:xfrm>
              <a:off x="1931988" y="3286124"/>
              <a:ext cx="211120" cy="300039"/>
            </a:xfrm>
            <a:custGeom>
              <a:avLst/>
              <a:gdLst/>
              <a:ahLst/>
              <a:cxnLst>
                <a:cxn ang="0">
                  <a:pos x="121" y="0"/>
                </a:cxn>
                <a:cxn ang="0">
                  <a:pos x="0" y="144"/>
                </a:cxn>
              </a:cxnLst>
              <a:rect l="0" t="0" r="r" b="b"/>
              <a:pathLst>
                <a:path w="121" h="144">
                  <a:moveTo>
                    <a:pt x="121" y="0"/>
                  </a:moveTo>
                  <a:lnTo>
                    <a:pt x="0" y="144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" name="Freeform 48"/>
            <p:cNvSpPr/>
            <p:nvPr/>
          </p:nvSpPr>
          <p:spPr bwMode="auto">
            <a:xfrm>
              <a:off x="2357422" y="3248024"/>
              <a:ext cx="214314" cy="32385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5" y="147"/>
                </a:cxn>
              </a:cxnLst>
              <a:rect l="0" t="0" r="r" b="b"/>
              <a:pathLst>
                <a:path w="115" h="147">
                  <a:moveTo>
                    <a:pt x="0" y="0"/>
                  </a:moveTo>
                  <a:lnTo>
                    <a:pt x="115" y="147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" name="Oval 31"/>
            <p:cNvSpPr>
              <a:spLocks noChangeArrowheads="1"/>
            </p:cNvSpPr>
            <p:nvPr/>
          </p:nvSpPr>
          <p:spPr bwMode="auto">
            <a:xfrm>
              <a:off x="3060700" y="2276475"/>
              <a:ext cx="360363" cy="360363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2" name="Oval 32"/>
            <p:cNvSpPr>
              <a:spLocks noChangeArrowheads="1"/>
            </p:cNvSpPr>
            <p:nvPr/>
          </p:nvSpPr>
          <p:spPr bwMode="auto">
            <a:xfrm>
              <a:off x="2052638" y="2925763"/>
              <a:ext cx="360362" cy="360363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en-US" altLang="zh-CN" sz="2000" i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3" name="Oval 33"/>
            <p:cNvSpPr>
              <a:spLocks noChangeArrowheads="1"/>
            </p:cNvSpPr>
            <p:nvPr/>
          </p:nvSpPr>
          <p:spPr bwMode="auto">
            <a:xfrm>
              <a:off x="3060700" y="2925763"/>
              <a:ext cx="360363" cy="360363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4" name="Oval 34"/>
            <p:cNvSpPr>
              <a:spLocks noChangeArrowheads="1"/>
            </p:cNvSpPr>
            <p:nvPr/>
          </p:nvSpPr>
          <p:spPr bwMode="auto">
            <a:xfrm>
              <a:off x="4068763" y="2925763"/>
              <a:ext cx="360362" cy="360362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5" name="Oval 35"/>
            <p:cNvSpPr>
              <a:spLocks noChangeArrowheads="1"/>
            </p:cNvSpPr>
            <p:nvPr/>
          </p:nvSpPr>
          <p:spPr bwMode="auto">
            <a:xfrm>
              <a:off x="1692275" y="3573463"/>
              <a:ext cx="360363" cy="360362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endPara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" name="Oval 36"/>
            <p:cNvSpPr>
              <a:spLocks noChangeArrowheads="1"/>
            </p:cNvSpPr>
            <p:nvPr/>
          </p:nvSpPr>
          <p:spPr bwMode="auto">
            <a:xfrm>
              <a:off x="2411413" y="3573463"/>
              <a:ext cx="360362" cy="360362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endPara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Oval 37"/>
            <p:cNvSpPr>
              <a:spLocks noChangeArrowheads="1"/>
            </p:cNvSpPr>
            <p:nvPr/>
          </p:nvSpPr>
          <p:spPr bwMode="auto">
            <a:xfrm>
              <a:off x="3060700" y="3573463"/>
              <a:ext cx="360363" cy="360362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  <a:endPara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8" name="Oval 38"/>
            <p:cNvSpPr>
              <a:spLocks noChangeArrowheads="1"/>
            </p:cNvSpPr>
            <p:nvPr/>
          </p:nvSpPr>
          <p:spPr bwMode="auto">
            <a:xfrm>
              <a:off x="3060700" y="4221163"/>
              <a:ext cx="360363" cy="360362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endPara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" name="Oval 39"/>
            <p:cNvSpPr>
              <a:spLocks noChangeArrowheads="1"/>
            </p:cNvSpPr>
            <p:nvPr/>
          </p:nvSpPr>
          <p:spPr bwMode="auto">
            <a:xfrm>
              <a:off x="3708400" y="3573463"/>
              <a:ext cx="360363" cy="360362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endPara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0" name="Oval 40"/>
            <p:cNvSpPr>
              <a:spLocks noChangeArrowheads="1"/>
            </p:cNvSpPr>
            <p:nvPr/>
          </p:nvSpPr>
          <p:spPr bwMode="auto">
            <a:xfrm>
              <a:off x="4500563" y="3573463"/>
              <a:ext cx="360362" cy="360362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1" name="Oval 41"/>
            <p:cNvSpPr>
              <a:spLocks noChangeArrowheads="1"/>
            </p:cNvSpPr>
            <p:nvPr/>
          </p:nvSpPr>
          <p:spPr bwMode="auto">
            <a:xfrm>
              <a:off x="3924300" y="4221163"/>
              <a:ext cx="360363" cy="360362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endPara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" name="Oval 42"/>
            <p:cNvSpPr>
              <a:spLocks noChangeArrowheads="1"/>
            </p:cNvSpPr>
            <p:nvPr/>
          </p:nvSpPr>
          <p:spPr bwMode="auto">
            <a:xfrm>
              <a:off x="4505325" y="4221163"/>
              <a:ext cx="360363" cy="360362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endPara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3" name="Oval 43"/>
            <p:cNvSpPr>
              <a:spLocks noChangeArrowheads="1"/>
            </p:cNvSpPr>
            <p:nvPr/>
          </p:nvSpPr>
          <p:spPr bwMode="auto">
            <a:xfrm>
              <a:off x="5148263" y="4221163"/>
              <a:ext cx="360362" cy="360362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endPara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4" name="Line 44"/>
            <p:cNvSpPr>
              <a:spLocks noChangeShapeType="1"/>
            </p:cNvSpPr>
            <p:nvPr/>
          </p:nvSpPr>
          <p:spPr bwMode="auto">
            <a:xfrm flipH="1">
              <a:off x="2357421" y="2493963"/>
              <a:ext cx="703278" cy="4349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5" name="Line 45"/>
            <p:cNvSpPr>
              <a:spLocks noChangeShapeType="1"/>
            </p:cNvSpPr>
            <p:nvPr/>
          </p:nvSpPr>
          <p:spPr bwMode="auto">
            <a:xfrm>
              <a:off x="3238500" y="2636838"/>
              <a:ext cx="0" cy="288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6" name="Line 46"/>
            <p:cNvSpPr>
              <a:spLocks noChangeShapeType="1"/>
            </p:cNvSpPr>
            <p:nvPr/>
          </p:nvSpPr>
          <p:spPr bwMode="auto">
            <a:xfrm>
              <a:off x="3430588" y="2522538"/>
              <a:ext cx="647700" cy="5032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7" name="Line 49"/>
            <p:cNvSpPr>
              <a:spLocks noChangeShapeType="1"/>
            </p:cNvSpPr>
            <p:nvPr/>
          </p:nvSpPr>
          <p:spPr bwMode="auto">
            <a:xfrm>
              <a:off x="3243263" y="3319463"/>
              <a:ext cx="0" cy="25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8" name="Line 50"/>
            <p:cNvSpPr>
              <a:spLocks noChangeShapeType="1"/>
            </p:cNvSpPr>
            <p:nvPr/>
          </p:nvSpPr>
          <p:spPr bwMode="auto">
            <a:xfrm>
              <a:off x="3243263" y="3933825"/>
              <a:ext cx="0" cy="2873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9" name="Freeform 51"/>
            <p:cNvSpPr/>
            <p:nvPr/>
          </p:nvSpPr>
          <p:spPr bwMode="auto">
            <a:xfrm>
              <a:off x="3940175" y="3271838"/>
              <a:ext cx="220663" cy="301625"/>
            </a:xfrm>
            <a:custGeom>
              <a:avLst/>
              <a:gdLst/>
              <a:ahLst/>
              <a:cxnLst>
                <a:cxn ang="0">
                  <a:pos x="139" y="0"/>
                </a:cxn>
                <a:cxn ang="0">
                  <a:pos x="0" y="190"/>
                </a:cxn>
              </a:cxnLst>
              <a:rect l="0" t="0" r="r" b="b"/>
              <a:pathLst>
                <a:path w="139" h="190">
                  <a:moveTo>
                    <a:pt x="139" y="0"/>
                  </a:moveTo>
                  <a:lnTo>
                    <a:pt x="0" y="190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0" name="Freeform 52"/>
            <p:cNvSpPr/>
            <p:nvPr/>
          </p:nvSpPr>
          <p:spPr bwMode="auto">
            <a:xfrm>
              <a:off x="4379913" y="3243263"/>
              <a:ext cx="265112" cy="3302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7" y="208"/>
                </a:cxn>
              </a:cxnLst>
              <a:rect l="0" t="0" r="r" b="b"/>
              <a:pathLst>
                <a:path w="167" h="208">
                  <a:moveTo>
                    <a:pt x="0" y="0"/>
                  </a:moveTo>
                  <a:lnTo>
                    <a:pt x="167" y="208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1" name="Line 53"/>
            <p:cNvSpPr>
              <a:spLocks noChangeShapeType="1"/>
            </p:cNvSpPr>
            <p:nvPr/>
          </p:nvSpPr>
          <p:spPr bwMode="auto">
            <a:xfrm flipH="1">
              <a:off x="4184650" y="3862388"/>
              <a:ext cx="360363" cy="3587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" name="Line 54"/>
            <p:cNvSpPr>
              <a:spLocks noChangeShapeType="1"/>
            </p:cNvSpPr>
            <p:nvPr/>
          </p:nvSpPr>
          <p:spPr bwMode="auto">
            <a:xfrm>
              <a:off x="4687888" y="3933825"/>
              <a:ext cx="0" cy="2873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3" name="Freeform 55"/>
            <p:cNvSpPr/>
            <p:nvPr/>
          </p:nvSpPr>
          <p:spPr bwMode="auto">
            <a:xfrm>
              <a:off x="4827588" y="3843338"/>
              <a:ext cx="447675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2" y="246"/>
                </a:cxn>
              </a:cxnLst>
              <a:rect l="0" t="0" r="r" b="b"/>
              <a:pathLst>
                <a:path w="282" h="246">
                  <a:moveTo>
                    <a:pt x="0" y="0"/>
                  </a:moveTo>
                  <a:lnTo>
                    <a:pt x="282" y="246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3" name="灯片编号占位符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</a:fld>
            <a:r>
              <a:rPr lang="en-US" altLang="zh-CN" smtClean="0"/>
              <a:t>/26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1" name="Text Box 3"/>
          <p:cNvSpPr txBox="1">
            <a:spLocks noChangeArrowheads="1"/>
          </p:cNvSpPr>
          <p:nvPr/>
        </p:nvSpPr>
        <p:spPr bwMode="auto">
          <a:xfrm>
            <a:off x="323850" y="260350"/>
            <a:ext cx="5040313" cy="535531"/>
          </a:xfrm>
          <a:prstGeom prst="rect">
            <a:avLst/>
          </a:prstGeom>
          <a:ln>
            <a:tailEnd type="none" w="med" len="lg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mtClean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mtClean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kumimoji="1" lang="zh-CN" altLang="en-US" smtClean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kumimoji="1"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求高度</a:t>
            </a:r>
            <a:r>
              <a:rPr kumimoji="1" lang="en-US" altLang="zh-CN" dirty="0" err="1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BTNodeDepth</a:t>
            </a:r>
            <a:r>
              <a:rPr kumimoji="1"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(*b)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582636" y="4286256"/>
            <a:ext cx="6769100" cy="1901236"/>
            <a:chOff x="582636" y="4286256"/>
            <a:chExt cx="6769100" cy="1901236"/>
          </a:xfrm>
        </p:grpSpPr>
        <p:sp>
          <p:nvSpPr>
            <p:cNvPr id="217090" name="Text Box 2"/>
            <p:cNvSpPr txBox="1">
              <a:spLocks noChangeArrowheads="1"/>
            </p:cNvSpPr>
            <p:nvPr/>
          </p:nvSpPr>
          <p:spPr bwMode="auto">
            <a:xfrm>
              <a:off x="727099" y="5076831"/>
              <a:ext cx="6559545" cy="1110661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lIns="144000" tIns="108000" rIns="144000" bIns="108000">
              <a:spAutoFit/>
            </a:bodyPr>
            <a:lstStyle/>
            <a:p>
              <a:pPr algn="just">
                <a:lnSpc>
                  <a:spcPct val="120000"/>
                </a:lnSpc>
                <a:spcBef>
                  <a:spcPct val="50000"/>
                </a:spcBef>
              </a:pPr>
              <a:r>
                <a:rPr kumimoji="1" lang="en-US" altLang="zh-CN" sz="2000" i="1" dirty="0">
                  <a:solidFill>
                    <a:srgbClr val="FF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f</a:t>
              </a:r>
              <a:r>
                <a:rPr kumimoji="1" lang="en-US" altLang="zh-CN" sz="2000" dirty="0">
                  <a:solidFill>
                    <a:srgbClr val="3333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(</a:t>
              </a:r>
              <a:r>
                <a:rPr kumimoji="1" lang="en-US" altLang="zh-CN" sz="2000" i="1" dirty="0">
                  <a:solidFill>
                    <a:srgbClr val="3333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b</a:t>
              </a:r>
              <a:r>
                <a:rPr kumimoji="1" lang="en-US" altLang="zh-CN" sz="2000" dirty="0">
                  <a:solidFill>
                    <a:srgbClr val="3333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) = 0				     </a:t>
              </a:r>
              <a:r>
                <a:rPr kumimoji="1" lang="zh-CN" altLang="en-US" sz="2000" dirty="0">
                  <a:solidFill>
                    <a:srgbClr val="3333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　　</a:t>
              </a:r>
              <a:r>
                <a:rPr kumimoji="1" lang="zh-CN" altLang="en-US" sz="2000" dirty="0" smtClean="0">
                  <a:solidFill>
                    <a:srgbClr val="3333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kumimoji="1" lang="zh-CN" altLang="en-US" sz="2000" i="1" dirty="0" smtClean="0">
                  <a:solidFill>
                    <a:srgbClr val="3333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kumimoji="1" lang="en-US" altLang="zh-CN" sz="2000" i="1" dirty="0" smtClean="0">
                  <a:solidFill>
                    <a:srgbClr val="3333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b</a:t>
              </a:r>
              <a:r>
                <a:rPr kumimoji="1" lang="en-US" altLang="zh-CN" sz="2000" dirty="0" smtClean="0">
                  <a:solidFill>
                    <a:srgbClr val="3333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=NULL</a:t>
              </a:r>
              <a:endPara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  <a:p>
              <a:pPr algn="l">
                <a:lnSpc>
                  <a:spcPct val="120000"/>
                </a:lnSpc>
                <a:spcBef>
                  <a:spcPct val="50000"/>
                </a:spcBef>
              </a:pPr>
              <a:r>
                <a:rPr kumimoji="1" lang="en-US" altLang="zh-CN" sz="2000" i="1" dirty="0">
                  <a:solidFill>
                    <a:srgbClr val="FF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f</a:t>
              </a:r>
              <a:r>
                <a:rPr kumimoji="1" lang="en-US" altLang="zh-CN" sz="2000" dirty="0">
                  <a:solidFill>
                    <a:srgbClr val="3333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(</a:t>
              </a:r>
              <a:r>
                <a:rPr kumimoji="1" lang="en-US" altLang="zh-CN" sz="2000" i="1" dirty="0">
                  <a:solidFill>
                    <a:srgbClr val="3333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b</a:t>
              </a:r>
              <a:r>
                <a:rPr kumimoji="1" lang="en-US" altLang="zh-CN" sz="2000" dirty="0">
                  <a:solidFill>
                    <a:srgbClr val="3333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) = MAX{</a:t>
              </a:r>
              <a:r>
                <a:rPr kumimoji="1" lang="en-US" altLang="zh-CN" sz="2000" i="1" dirty="0">
                  <a:solidFill>
                    <a:srgbClr val="FF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f</a:t>
              </a:r>
              <a:r>
                <a:rPr kumimoji="1" lang="en-US" altLang="zh-CN" sz="2000" dirty="0">
                  <a:solidFill>
                    <a:srgbClr val="3333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(</a:t>
              </a:r>
              <a:r>
                <a:rPr kumimoji="1" lang="en-US" altLang="zh-CN" sz="2000" i="1" dirty="0">
                  <a:solidFill>
                    <a:srgbClr val="3333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b</a:t>
              </a:r>
              <a:r>
                <a:rPr kumimoji="1" lang="en-US" altLang="zh-CN" sz="2000" dirty="0">
                  <a:solidFill>
                    <a:srgbClr val="3333FF"/>
                  </a:solidFill>
                  <a:latin typeface="+mj-ea"/>
                  <a:ea typeface="+mj-ea"/>
                  <a:cs typeface="Times New Roman" panose="02020603050405020304" pitchFamily="18" charset="0"/>
                </a:rPr>
                <a:t>-</a:t>
              </a:r>
              <a:r>
                <a:rPr kumimoji="1" lang="en-US" altLang="zh-CN" sz="2000" dirty="0">
                  <a:solidFill>
                    <a:srgbClr val="3333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&gt;</a:t>
              </a:r>
              <a:r>
                <a:rPr kumimoji="1" lang="en-US" altLang="zh-CN" sz="2000" err="1">
                  <a:solidFill>
                    <a:srgbClr val="3333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lchild</a:t>
              </a:r>
              <a:r>
                <a:rPr kumimoji="1" lang="en-US" altLang="zh-CN" sz="2000" smtClean="0">
                  <a:solidFill>
                    <a:srgbClr val="3333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)</a:t>
              </a:r>
              <a:r>
                <a:rPr kumimoji="1" lang="zh-CN" altLang="en-US" sz="2000" smtClean="0">
                  <a:solidFill>
                    <a:srgbClr val="3333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，</a:t>
              </a:r>
              <a:r>
                <a:rPr kumimoji="1" lang="en-US" altLang="zh-CN" sz="2000" i="1" smtClean="0">
                  <a:solidFill>
                    <a:srgbClr val="FF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f</a:t>
              </a:r>
              <a:r>
                <a:rPr kumimoji="1" lang="en-US" altLang="zh-CN" sz="2000" smtClean="0">
                  <a:solidFill>
                    <a:srgbClr val="3333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(</a:t>
              </a:r>
              <a:r>
                <a:rPr kumimoji="1" lang="en-US" altLang="zh-CN" sz="2000" i="1" smtClean="0">
                  <a:solidFill>
                    <a:srgbClr val="3333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b</a:t>
              </a:r>
              <a:r>
                <a:rPr kumimoji="1" lang="en-US" altLang="zh-CN" sz="2000" smtClean="0">
                  <a:solidFill>
                    <a:srgbClr val="3333FF"/>
                  </a:solidFill>
                  <a:latin typeface="+mj-ea"/>
                  <a:ea typeface="+mj-ea"/>
                  <a:cs typeface="Times New Roman" panose="02020603050405020304" pitchFamily="18" charset="0"/>
                </a:rPr>
                <a:t>-</a:t>
              </a:r>
              <a:r>
                <a:rPr kumimoji="1" lang="en-US" altLang="zh-CN" sz="2000" dirty="0">
                  <a:solidFill>
                    <a:srgbClr val="3333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&gt;</a:t>
              </a:r>
              <a:r>
                <a:rPr kumimoji="1" lang="en-US" altLang="zh-CN" sz="2000" dirty="0" err="1">
                  <a:solidFill>
                    <a:srgbClr val="3333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rchild</a:t>
              </a:r>
              <a:r>
                <a:rPr kumimoji="1" lang="en-US" altLang="zh-CN" sz="2000" dirty="0">
                  <a:solidFill>
                    <a:srgbClr val="3333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)}+1    </a:t>
              </a:r>
              <a:r>
                <a:rPr kumimoji="1" lang="zh-CN" altLang="en-US" sz="2000" dirty="0">
                  <a:solidFill>
                    <a:srgbClr val="3333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其他情况</a:t>
              </a:r>
              <a:endParaRPr kumimoji="1" lang="zh-CN" altLang="en-US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17092" name="Text Box 4"/>
            <p:cNvSpPr txBox="1">
              <a:spLocks noChangeArrowheads="1"/>
            </p:cNvSpPr>
            <p:nvPr/>
          </p:nvSpPr>
          <p:spPr bwMode="auto">
            <a:xfrm>
              <a:off x="582636" y="4286256"/>
              <a:ext cx="6769100" cy="661308"/>
            </a:xfrm>
            <a:prstGeom prst="rect">
              <a:avLst/>
            </a:prstGeom>
            <a:noFill/>
            <a:ln w="9525" algn="ctr">
              <a:noFill/>
              <a:miter lim="800000"/>
              <a:tailEnd type="none" w="med" len="lg"/>
            </a:ln>
            <a:effectLst/>
          </p:spPr>
          <p:txBody>
            <a:bodyPr lIns="144000" tIns="108000" rIns="144000" bIns="108000">
              <a:spAutoFit/>
            </a:bodyPr>
            <a:lstStyle/>
            <a:p>
              <a:pPr algn="l">
                <a:lnSpc>
                  <a:spcPct val="120000"/>
                </a:lnSpc>
                <a:spcBef>
                  <a:spcPct val="50000"/>
                </a:spcBef>
              </a:pPr>
              <a:r>
                <a:rPr kumimoji="1" lang="zh-CN" altLang="en-US" dirty="0">
                  <a:ea typeface="楷体" panose="02010609060101010101" pitchFamily="49" charset="-122"/>
                  <a:cs typeface="Times New Roman" panose="02020603050405020304" pitchFamily="18" charset="0"/>
                </a:rPr>
                <a:t>求二叉树的高度的递归模型</a:t>
              </a:r>
              <a:r>
                <a:rPr kumimoji="1" lang="en-US" altLang="zh-CN" i="1" dirty="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f</a:t>
              </a:r>
              <a:r>
                <a:rPr kumimoji="1" lang="en-US" altLang="zh-CN" dirty="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(</a:t>
              </a:r>
              <a:r>
                <a:rPr kumimoji="1" lang="en-US" altLang="zh-CN" i="1" dirty="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b</a:t>
              </a:r>
              <a:r>
                <a:rPr kumimoji="1" lang="en-US" altLang="zh-CN" dirty="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)</a:t>
              </a:r>
              <a:r>
                <a:rPr kumimoji="1" lang="zh-CN" altLang="en-US" dirty="0">
                  <a:ea typeface="楷体" panose="02010609060101010101" pitchFamily="49" charset="-122"/>
                  <a:cs typeface="Times New Roman" panose="02020603050405020304" pitchFamily="18" charset="0"/>
                </a:rPr>
                <a:t>如下：</a:t>
              </a:r>
              <a:endParaRPr lang="zh-CN" altLang="en-US" dirty="0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17093" name="Oval 5"/>
          <p:cNvSpPr>
            <a:spLocks noChangeArrowheads="1"/>
          </p:cNvSpPr>
          <p:nvPr/>
        </p:nvSpPr>
        <p:spPr bwMode="auto">
          <a:xfrm>
            <a:off x="3706815" y="1538230"/>
            <a:ext cx="863600" cy="504825"/>
          </a:xfrm>
          <a:prstGeom prst="ellipse">
            <a:avLst/>
          </a:prstGeom>
          <a:ln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zh-CN" altLang="en-US" sz="2000" i="1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7094" name="Arc 6"/>
          <p:cNvSpPr/>
          <p:nvPr/>
        </p:nvSpPr>
        <p:spPr bwMode="auto">
          <a:xfrm>
            <a:off x="3443290" y="1288993"/>
            <a:ext cx="433387" cy="28733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rgbClr val="CC00FF"/>
            </a:solidFill>
            <a:round/>
            <a:tailEnd type="stealth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7095" name="AutoShape 7"/>
          <p:cNvSpPr>
            <a:spLocks noChangeArrowheads="1"/>
          </p:cNvSpPr>
          <p:nvPr/>
        </p:nvSpPr>
        <p:spPr bwMode="auto">
          <a:xfrm>
            <a:off x="2554290" y="2474855"/>
            <a:ext cx="1150937" cy="792163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tailEnd type="non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7096" name="AutoShape 8"/>
          <p:cNvSpPr>
            <a:spLocks noChangeArrowheads="1"/>
          </p:cNvSpPr>
          <p:nvPr/>
        </p:nvSpPr>
        <p:spPr bwMode="auto">
          <a:xfrm>
            <a:off x="4403727" y="2462155"/>
            <a:ext cx="1150937" cy="792163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tailEnd type="non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7098" name="Line 10"/>
          <p:cNvSpPr>
            <a:spLocks noChangeShapeType="1"/>
          </p:cNvSpPr>
          <p:nvPr/>
        </p:nvSpPr>
        <p:spPr bwMode="auto">
          <a:xfrm flipH="1">
            <a:off x="3189290" y="1970030"/>
            <a:ext cx="647700" cy="649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17099" name="Line 11"/>
          <p:cNvSpPr>
            <a:spLocks noChangeShapeType="1"/>
          </p:cNvSpPr>
          <p:nvPr/>
        </p:nvSpPr>
        <p:spPr bwMode="auto">
          <a:xfrm>
            <a:off x="4403727" y="1995430"/>
            <a:ext cx="504825" cy="5762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17100" name="Text Box 12"/>
          <p:cNvSpPr txBox="1">
            <a:spLocks noChangeArrowheads="1"/>
          </p:cNvSpPr>
          <p:nvPr/>
        </p:nvSpPr>
        <p:spPr bwMode="auto">
          <a:xfrm>
            <a:off x="2914652" y="1081030"/>
            <a:ext cx="719137" cy="400110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i="1" dirty="0"/>
              <a:t>b</a:t>
            </a:r>
            <a:endParaRPr lang="en-US" altLang="zh-CN" sz="2000" i="1" dirty="0"/>
          </a:p>
        </p:txBody>
      </p:sp>
      <p:sp>
        <p:nvSpPr>
          <p:cNvPr id="217101" name="Text Box 13"/>
          <p:cNvSpPr txBox="1">
            <a:spLocks noChangeArrowheads="1"/>
          </p:cNvSpPr>
          <p:nvPr/>
        </p:nvSpPr>
        <p:spPr bwMode="auto">
          <a:xfrm>
            <a:off x="2344734" y="3386080"/>
            <a:ext cx="1727200" cy="400110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i="1"/>
              <a:t>b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en-US" altLang="zh-CN" sz="2000"/>
              <a:t>&gt;lchild</a:t>
            </a:r>
            <a:endParaRPr lang="en-US" altLang="zh-CN" sz="2000"/>
          </a:p>
        </p:txBody>
      </p:sp>
      <p:sp>
        <p:nvSpPr>
          <p:cNvPr id="217102" name="Text Box 14"/>
          <p:cNvSpPr txBox="1">
            <a:spLocks noChangeArrowheads="1"/>
          </p:cNvSpPr>
          <p:nvPr/>
        </p:nvSpPr>
        <p:spPr bwMode="auto">
          <a:xfrm>
            <a:off x="4210052" y="3386080"/>
            <a:ext cx="1727200" cy="400110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i="1"/>
              <a:t>b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en-US" altLang="zh-CN" sz="2000"/>
              <a:t>&gt;rchild</a:t>
            </a:r>
            <a:endParaRPr lang="en-US" altLang="zh-CN" sz="2000"/>
          </a:p>
        </p:txBody>
      </p:sp>
      <p:sp>
        <p:nvSpPr>
          <p:cNvPr id="19" name="TextBox 18"/>
          <p:cNvSpPr txBox="1"/>
          <p:nvPr/>
        </p:nvSpPr>
        <p:spPr>
          <a:xfrm>
            <a:off x="4429124" y="1142984"/>
            <a:ext cx="1857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i="1" smtClean="0"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kumimoji="1" lang="en-US" altLang="zh-CN" sz="2000" smtClean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000" i="1" smtClean="0"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kumimoji="1" lang="en-US" altLang="zh-CN" sz="2000" smtClean="0">
                <a:ea typeface="楷体" panose="02010609060101010101" pitchFamily="49" charset="-122"/>
                <a:cs typeface="Times New Roman" panose="02020603050405020304" pitchFamily="18" charset="0"/>
              </a:rPr>
              <a:t>) </a:t>
            </a:r>
            <a:r>
              <a:rPr lang="zh-CN" altLang="en-US" sz="2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：大问题</a:t>
            </a:r>
            <a:endParaRPr lang="zh-CN" altLang="en-US" sz="2000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357818" y="2357430"/>
            <a:ext cx="27146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i="1" smtClean="0"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kumimoji="1" lang="en-US" altLang="zh-CN" sz="2000" smtClean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000" i="1" smtClean="0"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kumimoji="1" lang="en-US" altLang="zh-CN" sz="2000" smtClean="0">
                <a:ea typeface="楷体" panose="02010609060101010101" pitchFamily="49" charset="-122"/>
                <a:cs typeface="Times New Roman" panose="02020603050405020304" pitchFamily="18" charset="0"/>
              </a:rPr>
              <a:t>-&gt;rchild) </a:t>
            </a:r>
            <a:r>
              <a:rPr lang="zh-CN" altLang="en-US" sz="2000" smtClean="0">
                <a:ea typeface="楷体" panose="02010609060101010101" pitchFamily="49" charset="-122"/>
                <a:cs typeface="Times New Roman" panose="02020603050405020304" pitchFamily="18" charset="0"/>
              </a:rPr>
              <a:t>：小问题</a:t>
            </a:r>
            <a:endParaRPr lang="zh-CN" altLang="en-US" sz="2000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14282" y="2571744"/>
            <a:ext cx="27146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i="1" smtClean="0"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kumimoji="1" lang="en-US" altLang="zh-CN" sz="2000" smtClean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000" i="1" smtClean="0"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kumimoji="1" lang="en-US" altLang="zh-CN" sz="2000" smtClean="0">
                <a:ea typeface="楷体" panose="02010609060101010101" pitchFamily="49" charset="-122"/>
                <a:cs typeface="Times New Roman" panose="02020603050405020304" pitchFamily="18" charset="0"/>
              </a:rPr>
              <a:t>-&gt;lchild) </a:t>
            </a:r>
            <a:r>
              <a:rPr lang="zh-CN" altLang="en-US" sz="2000" smtClean="0">
                <a:ea typeface="楷体" panose="02010609060101010101" pitchFamily="49" charset="-122"/>
                <a:cs typeface="Times New Roman" panose="02020603050405020304" pitchFamily="18" charset="0"/>
              </a:rPr>
              <a:t>：小问题</a:t>
            </a:r>
            <a:endParaRPr lang="zh-CN" altLang="en-US" sz="2000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FB3EE-0930-44F9-825B-B02961BFCE37}" type="slidenum">
              <a:rPr lang="en-US" altLang="zh-CN" smtClean="0"/>
            </a:fld>
            <a:r>
              <a:rPr lang="en-US" altLang="zh-CN" smtClean="0"/>
              <a:t>/19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Text Box 2"/>
          <p:cNvSpPr txBox="1">
            <a:spLocks noChangeArrowheads="1"/>
          </p:cNvSpPr>
          <p:nvPr/>
        </p:nvSpPr>
        <p:spPr bwMode="auto">
          <a:xfrm>
            <a:off x="642910" y="1035276"/>
            <a:ext cx="7888315" cy="446542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tIns="108000" bIns="108000">
            <a:spAutoFit/>
          </a:bodyPr>
          <a:lstStyle/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 err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BTNodeDepth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BTNode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*b) </a:t>
            </a:r>
            <a:endParaRPr kumimoji="1" lang="en-US" altLang="zh-CN" sz="2000" dirty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kumimoji="1" lang="en-US" altLang="zh-CN" sz="200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lchilddep</a:t>
            </a:r>
            <a:r>
              <a:rPr kumimoji="1" lang="zh-CN" alt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rchilddep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</a:t>
            </a:r>
            <a:endParaRPr kumimoji="1" lang="en-US" altLang="zh-CN" sz="2000" dirty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if 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(b==NULL) return(0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); </a:t>
            </a:r>
            <a:r>
              <a:rPr kumimoji="1" lang="en-US" altLang="zh-CN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//</a:t>
            </a:r>
            <a:r>
              <a:rPr kumimoji="1" lang="zh-CN" altLang="en-US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空树的高度为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endParaRPr kumimoji="1" lang="en-US" altLang="zh-CN" sz="2000" dirty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else  </a:t>
            </a:r>
            <a:endParaRPr kumimoji="1" lang="en-US" altLang="zh-CN" sz="2000" dirty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{     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lchilddep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kumimoji="1" lang="en-US" altLang="zh-CN" sz="2000" dirty="0" err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BTNodeDepth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(b-&gt;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lchild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);	</a:t>
            </a:r>
            <a:endParaRPr kumimoji="1" lang="en-US" altLang="zh-CN" sz="2000" dirty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	//</a:t>
            </a:r>
            <a:r>
              <a:rPr kumimoji="1" lang="zh-CN" altLang="en-US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求左子树的高度为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lchilddep</a:t>
            </a:r>
            <a:endParaRPr kumimoji="1" lang="en-US" altLang="zh-CN" sz="2000" dirty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</a:t>
            </a:r>
            <a:r>
              <a:rPr kumimoji="1" lang="en-US" altLang="zh-CN" sz="2000" dirty="0" err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rchilddep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kumimoji="1" lang="en-US" altLang="zh-CN" sz="200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BTNodeDepth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(b-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&gt;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rchild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);	</a:t>
            </a:r>
            <a:endParaRPr kumimoji="1" lang="en-US" altLang="zh-CN" sz="2000" dirty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	//</a:t>
            </a:r>
            <a:r>
              <a:rPr kumimoji="1" lang="zh-CN" altLang="en-US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求右子树的高度为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rchilddep</a:t>
            </a:r>
            <a:endParaRPr kumimoji="1" lang="en-US" altLang="zh-CN" sz="2000" dirty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return(lchilddep&gt;rchilddep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)? 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lchilddep+1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):(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rchilddep+1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));</a:t>
            </a:r>
            <a:endParaRPr kumimoji="1" lang="en-US" altLang="zh-CN" sz="2000" dirty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}</a:t>
            </a:r>
            <a:endParaRPr kumimoji="1" lang="en-US" altLang="zh-CN" sz="2000" dirty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  <a:endParaRPr kumimoji="1" lang="en-US" altLang="zh-CN" sz="2000" b="0" dirty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1472" y="252691"/>
            <a:ext cx="3786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latin typeface="楷体" panose="02010609060101010101" pitchFamily="49" charset="-122"/>
                <a:ea typeface="楷体" panose="02010609060101010101" pitchFamily="49" charset="-122"/>
              </a:rPr>
              <a:t>对应的递归算法如下：</a:t>
            </a:r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FB3EE-0930-44F9-825B-B02961BFCE37}" type="slidenum">
              <a:rPr lang="en-US" altLang="zh-CN" smtClean="0"/>
            </a:fld>
            <a:r>
              <a:rPr lang="en-US" altLang="zh-CN" smtClean="0"/>
              <a:t>/19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9" name="Text Box 3"/>
          <p:cNvSpPr txBox="1">
            <a:spLocks noChangeArrowheads="1"/>
          </p:cNvSpPr>
          <p:nvPr/>
        </p:nvSpPr>
        <p:spPr bwMode="auto">
          <a:xfrm>
            <a:off x="250825" y="333375"/>
            <a:ext cx="5041900" cy="457200"/>
          </a:xfrm>
          <a:prstGeom prst="rect">
            <a:avLst/>
          </a:prstGeom>
          <a:ln>
            <a:tailEnd type="none" w="med" len="lg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mtClean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dirty="0" smtClean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6</a:t>
            </a:r>
            <a:r>
              <a:rPr kumimoji="1" lang="zh-CN" altLang="en-US" smtClean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kumimoji="1"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输出二叉树</a:t>
            </a:r>
            <a:r>
              <a:rPr kumimoji="1" lang="en-US" altLang="zh-CN" dirty="0" err="1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DispBTNode</a:t>
            </a:r>
            <a:r>
              <a:rPr kumimoji="1"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(*b)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19140" name="Text Box 4"/>
          <p:cNvSpPr txBox="1">
            <a:spLocks noChangeArrowheads="1"/>
          </p:cNvSpPr>
          <p:nvPr/>
        </p:nvSpPr>
        <p:spPr bwMode="auto">
          <a:xfrm>
            <a:off x="522303" y="1390648"/>
            <a:ext cx="6264275" cy="457200"/>
          </a:xfrm>
          <a:prstGeom prst="rect">
            <a:avLst/>
          </a:prstGeom>
          <a:noFill/>
          <a:ln w="9525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二叉树的二叉链　 </a:t>
            </a:r>
            <a:r>
              <a:rPr lang="zh-CN" altLang="en-US" dirty="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</a:t>
            </a:r>
            <a:r>
              <a:rPr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 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　二叉树的括号表示</a:t>
            </a:r>
            <a:endParaRPr lang="zh-CN" altLang="en-US" dirty="0">
              <a:ea typeface="楷体" panose="02010609060101010101" pitchFamily="49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grpSp>
        <p:nvGrpSpPr>
          <p:cNvPr id="219148" name="Group 12"/>
          <p:cNvGrpSpPr/>
          <p:nvPr/>
        </p:nvGrpSpPr>
        <p:grpSpPr bwMode="auto">
          <a:xfrm>
            <a:off x="954103" y="1893884"/>
            <a:ext cx="4895850" cy="1006475"/>
            <a:chOff x="476" y="1026"/>
            <a:chExt cx="3084" cy="634"/>
          </a:xfrm>
        </p:grpSpPr>
        <p:sp>
          <p:nvSpPr>
            <p:cNvPr id="219142" name="Line 6"/>
            <p:cNvSpPr>
              <a:spLocks noChangeShapeType="1"/>
            </p:cNvSpPr>
            <p:nvPr/>
          </p:nvSpPr>
          <p:spPr bwMode="auto">
            <a:xfrm flipV="1">
              <a:off x="2970" y="1026"/>
              <a:ext cx="0" cy="272"/>
            </a:xfrm>
            <a:prstGeom prst="line">
              <a:avLst/>
            </a:prstGeom>
            <a:noFill/>
            <a:ln w="38100">
              <a:solidFill>
                <a:srgbClr val="00B050"/>
              </a:solidFill>
              <a:rou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19143" name="Text Box 7"/>
            <p:cNvSpPr txBox="1">
              <a:spLocks noChangeArrowheads="1"/>
            </p:cNvSpPr>
            <p:nvPr/>
          </p:nvSpPr>
          <p:spPr bwMode="auto">
            <a:xfrm>
              <a:off x="2517" y="1253"/>
              <a:ext cx="1043" cy="271"/>
            </a:xfrm>
            <a:prstGeom prst="rect">
              <a:avLst/>
            </a:prstGeom>
            <a:noFill/>
            <a:ln w="9525" algn="ctr">
              <a:noFill/>
              <a:miter lim="800000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200" dirty="0">
                  <a:ea typeface="楷体" panose="02010609060101010101" pitchFamily="49" charset="-122"/>
                  <a:cs typeface="Times New Roman" panose="02020603050405020304" pitchFamily="18" charset="0"/>
                </a:rPr>
                <a:t>逻辑结构</a:t>
              </a:r>
              <a:endParaRPr lang="zh-CN" altLang="en-US" sz="2200" dirty="0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19144" name="Line 8"/>
            <p:cNvSpPr>
              <a:spLocks noChangeShapeType="1"/>
            </p:cNvSpPr>
            <p:nvPr/>
          </p:nvSpPr>
          <p:spPr bwMode="auto">
            <a:xfrm flipV="1">
              <a:off x="929" y="1026"/>
              <a:ext cx="0" cy="272"/>
            </a:xfrm>
            <a:prstGeom prst="line">
              <a:avLst/>
            </a:prstGeom>
            <a:noFill/>
            <a:ln w="38100">
              <a:solidFill>
                <a:srgbClr val="00B050"/>
              </a:solidFill>
              <a:rou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19145" name="Text Box 9"/>
            <p:cNvSpPr txBox="1">
              <a:spLocks noChangeArrowheads="1"/>
            </p:cNvSpPr>
            <p:nvPr/>
          </p:nvSpPr>
          <p:spPr bwMode="auto">
            <a:xfrm>
              <a:off x="476" y="1253"/>
              <a:ext cx="1043" cy="271"/>
            </a:xfrm>
            <a:prstGeom prst="rect">
              <a:avLst/>
            </a:prstGeom>
            <a:noFill/>
            <a:ln w="9525" algn="ctr">
              <a:noFill/>
              <a:miter lim="800000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200">
                  <a:ea typeface="楷体" panose="02010609060101010101" pitchFamily="49" charset="-122"/>
                  <a:cs typeface="Times New Roman" panose="02020603050405020304" pitchFamily="18" charset="0"/>
                </a:rPr>
                <a:t>存储结构</a:t>
              </a:r>
              <a:endParaRPr lang="zh-CN" altLang="en-US" sz="2200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19146" name="AutoShape 10"/>
            <p:cNvSpPr>
              <a:spLocks noChangeArrowheads="1"/>
            </p:cNvSpPr>
            <p:nvPr/>
          </p:nvSpPr>
          <p:spPr bwMode="auto">
            <a:xfrm>
              <a:off x="1428" y="1318"/>
              <a:ext cx="953" cy="90"/>
            </a:xfrm>
            <a:prstGeom prst="rightArrow">
              <a:avLst>
                <a:gd name="adj1" fmla="val 50000"/>
                <a:gd name="adj2" fmla="val 264722"/>
              </a:avLst>
            </a:prstGeom>
            <a:ln>
              <a:tailEnd type="none" w="med" len="lg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19147" name="Text Box 11"/>
            <p:cNvSpPr txBox="1">
              <a:spLocks noChangeArrowheads="1"/>
            </p:cNvSpPr>
            <p:nvPr/>
          </p:nvSpPr>
          <p:spPr bwMode="auto">
            <a:xfrm>
              <a:off x="1429" y="1408"/>
              <a:ext cx="862" cy="252"/>
            </a:xfrm>
            <a:prstGeom prst="rect">
              <a:avLst/>
            </a:prstGeom>
            <a:noFill/>
            <a:ln w="9525" algn="ctr">
              <a:noFill/>
              <a:miter lim="800000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ea typeface="楷体" panose="02010609060101010101" pitchFamily="49" charset="-122"/>
                  <a:cs typeface="Times New Roman" panose="02020603050405020304" pitchFamily="18" charset="0"/>
                </a:rPr>
                <a:t>输出</a:t>
              </a:r>
              <a:endPara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FB3EE-0930-44F9-825B-B02961BFCE37}" type="slidenum">
              <a:rPr lang="en-US" altLang="zh-CN" smtClean="0"/>
            </a:fld>
            <a:r>
              <a:rPr lang="en-US" altLang="zh-CN" smtClean="0"/>
              <a:t>/19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9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Text Box 2"/>
          <p:cNvSpPr txBox="1">
            <a:spLocks noChangeArrowheads="1"/>
          </p:cNvSpPr>
          <p:nvPr/>
        </p:nvSpPr>
        <p:spPr bwMode="auto">
          <a:xfrm>
            <a:off x="785786" y="1130275"/>
            <a:ext cx="7345363" cy="44962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252000" tIns="108000" rIns="144000" bIns="108000">
            <a:spAutoFit/>
          </a:bodyPr>
          <a:lstStyle/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void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kumimoji="1" lang="en-US" altLang="zh-CN" sz="200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DispBTNode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000" dirty="0" err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BTNode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*b) </a:t>
            </a:r>
            <a:endParaRPr kumimoji="1" lang="en-US" altLang="zh-CN" sz="2000" dirty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 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if 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(b!=NULL)</a:t>
            </a:r>
            <a:endParaRPr kumimoji="1" lang="en-US" altLang="zh-CN" sz="2000" dirty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{       </a:t>
            </a:r>
            <a:r>
              <a:rPr kumimoji="1" lang="en-US" altLang="zh-CN" sz="2000" dirty="0" err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printf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("%</a:t>
            </a:r>
            <a:r>
              <a:rPr kumimoji="1" lang="en-US" altLang="zh-CN" sz="2000" err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kumimoji="1" lang="en-US" altLang="zh-CN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"</a:t>
            </a:r>
            <a:r>
              <a:rPr kumimoji="1" lang="zh-CN" alt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b-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&gt;data);</a:t>
            </a:r>
            <a:endParaRPr kumimoji="1" lang="en-US" altLang="zh-CN" sz="2000" dirty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if (b-&gt;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lchild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!=NULL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|| 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b-&gt;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rchild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!=NULL)</a:t>
            </a:r>
            <a:endParaRPr kumimoji="1" lang="en-US" altLang="zh-CN" sz="2000" dirty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 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kumimoji="1" lang="en-US" altLang="zh-CN" sz="2000" dirty="0" err="1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printf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("(");</a:t>
            </a:r>
            <a:endParaRPr kumimoji="1" lang="en-US" altLang="zh-CN" sz="2000" dirty="0">
              <a:solidFill>
                <a:srgbClr val="FF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 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DispBTNode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(b-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&gt;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lchild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);</a:t>
            </a:r>
            <a:r>
              <a:rPr kumimoji="1" lang="zh-CN" altLang="en-US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　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递归处理左子树</a:t>
            </a:r>
            <a:endParaRPr kumimoji="1" lang="zh-CN" altLang="en-US" sz="2000" dirty="0">
              <a:solidFill>
                <a:srgbClr val="00B0F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  </a:t>
            </a:r>
            <a:r>
              <a:rPr kumimoji="1" lang="zh-CN" alt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if 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(b-&gt;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rchild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!=NULL) </a:t>
            </a:r>
            <a:r>
              <a:rPr kumimoji="1" lang="en-US" altLang="zh-CN" sz="200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printf</a:t>
            </a:r>
            <a:r>
              <a:rPr kumimoji="1" lang="en-US" altLang="zh-CN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("</a:t>
            </a:r>
            <a:r>
              <a:rPr kumimoji="1" lang="zh-CN" alt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");</a:t>
            </a:r>
            <a:endParaRPr kumimoji="1" lang="en-US" altLang="zh-CN" sz="2000" dirty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 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DispBTNode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(b-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&gt;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rchild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);</a:t>
            </a:r>
            <a:r>
              <a:rPr kumimoji="1" lang="zh-CN" altLang="en-US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　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递归处理右子树</a:t>
            </a:r>
            <a:endParaRPr kumimoji="1" lang="zh-CN" altLang="en-US" sz="2000" dirty="0">
              <a:solidFill>
                <a:srgbClr val="00B0F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  </a:t>
            </a:r>
            <a:r>
              <a:rPr kumimoji="1" lang="zh-CN" alt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 err="1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printf</a:t>
            </a:r>
            <a:r>
              <a:rPr kumimoji="1" lang="en-US" altLang="zh-CN" sz="2000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(")");</a:t>
            </a:r>
            <a:endParaRPr kumimoji="1" lang="en-US" altLang="zh-CN" sz="2000" dirty="0" smtClean="0">
              <a:solidFill>
                <a:srgbClr val="FF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}</a:t>
            </a:r>
            <a:endParaRPr kumimoji="1" lang="en-US" altLang="zh-CN" sz="2000" dirty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}</a:t>
            </a:r>
            <a:endParaRPr kumimoji="1" lang="en-US" altLang="zh-CN" sz="2000" dirty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  <a:endParaRPr kumimoji="1" lang="en-US" altLang="zh-CN" sz="2000" b="0" dirty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57224" y="357166"/>
            <a:ext cx="1143008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200" smtClean="0">
                <a:latin typeface="楷体" panose="02010609060101010101" pitchFamily="49" charset="-122"/>
                <a:ea typeface="楷体" panose="02010609060101010101" pitchFamily="49" charset="-122"/>
              </a:rPr>
              <a:t>根结点</a:t>
            </a:r>
            <a:endParaRPr lang="zh-CN" altLang="en-US" sz="22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28794" y="357166"/>
            <a:ext cx="285752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200" smtClean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endParaRPr lang="zh-CN" altLang="en-US" sz="22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14546" y="357166"/>
            <a:ext cx="114300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zh-CN" altLang="en-US" sz="2000" smtClean="0">
                <a:ea typeface="楷体" panose="02010609060101010101" pitchFamily="49" charset="-122"/>
                <a:cs typeface="Times New Roman" panose="02020603050405020304" pitchFamily="18" charset="0"/>
              </a:rPr>
              <a:t>左子树</a:t>
            </a:r>
            <a:endParaRPr lang="zh-CN" altLang="en-US" sz="22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57554" y="357166"/>
            <a:ext cx="285752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200" smtClean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endParaRPr lang="zh-CN" altLang="en-US" sz="22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00430" y="357166"/>
            <a:ext cx="114300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zh-CN" altLang="en-US" sz="2000" smtClean="0">
                <a:ea typeface="楷体" panose="02010609060101010101" pitchFamily="49" charset="-122"/>
                <a:cs typeface="Times New Roman" panose="02020603050405020304" pitchFamily="18" charset="0"/>
              </a:rPr>
              <a:t>右子树</a:t>
            </a:r>
            <a:endParaRPr lang="zh-CN" altLang="en-US" sz="22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43438" y="357166"/>
            <a:ext cx="285752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200" smtClean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endParaRPr lang="zh-CN" altLang="en-US" sz="22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5143504" y="324129"/>
            <a:ext cx="2143140" cy="461665"/>
            <a:chOff x="5143504" y="324129"/>
            <a:chExt cx="2143140" cy="461665"/>
          </a:xfrm>
        </p:grpSpPr>
        <p:sp>
          <p:nvSpPr>
            <p:cNvPr id="9" name="左箭头 8"/>
            <p:cNvSpPr/>
            <p:nvPr/>
          </p:nvSpPr>
          <p:spPr>
            <a:xfrm>
              <a:off x="5143504" y="428604"/>
              <a:ext cx="571504" cy="214314"/>
            </a:xfrm>
            <a:prstGeom prst="leftArrow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857884" y="324129"/>
              <a:ext cx="14287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mtClean="0">
                  <a:ea typeface="楷体" panose="02010609060101010101" pitchFamily="49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括号表示</a:t>
              </a:r>
              <a:endParaRPr lang="zh-CN" altLang="en-US"/>
            </a:p>
          </p:txBody>
        </p:sp>
      </p:grp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FB3EE-0930-44F9-825B-B02961BFCE37}" type="slidenum">
              <a:rPr lang="en-US" altLang="zh-CN" smtClean="0"/>
            </a:fld>
            <a:r>
              <a:rPr lang="en-US" altLang="zh-CN" smtClean="0"/>
              <a:t>/19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72" name="Text Box 36"/>
          <p:cNvSpPr txBox="1">
            <a:spLocks noChangeArrowheads="1"/>
          </p:cNvSpPr>
          <p:nvPr/>
        </p:nvSpPr>
        <p:spPr bwMode="auto">
          <a:xfrm>
            <a:off x="323850" y="188913"/>
            <a:ext cx="8177240" cy="165173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ts val="3200"/>
              </a:lnSpc>
              <a:spcBef>
                <a:spcPts val="0"/>
              </a:spcBef>
            </a:pPr>
            <a:r>
              <a:rPr kumimoji="1" lang="zh-CN" altLang="en-US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kumimoji="1"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）括号表示</a:t>
            </a:r>
            <a:r>
              <a:rPr kumimoji="1"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法</a:t>
            </a:r>
            <a:r>
              <a:rPr kumimoji="1" lang="zh-CN" altLang="en-US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用一个字符串表示树。</a:t>
            </a:r>
            <a:endParaRPr kumimoji="1" lang="en-US" altLang="zh-CN" smtClean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200000"/>
              </a:lnSpc>
              <a:spcBef>
                <a:spcPts val="0"/>
              </a:spcBef>
            </a:pP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          基本形式</a:t>
            </a:r>
            <a:r>
              <a:rPr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:</a:t>
            </a:r>
            <a:endParaRPr lang="en-US" altLang="zh-CN" smtClean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ts val="3200"/>
              </a:lnSpc>
              <a:spcBef>
                <a:spcPts val="0"/>
              </a:spcBef>
            </a:pP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                   根</a:t>
            </a:r>
            <a:r>
              <a:rPr lang="en-US" altLang="zh-CN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子树</a:t>
            </a:r>
            <a:r>
              <a:rPr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，子树</a:t>
            </a:r>
            <a:r>
              <a:rPr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…</a:t>
            </a:r>
            <a:r>
              <a:rPr lang="zh-CN" altLang="en-US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子树</a:t>
            </a:r>
            <a:r>
              <a:rPr lang="en-US" altLang="zh-CN" i="1" smtClean="0"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en-US" altLang="zh-CN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endParaRPr kumimoji="1" lang="zh-CN" altLang="en-US" b="0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214282" y="2214554"/>
            <a:ext cx="3816350" cy="2305050"/>
            <a:chOff x="1692275" y="2276475"/>
            <a:chExt cx="3816350" cy="2305050"/>
          </a:xfrm>
        </p:grpSpPr>
        <p:sp>
          <p:nvSpPr>
            <p:cNvPr id="33" name="Freeform 47"/>
            <p:cNvSpPr/>
            <p:nvPr/>
          </p:nvSpPr>
          <p:spPr bwMode="auto">
            <a:xfrm>
              <a:off x="1931988" y="3286124"/>
              <a:ext cx="211120" cy="300039"/>
            </a:xfrm>
            <a:custGeom>
              <a:avLst/>
              <a:gdLst/>
              <a:ahLst/>
              <a:cxnLst>
                <a:cxn ang="0">
                  <a:pos x="121" y="0"/>
                </a:cxn>
                <a:cxn ang="0">
                  <a:pos x="0" y="144"/>
                </a:cxn>
              </a:cxnLst>
              <a:rect l="0" t="0" r="r" b="b"/>
              <a:pathLst>
                <a:path w="121" h="144">
                  <a:moveTo>
                    <a:pt x="121" y="0"/>
                  </a:moveTo>
                  <a:lnTo>
                    <a:pt x="0" y="144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" name="Freeform 48"/>
            <p:cNvSpPr/>
            <p:nvPr/>
          </p:nvSpPr>
          <p:spPr bwMode="auto">
            <a:xfrm>
              <a:off x="2357422" y="3248024"/>
              <a:ext cx="214314" cy="32385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5" y="147"/>
                </a:cxn>
              </a:cxnLst>
              <a:rect l="0" t="0" r="r" b="b"/>
              <a:pathLst>
                <a:path w="115" h="147">
                  <a:moveTo>
                    <a:pt x="0" y="0"/>
                  </a:moveTo>
                  <a:lnTo>
                    <a:pt x="115" y="147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" name="Oval 31"/>
            <p:cNvSpPr>
              <a:spLocks noChangeArrowheads="1"/>
            </p:cNvSpPr>
            <p:nvPr/>
          </p:nvSpPr>
          <p:spPr bwMode="auto">
            <a:xfrm>
              <a:off x="3060700" y="2276475"/>
              <a:ext cx="360363" cy="360363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Oval 32"/>
            <p:cNvSpPr>
              <a:spLocks noChangeArrowheads="1"/>
            </p:cNvSpPr>
            <p:nvPr/>
          </p:nvSpPr>
          <p:spPr bwMode="auto">
            <a:xfrm>
              <a:off x="2052638" y="2925763"/>
              <a:ext cx="360362" cy="360363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en-US" altLang="zh-CN" sz="2000" i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Oval 33"/>
            <p:cNvSpPr>
              <a:spLocks noChangeArrowheads="1"/>
            </p:cNvSpPr>
            <p:nvPr/>
          </p:nvSpPr>
          <p:spPr bwMode="auto">
            <a:xfrm>
              <a:off x="3060700" y="2925763"/>
              <a:ext cx="360363" cy="360363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Oval 34"/>
            <p:cNvSpPr>
              <a:spLocks noChangeArrowheads="1"/>
            </p:cNvSpPr>
            <p:nvPr/>
          </p:nvSpPr>
          <p:spPr bwMode="auto">
            <a:xfrm>
              <a:off x="4068763" y="2925763"/>
              <a:ext cx="360362" cy="360362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Oval 35"/>
            <p:cNvSpPr>
              <a:spLocks noChangeArrowheads="1"/>
            </p:cNvSpPr>
            <p:nvPr/>
          </p:nvSpPr>
          <p:spPr bwMode="auto">
            <a:xfrm>
              <a:off x="1692275" y="3573463"/>
              <a:ext cx="360363" cy="360362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endPara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Oval 36"/>
            <p:cNvSpPr>
              <a:spLocks noChangeArrowheads="1"/>
            </p:cNvSpPr>
            <p:nvPr/>
          </p:nvSpPr>
          <p:spPr bwMode="auto">
            <a:xfrm>
              <a:off x="2411413" y="3573463"/>
              <a:ext cx="360362" cy="360362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endPara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Oval 37"/>
            <p:cNvSpPr>
              <a:spLocks noChangeArrowheads="1"/>
            </p:cNvSpPr>
            <p:nvPr/>
          </p:nvSpPr>
          <p:spPr bwMode="auto">
            <a:xfrm>
              <a:off x="3060700" y="3573463"/>
              <a:ext cx="360363" cy="360362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  <a:endPara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Oval 38"/>
            <p:cNvSpPr>
              <a:spLocks noChangeArrowheads="1"/>
            </p:cNvSpPr>
            <p:nvPr/>
          </p:nvSpPr>
          <p:spPr bwMode="auto">
            <a:xfrm>
              <a:off x="3060700" y="4221163"/>
              <a:ext cx="360363" cy="360362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endPara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Oval 39"/>
            <p:cNvSpPr>
              <a:spLocks noChangeArrowheads="1"/>
            </p:cNvSpPr>
            <p:nvPr/>
          </p:nvSpPr>
          <p:spPr bwMode="auto">
            <a:xfrm>
              <a:off x="3708400" y="3573463"/>
              <a:ext cx="360363" cy="360362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endParaRPr lang="en-US" altLang="zh-CN" sz="2000" i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Oval 40"/>
            <p:cNvSpPr>
              <a:spLocks noChangeArrowheads="1"/>
            </p:cNvSpPr>
            <p:nvPr/>
          </p:nvSpPr>
          <p:spPr bwMode="auto">
            <a:xfrm>
              <a:off x="4500563" y="3573463"/>
              <a:ext cx="360362" cy="360362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Oval 41"/>
            <p:cNvSpPr>
              <a:spLocks noChangeArrowheads="1"/>
            </p:cNvSpPr>
            <p:nvPr/>
          </p:nvSpPr>
          <p:spPr bwMode="auto">
            <a:xfrm>
              <a:off x="3924300" y="4221163"/>
              <a:ext cx="360363" cy="360362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endPara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Oval 42"/>
            <p:cNvSpPr>
              <a:spLocks noChangeArrowheads="1"/>
            </p:cNvSpPr>
            <p:nvPr/>
          </p:nvSpPr>
          <p:spPr bwMode="auto">
            <a:xfrm>
              <a:off x="4505325" y="4221163"/>
              <a:ext cx="360363" cy="360362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endPara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Oval 43"/>
            <p:cNvSpPr>
              <a:spLocks noChangeArrowheads="1"/>
            </p:cNvSpPr>
            <p:nvPr/>
          </p:nvSpPr>
          <p:spPr bwMode="auto">
            <a:xfrm>
              <a:off x="5148263" y="4221163"/>
              <a:ext cx="360362" cy="360362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endPara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Line 44"/>
            <p:cNvSpPr>
              <a:spLocks noChangeShapeType="1"/>
            </p:cNvSpPr>
            <p:nvPr/>
          </p:nvSpPr>
          <p:spPr bwMode="auto">
            <a:xfrm flipH="1">
              <a:off x="2357421" y="2493963"/>
              <a:ext cx="703278" cy="4349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" name="Line 45"/>
            <p:cNvSpPr>
              <a:spLocks noChangeShapeType="1"/>
            </p:cNvSpPr>
            <p:nvPr/>
          </p:nvSpPr>
          <p:spPr bwMode="auto">
            <a:xfrm>
              <a:off x="3238500" y="2636838"/>
              <a:ext cx="0" cy="288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" name="Line 46"/>
            <p:cNvSpPr>
              <a:spLocks noChangeShapeType="1"/>
            </p:cNvSpPr>
            <p:nvPr/>
          </p:nvSpPr>
          <p:spPr bwMode="auto">
            <a:xfrm>
              <a:off x="3430588" y="2522538"/>
              <a:ext cx="647700" cy="5032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" name="Line 49"/>
            <p:cNvSpPr>
              <a:spLocks noChangeShapeType="1"/>
            </p:cNvSpPr>
            <p:nvPr/>
          </p:nvSpPr>
          <p:spPr bwMode="auto">
            <a:xfrm>
              <a:off x="3243263" y="3319463"/>
              <a:ext cx="0" cy="25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" name="Line 50"/>
            <p:cNvSpPr>
              <a:spLocks noChangeShapeType="1"/>
            </p:cNvSpPr>
            <p:nvPr/>
          </p:nvSpPr>
          <p:spPr bwMode="auto">
            <a:xfrm>
              <a:off x="3243263" y="3933825"/>
              <a:ext cx="0" cy="2873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" name="Freeform 51"/>
            <p:cNvSpPr/>
            <p:nvPr/>
          </p:nvSpPr>
          <p:spPr bwMode="auto">
            <a:xfrm>
              <a:off x="3940175" y="3271838"/>
              <a:ext cx="220663" cy="301625"/>
            </a:xfrm>
            <a:custGeom>
              <a:avLst/>
              <a:gdLst/>
              <a:ahLst/>
              <a:cxnLst>
                <a:cxn ang="0">
                  <a:pos x="139" y="0"/>
                </a:cxn>
                <a:cxn ang="0">
                  <a:pos x="0" y="190"/>
                </a:cxn>
              </a:cxnLst>
              <a:rect l="0" t="0" r="r" b="b"/>
              <a:pathLst>
                <a:path w="139" h="190">
                  <a:moveTo>
                    <a:pt x="139" y="0"/>
                  </a:moveTo>
                  <a:lnTo>
                    <a:pt x="0" y="190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4" name="Freeform 52"/>
            <p:cNvSpPr/>
            <p:nvPr/>
          </p:nvSpPr>
          <p:spPr bwMode="auto">
            <a:xfrm>
              <a:off x="4379913" y="3243263"/>
              <a:ext cx="265112" cy="3302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7" y="208"/>
                </a:cxn>
              </a:cxnLst>
              <a:rect l="0" t="0" r="r" b="b"/>
              <a:pathLst>
                <a:path w="167" h="208">
                  <a:moveTo>
                    <a:pt x="0" y="0"/>
                  </a:moveTo>
                  <a:lnTo>
                    <a:pt x="167" y="208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5" name="Line 53"/>
            <p:cNvSpPr>
              <a:spLocks noChangeShapeType="1"/>
            </p:cNvSpPr>
            <p:nvPr/>
          </p:nvSpPr>
          <p:spPr bwMode="auto">
            <a:xfrm flipH="1">
              <a:off x="4184650" y="3862388"/>
              <a:ext cx="360363" cy="3587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" name="Line 54"/>
            <p:cNvSpPr>
              <a:spLocks noChangeShapeType="1"/>
            </p:cNvSpPr>
            <p:nvPr/>
          </p:nvSpPr>
          <p:spPr bwMode="auto">
            <a:xfrm>
              <a:off x="4687888" y="3933825"/>
              <a:ext cx="0" cy="2873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7" name="Freeform 55"/>
            <p:cNvSpPr/>
            <p:nvPr/>
          </p:nvSpPr>
          <p:spPr bwMode="auto">
            <a:xfrm>
              <a:off x="4827588" y="3843338"/>
              <a:ext cx="447675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2" y="246"/>
                </a:cxn>
              </a:cxnLst>
              <a:rect l="0" t="0" r="r" b="b"/>
              <a:pathLst>
                <a:path w="282" h="246">
                  <a:moveTo>
                    <a:pt x="0" y="0"/>
                  </a:moveTo>
                  <a:lnTo>
                    <a:pt x="282" y="246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40000" name="Text Box 64"/>
          <p:cNvSpPr txBox="1">
            <a:spLocks noChangeArrowheads="1"/>
          </p:cNvSpPr>
          <p:nvPr/>
        </p:nvSpPr>
        <p:spPr bwMode="auto">
          <a:xfrm>
            <a:off x="2428860" y="5072074"/>
            <a:ext cx="5929322" cy="430887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200" i="1" smtClean="0"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200" i="1" smtClean="0">
                <a:solidFill>
                  <a:srgbClr val="CC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200" smtClean="0">
                <a:solidFill>
                  <a:srgbClr val="CC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200" i="1" smtClean="0">
                <a:solidFill>
                  <a:srgbClr val="CC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zh-CN" altLang="en-US" sz="2200" i="1" smtClean="0">
                <a:solidFill>
                  <a:srgbClr val="CC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200" i="1" smtClean="0">
                <a:solidFill>
                  <a:srgbClr val="CC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sz="2200" smtClean="0">
                <a:solidFill>
                  <a:srgbClr val="CC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200" smtClean="0">
                <a:solidFill>
                  <a:srgbClr val="CC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200" i="1" smtClean="0">
                <a:solidFill>
                  <a:srgbClr val="CC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sz="2200" smtClean="0">
                <a:solidFill>
                  <a:srgbClr val="CC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200" i="1" smtClean="0">
                <a:solidFill>
                  <a:srgbClr val="CC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lang="en-US" altLang="zh-CN" sz="2200" smtClean="0">
                <a:solidFill>
                  <a:srgbClr val="CC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200" i="1" smtClean="0">
                <a:solidFill>
                  <a:srgbClr val="CC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lang="en-US" altLang="zh-CN" sz="2200" smtClean="0">
                <a:solidFill>
                  <a:srgbClr val="CC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))</a:t>
            </a:r>
            <a:r>
              <a:rPr lang="zh-CN" altLang="en-US" sz="2200" smtClean="0">
                <a:solidFill>
                  <a:srgbClr val="CC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200" i="1" smtClean="0">
                <a:solidFill>
                  <a:srgbClr val="CC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 sz="2200" smtClean="0">
                <a:solidFill>
                  <a:srgbClr val="CC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200" i="1" smtClean="0">
                <a:solidFill>
                  <a:srgbClr val="CC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H</a:t>
            </a:r>
            <a:r>
              <a:rPr lang="zh-CN" altLang="en-US" sz="2200" smtClean="0">
                <a:solidFill>
                  <a:srgbClr val="CC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200" i="1" smtClean="0">
                <a:solidFill>
                  <a:srgbClr val="CC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200" smtClean="0">
                <a:solidFill>
                  <a:srgbClr val="CC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200" i="1" smtClean="0">
                <a:solidFill>
                  <a:srgbClr val="CC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zh-CN" altLang="en-US" sz="2200" smtClean="0">
                <a:solidFill>
                  <a:srgbClr val="CC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200" i="1" smtClean="0">
                <a:solidFill>
                  <a:srgbClr val="CC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zh-CN" altLang="en-US" sz="2200" smtClean="0">
                <a:solidFill>
                  <a:srgbClr val="CC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200" i="1" smtClean="0">
                <a:solidFill>
                  <a:srgbClr val="CC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en-US" altLang="zh-CN" sz="2200" dirty="0">
                <a:solidFill>
                  <a:srgbClr val="CC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))</a:t>
            </a:r>
            <a:r>
              <a:rPr lang="en-US" altLang="zh-CN" sz="2200" dirty="0"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endParaRPr lang="en-US" altLang="zh-CN" sz="2200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8" name="上弧形箭头 57"/>
          <p:cNvSpPr/>
          <p:nvPr/>
        </p:nvSpPr>
        <p:spPr>
          <a:xfrm rot="2593145">
            <a:off x="3687575" y="3985504"/>
            <a:ext cx="1643074" cy="571504"/>
          </a:xfrm>
          <a:prstGeom prst="curved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1" name="灯片编号占位符 6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</a:fld>
            <a:r>
              <a:rPr lang="en-US" altLang="zh-CN" smtClean="0"/>
              <a:t>/26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1026"/>
          <p:cNvSpPr txBox="1">
            <a:spLocks noChangeArrowheads="1"/>
          </p:cNvSpPr>
          <p:nvPr/>
        </p:nvSpPr>
        <p:spPr bwMode="auto">
          <a:xfrm>
            <a:off x="323850" y="1368425"/>
            <a:ext cx="8034364" cy="142192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、结点的</a:t>
            </a:r>
            <a:r>
              <a:rPr kumimoji="1" lang="zh-CN" altLang="en-US" dirty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度与树的度：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树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中一个结点的</a:t>
            </a:r>
            <a:r>
              <a:rPr kumimoji="1" lang="zh-CN" altLang="en-US" dirty="0">
                <a:solidFill>
                  <a:srgbClr val="7030A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子树的个数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称为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该</a:t>
            </a:r>
            <a:r>
              <a:rPr kumimoji="1" lang="zh-CN" altLang="en-US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结点的</a:t>
            </a:r>
            <a:r>
              <a:rPr kumimoji="1" lang="zh-CN" altLang="en-US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度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。树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中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各结点的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度的最大值称为</a:t>
            </a:r>
            <a:r>
              <a:rPr kumimoji="1" lang="zh-CN" altLang="en-US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树</a:t>
            </a:r>
            <a:r>
              <a:rPr kumimoji="1" lang="zh-CN" altLang="en-US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kumimoji="1" lang="zh-CN" altLang="en-US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度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，通常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将度为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的树称为</a:t>
            </a:r>
            <a:r>
              <a:rPr kumimoji="1" lang="en-US" altLang="zh-CN" i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kumimoji="1" lang="zh-CN" altLang="en-US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次</a:t>
            </a:r>
            <a:r>
              <a:rPr kumimoji="1" lang="zh-CN" altLang="en-US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树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或者</a:t>
            </a:r>
            <a:r>
              <a:rPr kumimoji="1" lang="en-US" altLang="zh-CN" i="1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kumimoji="1" lang="zh-CN" altLang="en-US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叉树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。        </a:t>
            </a:r>
            <a:endParaRPr kumimoji="1" lang="zh-CN" altLang="en-US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203" name="Text Box 35" descr="画布"/>
          <p:cNvSpPr txBox="1">
            <a:spLocks noChangeArrowheads="1"/>
          </p:cNvSpPr>
          <p:nvPr/>
        </p:nvSpPr>
        <p:spPr bwMode="auto">
          <a:xfrm>
            <a:off x="395288" y="620713"/>
            <a:ext cx="3600450" cy="519112"/>
          </a:xfrm>
          <a:prstGeom prst="rect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 w="9525" algn="ctr">
            <a:noFill/>
            <a:miter lim="800000"/>
            <a:tailEnd type="none" w="med" len="lg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anose="02010509060101010101" pitchFamily="49" charset="-122"/>
              </a:rPr>
              <a:t>7.1.3  </a:t>
            </a:r>
            <a:r>
              <a:rPr kumimoji="1"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anose="02010509060101010101" pitchFamily="49" charset="-122"/>
              </a:rPr>
              <a:t>树的基本术语</a:t>
            </a:r>
            <a:endParaRPr lang="zh-CN" altLang="en-US" sz="28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ea typeface="隶书" panose="02010509060101010101" pitchFamily="49" charset="-122"/>
            </a:endParaRPr>
          </a:p>
        </p:txBody>
      </p:sp>
      <p:sp>
        <p:nvSpPr>
          <p:cNvPr id="35" name="Line 31"/>
          <p:cNvSpPr>
            <a:spLocks noChangeShapeType="1"/>
          </p:cNvSpPr>
          <p:nvPr/>
        </p:nvSpPr>
        <p:spPr bwMode="auto">
          <a:xfrm flipH="1">
            <a:off x="4214810" y="3144833"/>
            <a:ext cx="503238" cy="144463"/>
          </a:xfrm>
          <a:prstGeom prst="line">
            <a:avLst/>
          </a:prstGeom>
          <a:noFill/>
          <a:ln w="28575">
            <a:solidFill>
              <a:srgbClr val="CC00FF"/>
            </a:solidFill>
            <a:round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6" name="Text Box 32"/>
          <p:cNvSpPr txBox="1">
            <a:spLocks noChangeArrowheads="1"/>
          </p:cNvSpPr>
          <p:nvPr/>
        </p:nvSpPr>
        <p:spPr bwMode="auto">
          <a:xfrm>
            <a:off x="4573585" y="2857496"/>
            <a:ext cx="1079500" cy="396875"/>
          </a:xfrm>
          <a:prstGeom prst="rect">
            <a:avLst/>
          </a:prstGeom>
          <a:noFill/>
          <a:ln w="9525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ea typeface="楷体" panose="02010609060101010101" pitchFamily="49" charset="-122"/>
                <a:cs typeface="Times New Roman" panose="02020603050405020304" pitchFamily="18" charset="0"/>
              </a:rPr>
              <a:t>度为</a:t>
            </a:r>
            <a:r>
              <a:rPr lang="en-US" altLang="zh-CN" sz="2000"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endParaRPr lang="en-US" altLang="zh-CN" sz="200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7" name="Text Box 33"/>
          <p:cNvSpPr txBox="1">
            <a:spLocks noChangeArrowheads="1"/>
          </p:cNvSpPr>
          <p:nvPr/>
        </p:nvSpPr>
        <p:spPr bwMode="auto">
          <a:xfrm>
            <a:off x="5221286" y="3460754"/>
            <a:ext cx="1079500" cy="396875"/>
          </a:xfrm>
          <a:prstGeom prst="rect">
            <a:avLst/>
          </a:prstGeom>
          <a:noFill/>
          <a:ln w="9525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度为</a:t>
            </a:r>
            <a:r>
              <a:rPr lang="en-US" altLang="zh-CN" sz="2000" dirty="0"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endParaRPr lang="en-US" altLang="zh-CN" sz="2000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8" name="Line 34"/>
          <p:cNvSpPr>
            <a:spLocks noChangeShapeType="1"/>
          </p:cNvSpPr>
          <p:nvPr/>
        </p:nvSpPr>
        <p:spPr bwMode="auto">
          <a:xfrm flipH="1">
            <a:off x="5221286" y="3784604"/>
            <a:ext cx="215900" cy="215900"/>
          </a:xfrm>
          <a:prstGeom prst="line">
            <a:avLst/>
          </a:prstGeom>
          <a:noFill/>
          <a:ln w="28575">
            <a:solidFill>
              <a:srgbClr val="CC00FF"/>
            </a:solidFill>
            <a:round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6660511" y="4077035"/>
            <a:ext cx="13573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3</a:t>
            </a:r>
            <a:r>
              <a:rPr kumimoji="1" lang="zh-CN" altLang="en-US" sz="2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次树</a:t>
            </a:r>
            <a:endParaRPr lang="zh-CN" altLang="en-US" sz="2000" dirty="0"/>
          </a:p>
        </p:txBody>
      </p:sp>
      <p:grpSp>
        <p:nvGrpSpPr>
          <p:cNvPr id="40" name="组合 39"/>
          <p:cNvGrpSpPr/>
          <p:nvPr/>
        </p:nvGrpSpPr>
        <p:grpSpPr>
          <a:xfrm>
            <a:off x="2500298" y="3267090"/>
            <a:ext cx="3816350" cy="2305050"/>
            <a:chOff x="1692275" y="2276475"/>
            <a:chExt cx="3816350" cy="2305050"/>
          </a:xfrm>
        </p:grpSpPr>
        <p:sp>
          <p:nvSpPr>
            <p:cNvPr id="41" name="Freeform 47"/>
            <p:cNvSpPr/>
            <p:nvPr/>
          </p:nvSpPr>
          <p:spPr bwMode="auto">
            <a:xfrm>
              <a:off x="1931988" y="3286124"/>
              <a:ext cx="211120" cy="300039"/>
            </a:xfrm>
            <a:custGeom>
              <a:avLst/>
              <a:gdLst/>
              <a:ahLst/>
              <a:cxnLst>
                <a:cxn ang="0">
                  <a:pos x="121" y="0"/>
                </a:cxn>
                <a:cxn ang="0">
                  <a:pos x="0" y="144"/>
                </a:cxn>
              </a:cxnLst>
              <a:rect l="0" t="0" r="r" b="b"/>
              <a:pathLst>
                <a:path w="121" h="144">
                  <a:moveTo>
                    <a:pt x="121" y="0"/>
                  </a:moveTo>
                  <a:lnTo>
                    <a:pt x="0" y="144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" name="Freeform 48"/>
            <p:cNvSpPr/>
            <p:nvPr/>
          </p:nvSpPr>
          <p:spPr bwMode="auto">
            <a:xfrm>
              <a:off x="2357422" y="3248024"/>
              <a:ext cx="214314" cy="32385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5" y="147"/>
                </a:cxn>
              </a:cxnLst>
              <a:rect l="0" t="0" r="r" b="b"/>
              <a:pathLst>
                <a:path w="115" h="147">
                  <a:moveTo>
                    <a:pt x="0" y="0"/>
                  </a:moveTo>
                  <a:lnTo>
                    <a:pt x="115" y="147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" name="Oval 31"/>
            <p:cNvSpPr>
              <a:spLocks noChangeArrowheads="1"/>
            </p:cNvSpPr>
            <p:nvPr/>
          </p:nvSpPr>
          <p:spPr bwMode="auto">
            <a:xfrm>
              <a:off x="3060700" y="2276475"/>
              <a:ext cx="360363" cy="360363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Oval 32"/>
            <p:cNvSpPr>
              <a:spLocks noChangeArrowheads="1"/>
            </p:cNvSpPr>
            <p:nvPr/>
          </p:nvSpPr>
          <p:spPr bwMode="auto">
            <a:xfrm>
              <a:off x="2052638" y="2925763"/>
              <a:ext cx="360362" cy="360363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en-US" altLang="zh-CN" sz="2000" i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Oval 33"/>
            <p:cNvSpPr>
              <a:spLocks noChangeArrowheads="1"/>
            </p:cNvSpPr>
            <p:nvPr/>
          </p:nvSpPr>
          <p:spPr bwMode="auto">
            <a:xfrm>
              <a:off x="3060700" y="2925763"/>
              <a:ext cx="360363" cy="360363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Oval 34"/>
            <p:cNvSpPr>
              <a:spLocks noChangeArrowheads="1"/>
            </p:cNvSpPr>
            <p:nvPr/>
          </p:nvSpPr>
          <p:spPr bwMode="auto">
            <a:xfrm>
              <a:off x="4068763" y="2925763"/>
              <a:ext cx="360362" cy="360362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Oval 35"/>
            <p:cNvSpPr>
              <a:spLocks noChangeArrowheads="1"/>
            </p:cNvSpPr>
            <p:nvPr/>
          </p:nvSpPr>
          <p:spPr bwMode="auto">
            <a:xfrm>
              <a:off x="1692275" y="3573463"/>
              <a:ext cx="360363" cy="360362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endPara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Oval 36"/>
            <p:cNvSpPr>
              <a:spLocks noChangeArrowheads="1"/>
            </p:cNvSpPr>
            <p:nvPr/>
          </p:nvSpPr>
          <p:spPr bwMode="auto">
            <a:xfrm>
              <a:off x="2411413" y="3573463"/>
              <a:ext cx="360362" cy="360362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endPara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Oval 37"/>
            <p:cNvSpPr>
              <a:spLocks noChangeArrowheads="1"/>
            </p:cNvSpPr>
            <p:nvPr/>
          </p:nvSpPr>
          <p:spPr bwMode="auto">
            <a:xfrm>
              <a:off x="3060700" y="3573463"/>
              <a:ext cx="360363" cy="360362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  <a:endPara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Oval 38"/>
            <p:cNvSpPr>
              <a:spLocks noChangeArrowheads="1"/>
            </p:cNvSpPr>
            <p:nvPr/>
          </p:nvSpPr>
          <p:spPr bwMode="auto">
            <a:xfrm>
              <a:off x="3060700" y="4221163"/>
              <a:ext cx="360363" cy="360362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endPara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Oval 39"/>
            <p:cNvSpPr>
              <a:spLocks noChangeArrowheads="1"/>
            </p:cNvSpPr>
            <p:nvPr/>
          </p:nvSpPr>
          <p:spPr bwMode="auto">
            <a:xfrm>
              <a:off x="3708400" y="3573463"/>
              <a:ext cx="360363" cy="360362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endPara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Oval 40"/>
            <p:cNvSpPr>
              <a:spLocks noChangeArrowheads="1"/>
            </p:cNvSpPr>
            <p:nvPr/>
          </p:nvSpPr>
          <p:spPr bwMode="auto">
            <a:xfrm>
              <a:off x="4500563" y="3573463"/>
              <a:ext cx="360362" cy="360362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" name="Oval 41"/>
            <p:cNvSpPr>
              <a:spLocks noChangeArrowheads="1"/>
            </p:cNvSpPr>
            <p:nvPr/>
          </p:nvSpPr>
          <p:spPr bwMode="auto">
            <a:xfrm>
              <a:off x="3924300" y="4221163"/>
              <a:ext cx="360363" cy="360362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endPara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" name="Oval 42"/>
            <p:cNvSpPr>
              <a:spLocks noChangeArrowheads="1"/>
            </p:cNvSpPr>
            <p:nvPr/>
          </p:nvSpPr>
          <p:spPr bwMode="auto">
            <a:xfrm>
              <a:off x="4505325" y="4221163"/>
              <a:ext cx="360363" cy="360362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endPara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Oval 43"/>
            <p:cNvSpPr>
              <a:spLocks noChangeArrowheads="1"/>
            </p:cNvSpPr>
            <p:nvPr/>
          </p:nvSpPr>
          <p:spPr bwMode="auto">
            <a:xfrm>
              <a:off x="5148263" y="4221163"/>
              <a:ext cx="360362" cy="360362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endPara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Line 44"/>
            <p:cNvSpPr>
              <a:spLocks noChangeShapeType="1"/>
            </p:cNvSpPr>
            <p:nvPr/>
          </p:nvSpPr>
          <p:spPr bwMode="auto">
            <a:xfrm flipH="1">
              <a:off x="2357421" y="2493963"/>
              <a:ext cx="703278" cy="4349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7" name="Line 45"/>
            <p:cNvSpPr>
              <a:spLocks noChangeShapeType="1"/>
            </p:cNvSpPr>
            <p:nvPr/>
          </p:nvSpPr>
          <p:spPr bwMode="auto">
            <a:xfrm>
              <a:off x="3238500" y="2636838"/>
              <a:ext cx="0" cy="288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" name="Line 46"/>
            <p:cNvSpPr>
              <a:spLocks noChangeShapeType="1"/>
            </p:cNvSpPr>
            <p:nvPr/>
          </p:nvSpPr>
          <p:spPr bwMode="auto">
            <a:xfrm>
              <a:off x="3430588" y="2522538"/>
              <a:ext cx="647700" cy="5032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" name="Line 49"/>
            <p:cNvSpPr>
              <a:spLocks noChangeShapeType="1"/>
            </p:cNvSpPr>
            <p:nvPr/>
          </p:nvSpPr>
          <p:spPr bwMode="auto">
            <a:xfrm>
              <a:off x="3243263" y="3319463"/>
              <a:ext cx="0" cy="25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" name="Line 50"/>
            <p:cNvSpPr>
              <a:spLocks noChangeShapeType="1"/>
            </p:cNvSpPr>
            <p:nvPr/>
          </p:nvSpPr>
          <p:spPr bwMode="auto">
            <a:xfrm>
              <a:off x="3243263" y="3933825"/>
              <a:ext cx="0" cy="2873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" name="Freeform 51"/>
            <p:cNvSpPr/>
            <p:nvPr/>
          </p:nvSpPr>
          <p:spPr bwMode="auto">
            <a:xfrm>
              <a:off x="3940175" y="3271838"/>
              <a:ext cx="220663" cy="301625"/>
            </a:xfrm>
            <a:custGeom>
              <a:avLst/>
              <a:gdLst/>
              <a:ahLst/>
              <a:cxnLst>
                <a:cxn ang="0">
                  <a:pos x="139" y="0"/>
                </a:cxn>
                <a:cxn ang="0">
                  <a:pos x="0" y="190"/>
                </a:cxn>
              </a:cxnLst>
              <a:rect l="0" t="0" r="r" b="b"/>
              <a:pathLst>
                <a:path w="139" h="190">
                  <a:moveTo>
                    <a:pt x="139" y="0"/>
                  </a:moveTo>
                  <a:lnTo>
                    <a:pt x="0" y="190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2" name="Freeform 52"/>
            <p:cNvSpPr/>
            <p:nvPr/>
          </p:nvSpPr>
          <p:spPr bwMode="auto">
            <a:xfrm>
              <a:off x="4379913" y="3243263"/>
              <a:ext cx="265112" cy="3302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7" y="208"/>
                </a:cxn>
              </a:cxnLst>
              <a:rect l="0" t="0" r="r" b="b"/>
              <a:pathLst>
                <a:path w="167" h="208">
                  <a:moveTo>
                    <a:pt x="0" y="0"/>
                  </a:moveTo>
                  <a:lnTo>
                    <a:pt x="167" y="208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3" name="Line 53"/>
            <p:cNvSpPr>
              <a:spLocks noChangeShapeType="1"/>
            </p:cNvSpPr>
            <p:nvPr/>
          </p:nvSpPr>
          <p:spPr bwMode="auto">
            <a:xfrm flipH="1">
              <a:off x="4184650" y="3862388"/>
              <a:ext cx="360363" cy="3587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4" name="Line 54"/>
            <p:cNvSpPr>
              <a:spLocks noChangeShapeType="1"/>
            </p:cNvSpPr>
            <p:nvPr/>
          </p:nvSpPr>
          <p:spPr bwMode="auto">
            <a:xfrm>
              <a:off x="4687888" y="3933825"/>
              <a:ext cx="0" cy="2873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5" name="Freeform 55"/>
            <p:cNvSpPr/>
            <p:nvPr/>
          </p:nvSpPr>
          <p:spPr bwMode="auto">
            <a:xfrm>
              <a:off x="4827588" y="3843338"/>
              <a:ext cx="447675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2" y="246"/>
                </a:cxn>
              </a:cxnLst>
              <a:rect l="0" t="0" r="r" b="b"/>
              <a:pathLst>
                <a:path w="282" h="246">
                  <a:moveTo>
                    <a:pt x="0" y="0"/>
                  </a:moveTo>
                  <a:lnTo>
                    <a:pt x="282" y="246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16205" y="5733415"/>
            <a:ext cx="8896985" cy="9772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dirty="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2</a:t>
            </a:r>
            <a:r>
              <a:rPr kumimoji="1" lang="zh-CN" altLang="en-US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、分支结点与叶结点：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度不为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零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的结点称为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非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终端结点，又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叫</a:t>
            </a:r>
            <a:r>
              <a:rPr kumimoji="1" lang="zh-CN" altLang="en-US" smtClean="0">
                <a:solidFill>
                  <a:srgbClr val="CC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分支结点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。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度为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零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的结点称为终端结点或</a:t>
            </a:r>
            <a:r>
              <a:rPr kumimoji="1" lang="zh-CN" altLang="en-US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叶结点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（或</a:t>
            </a:r>
            <a:r>
              <a:rPr kumimoji="1" lang="zh-CN" altLang="en-US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叶子结点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）。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2" name="Line 20"/>
          <p:cNvSpPr>
            <a:spLocks noChangeShapeType="1"/>
          </p:cNvSpPr>
          <p:nvPr/>
        </p:nvSpPr>
        <p:spPr bwMode="auto">
          <a:xfrm flipH="1">
            <a:off x="5929322" y="1630363"/>
            <a:ext cx="731827" cy="512753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107954" y="621012"/>
            <a:ext cx="5197476" cy="25647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2800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dirty="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kumimoji="1" lang="zh-CN" altLang="en-US" dirty="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、路径</a:t>
            </a:r>
            <a:r>
              <a:rPr kumimoji="1" lang="zh-CN" altLang="en-US" dirty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与路径长度</a:t>
            </a:r>
            <a:r>
              <a:rPr kumimoji="1" lang="zh-CN" altLang="en-US" dirty="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两个结点</a:t>
            </a:r>
            <a:r>
              <a:rPr kumimoji="1" lang="en-US" altLang="zh-CN" i="1" smtClean="0">
                <a:ea typeface="楷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kumimoji="1" lang="en-US" altLang="zh-CN" i="1" baseline="-30000" smtClean="0"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kumimoji="1" lang="en-US" altLang="zh-CN" i="1" err="1" smtClean="0">
                <a:ea typeface="楷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kumimoji="1" lang="en-US" altLang="zh-CN" i="1" baseline="-30000" err="1" smtClean="0">
                <a:ea typeface="楷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的结点序列</a:t>
            </a:r>
            <a:r>
              <a:rPr kumimoji="1" lang="zh-CN" altLang="en-US" smtClean="0">
                <a:solidFill>
                  <a:srgbClr val="CC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i="1" smtClean="0">
                <a:solidFill>
                  <a:srgbClr val="CC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kumimoji="1" lang="en-US" altLang="zh-CN" i="1" baseline="-30000" smtClean="0">
                <a:solidFill>
                  <a:srgbClr val="CC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zh-CN" altLang="en-US" smtClean="0">
                <a:solidFill>
                  <a:srgbClr val="CC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i="1" smtClean="0">
                <a:solidFill>
                  <a:srgbClr val="CC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kumimoji="1" lang="en-US" altLang="zh-CN" i="1" baseline="-30000" smtClean="0">
                <a:solidFill>
                  <a:srgbClr val="CC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baseline="-30000" smtClean="0">
                <a:solidFill>
                  <a:srgbClr val="CC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mtClean="0">
                <a:solidFill>
                  <a:srgbClr val="CC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i="1" smtClean="0">
                <a:solidFill>
                  <a:srgbClr val="CC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kumimoji="1" lang="en-US" altLang="zh-CN" i="1" baseline="-30000" smtClean="0">
                <a:solidFill>
                  <a:srgbClr val="CC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baseline="-30000" smtClean="0">
                <a:solidFill>
                  <a:srgbClr val="CC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mtClean="0">
                <a:solidFill>
                  <a:srgbClr val="CC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mtClean="0">
                <a:solidFill>
                  <a:srgbClr val="CC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…</a:t>
            </a:r>
            <a:r>
              <a:rPr kumimoji="1" lang="zh-CN" altLang="en-US" smtClean="0">
                <a:solidFill>
                  <a:srgbClr val="CC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i="1" smtClean="0">
                <a:solidFill>
                  <a:srgbClr val="CC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kumimoji="1" lang="en-US" altLang="zh-CN" i="1" baseline="-30000" smtClean="0">
                <a:solidFill>
                  <a:srgbClr val="CC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kumimoji="1" lang="zh-CN" altLang="en-US" smtClean="0">
                <a:solidFill>
                  <a:srgbClr val="CC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称为</a:t>
            </a:r>
            <a:r>
              <a:rPr kumimoji="1" lang="zh-CN" altLang="en-US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路径。</a:t>
            </a:r>
            <a:endParaRPr kumimoji="1" lang="zh-CN" altLang="en-US" dirty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 路径长度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等于路径所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通过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的结点数目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减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（即路径上分支数目）</a:t>
            </a:r>
            <a:r>
              <a:rPr kumimoji="1" lang="zh-CN" altLang="en-US" dirty="0">
                <a:solidFill>
                  <a:srgbClr val="00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kumimoji="1" lang="zh-CN" altLang="en-US" dirty="0">
              <a:solidFill>
                <a:srgbClr val="003300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197" name="Freeform 5"/>
          <p:cNvSpPr/>
          <p:nvPr/>
        </p:nvSpPr>
        <p:spPr bwMode="auto">
          <a:xfrm>
            <a:off x="5532439" y="2428868"/>
            <a:ext cx="182570" cy="293695"/>
          </a:xfrm>
          <a:custGeom>
            <a:avLst/>
            <a:gdLst/>
            <a:ahLst/>
            <a:cxnLst>
              <a:cxn ang="0">
                <a:pos x="121" y="0"/>
              </a:cxn>
              <a:cxn ang="0">
                <a:pos x="0" y="144"/>
              </a:cxn>
            </a:cxnLst>
            <a:rect l="0" t="0" r="r" b="b"/>
            <a:pathLst>
              <a:path w="121" h="144">
                <a:moveTo>
                  <a:pt x="121" y="0"/>
                </a:moveTo>
                <a:lnTo>
                  <a:pt x="0" y="144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8198" name="Freeform 6"/>
          <p:cNvSpPr/>
          <p:nvPr/>
        </p:nvSpPr>
        <p:spPr bwMode="auto">
          <a:xfrm>
            <a:off x="5957898" y="2416168"/>
            <a:ext cx="185738" cy="29845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2" y="150"/>
              </a:cxn>
            </a:cxnLst>
            <a:rect l="0" t="0" r="r" b="b"/>
            <a:pathLst>
              <a:path w="72" h="150">
                <a:moveTo>
                  <a:pt x="0" y="0"/>
                </a:moveTo>
                <a:lnTo>
                  <a:pt x="72" y="150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8199" name="Oval 7"/>
          <p:cNvSpPr>
            <a:spLocks noChangeArrowheads="1"/>
          </p:cNvSpPr>
          <p:nvPr/>
        </p:nvSpPr>
        <p:spPr bwMode="auto">
          <a:xfrm>
            <a:off x="6661150" y="1412875"/>
            <a:ext cx="360363" cy="36036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altLang="zh-CN" sz="2000" i="1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00" name="Oval 8"/>
          <p:cNvSpPr>
            <a:spLocks noChangeArrowheads="1"/>
          </p:cNvSpPr>
          <p:nvPr/>
        </p:nvSpPr>
        <p:spPr bwMode="auto">
          <a:xfrm>
            <a:off x="5653088" y="2062163"/>
            <a:ext cx="360362" cy="36036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altLang="zh-CN" sz="2000" i="1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01" name="Oval 9"/>
          <p:cNvSpPr>
            <a:spLocks noChangeArrowheads="1"/>
          </p:cNvSpPr>
          <p:nvPr/>
        </p:nvSpPr>
        <p:spPr bwMode="auto">
          <a:xfrm>
            <a:off x="6661150" y="2062163"/>
            <a:ext cx="360363" cy="36036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altLang="zh-CN" sz="2000" i="1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02" name="Oval 10"/>
          <p:cNvSpPr>
            <a:spLocks noChangeArrowheads="1"/>
          </p:cNvSpPr>
          <p:nvPr/>
        </p:nvSpPr>
        <p:spPr bwMode="auto">
          <a:xfrm>
            <a:off x="7669213" y="2062163"/>
            <a:ext cx="360362" cy="36036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en-US" altLang="zh-CN" sz="2000" i="1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03" name="Oval 11"/>
          <p:cNvSpPr>
            <a:spLocks noChangeArrowheads="1"/>
          </p:cNvSpPr>
          <p:nvPr/>
        </p:nvSpPr>
        <p:spPr bwMode="auto">
          <a:xfrm>
            <a:off x="5292725" y="2709863"/>
            <a:ext cx="360363" cy="36036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en-US" altLang="zh-CN" sz="2000" i="1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04" name="Oval 12"/>
          <p:cNvSpPr>
            <a:spLocks noChangeArrowheads="1"/>
          </p:cNvSpPr>
          <p:nvPr/>
        </p:nvSpPr>
        <p:spPr bwMode="auto">
          <a:xfrm>
            <a:off x="5942013" y="2709863"/>
            <a:ext cx="360362" cy="36036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en-US" altLang="zh-CN" sz="2000" i="1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05" name="Oval 13"/>
          <p:cNvSpPr>
            <a:spLocks noChangeArrowheads="1"/>
          </p:cNvSpPr>
          <p:nvPr/>
        </p:nvSpPr>
        <p:spPr bwMode="auto">
          <a:xfrm>
            <a:off x="6661150" y="2709863"/>
            <a:ext cx="360363" cy="36036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lang="en-US" altLang="zh-CN" sz="2000" i="1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06" name="Oval 14"/>
          <p:cNvSpPr>
            <a:spLocks noChangeArrowheads="1"/>
          </p:cNvSpPr>
          <p:nvPr/>
        </p:nvSpPr>
        <p:spPr bwMode="auto">
          <a:xfrm>
            <a:off x="6661150" y="3357563"/>
            <a:ext cx="360363" cy="36036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lang="en-US" altLang="zh-CN" sz="2000" i="1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07" name="Oval 15"/>
          <p:cNvSpPr>
            <a:spLocks noChangeArrowheads="1"/>
          </p:cNvSpPr>
          <p:nvPr/>
        </p:nvSpPr>
        <p:spPr bwMode="auto">
          <a:xfrm>
            <a:off x="7308850" y="2709863"/>
            <a:ext cx="360363" cy="36036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en-US" altLang="zh-CN" sz="2000" i="1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08" name="Oval 16"/>
          <p:cNvSpPr>
            <a:spLocks noChangeArrowheads="1"/>
          </p:cNvSpPr>
          <p:nvPr/>
        </p:nvSpPr>
        <p:spPr bwMode="auto">
          <a:xfrm>
            <a:off x="8101013" y="2709863"/>
            <a:ext cx="360362" cy="36036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altLang="zh-CN" sz="2000" i="1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09" name="Oval 17"/>
          <p:cNvSpPr>
            <a:spLocks noChangeArrowheads="1"/>
          </p:cNvSpPr>
          <p:nvPr/>
        </p:nvSpPr>
        <p:spPr bwMode="auto">
          <a:xfrm>
            <a:off x="7524750" y="3357563"/>
            <a:ext cx="360363" cy="36036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en-US" altLang="zh-CN" sz="2000" i="1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10" name="Oval 18"/>
          <p:cNvSpPr>
            <a:spLocks noChangeArrowheads="1"/>
          </p:cNvSpPr>
          <p:nvPr/>
        </p:nvSpPr>
        <p:spPr bwMode="auto">
          <a:xfrm>
            <a:off x="8105775" y="3357563"/>
            <a:ext cx="360363" cy="36036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lang="en-US" altLang="zh-CN" sz="2000" i="1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11" name="Oval 19"/>
          <p:cNvSpPr>
            <a:spLocks noChangeArrowheads="1"/>
          </p:cNvSpPr>
          <p:nvPr/>
        </p:nvSpPr>
        <p:spPr bwMode="auto">
          <a:xfrm>
            <a:off x="8748713" y="3357563"/>
            <a:ext cx="360362" cy="36036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en-US" altLang="zh-CN" sz="2000" i="1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13" name="Line 21"/>
          <p:cNvSpPr>
            <a:spLocks noChangeShapeType="1"/>
          </p:cNvSpPr>
          <p:nvPr/>
        </p:nvSpPr>
        <p:spPr bwMode="auto">
          <a:xfrm>
            <a:off x="6838950" y="1773238"/>
            <a:ext cx="0" cy="288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8214" name="Line 22"/>
          <p:cNvSpPr>
            <a:spLocks noChangeShapeType="1"/>
          </p:cNvSpPr>
          <p:nvPr/>
        </p:nvSpPr>
        <p:spPr bwMode="auto">
          <a:xfrm>
            <a:off x="7031038" y="1658938"/>
            <a:ext cx="647700" cy="503237"/>
          </a:xfrm>
          <a:prstGeom prst="line">
            <a:avLst/>
          </a:prstGeom>
          <a:noFill/>
          <a:ln w="28575">
            <a:solidFill>
              <a:srgbClr val="CC00FF"/>
            </a:solidFill>
            <a:miter lim="800000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8215" name="Line 23"/>
          <p:cNvSpPr>
            <a:spLocks noChangeShapeType="1"/>
          </p:cNvSpPr>
          <p:nvPr/>
        </p:nvSpPr>
        <p:spPr bwMode="auto">
          <a:xfrm>
            <a:off x="6843713" y="2468563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8216" name="Line 24"/>
          <p:cNvSpPr>
            <a:spLocks noChangeShapeType="1"/>
          </p:cNvSpPr>
          <p:nvPr/>
        </p:nvSpPr>
        <p:spPr bwMode="auto">
          <a:xfrm>
            <a:off x="6843713" y="3070225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8217" name="Freeform 25"/>
          <p:cNvSpPr/>
          <p:nvPr/>
        </p:nvSpPr>
        <p:spPr bwMode="auto">
          <a:xfrm>
            <a:off x="7540625" y="2408238"/>
            <a:ext cx="220663" cy="301625"/>
          </a:xfrm>
          <a:custGeom>
            <a:avLst/>
            <a:gdLst/>
            <a:ahLst/>
            <a:cxnLst>
              <a:cxn ang="0">
                <a:pos x="139" y="0"/>
              </a:cxn>
              <a:cxn ang="0">
                <a:pos x="0" y="190"/>
              </a:cxn>
            </a:cxnLst>
            <a:rect l="0" t="0" r="r" b="b"/>
            <a:pathLst>
              <a:path w="139" h="190">
                <a:moveTo>
                  <a:pt x="139" y="0"/>
                </a:moveTo>
                <a:lnTo>
                  <a:pt x="0" y="190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8218" name="Freeform 26"/>
          <p:cNvSpPr/>
          <p:nvPr/>
        </p:nvSpPr>
        <p:spPr bwMode="auto">
          <a:xfrm>
            <a:off x="7980363" y="2379663"/>
            <a:ext cx="265112" cy="3302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67" y="208"/>
              </a:cxn>
            </a:cxnLst>
            <a:rect l="0" t="0" r="r" b="b"/>
            <a:pathLst>
              <a:path w="167" h="208">
                <a:moveTo>
                  <a:pt x="0" y="0"/>
                </a:moveTo>
                <a:lnTo>
                  <a:pt x="167" y="208"/>
                </a:lnTo>
              </a:path>
            </a:pathLst>
          </a:custGeom>
          <a:noFill/>
          <a:ln w="28575" cap="flat" cmpd="sng">
            <a:solidFill>
              <a:srgbClr val="CC00F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8219" name="Line 27"/>
          <p:cNvSpPr>
            <a:spLocks noChangeShapeType="1"/>
          </p:cNvSpPr>
          <p:nvPr/>
        </p:nvSpPr>
        <p:spPr bwMode="auto">
          <a:xfrm flipH="1">
            <a:off x="7785100" y="2998788"/>
            <a:ext cx="360363" cy="358775"/>
          </a:xfrm>
          <a:prstGeom prst="line">
            <a:avLst/>
          </a:prstGeom>
          <a:noFill/>
          <a:ln w="28575">
            <a:solidFill>
              <a:srgbClr val="CC00FF"/>
            </a:solidFill>
            <a:miter lim="800000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8220" name="Line 28"/>
          <p:cNvSpPr>
            <a:spLocks noChangeShapeType="1"/>
          </p:cNvSpPr>
          <p:nvPr/>
        </p:nvSpPr>
        <p:spPr bwMode="auto">
          <a:xfrm>
            <a:off x="8288338" y="3070225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8221" name="Freeform 29"/>
          <p:cNvSpPr/>
          <p:nvPr/>
        </p:nvSpPr>
        <p:spPr bwMode="auto">
          <a:xfrm>
            <a:off x="8428038" y="2979738"/>
            <a:ext cx="447675" cy="3905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82" y="246"/>
              </a:cxn>
            </a:cxnLst>
            <a:rect l="0" t="0" r="r" b="b"/>
            <a:pathLst>
              <a:path w="282" h="246">
                <a:moveTo>
                  <a:pt x="0" y="0"/>
                </a:moveTo>
                <a:lnTo>
                  <a:pt x="282" y="246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8222" name="Text Box 30"/>
          <p:cNvSpPr txBox="1">
            <a:spLocks noChangeArrowheads="1"/>
          </p:cNvSpPr>
          <p:nvPr/>
        </p:nvSpPr>
        <p:spPr bwMode="auto">
          <a:xfrm>
            <a:off x="5508625" y="4076700"/>
            <a:ext cx="3240088" cy="854075"/>
          </a:xfrm>
          <a:prstGeom prst="rect">
            <a:avLst/>
          </a:prstGeom>
          <a:noFill/>
          <a:ln w="9525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i="1" dirty="0">
                <a:solidFill>
                  <a:srgbClr val="CC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000" dirty="0">
                <a:solidFill>
                  <a:srgbClr val="CC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到</a:t>
            </a:r>
            <a:r>
              <a:rPr lang="en-US" altLang="zh-CN" sz="2000" i="1" dirty="0">
                <a:solidFill>
                  <a:srgbClr val="CC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zh-CN" altLang="en-US" sz="2000" dirty="0">
                <a:solidFill>
                  <a:srgbClr val="CC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的路径</a:t>
            </a:r>
            <a:r>
              <a:rPr lang="zh-CN" altLang="en-US" sz="2000">
                <a:solidFill>
                  <a:srgbClr val="CC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lang="en-US" altLang="zh-CN" sz="2000" i="1" smtClean="0">
                <a:solidFill>
                  <a:srgbClr val="CC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000" smtClean="0">
                <a:solidFill>
                  <a:srgbClr val="CC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i="1" smtClean="0">
                <a:solidFill>
                  <a:srgbClr val="CC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zh-CN" altLang="en-US" sz="2000" smtClean="0">
                <a:solidFill>
                  <a:srgbClr val="CC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i="1" smtClean="0">
                <a:solidFill>
                  <a:srgbClr val="CC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sz="2000" smtClean="0">
                <a:solidFill>
                  <a:srgbClr val="CC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i="1" smtClean="0">
                <a:solidFill>
                  <a:srgbClr val="CC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zh-CN" altLang="en-US" sz="2000" smtClean="0">
                <a:solidFill>
                  <a:srgbClr val="CC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endParaRPr lang="zh-CN" altLang="en-US" sz="2000" dirty="0">
              <a:solidFill>
                <a:srgbClr val="CC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rgbClr val="CC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其长度为</a:t>
            </a:r>
            <a:r>
              <a:rPr lang="en-US" altLang="zh-CN" sz="2000" dirty="0">
                <a:solidFill>
                  <a:srgbClr val="CC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endParaRPr lang="en-US" altLang="zh-CN" sz="2000" dirty="0">
              <a:solidFill>
                <a:srgbClr val="CC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144780" y="4869180"/>
            <a:ext cx="8321703" cy="188658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p>
            <a:pPr algn="just">
              <a:lnSpc>
                <a:spcPts val="3500"/>
              </a:lnSpc>
              <a:spcBef>
                <a:spcPts val="0"/>
              </a:spcBef>
            </a:pPr>
            <a:r>
              <a:rPr kumimoji="1" lang="en-US" altLang="zh-CN" dirty="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kumimoji="1" lang="zh-CN" altLang="en-US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、孩子结点、双亲结点和兄弟结点：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在一棵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树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中，每个结点的后继，被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称作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该结点的</a:t>
            </a:r>
            <a:r>
              <a:rPr kumimoji="1" lang="zh-CN" altLang="en-US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孩子结点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或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子结点）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相应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地，该结点被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称作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孩子结点的</a:t>
            </a:r>
            <a:r>
              <a:rPr kumimoji="1" lang="zh-CN" altLang="en-US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双亲结点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或</a:t>
            </a:r>
            <a:r>
              <a:rPr kumimoji="1" lang="zh-CN" altLang="en-US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父结点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）。</a:t>
            </a:r>
            <a:endParaRPr kumimoji="1" lang="en-US" altLang="zh-CN" smtClean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ts val="3500"/>
              </a:lnSpc>
              <a:spcBef>
                <a:spcPts val="0"/>
              </a:spcBef>
            </a:pP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     具有同一双亲的孩子结点互为</a:t>
            </a:r>
            <a:r>
              <a:rPr kumimoji="1" lang="zh-CN" altLang="en-US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兄弟结点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kumimoji="1" lang="zh-CN" altLang="en-US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rgbClr val="7030A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9194</Words>
  <Application>WPS 演示</Application>
  <PresentationFormat>全屏显示(4:3)</PresentationFormat>
  <Paragraphs>2121</Paragraphs>
  <Slides>63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63</vt:i4>
      </vt:variant>
    </vt:vector>
  </HeadingPairs>
  <TitlesOfParts>
    <vt:vector size="85" baseType="lpstr">
      <vt:lpstr>Arial</vt:lpstr>
      <vt:lpstr>宋体</vt:lpstr>
      <vt:lpstr>Wingdings</vt:lpstr>
      <vt:lpstr>Times New Roman</vt:lpstr>
      <vt:lpstr>楷体_GB2312</vt:lpstr>
      <vt:lpstr>新宋体</vt:lpstr>
      <vt:lpstr>隶书</vt:lpstr>
      <vt:lpstr>楷体</vt:lpstr>
      <vt:lpstr>Wingdings</vt:lpstr>
      <vt:lpstr>黑体</vt:lpstr>
      <vt:lpstr>微软雅黑</vt:lpstr>
      <vt:lpstr>Calibri</vt:lpstr>
      <vt:lpstr>Arial Unicode MS</vt:lpstr>
      <vt:lpstr>Symbol</vt:lpstr>
      <vt:lpstr>Symbol</vt:lpstr>
      <vt:lpstr>Arial</vt:lpstr>
      <vt:lpstr>Verdana</vt:lpstr>
      <vt:lpstr>华文隶书</vt:lpstr>
      <vt:lpstr>Office 主题</vt:lpstr>
      <vt:lpstr>Word.Picture.8</vt:lpstr>
      <vt:lpstr>Equation.3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 wbh</dc:creator>
  <cp:lastModifiedBy>尹燕芳</cp:lastModifiedBy>
  <cp:revision>990</cp:revision>
  <dcterms:created xsi:type="dcterms:W3CDTF">2004-04-08T11:59:00Z</dcterms:created>
  <dcterms:modified xsi:type="dcterms:W3CDTF">2021-12-20T08:48:37Z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2052-11.1.0.11115</vt:lpwstr>
  </property>
  <property fmtid="{D5CDD505-2E9C-101B-9397-08002B2CF9AE}" pid="3" name="ICV">
    <vt:lpwstr>462555AEFD8E41938725A4F14E9701BE</vt:lpwstr>
  </property>
</Properties>
</file>