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536" r:id="rId3"/>
    <p:sldId id="537" r:id="rId4"/>
    <p:sldId id="538" r:id="rId5"/>
    <p:sldId id="539" r:id="rId6"/>
    <p:sldId id="540" r:id="rId7"/>
    <p:sldId id="541" r:id="rId8"/>
    <p:sldId id="543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6" r:id="rId17"/>
    <p:sldId id="557" r:id="rId18"/>
    <p:sldId id="559" r:id="rId19"/>
    <p:sldId id="560" r:id="rId20"/>
    <p:sldId id="561" r:id="rId21"/>
    <p:sldId id="562" r:id="rId22"/>
    <p:sldId id="563" r:id="rId23"/>
    <p:sldId id="564" r:id="rId24"/>
    <p:sldId id="566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593" r:id="rId43"/>
    <p:sldId id="594" r:id="rId44"/>
    <p:sldId id="595" r:id="rId45"/>
    <p:sldId id="596" r:id="rId46"/>
    <p:sldId id="597" r:id="rId47"/>
    <p:sldId id="598" r:id="rId48"/>
    <p:sldId id="599" r:id="rId49"/>
    <p:sldId id="600" r:id="rId50"/>
    <p:sldId id="601" r:id="rId51"/>
    <p:sldId id="602" r:id="rId52"/>
    <p:sldId id="603" r:id="rId53"/>
    <p:sldId id="604" r:id="rId54"/>
    <p:sldId id="605" r:id="rId55"/>
    <p:sldId id="606" r:id="rId56"/>
    <p:sldId id="607" r:id="rId57"/>
    <p:sldId id="608" r:id="rId58"/>
    <p:sldId id="609" r:id="rId59"/>
    <p:sldId id="610" r:id="rId60"/>
    <p:sldId id="611" r:id="rId61"/>
    <p:sldId id="612" r:id="rId6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FF"/>
    <a:srgbClr val="3333FF"/>
    <a:srgbClr val="0000CC"/>
    <a:srgbClr val="663300"/>
    <a:srgbClr val="00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30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树的基本运算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树的运算主要分为三大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00990" cy="267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满足某种特定关系的结点，如查找当前结点的子节点，父节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点等；</a:t>
            </a:r>
            <a:endParaRPr kumimoji="1"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插入或删除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某个结点，如在树的当前结点上插入一个新结点或删除当前结点的第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个孩子结点等；</a:t>
            </a:r>
            <a:endParaRPr kumimoji="1"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树中每个结点。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基本形态：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/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两种特殊的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所有分支结点都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双分结点</a:t>
            </a:r>
            <a:r>
              <a:rPr kumimoji="1" lang="en-US" altLang="zh-CN" sz="220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并且叶结点都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集中在二叉树的最下一层。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层序编号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满二叉树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：在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一棵二叉树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中：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　　</a:t>
              </a:r>
              <a:endPara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1"/>
                </a:buBlip>
              </a:pP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高度为</a:t>
              </a:r>
              <a:r>
                <a:rPr kumimoji="1"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的二叉树恰好有</a:t>
              </a:r>
              <a:r>
                <a:rPr lang="en-US" altLang="zh-CN" sz="22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i="1" baseline="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200" smtClean="0"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层序编号：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572396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5272" y="16715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/>
              <a:t>h </a:t>
            </a:r>
            <a:r>
              <a:rPr lang="en-US" altLang="zh-CN" sz="2000" smtClean="0"/>
              <a:t>= 4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14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n </a:t>
            </a:r>
            <a:r>
              <a:rPr lang="en-US" altLang="zh-CN" sz="2000" smtClean="0"/>
              <a:t>= 2</a:t>
            </a:r>
            <a:r>
              <a:rPr lang="en-US" altLang="zh-CN" sz="2000" baseline="30000" smtClean="0"/>
              <a:t>4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en-US" altLang="zh-CN" sz="2000" dirty="0" smtClean="0"/>
          </a:p>
          <a:p>
            <a:r>
              <a:rPr lang="en-US" altLang="zh-CN" sz="2000" smtClean="0"/>
              <a:t>= 15</a:t>
            </a:r>
            <a:endParaRPr lang="zh-CN" altLang="en-US" sz="20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二叉树：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在一棵二叉树中：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最多只有下面两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层的结点的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度数小于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并且最下面一层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的叶结点都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依次排列在该层最左边的位置上。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40" name="TextBox 39"/>
          <p:cNvSpPr txBox="1"/>
          <p:nvPr/>
        </p:nvSpPr>
        <p:spPr>
          <a:xfrm>
            <a:off x="714348" y="542926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实际上是对应的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删除叶结点层最右边若干个结点得到的。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满的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952461"/>
            <a:ext cx="8396376" cy="956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空二叉树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叶结点数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。即：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142852"/>
            <a:ext cx="3319456" cy="4762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8278" y="2368863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/>
          <p:nvPr/>
        </p:nvCxnSpPr>
        <p:spPr>
          <a:xfrm rot="5400000">
            <a:off x="1869954" y="1775827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000240"/>
            <a:ext cx="2286016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度之和＝分支数</a:t>
            </a:r>
            <a:endParaRPr lang="zh-CN" altLang="en-US" sz="2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4575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度之和</a:t>
            </a:r>
            <a:r>
              <a:rPr lang="en-US" altLang="zh-CN" sz="2000" dirty="0" smtClean="0"/>
              <a:t>=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+2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2</a:t>
            </a:r>
            <a:endParaRPr lang="zh-CN" altLang="en-US" sz="2000" baseline="-25000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285992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smtClean="0"/>
                <a:t>1</a:t>
              </a:r>
              <a:r>
                <a:rPr lang="en-US" altLang="zh-CN" sz="2000" i="1" dirty="0" smtClean="0"/>
                <a:t>=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err="1" smtClean="0"/>
                <a:t>+2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2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539147" y="4703128"/>
            <a:ext cx="8424862" cy="2018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66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的结点个数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利用以下关系求解：</a:t>
            </a:r>
            <a:endParaRPr lang="zh-CN" altLang="pt-BR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pt-BR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pt-BR" altLang="zh-CN" sz="2200" baseline="-25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pt-BR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pt-BR" altLang="zh-CN" sz="2200" baseline="-25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pt-BR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所以有：</a:t>
            </a:r>
            <a:r>
              <a:rPr lang="zh-CN" altLang="en-US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完全二叉树性质（含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为结点）： 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635798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=0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或者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可由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的奇偶性确定：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为奇数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=0</a:t>
            </a:r>
            <a:endParaRPr lang="zh-CN" alt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为偶数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=1</a:t>
            </a:r>
            <a:endParaRPr lang="zh-CN" altLang="en-US" sz="2200"/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4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741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除树根结点外，若一个结点的编号为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，则它的双亲结点的编号为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的结点有左孩子结点，则左孩子结点的编号为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的结点有右孩子结点，则右孩子结点的编号为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     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例如：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完全二叉树性质（含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为结点）： 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176911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248824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248824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328041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1" name="Freeform 1229"/>
          <p:cNvSpPr/>
          <p:nvPr/>
        </p:nvSpPr>
        <p:spPr bwMode="auto">
          <a:xfrm>
            <a:off x="3568700" y="2083435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" name="Freeform 1231"/>
          <p:cNvSpPr/>
          <p:nvPr/>
        </p:nvSpPr>
        <p:spPr bwMode="auto">
          <a:xfrm>
            <a:off x="4629150" y="2064385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325183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325183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325183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407257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47" name="Freeform 1275"/>
          <p:cNvSpPr/>
          <p:nvPr/>
        </p:nvSpPr>
        <p:spPr bwMode="auto">
          <a:xfrm>
            <a:off x="2819400" y="2839085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8" name="Freeform 1276"/>
          <p:cNvSpPr/>
          <p:nvPr/>
        </p:nvSpPr>
        <p:spPr bwMode="auto">
          <a:xfrm>
            <a:off x="3600450" y="2832735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9" name="Freeform 1277"/>
          <p:cNvSpPr/>
          <p:nvPr/>
        </p:nvSpPr>
        <p:spPr bwMode="auto">
          <a:xfrm>
            <a:off x="5022850" y="2858135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0" name="Freeform 1278"/>
          <p:cNvSpPr/>
          <p:nvPr/>
        </p:nvSpPr>
        <p:spPr bwMode="auto">
          <a:xfrm>
            <a:off x="5581650" y="2864485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407257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407257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407257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4" name="Freeform 1282"/>
          <p:cNvSpPr/>
          <p:nvPr/>
        </p:nvSpPr>
        <p:spPr bwMode="auto">
          <a:xfrm>
            <a:off x="2311400" y="3670935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5" name="Freeform 1283"/>
          <p:cNvSpPr/>
          <p:nvPr/>
        </p:nvSpPr>
        <p:spPr bwMode="auto">
          <a:xfrm>
            <a:off x="2825750" y="3670935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6" name="Freeform 1284"/>
          <p:cNvSpPr/>
          <p:nvPr/>
        </p:nvSpPr>
        <p:spPr bwMode="auto">
          <a:xfrm>
            <a:off x="3714750" y="3645535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7" name="Freeform 1285"/>
          <p:cNvSpPr/>
          <p:nvPr/>
        </p:nvSpPr>
        <p:spPr bwMode="auto">
          <a:xfrm>
            <a:off x="4197350" y="3645535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1624648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8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7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5410835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6506223"/>
            <a:ext cx="452121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顺序存储结构（不用下标为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的元素）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4864735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46102" y="2045344"/>
            <a:ext cx="553998" cy="4246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完全二叉树的顺序存储结构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5791843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107606" y="764525"/>
            <a:ext cx="5184775" cy="519113"/>
          </a:xfrm>
          <a:prstGeom prst="rect">
            <a:avLst/>
          </a:prstGeom>
          <a:ln>
            <a:noFill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7.3.1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二叉树的顺序存储结构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6083916" y="188792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 bldLvl="0" animBg="1"/>
      <p:bldP spid="8116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18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376555" y="259080"/>
            <a:ext cx="551815" cy="502666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非完全二叉树的顺序存储结构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468415" y="5286388"/>
            <a:ext cx="4889506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cs typeface="Times New Roman" panose="02020603050405020304" pitchFamily="18" charset="0"/>
              </a:rPr>
              <a:t>typedef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cs typeface="Times New Roman" panose="02020603050405020304" pitchFamily="18" charset="0"/>
              </a:rPr>
              <a:t>SqBTree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cs typeface="Times New Roman" panose="02020603050405020304" pitchFamily="18" charset="0"/>
              </a:rPr>
              <a:t>];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428728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anose="02020603050405020304" pitchFamily="18" charset="0"/>
              </a:rPr>
              <a:t>SqBTree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bt</a:t>
            </a:r>
            <a:r>
              <a:rPr lang="en-US" altLang="zh-CN" sz="2000" dirty="0">
                <a:cs typeface="Times New Roman" panose="02020603050405020304" pitchFamily="18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ABD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cs typeface="Times New Roman" panose="02020603050405020304" pitchFamily="18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cs typeface="Times New Roman" panose="02020603050405020304" pitchFamily="18" charset="0"/>
              </a:rPr>
              <a:t>";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43636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用一个数组存储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bldLvl="0" animBg="1" autoUpdateAnimBg="0"/>
      <p:bldP spid="201763" grpId="0" bldLvl="0" animBg="1" autoUpdateAnimBg="0"/>
      <p:bldP spid="201764" grpId="0" bldLvl="0" animBg="1" autoUpdateAnimBg="0"/>
      <p:bldP spid="201765" grpId="0" bldLvl="0" animBg="1" autoUpdateAnimBg="0"/>
      <p:bldP spid="201766" grpId="0" bldLvl="0" animBg="1" autoUpdateAnimBg="0"/>
      <p:bldP spid="201767" grpId="0" bldLvl="0" animBg="1" autoUpdateAnimBg="0"/>
      <p:bldP spid="201768" grpId="0" bldLvl="0" animBg="1"/>
      <p:bldP spid="201769" grpId="0" bldLvl="0" animBg="1"/>
      <p:bldP spid="201770" grpId="0" bldLvl="0" animBg="1"/>
      <p:bldP spid="20177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246126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来说，其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顺序存储是十分合适的。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，特别是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对于那些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分支结点较多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的二叉树来说是很不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合适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的，空间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浪费更是惊人。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在顺序存储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双亲和孩子都很容易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二叉树顺序存储结构的特点：</a:t>
            </a:r>
            <a:endParaRPr lang="zh-CN" altLang="en-US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个结点且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个结点只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被访问一次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树的遍历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主要的遍历方法：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先根遍历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依次先根遍历各棵子树。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后根遍历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层次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先根和后根遍历算法都是递归的。</a:t>
            </a:r>
            <a:endParaRPr kumimoji="1"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387854" cy="1744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249869" cy="43338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2857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7.3.2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二叉树的链式存储结构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5288" y="1246844"/>
            <a:ext cx="7920037" cy="86793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借鉴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树的孩子链存储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的链式存储结构。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链式存储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中，结点的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类型定义如下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612611"/>
            <a:chOff x="2000232" y="3635376"/>
            <a:chExt cx="4786346" cy="161261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指向的都是</a:t>
              </a:r>
              <a:r>
                <a:rPr kumimoji="1"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二叉树：递归性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1571636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Freeform 18"/>
            <p:cNvSpPr/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6"/>
          <p:cNvGrpSpPr/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Freeform 47"/>
            <p:cNvSpPr/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  <a:endParaRPr lang="en-US" altLang="zh-CN" sz="2000" dirty="0"/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二叉链存储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57"/>
          <p:cNvGrpSpPr/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kumimoji="1"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424815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二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叉链存储结构的特点：</a:t>
            </a:r>
            <a:endParaRPr lang="zh-CN" altLang="en-US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外，二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比较节省存储空间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。占用的存储空间与树形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关系，只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中结点个数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有关。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zh-CN" altLang="en-US" sz="22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</a:t>
            </a:r>
            <a:r>
              <a:rPr lang="zh-CN" altLang="en-US" sz="22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很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容易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找其双亲不方便。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一颗树采用孩子兄弟链存储结构表示 </a:t>
            </a:r>
            <a:r>
              <a:rPr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二叉链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98450" y="2277110"/>
            <a:ext cx="8613775" cy="2183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根据二叉树括号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法字符串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的二叉链存储结构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销毁二叉链存储结构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DestroyBT(*b)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并释放空间。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中寻找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域值为</a:t>
            </a:r>
            <a:r>
              <a:rPr kumimoji="1" lang="en-US" altLang="zh-CN" sz="2000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476280" y="1285860"/>
            <a:ext cx="5113337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7.4.1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二叉树的基本运算概述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636" y="1844649"/>
            <a:ext cx="5857916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归纳起来，二叉树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有以下</a:t>
            </a: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7.4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基本运算及其实现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336550" y="4364673"/>
            <a:ext cx="8305800" cy="2399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找孩子结点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LchildNode(p)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Rchild-Node(p)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：分别求二叉树中结点*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的左孩子结点和右孩子结点。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求二叉树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的高度。若二叉树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其高度为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否则，其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高度等于左子树与右子树中的最大高度加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以括号表示法输出一棵二叉树。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销毁左子树，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销毁右子树：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两个小问题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500726" cy="46166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）销毁二叉链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DestroyBT(*b)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endParaRPr lang="en-US" altLang="zh-CN" sz="2000" i="1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  <a:endParaRPr lang="en-US" altLang="zh-CN" sz="20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10032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6715172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4247317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*&amp;b)</a:t>
            </a:r>
            <a:endParaRPr kumimoji="1"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kumimoji="1"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free(b);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剩下一个结点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，直接释放</a:t>
            </a:r>
            <a:endParaRPr kumimoji="1" lang="en-US" altLang="zh-CN" sz="200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唯一）。找到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指针，否则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）查找结点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endParaRPr lang="en-US" altLang="zh-CN" sz="2000" i="1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  <a:endParaRPr lang="en-US" altLang="zh-CN" sz="20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8595" y="4797425"/>
            <a:ext cx="8767445" cy="1446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NULL	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000" i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若在左子树中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找到了，即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&gt;lchild，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&gt;rchild，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70898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(b==NULL) return NULL;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(b-&gt;data==x) return b;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 p=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(p!=NULL) return 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3609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6327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LchildNode(p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孩子结点或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5040313" cy="53553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求高度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769100" cy="1901236"/>
            <a:chOff x="582636" y="4286256"/>
            <a:chExt cx="6769100" cy="1901236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5076831"/>
              <a:ext cx="6559545" cy="11106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0				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　　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MAX{</a:t>
              </a: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)}+1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6130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求二叉树的高度的递归模型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如下：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706815" y="1538230"/>
            <a:ext cx="863600" cy="504825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094" name="Arc 6"/>
          <p:cNvSpPr/>
          <p:nvPr/>
        </p:nvSpPr>
        <p:spPr bwMode="auto">
          <a:xfrm>
            <a:off x="3443290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554290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403727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189290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403727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2914652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b</a:t>
            </a:r>
            <a:endParaRPr lang="en-US" altLang="zh-CN" sz="2000" i="1" dirty="0"/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344734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&gt;lchild</a:t>
            </a:r>
            <a:endParaRPr lang="en-US" altLang="zh-CN" sz="2000"/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&gt;rchild</a:t>
            </a:r>
            <a:endParaRPr lang="en-US" altLang="zh-CN" sz="2000"/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-&gt;rchild)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-&gt;lchild)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/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的结点访问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次序：</a:t>
            </a:r>
            <a:endParaRPr kumimoji="1"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3619" name="Group 83"/>
          <p:cNvGrpSpPr/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0" name="Group 84"/>
          <p:cNvGrpSpPr/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3" name="Group 87"/>
          <p:cNvGrpSpPr/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4" name="Group 88"/>
          <p:cNvGrpSpPr/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1" name="Group 85"/>
          <p:cNvGrpSpPr/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2" name="Group 86"/>
          <p:cNvGrpSpPr/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5" name="Group 89"/>
          <p:cNvGrpSpPr/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6" name="Group 90"/>
          <p:cNvGrpSpPr/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8" name="Group 92"/>
          <p:cNvGrpSpPr/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7" name="Group 91"/>
          <p:cNvGrpSpPr/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9" name="Group 93"/>
          <p:cNvGrpSpPr/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  <a:endParaRPr kumimoji="1" lang="en-US" altLang="zh-CN" i="1" dirty="0">
                <a:solidFill>
                  <a:srgbClr val="FF0000"/>
                </a:solidFill>
              </a:endParaRP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42910" y="1035276"/>
            <a:ext cx="7888315" cy="4465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return(0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空树的高度为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求左子树的高度为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求右子树的高度为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return(lchilddep&gt;rchilddep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52691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二叉树的二叉链　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　二叉树的括号表示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19148" name="Group 12"/>
          <p:cNvGrpSpPr/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存储结构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20497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是指按照一定次序访问树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所有结点，并且</a:t>
            </a:r>
            <a:r>
              <a:rPr kumimoji="1" lang="zh-CN" altLang="en-US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每个结点仅</a:t>
            </a:r>
            <a:r>
              <a:rPr kumimoji="1"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被访问一次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的过程。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是二叉树最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运算，是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二叉树中其他运算的基础。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4392612" cy="519113"/>
          </a:xfrm>
          <a:prstGeom prst="rect">
            <a:avLst/>
          </a:prstGeom>
          <a:ln>
            <a:noFill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7.5.1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二叉树遍历的概念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7.5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的遍历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/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二叉树的组成：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8905" name="Group 25"/>
          <p:cNvGrpSpPr/>
          <p:nvPr/>
        </p:nvGrpSpPr>
        <p:grpSpPr bwMode="auto">
          <a:xfrm>
            <a:off x="1570038" y="2781300"/>
            <a:ext cx="2714625" cy="3581400"/>
            <a:chOff x="989" y="1752"/>
            <a:chExt cx="1710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NLR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LNR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LRN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NRL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RNL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RLN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989" y="2387"/>
              <a:ext cx="349" cy="14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种遍历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方式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906" name="Group 26"/>
          <p:cNvGrpSpPr/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9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只考虑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的情况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378904" name="AutoShape 24"/>
            <p:cNvSpPr/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67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先序遍历过程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NLR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773238"/>
            <a:ext cx="3024188" cy="147732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访问根结点；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序遍历左子树；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序遍历右子树。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4" name="Freeform 6"/>
          <p:cNvSpPr/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先序遍历序列：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0967" name="Group 39"/>
          <p:cNvGrpSpPr/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</a:rPr>
                <a:t>A</a:t>
              </a:r>
              <a:endParaRPr lang="en-US" altLang="zh-CN" i="1" dirty="0">
                <a:solidFill>
                  <a:srgbClr val="FF0000"/>
                </a:solidFill>
              </a:endParaRP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0968" name="Group 40"/>
          <p:cNvGrpSpPr/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B</a:t>
              </a:r>
              <a:endParaRPr lang="en-US" altLang="zh-CN" i="1" dirty="0"/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0971" name="Group 43"/>
          <p:cNvGrpSpPr/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C</a:t>
              </a:r>
              <a:endParaRPr lang="en-US" altLang="zh-CN" i="1" dirty="0"/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</a:rPr>
                <a:t>C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0969" name="Group 41"/>
          <p:cNvGrpSpPr/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D</a:t>
              </a:r>
              <a:endParaRPr lang="en-US" altLang="zh-CN" i="1" dirty="0"/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0972" name="Group 44"/>
          <p:cNvGrpSpPr/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E</a:t>
              </a:r>
              <a:endParaRPr lang="en-US" altLang="zh-CN" i="1" dirty="0"/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0970" name="Group 42"/>
          <p:cNvGrpSpPr/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G</a:t>
              </a:r>
              <a:endParaRPr lang="en-US" altLang="zh-CN" i="1" dirty="0"/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0973" name="Group 45"/>
          <p:cNvGrpSpPr/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F</a:t>
              </a:r>
              <a:endParaRPr lang="en-US" altLang="zh-CN" i="1" dirty="0"/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二叉树先序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先序序列的第一个结点是根结点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 bldLvl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中序遍历过程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LNR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序遍历左子树；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访问根结点；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中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序遍历右子树。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6" name="Freeform 4"/>
          <p:cNvSpPr/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中序遍历序列：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1986" name="Group 34"/>
          <p:cNvGrpSpPr/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5" name="Group 33"/>
          <p:cNvGrpSpPr/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endParaRPr lang="en-US" altLang="zh-CN" i="1"/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8" name="Group 36"/>
          <p:cNvGrpSpPr/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  <a:endParaRPr lang="en-US" altLang="zh-CN" i="1"/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3" name="Group 31"/>
          <p:cNvGrpSpPr/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7" name="Group 35"/>
          <p:cNvGrpSpPr/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endParaRPr lang="en-US" altLang="zh-CN" i="1"/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4" name="Group 32"/>
          <p:cNvGrpSpPr/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  <a:endParaRPr lang="en-US" altLang="zh-CN" i="1"/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989" name="Group 37"/>
          <p:cNvGrpSpPr/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  <a:endParaRPr lang="en-US" altLang="zh-CN" i="1"/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二叉树中序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中序序列的根结点左边是左子树的结点，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右边是右子树的结点。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 bldLvl="0" animBg="1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后序遍历过程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LRN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遍历左子树；</a:t>
            </a:r>
            <a:endParaRPr kumimoji="1" lang="zh-CN" altLang="en-US" sz="20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遍历右子树；</a:t>
            </a:r>
            <a:endParaRPr kumimoji="1" lang="zh-CN" altLang="en-US" sz="20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访问根结点。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0" name="Freeform 4"/>
          <p:cNvSpPr/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后序遍历序列：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3013" name="Group 37"/>
          <p:cNvGrpSpPr/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09" name="Group 33"/>
          <p:cNvGrpSpPr/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endParaRPr lang="en-US" altLang="zh-CN" i="1"/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12" name="Group 36"/>
          <p:cNvGrpSpPr/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  <a:endParaRPr lang="en-US" altLang="zh-CN" i="1"/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08" name="Group 32"/>
          <p:cNvGrpSpPr/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10" name="Group 34"/>
          <p:cNvGrpSpPr/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endParaRPr lang="en-US" altLang="zh-CN" i="1"/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07" name="Group 31"/>
          <p:cNvGrpSpPr/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  <a:endParaRPr lang="en-US" altLang="zh-CN" i="1"/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11" name="Group 35"/>
          <p:cNvGrpSpPr/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  <a:endParaRPr lang="en-US" altLang="zh-CN" i="1"/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二叉树后序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后序序列的最后一个结点是根结点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/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后根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2002" name="Group 50"/>
          <p:cNvGrpSpPr/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0" name="Group 48"/>
          <p:cNvGrpSpPr/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3" name="Group 51"/>
          <p:cNvGrpSpPr/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1" name="Group 49"/>
          <p:cNvGrpSpPr/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7" name="Group 55"/>
          <p:cNvGrpSpPr/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9" name="Group 57"/>
          <p:cNvGrpSpPr/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5" name="Group 53"/>
          <p:cNvGrpSpPr/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8" name="Group 56"/>
          <p:cNvGrpSpPr/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4" name="Group 52"/>
          <p:cNvGrpSpPr/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10" name="Group 58"/>
          <p:cNvGrpSpPr/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6" name="Group 54"/>
          <p:cNvGrpSpPr/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【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7-3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以若一颗二叉树的先序序列和后序序列正好相反。该二叉树的形态是什么？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318921"/>
            <a:chOff x="1071538" y="3143248"/>
            <a:chExt cx="6500858" cy="1318921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先序序列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后序序列：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 R N</a:t>
              </a:r>
              <a:endParaRPr lang="zh-CN" alt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后序序列的反序</a:t>
              </a: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L  R</a:t>
              </a:r>
              <a:endParaRPr lang="zh-CN" alt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R  L</a:t>
              </a:r>
              <a:endParaRPr lang="zh-CN" altLang="en-US" i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为空或者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为空时成立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188187"/>
            <a:chOff x="928662" y="4929198"/>
            <a:chExt cx="5500726" cy="1188187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这样的二叉树每层只有一个结点，即二叉树的形态是其高度等于结点个数。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/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9142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(b!=NULL)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532448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anose="02010509060101010101" pitchFamily="49" charset="-122"/>
              </a:rPr>
              <a:t>7.5.2  </a:t>
            </a:r>
            <a:r>
              <a:rPr kumimoji="1" lang="zh-CN" altLang="en-US" sz="2800" smtClean="0">
                <a:solidFill>
                  <a:srgbClr val="FF0000"/>
                </a:solidFill>
                <a:ea typeface="隶书" panose="02010509060101010101" pitchFamily="49" charset="-122"/>
              </a:rPr>
              <a:t>二叉树</a:t>
            </a:r>
            <a:r>
              <a:rPr kumimoji="1" lang="en-US" altLang="zh-CN" sz="2800" smtClean="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kumimoji="1" lang="zh-CN" altLang="en-US" sz="2800" smtClean="0">
                <a:solidFill>
                  <a:srgbClr val="FF0000"/>
                </a:solidFill>
                <a:ea typeface="隶书" panose="02010509060101010101" pitchFamily="49" charset="-122"/>
              </a:rPr>
              <a:t>种遍历的递归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算法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1065613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由二叉树的三种遍历过程直接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    上述</a:t>
            </a:r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是直接输出结点值。实际上，访问结点可以对该结点进行各种操作，如计数、删除结点等。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864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(b!=NULL)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8417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86498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(b!=NULL)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8417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042988" y="2924175"/>
            <a:ext cx="6529408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每种遍历序列提供了什么信息？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为什么前面</a:t>
            </a:r>
            <a:r>
              <a:rPr lang="en-US" altLang="zh-CN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遍历都采用递归求解？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9317" name="Picture 5" descr="u=2379541180,2633410460&amp;fm=23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8175" y="0"/>
            <a:ext cx="2735263" cy="27352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/>
              <a:t>&gt;</a:t>
            </a:r>
            <a:r>
              <a:rPr lang="en-US" altLang="zh-CN" sz="2000" i="1" dirty="0" err="1"/>
              <a:t>lchild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 smtClean="0"/>
              <a:t>&gt;</a:t>
            </a:r>
            <a:r>
              <a:rPr lang="en-US" altLang="zh-CN" sz="2000" i="1" dirty="0" err="1" smtClean="0"/>
              <a:t>rchild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i="1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/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47681"/>
            <a:chOff x="5143504" y="2870196"/>
            <a:chExt cx="2857520" cy="2747681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大问题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两个小问题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566512" y="5357826"/>
              <a:ext cx="540000" cy="14287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求解过程相似，仅仅是大小规模的不同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/>
              <a:t>b</a:t>
            </a:r>
            <a:endParaRPr lang="en-US" altLang="zh-C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种递归遍历算法的应用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/>
              <a:t>　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7-11</a:t>
            </a:r>
            <a:r>
              <a:rPr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charset="-122"/>
              </a:rPr>
              <a:t>】</a:t>
            </a:r>
            <a:r>
              <a:rPr kumimoji="1"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二叉树采用二叉链存储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存储，设计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算法，计算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一棵给定二叉树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所有结点个数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计算一棵二叉树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所有结点个数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76525"/>
            <a:chOff x="2268538" y="3114675"/>
            <a:chExt cx="3959225" cy="2676525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lchild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769100" cy="95677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)=0					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bldLvl="0" animBg="1"/>
      <p:bldP spid="291860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82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num2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714480" y="2928934"/>
            <a:ext cx="5429288" cy="1993770"/>
            <a:chOff x="1714480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286280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786182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14480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先左子树、再右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子树，最后根结点（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计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），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后序遍历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所指结点的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所指结点为叶子结点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叶子结点的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i="1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7705725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DispLeaf(BTNode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(b!=NULL)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(b-&gt;lchild==NULL &amp;&amp; b-&gt;rchild==NULL)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printf("%c "，b-&gt;data);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DispLeaf(b-&gt;lchild);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输出左子树中的叶子结点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DispLeaf(b-&gt;rchild);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输出右子树中的叶子结点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071538" y="1571612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先根、再左子树、最后右子树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同样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7" name="Freeform 21"/>
          <p:cNvSpPr/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3000" name="Group 24"/>
          <p:cNvGrpSpPr/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i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3024" name="Group 48"/>
          <p:cNvGrpSpPr/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i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3025" name="Group 49"/>
          <p:cNvGrpSpPr/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sz="1800" b="0" i="1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3027" name="Group 51"/>
          <p:cNvGrpSpPr/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26" name="Group 50"/>
          <p:cNvGrpSpPr/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3028" name="Group 52"/>
          <p:cNvGrpSpPr/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29" name="Group 53"/>
          <p:cNvGrpSpPr/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0" name="Group 54"/>
          <p:cNvGrpSpPr/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2" name="Group 56"/>
          <p:cNvGrpSpPr/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1" name="Group 55"/>
          <p:cNvGrpSpPr/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3" name="Group 57"/>
          <p:cNvGrpSpPr/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4003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7-13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二叉树采用二叉链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结构，设计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的结点的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层次（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假设所有结点值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唯一）。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　</a:t>
            </a:r>
            <a:r>
              <a:rPr kumimoji="1" lang="zh-CN" altLang="en-US">
                <a:solidFill>
                  <a:srgbClr val="FF0000"/>
                </a:solidFill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</a:rPr>
              <a:t>  解：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的结点的层次，其中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指结点的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层数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当在二叉树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中找到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其层次（一个大于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的整数）；若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没有找到，返回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308041"/>
              <a:chOff x="2571736" y="1714488"/>
              <a:chExt cx="3357586" cy="230804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endParaRPr lang="zh-CN" altLang="en-US" sz="20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lchild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rchild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初始调用</a:t>
                </a:r>
                <a:r>
                  <a:rPr lang="zh-CN" altLang="en-US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Level(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根结点的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层次为</a:t>
                </a:r>
                <a:r>
                  <a:rPr kumimoji="1" lang="en-US" altLang="zh-CN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308041"/>
            <a:chOff x="2571736" y="1714488"/>
            <a:chExt cx="3357586" cy="2308041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lchild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rchild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空二叉树中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)=0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Level</a:t>
              </a:r>
              <a:r>
                <a:rPr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data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因为假设“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所指结点的层次”</a:t>
                </a:r>
                <a:endParaRPr lang="zh-CN" altLang="en-US" sz="20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32" y="257174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  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=Level 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7324" y="3500438"/>
            <a:ext cx="628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Level(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)=Level(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171448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668442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bldLvl="0" animBg="1"/>
      <p:bldP spid="30" grpId="1" bldLvl="0" animBg="1"/>
      <p:bldP spid="31" grpId="0" bldLvl="0" animBg="1"/>
      <p:bldP spid="33" grpId="0"/>
      <p:bldP spid="34" grpId="0" bldLvl="0" animBg="1"/>
      <p:bldP spid="35" grpId="0"/>
      <p:bldP spid="36" grpId="0"/>
      <p:bldP spid="37" grpId="0" bldLvl="0" animBg="1"/>
      <p:bldP spid="43" grpId="0"/>
      <p:bldP spid="44" grpId="0"/>
      <p:bldP spid="45" grpId="0"/>
      <p:bldP spid="46" grpId="0" bldLvl="0" animBg="1"/>
      <p:bldP spid="4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714348" y="428604"/>
            <a:ext cx="3714776" cy="461661"/>
          </a:xfrm>
          <a:prstGeom prst="rect">
            <a:avLst/>
          </a:prstGeom>
          <a:noFill/>
          <a:ln w="3175" algn="ctr">
            <a:noFill/>
            <a:miter lim="800000"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42910" y="1071546"/>
            <a:ext cx="8143932" cy="16646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=NULL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sz="2000" i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)≠0</a:t>
            </a:r>
            <a:endParaRPr lang="en-US" altLang="zh-CN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3" y="927100"/>
            <a:ext cx="7943850" cy="44290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结点后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层次，否则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 0;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(b-&gt;data==x) return h; 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找到结点时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在左子树中查找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左子树中未找到时在右子树中查找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先序遍历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算法思想。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76669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7-14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假设二叉树采用二叉链存储结构，设计一个算法求二叉树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设计算法为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Lnodenum(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所指的结点层次，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是引用型参数，用于保存第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初始调用时，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为根结点指针，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赋值为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，即调用方式是：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Lnodenum(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749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*b，int h，int k，int &amp;n)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(b==NULL)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空树直接返回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处理非空树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，递归处理左、右子树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(b-&gt;lchild，h+1，k，n);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(b-&gt;rchild，h+1，k，n);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采用基于先序遍历的思路得到如下算法：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上述算法中，引用型形参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用于记录二叉树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层的结点个数，也可以用全局变量来代替，功能等价的算法如下：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9114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n=0;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全局变量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*b，int h，int k)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if (b==NULL)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空树直接返回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处理非空树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，递归处理左、右子树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(b-&gt;lchild，h+1，k);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(b-&gt;rchild，h+1，k);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  <a:endPara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715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7-15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假设二叉树采用二叉链存储结构，设计一个算法判断两棵二叉树是否相似，所谓二叉树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是相似的指的是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都是空的二叉树；或者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的根结点是相似的，以及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的左子树和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的左子树是相似的且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的右子树与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的右子树是相似的。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判断两棵二叉树是否相似的递归模型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如下：	</a:t>
            </a:r>
            <a:endParaRPr kumimoji="1"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23439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)=true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2=NULL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)=false  	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之一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为空，另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一不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&amp;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kumimoji="1"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1-&gt;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t2-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9"/>
          <p:cNvGrpSpPr/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需要根据题意自已归纳起</a:t>
              </a: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出，否则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不完整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72494" cy="42919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Like(BTNode *b1，BTNode *b2)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//b1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b2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两棵二叉树相似时返回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bool like1，like2;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(b1==NULL &amp;&amp; b2==NULL)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 if (b1==NULL || b2==NULL)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like1=Like(b1-&gt;lchild，b2-&gt;lchild);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like2=Like(b1-&gt;rchild，b2-&gt;rchild);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(like1 &amp;&amp; like2);	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like1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like2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的与运算结果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7-16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假设二叉树采用二叉链存储结构，设计一个算法输出值为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的结点的所有祖先。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表示结点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是否为值是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的结点的祖先，若结点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是值是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的结点的祖先。当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时，输出结点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的值。求值为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的结点的所有祖先的递归模型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928934"/>
            <a:ext cx="835824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false			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，并输出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若结点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的左孩子或右孩子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域为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，并输出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	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false			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505" y="1268730"/>
            <a:ext cx="3528060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、双亲</a:t>
            </a:r>
            <a:r>
              <a:rPr kumimoji="1" lang="zh-CN" altLang="en-US" dirty="0" smtClean="0">
                <a:solidFill>
                  <a:srgbClr val="FF0000"/>
                </a:solidFill>
                <a:highlight>
                  <a:srgbClr val="FFFF00"/>
                </a:highlight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/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562960" y="265049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/>
          <p:nvPr/>
        </p:nvGrpSpPr>
        <p:grpSpPr bwMode="auto">
          <a:xfrm>
            <a:off x="6012473" y="168847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42"/>
          <p:cNvGrpSpPr/>
          <p:nvPr/>
        </p:nvGrpSpPr>
        <p:grpSpPr bwMode="auto">
          <a:xfrm>
            <a:off x="4859948" y="167736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  <a:endParaRPr lang="en-US" altLang="zh-CN" sz="20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  <a:endParaRPr lang="en-US" altLang="zh-CN" sz="2000"/>
            </a:p>
          </p:txBody>
        </p:sp>
      </p:grpSp>
      <p:grpSp>
        <p:nvGrpSpPr>
          <p:cNvPr id="42" name="Group 46"/>
          <p:cNvGrpSpPr/>
          <p:nvPr/>
        </p:nvGrpSpPr>
        <p:grpSpPr bwMode="auto">
          <a:xfrm>
            <a:off x="1187743" y="5373059"/>
            <a:ext cx="3276599" cy="400050"/>
            <a:chOff x="839" y="3263"/>
            <a:chExt cx="2064" cy="252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2427" y="3330"/>
              <a:ext cx="476" cy="1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839" y="3263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树的双亲存储结构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215551" y="87247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伪指针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其双亲结点的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550268" y="105864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6758637" y="130110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树中任何结点只有唯一的双亲结点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787900" y="4569460"/>
            <a:ext cx="4164330" cy="215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</a:t>
            </a:r>
            <a:r>
              <a:rPr lang="en-US" altLang="zh-CN" sz="18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18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parent;	</a:t>
            </a:r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指向双亲的位置</a:t>
            </a:r>
            <a:endParaRPr lang="zh-CN" altLang="en-US" sz="18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PTree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18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429552" cy="45996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*b，ElemType x)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 (b-&gt;lchild!=NULL &amp;&amp; b-&gt;lchild-&gt;data==x 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|| b-&gt;rchild!=NULL &amp;&amp; b-&gt;rchild-&gt;data==x)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 (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(b-&gt;lchild，x) ||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(b-&gt;rchild，x))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存储结构     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/>
          <p:nvPr/>
        </p:nvGrpSpPr>
        <p:grpSpPr bwMode="auto">
          <a:xfrm>
            <a:off x="6084539" y="428612"/>
            <a:ext cx="2951162" cy="1211263"/>
            <a:chOff x="1837" y="2976"/>
            <a:chExt cx="1859" cy="763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H="1">
              <a:off x="2417" y="3233"/>
              <a:ext cx="465" cy="50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树的孩子链存储结构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62" name="TextBox 61"/>
          <p:cNvSpPr txBox="1"/>
          <p:nvPr/>
        </p:nvSpPr>
        <p:spPr>
          <a:xfrm>
            <a:off x="2987992" y="1196959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每个指针指向一颗子树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674466" y="5157455"/>
            <a:ext cx="6107125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MaxSons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指向兄弟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7671" name="Group 39"/>
          <p:cNvGrpSpPr/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该存储结构的优缺点？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每个结点固定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只有两个指针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域！！！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  <a:endParaRPr lang="en-US" altLang="zh-CN" sz="2000" dirty="0"/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  <a:endParaRPr lang="en-US" altLang="zh-CN" sz="2000" dirty="0" smtClean="0"/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  <a:endParaRPr lang="en-US" altLang="zh-CN" sz="2000" dirty="0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  <a:endParaRPr lang="en-US" altLang="zh-CN" sz="2000" dirty="0" smtClean="0"/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6372225" y="696595"/>
            <a:ext cx="2087245" cy="2660650"/>
            <a:chOff x="623" y="2565"/>
            <a:chExt cx="3287" cy="4190"/>
          </a:xfrm>
        </p:grpSpPr>
        <p:sp>
          <p:nvSpPr>
            <p:cNvPr id="386102" name="Oval 54"/>
            <p:cNvSpPr>
              <a:spLocks noChangeArrowheads="1"/>
            </p:cNvSpPr>
            <p:nvPr/>
          </p:nvSpPr>
          <p:spPr bwMode="auto">
            <a:xfrm>
              <a:off x="2438" y="2565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3" name="Oval 55"/>
            <p:cNvSpPr>
              <a:spLocks noChangeArrowheads="1"/>
            </p:cNvSpPr>
            <p:nvPr/>
          </p:nvSpPr>
          <p:spPr bwMode="auto">
            <a:xfrm>
              <a:off x="1643" y="6075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4" name="Oval 56"/>
            <p:cNvSpPr>
              <a:spLocks noChangeArrowheads="1"/>
            </p:cNvSpPr>
            <p:nvPr/>
          </p:nvSpPr>
          <p:spPr bwMode="auto">
            <a:xfrm>
              <a:off x="1643" y="3693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5" name="Oval 57"/>
            <p:cNvSpPr>
              <a:spLocks noChangeArrowheads="1"/>
            </p:cNvSpPr>
            <p:nvPr/>
          </p:nvSpPr>
          <p:spPr bwMode="auto">
            <a:xfrm>
              <a:off x="3230" y="3693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6" name="Oval 58"/>
            <p:cNvSpPr>
              <a:spLocks noChangeArrowheads="1"/>
            </p:cNvSpPr>
            <p:nvPr/>
          </p:nvSpPr>
          <p:spPr bwMode="auto">
            <a:xfrm>
              <a:off x="623" y="4938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7" name="Oval 59"/>
            <p:cNvSpPr>
              <a:spLocks noChangeArrowheads="1"/>
            </p:cNvSpPr>
            <p:nvPr/>
          </p:nvSpPr>
          <p:spPr bwMode="auto">
            <a:xfrm>
              <a:off x="1643" y="4940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8" name="Oval 60"/>
            <p:cNvSpPr>
              <a:spLocks noChangeArrowheads="1"/>
            </p:cNvSpPr>
            <p:nvPr/>
          </p:nvSpPr>
          <p:spPr bwMode="auto">
            <a:xfrm>
              <a:off x="2778" y="4940"/>
              <a:ext cx="680" cy="68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09" name="Freeform 61"/>
            <p:cNvSpPr/>
            <p:nvPr/>
          </p:nvSpPr>
          <p:spPr bwMode="auto">
            <a:xfrm>
              <a:off x="1995" y="5618"/>
              <a:ext cx="3" cy="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86110" name="Freeform 62"/>
            <p:cNvSpPr/>
            <p:nvPr/>
          </p:nvSpPr>
          <p:spPr bwMode="auto">
            <a:xfrm>
              <a:off x="2085" y="3128"/>
              <a:ext cx="430" cy="59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86111" name="Freeform 63"/>
            <p:cNvSpPr/>
            <p:nvPr/>
          </p:nvSpPr>
          <p:spPr bwMode="auto">
            <a:xfrm>
              <a:off x="3035" y="3118"/>
              <a:ext cx="420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86112" name="Line 64"/>
            <p:cNvSpPr>
              <a:spLocks noChangeShapeType="1"/>
            </p:cNvSpPr>
            <p:nvPr/>
          </p:nvSpPr>
          <p:spPr bwMode="auto">
            <a:xfrm>
              <a:off x="1983" y="4373"/>
              <a:ext cx="0" cy="56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86113" name="Freeform 65"/>
            <p:cNvSpPr/>
            <p:nvPr/>
          </p:nvSpPr>
          <p:spPr bwMode="auto">
            <a:xfrm>
              <a:off x="1058" y="4215"/>
              <a:ext cx="630" cy="74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86114" name="Freeform 66"/>
            <p:cNvSpPr/>
            <p:nvPr/>
          </p:nvSpPr>
          <p:spPr bwMode="auto">
            <a:xfrm>
              <a:off x="2288" y="4175"/>
              <a:ext cx="690" cy="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5556" y="3755321"/>
            <a:ext cx="4009098" cy="553941"/>
            <a:chOff x="4714876" y="1910646"/>
            <a:chExt cx="4009098" cy="55394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5016" y="191064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结点的所有孩子链起来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5560" y="239395"/>
            <a:ext cx="3819524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兄弟链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存储结构 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有限的结点集合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388778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二叉树的定义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这个集合或者是空。</a:t>
            </a:r>
            <a:endParaRPr kumimoji="1" lang="zh-CN" altLang="en-US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或者由一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个根结点和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两棵互不相交的称为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的二叉树组成。</a:t>
            </a:r>
            <a:r>
              <a:rPr kumimoji="1" lang="zh-CN" altLang="en-US" dirty="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10365</Words>
  <Application>WPS 演示</Application>
  <PresentationFormat>全屏显示(4:3)</PresentationFormat>
  <Paragraphs>1822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Wingdings</vt:lpstr>
      <vt:lpstr>微软雅黑</vt:lpstr>
      <vt:lpstr>黑体</vt:lpstr>
      <vt:lpstr>Arial Unicode MS</vt:lpstr>
      <vt:lpstr>Calibri</vt:lpstr>
      <vt:lpstr>Symbol</vt:lpstr>
      <vt:lpstr>Verdana</vt:lpstr>
      <vt:lpstr>华文隶书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993</cp:revision>
  <dcterms:created xsi:type="dcterms:W3CDTF">2004-04-08T11:59:00Z</dcterms:created>
  <dcterms:modified xsi:type="dcterms:W3CDTF">2021-12-23T10:44:54Z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462555AEFD8E41938725A4F14E9701BE</vt:lpwstr>
  </property>
</Properties>
</file>