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638" r:id="rId3"/>
    <p:sldId id="642" r:id="rId4"/>
    <p:sldId id="633" r:id="rId5"/>
    <p:sldId id="634" r:id="rId6"/>
    <p:sldId id="635" r:id="rId7"/>
    <p:sldId id="636" r:id="rId8"/>
    <p:sldId id="644" r:id="rId9"/>
    <p:sldId id="646" r:id="rId10"/>
    <p:sldId id="647" r:id="rId11"/>
    <p:sldId id="648" r:id="rId12"/>
    <p:sldId id="649" r:id="rId13"/>
    <p:sldId id="652" r:id="rId14"/>
    <p:sldId id="650" r:id="rId15"/>
    <p:sldId id="653" r:id="rId16"/>
    <p:sldId id="654" r:id="rId17"/>
    <p:sldId id="655" r:id="rId18"/>
    <p:sldId id="656" r:id="rId19"/>
    <p:sldId id="679" r:id="rId20"/>
    <p:sldId id="680" r:id="rId21"/>
    <p:sldId id="681" r:id="rId22"/>
    <p:sldId id="682" r:id="rId23"/>
    <p:sldId id="683" r:id="rId24"/>
    <p:sldId id="684" r:id="rId25"/>
    <p:sldId id="685" r:id="rId26"/>
    <p:sldId id="686" r:id="rId27"/>
    <p:sldId id="666" r:id="rId28"/>
    <p:sldId id="667" r:id="rId29"/>
    <p:sldId id="668" r:id="rId30"/>
    <p:sldId id="665" r:id="rId31"/>
    <p:sldId id="669" r:id="rId32"/>
    <p:sldId id="670" r:id="rId33"/>
    <p:sldId id="671" r:id="rId34"/>
    <p:sldId id="645" r:id="rId3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FF"/>
    <a:srgbClr val="3333FF"/>
    <a:srgbClr val="990099"/>
    <a:srgbClr val="336600"/>
    <a:srgbClr val="CC00FF"/>
    <a:srgbClr val="66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09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786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DF35D-4E0B-48AD-B551-D0EF223ADC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F4E18-B896-49C9-8F50-6F125F5B24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BA1A-0077-4CFB-BDDA-5B226ED671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4AAA-33F8-41E3-A3BD-44044CA56C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2FD9-FFBB-4A45-8B56-1D7843EE1FD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C4B4-F711-4B5F-86CB-451375D22CF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3B1D-F2E8-4CD2-8667-00B8B02FDD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84A-F909-4A3C-8471-EDE7CC5E6DA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5A4-3570-4719-9F7F-05FD7AEAE8C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827-E872-47F5-8061-D9E5E7E52A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6324-8059-4E43-B6AC-6609737ED17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9736-7194-4C3F-AD40-CE864C594AF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52A4-7D93-4BD2-BAE1-7714FD19258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F90E-02E8-4B7E-B891-D25186405F33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48665" y="2035175"/>
            <a:ext cx="5955665" cy="4679950"/>
            <a:chOff x="1495" y="2525"/>
            <a:chExt cx="9379" cy="7370"/>
          </a:xfrm>
        </p:grpSpPr>
        <p:sp>
          <p:nvSpPr>
            <p:cNvPr id="382978" name="Freeform 2"/>
            <p:cNvSpPr>
              <a:spLocks noChangeAspect="1"/>
            </p:cNvSpPr>
            <p:nvPr/>
          </p:nvSpPr>
          <p:spPr bwMode="auto">
            <a:xfrm>
              <a:off x="5717" y="6153"/>
              <a:ext cx="465" cy="6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240"/>
                </a:cxn>
              </a:cxnLst>
              <a:rect l="0" t="0" r="r" b="b"/>
              <a:pathLst>
                <a:path w="186" h="240">
                  <a:moveTo>
                    <a:pt x="186" y="0"/>
                  </a:moveTo>
                  <a:lnTo>
                    <a:pt x="0" y="240"/>
                  </a:lnTo>
                </a:path>
              </a:pathLst>
            </a:custGeom>
            <a:ln w="19050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998" name="Freeform 22"/>
            <p:cNvSpPr>
              <a:spLocks noChangeAspect="1"/>
            </p:cNvSpPr>
            <p:nvPr/>
          </p:nvSpPr>
          <p:spPr bwMode="auto">
            <a:xfrm>
              <a:off x="6429" y="5268"/>
              <a:ext cx="8" cy="4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39"/>
                </a:cxn>
              </a:cxnLst>
              <a:rect l="0" t="0" r="r" b="b"/>
              <a:pathLst>
                <a:path w="3" h="239">
                  <a:moveTo>
                    <a:pt x="0" y="0"/>
                  </a:moveTo>
                  <a:lnTo>
                    <a:pt x="3" y="239"/>
                  </a:lnTo>
                </a:path>
              </a:pathLst>
            </a:custGeom>
            <a:ln w="19050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997" name="Freeform 21"/>
            <p:cNvSpPr/>
            <p:nvPr/>
          </p:nvSpPr>
          <p:spPr bwMode="auto">
            <a:xfrm>
              <a:off x="6417" y="4200"/>
              <a:ext cx="2" cy="51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56"/>
                </a:cxn>
              </a:cxnLst>
              <a:rect l="0" t="0" r="r" b="b"/>
              <a:pathLst>
                <a:path w="8" h="256">
                  <a:moveTo>
                    <a:pt x="8" y="0"/>
                  </a:moveTo>
                  <a:lnTo>
                    <a:pt x="0" y="256"/>
                  </a:lnTo>
                </a:path>
              </a:pathLst>
            </a:custGeom>
            <a:ln w="19050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980" name="Freeform 4"/>
            <p:cNvSpPr>
              <a:spLocks noChangeAspect="1"/>
            </p:cNvSpPr>
            <p:nvPr/>
          </p:nvSpPr>
          <p:spPr bwMode="auto">
            <a:xfrm>
              <a:off x="3542" y="4085"/>
              <a:ext cx="280" cy="613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0" y="245"/>
                </a:cxn>
              </a:cxnLst>
              <a:rect l="0" t="0" r="r" b="b"/>
              <a:pathLst>
                <a:path w="112" h="245">
                  <a:moveTo>
                    <a:pt x="112" y="0"/>
                  </a:moveTo>
                  <a:lnTo>
                    <a:pt x="0" y="245"/>
                  </a:lnTo>
                </a:path>
              </a:pathLst>
            </a:custGeom>
            <a:ln w="19050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979" name="Freeform 3"/>
            <p:cNvSpPr>
              <a:spLocks noChangeAspect="1"/>
            </p:cNvSpPr>
            <p:nvPr/>
          </p:nvSpPr>
          <p:spPr bwMode="auto">
            <a:xfrm>
              <a:off x="4209" y="4115"/>
              <a:ext cx="278" cy="5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9" y="298"/>
                </a:cxn>
              </a:cxnLst>
              <a:rect l="0" t="0" r="r" b="b"/>
              <a:pathLst>
                <a:path w="139" h="298">
                  <a:moveTo>
                    <a:pt x="0" y="0"/>
                  </a:moveTo>
                  <a:lnTo>
                    <a:pt x="139" y="298"/>
                  </a:lnTo>
                </a:path>
              </a:pathLst>
            </a:custGeom>
            <a:ln w="19050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995" name="Freeform 19"/>
            <p:cNvSpPr>
              <a:spLocks noChangeAspect="1"/>
            </p:cNvSpPr>
            <p:nvPr/>
          </p:nvSpPr>
          <p:spPr bwMode="auto">
            <a:xfrm>
              <a:off x="4139" y="2895"/>
              <a:ext cx="763" cy="76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0" y="382"/>
                </a:cxn>
              </a:cxnLst>
              <a:rect l="0" t="0" r="r" b="b"/>
              <a:pathLst>
                <a:path w="382" h="382">
                  <a:moveTo>
                    <a:pt x="382" y="0"/>
                  </a:moveTo>
                  <a:lnTo>
                    <a:pt x="0" y="382"/>
                  </a:lnTo>
                </a:path>
              </a:pathLst>
            </a:custGeom>
            <a:ln w="19050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996" name="Freeform 20"/>
            <p:cNvSpPr>
              <a:spLocks noChangeAspect="1"/>
            </p:cNvSpPr>
            <p:nvPr/>
          </p:nvSpPr>
          <p:spPr bwMode="auto">
            <a:xfrm>
              <a:off x="5449" y="2903"/>
              <a:ext cx="785" cy="7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314"/>
                </a:cxn>
              </a:cxnLst>
              <a:rect l="0" t="0" r="r" b="b"/>
              <a:pathLst>
                <a:path w="314" h="314">
                  <a:moveTo>
                    <a:pt x="0" y="0"/>
                  </a:moveTo>
                  <a:lnTo>
                    <a:pt x="314" y="314"/>
                  </a:lnTo>
                </a:path>
              </a:pathLst>
            </a:custGeom>
            <a:ln w="19050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981" name="Freeform 5"/>
            <p:cNvSpPr>
              <a:spLocks noChangeAspect="1"/>
            </p:cNvSpPr>
            <p:nvPr/>
          </p:nvSpPr>
          <p:spPr bwMode="auto">
            <a:xfrm>
              <a:off x="6429" y="6280"/>
              <a:ext cx="5" cy="4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52"/>
                </a:cxn>
              </a:cxnLst>
              <a:rect l="0" t="0" r="r" b="b"/>
              <a:pathLst>
                <a:path w="2" h="252">
                  <a:moveTo>
                    <a:pt x="0" y="0"/>
                  </a:moveTo>
                  <a:lnTo>
                    <a:pt x="2" y="252"/>
                  </a:lnTo>
                </a:path>
              </a:pathLst>
            </a:custGeom>
            <a:ln w="19050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982" name="Freeform 6"/>
            <p:cNvSpPr>
              <a:spLocks noChangeAspect="1"/>
            </p:cNvSpPr>
            <p:nvPr/>
          </p:nvSpPr>
          <p:spPr bwMode="auto">
            <a:xfrm>
              <a:off x="6664" y="6125"/>
              <a:ext cx="555" cy="6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8" y="326"/>
                </a:cxn>
              </a:cxnLst>
              <a:rect l="0" t="0" r="r" b="b"/>
              <a:pathLst>
                <a:path w="278" h="326">
                  <a:moveTo>
                    <a:pt x="0" y="0"/>
                  </a:moveTo>
                  <a:lnTo>
                    <a:pt x="278" y="326"/>
                  </a:lnTo>
                </a:path>
              </a:pathLst>
            </a:custGeom>
            <a:ln w="19050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983" name="Freeform 7"/>
            <p:cNvSpPr>
              <a:spLocks noChangeAspect="1"/>
            </p:cNvSpPr>
            <p:nvPr/>
          </p:nvSpPr>
          <p:spPr bwMode="auto">
            <a:xfrm>
              <a:off x="5162" y="3063"/>
              <a:ext cx="5" cy="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84"/>
                </a:cxn>
              </a:cxnLst>
              <a:rect l="0" t="0" r="r" b="b"/>
              <a:pathLst>
                <a:path w="2" h="284">
                  <a:moveTo>
                    <a:pt x="0" y="0"/>
                  </a:moveTo>
                  <a:lnTo>
                    <a:pt x="2" y="28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984" name="Oval 8"/>
            <p:cNvSpPr>
              <a:spLocks noChangeAspect="1" noChangeArrowheads="1"/>
            </p:cNvSpPr>
            <p:nvPr/>
          </p:nvSpPr>
          <p:spPr bwMode="auto">
            <a:xfrm>
              <a:off x="4889" y="2525"/>
              <a:ext cx="545" cy="543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2985" name="Oval 9"/>
            <p:cNvSpPr>
              <a:spLocks noChangeAspect="1" noChangeArrowheads="1"/>
            </p:cNvSpPr>
            <p:nvPr/>
          </p:nvSpPr>
          <p:spPr bwMode="auto">
            <a:xfrm>
              <a:off x="3752" y="3628"/>
              <a:ext cx="545" cy="542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2986" name="Oval 10"/>
            <p:cNvSpPr>
              <a:spLocks noChangeAspect="1" noChangeArrowheads="1"/>
            </p:cNvSpPr>
            <p:nvPr/>
          </p:nvSpPr>
          <p:spPr bwMode="auto">
            <a:xfrm>
              <a:off x="4889" y="3628"/>
              <a:ext cx="543" cy="542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2987" name="Oval 11"/>
            <p:cNvSpPr>
              <a:spLocks noChangeAspect="1" noChangeArrowheads="1"/>
            </p:cNvSpPr>
            <p:nvPr/>
          </p:nvSpPr>
          <p:spPr bwMode="auto">
            <a:xfrm>
              <a:off x="6137" y="3628"/>
              <a:ext cx="542" cy="542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2988" name="Oval 12"/>
            <p:cNvSpPr>
              <a:spLocks noChangeAspect="1" noChangeArrowheads="1"/>
            </p:cNvSpPr>
            <p:nvPr/>
          </p:nvSpPr>
          <p:spPr bwMode="auto">
            <a:xfrm>
              <a:off x="3199" y="4715"/>
              <a:ext cx="545" cy="545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2989" name="Oval 13"/>
            <p:cNvSpPr>
              <a:spLocks noChangeAspect="1" noChangeArrowheads="1"/>
            </p:cNvSpPr>
            <p:nvPr/>
          </p:nvSpPr>
          <p:spPr bwMode="auto">
            <a:xfrm>
              <a:off x="4254" y="4715"/>
              <a:ext cx="545" cy="545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2990" name="Oval 14"/>
            <p:cNvSpPr>
              <a:spLocks noChangeAspect="1" noChangeArrowheads="1"/>
            </p:cNvSpPr>
            <p:nvPr/>
          </p:nvSpPr>
          <p:spPr bwMode="auto">
            <a:xfrm>
              <a:off x="6157" y="4715"/>
              <a:ext cx="545" cy="545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2991" name="Oval 15"/>
            <p:cNvSpPr>
              <a:spLocks noChangeAspect="1" noChangeArrowheads="1"/>
            </p:cNvSpPr>
            <p:nvPr/>
          </p:nvSpPr>
          <p:spPr bwMode="auto">
            <a:xfrm>
              <a:off x="6147" y="5733"/>
              <a:ext cx="542" cy="542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2992" name="Oval 16"/>
            <p:cNvSpPr>
              <a:spLocks noChangeAspect="1" noChangeArrowheads="1"/>
            </p:cNvSpPr>
            <p:nvPr/>
          </p:nvSpPr>
          <p:spPr bwMode="auto">
            <a:xfrm>
              <a:off x="6164" y="6770"/>
              <a:ext cx="543" cy="543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2993" name="Oval 17"/>
            <p:cNvSpPr>
              <a:spLocks noChangeAspect="1" noChangeArrowheads="1"/>
            </p:cNvSpPr>
            <p:nvPr/>
          </p:nvSpPr>
          <p:spPr bwMode="auto">
            <a:xfrm>
              <a:off x="5344" y="6770"/>
              <a:ext cx="545" cy="543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2994" name="Oval 18"/>
            <p:cNvSpPr>
              <a:spLocks noChangeAspect="1" noChangeArrowheads="1"/>
            </p:cNvSpPr>
            <p:nvPr/>
          </p:nvSpPr>
          <p:spPr bwMode="auto">
            <a:xfrm>
              <a:off x="7034" y="6770"/>
              <a:ext cx="545" cy="543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2999" name="Text Box 23"/>
            <p:cNvSpPr txBox="1">
              <a:spLocks noChangeArrowheads="1"/>
            </p:cNvSpPr>
            <p:nvPr/>
          </p:nvSpPr>
          <p:spPr bwMode="auto">
            <a:xfrm>
              <a:off x="1495" y="7928"/>
              <a:ext cx="7640" cy="7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层次</a:t>
              </a:r>
              <a:r>
                <a:rPr kumimoji="1" lang="zh-CN" altLang="en-US">
                  <a:latin typeface="楷体" panose="02010609060101010101" pitchFamily="49" charset="-122"/>
                  <a:ea typeface="楷体" panose="02010609060101010101" pitchFamily="49" charset="-122"/>
                </a:rPr>
                <a:t>遍历</a:t>
              </a:r>
              <a:r>
                <a:rPr kumimoji="1"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的结点访问</a:t>
              </a:r>
              <a:r>
                <a:rPr kumimoji="1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次序：</a:t>
              </a:r>
              <a:endPara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383000" name="Group 24"/>
            <p:cNvGrpSpPr/>
            <p:nvPr/>
          </p:nvGrpSpPr>
          <p:grpSpPr bwMode="auto">
            <a:xfrm>
              <a:off x="3310" y="2530"/>
              <a:ext cx="2122" cy="7365"/>
              <a:chOff x="975" y="121"/>
              <a:chExt cx="849" cy="2946"/>
            </a:xfrm>
          </p:grpSpPr>
          <p:sp>
            <p:nvSpPr>
              <p:cNvPr id="383001" name="Text Box 25"/>
              <p:cNvSpPr txBox="1">
                <a:spLocks noChangeArrowheads="1"/>
              </p:cNvSpPr>
              <p:nvPr/>
            </p:nvSpPr>
            <p:spPr bwMode="auto">
              <a:xfrm>
                <a:off x="975" y="2779"/>
                <a:ext cx="244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i="1">
                    <a:solidFill>
                      <a:srgbClr val="FF0000"/>
                    </a:solidFill>
                  </a:rPr>
                  <a:t>A</a:t>
                </a:r>
                <a:endParaRPr kumimoji="1" lang="en-US" altLang="zh-CN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83002" name="Oval 26"/>
              <p:cNvSpPr>
                <a:spLocks noChangeAspect="1" noChangeArrowheads="1"/>
              </p:cNvSpPr>
              <p:nvPr/>
            </p:nvSpPr>
            <p:spPr bwMode="auto">
              <a:xfrm>
                <a:off x="1606" y="121"/>
                <a:ext cx="218" cy="21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i="1" dirty="0">
                    <a:solidFill>
                      <a:srgbClr val="0000CC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1800" b="0" i="1" dirty="0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3024" name="Group 48"/>
            <p:cNvGrpSpPr/>
            <p:nvPr/>
          </p:nvGrpSpPr>
          <p:grpSpPr bwMode="auto">
            <a:xfrm>
              <a:off x="3750" y="3633"/>
              <a:ext cx="920" cy="6262"/>
              <a:chOff x="1151" y="562"/>
              <a:chExt cx="368" cy="2505"/>
            </a:xfrm>
          </p:grpSpPr>
          <p:sp>
            <p:nvSpPr>
              <p:cNvPr id="383003" name="Text Box 27"/>
              <p:cNvSpPr txBox="1">
                <a:spLocks noChangeArrowheads="1"/>
              </p:cNvSpPr>
              <p:nvPr/>
            </p:nvSpPr>
            <p:spPr bwMode="auto">
              <a:xfrm>
                <a:off x="1275" y="2779"/>
                <a:ext cx="244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i="1">
                    <a:solidFill>
                      <a:srgbClr val="FF0000"/>
                    </a:solidFill>
                  </a:rPr>
                  <a:t>B</a:t>
                </a:r>
                <a:endParaRPr kumimoji="1" lang="en-US" altLang="zh-CN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83004" name="Oval 28"/>
              <p:cNvSpPr>
                <a:spLocks noChangeAspect="1" noChangeArrowheads="1"/>
              </p:cNvSpPr>
              <p:nvPr/>
            </p:nvSpPr>
            <p:spPr bwMode="auto">
              <a:xfrm>
                <a:off x="1151" y="562"/>
                <a:ext cx="218" cy="21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i="1" dirty="0">
                    <a:solidFill>
                      <a:srgbClr val="0000CC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1800" b="0" i="1" dirty="0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3025" name="Group 49"/>
            <p:cNvGrpSpPr/>
            <p:nvPr/>
          </p:nvGrpSpPr>
          <p:grpSpPr bwMode="auto">
            <a:xfrm>
              <a:off x="4740" y="3633"/>
              <a:ext cx="690" cy="6262"/>
              <a:chOff x="1547" y="562"/>
              <a:chExt cx="276" cy="2505"/>
            </a:xfrm>
          </p:grpSpPr>
          <p:sp>
            <p:nvSpPr>
              <p:cNvPr id="383006" name="Oval 30"/>
              <p:cNvSpPr>
                <a:spLocks noChangeAspect="1" noChangeArrowheads="1"/>
              </p:cNvSpPr>
              <p:nvPr/>
            </p:nvSpPr>
            <p:spPr bwMode="auto">
              <a:xfrm>
                <a:off x="1606" y="562"/>
                <a:ext cx="217" cy="21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i="1">
                    <a:solidFill>
                      <a:srgbClr val="0000CC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C</a:t>
                </a:r>
                <a:endParaRPr lang="en-US" altLang="zh-CN" sz="1800" b="0" i="1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3009" name="Text Box 33"/>
              <p:cNvSpPr txBox="1">
                <a:spLocks noChangeArrowheads="1"/>
              </p:cNvSpPr>
              <p:nvPr/>
            </p:nvSpPr>
            <p:spPr bwMode="auto">
              <a:xfrm>
                <a:off x="1547" y="2779"/>
                <a:ext cx="244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i="1">
                    <a:solidFill>
                      <a:srgbClr val="FF0000"/>
                    </a:solidFill>
                  </a:rPr>
                  <a:t>C</a:t>
                </a:r>
                <a:endParaRPr kumimoji="1" lang="en-US" altLang="zh-CN" i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83027" name="Group 51"/>
            <p:cNvGrpSpPr/>
            <p:nvPr/>
          </p:nvGrpSpPr>
          <p:grpSpPr bwMode="auto">
            <a:xfrm>
              <a:off x="3197" y="4720"/>
              <a:ext cx="3515" cy="5175"/>
              <a:chOff x="930" y="997"/>
              <a:chExt cx="1406" cy="2070"/>
            </a:xfrm>
          </p:grpSpPr>
          <p:sp>
            <p:nvSpPr>
              <p:cNvPr id="383005" name="Text Box 29"/>
              <p:cNvSpPr txBox="1">
                <a:spLocks noChangeArrowheads="1"/>
              </p:cNvSpPr>
              <p:nvPr/>
            </p:nvSpPr>
            <p:spPr bwMode="auto">
              <a:xfrm>
                <a:off x="2092" y="2779"/>
                <a:ext cx="244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i="1">
                    <a:solidFill>
                      <a:srgbClr val="FF0000"/>
                    </a:solidFill>
                  </a:rPr>
                  <a:t>E</a:t>
                </a:r>
                <a:endParaRPr kumimoji="1" lang="en-US" altLang="zh-CN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83010" name="Oval 34"/>
              <p:cNvSpPr>
                <a:spLocks noChangeAspect="1" noChangeArrowheads="1"/>
              </p:cNvSpPr>
              <p:nvPr/>
            </p:nvSpPr>
            <p:spPr bwMode="auto">
              <a:xfrm>
                <a:off x="930" y="997"/>
                <a:ext cx="218" cy="218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3026" name="Group 50"/>
            <p:cNvGrpSpPr/>
            <p:nvPr/>
          </p:nvGrpSpPr>
          <p:grpSpPr bwMode="auto">
            <a:xfrm>
              <a:off x="5422" y="3633"/>
              <a:ext cx="1255" cy="6262"/>
              <a:chOff x="1820" y="562"/>
              <a:chExt cx="502" cy="2505"/>
            </a:xfrm>
          </p:grpSpPr>
          <p:sp>
            <p:nvSpPr>
              <p:cNvPr id="383008" name="Oval 32"/>
              <p:cNvSpPr>
                <a:spLocks noChangeAspect="1" noChangeArrowheads="1"/>
              </p:cNvSpPr>
              <p:nvPr/>
            </p:nvSpPr>
            <p:spPr bwMode="auto">
              <a:xfrm>
                <a:off x="2105" y="562"/>
                <a:ext cx="217" cy="21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3011" name="Text Box 35"/>
              <p:cNvSpPr txBox="1">
                <a:spLocks noChangeArrowheads="1"/>
              </p:cNvSpPr>
              <p:nvPr/>
            </p:nvSpPr>
            <p:spPr bwMode="auto">
              <a:xfrm>
                <a:off x="1820" y="2779"/>
                <a:ext cx="25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i="1">
                    <a:solidFill>
                      <a:srgbClr val="FF0000"/>
                    </a:solidFill>
                  </a:rPr>
                  <a:t>D</a:t>
                </a:r>
                <a:endParaRPr kumimoji="1" lang="en-US" altLang="zh-CN" i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83028" name="Group 52"/>
            <p:cNvGrpSpPr/>
            <p:nvPr/>
          </p:nvGrpSpPr>
          <p:grpSpPr bwMode="auto">
            <a:xfrm>
              <a:off x="4252" y="4720"/>
              <a:ext cx="3068" cy="5175"/>
              <a:chOff x="1352" y="997"/>
              <a:chExt cx="1227" cy="2070"/>
            </a:xfrm>
          </p:grpSpPr>
          <p:sp>
            <p:nvSpPr>
              <p:cNvPr id="383007" name="Text Box 31"/>
              <p:cNvSpPr txBox="1">
                <a:spLocks noChangeArrowheads="1"/>
              </p:cNvSpPr>
              <p:nvPr/>
            </p:nvSpPr>
            <p:spPr bwMode="auto">
              <a:xfrm>
                <a:off x="2335" y="2779"/>
                <a:ext cx="244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i="1">
                    <a:solidFill>
                      <a:srgbClr val="FF0000"/>
                    </a:solidFill>
                  </a:rPr>
                  <a:t>F</a:t>
                </a:r>
                <a:endParaRPr kumimoji="1" lang="en-US" altLang="zh-CN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83012" name="Oval 36"/>
              <p:cNvSpPr>
                <a:spLocks noChangeAspect="1" noChangeArrowheads="1"/>
              </p:cNvSpPr>
              <p:nvPr/>
            </p:nvSpPr>
            <p:spPr bwMode="auto">
              <a:xfrm>
                <a:off x="1352" y="997"/>
                <a:ext cx="218" cy="218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3029" name="Group 53"/>
            <p:cNvGrpSpPr/>
            <p:nvPr/>
          </p:nvGrpSpPr>
          <p:grpSpPr bwMode="auto">
            <a:xfrm>
              <a:off x="6155" y="4720"/>
              <a:ext cx="1942" cy="5175"/>
              <a:chOff x="2113" y="997"/>
              <a:chExt cx="777" cy="2070"/>
            </a:xfrm>
          </p:grpSpPr>
          <p:sp>
            <p:nvSpPr>
              <p:cNvPr id="383013" name="Text Box 37"/>
              <p:cNvSpPr txBox="1">
                <a:spLocks noChangeArrowheads="1"/>
              </p:cNvSpPr>
              <p:nvPr/>
            </p:nvSpPr>
            <p:spPr bwMode="auto">
              <a:xfrm>
                <a:off x="2635" y="2779"/>
                <a:ext cx="25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i="1">
                    <a:solidFill>
                      <a:srgbClr val="FF0000"/>
                    </a:solidFill>
                  </a:rPr>
                  <a:t>G</a:t>
                </a:r>
                <a:endParaRPr kumimoji="1" lang="en-US" altLang="zh-CN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83014" name="Oval 38"/>
              <p:cNvSpPr>
                <a:spLocks noChangeAspect="1" noChangeArrowheads="1"/>
              </p:cNvSpPr>
              <p:nvPr/>
            </p:nvSpPr>
            <p:spPr bwMode="auto">
              <a:xfrm>
                <a:off x="2113" y="997"/>
                <a:ext cx="218" cy="218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endPara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3030" name="Group 54"/>
            <p:cNvGrpSpPr/>
            <p:nvPr/>
          </p:nvGrpSpPr>
          <p:grpSpPr bwMode="auto">
            <a:xfrm>
              <a:off x="6145" y="5738"/>
              <a:ext cx="2657" cy="4157"/>
              <a:chOff x="2109" y="1404"/>
              <a:chExt cx="1063" cy="1663"/>
            </a:xfrm>
          </p:grpSpPr>
          <p:sp>
            <p:nvSpPr>
              <p:cNvPr id="383015" name="Text Box 39"/>
              <p:cNvSpPr txBox="1">
                <a:spLocks noChangeArrowheads="1"/>
              </p:cNvSpPr>
              <p:nvPr/>
            </p:nvSpPr>
            <p:spPr bwMode="auto">
              <a:xfrm>
                <a:off x="2907" y="2779"/>
                <a:ext cx="26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i="1">
                    <a:solidFill>
                      <a:srgbClr val="FF0000"/>
                    </a:solidFill>
                  </a:rPr>
                  <a:t>H</a:t>
                </a:r>
                <a:endParaRPr kumimoji="1" lang="en-US" altLang="zh-CN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83016" name="Oval 40"/>
              <p:cNvSpPr>
                <a:spLocks noChangeAspect="1" noChangeArrowheads="1"/>
              </p:cNvSpPr>
              <p:nvPr/>
            </p:nvSpPr>
            <p:spPr bwMode="auto">
              <a:xfrm>
                <a:off x="2109" y="1404"/>
                <a:ext cx="217" cy="21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3032" name="Group 56"/>
            <p:cNvGrpSpPr/>
            <p:nvPr/>
          </p:nvGrpSpPr>
          <p:grpSpPr bwMode="auto">
            <a:xfrm>
              <a:off x="6162" y="6775"/>
              <a:ext cx="3870" cy="3120"/>
              <a:chOff x="2116" y="1819"/>
              <a:chExt cx="1548" cy="1248"/>
            </a:xfrm>
          </p:grpSpPr>
          <p:sp>
            <p:nvSpPr>
              <p:cNvPr id="383017" name="Text Box 41"/>
              <p:cNvSpPr txBox="1">
                <a:spLocks noChangeArrowheads="1"/>
              </p:cNvSpPr>
              <p:nvPr/>
            </p:nvSpPr>
            <p:spPr bwMode="auto">
              <a:xfrm>
                <a:off x="3452" y="2779"/>
                <a:ext cx="21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i="1">
                    <a:solidFill>
                      <a:srgbClr val="FF0000"/>
                    </a:solidFill>
                  </a:rPr>
                  <a:t>J</a:t>
                </a:r>
                <a:endParaRPr kumimoji="1" lang="en-US" altLang="zh-CN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83018" name="Oval 42"/>
              <p:cNvSpPr>
                <a:spLocks noChangeAspect="1" noChangeArrowheads="1"/>
              </p:cNvSpPr>
              <p:nvPr/>
            </p:nvSpPr>
            <p:spPr bwMode="auto">
              <a:xfrm>
                <a:off x="2116" y="1819"/>
                <a:ext cx="217" cy="21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3031" name="Group 55"/>
            <p:cNvGrpSpPr/>
            <p:nvPr/>
          </p:nvGrpSpPr>
          <p:grpSpPr bwMode="auto">
            <a:xfrm>
              <a:off x="5342" y="6775"/>
              <a:ext cx="3958" cy="3120"/>
              <a:chOff x="1788" y="1819"/>
              <a:chExt cx="1583" cy="1248"/>
            </a:xfrm>
          </p:grpSpPr>
          <p:sp>
            <p:nvSpPr>
              <p:cNvPr id="383019" name="Text Box 43"/>
              <p:cNvSpPr txBox="1">
                <a:spLocks noChangeArrowheads="1"/>
              </p:cNvSpPr>
              <p:nvPr/>
            </p:nvSpPr>
            <p:spPr bwMode="auto">
              <a:xfrm>
                <a:off x="3180" y="2779"/>
                <a:ext cx="191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i="1">
                    <a:solidFill>
                      <a:srgbClr val="FF0000"/>
                    </a:solidFill>
                  </a:rPr>
                  <a:t>I</a:t>
                </a:r>
                <a:endParaRPr kumimoji="1" lang="en-US" altLang="zh-CN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83020" name="Oval 44"/>
              <p:cNvSpPr>
                <a:spLocks noChangeAspect="1" noChangeArrowheads="1"/>
              </p:cNvSpPr>
              <p:nvPr/>
            </p:nvSpPr>
            <p:spPr bwMode="auto">
              <a:xfrm>
                <a:off x="1788" y="1819"/>
                <a:ext cx="218" cy="21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3033" name="Group 57"/>
            <p:cNvGrpSpPr/>
            <p:nvPr/>
          </p:nvGrpSpPr>
          <p:grpSpPr bwMode="auto">
            <a:xfrm>
              <a:off x="7032" y="6775"/>
              <a:ext cx="3843" cy="3120"/>
              <a:chOff x="2464" y="1819"/>
              <a:chExt cx="1537" cy="1248"/>
            </a:xfrm>
          </p:grpSpPr>
          <p:sp>
            <p:nvSpPr>
              <p:cNvPr id="383021" name="Text Box 45"/>
              <p:cNvSpPr txBox="1">
                <a:spLocks noChangeArrowheads="1"/>
              </p:cNvSpPr>
              <p:nvPr/>
            </p:nvSpPr>
            <p:spPr bwMode="auto">
              <a:xfrm>
                <a:off x="3757" y="2779"/>
                <a:ext cx="244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i="1">
                    <a:solidFill>
                      <a:srgbClr val="FF0000"/>
                    </a:solidFill>
                  </a:rPr>
                  <a:t>K</a:t>
                </a:r>
                <a:endParaRPr kumimoji="1" lang="en-US" altLang="zh-CN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83022" name="Oval 46"/>
              <p:cNvSpPr>
                <a:spLocks noChangeAspect="1" noChangeArrowheads="1"/>
              </p:cNvSpPr>
              <p:nvPr/>
            </p:nvSpPr>
            <p:spPr bwMode="auto">
              <a:xfrm>
                <a:off x="2464" y="1819"/>
                <a:ext cx="218" cy="21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83034" name="Text Box 58"/>
          <p:cNvSpPr txBox="1">
            <a:spLocks noChangeArrowheads="1"/>
          </p:cNvSpPr>
          <p:nvPr/>
        </p:nvSpPr>
        <p:spPr bwMode="auto">
          <a:xfrm>
            <a:off x="179389" y="1052513"/>
            <a:ext cx="4176712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树的层次遍历示例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  <p:sp>
        <p:nvSpPr>
          <p:cNvPr id="193631" name="Text Box 95"/>
          <p:cNvSpPr txBox="1">
            <a:spLocks noChangeArrowheads="1"/>
          </p:cNvSpPr>
          <p:nvPr/>
        </p:nvSpPr>
        <p:spPr bwMode="auto">
          <a:xfrm>
            <a:off x="171134" y="4413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树的先根遍历示例</a:t>
            </a:r>
            <a:r>
              <a:rPr lang="zh-CN" altLang="en-US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的演示</a:t>
            </a:r>
            <a:endParaRPr lang="zh-CN" altLang="en-US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2011" name="Text Box 59"/>
          <p:cNvSpPr txBox="1">
            <a:spLocks noChangeArrowheads="1"/>
          </p:cNvSpPr>
          <p:nvPr/>
        </p:nvSpPr>
        <p:spPr bwMode="auto">
          <a:xfrm>
            <a:off x="218124" y="54832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树的后根遍历示例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44450"/>
            <a:ext cx="3886200" cy="365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609600"/>
            <a:ext cx="3832860" cy="3352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1142976" y="4857760"/>
            <a:ext cx="6929486" cy="1141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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不做任何事件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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所指结点的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所指结点为叶子结点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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36017" cy="892552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7-12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假设二叉树采用二叉链存储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存储，设计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算法，</a:t>
            </a:r>
            <a:r>
              <a:rPr lang="zh-CN" altLang="en-US" smtClean="0">
                <a:highlight>
                  <a:srgbClr val="FFFF00"/>
                </a:highlight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棵给定二叉树的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57158" y="3929066"/>
            <a:ext cx="8208963" cy="830997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输出一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棵二叉树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叶子结点的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递归模型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181103"/>
            <a:ext cx="3959225" cy="2676525"/>
            <a:chOff x="2268538" y="3114675"/>
            <a:chExt cx="3959225" cy="2676525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/>
                <a:t>)</a:t>
              </a:r>
              <a:endParaRPr lang="en-US" altLang="zh-CN" sz="2000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i="1" dirty="0" err="1"/>
                <a:t>lchild</a:t>
              </a:r>
              <a:r>
                <a:rPr lang="en-US" altLang="zh-CN" sz="2000" dirty="0"/>
                <a:t>)</a:t>
              </a:r>
              <a:endParaRPr lang="en-US" altLang="zh-CN" sz="2000" dirty="0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/>
                <a:t>f</a:t>
              </a:r>
              <a:r>
                <a:rPr lang="en-US" altLang="zh-CN" sz="2000" dirty="0" smtClean="0"/>
                <a:t>(</a:t>
              </a:r>
              <a:r>
                <a:rPr lang="en-US" altLang="zh-CN" sz="2000" i="1" dirty="0" smtClean="0"/>
                <a:t>b</a:t>
              </a:r>
              <a:r>
                <a: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 smtClean="0"/>
                <a:t>&gt;</a:t>
              </a:r>
              <a:r>
                <a:rPr lang="en-US" altLang="zh-CN" sz="2000" i="1" dirty="0" err="1" smtClean="0"/>
                <a:t>rchild</a:t>
              </a:r>
              <a:r>
                <a:rPr lang="en-US" altLang="zh-CN" sz="2000" dirty="0" smtClean="0"/>
                <a:t>)</a:t>
              </a:r>
              <a:endParaRPr lang="en-US" altLang="zh-CN" sz="2000" dirty="0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en-US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611188" y="2277110"/>
            <a:ext cx="7705725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DispLeaf(BTNode *b)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if (b!=NULL)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if (b-&gt;lchild==NULL &amp;&amp; b-&gt;rchild==NULL)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printf("%c "，b-&gt;data);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访问叶子结点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DispLeaf(b-&gt;lchild);	    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输出左子树中的叶子结点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DispLeaf(b-&gt;rchild);	    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输出右子树中的叶子结点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466725" y="1557973"/>
            <a:ext cx="4103688" cy="493148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对应的递归算法如下：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214413" y="2940672"/>
            <a:ext cx="4357718" cy="2714644"/>
            <a:chOff x="1000100" y="2857496"/>
            <a:chExt cx="4357718" cy="2714644"/>
          </a:xfrm>
        </p:grpSpPr>
        <p:sp>
          <p:nvSpPr>
            <p:cNvPr id="4" name="圆角矩形 3"/>
            <p:cNvSpPr/>
            <p:nvPr/>
          </p:nvSpPr>
          <p:spPr>
            <a:xfrm>
              <a:off x="1285852" y="2857496"/>
              <a:ext cx="3286148" cy="135732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2607455" y="4536289"/>
              <a:ext cx="642942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00100" y="4864254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先根、再左子树、最后右子树</a:t>
              </a:r>
              <a:endPara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kumimoji="1" lang="zh-CN" altLang="en-US" sz="200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先序</a:t>
              </a:r>
              <a:r>
                <a:rPr kumimoji="1"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遍历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85785" y="6083944"/>
            <a:ext cx="705167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提示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同样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本例算法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可以基于任何一种遍历算法。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36017" cy="892552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7-12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假设二叉树采用二叉链存储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存储，设计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算法，</a:t>
            </a:r>
            <a:r>
              <a:rPr lang="zh-CN" altLang="en-US" smtClean="0">
                <a:highlight>
                  <a:srgbClr val="FFFF00"/>
                </a:highlight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棵给定二叉树的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1142976" y="4857760"/>
            <a:ext cx="6929486" cy="1139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=0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=1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if(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lchild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)==NULL&amp;&amp;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rchild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==NULL)</a:t>
            </a:r>
            <a:endParaRPr 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36017" cy="891540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假设二叉树采用二叉链存储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存储，设计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算法，</a:t>
            </a:r>
            <a:r>
              <a:rPr lang="zh-CN" altLang="en-US" smtClean="0">
                <a:highlight>
                  <a:srgbClr val="FFFF00"/>
                </a:highlight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棵给定二叉树的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57158" y="3929066"/>
            <a:ext cx="8208963" cy="830997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输出一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棵二叉树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叶子结点的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递归模型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181103"/>
            <a:ext cx="3959225" cy="2676525"/>
            <a:chOff x="2268538" y="3114675"/>
            <a:chExt cx="3959225" cy="2676525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/>
                <a:t>)</a:t>
              </a:r>
              <a:endParaRPr lang="en-US" altLang="zh-CN" sz="2000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i="1" dirty="0" err="1"/>
                <a:t>lchild</a:t>
              </a:r>
              <a:r>
                <a:rPr lang="en-US" altLang="zh-CN" sz="2000" dirty="0"/>
                <a:t>)</a:t>
              </a:r>
              <a:endParaRPr lang="en-US" altLang="zh-CN" sz="2000" dirty="0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/>
                <a:t>f</a:t>
              </a:r>
              <a:r>
                <a:rPr lang="en-US" altLang="zh-CN" sz="2000" dirty="0" smtClean="0"/>
                <a:t>(</a:t>
              </a:r>
              <a:r>
                <a:rPr lang="en-US" altLang="zh-CN" sz="2000" i="1" dirty="0" smtClean="0"/>
                <a:t>b</a:t>
              </a:r>
              <a:r>
                <a: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 smtClean="0"/>
                <a:t>&gt;</a:t>
              </a:r>
              <a:r>
                <a:rPr lang="en-US" altLang="zh-CN" sz="2000" i="1" dirty="0" err="1" smtClean="0"/>
                <a:t>rchild</a:t>
              </a:r>
              <a:r>
                <a:rPr lang="en-US" altLang="zh-CN" sz="2000" dirty="0" smtClean="0"/>
                <a:t>)</a:t>
              </a:r>
              <a:endParaRPr lang="en-US" altLang="zh-CN" sz="2000" dirty="0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en-US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24138" y="1340464"/>
            <a:ext cx="4103688" cy="493148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对应的递归算法如下：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36017" cy="891540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7-12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假设二叉树采用二叉链存储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存储，设计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算法，</a:t>
            </a:r>
            <a:r>
              <a:rPr lang="zh-CN" altLang="en-US" smtClean="0">
                <a:highlight>
                  <a:srgbClr val="FFFF00"/>
                </a:highlight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棵给定二叉树的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的个数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467678" y="2060575"/>
            <a:ext cx="7705725" cy="4246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CountLeaf(BTNode *b)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if (b==NULL)   </a:t>
            </a:r>
            <a:endParaRPr 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return 0;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if (b-&gt;lchild==NULL &amp;&amp; b-&gt;rchild==NULL)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 return 1;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访问叶子结点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return 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CountLeaf(b-&gt;lchild)+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CountLeaf(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b-&gt;rchild);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            </a:t>
            </a:r>
            <a:r>
              <a:rPr lang="zh-CN" altLang="en-US" sz="200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计算左子树中的叶子结点</a:t>
            </a:r>
            <a:r>
              <a:rPr lang="en-US" altLang="zh-CN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计算右子树中的叶子结点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381000" y="321493"/>
            <a:ext cx="8405842" cy="13989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ts val="34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7-13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二叉树采用二叉链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结构，设计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一个算法求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的结点的地址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假设所有结点值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唯一）。</a:t>
            </a:r>
            <a:endParaRPr kumimoji="1"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28596" y="1674674"/>
            <a:ext cx="8496300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　</a:t>
            </a:r>
            <a:r>
              <a:rPr kumimoji="1" lang="zh-CN" altLang="en-US">
                <a:solidFill>
                  <a:srgbClr val="FF0000"/>
                </a:solidFill>
              </a:rPr>
              <a:t>  </a:t>
            </a:r>
            <a:r>
              <a:rPr kumimoji="1" lang="zh-CN" altLang="en-US" smtClean="0">
                <a:solidFill>
                  <a:srgbClr val="FF0000"/>
                </a:solidFill>
              </a:rPr>
              <a:t>  解：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find(</a:t>
            </a:r>
            <a:r>
              <a:rPr kumimoji="1" lang="en-US" altLang="zh-CN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的结点地址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当在二叉树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中找到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的结点，返回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地址；若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没有找到，返回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39"/>
          <p:cNvGrpSpPr/>
          <p:nvPr/>
        </p:nvGrpSpPr>
        <p:grpSpPr>
          <a:xfrm>
            <a:off x="928662" y="3609399"/>
            <a:ext cx="7353987" cy="2308041"/>
            <a:chOff x="928662" y="3609399"/>
            <a:chExt cx="7353987" cy="2308041"/>
          </a:xfrm>
        </p:grpSpPr>
        <p:grpSp>
          <p:nvGrpSpPr>
            <p:cNvPr id="3" name="组合 17"/>
            <p:cNvGrpSpPr/>
            <p:nvPr/>
          </p:nvGrpSpPr>
          <p:grpSpPr>
            <a:xfrm>
              <a:off x="928662" y="3609399"/>
              <a:ext cx="3357586" cy="2308041"/>
              <a:chOff x="2571736" y="1714488"/>
              <a:chExt cx="3357586" cy="2308041"/>
            </a:xfrm>
          </p:grpSpPr>
          <p:sp>
            <p:nvSpPr>
              <p:cNvPr id="17" name="椭圆 16"/>
              <p:cNvSpPr/>
              <p:nvPr/>
            </p:nvSpPr>
            <p:spPr bwMode="auto">
              <a:xfrm>
                <a:off x="3929058" y="2000240"/>
                <a:ext cx="571504" cy="42862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" name="等腰三角形 17"/>
              <p:cNvSpPr/>
              <p:nvPr/>
            </p:nvSpPr>
            <p:spPr bwMode="auto">
              <a:xfrm>
                <a:off x="2643174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 bwMode="auto">
              <a:xfrm>
                <a:off x="4714876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cxnSp>
            <p:nvCxnSpPr>
              <p:cNvPr id="20" name="直接箭头连接符 19"/>
              <p:cNvCxnSpPr>
                <a:stCxn id="17" idx="3"/>
              </p:cNvCxnSpPr>
              <p:nvPr/>
            </p:nvCxnSpPr>
            <p:spPr bwMode="auto">
              <a:xfrm rot="5400000">
                <a:off x="3332298" y="2319916"/>
                <a:ext cx="634275" cy="7266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直接箭头连接符 20"/>
              <p:cNvCxnSpPr>
                <a:stCxn id="17" idx="5"/>
              </p:cNvCxnSpPr>
              <p:nvPr/>
            </p:nvCxnSpPr>
            <p:spPr bwMode="auto">
              <a:xfrm rot="16200000" flipH="1">
                <a:off x="4391610" y="2391353"/>
                <a:ext cx="705713" cy="65519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直接箭头连接符 21"/>
              <p:cNvCxnSpPr>
                <a:endCxn id="17" idx="1"/>
              </p:cNvCxnSpPr>
              <p:nvPr/>
            </p:nvCxnSpPr>
            <p:spPr bwMode="auto">
              <a:xfrm>
                <a:off x="3786182" y="1928802"/>
                <a:ext cx="226571" cy="13420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571868" y="1714488"/>
                <a:ext cx="2143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cs typeface="Times New Roman" panose="02020603050405020304" pitchFamily="18" charset="0"/>
                  </a:rPr>
                  <a:t>b</a:t>
                </a:r>
                <a:endParaRPr lang="zh-CN" altLang="en-US" sz="2000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736" y="3714752"/>
                <a:ext cx="12144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 smtClean="0">
                    <a:latin typeface="+mn-ea"/>
                    <a:ea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dirty="0" smtClean="0"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000" dirty="0" err="1" smtClean="0">
                    <a:cs typeface="Times New Roman" panose="02020603050405020304" pitchFamily="18" charset="0"/>
                  </a:rPr>
                  <a:t>lchild</a:t>
                </a:r>
                <a:endParaRPr lang="zh-CN" altLang="en-US" sz="20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4876" y="3714752"/>
                <a:ext cx="12144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 smtClean="0">
                    <a:latin typeface="+mn-ea"/>
                    <a:ea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dirty="0" smtClean="0"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000" dirty="0" err="1" smtClean="0">
                    <a:cs typeface="Times New Roman" panose="02020603050405020304" pitchFamily="18" charset="0"/>
                  </a:rPr>
                  <a:t>rchild</a:t>
                </a:r>
                <a:endParaRPr lang="zh-CN" altLang="en-US" sz="2000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" name="组合 38"/>
            <p:cNvGrpSpPr/>
            <p:nvPr/>
          </p:nvGrpSpPr>
          <p:grpSpPr>
            <a:xfrm>
              <a:off x="3996369" y="3780650"/>
              <a:ext cx="4286280" cy="1840904"/>
              <a:chOff x="3996369" y="2968357"/>
              <a:chExt cx="4286280" cy="184090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996369" y="2968357"/>
                <a:ext cx="428628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初始调用</a:t>
                </a:r>
                <a:r>
                  <a:rPr lang="zh-CN" altLang="en-US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find( </a:t>
                </a:r>
                <a:r>
                  <a:rPr lang="en-US" altLang="zh-CN" i="1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i="1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zh-CN" altLang="en-US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箭头连接符 34"/>
              <p:cNvCxnSpPr/>
              <p:nvPr/>
            </p:nvCxnSpPr>
            <p:spPr bwMode="auto">
              <a:xfrm rot="5400000" flipH="1" flipV="1">
                <a:off x="6680037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6478423" y="3793598"/>
                <a:ext cx="7143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指向根结点</a:t>
                </a:r>
                <a:endPara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58082" y="3793598"/>
                <a:ext cx="714380" cy="101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要查找的</a:t>
                </a:r>
                <a:r>
                  <a:rPr lang="en-US" altLang="zh-CN" sz="200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 rot="5400000" flipH="1" flipV="1">
                <a:off x="7310088" y="355076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071678"/>
            <a:ext cx="8358246" cy="45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 </a:t>
            </a: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对于其他情况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首先在左子</a:t>
            </a:r>
            <a:r>
              <a:rPr lang="zh-CN" altLang="en-US" sz="2000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树中</a:t>
            </a:r>
            <a:r>
              <a:rPr lang="zh-CN" altLang="en-US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找。若找到</a:t>
            </a:r>
            <a:r>
              <a:rPr lang="zh-CN" altLang="en-US" sz="2000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了直接返回。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571736" y="3929066"/>
            <a:ext cx="3357586" cy="2308041"/>
            <a:chOff x="2571736" y="1714488"/>
            <a:chExt cx="3357586" cy="2308041"/>
          </a:xfrm>
        </p:grpSpPr>
        <p:sp>
          <p:nvSpPr>
            <p:cNvPr id="17" name="椭圆 1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20" name="直接箭头连接符 19"/>
            <p:cNvCxnSpPr>
              <a:stCxn id="1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>
              <a:stCxn id="1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>
              <a:endCxn id="1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571868" y="1714488"/>
              <a:ext cx="2143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736" y="371475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 smtClean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cs typeface="Times New Roman" panose="02020603050405020304" pitchFamily="18" charset="0"/>
                </a:rPr>
                <a:t>&gt;</a:t>
              </a:r>
              <a:r>
                <a:rPr lang="en-US" altLang="zh-CN" sz="2000" i="1" dirty="0" err="1" smtClean="0">
                  <a:cs typeface="Times New Roman" panose="02020603050405020304" pitchFamily="18" charset="0"/>
                </a:rPr>
                <a:t>lchild</a:t>
              </a:r>
              <a:endParaRPr lang="zh-CN" altLang="en-US" sz="2000" i="1" dirty="0"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4876" y="371475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 smtClean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cs typeface="Times New Roman" panose="02020603050405020304" pitchFamily="18" charset="0"/>
                </a:rPr>
                <a:t>&gt;</a:t>
              </a:r>
              <a:r>
                <a:rPr lang="en-US" altLang="zh-CN" sz="2000" i="1" dirty="0" err="1" smtClean="0">
                  <a:cs typeface="Times New Roman" panose="02020603050405020304" pitchFamily="18" charset="0"/>
                </a:rPr>
                <a:t>rchild</a:t>
              </a:r>
              <a:endParaRPr lang="zh-CN" altLang="en-US" sz="2000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椭圆 29"/>
          <p:cNvSpPr/>
          <p:nvPr/>
        </p:nvSpPr>
        <p:spPr bwMode="auto">
          <a:xfrm>
            <a:off x="2357422" y="4879785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429124" y="4929198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720" y="236868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空二叉树中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找不到值为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4429124" y="30430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330" y="214290"/>
            <a:ext cx="37862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)=N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ULL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20" y="81431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4429124" y="881750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组合 47"/>
          <p:cNvGrpSpPr/>
          <p:nvPr/>
        </p:nvGrpSpPr>
        <p:grpSpPr>
          <a:xfrm>
            <a:off x="4357686" y="814312"/>
            <a:ext cx="4869073" cy="1157410"/>
            <a:chOff x="4357686" y="814312"/>
            <a:chExt cx="4869073" cy="1157410"/>
          </a:xfrm>
        </p:grpSpPr>
        <p:sp>
          <p:nvSpPr>
            <p:cNvPr id="38" name="TextBox 37"/>
            <p:cNvSpPr txBox="1"/>
            <p:nvPr/>
          </p:nvSpPr>
          <p:spPr>
            <a:xfrm>
              <a:off x="4869041" y="814312"/>
              <a:ext cx="43577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find</a:t>
              </a:r>
              <a:r>
                <a:rPr lang="en-US" altLang="zh-CN" sz="2000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u="heavy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)=</a:t>
              </a:r>
              <a:r>
                <a:rPr lang="en-US" altLang="zh-CN" sz="2000" i="1" u="heavy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若</a:t>
              </a:r>
              <a:r>
                <a:rPr lang="en-US" altLang="zh-CN" sz="2000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-&gt;</a:t>
              </a:r>
              <a:r>
                <a:rPr lang="en-US" altLang="zh-CN" sz="2000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data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000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41"/>
            <p:cNvGrpSpPr/>
            <p:nvPr/>
          </p:nvGrpSpPr>
          <p:grpSpPr>
            <a:xfrm>
              <a:off x="4357686" y="1237794"/>
              <a:ext cx="4286280" cy="733928"/>
              <a:chOff x="4357686" y="1452108"/>
              <a:chExt cx="4286280" cy="733928"/>
            </a:xfrm>
          </p:grpSpPr>
          <p:cxnSp>
            <p:nvCxnSpPr>
              <p:cNvPr id="40" name="直接箭头连接符 39"/>
              <p:cNvCxnSpPr/>
              <p:nvPr/>
            </p:nvCxnSpPr>
            <p:spPr bwMode="auto">
              <a:xfrm rot="5400000" flipH="1" flipV="1">
                <a:off x="6162333" y="1594190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4357686" y="1785926"/>
                <a:ext cx="4286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因为假设“</a:t>
                </a:r>
                <a:r>
                  <a:rPr kumimoji="1" lang="en-US" altLang="zh-CN" sz="2000" i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h</a:t>
                </a:r>
                <a:r>
                  <a:rPr kumimoji="1" lang="zh-CN" altLang="en-US" sz="2000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:r>
                  <a:rPr kumimoji="1" lang="en-US" altLang="zh-CN" sz="2000" i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kumimoji="1" lang="zh-CN" altLang="en-US" sz="200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所指结点的层次”</a:t>
                </a:r>
                <a:endParaRPr lang="zh-CN" altLang="en-US" sz="2000" dirty="0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285720" y="3100328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 否则</a:t>
            </a:r>
            <a:r>
              <a:rPr lang="zh-CN" altLang="en-US" sz="2000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返回在右</a:t>
            </a: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左子</a:t>
            </a:r>
            <a:r>
              <a:rPr lang="zh-CN" altLang="en-US" sz="2000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树中的查找结果。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00232" y="2571744"/>
            <a:ext cx="628654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b=find(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&gt;l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child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endParaRPr lang="en-US" altLang="zh-CN" sz="20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7324" y="3500438"/>
            <a:ext cx="628657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find(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find(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  <a:endParaRPr lang="zh-CN" altLang="en-US" sz="20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右箭头 45"/>
          <p:cNvSpPr/>
          <p:nvPr/>
        </p:nvSpPr>
        <p:spPr bwMode="auto">
          <a:xfrm>
            <a:off x="1714480" y="266858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1668442" y="357187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 bldLvl="0" animBg="1"/>
      <p:bldP spid="30" grpId="1" bldLvl="0" animBg="1"/>
      <p:bldP spid="31" grpId="0" bldLvl="0" animBg="1"/>
      <p:bldP spid="33" grpId="0"/>
      <p:bldP spid="34" grpId="0" bldLvl="0" animBg="1"/>
      <p:bldP spid="35" grpId="0"/>
      <p:bldP spid="36" grpId="0"/>
      <p:bldP spid="37" grpId="0" bldLvl="0" animBg="1"/>
      <p:bldP spid="43" grpId="0"/>
      <p:bldP spid="44" grpId="0"/>
      <p:bldP spid="45" grpId="0"/>
      <p:bldP spid="46" grpId="0" bldLvl="0" animBg="1"/>
      <p:bldP spid="4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Text Box 14"/>
          <p:cNvSpPr txBox="1">
            <a:spLocks noChangeArrowheads="1"/>
          </p:cNvSpPr>
          <p:nvPr/>
        </p:nvSpPr>
        <p:spPr bwMode="auto">
          <a:xfrm>
            <a:off x="714348" y="428604"/>
            <a:ext cx="3714776" cy="461661"/>
          </a:xfrm>
          <a:prstGeom prst="rect">
            <a:avLst/>
          </a:prstGeom>
          <a:noFill/>
          <a:ln w="3175" algn="ctr">
            <a:noFill/>
            <a:miter lim="800000"/>
          </a:ln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642910" y="1071546"/>
            <a:ext cx="8143932" cy="1662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NULL		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=NULL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		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en-US" altLang="zh-CN" sz="2000" i="1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lchild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)≠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endParaRPr lang="en-US" altLang="zh-CN" sz="20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lang="zh-CN" altLang="en-US" sz="2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</a:t>
            </a:r>
            <a:endParaRPr lang="zh-CN" altLang="en-US" sz="20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99758" y="404495"/>
            <a:ext cx="7943850" cy="6463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结点后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层次，否则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(b==NULL)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return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NULL;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空树时返回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else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(b-&gt;data==x)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return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b; 	</a:t>
            </a:r>
            <a:r>
              <a:rPr kumimoji="1"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找到结点时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{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l;</a:t>
            </a:r>
            <a:endParaRPr kumimoji="1"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find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在左子树中查找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=NULL)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左子树中未找到时在右子树中查找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else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return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763395" y="6452870"/>
            <a:ext cx="585851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先序遍历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算法思想。演示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107604" y="-99498"/>
            <a:ext cx="4103687" cy="476669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对应的递归算法如下：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534430" cy="34727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二叉排序树（简称</a:t>
            </a:r>
            <a:r>
              <a:rPr lang="en-US" altLang="zh-CN" sz="2400" b="1" dirty="0" err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BST</a:t>
            </a:r>
            <a:r>
              <a:rPr lang="zh-CN" altLang="en-US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又称二叉查找（搜索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树，其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定义为：二叉排序树或者是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树，或者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是满足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如下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zh-CN" altLang="en-US" sz="2400" b="1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BST</a:t>
            </a:r>
            <a:r>
              <a:rPr lang="zh-CN" altLang="en-US" sz="2400" b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zh-CN" altLang="en-US" sz="2400" b="1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二叉树：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它的左子树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空，则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左子树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所有结点值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（指关键字值）均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小于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根结点值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2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它的右子树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空，则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右子树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所有结点值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均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根结点值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2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、右子树本身又各是一棵二叉排序树。</a:t>
            </a:r>
            <a:endParaRPr lang="zh-CN" altLang="en-US" sz="22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2976" y="5143512"/>
            <a:ext cx="63373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0" lang="zh-CN" altLang="en-US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二叉排序树中没有相同</a:t>
            </a:r>
            <a:r>
              <a:rPr kumimoji="0" lang="zh-CN" altLang="en-US" sz="2400" b="1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kumimoji="0" lang="zh-CN" altLang="en-US" sz="2400" b="1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的结点。</a:t>
            </a:r>
            <a:endParaRPr kumimoji="0" lang="zh-CN" altLang="en-US" sz="2400" b="1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6" name="Text Box 3" descr="粉色面巾纸"/>
          <p:cNvSpPr txBox="1">
            <a:spLocks noChangeArrowheads="1"/>
          </p:cNvSpPr>
          <p:nvPr/>
        </p:nvSpPr>
        <p:spPr bwMode="auto">
          <a:xfrm>
            <a:off x="395288" y="404813"/>
            <a:ext cx="3390894" cy="5191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9.3.1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二叉排序树</a:t>
            </a:r>
            <a:endParaRPr kumimoji="0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66988" y="788988"/>
            <a:ext cx="3013075" cy="1728787"/>
            <a:chOff x="2566988" y="788988"/>
            <a:chExt cx="3013075" cy="1728787"/>
          </a:xfrm>
        </p:grpSpPr>
        <p:sp>
          <p:nvSpPr>
            <p:cNvPr id="37888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887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888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889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0" name="Freeform 10"/>
            <p:cNvSpPr/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550863" y="260350"/>
            <a:ext cx="26638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二叉树的组成：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8905" name="Group 25"/>
          <p:cNvGrpSpPr/>
          <p:nvPr/>
        </p:nvGrpSpPr>
        <p:grpSpPr bwMode="auto">
          <a:xfrm>
            <a:off x="1570038" y="2781300"/>
            <a:ext cx="2714625" cy="3581400"/>
            <a:chOff x="989" y="1752"/>
            <a:chExt cx="1710" cy="2256"/>
          </a:xfrm>
        </p:grpSpPr>
        <p:sp>
          <p:nvSpPr>
            <p:cNvPr id="378897" name="AutoShape 17"/>
            <p:cNvSpPr>
              <a:spLocks noChangeArrowheads="1"/>
            </p:cNvSpPr>
            <p:nvPr/>
          </p:nvSpPr>
          <p:spPr bwMode="auto">
            <a:xfrm>
              <a:off x="2472" y="1752"/>
              <a:ext cx="227" cy="317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898" name="Text Box 18"/>
            <p:cNvSpPr txBox="1">
              <a:spLocks noChangeArrowheads="1"/>
            </p:cNvSpPr>
            <p:nvPr/>
          </p:nvSpPr>
          <p:spPr bwMode="auto">
            <a:xfrm>
              <a:off x="1474" y="2251"/>
              <a:ext cx="998" cy="175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NLR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LNR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LRN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NRL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RNL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RLN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899" name="Text Box 19"/>
            <p:cNvSpPr txBox="1">
              <a:spLocks noChangeArrowheads="1"/>
            </p:cNvSpPr>
            <p:nvPr/>
          </p:nvSpPr>
          <p:spPr bwMode="auto">
            <a:xfrm>
              <a:off x="989" y="2387"/>
              <a:ext cx="349" cy="14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  <a:r>
                <a:rPr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种遍历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方式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8906" name="Group 26"/>
          <p:cNvGrpSpPr/>
          <p:nvPr/>
        </p:nvGrpSpPr>
        <p:grpSpPr bwMode="auto">
          <a:xfrm>
            <a:off x="2700338" y="3716338"/>
            <a:ext cx="4157663" cy="2411412"/>
            <a:chOff x="1701" y="2341"/>
            <a:chExt cx="2619" cy="1519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701" y="3249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1701" y="3566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1709" y="3860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2472" y="2552"/>
              <a:ext cx="1848" cy="29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只考虑</a:t>
              </a:r>
              <a:r>
                <a:rPr lang="en-US" altLang="zh-CN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 </a:t>
              </a:r>
              <a:r>
                <a:rPr lang="en-US" altLang="zh-CN" i="1" dirty="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R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的情况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378904" name="AutoShape 24"/>
            <p:cNvSpPr/>
            <p:nvPr/>
          </p:nvSpPr>
          <p:spPr bwMode="auto">
            <a:xfrm>
              <a:off x="2290" y="2341"/>
              <a:ext cx="136" cy="681"/>
            </a:xfrm>
            <a:prstGeom prst="rightBrace">
              <a:avLst>
                <a:gd name="adj1" fmla="val 41728"/>
                <a:gd name="adj2" fmla="val 50000"/>
              </a:avLst>
            </a:prstGeom>
            <a:noFill/>
            <a:ln w="38100">
              <a:solidFill>
                <a:srgbClr val="CC00FF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1714480" y="2786058"/>
            <a:ext cx="419120" cy="566742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" name="Oval 3"/>
          <p:cNvSpPr>
            <a:spLocks noChangeArrowheads="1"/>
          </p:cNvSpPr>
          <p:nvPr/>
        </p:nvSpPr>
        <p:spPr bwMode="auto">
          <a:xfrm>
            <a:off x="4191000" y="3810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 dirty="0"/>
              <a:t>50</a:t>
            </a:r>
            <a:endParaRPr lang="en-US" altLang="zh-CN" sz="2400" b="1" dirty="0"/>
          </a:p>
        </p:txBody>
      </p:sp>
      <p:sp>
        <p:nvSpPr>
          <p:cNvPr id="9219" name="Oval 4"/>
          <p:cNvSpPr>
            <a:spLocks noChangeArrowheads="1"/>
          </p:cNvSpPr>
          <p:nvPr/>
        </p:nvSpPr>
        <p:spPr bwMode="auto">
          <a:xfrm>
            <a:off x="2590800" y="1295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30</a:t>
            </a:r>
            <a:endParaRPr lang="en-US" altLang="zh-CN" sz="2400" b="1"/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5943600" y="1295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80</a:t>
            </a:r>
            <a:endParaRPr lang="en-US" altLang="zh-CN" sz="2400" b="1"/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1066800" y="2209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20</a:t>
            </a:r>
            <a:endParaRPr lang="en-US" altLang="zh-CN" sz="2400" b="1"/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7467600" y="2209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90</a:t>
            </a:r>
            <a:endParaRPr lang="en-US" altLang="zh-CN" sz="2400" b="1"/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3810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10</a:t>
            </a:r>
            <a:endParaRPr lang="en-US" altLang="zh-CN" sz="2400" b="1"/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64770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85</a:t>
            </a:r>
            <a:endParaRPr lang="en-US" altLang="zh-CN" sz="2400" b="1"/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4191000" y="2209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40</a:t>
            </a:r>
            <a:endParaRPr lang="en-US" altLang="zh-CN" sz="2400" b="1"/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32766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35</a:t>
            </a:r>
            <a:endParaRPr lang="en-US" altLang="zh-CN" sz="2400" b="1"/>
          </a:p>
        </p:txBody>
      </p:sp>
      <p:sp>
        <p:nvSpPr>
          <p:cNvPr id="9227" name="Oval 12"/>
          <p:cNvSpPr>
            <a:spLocks noChangeArrowheads="1"/>
          </p:cNvSpPr>
          <p:nvPr/>
        </p:nvSpPr>
        <p:spPr bwMode="auto">
          <a:xfrm>
            <a:off x="18288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25</a:t>
            </a:r>
            <a:endParaRPr lang="en-US" altLang="zh-CN" sz="2400" b="1"/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1219200" y="4343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23</a:t>
            </a:r>
            <a:endParaRPr lang="en-US" altLang="zh-CN" sz="2400" b="1"/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7467600" y="4343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88</a:t>
            </a:r>
            <a:endParaRPr lang="en-US" altLang="zh-CN" sz="2400" b="1"/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 flipH="1">
            <a:off x="3276600" y="838200"/>
            <a:ext cx="9144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H="1">
            <a:off x="1752600" y="1752600"/>
            <a:ext cx="8382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>
            <a:off x="4876800" y="838200"/>
            <a:ext cx="11430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>
            <a:off x="3276600" y="1752600"/>
            <a:ext cx="990600" cy="6096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 flipH="1">
            <a:off x="762000" y="2819400"/>
            <a:ext cx="4572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 flipH="1">
            <a:off x="1600200" y="3962400"/>
            <a:ext cx="4572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7" name="Line 22"/>
          <p:cNvSpPr>
            <a:spLocks noChangeShapeType="1"/>
          </p:cNvSpPr>
          <p:nvPr/>
        </p:nvSpPr>
        <p:spPr bwMode="auto">
          <a:xfrm flipH="1">
            <a:off x="3657600" y="2743200"/>
            <a:ext cx="609600" cy="6096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>
            <a:off x="6705600" y="1752600"/>
            <a:ext cx="8382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9" name="Freeform 24"/>
          <p:cNvSpPr/>
          <p:nvPr/>
        </p:nvSpPr>
        <p:spPr bwMode="auto">
          <a:xfrm>
            <a:off x="7086600" y="2743200"/>
            <a:ext cx="558800" cy="685800"/>
          </a:xfrm>
          <a:custGeom>
            <a:avLst/>
            <a:gdLst>
              <a:gd name="T0" fmla="*/ 352 w 352"/>
              <a:gd name="T1" fmla="*/ 0 h 432"/>
              <a:gd name="T2" fmla="*/ 0 w 352"/>
              <a:gd name="T3" fmla="*/ 432 h 432"/>
              <a:gd name="T4" fmla="*/ 0 60000 65536"/>
              <a:gd name="T5" fmla="*/ 0 60000 65536"/>
              <a:gd name="T6" fmla="*/ 0 w 352"/>
              <a:gd name="T7" fmla="*/ 0 h 432"/>
              <a:gd name="T8" fmla="*/ 352 w 352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432">
                <a:moveTo>
                  <a:pt x="352" y="0"/>
                </a:moveTo>
                <a:lnTo>
                  <a:pt x="0" y="432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0" name="Freeform 25"/>
          <p:cNvSpPr/>
          <p:nvPr/>
        </p:nvSpPr>
        <p:spPr bwMode="auto">
          <a:xfrm>
            <a:off x="7099300" y="3860800"/>
            <a:ext cx="520700" cy="533400"/>
          </a:xfrm>
          <a:custGeom>
            <a:avLst/>
            <a:gdLst>
              <a:gd name="T0" fmla="*/ 0 w 328"/>
              <a:gd name="T1" fmla="*/ 0 h 336"/>
              <a:gd name="T2" fmla="*/ 328 w 328"/>
              <a:gd name="T3" fmla="*/ 336 h 336"/>
              <a:gd name="T4" fmla="*/ 0 60000 65536"/>
              <a:gd name="T5" fmla="*/ 0 60000 65536"/>
              <a:gd name="T6" fmla="*/ 0 w 328"/>
              <a:gd name="T7" fmla="*/ 0 h 336"/>
              <a:gd name="T8" fmla="*/ 328 w 328"/>
              <a:gd name="T9" fmla="*/ 336 h 3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" h="336">
                <a:moveTo>
                  <a:pt x="0" y="0"/>
                </a:moveTo>
                <a:lnTo>
                  <a:pt x="328" y="336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457200" y="325438"/>
            <a:ext cx="958917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b="1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736850" y="5491163"/>
            <a:ext cx="2350323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是二叉排序树。</a:t>
            </a:r>
            <a:endParaRPr lang="zh-CN" altLang="en-US" sz="2400" b="1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4857879" y="2713972"/>
            <a:ext cx="1100012" cy="1261129"/>
            <a:chOff x="3145" y="1766"/>
            <a:chExt cx="743" cy="730"/>
          </a:xfrm>
        </p:grpSpPr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3145" y="1766"/>
              <a:ext cx="407" cy="39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3408" y="2160"/>
              <a:ext cx="480" cy="33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dirty="0"/>
                <a:t>66</a:t>
              </a:r>
              <a:endParaRPr lang="en-US" altLang="zh-CN" dirty="0"/>
            </a:p>
          </p:txBody>
        </p:sp>
      </p:grp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1905000" y="5105400"/>
            <a:ext cx="955675" cy="1016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6000" dirty="0">
                <a:solidFill>
                  <a:srgbClr val="FF0000"/>
                </a:solidFill>
                <a:ea typeface="隶书" panose="02010509060101010101" pitchFamily="49" charset="-122"/>
              </a:rPr>
              <a:t>不</a:t>
            </a:r>
            <a:endParaRPr lang="zh-CN" altLang="en-US" sz="6000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0" grpId="0" bldLvl="0" animBg="1" autoUpdateAnimBg="0"/>
      <p:bldP spid="123931" grpId="0" bldLvl="0" animBg="1" autoUpdateAnimBg="0"/>
      <p:bldP spid="12393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89102" y="214290"/>
            <a:ext cx="5811856" cy="3714776"/>
            <a:chOff x="1403350" y="-71462"/>
            <a:chExt cx="6324600" cy="3960812"/>
          </a:xfrm>
        </p:grpSpPr>
        <p:sp>
          <p:nvSpPr>
            <p:cNvPr id="23554" name="Oval 4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  <a:endParaRPr lang="en-US" altLang="zh-CN"/>
            </a:p>
          </p:txBody>
        </p:sp>
        <p:sp>
          <p:nvSpPr>
            <p:cNvPr id="23555" name="Oval 5"/>
            <p:cNvSpPr>
              <a:spLocks noChangeArrowheads="1"/>
            </p:cNvSpPr>
            <p:nvPr/>
          </p:nvSpPr>
          <p:spPr bwMode="auto">
            <a:xfrm>
              <a:off x="2546350" y="993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23556" name="Oval 6"/>
            <p:cNvSpPr>
              <a:spLocks noChangeArrowheads="1"/>
            </p:cNvSpPr>
            <p:nvPr/>
          </p:nvSpPr>
          <p:spPr bwMode="auto">
            <a:xfrm>
              <a:off x="5441950" y="993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80</a:t>
              </a:r>
              <a:endParaRPr lang="en-US" altLang="zh-CN"/>
            </a:p>
          </p:txBody>
        </p:sp>
        <p:sp>
          <p:nvSpPr>
            <p:cNvPr id="23557" name="Oval 7"/>
            <p:cNvSpPr>
              <a:spLocks noChangeArrowheads="1"/>
            </p:cNvSpPr>
            <p:nvPr/>
          </p:nvSpPr>
          <p:spPr bwMode="auto">
            <a:xfrm>
              <a:off x="14033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58" name="Oval 8"/>
            <p:cNvSpPr>
              <a:spLocks noChangeArrowheads="1"/>
            </p:cNvSpPr>
            <p:nvPr/>
          </p:nvSpPr>
          <p:spPr bwMode="auto">
            <a:xfrm>
              <a:off x="6584950" y="16795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90</a:t>
              </a:r>
              <a:endParaRPr lang="en-US" altLang="zh-CN"/>
            </a:p>
          </p:txBody>
        </p:sp>
        <p:sp>
          <p:nvSpPr>
            <p:cNvPr id="23559" name="Oval 9"/>
            <p:cNvSpPr>
              <a:spLocks noChangeArrowheads="1"/>
            </p:cNvSpPr>
            <p:nvPr/>
          </p:nvSpPr>
          <p:spPr bwMode="auto">
            <a:xfrm>
              <a:off x="5746750" y="2517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60" name="Oval 10"/>
            <p:cNvSpPr>
              <a:spLocks noChangeArrowheads="1"/>
            </p:cNvSpPr>
            <p:nvPr/>
          </p:nvSpPr>
          <p:spPr bwMode="auto">
            <a:xfrm>
              <a:off x="3689350" y="16795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23561" name="Oval 11"/>
            <p:cNvSpPr>
              <a:spLocks noChangeArrowheads="1"/>
            </p:cNvSpPr>
            <p:nvPr/>
          </p:nvSpPr>
          <p:spPr bwMode="auto">
            <a:xfrm>
              <a:off x="2774950" y="2517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35</a:t>
              </a:r>
              <a:endParaRPr lang="en-US" altLang="zh-CN"/>
            </a:p>
          </p:txBody>
        </p:sp>
        <p:sp>
          <p:nvSpPr>
            <p:cNvPr id="23562" name="Oval 12"/>
            <p:cNvSpPr>
              <a:spLocks noChangeArrowheads="1"/>
            </p:cNvSpPr>
            <p:nvPr/>
          </p:nvSpPr>
          <p:spPr bwMode="auto">
            <a:xfrm>
              <a:off x="7042150" y="33559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88</a:t>
              </a:r>
              <a:endPara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63" name="Line 13"/>
            <p:cNvSpPr>
              <a:spLocks noChangeShapeType="1"/>
            </p:cNvSpPr>
            <p:nvPr/>
          </p:nvSpPr>
          <p:spPr bwMode="auto">
            <a:xfrm flipH="1">
              <a:off x="3155950" y="765150"/>
              <a:ext cx="8382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Freeform 14"/>
            <p:cNvSpPr/>
            <p:nvPr/>
          </p:nvSpPr>
          <p:spPr bwMode="auto">
            <a:xfrm>
              <a:off x="2012950" y="1374750"/>
              <a:ext cx="565150" cy="381000"/>
            </a:xfrm>
            <a:custGeom>
              <a:avLst/>
              <a:gdLst>
                <a:gd name="T0" fmla="*/ 356 w 356"/>
                <a:gd name="T1" fmla="*/ 0 h 240"/>
                <a:gd name="T2" fmla="*/ 0 w 356"/>
                <a:gd name="T3" fmla="*/ 240 h 240"/>
                <a:gd name="T4" fmla="*/ 0 60000 65536"/>
                <a:gd name="T5" fmla="*/ 0 60000 65536"/>
                <a:gd name="T6" fmla="*/ 0 w 356"/>
                <a:gd name="T7" fmla="*/ 0 h 240"/>
                <a:gd name="T8" fmla="*/ 356 w 356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6" h="240">
                  <a:moveTo>
                    <a:pt x="356" y="0"/>
                  </a:moveTo>
                  <a:lnTo>
                    <a:pt x="0" y="240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5"/>
            <p:cNvSpPr>
              <a:spLocks noChangeShapeType="1"/>
            </p:cNvSpPr>
            <p:nvPr/>
          </p:nvSpPr>
          <p:spPr bwMode="auto">
            <a:xfrm>
              <a:off x="4679950" y="765150"/>
              <a:ext cx="7620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6"/>
            <p:cNvSpPr>
              <a:spLocks noChangeShapeType="1"/>
            </p:cNvSpPr>
            <p:nvPr/>
          </p:nvSpPr>
          <p:spPr bwMode="auto">
            <a:xfrm>
              <a:off x="3155950" y="1374750"/>
              <a:ext cx="6096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7"/>
            <p:cNvSpPr>
              <a:spLocks noChangeShapeType="1"/>
            </p:cNvSpPr>
            <p:nvPr/>
          </p:nvSpPr>
          <p:spPr bwMode="auto">
            <a:xfrm flipH="1">
              <a:off x="3232150" y="2136750"/>
              <a:ext cx="5334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8"/>
            <p:cNvSpPr>
              <a:spLocks noChangeShapeType="1"/>
            </p:cNvSpPr>
            <p:nvPr/>
          </p:nvSpPr>
          <p:spPr bwMode="auto">
            <a:xfrm>
              <a:off x="6051550" y="1450950"/>
              <a:ext cx="609600" cy="3048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19"/>
            <p:cNvSpPr>
              <a:spLocks noChangeShapeType="1"/>
            </p:cNvSpPr>
            <p:nvPr/>
          </p:nvSpPr>
          <p:spPr bwMode="auto">
            <a:xfrm flipH="1">
              <a:off x="6203950" y="2136750"/>
              <a:ext cx="6096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20"/>
            <p:cNvSpPr>
              <a:spLocks noChangeShapeType="1"/>
            </p:cNvSpPr>
            <p:nvPr/>
          </p:nvSpPr>
          <p:spPr bwMode="auto">
            <a:xfrm>
              <a:off x="6356350" y="2974950"/>
              <a:ext cx="7620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Oval 21"/>
            <p:cNvSpPr>
              <a:spLocks noChangeArrowheads="1"/>
            </p:cNvSpPr>
            <p:nvPr/>
          </p:nvSpPr>
          <p:spPr bwMode="auto">
            <a:xfrm>
              <a:off x="1784350" y="33559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72" name="Line 22"/>
            <p:cNvSpPr>
              <a:spLocks noChangeShapeType="1"/>
            </p:cNvSpPr>
            <p:nvPr/>
          </p:nvSpPr>
          <p:spPr bwMode="auto">
            <a:xfrm flipH="1">
              <a:off x="2241550" y="2898750"/>
              <a:ext cx="6096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Oval 23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solidFill>
              <a:srgbClr val="FFFFCC"/>
            </a:solidFill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1"/>
                <a:t>50</a:t>
              </a:r>
              <a:endParaRPr lang="en-US" altLang="zh-CN"/>
            </a:p>
          </p:txBody>
        </p:sp>
        <p:sp useBgFill="1">
          <p:nvSpPr>
            <p:cNvPr id="23574" name="Oval 24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  <a:endParaRPr lang="en-US" altLang="zh-CN"/>
            </a:p>
          </p:txBody>
        </p:sp>
        <p:sp>
          <p:nvSpPr>
            <p:cNvPr id="23575" name="Oval 25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solidFill>
              <a:srgbClr val="CCFFFF"/>
            </a:solidFill>
            <a:ln w="1905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  <a:endParaRPr lang="en-US" altLang="zh-CN"/>
            </a:p>
          </p:txBody>
        </p:sp>
        <p:sp>
          <p:nvSpPr>
            <p:cNvPr id="23576" name="Oval 29"/>
            <p:cNvSpPr>
              <a:spLocks noChangeArrowheads="1"/>
            </p:cNvSpPr>
            <p:nvPr/>
          </p:nvSpPr>
          <p:spPr bwMode="auto">
            <a:xfrm>
              <a:off x="2546350" y="993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77" name="Oval 30"/>
            <p:cNvSpPr>
              <a:spLocks noChangeArrowheads="1"/>
            </p:cNvSpPr>
            <p:nvPr/>
          </p:nvSpPr>
          <p:spPr bwMode="auto">
            <a:xfrm>
              <a:off x="36893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78" name="Oval 31"/>
            <p:cNvSpPr>
              <a:spLocks noChangeArrowheads="1"/>
            </p:cNvSpPr>
            <p:nvPr/>
          </p:nvSpPr>
          <p:spPr bwMode="auto">
            <a:xfrm>
              <a:off x="2774950" y="2517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 useBgFill="1">
          <p:nvSpPr>
            <p:cNvPr id="23579" name="Oval 32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  <a:endParaRPr lang="en-US" altLang="zh-CN"/>
            </a:p>
          </p:txBody>
        </p:sp>
        <p:sp>
          <p:nvSpPr>
            <p:cNvPr id="23580" name="Oval 35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endPara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1" name="Oval 36"/>
            <p:cNvSpPr>
              <a:spLocks noChangeArrowheads="1"/>
            </p:cNvSpPr>
            <p:nvPr/>
          </p:nvSpPr>
          <p:spPr bwMode="auto">
            <a:xfrm>
              <a:off x="5441950" y="993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  <a:endPara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2" name="Oval 37"/>
            <p:cNvSpPr>
              <a:spLocks noChangeArrowheads="1"/>
            </p:cNvSpPr>
            <p:nvPr/>
          </p:nvSpPr>
          <p:spPr bwMode="auto">
            <a:xfrm>
              <a:off x="65849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3" name="Line 39"/>
            <p:cNvSpPr>
              <a:spLocks noChangeShapeType="1"/>
            </p:cNvSpPr>
            <p:nvPr/>
          </p:nvSpPr>
          <p:spPr bwMode="auto">
            <a:xfrm flipH="1">
              <a:off x="4572000" y="217463"/>
              <a:ext cx="504825" cy="287337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4" name="Text Box 40"/>
            <p:cNvSpPr txBox="1">
              <a:spLocks noChangeArrowheads="1"/>
            </p:cNvSpPr>
            <p:nvPr/>
          </p:nvSpPr>
          <p:spPr bwMode="auto">
            <a:xfrm>
              <a:off x="5148263" y="-71462"/>
              <a:ext cx="935037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bt</a:t>
              </a:r>
              <a:endParaRPr kumimoji="0" lang="en-US" altLang="zh-CN" sz="24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5906" y="2143116"/>
            <a:ext cx="1512888" cy="1479213"/>
            <a:chOff x="250825" y="2349500"/>
            <a:chExt cx="1512888" cy="1479213"/>
          </a:xfrm>
        </p:grpSpPr>
        <p:sp>
          <p:nvSpPr>
            <p:cNvPr id="23585" name="Line 41"/>
            <p:cNvSpPr>
              <a:spLocks noChangeShapeType="1"/>
            </p:cNvSpPr>
            <p:nvPr/>
          </p:nvSpPr>
          <p:spPr bwMode="auto">
            <a:xfrm flipV="1">
              <a:off x="1042988" y="2349500"/>
              <a:ext cx="433387" cy="5032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6" name="Text Box 42"/>
            <p:cNvSpPr txBox="1">
              <a:spLocks noChangeArrowheads="1"/>
            </p:cNvSpPr>
            <p:nvPr/>
          </p:nvSpPr>
          <p:spPr bwMode="auto">
            <a:xfrm>
              <a:off x="250825" y="2813050"/>
              <a:ext cx="1512888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左下结点，即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为关键字</a:t>
              </a:r>
              <a:r>
                <a:rPr kumimoji="0" lang="zh-CN" altLang="en-US" sz="20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最小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的结点</a:t>
              </a:r>
              <a:endParaRPr kumimoji="0"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64388" y="1484643"/>
            <a:ext cx="1728787" cy="1015663"/>
            <a:chOff x="7164388" y="1412875"/>
            <a:chExt cx="1728787" cy="1015663"/>
          </a:xfrm>
        </p:grpSpPr>
        <p:sp>
          <p:nvSpPr>
            <p:cNvPr id="23587" name="Text Box 43"/>
            <p:cNvSpPr txBox="1">
              <a:spLocks noChangeArrowheads="1"/>
            </p:cNvSpPr>
            <p:nvPr/>
          </p:nvSpPr>
          <p:spPr bwMode="auto">
            <a:xfrm>
              <a:off x="7380288" y="1412875"/>
              <a:ext cx="1512887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最右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下结点，即</a:t>
              </a:r>
              <a:r>
                <a:rPr kumimoji="0" lang="zh-CN" altLang="en-US" sz="20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为关键字最大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的结点</a:t>
              </a:r>
              <a:endParaRPr kumimoji="0" lang="zh-CN" altLang="en-US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8" name="Line 44"/>
            <p:cNvSpPr>
              <a:spLocks noChangeShapeType="1"/>
            </p:cNvSpPr>
            <p:nvPr/>
          </p:nvSpPr>
          <p:spPr bwMode="auto">
            <a:xfrm flipH="1">
              <a:off x="7164388" y="1700213"/>
              <a:ext cx="215900" cy="2159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348" y="4212559"/>
            <a:ext cx="178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中序序列：</a:t>
            </a:r>
            <a:endParaRPr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14546" y="4181781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85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90</a:t>
            </a:r>
            <a:endParaRPr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5720" y="214290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二叉排序树的特点</a:t>
            </a:r>
            <a:endParaRPr kumimoji="0" lang="zh-CN" altLang="en-US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4143372" y="4643446"/>
            <a:ext cx="214314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85786" y="5000636"/>
            <a:ext cx="657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二叉排序树的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中序序列是一个递增有序序列</a:t>
            </a:r>
            <a:endParaRPr lang="en-US" altLang="zh-CN" sz="2200" b="1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根结点的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左下结点是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关键字最小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kumimoji="0" lang="en-US" altLang="zh-CN" sz="2200" b="1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根结点的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下结点是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关键字最大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zh-CN" altLang="en-US" sz="220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8382000" cy="9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在二叉排序树中插入一个关键字为</a:t>
            </a:r>
            <a:r>
              <a:rPr lang="en-US" altLang="zh-CN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新结点，要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保证插入后仍满足</a:t>
            </a:r>
            <a:r>
              <a:rPr lang="en-US" altLang="zh-CN" sz="2400" b="1" dirty="0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BST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4319588" cy="470257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、二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叉排序树的插入和生成</a:t>
            </a:r>
            <a:endParaRPr kumimoji="0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648262"/>
            <a:ext cx="8286808" cy="283462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（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）若二叉排序树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空，则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创建一个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域为</a:t>
            </a:r>
            <a:r>
              <a:rPr lang="en-US" altLang="zh-CN" sz="2200" b="1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的结点，将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根结点；</a:t>
            </a:r>
            <a:endParaRPr lang="zh-CN" altLang="en-US" sz="22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（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）否则将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根结点的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比较，若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两者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相等，则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说明树中已有此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lang="en-US" altLang="zh-CN" sz="2200" b="1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，无须插入，直接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2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（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）若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&lt;T</a:t>
            </a:r>
            <a:r>
              <a:rPr lang="en-US" altLang="zh-CN" sz="2200" b="1" dirty="0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根结点的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左子树中。</a:t>
            </a:r>
            <a:endParaRPr lang="zh-CN" altLang="en-US" sz="22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（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）否则将它插入右子树中。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207167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插入过程：</a:t>
            </a:r>
            <a:endParaRPr lang="zh-CN" altLang="en-US" sz="24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305800" cy="5109091"/>
          </a:xfrm>
          <a:prstGeom prst="rect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InsertBST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k)	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endParaRPr lang="en-US" altLang="zh-CN" sz="20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if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(p==NULL)	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原树</a:t>
            </a:r>
            <a:r>
              <a:rPr lang="zh-CN" altLang="en-US" sz="2000" b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空，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新插入的记录</a:t>
            </a:r>
            <a:r>
              <a:rPr lang="zh-CN" altLang="en-US" sz="2000" b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p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lang="en-US" altLang="zh-CN" sz="2000" b="1" dirty="0">
              <a:solidFill>
                <a:srgbClr val="CC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p-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&gt;key=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k;p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=NULL;</a:t>
            </a:r>
            <a:endParaRPr lang="en-US" altLang="zh-CN" sz="2000" b="1" dirty="0">
              <a:solidFill>
                <a:srgbClr val="CC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return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  <a:endParaRPr lang="en-US" altLang="zh-CN" sz="2000" b="1" dirty="0">
              <a:solidFill>
                <a:srgbClr val="CC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en-US" altLang="zh-CN" sz="2000" b="1" dirty="0">
              <a:solidFill>
                <a:srgbClr val="CC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 (k==p-&gt;key)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存在相同</a:t>
            </a:r>
            <a:r>
              <a:rPr lang="zh-CN" altLang="en-US" sz="2000" b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的结点，返回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return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(k&lt;p-&gt;key) 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InsertBST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(p-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插入到左子树中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 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InsertBST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(p-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插入到右子树中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52562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对应的递归算法</a:t>
            </a:r>
            <a:r>
              <a:rPr lang="en-US" altLang="zh-CN" sz="2400" b="1" dirty="0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InsertBST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8662" y="5643578"/>
            <a:ext cx="2744779" cy="900176"/>
            <a:chOff x="928662" y="5643578"/>
            <a:chExt cx="2744779" cy="900176"/>
          </a:xfrm>
        </p:grpSpPr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1142976" y="6143644"/>
              <a:ext cx="2530465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先序遍历的思想</a:t>
              </a:r>
              <a:endParaRPr kumimoji="0"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上弧形箭头 4"/>
            <p:cNvSpPr/>
            <p:nvPr/>
          </p:nvSpPr>
          <p:spPr>
            <a:xfrm rot="16200000">
              <a:off x="714360" y="5857880"/>
              <a:ext cx="714356" cy="285752"/>
            </a:xfrm>
            <a:prstGeom prst="curved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11188" y="1714488"/>
            <a:ext cx="8229600" cy="3631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 //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返回树根指针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=NULL;  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初始时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为空树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while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&lt;n) 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r>
              <a:rPr lang="en-US" altLang="zh-CN" sz="2000" b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InsertBST(bt</a:t>
            </a:r>
            <a:r>
              <a:rPr lang="zh-CN" altLang="en-US" sz="2000" b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A[i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]);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插入二叉排序树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	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返回建立的二叉排序树的根指针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4213" y="5643578"/>
            <a:ext cx="79914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kumimoji="0"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200" b="1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任何结点插入</a:t>
            </a:r>
            <a:r>
              <a:rPr kumimoji="0" lang="zh-CN" altLang="en-US" sz="22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到二叉排序</a:t>
            </a:r>
            <a:r>
              <a:rPr kumimoji="0" lang="zh-CN" altLang="en-US" sz="22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r>
              <a:rPr kumimoji="0" lang="zh-CN" altLang="en-US" sz="2200" b="1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时，都是</a:t>
            </a:r>
            <a:r>
              <a:rPr kumimoji="0" lang="zh-CN" altLang="en-US" sz="22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kumimoji="0" lang="zh-CN" altLang="en-US" sz="2200" b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叶结点</a:t>
            </a:r>
            <a:r>
              <a:rPr kumimoji="0" lang="zh-CN" altLang="en-US" sz="2200" b="1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插入</a:t>
            </a:r>
            <a:r>
              <a:rPr kumimoji="0" lang="zh-CN" altLang="en-US" sz="22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的。</a:t>
            </a:r>
            <a:endParaRPr kumimoji="0" lang="zh-CN" altLang="en-US" sz="22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428604"/>
            <a:ext cx="1928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关键字数组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0..</a:t>
            </a:r>
            <a:r>
              <a:rPr lang="en-US" altLang="zh-CN" sz="2200" b="1" i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1] 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214678" y="642918"/>
            <a:ext cx="714380" cy="3571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357686" y="99932"/>
            <a:ext cx="1857388" cy="1471680"/>
            <a:chOff x="4929190" y="99932"/>
            <a:chExt cx="1857388" cy="1471680"/>
          </a:xfrm>
        </p:grpSpPr>
        <p:sp>
          <p:nvSpPr>
            <p:cNvPr id="7" name="等腰三角形 6"/>
            <p:cNvSpPr/>
            <p:nvPr/>
          </p:nvSpPr>
          <p:spPr>
            <a:xfrm>
              <a:off x="4929190" y="500042"/>
              <a:ext cx="1714512" cy="107157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endCxn id="7" idx="0"/>
            </p:cNvCxnSpPr>
            <p:nvPr/>
          </p:nvCxnSpPr>
          <p:spPr>
            <a:xfrm rot="10800000" flipV="1">
              <a:off x="5786446" y="214290"/>
              <a:ext cx="357190" cy="28575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00760" y="9993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bt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79992" y="476868"/>
            <a:ext cx="8640763" cy="2306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05050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b="1"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smtClean="0">
                <a:ea typeface="楷体" panose="02010609060101010101" pitchFamily="49" charset="-122"/>
                <a:cs typeface="Times New Roman" panose="02020603050405020304" pitchFamily="18" charset="0"/>
              </a:rPr>
              <a:t>9-3</a:t>
            </a:r>
            <a:r>
              <a:rPr lang="en-US" altLang="zh-CN" b="1" smtClean="0"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已知一组关键字为</a:t>
            </a:r>
            <a:r>
              <a:rPr lang="en-US" altLang="zh-CN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53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39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67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按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表中的元素顺序依次插入到一棵初始为空的二叉排序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中，并中序遍历输出该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二叉树（画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出该二叉排序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树）。</a:t>
            </a:r>
            <a:endParaRPr lang="en-US" altLang="zh-CN" sz="24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</a:fld>
            <a:r>
              <a:rPr lang="en-US" altLang="zh-CN" smtClean="0"/>
              <a:t>/27</a:t>
            </a:r>
            <a:endParaRPr lang="en-US" altLang="zh-CN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8798" y="2564753"/>
            <a:ext cx="8229600" cy="4451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main( )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返回树根指针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KeyType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[]=</a:t>
            </a:r>
            <a:r>
              <a:rPr lang="en-US" altLang="zh-CN" sz="200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25</a:t>
            </a:r>
            <a:r>
              <a:rPr lang="zh-CN" altLang="en-US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18</a:t>
            </a:r>
            <a:r>
              <a:rPr lang="zh-CN" altLang="en-US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46</a:t>
            </a:r>
            <a:r>
              <a:rPr lang="zh-CN" altLang="en-US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53</a:t>
            </a:r>
            <a:r>
              <a:rPr lang="zh-CN" altLang="en-US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39</a:t>
            </a:r>
            <a:r>
              <a:rPr lang="zh-CN" altLang="en-US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32</a:t>
            </a:r>
            <a:r>
              <a:rPr lang="zh-CN" altLang="en-US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74</a:t>
            </a:r>
            <a:r>
              <a:rPr lang="zh-CN" altLang="en-US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67</a:t>
            </a:r>
            <a:r>
              <a:rPr lang="zh-CN" altLang="en-US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60</a:t>
            </a:r>
            <a:r>
              <a:rPr lang="zh-CN" altLang="en-US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en-US" altLang="zh-CN" sz="2000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</a:t>
            </a:r>
            <a:r>
              <a:rPr lang="zh-CN" altLang="en-US" sz="2000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000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int n=12;</a:t>
            </a:r>
            <a:endParaRPr lang="en-US" altLang="zh-CN" sz="20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=NULL;  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初始时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为空树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while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&lt;n) 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r>
              <a:rPr lang="en-US" altLang="zh-CN" sz="2000" b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InsertBST(bt</a:t>
            </a:r>
            <a:r>
              <a:rPr lang="zh-CN" altLang="en-US" sz="2000" b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A[i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]);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插入二叉排序树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inOrder(bt); 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调用中序遍历，输出该二叉树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元素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38200" y="2285992"/>
            <a:ext cx="7948642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设二叉树具有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个带权值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叶结点，那么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根结点到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各个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叶结点的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路径长度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相应结点权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值的乘积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和，叫做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二叉树的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带权路径长度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       </a:t>
            </a:r>
            <a:endParaRPr kumimoji="1" lang="zh-CN" altLang="en-US" sz="2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428992" y="4137036"/>
          <a:ext cx="193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23164800" imgH="10363200" progId="Equation.3">
                  <p:embed/>
                </p:oleObj>
              </mc:Choice>
              <mc:Fallback>
                <p:oleObj name="Equation" r:id="rId1" imgW="23164800" imgH="103632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8992" y="4137036"/>
                        <a:ext cx="1930400" cy="86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 descr="新闻纸"/>
          <p:cNvSpPr txBox="1">
            <a:spLocks noChangeArrowheads="1"/>
          </p:cNvSpPr>
          <p:nvPr/>
        </p:nvSpPr>
        <p:spPr bwMode="auto">
          <a:xfrm>
            <a:off x="611188" y="1409690"/>
            <a:ext cx="4321175" cy="51911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anose="02010509060101010101" pitchFamily="49" charset="-122"/>
              </a:rPr>
              <a:t>7.8.1   </a:t>
            </a:r>
            <a:r>
              <a:rPr kumimoji="1" lang="zh-CN" altLang="en-US" sz="28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anose="02010509060101010101" pitchFamily="49" charset="-122"/>
              </a:rPr>
              <a:t>哈夫曼树的定义</a:t>
            </a:r>
            <a:endParaRPr kumimoji="1" lang="zh-CN" altLang="en-US" sz="28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357166"/>
            <a:ext cx="4033838" cy="57943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7.8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哈夫曼树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3" name="Freeform 43"/>
          <p:cNvSpPr/>
          <p:nvPr/>
        </p:nvSpPr>
        <p:spPr bwMode="auto">
          <a:xfrm>
            <a:off x="6238240" y="2097405"/>
            <a:ext cx="393700" cy="368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32"/>
              </a:cxn>
            </a:cxnLst>
            <a:rect l="0" t="0" r="r" b="b"/>
            <a:pathLst>
              <a:path w="248" h="232">
                <a:moveTo>
                  <a:pt x="0" y="0"/>
                </a:moveTo>
                <a:lnTo>
                  <a:pt x="248" y="232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4" name="Freeform 24"/>
          <p:cNvSpPr/>
          <p:nvPr/>
        </p:nvSpPr>
        <p:spPr bwMode="auto">
          <a:xfrm>
            <a:off x="891540" y="1564005"/>
            <a:ext cx="317500" cy="419100"/>
          </a:xfrm>
          <a:custGeom>
            <a:avLst/>
            <a:gdLst/>
            <a:ahLst/>
            <a:cxnLst>
              <a:cxn ang="0">
                <a:pos x="200" y="0"/>
              </a:cxn>
              <a:cxn ang="0">
                <a:pos x="0" y="264"/>
              </a:cxn>
            </a:cxnLst>
            <a:rect l="0" t="0" r="r" b="b"/>
            <a:pathLst>
              <a:path w="200" h="264">
                <a:moveTo>
                  <a:pt x="200" y="0"/>
                </a:moveTo>
                <a:lnTo>
                  <a:pt x="0" y="26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1" name="Freeform 41"/>
          <p:cNvSpPr/>
          <p:nvPr/>
        </p:nvSpPr>
        <p:spPr bwMode="auto">
          <a:xfrm>
            <a:off x="4828540" y="2800668"/>
            <a:ext cx="346075" cy="401637"/>
          </a:xfrm>
          <a:custGeom>
            <a:avLst/>
            <a:gdLst/>
            <a:ahLst/>
            <a:cxnLst>
              <a:cxn ang="0">
                <a:pos x="218" y="0"/>
              </a:cxn>
              <a:cxn ang="0">
                <a:pos x="0" y="253"/>
              </a:cxn>
            </a:cxnLst>
            <a:rect l="0" t="0" r="r" b="b"/>
            <a:pathLst>
              <a:path w="218" h="253">
                <a:moveTo>
                  <a:pt x="218" y="0"/>
                </a:moveTo>
                <a:lnTo>
                  <a:pt x="0" y="253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8" name="Freeform 38"/>
          <p:cNvSpPr/>
          <p:nvPr/>
        </p:nvSpPr>
        <p:spPr bwMode="auto">
          <a:xfrm>
            <a:off x="7038340" y="819468"/>
            <a:ext cx="536575" cy="350837"/>
          </a:xfrm>
          <a:custGeom>
            <a:avLst/>
            <a:gdLst/>
            <a:ahLst/>
            <a:cxnLst>
              <a:cxn ang="0">
                <a:pos x="338" y="0"/>
              </a:cxn>
              <a:cxn ang="0">
                <a:pos x="0" y="221"/>
              </a:cxn>
            </a:cxnLst>
            <a:rect l="0" t="0" r="r" b="b"/>
            <a:pathLst>
              <a:path w="338" h="221">
                <a:moveTo>
                  <a:pt x="338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9" name="Freeform 39"/>
          <p:cNvSpPr/>
          <p:nvPr/>
        </p:nvSpPr>
        <p:spPr bwMode="auto">
          <a:xfrm>
            <a:off x="7117715" y="1429068"/>
            <a:ext cx="5175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6" y="245"/>
              </a:cxn>
            </a:cxnLst>
            <a:rect l="0" t="0" r="r" b="b"/>
            <a:pathLst>
              <a:path w="326" h="245">
                <a:moveTo>
                  <a:pt x="0" y="0"/>
                </a:moveTo>
                <a:lnTo>
                  <a:pt x="326" y="24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0" name="Freeform 40"/>
          <p:cNvSpPr/>
          <p:nvPr/>
        </p:nvSpPr>
        <p:spPr bwMode="auto">
          <a:xfrm>
            <a:off x="6225540" y="1429068"/>
            <a:ext cx="434975" cy="350837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0" y="221"/>
              </a:cxn>
            </a:cxnLst>
            <a:rect l="0" t="0" r="r" b="b"/>
            <a:pathLst>
              <a:path w="274" h="221">
                <a:moveTo>
                  <a:pt x="274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2" name="Freeform 42"/>
          <p:cNvSpPr/>
          <p:nvPr/>
        </p:nvSpPr>
        <p:spPr bwMode="auto">
          <a:xfrm>
            <a:off x="5577840" y="2757805"/>
            <a:ext cx="396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" y="267"/>
              </a:cxn>
            </a:cxnLst>
            <a:rect l="0" t="0" r="r" b="b"/>
            <a:pathLst>
              <a:path w="250" h="267">
                <a:moveTo>
                  <a:pt x="0" y="0"/>
                </a:moveTo>
                <a:lnTo>
                  <a:pt x="25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4" name="Freeform 44"/>
          <p:cNvSpPr/>
          <p:nvPr/>
        </p:nvSpPr>
        <p:spPr bwMode="auto">
          <a:xfrm>
            <a:off x="5501640" y="2097405"/>
            <a:ext cx="381000" cy="3429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216"/>
              </a:cxn>
            </a:cxnLst>
            <a:rect l="0" t="0" r="r" b="b"/>
            <a:pathLst>
              <a:path w="240" h="216">
                <a:moveTo>
                  <a:pt x="240" y="0"/>
                </a:moveTo>
                <a:lnTo>
                  <a:pt x="0" y="216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7" name="Freeform 37"/>
          <p:cNvSpPr/>
          <p:nvPr/>
        </p:nvSpPr>
        <p:spPr bwMode="auto">
          <a:xfrm>
            <a:off x="8032115" y="819468"/>
            <a:ext cx="555625" cy="36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29"/>
              </a:cxn>
            </a:cxnLst>
            <a:rect l="0" t="0" r="r" b="b"/>
            <a:pathLst>
              <a:path w="350" h="229">
                <a:moveTo>
                  <a:pt x="0" y="0"/>
                </a:moveTo>
                <a:lnTo>
                  <a:pt x="350" y="22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8" name="Freeform 18"/>
          <p:cNvSpPr/>
          <p:nvPr/>
        </p:nvSpPr>
        <p:spPr bwMode="auto">
          <a:xfrm>
            <a:off x="1539240" y="819468"/>
            <a:ext cx="549275" cy="427037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269"/>
              </a:cxn>
            </a:cxnLst>
            <a:rect l="0" t="0" r="r" b="b"/>
            <a:pathLst>
              <a:path w="346" h="269">
                <a:moveTo>
                  <a:pt x="346" y="0"/>
                </a:moveTo>
                <a:lnTo>
                  <a:pt x="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9" name="Freeform 19"/>
          <p:cNvSpPr/>
          <p:nvPr/>
        </p:nvSpPr>
        <p:spPr bwMode="auto">
          <a:xfrm>
            <a:off x="2545715" y="819468"/>
            <a:ext cx="555625" cy="427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69"/>
              </a:cxn>
            </a:cxnLst>
            <a:rect l="0" t="0" r="r" b="b"/>
            <a:pathLst>
              <a:path w="350" h="269">
                <a:moveTo>
                  <a:pt x="0" y="0"/>
                </a:moveTo>
                <a:lnTo>
                  <a:pt x="35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0" name="Freeform 20"/>
          <p:cNvSpPr/>
          <p:nvPr/>
        </p:nvSpPr>
        <p:spPr bwMode="auto">
          <a:xfrm>
            <a:off x="2698115" y="1551305"/>
            <a:ext cx="339725" cy="411163"/>
          </a:xfrm>
          <a:custGeom>
            <a:avLst/>
            <a:gdLst/>
            <a:ahLst/>
            <a:cxnLst>
              <a:cxn ang="0">
                <a:pos x="214" y="0"/>
              </a:cxn>
              <a:cxn ang="0">
                <a:pos x="0" y="259"/>
              </a:cxn>
            </a:cxnLst>
            <a:rect l="0" t="0" r="r" b="b"/>
            <a:pathLst>
              <a:path w="214" h="259">
                <a:moveTo>
                  <a:pt x="214" y="0"/>
                </a:moveTo>
                <a:lnTo>
                  <a:pt x="0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1" name="Freeform 21"/>
          <p:cNvSpPr/>
          <p:nvPr/>
        </p:nvSpPr>
        <p:spPr bwMode="auto">
          <a:xfrm>
            <a:off x="3431540" y="1525905"/>
            <a:ext cx="409575" cy="43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" y="275"/>
              </a:cxn>
            </a:cxnLst>
            <a:rect l="0" t="0" r="r" b="b"/>
            <a:pathLst>
              <a:path w="258" h="275">
                <a:moveTo>
                  <a:pt x="0" y="0"/>
                </a:moveTo>
                <a:lnTo>
                  <a:pt x="258" y="27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3" name="Freeform 23"/>
          <p:cNvSpPr/>
          <p:nvPr/>
        </p:nvSpPr>
        <p:spPr bwMode="auto">
          <a:xfrm>
            <a:off x="2885440" y="2376805"/>
            <a:ext cx="269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0" y="267"/>
              </a:cxn>
            </a:cxnLst>
            <a:rect l="0" t="0" r="r" b="b"/>
            <a:pathLst>
              <a:path w="170" h="267">
                <a:moveTo>
                  <a:pt x="0" y="0"/>
                </a:moveTo>
                <a:lnTo>
                  <a:pt x="17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5" name="Freeform 25"/>
          <p:cNvSpPr/>
          <p:nvPr/>
        </p:nvSpPr>
        <p:spPr bwMode="auto">
          <a:xfrm>
            <a:off x="1615440" y="1551305"/>
            <a:ext cx="320675" cy="411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" y="259"/>
              </a:cxn>
            </a:cxnLst>
            <a:rect l="0" t="0" r="r" b="b"/>
            <a:pathLst>
              <a:path w="202" h="259">
                <a:moveTo>
                  <a:pt x="0" y="0"/>
                </a:moveTo>
                <a:lnTo>
                  <a:pt x="202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2" name="Oval 2"/>
          <p:cNvSpPr>
            <a:spLocks noChangeArrowheads="1"/>
          </p:cNvSpPr>
          <p:nvPr/>
        </p:nvSpPr>
        <p:spPr bwMode="auto">
          <a:xfrm>
            <a:off x="1174115" y="12004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3" name="Oval 3"/>
          <p:cNvSpPr>
            <a:spLocks noChangeArrowheads="1"/>
          </p:cNvSpPr>
          <p:nvPr/>
        </p:nvSpPr>
        <p:spPr bwMode="auto">
          <a:xfrm>
            <a:off x="3002915" y="12004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2088515" y="5908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2469515" y="19624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6" name="Oval 6"/>
          <p:cNvSpPr>
            <a:spLocks noChangeArrowheads="1"/>
          </p:cNvSpPr>
          <p:nvPr/>
        </p:nvSpPr>
        <p:spPr bwMode="auto">
          <a:xfrm>
            <a:off x="3612515" y="19624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07" name="Oval 7"/>
          <p:cNvSpPr>
            <a:spLocks noChangeArrowheads="1"/>
          </p:cNvSpPr>
          <p:nvPr/>
        </p:nvSpPr>
        <p:spPr bwMode="auto">
          <a:xfrm>
            <a:off x="1859915" y="28006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08" name="Oval 8"/>
          <p:cNvSpPr>
            <a:spLocks noChangeArrowheads="1"/>
          </p:cNvSpPr>
          <p:nvPr/>
        </p:nvSpPr>
        <p:spPr bwMode="auto">
          <a:xfrm>
            <a:off x="2926715" y="28006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09" name="Oval 9"/>
          <p:cNvSpPr>
            <a:spLocks noChangeArrowheads="1"/>
          </p:cNvSpPr>
          <p:nvPr/>
        </p:nvSpPr>
        <p:spPr bwMode="auto">
          <a:xfrm>
            <a:off x="564515" y="19624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10" name="Oval 10"/>
          <p:cNvSpPr>
            <a:spLocks noChangeArrowheads="1"/>
          </p:cNvSpPr>
          <p:nvPr/>
        </p:nvSpPr>
        <p:spPr bwMode="auto">
          <a:xfrm>
            <a:off x="7574915" y="5146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1" name="Oval 11"/>
          <p:cNvSpPr>
            <a:spLocks noChangeArrowheads="1"/>
          </p:cNvSpPr>
          <p:nvPr/>
        </p:nvSpPr>
        <p:spPr bwMode="auto">
          <a:xfrm>
            <a:off x="6660515" y="11242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2" name="Oval 12"/>
          <p:cNvSpPr>
            <a:spLocks noChangeArrowheads="1"/>
          </p:cNvSpPr>
          <p:nvPr/>
        </p:nvSpPr>
        <p:spPr bwMode="auto">
          <a:xfrm>
            <a:off x="8509953" y="11242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13" name="Oval 13"/>
          <p:cNvSpPr>
            <a:spLocks noChangeArrowheads="1"/>
          </p:cNvSpPr>
          <p:nvPr/>
        </p:nvSpPr>
        <p:spPr bwMode="auto">
          <a:xfrm>
            <a:off x="5822315" y="17338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4" name="Oval 14"/>
          <p:cNvSpPr>
            <a:spLocks noChangeArrowheads="1"/>
          </p:cNvSpPr>
          <p:nvPr/>
        </p:nvSpPr>
        <p:spPr bwMode="auto">
          <a:xfrm>
            <a:off x="7574915" y="17338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15" name="Oval 15"/>
          <p:cNvSpPr>
            <a:spLocks noChangeArrowheads="1"/>
          </p:cNvSpPr>
          <p:nvPr/>
        </p:nvSpPr>
        <p:spPr bwMode="auto">
          <a:xfrm>
            <a:off x="5136515" y="24196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6" name="Oval 16"/>
          <p:cNvSpPr>
            <a:spLocks noChangeArrowheads="1"/>
          </p:cNvSpPr>
          <p:nvPr/>
        </p:nvSpPr>
        <p:spPr bwMode="auto">
          <a:xfrm>
            <a:off x="6584315" y="2405380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17" name="Oval 17"/>
          <p:cNvSpPr>
            <a:spLocks noChangeArrowheads="1"/>
          </p:cNvSpPr>
          <p:nvPr/>
        </p:nvSpPr>
        <p:spPr bwMode="auto">
          <a:xfrm>
            <a:off x="1707515" y="19624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22" name="Freeform 22"/>
          <p:cNvSpPr/>
          <p:nvPr/>
        </p:nvSpPr>
        <p:spPr bwMode="auto">
          <a:xfrm>
            <a:off x="2136140" y="2313305"/>
            <a:ext cx="368300" cy="48260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304"/>
              </a:cxn>
            </a:cxnLst>
            <a:rect l="0" t="0" r="r" b="b"/>
            <a:pathLst>
              <a:path w="232" h="304">
                <a:moveTo>
                  <a:pt x="232" y="0"/>
                </a:moveTo>
                <a:lnTo>
                  <a:pt x="0" y="30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6" name="Oval 26"/>
          <p:cNvSpPr>
            <a:spLocks noChangeArrowheads="1"/>
          </p:cNvSpPr>
          <p:nvPr/>
        </p:nvSpPr>
        <p:spPr bwMode="auto">
          <a:xfrm>
            <a:off x="4561840" y="319754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27" name="Oval 27"/>
          <p:cNvSpPr>
            <a:spLocks noChangeArrowheads="1"/>
          </p:cNvSpPr>
          <p:nvPr/>
        </p:nvSpPr>
        <p:spPr bwMode="auto">
          <a:xfrm>
            <a:off x="5760403" y="318166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5" name="Text Box 45"/>
          <p:cNvSpPr txBox="1">
            <a:spLocks noChangeArrowheads="1"/>
          </p:cNvSpPr>
          <p:nvPr/>
        </p:nvSpPr>
        <p:spPr bwMode="auto">
          <a:xfrm>
            <a:off x="179705" y="57468"/>
            <a:ext cx="66960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相同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叶结点构造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出不同的二叉树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44829" y="3410270"/>
            <a:ext cx="3960813" cy="1571636"/>
            <a:chOff x="539749" y="3786190"/>
            <a:chExt cx="3960813" cy="1571636"/>
          </a:xfrm>
        </p:grpSpPr>
        <p:sp>
          <p:nvSpPr>
            <p:cNvPr id="256033" name="Text Box 33"/>
            <p:cNvSpPr txBox="1">
              <a:spLocks noChangeArrowheads="1"/>
            </p:cNvSpPr>
            <p:nvPr/>
          </p:nvSpPr>
          <p:spPr bwMode="auto">
            <a:xfrm>
              <a:off x="539749" y="4529907"/>
              <a:ext cx="3960813" cy="8279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WPL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(T</a:t>
              </a:r>
              <a:r>
                <a:rPr kumimoji="1" lang="en-US" altLang="zh-CN" sz="22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 =</a:t>
              </a:r>
              <a:endPara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2+52+23+43+92 =60</a:t>
              </a:r>
              <a:endPara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2285984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435923" y="3410270"/>
            <a:ext cx="3570313" cy="1571636"/>
            <a:chOff x="5430843" y="3786190"/>
            <a:chExt cx="3570313" cy="1571636"/>
          </a:xfrm>
        </p:grpSpPr>
        <p:sp>
          <p:nvSpPr>
            <p:cNvPr id="256034" name="Text Box 34"/>
            <p:cNvSpPr txBox="1">
              <a:spLocks noChangeArrowheads="1"/>
            </p:cNvSpPr>
            <p:nvPr/>
          </p:nvSpPr>
          <p:spPr bwMode="auto">
            <a:xfrm>
              <a:off x="5430843" y="4452963"/>
              <a:ext cx="3570313" cy="90486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WPL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(T</a:t>
              </a:r>
              <a:r>
                <a:rPr kumimoji="1" lang="en-US" altLang="zh-CN" sz="22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 =</a:t>
              </a:r>
              <a:endPara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 sz="220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4+94+53+42+21=89 </a:t>
              </a:r>
              <a:endPara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7000892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862304" y="4925039"/>
            <a:ext cx="8143932" cy="43088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具有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最小带权路径长度的二叉树称为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哈夫曼树（也称最优树）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498" y="5517824"/>
            <a:ext cx="5572164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lnSpc>
                <a:spcPct val="130000"/>
              </a:lnSpc>
              <a:buBlip>
                <a:blip r:embed="rId1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权值越大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叶结点越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靠近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根结点。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30000"/>
              </a:lnSpc>
              <a:buBlip>
                <a:blip r:embed="rId1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权值越小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叶结点越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远离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根结点。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6" name="Freeform 12"/>
          <p:cNvSpPr/>
          <p:nvPr/>
        </p:nvSpPr>
        <p:spPr bwMode="auto">
          <a:xfrm>
            <a:off x="857224" y="4572000"/>
            <a:ext cx="311176" cy="500074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80"/>
              </a:cxn>
            </a:cxnLst>
            <a:rect l="0" t="0" r="r" b="b"/>
            <a:pathLst>
              <a:path w="192" h="280">
                <a:moveTo>
                  <a:pt x="192" y="0"/>
                </a:moveTo>
                <a:lnTo>
                  <a:pt x="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7" name="Freeform 13"/>
          <p:cNvSpPr/>
          <p:nvPr/>
        </p:nvSpPr>
        <p:spPr bwMode="auto">
          <a:xfrm>
            <a:off x="1498600" y="4572000"/>
            <a:ext cx="287318" cy="5000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80"/>
              </a:cxn>
            </a:cxnLst>
            <a:rect l="0" t="0" r="r" b="b"/>
            <a:pathLst>
              <a:path w="136" h="280">
                <a:moveTo>
                  <a:pt x="0" y="0"/>
                </a:moveTo>
                <a:lnTo>
                  <a:pt x="136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2" name="Freeform 8"/>
          <p:cNvSpPr/>
          <p:nvPr/>
        </p:nvSpPr>
        <p:spPr bwMode="auto">
          <a:xfrm>
            <a:off x="1609704" y="2641600"/>
            <a:ext cx="231796" cy="496886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0" y="224"/>
              </a:cxn>
            </a:cxnLst>
            <a:rect l="0" t="0" r="r" b="b"/>
            <a:pathLst>
              <a:path w="128" h="224">
                <a:moveTo>
                  <a:pt x="128" y="0"/>
                </a:moveTo>
                <a:lnTo>
                  <a:pt x="0" y="22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3" name="Freeform 9"/>
          <p:cNvSpPr/>
          <p:nvPr/>
        </p:nvSpPr>
        <p:spPr bwMode="auto">
          <a:xfrm>
            <a:off x="2143108" y="2643182"/>
            <a:ext cx="206392" cy="4810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64"/>
              </a:cxn>
            </a:cxnLst>
            <a:rect l="0" t="0" r="r" b="b"/>
            <a:pathLst>
              <a:path w="144" h="264">
                <a:moveTo>
                  <a:pt x="0" y="0"/>
                </a:moveTo>
                <a:lnTo>
                  <a:pt x="144" y="26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4" name="Line 30"/>
          <p:cNvSpPr>
            <a:spLocks noChangeShapeType="1"/>
          </p:cNvSpPr>
          <p:nvPr/>
        </p:nvSpPr>
        <p:spPr bwMode="auto">
          <a:xfrm flipH="1">
            <a:off x="6953250" y="4306888"/>
            <a:ext cx="312738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5" name="Freeform 31"/>
          <p:cNvSpPr/>
          <p:nvPr/>
        </p:nvSpPr>
        <p:spPr bwMode="auto">
          <a:xfrm>
            <a:off x="7723188" y="4306888"/>
            <a:ext cx="420712" cy="40799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223"/>
              </a:cxn>
            </a:cxnLst>
            <a:rect l="0" t="0" r="r" b="b"/>
            <a:pathLst>
              <a:path w="223" h="223">
                <a:moveTo>
                  <a:pt x="0" y="0"/>
                </a:moveTo>
                <a:lnTo>
                  <a:pt x="223" y="223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1" name="Freeform 27"/>
          <p:cNvSpPr/>
          <p:nvPr/>
        </p:nvSpPr>
        <p:spPr bwMode="auto">
          <a:xfrm>
            <a:off x="8215338" y="5072074"/>
            <a:ext cx="355575" cy="5572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9" y="274"/>
              </a:cxn>
            </a:cxnLst>
            <a:rect l="0" t="0" r="r" b="b"/>
            <a:pathLst>
              <a:path w="199" h="274">
                <a:moveTo>
                  <a:pt x="0" y="0"/>
                </a:moveTo>
                <a:lnTo>
                  <a:pt x="199" y="27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0" name="Freeform 26"/>
          <p:cNvSpPr/>
          <p:nvPr/>
        </p:nvSpPr>
        <p:spPr bwMode="auto">
          <a:xfrm>
            <a:off x="7572396" y="5072074"/>
            <a:ext cx="357190" cy="571504"/>
          </a:xfrm>
          <a:custGeom>
            <a:avLst/>
            <a:gdLst/>
            <a:ahLst/>
            <a:cxnLst>
              <a:cxn ang="0">
                <a:pos x="209" y="0"/>
              </a:cxn>
              <a:cxn ang="0">
                <a:pos x="0" y="282"/>
              </a:cxn>
            </a:cxnLst>
            <a:rect l="0" t="0" r="r" b="b"/>
            <a:pathLst>
              <a:path w="209" h="282">
                <a:moveTo>
                  <a:pt x="209" y="0"/>
                </a:moveTo>
                <a:lnTo>
                  <a:pt x="0" y="282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26" name="Oval 2"/>
          <p:cNvSpPr>
            <a:spLocks noChangeArrowheads="1"/>
          </p:cNvSpPr>
          <p:nvPr/>
        </p:nvSpPr>
        <p:spPr bwMode="auto">
          <a:xfrm>
            <a:off x="3786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1138238" y="188913"/>
            <a:ext cx="7587615" cy="4298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200" i="1">
                <a:solidFill>
                  <a:srgbClr val="CC00FF"/>
                </a:solidFill>
                <a:ea typeface="宋体" panose="02010600030101010101" pitchFamily="2" charset="-122"/>
              </a:rPr>
              <a:t>W</a:t>
            </a:r>
            <a:r>
              <a:rPr kumimoji="1" lang="en-US" altLang="zh-CN" sz="2200">
                <a:solidFill>
                  <a:srgbClr val="CC00FF"/>
                </a:solidFill>
                <a:ea typeface="宋体" panose="02010600030101010101" pitchFamily="2" charset="-122"/>
              </a:rPr>
              <a:t>={ a:</a:t>
            </a:r>
            <a:r>
              <a:rPr kumimoji="1" lang="en-US" altLang="zh-CN" sz="2200" smtClean="0">
                <a:solidFill>
                  <a:srgbClr val="CC00FF"/>
                </a:solidFill>
                <a:ea typeface="宋体" panose="02010600030101010101" pitchFamily="2" charset="-122"/>
              </a:rPr>
              <a:t>0.05, </a:t>
            </a:r>
            <a:r>
              <a:rPr kumimoji="1" lang="en-US" altLang="zh-CN" sz="2200" smtClean="0">
                <a:solidFill>
                  <a:srgbClr val="CC00FF"/>
                </a:solidFill>
                <a:ea typeface="宋体" panose="02010600030101010101" pitchFamily="2" charset="-122"/>
              </a:rPr>
              <a:t>b:0.29, </a:t>
            </a:r>
            <a:r>
              <a:rPr kumimoji="1" lang="en-US" altLang="zh-CN" sz="2200" smtClean="0">
                <a:solidFill>
                  <a:srgbClr val="CC00FF"/>
                </a:solidFill>
                <a:ea typeface="宋体" panose="02010600030101010101" pitchFamily="2" charset="-122"/>
              </a:rPr>
              <a:t>c:0.07, </a:t>
            </a:r>
            <a:r>
              <a:rPr kumimoji="1" lang="en-US" altLang="zh-CN" sz="2200" smtClean="0">
                <a:solidFill>
                  <a:srgbClr val="CC00FF"/>
                </a:solidFill>
                <a:ea typeface="宋体" panose="02010600030101010101" pitchFamily="2" charset="-122"/>
              </a:rPr>
              <a:t>d:0.08, </a:t>
            </a:r>
            <a:r>
              <a:rPr kumimoji="1" lang="en-US" altLang="zh-CN" sz="2200" smtClean="0">
                <a:solidFill>
                  <a:srgbClr val="CC00FF"/>
                </a:solidFill>
                <a:ea typeface="宋体" panose="02010600030101010101" pitchFamily="2" charset="-122"/>
              </a:rPr>
              <a:t>e:0.14, f:0.23, </a:t>
            </a:r>
            <a:r>
              <a:rPr kumimoji="1" lang="en-US" altLang="zh-CN" sz="2200" smtClean="0">
                <a:solidFill>
                  <a:srgbClr val="CC00FF"/>
                </a:solidFill>
                <a:ea typeface="宋体" panose="02010600030101010101" pitchFamily="2" charset="-122"/>
              </a:rPr>
              <a:t>g:0.03,</a:t>
            </a:r>
            <a:r>
              <a:rPr kumimoji="1" lang="en-US" altLang="zh-CN" sz="2200" smtClean="0">
                <a:solidFill>
                  <a:srgbClr val="CC00FF"/>
                </a:solidFill>
                <a:ea typeface="宋体" panose="02010600030101010101" pitchFamily="2" charset="-122"/>
              </a:rPr>
              <a:t> h:</a:t>
            </a:r>
            <a:r>
              <a:rPr kumimoji="1" lang="en-US" altLang="zh-CN" sz="2200">
                <a:solidFill>
                  <a:srgbClr val="CC00FF"/>
                </a:solidFill>
                <a:ea typeface="宋体" panose="02010600030101010101" pitchFamily="2" charset="-122"/>
              </a:rPr>
              <a:t>0.11}</a:t>
            </a:r>
            <a:endParaRPr kumimoji="1" lang="en-US" altLang="zh-CN" sz="2200">
              <a:solidFill>
                <a:srgbClr val="CC00FF"/>
              </a:solidFill>
              <a:ea typeface="宋体" panose="02010600030101010101" pitchFamily="2" charset="-122"/>
            </a:endParaRPr>
          </a:p>
        </p:txBody>
      </p:sp>
      <p:sp>
        <p:nvSpPr>
          <p:cNvPr id="257028" name="Oval 4"/>
          <p:cNvSpPr>
            <a:spLocks noChangeArrowheads="1"/>
          </p:cNvSpPr>
          <p:nvPr/>
        </p:nvSpPr>
        <p:spPr bwMode="auto">
          <a:xfrm>
            <a:off x="10937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2008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30" name="Oval 6"/>
          <p:cNvSpPr>
            <a:spLocks noChangeArrowheads="1"/>
          </p:cNvSpPr>
          <p:nvPr/>
        </p:nvSpPr>
        <p:spPr bwMode="auto">
          <a:xfrm>
            <a:off x="2922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31" name="Oval 7"/>
          <p:cNvSpPr>
            <a:spLocks noChangeArrowheads="1"/>
          </p:cNvSpPr>
          <p:nvPr/>
        </p:nvSpPr>
        <p:spPr bwMode="auto">
          <a:xfrm>
            <a:off x="4827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697038" y="2205038"/>
            <a:ext cx="549275" cy="3371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6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0.08</a:t>
            </a:r>
            <a:endParaRPr kumimoji="1" lang="en-US" altLang="zh-CN" sz="1600" b="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984250" y="4149725"/>
            <a:ext cx="685800" cy="3987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0.15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38" name="Oval 14"/>
          <p:cNvSpPr>
            <a:spLocks noChangeArrowheads="1"/>
          </p:cNvSpPr>
          <p:nvPr/>
        </p:nvSpPr>
        <p:spPr bwMode="auto">
          <a:xfrm>
            <a:off x="5691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39" name="Oval 15"/>
          <p:cNvSpPr>
            <a:spLocks noChangeArrowheads="1"/>
          </p:cNvSpPr>
          <p:nvPr/>
        </p:nvSpPr>
        <p:spPr bwMode="auto">
          <a:xfrm>
            <a:off x="66278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74914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41" name="Freeform 17"/>
          <p:cNvSpPr/>
          <p:nvPr/>
        </p:nvSpPr>
        <p:spPr bwMode="auto">
          <a:xfrm>
            <a:off x="2133600" y="5214950"/>
            <a:ext cx="438136" cy="512750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288"/>
              </a:cxn>
            </a:cxnLst>
            <a:rect l="0" t="0" r="r" b="b"/>
            <a:pathLst>
              <a:path w="256" h="288">
                <a:moveTo>
                  <a:pt x="256" y="0"/>
                </a:moveTo>
                <a:lnTo>
                  <a:pt x="0" y="288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2" name="Freeform 18"/>
          <p:cNvSpPr/>
          <p:nvPr/>
        </p:nvSpPr>
        <p:spPr bwMode="auto">
          <a:xfrm>
            <a:off x="2786050" y="5214950"/>
            <a:ext cx="401650" cy="5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0"/>
              </a:cxn>
            </a:cxnLst>
            <a:rect l="0" t="0" r="r" b="b"/>
            <a:pathLst>
              <a:path w="240" h="280">
                <a:moveTo>
                  <a:pt x="0" y="0"/>
                </a:moveTo>
                <a:lnTo>
                  <a:pt x="24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387600" y="4797425"/>
            <a:ext cx="549275" cy="3371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6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0.08</a:t>
            </a:r>
            <a:endParaRPr kumimoji="1" lang="en-US" altLang="zh-CN" sz="1600" b="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44" name="Oval 20"/>
          <p:cNvSpPr>
            <a:spLocks noChangeArrowheads="1"/>
          </p:cNvSpPr>
          <p:nvPr/>
        </p:nvSpPr>
        <p:spPr bwMode="auto">
          <a:xfrm>
            <a:off x="17684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45" name="Oval 21"/>
          <p:cNvSpPr>
            <a:spLocks noChangeArrowheads="1"/>
          </p:cNvSpPr>
          <p:nvPr/>
        </p:nvSpPr>
        <p:spPr bwMode="auto">
          <a:xfrm>
            <a:off x="30257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flipH="1">
            <a:off x="2700338" y="4364038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>
            <a:off x="3541713" y="4364038"/>
            <a:ext cx="309562" cy="4333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2987675" y="3929066"/>
            <a:ext cx="576263" cy="434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0.19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7732713" y="4695825"/>
            <a:ext cx="685800" cy="3987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0.15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52" name="Oval 28"/>
          <p:cNvSpPr>
            <a:spLocks noChangeArrowheads="1"/>
          </p:cNvSpPr>
          <p:nvPr/>
        </p:nvSpPr>
        <p:spPr bwMode="auto">
          <a:xfrm>
            <a:off x="724854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53" name="Oval 29"/>
          <p:cNvSpPr>
            <a:spLocks noChangeArrowheads="1"/>
          </p:cNvSpPr>
          <p:nvPr/>
        </p:nvSpPr>
        <p:spPr bwMode="auto">
          <a:xfrm>
            <a:off x="832011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>
            <a:off x="7240588" y="3857628"/>
            <a:ext cx="576262" cy="449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0.29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57" name="Line 33"/>
          <p:cNvSpPr>
            <a:spLocks noChangeShapeType="1"/>
          </p:cNvSpPr>
          <p:nvPr/>
        </p:nvSpPr>
        <p:spPr bwMode="auto">
          <a:xfrm flipH="1">
            <a:off x="3357554" y="3284538"/>
            <a:ext cx="452446" cy="64452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>
            <a:off x="4260850" y="3357563"/>
            <a:ext cx="311150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3706813" y="2928933"/>
            <a:ext cx="576262" cy="428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0.42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flipH="1">
            <a:off x="6376988" y="3298825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1" name="Freeform 37"/>
          <p:cNvSpPr/>
          <p:nvPr/>
        </p:nvSpPr>
        <p:spPr bwMode="auto">
          <a:xfrm>
            <a:off x="7146925" y="3298825"/>
            <a:ext cx="425471" cy="55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234"/>
              </a:cxn>
            </a:cxnLst>
            <a:rect l="0" t="0" r="r" b="b"/>
            <a:pathLst>
              <a:path w="234" h="234">
                <a:moveTo>
                  <a:pt x="0" y="0"/>
                </a:moveTo>
                <a:lnTo>
                  <a:pt x="234" y="23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6664325" y="2857495"/>
            <a:ext cx="576263" cy="441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0.58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63" name="Line 39"/>
          <p:cNvSpPr>
            <a:spLocks noChangeShapeType="1"/>
          </p:cNvSpPr>
          <p:nvPr/>
        </p:nvSpPr>
        <p:spPr bwMode="auto">
          <a:xfrm flipH="1">
            <a:off x="4071933" y="2276474"/>
            <a:ext cx="1101729" cy="65245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724525" y="2276475"/>
            <a:ext cx="1133491" cy="58102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5118100" y="1785925"/>
            <a:ext cx="649288" cy="4905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130218" y="404813"/>
            <a:ext cx="553998" cy="424815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建立哈夫曼树示例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4643438" y="5949950"/>
            <a:ext cx="1441450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创建完毕</a:t>
            </a:r>
            <a:endParaRPr lang="zh-CN" altLang="en-US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1077 0.3261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5967 0.32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00578E-6 L -0.27812 0.6194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00578E-6 L -0.24671 0.6194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" y="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.00324 L -0.43142 0.579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20643 0.54907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2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5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15573 0.4335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5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43611 0.42315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" y="2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6" grpId="0" bldLvl="0" animBg="1"/>
      <p:bldP spid="257036" grpId="1" bldLvl="0" animBg="1"/>
      <p:bldP spid="257037" grpId="0" bldLvl="0" animBg="1"/>
      <p:bldP spid="257037" grpId="1" bldLvl="0" animBg="1"/>
      <p:bldP spid="257032" grpId="0" bldLvl="0" animBg="1"/>
      <p:bldP spid="257032" grpId="1" bldLvl="0" animBg="1"/>
      <p:bldP spid="257033" grpId="0" bldLvl="0" animBg="1"/>
      <p:bldP spid="257033" grpId="1" bldLvl="0" animBg="1"/>
      <p:bldP spid="257054" grpId="0" bldLvl="0" animBg="1"/>
      <p:bldP spid="257055" grpId="0" bldLvl="0" animBg="1"/>
      <p:bldP spid="257051" grpId="0" bldLvl="0" animBg="1"/>
      <p:bldP spid="257050" grpId="0" bldLvl="0" animBg="1"/>
      <p:bldP spid="257026" grpId="0" bldLvl="0" animBg="1"/>
      <p:bldP spid="257026" grpId="1" bldLvl="0" animBg="1"/>
      <p:bldP spid="257028" grpId="0" bldLvl="0" animBg="1"/>
      <p:bldP spid="257028" grpId="1" bldLvl="0" animBg="1"/>
      <p:bldP spid="257028" grpId="2" bldLvl="0" animBg="1"/>
      <p:bldP spid="257029" grpId="0" bldLvl="0" animBg="1"/>
      <p:bldP spid="257029" grpId="1" bldLvl="0" animBg="1"/>
      <p:bldP spid="257030" grpId="0" bldLvl="0" animBg="1"/>
      <p:bldP spid="257030" grpId="1" bldLvl="0" animBg="1"/>
      <p:bldP spid="257031" grpId="0" bldLvl="0" animBg="1"/>
      <p:bldP spid="257031" grpId="1" bldLvl="0" animBg="1"/>
      <p:bldP spid="257034" grpId="0" bldLvl="0" animBg="1"/>
      <p:bldP spid="257034" grpId="1" bldLvl="0" animBg="1"/>
      <p:bldP spid="257035" grpId="0" bldLvl="0" animBg="1"/>
      <p:bldP spid="257035" grpId="1" bldLvl="0" animBg="1"/>
      <p:bldP spid="257038" grpId="0" bldLvl="0" animBg="1"/>
      <p:bldP spid="257038" grpId="1" bldLvl="0" animBg="1"/>
      <p:bldP spid="257039" grpId="0" bldLvl="0" animBg="1"/>
      <p:bldP spid="257039" grpId="1" bldLvl="0" animBg="1"/>
      <p:bldP spid="257039" grpId="2" bldLvl="0" animBg="1"/>
      <p:bldP spid="257040" grpId="0" bldLvl="0" animBg="1"/>
      <p:bldP spid="257040" grpId="1" bldLvl="0" animBg="1"/>
      <p:bldP spid="257041" grpId="0" bldLvl="0" animBg="1"/>
      <p:bldP spid="257042" grpId="0" bldLvl="0" animBg="1"/>
      <p:bldP spid="257043" grpId="0" bldLvl="0" animBg="1"/>
      <p:bldP spid="257044" grpId="0" bldLvl="0" animBg="1"/>
      <p:bldP spid="257045" grpId="0" bldLvl="0" animBg="1"/>
      <p:bldP spid="257046" grpId="0" bldLvl="0" animBg="1"/>
      <p:bldP spid="257047" grpId="0" bldLvl="0" animBg="1"/>
      <p:bldP spid="257048" grpId="0" bldLvl="0" animBg="1"/>
      <p:bldP spid="257056" grpId="0" bldLvl="0" animBg="1"/>
      <p:bldP spid="257057" grpId="0" bldLvl="0" animBg="1"/>
      <p:bldP spid="257058" grpId="0" bldLvl="0" animBg="1"/>
      <p:bldP spid="257059" grpId="0" bldLvl="0" animBg="1"/>
      <p:bldP spid="257060" grpId="0" bldLvl="0" animBg="1"/>
      <p:bldP spid="257061" grpId="0" bldLvl="0" animBg="1"/>
      <p:bldP spid="257062" grpId="0" bldLvl="0" animBg="1"/>
      <p:bldP spid="257063" grpId="0" bldLvl="0" animBg="1"/>
      <p:bldP spid="257064" grpId="0" bldLvl="0" animBg="1"/>
      <p:bldP spid="257065" grpId="0" bldLvl="0" animBg="1"/>
      <p:bldP spid="25706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6106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      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7.1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任何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n&gt;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不同结点的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树，都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可由它的中序序列和先序序列唯一地确定。   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0" y="2417751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先序序列：</a:t>
            </a:r>
            <a:endParaRPr lang="zh-CN" altLang="en-US" sz="2000" dirty="0">
              <a:solidFill>
                <a:srgbClr val="00B05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0838" y="2435213"/>
            <a:ext cx="2879724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sz="2000" i="1" baseline="-25000" dirty="0" smtClean="0"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err="1"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03377" y="2855909"/>
            <a:ext cx="1368425" cy="1073157"/>
            <a:chOff x="1500166" y="3141661"/>
            <a:chExt cx="1368425" cy="1073157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500166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左子树先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序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AutoShape 10"/>
            <p:cNvSpPr/>
            <p:nvPr/>
          </p:nvSpPr>
          <p:spPr bwMode="auto">
            <a:xfrm rot="16200000">
              <a:off x="2123282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576" y="2855909"/>
            <a:ext cx="1439862" cy="1073157"/>
            <a:chOff x="3203576" y="3141661"/>
            <a:chExt cx="1439862" cy="1073157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20357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右子树先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序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11"/>
            <p:cNvSpPr/>
            <p:nvPr/>
          </p:nvSpPr>
          <p:spPr bwMode="auto">
            <a:xfrm rot="16200000">
              <a:off x="3853655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72000" y="2435213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中序序列：</a:t>
            </a:r>
            <a:endParaRPr lang="zh-CN" altLang="en-US" sz="2000">
              <a:solidFill>
                <a:srgbClr val="00B05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868988" y="2452676"/>
            <a:ext cx="2846416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i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 smtClean="0"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err="1" smtClean="0">
                <a:cs typeface="Times New Roman" panose="02020603050405020304" pitchFamily="18" charset="0"/>
              </a:rPr>
              <a:t>+1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715008" y="2855908"/>
            <a:ext cx="1368425" cy="1073158"/>
            <a:chOff x="5775343" y="3141660"/>
            <a:chExt cx="1368425" cy="1073158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775343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左子树中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序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AutoShape 16"/>
            <p:cNvSpPr/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346980" y="2855908"/>
            <a:ext cx="1439862" cy="1073158"/>
            <a:chOff x="7286644" y="3141660"/>
            <a:chExt cx="1439862" cy="1073158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7286644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右子树中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序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AutoShape 17"/>
            <p:cNvSpPr/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692275" y="1714488"/>
            <a:ext cx="5522931" cy="777875"/>
            <a:chOff x="1692275" y="2000240"/>
            <a:chExt cx="5522931" cy="777875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92275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692275" y="2433946"/>
              <a:ext cx="5522931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339975" y="2000240"/>
              <a:ext cx="3889375" cy="30480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通过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根结点</a:t>
              </a:r>
              <a:r>
                <a:rPr lang="en-US" altLang="zh-CN" sz="2000" i="1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在中序序列中找到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79294" y="4638950"/>
            <a:ext cx="5850293" cy="1861884"/>
            <a:chOff x="2079294" y="4638950"/>
            <a:chExt cx="5850293" cy="1861884"/>
          </a:xfrm>
        </p:grpSpPr>
        <p:sp>
          <p:nvSpPr>
            <p:cNvPr id="26" name="椭圆 25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71736" y="5507196"/>
              <a:ext cx="2000264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先序：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altLang="zh-CN" sz="2000" i="1" baseline="-25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zh-CN" altLang="en-US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929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左子树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14942" y="5507196"/>
              <a:ext cx="220695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先序：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altLang="zh-CN" sz="2000" i="1" baseline="-25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altLang="en-US" sz="2000" baseline="-25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3714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右子树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2" name="直接连接符 31"/>
            <p:cNvCxnSpPr>
              <a:stCxn id="26" idx="2"/>
              <a:endCxn id="27" idx="0"/>
            </p:cNvCxnSpPr>
            <p:nvPr/>
          </p:nvCxnSpPr>
          <p:spPr>
            <a:xfrm rot="10800000" flipV="1">
              <a:off x="3571868" y="4926950"/>
              <a:ext cx="99563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6" idx="6"/>
              <a:endCxn id="2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下箭头 35"/>
          <p:cNvSpPr/>
          <p:nvPr/>
        </p:nvSpPr>
        <p:spPr>
          <a:xfrm>
            <a:off x="4714876" y="3929066"/>
            <a:ext cx="285752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850" y="1484331"/>
            <a:ext cx="8610600" cy="18466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规定哈夫曼树中的</a:t>
            </a:r>
            <a:r>
              <a:rPr kumimoji="1" lang="zh-CN" altLang="en-US" u="sng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左分支</a:t>
            </a:r>
            <a:r>
              <a:rPr kumimoji="1" lang="zh-CN" altLang="en-US" u="sng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u="sng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u="sng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u="sng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u="sng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分支</a:t>
            </a:r>
            <a:r>
              <a:rPr kumimoji="1" lang="zh-CN" altLang="en-US" u="sng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u="sng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根结点到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每个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叶结点所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经过的分支对应的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组成的序列便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该结点对应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字符的编码。这样的编码称为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哈夫曼编码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5890" name="Text Box 2" descr="新闻纸"/>
          <p:cNvSpPr txBox="1">
            <a:spLocks noChangeArrowheads="1"/>
          </p:cNvSpPr>
          <p:nvPr/>
        </p:nvSpPr>
        <p:spPr bwMode="auto">
          <a:xfrm>
            <a:off x="428596" y="571480"/>
            <a:ext cx="3529013" cy="52322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7.8.3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哈夫曼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编码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165893" name="Group 5"/>
          <p:cNvGrpSpPr/>
          <p:nvPr/>
        </p:nvGrpSpPr>
        <p:grpSpPr bwMode="auto">
          <a:xfrm>
            <a:off x="3643329" y="2000242"/>
            <a:ext cx="2808287" cy="2439989"/>
            <a:chOff x="2260" y="2288"/>
            <a:chExt cx="1769" cy="1537"/>
          </a:xfrm>
        </p:grpSpPr>
        <p:sp>
          <p:nvSpPr>
            <p:cNvPr id="165891" name="Line 3"/>
            <p:cNvSpPr>
              <a:spLocks noChangeShapeType="1"/>
            </p:cNvSpPr>
            <p:nvPr/>
          </p:nvSpPr>
          <p:spPr bwMode="auto">
            <a:xfrm flipH="1" flipV="1">
              <a:off x="3139" y="2288"/>
              <a:ext cx="0" cy="10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2260" y="3340"/>
              <a:ext cx="1769" cy="48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哈夫曼编码属</a:t>
              </a:r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二进制编码</a:t>
              </a:r>
              <a:endPara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/>
          <p:nvPr/>
        </p:nvCxnSpPr>
        <p:spPr>
          <a:xfrm rot="5400000">
            <a:off x="6159505" y="2932113"/>
            <a:ext cx="773128" cy="4810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264209" idx="0"/>
          </p:cNvCxnSpPr>
          <p:nvPr/>
        </p:nvCxnSpPr>
        <p:spPr>
          <a:xfrm rot="5400000">
            <a:off x="6873900" y="3983053"/>
            <a:ext cx="549273" cy="4190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194" name="Oval 2"/>
          <p:cNvSpPr>
            <a:spLocks noChangeArrowheads="1"/>
          </p:cNvSpPr>
          <p:nvPr/>
        </p:nvSpPr>
        <p:spPr bwMode="auto">
          <a:xfrm>
            <a:off x="5359400" y="239077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195" name="Oval 3"/>
          <p:cNvSpPr>
            <a:spLocks noChangeArrowheads="1"/>
          </p:cNvSpPr>
          <p:nvPr/>
        </p:nvSpPr>
        <p:spPr bwMode="auto">
          <a:xfrm>
            <a:off x="6034102" y="35004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196" name="Oval 4"/>
          <p:cNvSpPr>
            <a:spLocks noChangeArrowheads="1"/>
          </p:cNvSpPr>
          <p:nvPr/>
        </p:nvSpPr>
        <p:spPr bwMode="auto">
          <a:xfrm>
            <a:off x="3630613" y="2395534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2838450" y="342900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662113" y="3429000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1042988" y="43640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2214546" y="436562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262188" y="2347913"/>
            <a:ext cx="576262" cy="366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7150101" y="3530611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9" name="Oval 17"/>
          <p:cNvSpPr>
            <a:spLocks noChangeArrowheads="1"/>
          </p:cNvSpPr>
          <p:nvPr/>
        </p:nvSpPr>
        <p:spPr bwMode="auto">
          <a:xfrm>
            <a:off x="6634189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10" name="Oval 18"/>
          <p:cNvSpPr>
            <a:spLocks noChangeArrowheads="1"/>
          </p:cNvSpPr>
          <p:nvPr/>
        </p:nvSpPr>
        <p:spPr bwMode="auto">
          <a:xfrm>
            <a:off x="7748614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6657976" y="2362201"/>
            <a:ext cx="576263" cy="4238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2981325" y="1341438"/>
            <a:ext cx="576263" cy="44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5938838" y="1282700"/>
            <a:ext cx="576262" cy="4317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58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422779" y="546102"/>
            <a:ext cx="649287" cy="3825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36" name="Text Box 44"/>
          <p:cNvSpPr txBox="1">
            <a:spLocks noChangeArrowheads="1"/>
          </p:cNvSpPr>
          <p:nvPr/>
        </p:nvSpPr>
        <p:spPr bwMode="auto">
          <a:xfrm>
            <a:off x="1214414" y="5643578"/>
            <a:ext cx="7056438" cy="829945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g: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0000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		a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:0001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:001	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:1000</a:t>
            </a:r>
            <a:endParaRPr lang="en-US" altLang="zh-CN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:1111		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:01      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:10     	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:110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23" name="Text Box 31"/>
          <p:cNvSpPr txBox="1">
            <a:spLocks noChangeArrowheads="1"/>
          </p:cNvSpPr>
          <p:nvPr/>
        </p:nvSpPr>
        <p:spPr bwMode="auto">
          <a:xfrm>
            <a:off x="1201738" y="3840163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24" name="Text Box 32"/>
          <p:cNvSpPr txBox="1">
            <a:spLocks noChangeArrowheads="1"/>
          </p:cNvSpPr>
          <p:nvPr/>
        </p:nvSpPr>
        <p:spPr bwMode="auto">
          <a:xfrm>
            <a:off x="2555875" y="1844675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25" name="Text Box 33"/>
          <p:cNvSpPr txBox="1">
            <a:spLocks noChangeArrowheads="1"/>
          </p:cNvSpPr>
          <p:nvPr/>
        </p:nvSpPr>
        <p:spPr bwMode="auto">
          <a:xfrm>
            <a:off x="5508625" y="17732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3635375" y="692150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27" name="Text Box 35"/>
          <p:cNvSpPr txBox="1">
            <a:spLocks noChangeArrowheads="1"/>
          </p:cNvSpPr>
          <p:nvPr/>
        </p:nvSpPr>
        <p:spPr bwMode="auto">
          <a:xfrm>
            <a:off x="2973210" y="28527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6227764" y="28527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29" name="Text Box 37"/>
          <p:cNvSpPr txBox="1">
            <a:spLocks noChangeArrowheads="1"/>
          </p:cNvSpPr>
          <p:nvPr/>
        </p:nvSpPr>
        <p:spPr bwMode="auto">
          <a:xfrm>
            <a:off x="6731001" y="3992574"/>
            <a:ext cx="288925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30" name="Text Box 38"/>
          <p:cNvSpPr txBox="1">
            <a:spLocks noChangeArrowheads="1"/>
          </p:cNvSpPr>
          <p:nvPr/>
        </p:nvSpPr>
        <p:spPr bwMode="auto">
          <a:xfrm>
            <a:off x="2268538" y="3860800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31" name="Text Box 39"/>
          <p:cNvSpPr txBox="1">
            <a:spLocks noChangeArrowheads="1"/>
          </p:cNvSpPr>
          <p:nvPr/>
        </p:nvSpPr>
        <p:spPr bwMode="auto">
          <a:xfrm>
            <a:off x="1835150" y="28527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32" name="Text Box 40"/>
          <p:cNvSpPr txBox="1">
            <a:spLocks noChangeArrowheads="1"/>
          </p:cNvSpPr>
          <p:nvPr/>
        </p:nvSpPr>
        <p:spPr bwMode="auto">
          <a:xfrm>
            <a:off x="6687986" y="17732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687590" y="1844675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34" name="Text Box 42"/>
          <p:cNvSpPr txBox="1">
            <a:spLocks noChangeArrowheads="1"/>
          </p:cNvSpPr>
          <p:nvPr/>
        </p:nvSpPr>
        <p:spPr bwMode="auto">
          <a:xfrm>
            <a:off x="7307264" y="2779713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35" name="Text Box 43"/>
          <p:cNvSpPr txBox="1">
            <a:spLocks noChangeArrowheads="1"/>
          </p:cNvSpPr>
          <p:nvPr/>
        </p:nvSpPr>
        <p:spPr bwMode="auto">
          <a:xfrm>
            <a:off x="7956551" y="3992574"/>
            <a:ext cx="287338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37" name="Text Box 45"/>
          <p:cNvSpPr txBox="1">
            <a:spLocks noChangeArrowheads="1"/>
          </p:cNvSpPr>
          <p:nvPr/>
        </p:nvSpPr>
        <p:spPr bwMode="auto">
          <a:xfrm>
            <a:off x="5435600" y="692150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38" name="Text Box 46"/>
          <p:cNvSpPr txBox="1">
            <a:spLocks noChangeArrowheads="1"/>
          </p:cNvSpPr>
          <p:nvPr/>
        </p:nvSpPr>
        <p:spPr bwMode="auto">
          <a:xfrm>
            <a:off x="50483" y="692150"/>
            <a:ext cx="2520950" cy="830997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产生哈夫曼编码示例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8" name="直接连接符 47"/>
          <p:cNvCxnSpPr>
            <a:endCxn id="264201" idx="0"/>
          </p:cNvCxnSpPr>
          <p:nvPr/>
        </p:nvCxnSpPr>
        <p:spPr>
          <a:xfrm rot="5400000">
            <a:off x="1313648" y="3891768"/>
            <a:ext cx="506410" cy="4381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264202" idx="0"/>
          </p:cNvCxnSpPr>
          <p:nvPr/>
        </p:nvCxnSpPr>
        <p:spPr>
          <a:xfrm rot="16200000" flipH="1">
            <a:off x="2041510" y="3887788"/>
            <a:ext cx="507997" cy="4476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264210" idx="0"/>
          </p:cNvCxnSpPr>
          <p:nvPr/>
        </p:nvCxnSpPr>
        <p:spPr>
          <a:xfrm rot="16200000" flipH="1">
            <a:off x="7573988" y="3987809"/>
            <a:ext cx="549273" cy="4095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64206" idx="0"/>
          </p:cNvCxnSpPr>
          <p:nvPr/>
        </p:nvCxnSpPr>
        <p:spPr>
          <a:xfrm rot="16200000" flipH="1">
            <a:off x="6910391" y="2948000"/>
            <a:ext cx="744551" cy="420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64194" idx="0"/>
          </p:cNvCxnSpPr>
          <p:nvPr/>
        </p:nvCxnSpPr>
        <p:spPr>
          <a:xfrm rot="5400000">
            <a:off x="5530057" y="1848633"/>
            <a:ext cx="676285" cy="4079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4213" idx="0"/>
          </p:cNvCxnSpPr>
          <p:nvPr/>
        </p:nvCxnSpPr>
        <p:spPr>
          <a:xfrm rot="16200000" flipH="1">
            <a:off x="6328173" y="1744265"/>
            <a:ext cx="647713" cy="5881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264200" idx="0"/>
          </p:cNvCxnSpPr>
          <p:nvPr/>
        </p:nvCxnSpPr>
        <p:spPr>
          <a:xfrm rot="5400000">
            <a:off x="1825616" y="2825756"/>
            <a:ext cx="714380" cy="492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264197" idx="0"/>
          </p:cNvCxnSpPr>
          <p:nvPr/>
        </p:nvCxnSpPr>
        <p:spPr>
          <a:xfrm rot="16200000" flipH="1">
            <a:off x="2571741" y="2857491"/>
            <a:ext cx="714380" cy="42863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2643174" y="1857364"/>
            <a:ext cx="571504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264196" idx="0"/>
          </p:cNvCxnSpPr>
          <p:nvPr/>
        </p:nvCxnSpPr>
        <p:spPr>
          <a:xfrm rot="16200000" flipH="1">
            <a:off x="3377400" y="1837521"/>
            <a:ext cx="609606" cy="5064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0800000" flipV="1">
            <a:off x="3500430" y="928670"/>
            <a:ext cx="1000132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000628" y="928670"/>
            <a:ext cx="954094" cy="3698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57290" y="5143512"/>
            <a:ext cx="4286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785918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4546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71736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00364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948373" y="-317"/>
            <a:ext cx="7587615" cy="4298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p>
            <a:pPr algn="l"/>
            <a:r>
              <a:rPr kumimoji="1" lang="en-US" altLang="zh-CN" sz="2200" i="1">
                <a:solidFill>
                  <a:srgbClr val="CC00FF"/>
                </a:solidFill>
                <a:ea typeface="宋体" panose="02010600030101010101" pitchFamily="2" charset="-122"/>
              </a:rPr>
              <a:t>W</a:t>
            </a:r>
            <a:r>
              <a:rPr kumimoji="1" lang="en-US" altLang="zh-CN" sz="2200">
                <a:solidFill>
                  <a:srgbClr val="CC00FF"/>
                </a:solidFill>
                <a:ea typeface="宋体" panose="02010600030101010101" pitchFamily="2" charset="-122"/>
              </a:rPr>
              <a:t>={ a:</a:t>
            </a:r>
            <a:r>
              <a:rPr kumimoji="1" lang="en-US" altLang="zh-CN" sz="2200" smtClean="0">
                <a:solidFill>
                  <a:srgbClr val="CC00FF"/>
                </a:solidFill>
                <a:ea typeface="宋体" panose="02010600030101010101" pitchFamily="2" charset="-122"/>
              </a:rPr>
              <a:t>0.05, </a:t>
            </a:r>
            <a:r>
              <a:rPr kumimoji="1" lang="en-US" altLang="zh-CN" sz="2200" smtClean="0">
                <a:solidFill>
                  <a:srgbClr val="CC00FF"/>
                </a:solidFill>
                <a:ea typeface="宋体" panose="02010600030101010101" pitchFamily="2" charset="-122"/>
              </a:rPr>
              <a:t>b:0.29, </a:t>
            </a:r>
            <a:r>
              <a:rPr kumimoji="1" lang="en-US" altLang="zh-CN" sz="2200" smtClean="0">
                <a:solidFill>
                  <a:srgbClr val="CC00FF"/>
                </a:solidFill>
                <a:ea typeface="宋体" panose="02010600030101010101" pitchFamily="2" charset="-122"/>
              </a:rPr>
              <a:t>c:0.07, </a:t>
            </a:r>
            <a:r>
              <a:rPr kumimoji="1" lang="en-US" altLang="zh-CN" sz="2200" smtClean="0">
                <a:solidFill>
                  <a:srgbClr val="CC00FF"/>
                </a:solidFill>
                <a:ea typeface="宋体" panose="02010600030101010101" pitchFamily="2" charset="-122"/>
              </a:rPr>
              <a:t>d:0.08, </a:t>
            </a:r>
            <a:r>
              <a:rPr kumimoji="1" lang="en-US" altLang="zh-CN" sz="2200" smtClean="0">
                <a:solidFill>
                  <a:srgbClr val="CC00FF"/>
                </a:solidFill>
                <a:ea typeface="宋体" panose="02010600030101010101" pitchFamily="2" charset="-122"/>
              </a:rPr>
              <a:t>e:0.14, f:0.23, </a:t>
            </a:r>
            <a:r>
              <a:rPr kumimoji="1" lang="en-US" altLang="zh-CN" sz="2200" smtClean="0">
                <a:solidFill>
                  <a:srgbClr val="CC00FF"/>
                </a:solidFill>
                <a:ea typeface="宋体" panose="02010600030101010101" pitchFamily="2" charset="-122"/>
              </a:rPr>
              <a:t>g:0.03,</a:t>
            </a:r>
            <a:r>
              <a:rPr kumimoji="1" lang="en-US" altLang="zh-CN" sz="2200" smtClean="0">
                <a:solidFill>
                  <a:srgbClr val="CC00FF"/>
                </a:solidFill>
                <a:ea typeface="宋体" panose="02010600030101010101" pitchFamily="2" charset="-122"/>
              </a:rPr>
              <a:t> h:</a:t>
            </a:r>
            <a:r>
              <a:rPr kumimoji="1" lang="en-US" altLang="zh-CN" sz="2200">
                <a:solidFill>
                  <a:srgbClr val="CC00FF"/>
                </a:solidFill>
                <a:ea typeface="宋体" panose="02010600030101010101" pitchFamily="2" charset="-122"/>
              </a:rPr>
              <a:t>0.11}</a:t>
            </a:r>
            <a:endParaRPr kumimoji="1" lang="en-US" altLang="zh-CN" sz="2200">
              <a:solidFill>
                <a:srgbClr val="CC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64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642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64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64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64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2" grpId="0" bldLvl="0" animBg="1"/>
      <p:bldP spid="264236" grpId="0" bldLvl="0" animBg="1"/>
      <p:bldP spid="264223" grpId="0" bldLvl="0" animBg="1"/>
      <p:bldP spid="264224" grpId="0" bldLvl="0" animBg="1"/>
      <p:bldP spid="264224" grpId="1" bldLvl="0" animBg="1"/>
      <p:bldP spid="264225" grpId="0" bldLvl="0" animBg="1"/>
      <p:bldP spid="264226" grpId="0" bldLvl="0" animBg="1"/>
      <p:bldP spid="264226" grpId="1" bldLvl="0" animBg="1"/>
      <p:bldP spid="264227" grpId="0" bldLvl="0" animBg="1"/>
      <p:bldP spid="264228" grpId="0" bldLvl="0" animBg="1"/>
      <p:bldP spid="264229" grpId="0" bldLvl="0" animBg="1"/>
      <p:bldP spid="264230" grpId="0" bldLvl="0" animBg="1"/>
      <p:bldP spid="264230" grpId="1" bldLvl="0" animBg="1"/>
      <p:bldP spid="264231" grpId="0" bldLvl="0" animBg="1"/>
      <p:bldP spid="264231" grpId="1" bldLvl="0" animBg="1"/>
      <p:bldP spid="264232" grpId="0" bldLvl="0" animBg="1"/>
      <p:bldP spid="264233" grpId="0" bldLvl="0" animBg="1"/>
      <p:bldP spid="264234" grpId="0" bldLvl="0" animBg="1"/>
      <p:bldP spid="264235" grpId="0" bldLvl="0" animBg="1"/>
      <p:bldP spid="264237" grpId="0" bldLvl="0" animBg="1"/>
      <p:bldP spid="88" grpId="0"/>
      <p:bldP spid="89" grpId="0"/>
      <p:bldP spid="90" grpId="0"/>
      <p:bldP spid="91" grpId="0"/>
      <p:bldP spid="9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207375" cy="96436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在一组字符的哈夫曼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中，不可能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出现一个字符的哈夫曼编码是另一个字符哈夫曼编码的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前缀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7920038" cy="156966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例如，有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个字符的编码如下：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这是哈夫曼编码吗？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2916238" y="3284538"/>
            <a:ext cx="1079500" cy="6096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FF0000"/>
                </a:solidFill>
              </a:rPr>
              <a:t>×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57224" y="3929066"/>
            <a:ext cx="4572032" cy="1176045"/>
            <a:chOff x="857224" y="3929066"/>
            <a:chExt cx="4572032" cy="1176045"/>
          </a:xfrm>
        </p:grpSpPr>
        <p:sp>
          <p:nvSpPr>
            <p:cNvPr id="5" name="TextBox 4"/>
            <p:cNvSpPr txBox="1"/>
            <p:nvPr/>
          </p:nvSpPr>
          <p:spPr>
            <a:xfrm>
              <a:off x="857224" y="4643446"/>
              <a:ext cx="4572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哈夫曼编码也称为</a:t>
              </a:r>
              <a:r>
                <a:rPr lang="zh-CN" altLang="en-US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前缀编码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2571736" y="3929066"/>
              <a:ext cx="285752" cy="571504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 bldLvl="0" animBg="1"/>
      <p:bldP spid="37888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57158" y="666749"/>
            <a:ext cx="8964612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例如，已知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先序序列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ABDGCEF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，中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序序列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DGBAECF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构造二叉树的过程如下所示。</a:t>
            </a:r>
            <a:r>
              <a:rPr kumimoji="1" lang="zh-CN" altLang="en-US" b="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3571868" y="6000768"/>
            <a:ext cx="2376488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二叉树构造完毕</a:t>
            </a:r>
            <a:endParaRPr lang="zh-CN" altLang="en-US" dirty="0">
              <a:solidFill>
                <a:srgbClr val="CC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395288" y="115888"/>
            <a:ext cx="6553200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由先序和中序序列构造二叉树示例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868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BDGCEF</a:t>
            </a:r>
            <a:endParaRPr kumimoji="1" lang="en-US" altLang="zh-CN" sz="1800" i="1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DGB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ECF </a:t>
            </a:r>
            <a:endParaRPr lang="zh-CN" altLang="en-US" sz="1800"/>
          </a:p>
        </p:txBody>
      </p:sp>
      <p:sp>
        <p:nvSpPr>
          <p:cNvPr id="25" name="椭圆 24"/>
          <p:cNvSpPr/>
          <p:nvPr/>
        </p:nvSpPr>
        <p:spPr>
          <a:xfrm>
            <a:off x="4429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0298" y="285749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DG</a:t>
            </a:r>
            <a:endParaRPr kumimoji="1" lang="en-US" altLang="zh-CN" sz="1800" i="1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DG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/>
          </a:p>
        </p:txBody>
      </p:sp>
      <p:sp>
        <p:nvSpPr>
          <p:cNvPr id="27" name="椭圆 26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3570" y="285749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EF</a:t>
            </a:r>
            <a:endParaRPr kumimoji="1" lang="en-US" altLang="zh-CN" sz="1800" i="1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endParaRPr lang="zh-CN" altLang="en-US" sz="1800"/>
          </a:p>
        </p:txBody>
      </p:sp>
      <p:sp>
        <p:nvSpPr>
          <p:cNvPr id="29" name="椭圆 28"/>
          <p:cNvSpPr/>
          <p:nvPr/>
        </p:nvSpPr>
        <p:spPr>
          <a:xfrm>
            <a:off x="5643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9124" y="378619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kumimoji="1" lang="en-US" altLang="zh-CN" sz="1800" i="1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/>
          </a:p>
        </p:txBody>
      </p:sp>
      <p:sp>
        <p:nvSpPr>
          <p:cNvPr id="31" name="椭圆 30"/>
          <p:cNvSpPr/>
          <p:nvPr/>
        </p:nvSpPr>
        <p:spPr>
          <a:xfrm>
            <a:off x="5072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7950" y="378619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en-US" altLang="zh-CN" sz="1800" i="1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/>
          </a:p>
        </p:txBody>
      </p:sp>
      <p:sp>
        <p:nvSpPr>
          <p:cNvPr id="33" name="椭圆 32"/>
          <p:cNvSpPr/>
          <p:nvPr/>
        </p:nvSpPr>
        <p:spPr>
          <a:xfrm>
            <a:off x="6572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1604" y="378619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endParaRPr kumimoji="1" lang="en-US" altLang="zh-CN" sz="1800" i="1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G </a:t>
            </a:r>
            <a:endParaRPr lang="zh-CN" altLang="en-US" sz="1800"/>
          </a:p>
        </p:txBody>
      </p:sp>
      <p:sp>
        <p:nvSpPr>
          <p:cNvPr id="35" name="椭圆 34"/>
          <p:cNvSpPr/>
          <p:nvPr/>
        </p:nvSpPr>
        <p:spPr>
          <a:xfrm>
            <a:off x="2500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4744" y="4997247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endParaRPr kumimoji="1" lang="en-US" altLang="zh-CN" sz="1800" i="1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/>
          </a:p>
        </p:txBody>
      </p:sp>
      <p:sp>
        <p:nvSpPr>
          <p:cNvPr id="37" name="椭圆 36"/>
          <p:cNvSpPr/>
          <p:nvPr/>
        </p:nvSpPr>
        <p:spPr>
          <a:xfrm>
            <a:off x="3286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>
            <a:stCxn id="25" idx="3"/>
            <a:endCxn id="27" idx="0"/>
          </p:cNvCxnSpPr>
          <p:nvPr/>
        </p:nvCxnSpPr>
        <p:spPr>
          <a:xfrm rot="5400000">
            <a:off x="3643307" y="2651849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5"/>
            <a:endCxn id="29" idx="0"/>
          </p:cNvCxnSpPr>
          <p:nvPr/>
        </p:nvCxnSpPr>
        <p:spPr>
          <a:xfrm rot="16200000" flipH="1">
            <a:off x="4902138" y="2544691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3"/>
            <a:endCxn id="35" idx="7"/>
          </p:cNvCxnSpPr>
          <p:nvPr/>
        </p:nvCxnSpPr>
        <p:spPr>
          <a:xfrm rot="5400000">
            <a:off x="2866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5"/>
            <a:endCxn id="37" idx="1"/>
          </p:cNvCxnSpPr>
          <p:nvPr/>
        </p:nvCxnSpPr>
        <p:spPr>
          <a:xfrm rot="16200000" flipH="1">
            <a:off x="2794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3"/>
            <a:endCxn id="31" idx="0"/>
          </p:cNvCxnSpPr>
          <p:nvPr/>
        </p:nvCxnSpPr>
        <p:spPr>
          <a:xfrm rot="5400000">
            <a:off x="5214943" y="3937733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9" idx="5"/>
            <a:endCxn id="33" idx="1"/>
          </p:cNvCxnSpPr>
          <p:nvPr/>
        </p:nvCxnSpPr>
        <p:spPr>
          <a:xfrm rot="16200000" flipH="1">
            <a:off x="6009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9" grpId="0" bldLvl="0" animBg="1"/>
      <p:bldP spid="24" grpId="0"/>
      <p:bldP spid="25" grpId="0" bldLvl="0" animBg="1"/>
      <p:bldP spid="26" grpId="0"/>
      <p:bldP spid="27" grpId="0" bldLvl="0" animBg="1"/>
      <p:bldP spid="28" grpId="0"/>
      <p:bldP spid="29" grpId="0" bldLvl="0" animBg="1"/>
      <p:bldP spid="30" grpId="0"/>
      <p:bldP spid="31" grpId="0" bldLvl="0" animBg="1"/>
      <p:bldP spid="32" grpId="0"/>
      <p:bldP spid="33" grpId="0" bldLvl="0" animBg="1"/>
      <p:bldP spid="34" grpId="0"/>
      <p:bldP spid="35" grpId="0" bldLvl="0" animBg="1"/>
      <p:bldP spid="36" grpId="0"/>
      <p:bldP spid="3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95288" y="71414"/>
            <a:ext cx="8137525" cy="1052596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7.2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任何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不同结点的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树，都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可由它的中序序列和后序序列唯一地确定。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-32" y="2154204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lang="zh-CN" altLang="en-US" sz="20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序列：</a:t>
            </a:r>
            <a:endParaRPr lang="zh-CN" altLang="en-US" sz="2000" dirty="0">
              <a:solidFill>
                <a:srgbClr val="00B05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296956" y="2171666"/>
            <a:ext cx="3346482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smtClean="0">
                <a:cs typeface="Times New Roman" panose="02020603050405020304" pitchFamily="18" charset="0"/>
              </a:rPr>
              <a:t>-1</a:t>
            </a:r>
            <a:r>
              <a:rPr lang="en-US" altLang="zh-CN" sz="2000" i="1" baseline="-25000" dirty="0" smtClean="0"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a</a:t>
            </a:r>
            <a:r>
              <a:rPr lang="en-US" altLang="zh-CN" sz="2000" i="1" baseline="-25000" dirty="0" smtClean="0"/>
              <a:t>n</a:t>
            </a:r>
            <a:r>
              <a:rPr lang="en-US" altLang="zh-CN" sz="2000" baseline="-25000" dirty="0" smtClean="0"/>
              <a:t>-2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a</a:t>
            </a:r>
            <a:r>
              <a:rPr lang="en-US" altLang="zh-CN" sz="2000" i="1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-1</a:t>
            </a:r>
            <a:endParaRPr lang="en-US" altLang="en-US" sz="2000" baseline="-25000" dirty="0">
              <a:solidFill>
                <a:srgbClr val="FF000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85851" y="2593949"/>
            <a:ext cx="1285885" cy="1073157"/>
            <a:chOff x="1285851" y="3143248"/>
            <a:chExt cx="1285885" cy="1073157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285851" y="3385408"/>
              <a:ext cx="1285885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左子树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后序序列，有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AutoShape 10"/>
            <p:cNvSpPr/>
            <p:nvPr/>
          </p:nvSpPr>
          <p:spPr bwMode="auto">
            <a:xfrm rot="16200000">
              <a:off x="1914497" y="2657479"/>
              <a:ext cx="144462" cy="11160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03526" y="2592362"/>
            <a:ext cx="1439862" cy="1073157"/>
            <a:chOff x="2903526" y="3141661"/>
            <a:chExt cx="1439862" cy="1073157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90352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右子</a:t>
              </a:r>
              <a:r>
                <a:rPr lang="zh-CN" altLang="en-US" sz="18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树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后序序列，有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180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AutoShape 11"/>
            <p:cNvSpPr/>
            <p:nvPr/>
          </p:nvSpPr>
          <p:spPr bwMode="auto">
            <a:xfrm rot="16200000">
              <a:off x="3553605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572000" y="2171666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中序序列：</a:t>
            </a:r>
            <a:endParaRPr lang="zh-CN" altLang="en-US" sz="2000">
              <a:solidFill>
                <a:srgbClr val="00B05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5868988" y="2189129"/>
            <a:ext cx="2846416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i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 smtClean="0"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err="1" smtClean="0">
                <a:cs typeface="Times New Roman" panose="02020603050405020304" pitchFamily="18" charset="0"/>
              </a:rPr>
              <a:t>+1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715008" y="2592361"/>
            <a:ext cx="1368425" cy="1073158"/>
            <a:chOff x="5775343" y="3141660"/>
            <a:chExt cx="1368425" cy="1073158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5775343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左子树中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序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AutoShape 16"/>
            <p:cNvSpPr/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46980" y="2592361"/>
            <a:ext cx="1439862" cy="1073158"/>
            <a:chOff x="7286644" y="3141660"/>
            <a:chExt cx="1439862" cy="1073158"/>
          </a:xfrm>
        </p:grpSpPr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7286644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右子树中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序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AutoShape 17"/>
            <p:cNvSpPr/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786182" y="1450941"/>
            <a:ext cx="4232289" cy="777875"/>
            <a:chOff x="3786182" y="2000240"/>
            <a:chExt cx="4232289" cy="777875"/>
          </a:xfrm>
        </p:grpSpPr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4286248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4286248" y="2454264"/>
              <a:ext cx="2928958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3786182" y="2000240"/>
              <a:ext cx="4232289" cy="30777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通过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根结点</a:t>
              </a:r>
              <a:r>
                <a:rPr lang="en-US" altLang="zh-CN" sz="2000" i="1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79294" y="4424636"/>
            <a:ext cx="5850293" cy="1861884"/>
            <a:chOff x="2079294" y="4638950"/>
            <a:chExt cx="5850293" cy="1861884"/>
          </a:xfrm>
        </p:grpSpPr>
        <p:sp>
          <p:nvSpPr>
            <p:cNvPr id="27" name="椭圆 26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CN" altLang="en-US" sz="20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1736" y="5507196"/>
              <a:ext cx="2143140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后序：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altLang="zh-CN" sz="2000" baseline="-25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zh-CN" altLang="en-US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7929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左子树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5507196"/>
              <a:ext cx="220695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后序：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en-US" altLang="zh-CN" sz="2000" i="1" baseline="-25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altLang="en-US" sz="2000" baseline="-25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3714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右子树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1" name="直接连接符 50"/>
            <p:cNvCxnSpPr>
              <a:stCxn id="27" idx="2"/>
              <a:endCxn id="41" idx="0"/>
            </p:cNvCxnSpPr>
            <p:nvPr/>
          </p:nvCxnSpPr>
          <p:spPr>
            <a:xfrm rot="10800000" flipV="1">
              <a:off x="3643306" y="4926950"/>
              <a:ext cx="924198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7" idx="6"/>
              <a:endCxn id="4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下箭头 52"/>
          <p:cNvSpPr/>
          <p:nvPr/>
        </p:nvSpPr>
        <p:spPr>
          <a:xfrm>
            <a:off x="4714876" y="3714752"/>
            <a:ext cx="285752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50825" y="642918"/>
            <a:ext cx="8686800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例如，已知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中序序列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DGBAECF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，后序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序列为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GDBEFCA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。对应的构造二叉树的过程如下所示。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3500430" y="6143644"/>
            <a:ext cx="2376488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二叉树构造完毕</a:t>
            </a:r>
            <a:endParaRPr lang="zh-CN" altLang="en-US" dirty="0">
              <a:solidFill>
                <a:srgbClr val="CC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395288" y="115888"/>
            <a:ext cx="6034100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由后序和中序序列构造二叉树示例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868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GDBEFC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kumimoji="1" lang="en-US" altLang="zh-CN" sz="1800" i="1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DGB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ECF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29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643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72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572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500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286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>
            <a:stCxn id="24" idx="3"/>
            <a:endCxn id="26" idx="0"/>
          </p:cNvCxnSpPr>
          <p:nvPr/>
        </p:nvCxnSpPr>
        <p:spPr>
          <a:xfrm rot="5400000">
            <a:off x="3643307" y="2651849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4" idx="5"/>
            <a:endCxn id="28" idx="0"/>
          </p:cNvCxnSpPr>
          <p:nvPr/>
        </p:nvCxnSpPr>
        <p:spPr>
          <a:xfrm rot="16200000" flipH="1">
            <a:off x="4902138" y="2544691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6" idx="3"/>
            <a:endCxn id="34" idx="7"/>
          </p:cNvCxnSpPr>
          <p:nvPr/>
        </p:nvCxnSpPr>
        <p:spPr>
          <a:xfrm rot="5400000">
            <a:off x="2866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4" idx="5"/>
            <a:endCxn id="36" idx="1"/>
          </p:cNvCxnSpPr>
          <p:nvPr/>
        </p:nvCxnSpPr>
        <p:spPr>
          <a:xfrm rot="16200000" flipH="1">
            <a:off x="2794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8" idx="3"/>
          </p:cNvCxnSpPr>
          <p:nvPr/>
        </p:nvCxnSpPr>
        <p:spPr>
          <a:xfrm rot="5400000">
            <a:off x="5214943" y="3937733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5"/>
            <a:endCxn id="32" idx="1"/>
          </p:cNvCxnSpPr>
          <p:nvPr/>
        </p:nvCxnSpPr>
        <p:spPr>
          <a:xfrm rot="16200000" flipH="1">
            <a:off x="6009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14546" y="2996983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GD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kumimoji="1" lang="en-US" altLang="zh-CN" sz="1800" i="1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DG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0760" y="299698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EF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kumimoji="1" lang="en-US" altLang="zh-CN" sz="1800" i="1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E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4414" y="4354305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G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kumimoji="1" lang="en-US" altLang="zh-CN" sz="1800" i="1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868" y="5211561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endParaRPr kumimoji="1" lang="en-US" altLang="zh-CN" sz="1800" i="1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1458" y="4354305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kumimoji="1" lang="en-US" altLang="zh-CN" sz="1800" i="1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8978" y="4354305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en-US" altLang="zh-CN" sz="1800" i="1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4" grpId="0" bldLvl="0" animBg="1"/>
      <p:bldP spid="23" grpId="0"/>
      <p:bldP spid="24" grpId="0" bldLvl="0" animBg="1"/>
      <p:bldP spid="26" grpId="0" bldLvl="0" animBg="1"/>
      <p:bldP spid="28" grpId="0" bldLvl="0" animBg="1"/>
      <p:bldP spid="30" grpId="0" bldLvl="0" animBg="1"/>
      <p:bldP spid="32" grpId="0" bldLvl="0" animBg="1"/>
      <p:bldP spid="34" grpId="0" bldLvl="0" animBg="1"/>
      <p:bldP spid="36" grpId="0" bldLvl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84246" y="2285992"/>
            <a:ext cx="6788150" cy="291423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(b!=NULL) 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&gt;data);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9988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5532448" cy="52197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smtClean="0">
                <a:solidFill>
                  <a:srgbClr val="FF0000"/>
                </a:solidFill>
                <a:ea typeface="隶书" panose="02010509060101010101" pitchFamily="49" charset="-122"/>
              </a:rPr>
              <a:t>遍历的递归</a:t>
            </a:r>
            <a:r>
              <a:rPr kumimoji="1" lang="zh-CN" altLang="en-US" sz="2800" dirty="0">
                <a:solidFill>
                  <a:srgbClr val="FF0000"/>
                </a:solidFill>
                <a:ea typeface="隶书" panose="02010509060101010101" pitchFamily="49" charset="-122"/>
              </a:rPr>
              <a:t>算法</a:t>
            </a:r>
            <a:endParaRPr lang="zh-CN" altLang="en-US" sz="2800" dirty="0">
              <a:ea typeface="隶书" panose="02010509060101010101" pitchFamily="49" charset="-12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68313" y="1071546"/>
            <a:ext cx="7920037" cy="1065613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由二叉树的三种遍历过程直接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递归算法。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先序遍历的递归算法：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437195"/>
            <a:ext cx="8143932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    上述</a:t>
            </a:r>
            <a:r>
              <a:rPr lang="zh-CN" altLang="en-US" sz="22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是直接输出结点值。实际上，访问结点可以对该结点进行各种操作，如计数、删除结点等。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569325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/>
              <a:t>　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charset="-122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7-11</a:t>
            </a:r>
            <a:r>
              <a:rPr lang="en-US" altLang="zh-CN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charset="-122"/>
              </a:rPr>
              <a:t>】</a:t>
            </a:r>
            <a:r>
              <a:rPr kumimoji="1" lang="en-US" altLang="zh-CN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二叉树采用二叉链存储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存储，设计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算法，计算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一棵给定二叉树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所有结点个数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571472" y="4070982"/>
            <a:ext cx="8351837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计算一棵二叉树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所有结点个数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的递归模型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227141"/>
            <a:ext cx="3959225" cy="2676525"/>
            <a:chOff x="2268538" y="3114675"/>
            <a:chExt cx="3959225" cy="2676525"/>
          </a:xfrm>
        </p:grpSpPr>
        <p:sp>
          <p:nvSpPr>
            <p:cNvPr id="291847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/>
                <a:t>)</a:t>
              </a:r>
              <a:endParaRPr lang="en-US" altLang="zh-CN" sz="2000" dirty="0"/>
            </a:p>
          </p:txBody>
        </p: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lchild</a:t>
              </a:r>
              <a:r>
                <a:rPr lang="en-US" altLang="zh-CN" sz="2000" dirty="0"/>
                <a:t>)</a:t>
              </a:r>
              <a:endParaRPr lang="en-US" altLang="zh-CN" sz="2000" dirty="0"/>
            </a:p>
          </p:txBody>
        </p:sp>
        <p:sp>
          <p:nvSpPr>
            <p:cNvPr id="291854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/>
                <a:t>f</a:t>
              </a:r>
              <a:r>
                <a:rPr lang="en-US" altLang="zh-CN" sz="2000" dirty="0" smtClean="0"/>
                <a:t>(</a:t>
              </a:r>
              <a:r>
                <a:rPr lang="en-US" altLang="zh-CN" sz="2000" i="1" dirty="0" smtClean="0"/>
                <a:t>b</a:t>
              </a:r>
              <a:r>
                <a: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 smtClean="0"/>
                <a:t>&gt;</a:t>
              </a:r>
              <a:r>
                <a:rPr lang="en-US" altLang="zh-CN" sz="2000" dirty="0" err="1" smtClean="0"/>
                <a:t>rchild</a:t>
              </a:r>
              <a:r>
                <a:rPr lang="en-US" altLang="zh-CN" sz="2000" dirty="0" smtClean="0"/>
                <a:t>)</a:t>
              </a:r>
              <a:endParaRPr lang="en-US" altLang="zh-CN" sz="2000" dirty="0"/>
            </a:p>
          </p:txBody>
        </p:sp>
        <p:sp>
          <p:nvSpPr>
            <p:cNvPr id="291855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1856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1857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en-US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9" name="Freeform 19"/>
            <p:cNvSpPr/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928662" y="4857760"/>
            <a:ext cx="6769100" cy="95677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)=0					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)+1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 bldLvl="0" animBg="1"/>
      <p:bldP spid="29186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358775" y="1125538"/>
            <a:ext cx="7885113" cy="282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num1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num2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(b==NULL) 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0;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else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return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)+1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571472" y="5286388"/>
            <a:ext cx="64087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提示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本例算法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可以基于任何一种遍历算法。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57158" y="428604"/>
            <a:ext cx="4103688" cy="493148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对应的递归算法如下：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1714480" y="2928934"/>
            <a:ext cx="5429288" cy="1993770"/>
            <a:chOff x="1714480" y="2928934"/>
            <a:chExt cx="5429288" cy="1993770"/>
          </a:xfrm>
        </p:grpSpPr>
        <p:sp>
          <p:nvSpPr>
            <p:cNvPr id="5" name="圆角矩形 4"/>
            <p:cNvSpPr/>
            <p:nvPr/>
          </p:nvSpPr>
          <p:spPr>
            <a:xfrm>
              <a:off x="2000232" y="2928934"/>
              <a:ext cx="4286280" cy="64294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5" idx="2"/>
            </p:cNvCxnSpPr>
            <p:nvPr/>
          </p:nvCxnSpPr>
          <p:spPr>
            <a:xfrm rot="5400000">
              <a:off x="3786182" y="3929066"/>
              <a:ext cx="714380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14480" y="4214818"/>
              <a:ext cx="542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先左子树、再右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子树，最后根结点（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计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），</a:t>
              </a:r>
              <a:endPara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kumimoji="1"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后序遍历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tailEnd type="arrow" w="med" len="med"/>
        </a:ln>
      </a:spPr>
      <a:bodyPr wrap="none"/>
      <a:lstStyle>
        <a:defPPr>
          <a:defRPr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28575">
          <a:solidFill>
            <a:srgbClr val="33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6363</Words>
  <Application>WPS 演示</Application>
  <PresentationFormat>全屏显示(4:3)</PresentationFormat>
  <Paragraphs>829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楷体_GB2312</vt:lpstr>
      <vt:lpstr>新宋体</vt:lpstr>
      <vt:lpstr>楷体</vt:lpstr>
      <vt:lpstr>微软雅黑</vt:lpstr>
      <vt:lpstr>隶书</vt:lpstr>
      <vt:lpstr>Arial Unicode MS</vt:lpstr>
      <vt:lpstr>Calibri</vt:lpstr>
      <vt:lpstr>黑体</vt:lpstr>
      <vt:lpstr>Symbol</vt:lpstr>
      <vt:lpstr>Wingdings</vt:lpstr>
      <vt:lpstr>Symbol</vt:lpstr>
      <vt:lpstr>Verdana</vt:lpstr>
      <vt:lpstr>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尹燕芳</cp:lastModifiedBy>
  <cp:revision>1181</cp:revision>
  <dcterms:created xsi:type="dcterms:W3CDTF">2004-04-08T11:59:00Z</dcterms:created>
  <dcterms:modified xsi:type="dcterms:W3CDTF">2021-12-24T04:09:25Z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3BB35A980A4C4735A4D7D436D64EB463</vt:lpwstr>
  </property>
</Properties>
</file>