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460" r:id="rId5"/>
    <p:sldId id="345" r:id="rId6"/>
    <p:sldId id="258" r:id="rId7"/>
    <p:sldId id="259" r:id="rId8"/>
    <p:sldId id="487" r:id="rId9"/>
    <p:sldId id="260" r:id="rId10"/>
    <p:sldId id="261" r:id="rId11"/>
    <p:sldId id="459" r:id="rId12"/>
    <p:sldId id="486" r:id="rId13"/>
    <p:sldId id="262" r:id="rId14"/>
    <p:sldId id="263" r:id="rId15"/>
    <p:sldId id="264" r:id="rId16"/>
    <p:sldId id="265" r:id="rId17"/>
    <p:sldId id="484" r:id="rId18"/>
    <p:sldId id="485" r:id="rId19"/>
    <p:sldId id="266" r:id="rId20"/>
    <p:sldId id="458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571472" y="1994206"/>
            <a:ext cx="3384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章  图</a:t>
            </a:r>
            <a:endParaRPr kumimoji="1" lang="zh-CN" alt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571472" y="3389628"/>
            <a:ext cx="3384000" cy="46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图的遍历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571472" y="2714620"/>
            <a:ext cx="3384000" cy="46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图的存储结构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178280" y="2937846"/>
            <a:ext cx="4392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178280" y="3580788"/>
            <a:ext cx="4392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8.7  </a:t>
            </a:r>
            <a:r>
              <a:rPr kumimoji="1" lang="en-US" altLang="zh-CN" sz="28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网与关键路径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4178280" y="1542424"/>
            <a:ext cx="4392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8.4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生成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树和最小生成树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178280" y="2262838"/>
            <a:ext cx="4392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最短路径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2" descr="信纸"/>
          <p:cNvSpPr txBox="1">
            <a:spLocks noChangeArrowheads="1"/>
          </p:cNvSpPr>
          <p:nvPr/>
        </p:nvSpPr>
        <p:spPr bwMode="auto">
          <a:xfrm>
            <a:off x="1785918" y="4477416"/>
            <a:ext cx="5429288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  8.8 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800" smtClean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小</a:t>
            </a:r>
            <a:r>
              <a:rPr kumimoji="1" lang="zh-CN" altLang="en-US" sz="2800" smtClean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算法”解决“大问题”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893175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设有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两个图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G'=(V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E')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V'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子集，即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V'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E'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子集，即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E'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G'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23850" y="3756014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6" name="Freeform 8"/>
            <p:cNvSpPr/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7" name="Freeform 9"/>
            <p:cNvSpPr/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8" name="Freeform 10"/>
            <p:cNvSpPr/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59" name="Freeform 11"/>
            <p:cNvSpPr/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263" y="1785926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7" name="Freeform 19"/>
            <p:cNvSpPr/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8" name="Freeform 20"/>
            <p:cNvSpPr/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69" name="Freeform 21"/>
            <p:cNvSpPr/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19700" y="4044939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7" name="Freeform 29"/>
            <p:cNvSpPr/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8" name="Freeform 30"/>
            <p:cNvSpPr/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085" name="Freeform 37"/>
            <p:cNvSpPr/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8093" name="Group 45"/>
          <p:cNvGrpSpPr/>
          <p:nvPr/>
        </p:nvGrpSpPr>
        <p:grpSpPr bwMode="auto">
          <a:xfrm>
            <a:off x="3068638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是子图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8094" name="Group 46"/>
          <p:cNvGrpSpPr/>
          <p:nvPr/>
        </p:nvGrpSpPr>
        <p:grpSpPr bwMode="auto">
          <a:xfrm>
            <a:off x="3419475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不是子图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5720" y="14285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、子图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2153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设有一个图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G=(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的子集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V' 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的子集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E' 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那么，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')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一定是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的子图吗？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282" y="116195"/>
            <a:ext cx="8715436" cy="35271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和路径长度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在一个图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的一条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所有的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E(G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，或者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 ∈E(G)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路径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是指一条路径上经过的边的数目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一条路径上除开始点和结束点可以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外，其余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顶点均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相同，则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称此路径为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简单路径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5" name="Freeform 5"/>
          <p:cNvSpPr/>
          <p:nvPr/>
        </p:nvSpPr>
        <p:spPr bwMode="auto">
          <a:xfrm>
            <a:off x="3240089" y="4029076"/>
            <a:ext cx="12700" cy="2098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1322"/>
              </a:cxn>
            </a:cxnLst>
            <a:rect l="0" t="0" r="r" b="b"/>
            <a:pathLst>
              <a:path w="8" h="1322">
                <a:moveTo>
                  <a:pt x="0" y="0"/>
                </a:moveTo>
                <a:lnTo>
                  <a:pt x="8" y="1322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6"/>
          <p:cNvSpPr/>
          <p:nvPr/>
        </p:nvSpPr>
        <p:spPr bwMode="auto">
          <a:xfrm>
            <a:off x="3416302" y="4051301"/>
            <a:ext cx="52387" cy="2395537"/>
          </a:xfrm>
          <a:custGeom>
            <a:avLst/>
            <a:gdLst/>
            <a:ahLst/>
            <a:cxnLst>
              <a:cxn ang="0">
                <a:pos x="33" y="1509"/>
              </a:cxn>
              <a:cxn ang="0">
                <a:pos x="0" y="0"/>
              </a:cxn>
            </a:cxnLst>
            <a:rect l="0" t="0" r="r" b="b"/>
            <a:pathLst>
              <a:path w="33" h="1509">
                <a:moveTo>
                  <a:pt x="33" y="150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397127" y="5133976"/>
            <a:ext cx="1920875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166939" y="5019676"/>
            <a:ext cx="935038" cy="10731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" name="Freeform 10"/>
          <p:cNvSpPr/>
          <p:nvPr/>
        </p:nvSpPr>
        <p:spPr bwMode="auto">
          <a:xfrm>
            <a:off x="3468689" y="5191126"/>
            <a:ext cx="898525" cy="1031875"/>
          </a:xfrm>
          <a:custGeom>
            <a:avLst/>
            <a:gdLst/>
            <a:ahLst/>
            <a:cxnLst>
              <a:cxn ang="0">
                <a:pos x="0" y="430"/>
              </a:cxn>
              <a:cxn ang="0">
                <a:pos x="505" y="0"/>
              </a:cxn>
            </a:cxnLst>
            <a:rect l="0" t="0" r="r" b="b"/>
            <a:pathLst>
              <a:path w="505" h="430">
                <a:moveTo>
                  <a:pt x="0" y="430"/>
                </a:moveTo>
                <a:lnTo>
                  <a:pt x="505" y="0"/>
                </a:lnTo>
              </a:path>
            </a:pathLst>
          </a:custGeom>
          <a:solidFill>
            <a:schemeClr val="accent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036889" y="3500438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318002" y="4760913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844677" y="4827588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073402" y="5962651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55" name="Freeform 15"/>
          <p:cNvSpPr/>
          <p:nvPr/>
        </p:nvSpPr>
        <p:spPr bwMode="auto">
          <a:xfrm>
            <a:off x="3590927" y="5278438"/>
            <a:ext cx="854075" cy="904875"/>
          </a:xfrm>
          <a:custGeom>
            <a:avLst/>
            <a:gdLst/>
            <a:ahLst/>
            <a:cxnLst>
              <a:cxn ang="0">
                <a:pos x="538" y="0"/>
              </a:cxn>
              <a:cxn ang="0">
                <a:pos x="364" y="347"/>
              </a:cxn>
              <a:cxn ang="0">
                <a:pos x="0" y="570"/>
              </a:cxn>
            </a:cxnLst>
            <a:rect l="0" t="0" r="r" b="b"/>
            <a:pathLst>
              <a:path w="538" h="570">
                <a:moveTo>
                  <a:pt x="538" y="0"/>
                </a:moveTo>
                <a:cubicBezTo>
                  <a:pt x="508" y="58"/>
                  <a:pt x="454" y="252"/>
                  <a:pt x="364" y="347"/>
                </a:cubicBezTo>
                <a:cubicBezTo>
                  <a:pt x="274" y="442"/>
                  <a:pt x="76" y="524"/>
                  <a:pt x="0" y="570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16"/>
          <p:cNvSpPr/>
          <p:nvPr/>
        </p:nvSpPr>
        <p:spPr bwMode="auto">
          <a:xfrm>
            <a:off x="2127252" y="3921126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7" name="Freeform 17"/>
          <p:cNvSpPr/>
          <p:nvPr/>
        </p:nvSpPr>
        <p:spPr bwMode="auto">
          <a:xfrm>
            <a:off x="2259014" y="5329238"/>
            <a:ext cx="804863" cy="903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341"/>
              </a:cxn>
              <a:cxn ang="0">
                <a:pos x="271" y="465"/>
              </a:cxn>
              <a:cxn ang="0">
                <a:pos x="507" y="569"/>
              </a:cxn>
            </a:cxnLst>
            <a:rect l="0" t="0" r="r" b="b"/>
            <a:pathLst>
              <a:path w="507" h="569">
                <a:moveTo>
                  <a:pt x="0" y="0"/>
                </a:moveTo>
                <a:cubicBezTo>
                  <a:pt x="15" y="57"/>
                  <a:pt x="51" y="264"/>
                  <a:pt x="96" y="341"/>
                </a:cubicBezTo>
                <a:cubicBezTo>
                  <a:pt x="141" y="418"/>
                  <a:pt x="203" y="427"/>
                  <a:pt x="271" y="465"/>
                </a:cubicBezTo>
                <a:cubicBezTo>
                  <a:pt x="339" y="503"/>
                  <a:pt x="458" y="547"/>
                  <a:pt x="507" y="569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/>
          <p:nvPr/>
        </p:nvSpPr>
        <p:spPr bwMode="auto">
          <a:xfrm>
            <a:off x="3559177" y="3852863"/>
            <a:ext cx="1008062" cy="889000"/>
          </a:xfrm>
          <a:custGeom>
            <a:avLst/>
            <a:gdLst/>
            <a:ahLst/>
            <a:cxnLst>
              <a:cxn ang="0">
                <a:pos x="635" y="560"/>
              </a:cxn>
              <a:cxn ang="0">
                <a:pos x="434" y="164"/>
              </a:cxn>
              <a:cxn ang="0">
                <a:pos x="0" y="0"/>
              </a:cxn>
            </a:cxnLst>
            <a:rect l="0" t="0" r="r" b="b"/>
            <a:pathLst>
              <a:path w="635" h="560">
                <a:moveTo>
                  <a:pt x="635" y="560"/>
                </a:moveTo>
                <a:cubicBezTo>
                  <a:pt x="601" y="494"/>
                  <a:pt x="540" y="257"/>
                  <a:pt x="434" y="164"/>
                </a:cubicBezTo>
                <a:cubicBezTo>
                  <a:pt x="328" y="71"/>
                  <a:pt x="90" y="34"/>
                  <a:pt x="0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281239" y="3962401"/>
            <a:ext cx="2041526" cy="1025526"/>
            <a:chOff x="2281239" y="3962401"/>
            <a:chExt cx="2041526" cy="1025526"/>
          </a:xfrm>
        </p:grpSpPr>
        <p:sp>
          <p:nvSpPr>
            <p:cNvPr id="10247" name="Freeform 7"/>
            <p:cNvSpPr/>
            <p:nvPr/>
          </p:nvSpPr>
          <p:spPr bwMode="auto">
            <a:xfrm>
              <a:off x="2390777" y="4964114"/>
              <a:ext cx="1931988" cy="23813"/>
            </a:xfrm>
            <a:custGeom>
              <a:avLst/>
              <a:gdLst/>
              <a:ahLst/>
              <a:cxnLst>
                <a:cxn ang="0">
                  <a:pos x="1217" y="0"/>
                </a:cxn>
                <a:cxn ang="0">
                  <a:pos x="0" y="15"/>
                </a:cxn>
              </a:cxnLst>
              <a:rect l="0" t="0" r="r" b="b"/>
              <a:pathLst>
                <a:path w="1217" h="15">
                  <a:moveTo>
                    <a:pt x="1217" y="0"/>
                  </a:moveTo>
                  <a:lnTo>
                    <a:pt x="0" y="15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FF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19"/>
            <p:cNvSpPr/>
            <p:nvPr/>
          </p:nvSpPr>
          <p:spPr bwMode="auto">
            <a:xfrm>
              <a:off x="2281239" y="3962401"/>
              <a:ext cx="814388" cy="892175"/>
            </a:xfrm>
            <a:custGeom>
              <a:avLst/>
              <a:gdLst/>
              <a:ahLst/>
              <a:cxnLst>
                <a:cxn ang="0">
                  <a:pos x="0" y="562"/>
                </a:cxn>
                <a:cxn ang="0">
                  <a:pos x="513" y="0"/>
                </a:cxn>
              </a:cxnLst>
              <a:rect l="0" t="0" r="r" b="b"/>
              <a:pathLst>
                <a:path w="513" h="562">
                  <a:moveTo>
                    <a:pt x="0" y="562"/>
                  </a:moveTo>
                  <a:lnTo>
                    <a:pt x="513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60" name="Freeform 20"/>
          <p:cNvSpPr/>
          <p:nvPr/>
        </p:nvSpPr>
        <p:spPr bwMode="auto">
          <a:xfrm>
            <a:off x="3536952" y="3951288"/>
            <a:ext cx="917575" cy="844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" y="532"/>
              </a:cxn>
            </a:cxnLst>
            <a:rect l="0" t="0" r="r" b="b"/>
            <a:pathLst>
              <a:path w="578" h="532">
                <a:moveTo>
                  <a:pt x="0" y="0"/>
                </a:moveTo>
                <a:lnTo>
                  <a:pt x="578" y="532"/>
                </a:lnTo>
              </a:path>
            </a:pathLst>
          </a:custGeom>
          <a:noFill/>
          <a:ln w="34925">
            <a:solidFill>
              <a:srgbClr val="3333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6" y="4507064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0→ 1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的一条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r>
              <a:rPr kumimoji="1"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路径，长度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6" y="214290"/>
            <a:ext cx="8678892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、回路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或环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若一条路径上的开始点与结束点为同一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顶点，则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此路径被称为回路或环。开始点与结束点相同的简单路径被称为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简单回路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简单环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9" name="Freeform 5"/>
          <p:cNvSpPr/>
          <p:nvPr/>
        </p:nvSpPr>
        <p:spPr bwMode="auto">
          <a:xfrm>
            <a:off x="2354237" y="3062281"/>
            <a:ext cx="1587" cy="20653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301"/>
              </a:cxn>
            </a:cxnLst>
            <a:rect l="0" t="0" r="r" b="b"/>
            <a:pathLst>
              <a:path w="1" h="1301">
                <a:moveTo>
                  <a:pt x="1" y="0"/>
                </a:moveTo>
                <a:lnTo>
                  <a:pt x="0" y="1301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Freeform 6"/>
          <p:cNvSpPr/>
          <p:nvPr/>
        </p:nvSpPr>
        <p:spPr bwMode="auto">
          <a:xfrm>
            <a:off x="2520924" y="3051169"/>
            <a:ext cx="22225" cy="2036762"/>
          </a:xfrm>
          <a:custGeom>
            <a:avLst/>
            <a:gdLst/>
            <a:ahLst/>
            <a:cxnLst>
              <a:cxn ang="0">
                <a:pos x="0" y="1283"/>
              </a:cxn>
              <a:cxn ang="0">
                <a:pos x="14" y="0"/>
              </a:cxn>
            </a:cxnLst>
            <a:rect l="0" t="0" r="r" b="b"/>
            <a:pathLst>
              <a:path w="14" h="1283">
                <a:moveTo>
                  <a:pt x="0" y="1283"/>
                </a:moveTo>
                <a:lnTo>
                  <a:pt x="14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arrow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Freeform 8"/>
          <p:cNvSpPr/>
          <p:nvPr/>
        </p:nvSpPr>
        <p:spPr bwMode="auto">
          <a:xfrm>
            <a:off x="1385862" y="4075106"/>
            <a:ext cx="2016125" cy="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70" y="0"/>
              </a:cxn>
            </a:cxnLst>
            <a:rect l="0" t="0" r="r" b="b"/>
            <a:pathLst>
              <a:path w="1270" h="21">
                <a:moveTo>
                  <a:pt x="0" y="21"/>
                </a:moveTo>
                <a:lnTo>
                  <a:pt x="127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9"/>
          <p:cNvSpPr/>
          <p:nvPr/>
        </p:nvSpPr>
        <p:spPr bwMode="auto">
          <a:xfrm>
            <a:off x="1309662" y="4229094"/>
            <a:ext cx="881062" cy="1014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" y="639"/>
              </a:cxn>
            </a:cxnLst>
            <a:rect l="0" t="0" r="r" b="b"/>
            <a:pathLst>
              <a:path w="555" h="639">
                <a:moveTo>
                  <a:pt x="0" y="0"/>
                </a:moveTo>
                <a:lnTo>
                  <a:pt x="555" y="63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10"/>
          <p:cNvSpPr/>
          <p:nvPr/>
        </p:nvSpPr>
        <p:spPr bwMode="auto">
          <a:xfrm>
            <a:off x="2719362" y="4240206"/>
            <a:ext cx="804862" cy="992188"/>
          </a:xfrm>
          <a:custGeom>
            <a:avLst/>
            <a:gdLst/>
            <a:ahLst/>
            <a:cxnLst>
              <a:cxn ang="0">
                <a:pos x="0" y="625"/>
              </a:cxn>
              <a:cxn ang="0">
                <a:pos x="507" y="0"/>
              </a:cxn>
            </a:cxnLst>
            <a:rect l="0" t="0" r="r" b="b"/>
            <a:pathLst>
              <a:path w="507" h="625">
                <a:moveTo>
                  <a:pt x="0" y="625"/>
                </a:moveTo>
                <a:lnTo>
                  <a:pt x="507" y="0"/>
                </a:ln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38337" y="2500306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419449" y="3760781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857224" y="3760781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190724" y="5092694"/>
            <a:ext cx="539750" cy="539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9" name="Freeform 15"/>
          <p:cNvSpPr/>
          <p:nvPr/>
        </p:nvSpPr>
        <p:spPr bwMode="auto">
          <a:xfrm>
            <a:off x="2736824" y="4300531"/>
            <a:ext cx="939800" cy="1092200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480" y="288"/>
              </a:cxn>
              <a:cxn ang="0">
                <a:pos x="398" y="434"/>
              </a:cxn>
              <a:cxn ang="0">
                <a:pos x="240" y="552"/>
              </a:cxn>
              <a:cxn ang="0">
                <a:pos x="0" y="688"/>
              </a:cxn>
            </a:cxnLst>
            <a:rect l="0" t="0" r="r" b="b"/>
            <a:pathLst>
              <a:path w="592" h="688">
                <a:moveTo>
                  <a:pt x="592" y="0"/>
                </a:moveTo>
                <a:cubicBezTo>
                  <a:pt x="573" y="48"/>
                  <a:pt x="512" y="216"/>
                  <a:pt x="480" y="288"/>
                </a:cubicBezTo>
                <a:cubicBezTo>
                  <a:pt x="448" y="360"/>
                  <a:pt x="438" y="390"/>
                  <a:pt x="398" y="434"/>
                </a:cubicBezTo>
                <a:cubicBezTo>
                  <a:pt x="358" y="478"/>
                  <a:pt x="306" y="510"/>
                  <a:pt x="240" y="552"/>
                </a:cubicBezTo>
                <a:cubicBezTo>
                  <a:pt x="174" y="594"/>
                  <a:pt x="50" y="660"/>
                  <a:pt x="0" y="688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16"/>
          <p:cNvSpPr/>
          <p:nvPr/>
        </p:nvSpPr>
        <p:spPr bwMode="auto">
          <a:xfrm>
            <a:off x="1195362" y="2854319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7"/>
          <p:cNvSpPr/>
          <p:nvPr/>
        </p:nvSpPr>
        <p:spPr bwMode="auto">
          <a:xfrm>
            <a:off x="1165199" y="4295769"/>
            <a:ext cx="1003300" cy="1023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375"/>
              </a:cxn>
              <a:cxn ang="0">
                <a:pos x="285" y="541"/>
              </a:cxn>
              <a:cxn ang="0">
                <a:pos x="632" y="645"/>
              </a:cxn>
            </a:cxnLst>
            <a:rect l="0" t="0" r="r" b="b"/>
            <a:pathLst>
              <a:path w="632" h="645">
                <a:moveTo>
                  <a:pt x="0" y="0"/>
                </a:moveTo>
                <a:cubicBezTo>
                  <a:pt x="18" y="63"/>
                  <a:pt x="58" y="285"/>
                  <a:pt x="105" y="375"/>
                </a:cubicBezTo>
                <a:cubicBezTo>
                  <a:pt x="152" y="465"/>
                  <a:pt x="197" y="496"/>
                  <a:pt x="285" y="541"/>
                </a:cubicBezTo>
                <a:cubicBezTo>
                  <a:pt x="373" y="586"/>
                  <a:pt x="560" y="623"/>
                  <a:pt x="632" y="645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8"/>
          <p:cNvSpPr/>
          <p:nvPr/>
        </p:nvSpPr>
        <p:spPr bwMode="auto">
          <a:xfrm>
            <a:off x="2697137" y="2797169"/>
            <a:ext cx="1060450" cy="933450"/>
          </a:xfrm>
          <a:custGeom>
            <a:avLst/>
            <a:gdLst/>
            <a:ahLst/>
            <a:cxnLst>
              <a:cxn ang="0">
                <a:pos x="668" y="588"/>
              </a:cxn>
              <a:cxn ang="0">
                <a:pos x="467" y="192"/>
              </a:cxn>
              <a:cxn ang="0">
                <a:pos x="0" y="0"/>
              </a:cxn>
            </a:cxnLst>
            <a:rect l="0" t="0" r="r" b="b"/>
            <a:pathLst>
              <a:path w="668" h="588">
                <a:moveTo>
                  <a:pt x="668" y="588"/>
                </a:moveTo>
                <a:cubicBezTo>
                  <a:pt x="634" y="522"/>
                  <a:pt x="578" y="290"/>
                  <a:pt x="467" y="192"/>
                </a:cubicBezTo>
                <a:cubicBezTo>
                  <a:pt x="356" y="94"/>
                  <a:pt x="97" y="40"/>
                  <a:pt x="0" y="0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323949" y="2928931"/>
            <a:ext cx="2232026" cy="1012825"/>
            <a:chOff x="1323949" y="2928931"/>
            <a:chExt cx="2232026" cy="1012825"/>
          </a:xfrm>
        </p:grpSpPr>
        <p:sp>
          <p:nvSpPr>
            <p:cNvPr id="11271" name="Freeform 7"/>
            <p:cNvSpPr/>
            <p:nvPr/>
          </p:nvSpPr>
          <p:spPr bwMode="auto">
            <a:xfrm>
              <a:off x="1417612" y="3941756"/>
              <a:ext cx="1984375" cy="0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19"/>
            <p:cNvSpPr/>
            <p:nvPr/>
          </p:nvSpPr>
          <p:spPr bwMode="auto">
            <a:xfrm>
              <a:off x="1323949" y="2928931"/>
              <a:ext cx="855663" cy="866775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539" y="0"/>
                </a:cxn>
              </a:cxnLst>
              <a:rect l="0" t="0" r="r" b="b"/>
              <a:pathLst>
                <a:path w="539" h="546">
                  <a:moveTo>
                    <a:pt x="0" y="546"/>
                  </a:moveTo>
                  <a:lnTo>
                    <a:pt x="53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Freeform 20"/>
            <p:cNvSpPr/>
            <p:nvPr/>
          </p:nvSpPr>
          <p:spPr bwMode="auto">
            <a:xfrm>
              <a:off x="2652687" y="2928931"/>
              <a:ext cx="903288" cy="866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546"/>
                </a:cxn>
              </a:cxnLst>
              <a:rect l="0" t="0" r="r" b="b"/>
              <a:pathLst>
                <a:path w="569" h="546">
                  <a:moveTo>
                    <a:pt x="0" y="0"/>
                  </a:moveTo>
                  <a:lnTo>
                    <a:pt x="569" y="54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29124" y="3500438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就是一条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回路，其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78892" cy="32316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、连通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、连通图和连通分量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无向图：若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路径，则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的。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图中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任意两个顶点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连通，则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连通图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非连通图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无向图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中的极大连通子图称为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连通分量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显然，任何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连通图的连通分量只有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个，即本身，而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非连通图有多个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连通分量</a:t>
            </a:r>
            <a:r>
              <a:rPr kumimoji="1" lang="zh-CN" altLang="en-US" dirty="0">
                <a:solidFill>
                  <a:srgbClr val="00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00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7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Freeform 6"/>
            <p:cNvSpPr/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一个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8491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/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/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一个非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两个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536017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、强连通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图和强连通分量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有向图：若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路径，则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称从顶点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中的任意两个顶点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连通，即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从顶点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和从顶点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路径，则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强连通图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7224" y="2976577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/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11"/>
            <p:cNvSpPr/>
            <p:nvPr/>
          </p:nvSpPr>
          <p:spPr bwMode="auto">
            <a:xfrm flipH="1" flipV="1">
              <a:off x="2493619" y="5085100"/>
              <a:ext cx="831850" cy="680720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stealth" w="med" len="lg"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2" name="Freeform 20"/>
            <p:cNvSpPr/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Freeform 21"/>
            <p:cNvSpPr/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9190" y="3055951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48" name="Freeform 1036"/>
            <p:cNvSpPr/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9" name="Freeform 1037"/>
            <p:cNvSpPr/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一个非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321703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有向图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中的极大强连通子图称为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强连通分量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显然，强连通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图只有一个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强连通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分量，即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本身。非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强连通图有多个强连通分量。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28728" y="2084337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036"/>
            <p:cNvSpPr/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1037"/>
            <p:cNvSpPr/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一个非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02856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两个强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连通分量</a:t>
              </a:r>
              <a:endParaRPr lang="zh-CN" altLang="en-US" sz="2000" dirty="0">
                <a:solidFill>
                  <a:srgbClr val="0000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0891" y="285728"/>
            <a:ext cx="639287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在一个非强连通中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找强连通分量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的方法。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1029"/>
          <p:cNvSpPr>
            <a:spLocks noChangeShapeType="1"/>
          </p:cNvSpPr>
          <p:nvPr/>
        </p:nvSpPr>
        <p:spPr bwMode="auto">
          <a:xfrm>
            <a:off x="1517625" y="3565477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032"/>
          <p:cNvSpPr>
            <a:spLocks noChangeArrowheads="1"/>
          </p:cNvSpPr>
          <p:nvPr/>
        </p:nvSpPr>
        <p:spPr bwMode="auto">
          <a:xfrm>
            <a:off x="2043087" y="2441527"/>
            <a:ext cx="584200" cy="571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Oval 1033"/>
          <p:cNvSpPr>
            <a:spLocks noChangeArrowheads="1"/>
          </p:cNvSpPr>
          <p:nvPr/>
        </p:nvSpPr>
        <p:spPr bwMode="auto">
          <a:xfrm>
            <a:off x="3259112" y="3263852"/>
            <a:ext cx="584200" cy="57308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Oval 1034"/>
          <p:cNvSpPr>
            <a:spLocks noChangeArrowheads="1"/>
          </p:cNvSpPr>
          <p:nvPr/>
        </p:nvSpPr>
        <p:spPr bwMode="auto">
          <a:xfrm>
            <a:off x="928662" y="3263852"/>
            <a:ext cx="584200" cy="57308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Oval 1035"/>
          <p:cNvSpPr>
            <a:spLocks noChangeArrowheads="1"/>
          </p:cNvSpPr>
          <p:nvPr/>
        </p:nvSpPr>
        <p:spPr bwMode="auto">
          <a:xfrm>
            <a:off x="928662" y="4289435"/>
            <a:ext cx="582613" cy="56832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Freeform 1036"/>
          <p:cNvSpPr/>
          <p:nvPr/>
        </p:nvSpPr>
        <p:spPr bwMode="auto">
          <a:xfrm>
            <a:off x="1385862" y="2798714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1037"/>
          <p:cNvSpPr/>
          <p:nvPr/>
        </p:nvSpPr>
        <p:spPr bwMode="auto">
          <a:xfrm>
            <a:off x="2638400" y="2811414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57290" y="58578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一个非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强连通图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在图中找有向环。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扩展该有向环：如果某个顶点到该环中任一顶点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路径，并且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该环中任一顶点到这个顶点也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路径，则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加入这个顶点。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1035"/>
          <p:cNvSpPr>
            <a:spLocks noChangeArrowheads="1"/>
          </p:cNvSpPr>
          <p:nvPr/>
        </p:nvSpPr>
        <p:spPr bwMode="auto">
          <a:xfrm>
            <a:off x="3286116" y="4289435"/>
            <a:ext cx="582613" cy="56832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2071670" y="5075253"/>
            <a:ext cx="582613" cy="56832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6" idx="4"/>
            <a:endCxn id="27" idx="0"/>
          </p:cNvCxnSpPr>
          <p:nvPr/>
        </p:nvCxnSpPr>
        <p:spPr>
          <a:xfrm rot="5400000">
            <a:off x="994118" y="4062791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724551" y="309615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-1" fmla="*/ 848783 w 1077383"/>
              <a:gd name="connsiteY0-2" fmla="*/ 80433 h 353483"/>
              <a:gd name="connsiteX1-3" fmla="*/ 505883 w 1077383"/>
              <a:gd name="connsiteY1-4" fmla="*/ 4233 h 353483"/>
              <a:gd name="connsiteX2-5" fmla="*/ 48683 w 1077383"/>
              <a:gd name="connsiteY2-6" fmla="*/ 105833 h 353483"/>
              <a:gd name="connsiteX3-7" fmla="*/ 213783 w 1077383"/>
              <a:gd name="connsiteY3-8" fmla="*/ 309033 h 353483"/>
              <a:gd name="connsiteX4-9" fmla="*/ 721783 w 1077383"/>
              <a:gd name="connsiteY4-10" fmla="*/ 334433 h 353483"/>
              <a:gd name="connsiteX5-11" fmla="*/ 1077383 w 1077383"/>
              <a:gd name="connsiteY5-12" fmla="*/ 194733 h 3534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7" idx="5"/>
            <a:endCxn id="20" idx="1"/>
          </p:cNvCxnSpPr>
          <p:nvPr/>
        </p:nvCxnSpPr>
        <p:spPr>
          <a:xfrm rot="16200000" flipH="1">
            <a:off x="1599497" y="4600986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6"/>
            <a:endCxn id="25" idx="3"/>
          </p:cNvCxnSpPr>
          <p:nvPr/>
        </p:nvCxnSpPr>
        <p:spPr>
          <a:xfrm flipV="1">
            <a:off x="1511275" y="3753012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4"/>
            <a:endCxn id="19" idx="0"/>
          </p:cNvCxnSpPr>
          <p:nvPr/>
        </p:nvCxnSpPr>
        <p:spPr>
          <a:xfrm rot="16200000" flipH="1">
            <a:off x="3338069" y="4050081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19" idx="3"/>
          </p:cNvCxnSpPr>
          <p:nvPr/>
        </p:nvCxnSpPr>
        <p:spPr>
          <a:xfrm rot="5400000" flipH="1" flipV="1">
            <a:off x="2778224" y="4565269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286248" y="2512965"/>
            <a:ext cx="4011637" cy="3745037"/>
            <a:chOff x="4286248" y="2512965"/>
            <a:chExt cx="4011637" cy="3745037"/>
          </a:xfrm>
        </p:grpSpPr>
        <p:sp>
          <p:nvSpPr>
            <p:cNvPr id="32" name="TextBox 31"/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个强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1036"/>
            <p:cNvSpPr/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1037"/>
            <p:cNvSpPr/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8102629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、权和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网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图中每一条边都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可以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附带有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一个对应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数值，这种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与边相关的数值称为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。权可以表示从一个顶点到另一个顶点的距离或花费的代价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边上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带有权的图称为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3068638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22" name="Freeform 6"/>
            <p:cNvSpPr/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4" name="Freeform 8"/>
            <p:cNvSpPr/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5" name="Freeform 9"/>
            <p:cNvSpPr/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2</a:t>
              </a:r>
              <a:endParaRPr lang="en-US" altLang="zh-CN" sz="2000">
                <a:solidFill>
                  <a:srgbClr val="FF00FF"/>
                </a:solidFill>
              </a:endParaRP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3</a:t>
              </a:r>
              <a:endParaRPr lang="en-US" altLang="zh-CN" sz="2000">
                <a:solidFill>
                  <a:srgbClr val="FF00FF"/>
                </a:solidFill>
              </a:endParaRP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5</a:t>
              </a:r>
              <a:endParaRPr lang="en-US" altLang="zh-CN" sz="2000">
                <a:solidFill>
                  <a:srgbClr val="FF00FF"/>
                </a:solidFill>
              </a:endParaRP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FF"/>
                  </a:solidFill>
                </a:rPr>
                <a:t>6</a:t>
              </a:r>
              <a:endParaRPr lang="en-US" altLang="zh-CN" sz="2000">
                <a:solidFill>
                  <a:srgbClr val="FF00FF"/>
                </a:solidFill>
              </a:endParaRP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网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2071678"/>
            <a:ext cx="7389835" cy="502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Graph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由顶点集合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V(G)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和边集合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E(G)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构成。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23850" y="1288328"/>
            <a:ext cx="3024188" cy="519112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905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anose="02010509060101010101" pitchFamily="49" charset="-122"/>
              </a:rPr>
              <a:t>8.1.1  </a:t>
            </a:r>
            <a:r>
              <a:rPr kumimoji="1" lang="zh-CN" altLang="en-US" sz="2800" dirty="0">
                <a:solidFill>
                  <a:srgbClr val="FF0000"/>
                </a:solidFill>
                <a:ea typeface="隶书" panose="02010509060101010101" pitchFamily="49" charset="-122"/>
              </a:rPr>
              <a:t>图的定义 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208962" cy="91307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DB030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图，对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每个顶点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编号，即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顶点的编号为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2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。通过编号唯一确定一个顶点。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2928926" y="285728"/>
            <a:ext cx="321471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8.1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00430" y="2696536"/>
            <a:ext cx="2362200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9"/>
            <p:cNvSpPr/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0"/>
            <p:cNvSpPr/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1"/>
            <p:cNvSpPr/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42"/>
            <p:cNvSpPr/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0415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图抽象数据类型＝逻辑结构＋基本运算（运算描述）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图的基本运算如下：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9480" y="2060658"/>
            <a:ext cx="6532580" cy="3308598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InitGraph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(&amp;g)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：图初始化。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ClaerGraph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(&amp;g)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销毁图。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DFS(G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从顶点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出发深度优先遍历。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BFS(G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从顶点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出发广度优先遍历。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428596" y="142852"/>
            <a:ext cx="83820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在图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中，如果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代表边的顶点对是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无序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无向图。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用圆括号序偶表示无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  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500430" y="1142984"/>
            <a:ext cx="2362200" cy="1946910"/>
            <a:chOff x="3500430" y="1643050"/>
            <a:chExt cx="2952750" cy="2433638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9"/>
            <p:cNvSpPr/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0"/>
            <p:cNvSpPr/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2"/>
            <p:cNvSpPr/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114298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/>
              <a:t>(</a:t>
            </a:r>
            <a:r>
              <a:rPr lang="en-US" altLang="zh-CN" sz="2200" smtClean="0"/>
              <a:t>0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</a:t>
            </a:r>
            <a:r>
              <a:rPr lang="en-US" altLang="zh-CN" sz="2200" smtClean="0"/>
              <a:t>)</a:t>
            </a:r>
            <a:endParaRPr lang="zh-CN" altLang="en-US" sz="2200"/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214942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57158" y="3162222"/>
            <a:ext cx="8382000" cy="3202072"/>
            <a:chOff x="357158" y="3162222"/>
            <a:chExt cx="8382000" cy="320207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357158" y="3162222"/>
              <a:ext cx="8382000" cy="1052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如果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表示边的顶点对是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有序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的，则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称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有向图。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用尖括号序偶表示有向边。</a:t>
              </a:r>
              <a:endPara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303781" cy="2006600"/>
              <a:chOff x="3573455" y="4711688"/>
              <a:chExt cx="2879726" cy="250825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89505" y="5016488"/>
                <a:ext cx="15875" cy="615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013318" y="6172188"/>
                <a:ext cx="0" cy="5524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300655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124318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1" name="Freeform 54"/>
              <p:cNvSpPr/>
              <p:nvPr/>
            </p:nvSpPr>
            <p:spPr bwMode="auto">
              <a:xfrm>
                <a:off x="4000493" y="6149963"/>
                <a:ext cx="671513" cy="649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2" name="Freeform 55"/>
              <p:cNvSpPr/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3" name="Freeform 56"/>
              <p:cNvSpPr/>
              <p:nvPr/>
            </p:nvSpPr>
            <p:spPr bwMode="auto">
              <a:xfrm>
                <a:off x="5284780" y="5064113"/>
                <a:ext cx="741363" cy="608013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4" name="Freeform 57"/>
              <p:cNvSpPr/>
              <p:nvPr/>
            </p:nvSpPr>
            <p:spPr bwMode="auto">
              <a:xfrm>
                <a:off x="4054468" y="5075225"/>
                <a:ext cx="723900" cy="598488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574675" cy="5540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5"/>
                <a:ext cx="574675" cy="5540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8" y="5640375"/>
                <a:ext cx="576263" cy="5540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5"/>
                <a:ext cx="576263" cy="5540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678355" y="6667488"/>
                <a:ext cx="576263" cy="5524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9286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/>
                <a:t>&lt;</a:t>
              </a:r>
              <a:r>
                <a:rPr lang="en-US" altLang="zh-CN" sz="2200" smtClean="0"/>
                <a:t>0</a:t>
              </a:r>
              <a:r>
                <a:rPr lang="zh-CN" altLang="en-US" sz="2200" smtClean="0"/>
                <a:t>，</a:t>
              </a:r>
              <a:r>
                <a:rPr lang="en-US" altLang="zh-CN" sz="2200" smtClean="0"/>
                <a:t>1</a:t>
              </a:r>
              <a:r>
                <a:rPr lang="en-US" altLang="zh-CN" sz="2200" smtClean="0"/>
                <a:t>&gt;</a:t>
              </a:r>
              <a:endParaRPr lang="zh-CN" altLang="en-US" sz="22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00034" y="1857364"/>
            <a:ext cx="8143932" cy="22344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无向图：若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存在一条边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端点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，它们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邻接点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有向图：若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存在一条边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起始端点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（简称为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起点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），顶点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终止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端点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（简称</a:t>
            </a: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终点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），它们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邻接点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389096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8.1.2  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图的基本术语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21442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、端点和邻接点</a:t>
            </a:r>
            <a:endParaRPr kumimoji="1" lang="zh-CN" altLang="en-US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、顶点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的度、入度和</a:t>
            </a:r>
            <a:r>
              <a:rPr kumimoji="1" lang="zh-CN" alt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/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0"/>
            <p:cNvSpPr/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8" name="Freeform 54"/>
            <p:cNvSpPr/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200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158" y="1000108"/>
            <a:ext cx="5643602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无向图：以顶点</a:t>
            </a:r>
            <a:r>
              <a:rPr kumimoji="1"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为端点的边数称为该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顶点的度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  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有向图：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以顶点</a:t>
            </a:r>
            <a:r>
              <a:rPr kumimoji="1"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为终点的入边的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数目，称为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顶点的入度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。以顶点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为始点的出边的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数目，称为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顶点的出度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。一个顶点的入度与出度的和为该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顶点的度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的度为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622801" y="3929066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的入度为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的出度为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的度为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1+2=3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3929058" y="857232"/>
          <a:ext cx="135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6459200" imgH="11887200" progId="Equation.3">
                  <p:embed/>
                </p:oleObj>
              </mc:Choice>
              <mc:Fallback>
                <p:oleObj name="Equation" r:id="rId1" imgW="16459200" imgH="118872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9058" y="857232"/>
                        <a:ext cx="1358900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00034" y="35716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若一个图中有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个顶点和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边，每个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顶点的度为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mtClean="0">
                <a:latin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latin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latin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），则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有：</a:t>
            </a:r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42910" y="1857364"/>
            <a:ext cx="7500990" cy="4161194"/>
            <a:chOff x="642910" y="1857364"/>
            <a:chExt cx="7500990" cy="4161194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9"/>
              <p:cNvSpPr/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40"/>
              <p:cNvSpPr/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41"/>
              <p:cNvSpPr/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42"/>
              <p:cNvSpPr/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/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/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/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/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357586" cy="1446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=5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=8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=4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)/2 = 8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357586" cy="1446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=5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=8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 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=4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)/2 = 8</a:t>
              </a:r>
              <a:endPara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无向图：每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两个顶点之间都存在着一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边，称为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kumimoji="1"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包含有</a:t>
            </a:r>
            <a:r>
              <a:rPr kumimoji="1"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1)/2</a:t>
            </a: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条边。</a:t>
            </a:r>
            <a:endParaRPr kumimoji="1" lang="en-US" altLang="zh-CN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有向图：每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两个顶点之间都存在着方向相反的两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边，称为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kumimoji="1"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</a:t>
            </a:r>
            <a:r>
              <a:rPr kumimoji="1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A0A0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0034" y="2743138"/>
            <a:ext cx="3857652" cy="3186192"/>
            <a:chOff x="285720" y="3143248"/>
            <a:chExt cx="3857652" cy="3186192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78" name="Freeform 86"/>
              <p:cNvSpPr/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79" name="Freeform 87"/>
              <p:cNvSpPr/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 tIns="108000"/>
              <a:lstStyle/>
              <a:p>
                <a:endParaRPr lang="zh-CN" altLang="en-US"/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5720" y="592933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完全无向图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=4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)/2=6</a:t>
              </a:r>
              <a:endParaRPr lang="zh-CN" altLang="en-US" sz="2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72066" y="2743138"/>
            <a:ext cx="3857652" cy="3186192"/>
            <a:chOff x="5214942" y="3143248"/>
            <a:chExt cx="3857652" cy="3186192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4" name="Freeform 72"/>
              <p:cNvSpPr/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7" name="Freeform 75"/>
              <p:cNvSpPr/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Freeform 82"/>
              <p:cNvSpPr/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5" name="Freeform 83"/>
              <p:cNvSpPr/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6" name="Freeform 84"/>
              <p:cNvSpPr/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7" name="Freeform 85"/>
              <p:cNvSpPr/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214942" y="592933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完全有向图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=4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)=12</a:t>
              </a:r>
              <a:endParaRPr lang="zh-CN" altLang="en-US" sz="2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2142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、完全图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091487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当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一个图接近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完全图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稠密图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相反，当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一个图含有较少的边数（即当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e&lt;&lt;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稀疏图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4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、稠密图、稀疏图</a:t>
            </a:r>
            <a:endParaRPr kumimoji="1" lang="zh-CN" altLang="en-US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WPS 演示</Application>
  <PresentationFormat>全屏显示(4:3)</PresentationFormat>
  <Paragraphs>408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楷体</vt:lpstr>
      <vt:lpstr>黑体</vt:lpstr>
      <vt:lpstr>Wingdings</vt:lpstr>
      <vt:lpstr>Symbol</vt:lpstr>
      <vt:lpstr>Arial Unicode MS</vt:lpstr>
      <vt:lpstr>微软雅黑</vt:lpstr>
      <vt:lpstr>Calibri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1105</cp:revision>
  <dcterms:created xsi:type="dcterms:W3CDTF">2004-10-20T02:22:00Z</dcterms:created>
  <dcterms:modified xsi:type="dcterms:W3CDTF">2021-12-24T05:06:23Z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D7EF6AED0792498792B0CE27B63BA0A9</vt:lpwstr>
  </property>
  <property fmtid="{D5CDD505-2E9C-101B-9397-08002B2CF9AE}" pid="3" name="KSOProductBuildVer">
    <vt:lpwstr>2052-11.1.0.11115</vt:lpwstr>
  </property>
</Properties>
</file>