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44" r:id="rId3"/>
    <p:sldId id="365" r:id="rId4"/>
    <p:sldId id="269" r:id="rId5"/>
    <p:sldId id="270" r:id="rId6"/>
    <p:sldId id="271" r:id="rId7"/>
    <p:sldId id="272" r:id="rId8"/>
    <p:sldId id="345" r:id="rId9"/>
    <p:sldId id="346" r:id="rId10"/>
    <p:sldId id="274" r:id="rId11"/>
    <p:sldId id="347" r:id="rId12"/>
    <p:sldId id="349" r:id="rId13"/>
    <p:sldId id="350" r:id="rId14"/>
    <p:sldId id="351" r:id="rId15"/>
    <p:sldId id="352" r:id="rId16"/>
    <p:sldId id="366" r:id="rId17"/>
    <p:sldId id="353" r:id="rId18"/>
    <p:sldId id="355" r:id="rId19"/>
    <p:sldId id="356" r:id="rId20"/>
    <p:sldId id="357" r:id="rId21"/>
    <p:sldId id="358" r:id="rId22"/>
    <p:sldId id="359" r:id="rId23"/>
    <p:sldId id="332" r:id="rId24"/>
    <p:sldId id="360" r:id="rId25"/>
    <p:sldId id="361" r:id="rId26"/>
    <p:sldId id="362" r:id="rId27"/>
    <p:sldId id="363" r:id="rId28"/>
    <p:sldId id="326" r:id="rId29"/>
    <p:sldId id="277" r:id="rId30"/>
    <p:sldId id="278" r:id="rId31"/>
    <p:sldId id="279" r:id="rId32"/>
    <p:sldId id="325" r:id="rId33"/>
    <p:sldId id="297" r:id="rId34"/>
    <p:sldId id="298" r:id="rId35"/>
    <p:sldId id="331" r:id="rId36"/>
    <p:sldId id="368" r:id="rId37"/>
    <p:sldId id="369" r:id="rId38"/>
    <p:sldId id="338" r:id="rId40"/>
    <p:sldId id="339" r:id="rId41"/>
    <p:sldId id="340" r:id="rId42"/>
    <p:sldId id="341" r:id="rId43"/>
    <p:sldId id="342" r:id="rId44"/>
    <p:sldId id="343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2D2DB9"/>
    <a:srgbClr val="FFFFCC"/>
    <a:srgbClr val="FFCC99"/>
    <a:srgbClr val="CCECFF"/>
    <a:srgbClr val="FFFF00"/>
    <a:srgbClr val="CCFFCC"/>
    <a:srgbClr val="FF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4660"/>
  </p:normalViewPr>
  <p:slideViewPr>
    <p:cSldViewPr>
      <p:cViewPr varScale="1">
        <p:scale>
          <a:sx n="79" d="100"/>
          <a:sy n="79" d="100"/>
        </p:scale>
        <p:origin x="-1541" y="-82"/>
      </p:cViewPr>
      <p:guideLst>
        <p:guide orient="horz" pos="2160"/>
        <p:guide pos="28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97409-2731-4AFC-8A62-1538E4B6A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F00EC-9F1F-4138-9CBA-0B8B337D91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F00EC-9F1F-4138-9CBA-0B8B337D91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4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jpeg"/><Relationship Id="rId8" Type="http://schemas.openxmlformats.org/officeDocument/2006/relationships/image" Target="../media/image30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7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33.xml"/><Relationship Id="rId8" Type="http://schemas.openxmlformats.org/officeDocument/2006/relationships/slide" Target="slide6.xml"/><Relationship Id="rId7" Type="http://schemas.openxmlformats.org/officeDocument/2006/relationships/slide" Target="slide31.xml"/><Relationship Id="rId6" Type="http://schemas.openxmlformats.org/officeDocument/2006/relationships/slide" Target="slide28.xml"/><Relationship Id="rId5" Type="http://schemas.openxmlformats.org/officeDocument/2006/relationships/slide" Target="slide26.xml"/><Relationship Id="rId4" Type="http://schemas.openxmlformats.org/officeDocument/2006/relationships/slide" Target="slide12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0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2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2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2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2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28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4" descr="D:\work\101210数学模型（第四版）电子教案\logo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/>
          <a:stretch>
            <a:fillRect/>
          </a:stretch>
        </p:blipFill>
        <p:spPr bwMode="auto">
          <a:xfrm>
            <a:off x="17463" y="20638"/>
            <a:ext cx="3335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0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765175"/>
            <a:ext cx="101917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6425" y="2276475"/>
            <a:ext cx="7926388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Char char="•"/>
            </a:pPr>
            <a:r>
              <a:rPr lang="en-US" altLang="zh-CN" sz="2800" b="1">
                <a:latin typeface="楷体" panose="02010609060101010101" pitchFamily="49" charset="-122"/>
              </a:rPr>
              <a:t> </a:t>
            </a:r>
            <a:r>
              <a:rPr lang="zh-CN" altLang="en-US" sz="2800" b="1">
                <a:latin typeface="楷体" panose="02010609060101010101" pitchFamily="49" charset="-122"/>
              </a:rPr>
              <a:t>用数学方法解决任何一个实际问题，都必须在实际与数学之间架设一座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</a:rPr>
              <a:t>桥梁</a:t>
            </a:r>
            <a:r>
              <a:rPr lang="en-US" altLang="zh-CN" sz="2800" b="1">
                <a:latin typeface="楷体" panose="02010609060101010101" pitchFamily="49" charset="-122"/>
              </a:rPr>
              <a:t>.</a:t>
            </a:r>
            <a:endParaRPr lang="en-US" altLang="zh-CN" sz="2800" b="1">
              <a:latin typeface="楷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" y="1628775"/>
            <a:ext cx="8066088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en-US" altLang="zh-CN" sz="2800" b="1" dirty="0">
                <a:latin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</a:rPr>
              <a:t>数学</a:t>
            </a:r>
            <a:r>
              <a:rPr lang="en-US" altLang="zh-CN" sz="2800" b="1" dirty="0">
                <a:latin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</a:rPr>
              <a:t>各门科学的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</a:rPr>
              <a:t>基础</a:t>
            </a:r>
            <a:r>
              <a:rPr lang="zh-CN" altLang="en-US" sz="2800" b="1" dirty="0">
                <a:latin typeface="楷体" panose="02010609060101010101" pitchFamily="49" charset="-122"/>
              </a:rPr>
              <a:t>；社会进步的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</a:rPr>
              <a:t>工具</a:t>
            </a:r>
            <a:r>
              <a:rPr lang="en-US" altLang="zh-CN" sz="2800" b="1" dirty="0">
                <a:latin typeface="楷体" panose="02010609060101010101" pitchFamily="49" charset="-122"/>
              </a:rPr>
              <a:t>.</a:t>
            </a:r>
            <a:endParaRPr lang="en-US" altLang="zh-CN" sz="2800" b="1" dirty="0">
              <a:latin typeface="楷体" panose="02010609060101010101" pitchFamily="49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6425" y="3644900"/>
            <a:ext cx="7926388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Char char="•"/>
            </a:pPr>
            <a:r>
              <a:rPr lang="en-US" altLang="zh-CN" sz="2800" b="1">
                <a:latin typeface="楷体" panose="02010609060101010101" pitchFamily="49" charset="-122"/>
              </a:rPr>
              <a:t> </a:t>
            </a:r>
            <a:r>
              <a:rPr lang="zh-CN" altLang="en-US" sz="2800" b="1">
                <a:latin typeface="楷体" panose="02010609060101010101" pitchFamily="49" charset="-122"/>
              </a:rPr>
              <a:t>解决过程</a:t>
            </a:r>
            <a:r>
              <a:rPr lang="en-US" altLang="zh-CN" sz="2800" b="1">
                <a:latin typeface="楷体" panose="02010609060101010101" pitchFamily="49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</a:rPr>
              <a:t>实际问题转化为数学问题；</a:t>
            </a:r>
            <a:r>
              <a:rPr lang="zh-CN" altLang="en-US" sz="2800" b="1">
                <a:latin typeface="楷体" panose="02010609060101010101" pitchFamily="49" charset="-122"/>
              </a:rPr>
              <a:t>数学问题的求解；数学解答回归实际问题</a:t>
            </a:r>
            <a:r>
              <a:rPr lang="en-US" altLang="zh-CN" sz="2800" b="1">
                <a:latin typeface="楷体" panose="02010609060101010101" pitchFamily="49" charset="-122"/>
              </a:rPr>
              <a:t>.</a:t>
            </a:r>
            <a:endParaRPr lang="en-US" altLang="zh-CN" sz="2800" b="1">
              <a:latin typeface="楷体" panose="02010609060101010101" pitchFamily="49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6425" y="5013325"/>
            <a:ext cx="7926388" cy="128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Char char="•"/>
            </a:pPr>
            <a:r>
              <a:rPr lang="en-US" altLang="zh-CN" sz="2800" b="1">
                <a:latin typeface="楷体" panose="02010609060101010101" pitchFamily="49" charset="-122"/>
              </a:rPr>
              <a:t> </a:t>
            </a:r>
            <a:r>
              <a:rPr lang="zh-CN" altLang="en-US" sz="2800" b="1">
                <a:latin typeface="楷体" panose="02010609060101010101" pitchFamily="49" charset="-122"/>
              </a:rPr>
              <a:t>这个全过程称为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</a:rPr>
              <a:t>数学建模</a:t>
            </a:r>
            <a:r>
              <a:rPr lang="en-US" altLang="zh-CN" sz="2800" b="1">
                <a:latin typeface="楷体" panose="02010609060101010101" pitchFamily="49" charset="-122"/>
              </a:rPr>
              <a:t>——</a:t>
            </a:r>
            <a:r>
              <a:rPr lang="zh-CN" altLang="en-US" sz="2800" b="1">
                <a:latin typeface="楷体" panose="02010609060101010101" pitchFamily="49" charset="-122"/>
              </a:rPr>
              <a:t>为实际问题建立数学模型</a:t>
            </a:r>
            <a:r>
              <a:rPr lang="en-US" altLang="zh-CN" sz="2800" b="1">
                <a:latin typeface="楷体" panose="02010609060101010101" pitchFamily="49" charset="-122"/>
              </a:rPr>
              <a:t>. </a:t>
            </a:r>
            <a:endParaRPr lang="en-US" altLang="zh-CN" sz="2800" b="1">
              <a:latin typeface="楷体" panose="02010609060101010101" pitchFamily="49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905000" y="692696"/>
            <a:ext cx="556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zh-CN" altLang="en-US" sz="4000" dirty="0">
                <a:ea typeface="隶书" panose="02010509060101010101" pitchFamily="49" charset="-122"/>
              </a:rPr>
              <a:t>一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章  建立数学模型</a:t>
            </a:r>
            <a:endParaRPr lang="zh-CN" altLang="en-US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10"/>
          <p:cNvGraphicFramePr>
            <a:graphicFrameLocks noChangeAspect="1"/>
          </p:cNvGraphicFramePr>
          <p:nvPr/>
        </p:nvGraphicFramePr>
        <p:xfrm>
          <a:off x="7742238" y="620713"/>
          <a:ext cx="898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剪辑" r:id="rId1" imgW="4006850" imgH="2857500" progId="MS_ClipArt_Gallery.2">
                  <p:embed/>
                </p:oleObj>
              </mc:Choice>
              <mc:Fallback>
                <p:oleObj name="剪辑" r:id="rId1" imgW="4006850" imgH="2857500" progId="MS_ClipArt_Gallery.2">
                  <p:embed/>
                  <p:pic>
                    <p:nvPicPr>
                      <p:cNvPr id="0" name="图片 55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238" y="620713"/>
                        <a:ext cx="8985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11"/>
          <p:cNvSpPr txBox="1">
            <a:spLocks noChangeArrowheads="1"/>
          </p:cNvSpPr>
          <p:nvPr/>
        </p:nvSpPr>
        <p:spPr bwMode="auto">
          <a:xfrm>
            <a:off x="1908175" y="620713"/>
            <a:ext cx="5472113" cy="57943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为教育改革注入强大活力 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23850" y="1398588"/>
            <a:ext cx="80645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数学教育本质上是一种</a:t>
            </a:r>
            <a:r>
              <a:rPr lang="zh-CN" altLang="en-US" sz="2800" b="1">
                <a:solidFill>
                  <a:srgbClr val="FF0000"/>
                </a:solidFill>
                <a:latin typeface="+mj-ea"/>
                <a:ea typeface="+mj-ea"/>
              </a:rPr>
              <a:t>素质教育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endParaRPr lang="en-US" altLang="zh-CN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323850" y="2060848"/>
            <a:ext cx="85693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数学教育应培养两种能力：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算数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学</a:t>
            </a:r>
            <a:r>
              <a:rPr lang="en-US" altLang="zh-CN" sz="2800" b="1" dirty="0" smtClean="0">
                <a:latin typeface="+mj-ea"/>
                <a:ea typeface="+mj-ea"/>
              </a:rPr>
              <a:t>(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计算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、推导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、</a:t>
            </a:r>
            <a:endParaRPr lang="en-US" altLang="zh-CN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hangingPunct="1">
              <a:lnSpc>
                <a:spcPts val="36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证明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…)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用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数学</a:t>
            </a:r>
            <a:r>
              <a:rPr lang="en-US" altLang="zh-CN" sz="2800" b="1" dirty="0" smtClean="0">
                <a:latin typeface="+mj-ea"/>
                <a:ea typeface="+mj-ea"/>
              </a:rPr>
              <a:t>(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分析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、解决实际问题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).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11188" y="3485951"/>
            <a:ext cx="8075612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传统的数学教学体系和内容偏重前者，忽略后者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95288" y="4149080"/>
            <a:ext cx="8245475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9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让学生参加将数学</a:t>
            </a:r>
            <a:r>
              <a:rPr lang="zh-CN" altLang="en-US" sz="2800" b="1" dirty="0">
                <a:latin typeface="+mj-ea"/>
                <a:ea typeface="+mj-ea"/>
              </a:rPr>
              <a:t>应用于实际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的尝试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参与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发现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lnSpc>
                <a:spcPts val="39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创造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的过程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1403350" y="5574183"/>
            <a:ext cx="6408738" cy="5191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数学建模引入教学</a:t>
            </a:r>
            <a:r>
              <a:rPr lang="zh-CN" altLang="en-US" sz="2800" b="1" dirty="0">
                <a:solidFill>
                  <a:srgbClr val="000000"/>
                </a:solidFill>
                <a:ea typeface="楷体" panose="02010609060101010101" pitchFamily="49" charset="-122"/>
              </a:rPr>
              <a:t>符合教育改革的需要</a:t>
            </a:r>
            <a:endParaRPr lang="zh-CN" altLang="en-US" sz="2800" b="1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611188" y="3486150"/>
            <a:ext cx="8075612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传统的数学教学体系和内容偏重前者，忽略后者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 autoUpdateAnimBg="0"/>
      <p:bldP spid="15" grpId="0"/>
      <p:bldP spid="16" grpId="0" animBg="1"/>
      <p:bldP spid="1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47839" y="2052340"/>
            <a:ext cx="570448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通常，</a:t>
            </a:r>
            <a:r>
              <a:rPr lang="en-US" altLang="zh-CN" sz="2800" b="1" dirty="0"/>
              <a:t>1kg</a:t>
            </a:r>
            <a:r>
              <a:rPr lang="zh-CN" altLang="en-US" sz="2800" b="1" dirty="0" smtClean="0"/>
              <a:t>馅</a:t>
            </a:r>
            <a:r>
              <a:rPr lang="en-US" altLang="zh-CN" sz="2800" b="1" dirty="0" smtClean="0"/>
              <a:t>, 1kg</a:t>
            </a:r>
            <a:r>
              <a:rPr lang="zh-CN" altLang="en-US" sz="2800" b="1" dirty="0" smtClean="0"/>
              <a:t>面</a:t>
            </a:r>
            <a:r>
              <a:rPr lang="en-US" altLang="zh-CN" sz="2800" b="1" dirty="0"/>
              <a:t>,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包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个饺子</a:t>
            </a:r>
            <a:r>
              <a:rPr lang="en-US" altLang="zh-CN" sz="2800" b="1" dirty="0"/>
              <a:t>. </a:t>
            </a:r>
            <a:endParaRPr lang="en-US" altLang="zh-CN" sz="2800" b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288" y="1988840"/>
            <a:ext cx="1081087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a typeface="隶书" panose="02010509060101010101" pitchFamily="49" charset="-122"/>
              </a:rPr>
              <a:t>问题</a:t>
            </a:r>
            <a:endParaRPr lang="zh-CN" altLang="en-US" sz="3200" b="1" dirty="0">
              <a:ea typeface="隶书" panose="02010509060101010101" pitchFamily="49" charset="-122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395288" y="4210992"/>
            <a:ext cx="1158875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分析</a:t>
            </a:r>
            <a:endParaRPr lang="zh-CN" altLang="en-US" sz="3200" b="1">
              <a:ea typeface="隶书" panose="02010509060101010101" pitchFamily="49" charset="-122"/>
            </a:endParaRPr>
          </a:p>
        </p:txBody>
      </p:sp>
      <p:sp>
        <p:nvSpPr>
          <p:cNvPr id="5126" name="矩形 62"/>
          <p:cNvSpPr>
            <a:spLocks noChangeArrowheads="1"/>
          </p:cNvSpPr>
          <p:nvPr/>
        </p:nvSpPr>
        <p:spPr bwMode="auto">
          <a:xfrm>
            <a:off x="2051050" y="4272904"/>
            <a:ext cx="5834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直观认识</a:t>
            </a:r>
            <a:r>
              <a:rPr lang="en-US" altLang="zh-CN" sz="2800" b="1"/>
              <a:t>——</a:t>
            </a:r>
            <a:r>
              <a:rPr lang="zh-CN" altLang="zh-CN" sz="2800" b="1"/>
              <a:t>“大饺子包的馅多”</a:t>
            </a:r>
            <a:r>
              <a:rPr lang="en-US" altLang="zh-CN" sz="2800" b="1"/>
              <a:t>!</a:t>
            </a:r>
            <a:endParaRPr lang="zh-CN" altLang="en-US" sz="2800" b="1"/>
          </a:p>
        </p:txBody>
      </p:sp>
      <p:sp>
        <p:nvSpPr>
          <p:cNvPr id="5127" name="矩形 63"/>
          <p:cNvSpPr>
            <a:spLocks noChangeArrowheads="1"/>
          </p:cNvSpPr>
          <p:nvPr/>
        </p:nvSpPr>
        <p:spPr bwMode="auto">
          <a:xfrm>
            <a:off x="2700338" y="4931072"/>
            <a:ext cx="461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但是：</a:t>
            </a:r>
            <a:r>
              <a:rPr lang="zh-CN" altLang="zh-CN" sz="2800" b="1" dirty="0"/>
              <a:t>“用的面皮也多”</a:t>
            </a:r>
            <a:r>
              <a:rPr lang="en-US" altLang="zh-CN" sz="2800" b="1" dirty="0"/>
              <a:t>!</a:t>
            </a:r>
            <a:endParaRPr lang="zh-CN" altLang="en-US" sz="2800" b="1" dirty="0"/>
          </a:p>
        </p:txBody>
      </p:sp>
      <p:sp>
        <p:nvSpPr>
          <p:cNvPr id="5128" name="矩形 66"/>
          <p:cNvSpPr>
            <a:spLocks noChangeArrowheads="1"/>
          </p:cNvSpPr>
          <p:nvPr/>
        </p:nvSpPr>
        <p:spPr bwMode="auto">
          <a:xfrm>
            <a:off x="468313" y="5651152"/>
            <a:ext cx="8567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FF3300"/>
                </a:solidFill>
              </a:rPr>
              <a:t>需要比较</a:t>
            </a:r>
            <a:r>
              <a:rPr lang="zh-CN" altLang="en-US" sz="2800" b="1" dirty="0">
                <a:solidFill>
                  <a:srgbClr val="FF3300"/>
                </a:solidFill>
              </a:rPr>
              <a:t>：</a:t>
            </a:r>
            <a:r>
              <a:rPr lang="zh-CN" altLang="en-US" sz="2800" b="1" dirty="0"/>
              <a:t>饺子从小变大时</a:t>
            </a:r>
            <a:r>
              <a:rPr lang="zh-CN" altLang="zh-CN" sz="2800" b="1" dirty="0">
                <a:solidFill>
                  <a:srgbClr val="FF3300"/>
                </a:solidFill>
              </a:rPr>
              <a:t>馅和面</a:t>
            </a:r>
            <a:r>
              <a:rPr lang="zh-CN" altLang="en-US" sz="2800" b="1" dirty="0">
                <a:solidFill>
                  <a:srgbClr val="FF3300"/>
                </a:solidFill>
              </a:rPr>
              <a:t>增加</a:t>
            </a:r>
            <a:r>
              <a:rPr lang="zh-CN" altLang="zh-CN" sz="2800" b="1" dirty="0">
                <a:solidFill>
                  <a:srgbClr val="FF3300"/>
                </a:solidFill>
              </a:rPr>
              <a:t>的数量关系</a:t>
            </a:r>
            <a:r>
              <a:rPr lang="en-US" altLang="zh-CN" sz="2800" b="1" dirty="0">
                <a:solidFill>
                  <a:srgbClr val="FF3300"/>
                </a:solidFill>
              </a:rPr>
              <a:t>.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1692275" y="2685309"/>
            <a:ext cx="6984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今天，馅比 </a:t>
            </a:r>
            <a:r>
              <a:rPr lang="en-US" altLang="zh-CN" sz="2800" b="1" dirty="0"/>
              <a:t>1kg</a:t>
            </a:r>
            <a:r>
              <a:rPr lang="zh-CN" altLang="en-US" sz="2800" b="1" dirty="0" smtClean="0"/>
              <a:t>多</a:t>
            </a:r>
            <a:r>
              <a:rPr lang="en-US" altLang="zh-CN" sz="2800" b="1" dirty="0" smtClean="0"/>
              <a:t>, 1kg</a:t>
            </a:r>
            <a:r>
              <a:rPr lang="zh-CN" altLang="en-US" sz="2800" b="1" dirty="0"/>
              <a:t>面</a:t>
            </a:r>
            <a:r>
              <a:rPr lang="zh-CN" altLang="en-US" sz="2800" b="1" dirty="0" smtClean="0"/>
              <a:t>不变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要</a:t>
            </a:r>
            <a:r>
              <a:rPr lang="zh-CN" altLang="en-US" sz="2800" b="1" dirty="0"/>
              <a:t>把馅包完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5130" name="矩形 68"/>
          <p:cNvSpPr>
            <a:spLocks noChangeArrowheads="1"/>
          </p:cNvSpPr>
          <p:nvPr/>
        </p:nvSpPr>
        <p:spPr bwMode="auto">
          <a:xfrm>
            <a:off x="755576" y="3405389"/>
            <a:ext cx="8064574" cy="6093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应多包几</a:t>
            </a:r>
            <a:r>
              <a:rPr lang="zh-CN" altLang="en-US" sz="2800" b="1" dirty="0" smtClean="0"/>
              <a:t>个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每个小些</a:t>
            </a:r>
            <a:r>
              <a:rPr lang="en-US" altLang="zh-CN" sz="2800" b="1" dirty="0" smtClean="0"/>
              <a:t>),  </a:t>
            </a:r>
            <a:r>
              <a:rPr lang="zh-CN" altLang="en-US" sz="2800" b="1" dirty="0" smtClean="0"/>
              <a:t>还是</a:t>
            </a:r>
            <a:r>
              <a:rPr lang="zh-CN" altLang="en-US" sz="2800" b="1" dirty="0"/>
              <a:t>少包几</a:t>
            </a:r>
            <a:r>
              <a:rPr lang="zh-CN" altLang="en-US" sz="2800" b="1" dirty="0" smtClean="0"/>
              <a:t>个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每个大些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  <p:pic>
        <p:nvPicPr>
          <p:cNvPr id="5131" name="Picture 2" descr="C:\Users\jiangqy\Desktop\图片\u=23136766,821163032&amp;fm=23&amp;gp=0[1]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253" y="604792"/>
            <a:ext cx="1865983" cy="140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07620" y="627510"/>
            <a:ext cx="4607793" cy="1151084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b="1" dirty="0" smtClean="0">
                <a:latin typeface="+mn-lt"/>
                <a:ea typeface="楷体" panose="02010609060101010101" pitchFamily="49" charset="-122"/>
              </a:rPr>
              <a:t>1.3     </a:t>
            </a:r>
            <a:r>
              <a:rPr lang="zh-CN" altLang="en-US" sz="3200" b="1" dirty="0" smtClean="0">
                <a:latin typeface="+mn-lt"/>
                <a:ea typeface="楷体" panose="02010609060101010101" pitchFamily="49" charset="-122"/>
              </a:rPr>
              <a:t>建模</a:t>
            </a:r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示例之一  </a:t>
            </a:r>
            <a:endParaRPr lang="en-US" altLang="zh-CN" sz="3200" b="1" dirty="0" smtClean="0">
              <a:latin typeface="+mn-lt"/>
              <a:ea typeface="楷体" panose="02010609060101010101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zh-CN" altLang="en-US" sz="3200" b="1" dirty="0" smtClean="0">
                <a:latin typeface="+mn-lt"/>
                <a:ea typeface="楷体" panose="02010609060101010101" pitchFamily="49" charset="-122"/>
              </a:rPr>
              <a:t>       包饺子</a:t>
            </a:r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中的数学</a:t>
            </a:r>
            <a:endParaRPr lang="en-US" altLang="zh-CN" sz="3200" b="1" dirty="0">
              <a:latin typeface="+mn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3" grpId="0" animBg="1" autoUpdateAnimBg="0"/>
      <p:bldP spid="60" grpId="0" animBg="1" autoUpdateAnimBg="0"/>
      <p:bldP spid="5126" grpId="0"/>
      <p:bldP spid="5127" grpId="0"/>
      <p:bldP spid="5128" grpId="0"/>
      <p:bldP spid="68" grpId="0"/>
      <p:bldP spid="513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660525" y="2097088"/>
            <a:ext cx="250825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ct val="50000"/>
              </a:spcBef>
            </a:pPr>
            <a:r>
              <a:rPr lang="zh-CN" altLang="en-US" sz="2800" b="1"/>
              <a:t>体积</a:t>
            </a:r>
            <a:r>
              <a:rPr lang="en-US" altLang="zh-CN" sz="2800" b="1" i="1"/>
              <a:t>V</a:t>
            </a:r>
            <a:r>
              <a:rPr lang="zh-CN" altLang="en-US" sz="2800" b="1"/>
              <a:t>、面积</a:t>
            </a:r>
            <a:r>
              <a:rPr lang="en-US" altLang="zh-CN" sz="2800" b="1" i="1"/>
              <a:t>S</a:t>
            </a:r>
            <a:endParaRPr lang="en-US" altLang="zh-CN" sz="2800" b="1" i="1"/>
          </a:p>
          <a:p>
            <a:pPr eaLnBrk="1" hangingPunct="1">
              <a:lnSpc>
                <a:spcPts val="2800"/>
              </a:lnSpc>
              <a:spcBef>
                <a:spcPct val="50000"/>
              </a:spcBef>
            </a:pPr>
            <a:r>
              <a:rPr lang="zh-CN" altLang="en-US" sz="2800" b="1"/>
              <a:t>一个大饺子</a:t>
            </a:r>
            <a:endParaRPr lang="en-US" altLang="zh-CN" sz="2800" b="1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101975" y="4859338"/>
            <a:ext cx="2622550" cy="5238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V</a:t>
            </a:r>
            <a:r>
              <a:rPr lang="zh-CN" altLang="en-US" sz="2800" b="1" dirty="0"/>
              <a:t>和</a:t>
            </a:r>
            <a:r>
              <a:rPr lang="zh-CN" altLang="en-US" sz="2800" b="1" i="1" dirty="0"/>
              <a:t> </a:t>
            </a:r>
            <a:r>
              <a:rPr lang="en-US" altLang="zh-CN" sz="2800" b="1" i="1" dirty="0" err="1"/>
              <a:t>nv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哪个大</a:t>
            </a:r>
            <a:r>
              <a:rPr lang="en-US" altLang="zh-CN" sz="2800" b="1" dirty="0"/>
              <a:t>?</a:t>
            </a:r>
            <a:endParaRPr lang="en-US" altLang="zh-CN" sz="2800" b="1" dirty="0"/>
          </a:p>
        </p:txBody>
      </p:sp>
      <p:grpSp>
        <p:nvGrpSpPr>
          <p:cNvPr id="4" name="Group 34"/>
          <p:cNvGrpSpPr/>
          <p:nvPr/>
        </p:nvGrpSpPr>
        <p:grpSpPr bwMode="auto">
          <a:xfrm>
            <a:off x="2174875" y="3201988"/>
            <a:ext cx="1389063" cy="1427162"/>
            <a:chOff x="864" y="2448"/>
            <a:chExt cx="895" cy="899"/>
          </a:xfrm>
        </p:grpSpPr>
        <p:sp>
          <p:nvSpPr>
            <p:cNvPr id="6173" name="Oval 9"/>
            <p:cNvSpPr>
              <a:spLocks noChangeArrowheads="1"/>
            </p:cNvSpPr>
            <p:nvPr/>
          </p:nvSpPr>
          <p:spPr bwMode="auto">
            <a:xfrm>
              <a:off x="864" y="2448"/>
              <a:ext cx="895" cy="8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Text Box 10"/>
            <p:cNvSpPr txBox="1">
              <a:spLocks noChangeArrowheads="1"/>
            </p:cNvSpPr>
            <p:nvPr/>
          </p:nvSpPr>
          <p:spPr bwMode="auto">
            <a:xfrm>
              <a:off x="1162" y="2595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S</a:t>
              </a:r>
              <a:endParaRPr lang="en-US" altLang="zh-CN" b="1" i="1"/>
            </a:p>
          </p:txBody>
        </p:sp>
        <p:sp>
          <p:nvSpPr>
            <p:cNvPr id="6175" name="Text Box 22"/>
            <p:cNvSpPr txBox="1">
              <a:spLocks noChangeArrowheads="1"/>
            </p:cNvSpPr>
            <p:nvPr/>
          </p:nvSpPr>
          <p:spPr bwMode="auto">
            <a:xfrm>
              <a:off x="1162" y="2999"/>
              <a:ext cx="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V</a:t>
              </a:r>
              <a:endParaRPr lang="en-US" altLang="zh-CN" b="1" i="1"/>
            </a:p>
          </p:txBody>
        </p:sp>
      </p:grp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3060700" y="5526088"/>
            <a:ext cx="25908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V</a:t>
            </a:r>
            <a:r>
              <a:rPr lang="zh-CN" altLang="en-US" sz="2800" b="1"/>
              <a:t>比 </a:t>
            </a:r>
            <a:r>
              <a:rPr lang="en-US" altLang="zh-CN" sz="2800" b="1" i="1"/>
              <a:t>nv</a:t>
            </a:r>
            <a:r>
              <a:rPr lang="zh-CN" altLang="en-US" sz="2800" b="1"/>
              <a:t>大多少</a:t>
            </a:r>
            <a:r>
              <a:rPr lang="en-US" altLang="zh-CN" sz="2800" b="1"/>
              <a:t>?</a:t>
            </a:r>
            <a:endParaRPr lang="en-US" altLang="zh-CN" sz="2800" b="1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6011863" y="4830763"/>
            <a:ext cx="1905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定性分析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6011863" y="5487988"/>
            <a:ext cx="19050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定量结果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sp>
        <p:nvSpPr>
          <p:cNvPr id="6152" name="Text Box 4"/>
          <p:cNvSpPr txBox="1">
            <a:spLocks noChangeArrowheads="1"/>
          </p:cNvSpPr>
          <p:nvPr/>
        </p:nvSpPr>
        <p:spPr bwMode="auto">
          <a:xfrm>
            <a:off x="339725" y="692150"/>
            <a:ext cx="1158875" cy="58578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a typeface="隶书" panose="02010509060101010101" pitchFamily="49" charset="-122"/>
              </a:rPr>
              <a:t>分析</a:t>
            </a:r>
            <a:endParaRPr lang="zh-CN" altLang="en-US" sz="3200" b="1" dirty="0">
              <a:ea typeface="隶书" panose="020105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24075" y="765175"/>
            <a:ext cx="50688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建立</a:t>
            </a: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馅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、</a:t>
            </a: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皮与数学概念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的</a:t>
            </a: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联系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：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2162175" y="1412875"/>
            <a:ext cx="53625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solidFill>
                  <a:srgbClr val="FF33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馅</a:t>
            </a:r>
            <a:r>
              <a:rPr lang="en-US" altLang="zh-CN" sz="2800" b="1" kern="100" dirty="0">
                <a:solidFill>
                  <a:srgbClr val="FF33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——</a:t>
            </a:r>
            <a:r>
              <a:rPr lang="zh-CN" altLang="zh-CN" sz="2800" b="1" dirty="0">
                <a:solidFill>
                  <a:srgbClr val="FF3300"/>
                </a:solidFill>
              </a:rPr>
              <a:t>体积</a:t>
            </a:r>
            <a:r>
              <a:rPr lang="zh-CN" altLang="en-US" sz="2800" b="1" dirty="0">
                <a:solidFill>
                  <a:srgbClr val="FF3300"/>
                </a:solidFill>
              </a:rPr>
              <a:t>，</a:t>
            </a:r>
            <a:r>
              <a:rPr lang="zh-CN" altLang="zh-CN" sz="2800" b="1" kern="100" dirty="0">
                <a:solidFill>
                  <a:srgbClr val="FF33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皮</a:t>
            </a:r>
            <a:r>
              <a:rPr lang="en-US" altLang="zh-CN" sz="2800" b="1" kern="100" dirty="0">
                <a:solidFill>
                  <a:srgbClr val="FF33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——</a:t>
            </a:r>
            <a:r>
              <a:rPr lang="zh-CN" altLang="zh-CN" sz="2800" b="1" dirty="0">
                <a:solidFill>
                  <a:srgbClr val="FF3300"/>
                </a:solidFill>
              </a:rPr>
              <a:t>表面积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6155" name="矩形 30"/>
          <p:cNvSpPr>
            <a:spLocks noChangeArrowheads="1"/>
          </p:cNvSpPr>
          <p:nvPr/>
        </p:nvSpPr>
        <p:spPr bwMode="auto">
          <a:xfrm>
            <a:off x="4791075" y="2132013"/>
            <a:ext cx="25193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800" b="1"/>
              <a:t>体积</a:t>
            </a:r>
            <a:r>
              <a:rPr lang="en-US" altLang="zh-CN" sz="2800" b="1" i="1"/>
              <a:t>v</a:t>
            </a:r>
            <a:r>
              <a:rPr lang="zh-CN" altLang="en-US" sz="2800" b="1" i="1"/>
              <a:t>、</a:t>
            </a:r>
            <a:r>
              <a:rPr lang="zh-CN" altLang="en-US" sz="2800" b="1"/>
              <a:t>面积</a:t>
            </a:r>
            <a:r>
              <a:rPr lang="en-US" altLang="zh-CN" sz="2800" b="1" i="1"/>
              <a:t>s</a:t>
            </a:r>
            <a:endParaRPr lang="en-US" altLang="zh-CN" sz="2800" b="1" i="1"/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800" b="1" i="1"/>
              <a:t>n</a:t>
            </a:r>
            <a:r>
              <a:rPr lang="zh-CN" altLang="en-US" sz="2800" b="1"/>
              <a:t>个小饺子</a:t>
            </a:r>
            <a:endParaRPr lang="zh-CN" altLang="en-US" sz="2800"/>
          </a:p>
        </p:txBody>
      </p:sp>
      <p:sp>
        <p:nvSpPr>
          <p:cNvPr id="6156" name="右箭头 31"/>
          <p:cNvSpPr>
            <a:spLocks noChangeArrowheads="1"/>
          </p:cNvSpPr>
          <p:nvPr/>
        </p:nvSpPr>
        <p:spPr bwMode="auto">
          <a:xfrm>
            <a:off x="4295775" y="2379663"/>
            <a:ext cx="263525" cy="484187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57" name="Picture 2" descr="C:\Users\jiangqy\Desktop\图片\u=23136766,821163032&amp;fm=23&amp;gp=0[1]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5" y="679450"/>
            <a:ext cx="1169988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34"/>
          <p:cNvGrpSpPr/>
          <p:nvPr/>
        </p:nvGrpSpPr>
        <p:grpSpPr bwMode="auto">
          <a:xfrm>
            <a:off x="3748088" y="3475038"/>
            <a:ext cx="3319462" cy="1011237"/>
            <a:chOff x="1958" y="2698"/>
            <a:chExt cx="2137" cy="637"/>
          </a:xfrm>
        </p:grpSpPr>
        <p:grpSp>
          <p:nvGrpSpPr>
            <p:cNvPr id="6159" name="Group 11"/>
            <p:cNvGrpSpPr/>
            <p:nvPr/>
          </p:nvGrpSpPr>
          <p:grpSpPr bwMode="auto">
            <a:xfrm>
              <a:off x="2405" y="2797"/>
              <a:ext cx="298" cy="300"/>
              <a:chOff x="2256" y="3311"/>
              <a:chExt cx="288" cy="289"/>
            </a:xfrm>
          </p:grpSpPr>
          <p:sp>
            <p:nvSpPr>
              <p:cNvPr id="6171" name="Oval 12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2" name="Text Box 13"/>
              <p:cNvSpPr txBox="1">
                <a:spLocks noChangeArrowheads="1"/>
              </p:cNvSpPr>
              <p:nvPr/>
            </p:nvSpPr>
            <p:spPr bwMode="auto">
              <a:xfrm>
                <a:off x="2304" y="3311"/>
                <a:ext cx="192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s</a:t>
                </a:r>
                <a:endParaRPr lang="en-US" altLang="zh-CN" b="1" i="1"/>
              </a:p>
            </p:txBody>
          </p:sp>
        </p:grpSp>
        <p:grpSp>
          <p:nvGrpSpPr>
            <p:cNvPr id="6160" name="Group 14"/>
            <p:cNvGrpSpPr/>
            <p:nvPr/>
          </p:nvGrpSpPr>
          <p:grpSpPr bwMode="auto">
            <a:xfrm>
              <a:off x="2902" y="2797"/>
              <a:ext cx="298" cy="300"/>
              <a:chOff x="2256" y="3311"/>
              <a:chExt cx="288" cy="289"/>
            </a:xfrm>
          </p:grpSpPr>
          <p:sp>
            <p:nvSpPr>
              <p:cNvPr id="6169" name="Oval 15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0" name="Text Box 16"/>
              <p:cNvSpPr txBox="1">
                <a:spLocks noChangeArrowheads="1"/>
              </p:cNvSpPr>
              <p:nvPr/>
            </p:nvSpPr>
            <p:spPr bwMode="auto">
              <a:xfrm>
                <a:off x="2304" y="3311"/>
                <a:ext cx="192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s</a:t>
                </a:r>
                <a:endParaRPr lang="en-US" altLang="zh-CN" b="1" i="1"/>
              </a:p>
            </p:txBody>
          </p:sp>
        </p:grpSp>
        <p:grpSp>
          <p:nvGrpSpPr>
            <p:cNvPr id="6161" name="Group 17"/>
            <p:cNvGrpSpPr/>
            <p:nvPr/>
          </p:nvGrpSpPr>
          <p:grpSpPr bwMode="auto">
            <a:xfrm>
              <a:off x="3797" y="2797"/>
              <a:ext cx="298" cy="300"/>
              <a:chOff x="2256" y="3311"/>
              <a:chExt cx="288" cy="289"/>
            </a:xfrm>
          </p:grpSpPr>
          <p:sp>
            <p:nvSpPr>
              <p:cNvPr id="6167" name="Oval 18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8" name="Text Box 19"/>
              <p:cNvSpPr txBox="1">
                <a:spLocks noChangeArrowheads="1"/>
              </p:cNvSpPr>
              <p:nvPr/>
            </p:nvSpPr>
            <p:spPr bwMode="auto">
              <a:xfrm>
                <a:off x="2304" y="3311"/>
                <a:ext cx="192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s</a:t>
                </a:r>
                <a:endParaRPr lang="en-US" altLang="zh-CN" b="1" i="1"/>
              </a:p>
            </p:txBody>
          </p:sp>
        </p:grpSp>
        <p:sp>
          <p:nvSpPr>
            <p:cNvPr id="6162" name="Text Box 20"/>
            <p:cNvSpPr txBox="1">
              <a:spLocks noChangeArrowheads="1"/>
            </p:cNvSpPr>
            <p:nvPr/>
          </p:nvSpPr>
          <p:spPr bwMode="auto">
            <a:xfrm>
              <a:off x="3349" y="2698"/>
              <a:ext cx="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  <a:endParaRPr lang="en-US" altLang="zh-CN" b="1"/>
            </a:p>
          </p:txBody>
        </p:sp>
        <p:sp>
          <p:nvSpPr>
            <p:cNvPr id="6163" name="AutoShape 21"/>
            <p:cNvSpPr>
              <a:spLocks noChangeArrowheads="1"/>
            </p:cNvSpPr>
            <p:nvPr/>
          </p:nvSpPr>
          <p:spPr bwMode="auto">
            <a:xfrm>
              <a:off x="1958" y="2798"/>
              <a:ext cx="248" cy="249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Text Box 23"/>
            <p:cNvSpPr txBox="1">
              <a:spLocks noChangeArrowheads="1"/>
            </p:cNvSpPr>
            <p:nvPr/>
          </p:nvSpPr>
          <p:spPr bwMode="auto">
            <a:xfrm>
              <a:off x="2455" y="3047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v</a:t>
              </a:r>
              <a:endParaRPr lang="en-US" altLang="zh-CN" b="1" i="1"/>
            </a:p>
          </p:txBody>
        </p:sp>
        <p:sp>
          <p:nvSpPr>
            <p:cNvPr id="6165" name="Text Box 24"/>
            <p:cNvSpPr txBox="1">
              <a:spLocks noChangeArrowheads="1"/>
            </p:cNvSpPr>
            <p:nvPr/>
          </p:nvSpPr>
          <p:spPr bwMode="auto">
            <a:xfrm>
              <a:off x="2952" y="3047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v</a:t>
              </a:r>
              <a:endParaRPr lang="en-US" altLang="zh-CN" b="1" i="1"/>
            </a:p>
          </p:txBody>
        </p:sp>
        <p:sp>
          <p:nvSpPr>
            <p:cNvPr id="6166" name="Text Box 25"/>
            <p:cNvSpPr txBox="1">
              <a:spLocks noChangeArrowheads="1"/>
            </p:cNvSpPr>
            <p:nvPr/>
          </p:nvSpPr>
          <p:spPr bwMode="auto">
            <a:xfrm>
              <a:off x="3846" y="3047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v</a:t>
              </a:r>
              <a:endParaRPr lang="en-US" altLang="zh-CN" b="1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4" grpId="0" animBg="1"/>
      <p:bldP spid="25" grpId="0"/>
      <p:bldP spid="26" grpId="0"/>
      <p:bldP spid="29" grpId="0"/>
      <p:bldP spid="30" grpId="0"/>
      <p:bldP spid="6155" grpId="0"/>
      <p:bldP spid="61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053"/>
          <p:cNvSpPr txBox="1">
            <a:spLocks noChangeArrowheads="1"/>
          </p:cNvSpPr>
          <p:nvPr/>
        </p:nvSpPr>
        <p:spPr bwMode="auto">
          <a:xfrm>
            <a:off x="1847850" y="765175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</a:rPr>
              <a:t>1.</a:t>
            </a:r>
            <a:r>
              <a:rPr lang="zh-CN" altLang="en-US" sz="2800" b="1" dirty="0">
                <a:latin typeface="楷体" panose="02010609060101010101" pitchFamily="49" charset="-122"/>
              </a:rPr>
              <a:t>皮的厚度一样</a:t>
            </a:r>
            <a:endParaRPr lang="zh-CN" altLang="en-US" sz="2800" b="1" dirty="0">
              <a:latin typeface="楷体" panose="02010609060101010101" pitchFamily="49" charset="-122"/>
            </a:endParaRPr>
          </a:p>
        </p:txBody>
      </p:sp>
      <p:sp>
        <p:nvSpPr>
          <p:cNvPr id="4" name="Text Box 2054"/>
          <p:cNvSpPr txBox="1">
            <a:spLocks noChangeArrowheads="1"/>
          </p:cNvSpPr>
          <p:nvPr/>
        </p:nvSpPr>
        <p:spPr bwMode="auto">
          <a:xfrm>
            <a:off x="5016500" y="765175"/>
            <a:ext cx="3659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</a:rPr>
              <a:t>2.</a:t>
            </a:r>
            <a:r>
              <a:rPr lang="zh-CN" altLang="en-US" sz="2800" b="1">
                <a:latin typeface="楷体" panose="02010609060101010101" pitchFamily="49" charset="-122"/>
              </a:rPr>
              <a:t>饺子的形状一样 </a:t>
            </a:r>
            <a:endParaRPr lang="zh-CN" altLang="en-US" sz="2800" b="1">
              <a:latin typeface="楷体" panose="02010609060101010101" pitchFamily="49" charset="-122"/>
            </a:endParaRPr>
          </a:p>
        </p:txBody>
      </p:sp>
      <p:graphicFrame>
        <p:nvGraphicFramePr>
          <p:cNvPr id="6" name="Object 2059"/>
          <p:cNvGraphicFramePr>
            <a:graphicFrameLocks noChangeAspect="1"/>
          </p:cNvGraphicFramePr>
          <p:nvPr/>
        </p:nvGraphicFramePr>
        <p:xfrm>
          <a:off x="2987675" y="3390900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1" name="公式" r:id="rId1" imgW="558800" imgH="228600" progId="Equation.3">
                  <p:embed/>
                </p:oleObj>
              </mc:Choice>
              <mc:Fallback>
                <p:oleObj name="公式" r:id="rId1" imgW="558800" imgH="228600" progId="Equation.3">
                  <p:embed/>
                  <p:pic>
                    <p:nvPicPr>
                      <p:cNvPr id="0" name="图片 65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390900"/>
                        <a:ext cx="1447800" cy="5921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60"/>
          <p:cNvGraphicFramePr>
            <a:graphicFrameLocks noChangeAspect="1"/>
          </p:cNvGraphicFramePr>
          <p:nvPr/>
        </p:nvGraphicFramePr>
        <p:xfrm>
          <a:off x="2895600" y="4249738"/>
          <a:ext cx="30845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2" name="公式" r:id="rId3" imgW="1396365" imgH="266700" progId="Equation.3">
                  <p:embed/>
                </p:oleObj>
              </mc:Choice>
              <mc:Fallback>
                <p:oleObj name="公式" r:id="rId3" imgW="1396365" imgH="266700" progId="Equation.3">
                  <p:embed/>
                  <p:pic>
                    <p:nvPicPr>
                      <p:cNvPr id="0" name="图片 65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49738"/>
                        <a:ext cx="3084513" cy="5857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062"/>
          <p:cNvGrpSpPr/>
          <p:nvPr/>
        </p:nvGrpSpPr>
        <p:grpSpPr bwMode="auto">
          <a:xfrm>
            <a:off x="6156325" y="3429000"/>
            <a:ext cx="2743200" cy="614362"/>
            <a:chOff x="3936" y="1533"/>
            <a:chExt cx="1728" cy="387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7194" name="Object 2063"/>
            <p:cNvGraphicFramePr>
              <a:graphicFrameLocks noChangeAspect="1"/>
            </p:cNvGraphicFramePr>
            <p:nvPr/>
          </p:nvGraphicFramePr>
          <p:xfrm>
            <a:off x="4176" y="1533"/>
            <a:ext cx="1488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3" name="公式" r:id="rId5" imgW="939800" imgH="228600" progId="Equation.3">
                    <p:embed/>
                  </p:oleObj>
                </mc:Choice>
                <mc:Fallback>
                  <p:oleObj name="公式" r:id="rId5" imgW="939800" imgH="228600" progId="Equation.3">
                    <p:embed/>
                    <p:pic>
                      <p:nvPicPr>
                        <p:cNvPr id="0" name="图片 656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533"/>
                          <a:ext cx="1488" cy="38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AutoShape 2064"/>
            <p:cNvSpPr>
              <a:spLocks noChangeArrowheads="1"/>
            </p:cNvSpPr>
            <p:nvPr/>
          </p:nvSpPr>
          <p:spPr bwMode="auto">
            <a:xfrm>
              <a:off x="3936" y="1584"/>
              <a:ext cx="144" cy="244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aphicFrame>
        <p:nvGraphicFramePr>
          <p:cNvPr id="11" name="Object 2068"/>
          <p:cNvGraphicFramePr>
            <a:graphicFrameLocks noChangeAspect="1"/>
          </p:cNvGraphicFramePr>
          <p:nvPr/>
        </p:nvGraphicFramePr>
        <p:xfrm>
          <a:off x="4179888" y="5086350"/>
          <a:ext cx="1905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4" name="公式" r:id="rId7" imgW="698500" imgH="228600" progId="Equation.3">
                  <p:embed/>
                </p:oleObj>
              </mc:Choice>
              <mc:Fallback>
                <p:oleObj name="公式" r:id="rId7" imgW="698500" imgH="228600" progId="Equation.3">
                  <p:embed/>
                  <p:pic>
                    <p:nvPicPr>
                      <p:cNvPr id="0" name="图片 65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086350"/>
                        <a:ext cx="1905000" cy="660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73"/>
          <p:cNvGraphicFramePr>
            <a:graphicFrameLocks noChangeAspect="1"/>
          </p:cNvGraphicFramePr>
          <p:nvPr/>
        </p:nvGraphicFramePr>
        <p:xfrm>
          <a:off x="4572000" y="3379788"/>
          <a:ext cx="14478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5" name="公式" r:id="rId9" imgW="571500" imgH="228600" progId="Equation.3">
                  <p:embed/>
                </p:oleObj>
              </mc:Choice>
              <mc:Fallback>
                <p:oleObj name="公式" r:id="rId9" imgW="571500" imgH="228600" progId="Equation.3">
                  <p:embed/>
                  <p:pic>
                    <p:nvPicPr>
                      <p:cNvPr id="0" name="图片 65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79788"/>
                        <a:ext cx="1447800" cy="6111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076"/>
          <p:cNvGrpSpPr/>
          <p:nvPr/>
        </p:nvGrpSpPr>
        <p:grpSpPr bwMode="auto">
          <a:xfrm>
            <a:off x="2236788" y="1484313"/>
            <a:ext cx="1903412" cy="869950"/>
            <a:chOff x="1382" y="960"/>
            <a:chExt cx="1199" cy="548"/>
          </a:xfrm>
        </p:grpSpPr>
        <p:graphicFrame>
          <p:nvGraphicFramePr>
            <p:cNvPr id="7192" name="Object 2077"/>
            <p:cNvGraphicFramePr>
              <a:graphicFrameLocks noChangeAspect="1"/>
            </p:cNvGraphicFramePr>
            <p:nvPr/>
          </p:nvGraphicFramePr>
          <p:xfrm>
            <a:off x="1382" y="1173"/>
            <a:ext cx="1199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6" name="公式" r:id="rId11" imgW="723900" imgH="203200" progId="Equation.3">
                    <p:embed/>
                  </p:oleObj>
                </mc:Choice>
                <mc:Fallback>
                  <p:oleObj name="公式" r:id="rId11" imgW="723900" imgH="203200" progId="Equation.3">
                    <p:embed/>
                    <p:pic>
                      <p:nvPicPr>
                        <p:cNvPr id="0" name="图片 656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2" y="1173"/>
                          <a:ext cx="1199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3" name="AutoShape 2078"/>
            <p:cNvSpPr>
              <a:spLocks noChangeArrowheads="1"/>
            </p:cNvSpPr>
            <p:nvPr/>
          </p:nvSpPr>
          <p:spPr bwMode="auto">
            <a:xfrm>
              <a:off x="1728" y="960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800"/>
            </a:p>
          </p:txBody>
        </p:sp>
      </p:grpSp>
      <p:grpSp>
        <p:nvGrpSpPr>
          <p:cNvPr id="16" name="Group 2079"/>
          <p:cNvGrpSpPr/>
          <p:nvPr/>
        </p:nvGrpSpPr>
        <p:grpSpPr bwMode="auto">
          <a:xfrm>
            <a:off x="4994275" y="1557338"/>
            <a:ext cx="3609975" cy="762000"/>
            <a:chOff x="3120" y="960"/>
            <a:chExt cx="2592" cy="480"/>
          </a:xfrm>
        </p:grpSpPr>
        <p:sp>
          <p:nvSpPr>
            <p:cNvPr id="7190" name="AutoShape 2080"/>
            <p:cNvSpPr>
              <a:spLocks noChangeArrowheads="1"/>
            </p:cNvSpPr>
            <p:nvPr/>
          </p:nvSpPr>
          <p:spPr bwMode="auto">
            <a:xfrm>
              <a:off x="3984" y="960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800"/>
            </a:p>
          </p:txBody>
        </p:sp>
        <p:sp>
          <p:nvSpPr>
            <p:cNvPr id="7191" name="Text Box 2081"/>
            <p:cNvSpPr txBox="1">
              <a:spLocks noChangeArrowheads="1"/>
            </p:cNvSpPr>
            <p:nvPr/>
          </p:nvSpPr>
          <p:spPr bwMode="auto">
            <a:xfrm>
              <a:off x="3120" y="1113"/>
              <a:ext cx="2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两个 </a:t>
              </a:r>
              <a:r>
                <a:rPr lang="en-US" altLang="zh-CN" sz="2800" b="1" i="1"/>
                <a:t>k</a:t>
              </a:r>
              <a:r>
                <a:rPr lang="en-US" altLang="zh-CN" sz="2800" b="1" baseline="-25000"/>
                <a:t>1 </a:t>
              </a:r>
              <a:r>
                <a:rPr lang="en-US" altLang="zh-CN" sz="2800" b="1"/>
                <a:t>(</a:t>
              </a:r>
              <a:r>
                <a:rPr lang="zh-CN" altLang="en-US" sz="2800" b="1"/>
                <a:t>及</a:t>
              </a:r>
              <a:r>
                <a:rPr lang="en-US" altLang="zh-CN" sz="2800" b="1" i="1"/>
                <a:t>k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) </a:t>
              </a:r>
              <a:r>
                <a:rPr lang="zh-CN" altLang="en-US" sz="2800" b="1"/>
                <a:t>一样</a:t>
              </a:r>
              <a:endParaRPr lang="zh-CN" altLang="en-US" sz="2800" b="1"/>
            </a:p>
          </p:txBody>
        </p:sp>
      </p:grpSp>
      <p:sp>
        <p:nvSpPr>
          <p:cNvPr id="19" name="Text Box 2087"/>
          <p:cNvSpPr txBox="1">
            <a:spLocks noChangeArrowheads="1"/>
          </p:cNvSpPr>
          <p:nvPr/>
        </p:nvSpPr>
        <p:spPr bwMode="auto">
          <a:xfrm>
            <a:off x="395288" y="3390900"/>
            <a:ext cx="2362200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/>
              <a:t> ~</a:t>
            </a:r>
            <a:r>
              <a:rPr lang="zh-CN" altLang="zh-CN" sz="2800" b="1"/>
              <a:t>大皮半径</a:t>
            </a:r>
            <a:endParaRPr lang="zh-CN" altLang="en-US" sz="2800" b="1"/>
          </a:p>
        </p:txBody>
      </p:sp>
      <p:sp>
        <p:nvSpPr>
          <p:cNvPr id="20" name="Text Box 2088"/>
          <p:cNvSpPr txBox="1">
            <a:spLocks noChangeArrowheads="1"/>
          </p:cNvSpPr>
          <p:nvPr/>
        </p:nvSpPr>
        <p:spPr bwMode="auto">
          <a:xfrm>
            <a:off x="395288" y="4222750"/>
            <a:ext cx="22860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/>
              <a:t> ~</a:t>
            </a:r>
            <a:r>
              <a:rPr lang="zh-CN" altLang="zh-CN" sz="2800" b="1"/>
              <a:t>小皮半径</a:t>
            </a:r>
            <a:endParaRPr lang="zh-CN" altLang="en-US" sz="2800" b="1"/>
          </a:p>
        </p:txBody>
      </p:sp>
      <p:grpSp>
        <p:nvGrpSpPr>
          <p:cNvPr id="21" name="Group 2102"/>
          <p:cNvGrpSpPr/>
          <p:nvPr/>
        </p:nvGrpSpPr>
        <p:grpSpPr bwMode="auto">
          <a:xfrm>
            <a:off x="6084888" y="4294188"/>
            <a:ext cx="2760662" cy="647700"/>
            <a:chOff x="3925" y="1968"/>
            <a:chExt cx="1739" cy="408"/>
          </a:xfrm>
        </p:grpSpPr>
        <p:graphicFrame>
          <p:nvGraphicFramePr>
            <p:cNvPr id="7188" name="Object 2103"/>
            <p:cNvGraphicFramePr>
              <a:graphicFrameLocks noChangeAspect="1"/>
            </p:cNvGraphicFramePr>
            <p:nvPr/>
          </p:nvGraphicFramePr>
          <p:xfrm>
            <a:off x="4202" y="1968"/>
            <a:ext cx="146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7" name="公式" r:id="rId13" imgW="862965" imgH="228600" progId="Equation.3">
                    <p:embed/>
                  </p:oleObj>
                </mc:Choice>
                <mc:Fallback>
                  <p:oleObj name="公式" r:id="rId13" imgW="862965" imgH="228600" progId="Equation.3">
                    <p:embed/>
                    <p:pic>
                      <p:nvPicPr>
                        <p:cNvPr id="0" name="图片 656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1968"/>
                          <a:ext cx="1462" cy="40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AutoShape 2104"/>
            <p:cNvSpPr>
              <a:spLocks noChangeArrowheads="1"/>
            </p:cNvSpPr>
            <p:nvPr/>
          </p:nvSpPr>
          <p:spPr bwMode="auto">
            <a:xfrm>
              <a:off x="3925" y="2011"/>
              <a:ext cx="144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7187" name="Text Box 2106"/>
          <p:cNvSpPr txBox="1">
            <a:spLocks noChangeArrowheads="1"/>
          </p:cNvSpPr>
          <p:nvPr/>
        </p:nvSpPr>
        <p:spPr bwMode="auto">
          <a:xfrm>
            <a:off x="900113" y="508635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(1),(2),(3)</a:t>
            </a:r>
            <a:endParaRPr lang="en-US" altLang="zh-CN" sz="2800" b="1"/>
          </a:p>
        </p:txBody>
      </p:sp>
      <p:sp>
        <p:nvSpPr>
          <p:cNvPr id="7183" name="Text Box 4"/>
          <p:cNvSpPr txBox="1">
            <a:spLocks noChangeArrowheads="1"/>
          </p:cNvSpPr>
          <p:nvPr/>
        </p:nvSpPr>
        <p:spPr bwMode="auto">
          <a:xfrm>
            <a:off x="339725" y="692150"/>
            <a:ext cx="1158875" cy="58578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假设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39725" y="1712913"/>
            <a:ext cx="1158875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建模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85" name="矩形 28"/>
          <p:cNvSpPr>
            <a:spLocks noChangeArrowheads="1"/>
          </p:cNvSpPr>
          <p:nvPr/>
        </p:nvSpPr>
        <p:spPr bwMode="auto">
          <a:xfrm>
            <a:off x="2555875" y="5786438"/>
            <a:ext cx="1781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消去</a:t>
            </a:r>
            <a:r>
              <a:rPr lang="en-US" altLang="zh-CN" sz="2800" b="1" i="1"/>
              <a:t>S</a:t>
            </a:r>
            <a:r>
              <a:rPr lang="en-US" altLang="zh-CN" sz="2800" b="1"/>
              <a:t>, </a:t>
            </a:r>
            <a:r>
              <a:rPr lang="en-US" altLang="zh-CN" sz="2800" b="1" i="1"/>
              <a:t>s, k</a:t>
            </a:r>
            <a:endParaRPr lang="zh-CN" altLang="en-US" sz="2800" b="1"/>
          </a:p>
        </p:txBody>
      </p:sp>
      <p:sp>
        <p:nvSpPr>
          <p:cNvPr id="30" name="Rectangle 2087"/>
          <p:cNvSpPr>
            <a:spLocks noChangeArrowheads="1"/>
          </p:cNvSpPr>
          <p:nvPr/>
        </p:nvSpPr>
        <p:spPr bwMode="auto">
          <a:xfrm>
            <a:off x="1633538" y="2617788"/>
            <a:ext cx="67675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/>
              <a:t>体积与面积的联系</a:t>
            </a:r>
            <a:r>
              <a:rPr lang="en-US" altLang="zh-CN" sz="2800" b="1"/>
              <a:t>——</a:t>
            </a:r>
            <a:r>
              <a:rPr lang="zh-CN" altLang="en-US" sz="2800" b="1"/>
              <a:t>半径（特征半径 ）</a:t>
            </a:r>
            <a:endParaRPr lang="zh-CN" altLang="en-US" sz="2800" b="1"/>
          </a:p>
        </p:txBody>
      </p:sp>
      <p:sp>
        <p:nvSpPr>
          <p:cNvPr id="29" name="AutoShape 2107"/>
          <p:cNvSpPr>
            <a:spLocks noChangeArrowheads="1"/>
          </p:cNvSpPr>
          <p:nvPr/>
        </p:nvSpPr>
        <p:spPr bwMode="auto">
          <a:xfrm>
            <a:off x="3028950" y="5176838"/>
            <a:ext cx="417513" cy="4572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9" grpId="0" animBg="1"/>
      <p:bldP spid="20" grpId="0" animBg="1"/>
      <p:bldP spid="7187" grpId="0"/>
      <p:bldP spid="28" grpId="0" animBg="1" autoUpdateAnimBg="0"/>
      <p:bldP spid="7185" grpId="0"/>
      <p:bldP spid="30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767780" y="1013214"/>
            <a:ext cx="1067916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解释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9752" y="986093"/>
            <a:ext cx="3913584" cy="603242"/>
          </a:xfrm>
          <a:prstGeom prst="rect">
            <a:avLst/>
          </a:prstGeom>
          <a:blipFill rotWithShape="1">
            <a:blip r:embed="rId1"/>
            <a:stretch>
              <a:fillRect l="-4050" t="-10101" b="-3232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8198" name="矩形 9"/>
          <p:cNvSpPr>
            <a:spLocks noChangeArrowheads="1"/>
          </p:cNvSpPr>
          <p:nvPr/>
        </p:nvSpPr>
        <p:spPr bwMode="auto">
          <a:xfrm>
            <a:off x="2483768" y="1943100"/>
            <a:ext cx="61436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365"/>
              </a:lnSpc>
              <a:spcBef>
                <a:spcPts val="1200"/>
              </a:spcBef>
            </a:pPr>
            <a:r>
              <a:rPr lang="en-US" altLang="zh-CN" sz="2800" b="1" i="1" dirty="0"/>
              <a:t>V </a:t>
            </a:r>
            <a:r>
              <a:rPr lang="zh-CN" altLang="zh-CN" sz="2800" b="1" dirty="0"/>
              <a:t>比</a:t>
            </a:r>
            <a:r>
              <a:rPr lang="en-US" altLang="zh-CN" sz="2800" b="1" dirty="0"/>
              <a:t> </a:t>
            </a:r>
            <a:r>
              <a:rPr lang="en-US" altLang="zh-CN" sz="2800" b="1" i="1" dirty="0" err="1"/>
              <a:t>nv</a:t>
            </a:r>
            <a:r>
              <a:rPr lang="en-US" altLang="zh-CN" sz="2800" b="1" i="1" dirty="0"/>
              <a:t> </a:t>
            </a:r>
            <a:r>
              <a:rPr lang="zh-CN" altLang="zh-CN" sz="2800" b="1" dirty="0"/>
              <a:t>大</a:t>
            </a:r>
            <a:r>
              <a:rPr lang="en-US" altLang="zh-CN" sz="2800" b="1" dirty="0"/>
              <a:t> 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&gt;1)——</a:t>
            </a:r>
            <a:r>
              <a:rPr lang="zh-CN" altLang="zh-CN" sz="2800" b="1" dirty="0"/>
              <a:t>大饺子包得馅</a:t>
            </a:r>
            <a:r>
              <a:rPr lang="zh-CN" altLang="zh-CN" sz="2800" b="1" dirty="0" smtClean="0"/>
              <a:t>多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539552" y="1943100"/>
            <a:ext cx="1712913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定性分析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555427" y="2654300"/>
            <a:ext cx="169703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定量结果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15" name="Text Box 207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483768" y="2684946"/>
            <a:ext cx="2971800" cy="528030"/>
          </a:xfrm>
          <a:prstGeom prst="rect">
            <a:avLst/>
          </a:prstGeom>
          <a:blipFill rotWithShape="1">
            <a:blip r:embed="rId2"/>
            <a:stretch>
              <a:fillRect l="-4098" t="-13793" b="-32184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9" name="Text Box 2057"/>
          <p:cNvSpPr txBox="1">
            <a:spLocks noChangeArrowheads="1"/>
          </p:cNvSpPr>
          <p:nvPr/>
        </p:nvSpPr>
        <p:spPr bwMode="auto">
          <a:xfrm>
            <a:off x="1907704" y="3540125"/>
            <a:ext cx="705690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FF00"/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 dirty="0"/>
              <a:t>若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个饺子包</a:t>
            </a:r>
            <a:r>
              <a:rPr lang="en-US" altLang="zh-CN" sz="2800" b="1" dirty="0"/>
              <a:t>1kg</a:t>
            </a:r>
            <a:r>
              <a:rPr lang="zh-CN" altLang="en-US" sz="2800" b="1" dirty="0" smtClean="0"/>
              <a:t>馅</a:t>
            </a:r>
            <a:r>
              <a:rPr lang="en-US" altLang="zh-CN" sz="2800" b="1" dirty="0" smtClean="0"/>
              <a:t>,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50</a:t>
            </a:r>
            <a:r>
              <a:rPr lang="zh-CN" altLang="en-US" sz="2800" b="1" dirty="0"/>
              <a:t>个饺子能包多少馅？</a:t>
            </a:r>
            <a:endParaRPr lang="en-US" altLang="zh-CN" sz="2800" b="1" dirty="0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99765" y="3500438"/>
            <a:ext cx="1063923" cy="5847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38138" y="4397375"/>
            <a:ext cx="2519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=100,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=50 </a:t>
            </a:r>
            <a:endParaRPr lang="en-US" altLang="zh-CN" sz="2800" b="1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859338" y="5373688"/>
            <a:ext cx="3794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/>
              <a:t>50</a:t>
            </a:r>
            <a:r>
              <a:rPr lang="zh-CN" altLang="en-US" sz="2800" b="1" dirty="0"/>
              <a:t>个饺子能包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1.4kg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馅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.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965825" y="4365625"/>
            <a:ext cx="309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=1(kg), 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=?</a:t>
            </a:r>
            <a:endParaRPr lang="en-US" altLang="zh-CN" sz="2800" b="1"/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25569" y="4404937"/>
            <a:ext cx="3141950" cy="471219"/>
          </a:xfrm>
          <a:prstGeom prst="rect">
            <a:avLst/>
          </a:prstGeom>
          <a:blipFill rotWithShape="1">
            <a:blip r:embed="rId3"/>
            <a:stretch>
              <a:fillRect t="-10390" r="-581" b="-2727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539750" y="5300663"/>
            <a:ext cx="3671888" cy="608012"/>
            <a:chOff x="539750" y="5300663"/>
            <a:chExt cx="3671888" cy="608012"/>
          </a:xfrm>
        </p:grpSpPr>
        <p:graphicFrame>
          <p:nvGraphicFramePr>
            <p:cNvPr id="8210" name="Object 15"/>
            <p:cNvGraphicFramePr>
              <a:graphicFrameLocks noChangeAspect="1"/>
            </p:cNvGraphicFramePr>
            <p:nvPr/>
          </p:nvGraphicFramePr>
          <p:xfrm>
            <a:off x="1409700" y="5300663"/>
            <a:ext cx="2801938" cy="608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1" name="公式" r:id="rId4" imgW="1180465" imgH="254000" progId="Equation.3">
                    <p:embed/>
                  </p:oleObj>
                </mc:Choice>
                <mc:Fallback>
                  <p:oleObj name="公式" r:id="rId4" imgW="1180465" imgH="254000" progId="Equation.3">
                    <p:embed/>
                    <p:pic>
                      <p:nvPicPr>
                        <p:cNvPr id="0" name="图片 665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700" y="5300663"/>
                          <a:ext cx="2801938" cy="608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1" name="矩形 29"/>
            <p:cNvSpPr>
              <a:spLocks noChangeArrowheads="1"/>
            </p:cNvSpPr>
            <p:nvPr/>
          </p:nvSpPr>
          <p:spPr bwMode="auto">
            <a:xfrm>
              <a:off x="539750" y="5300663"/>
              <a:ext cx="9890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2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v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2</a:t>
              </a:r>
              <a:r>
                <a:rPr lang="en-US" altLang="zh-CN" sz="2800" b="1">
                  <a:solidFill>
                    <a:srgbClr val="000000"/>
                  </a:solidFill>
                </a:rPr>
                <a:t>=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11" grpId="0" animBg="1"/>
      <p:bldP spid="13" grpId="0" animBg="1"/>
      <p:bldP spid="19" grpId="0"/>
      <p:bldP spid="20" grpId="0" animBg="1" autoUpdateAnimBg="0"/>
      <p:bldP spid="23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3528" y="725254"/>
            <a:ext cx="1158875" cy="58578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隶书" panose="02010509060101010101" pitchFamily="49" charset="-122"/>
              </a:rPr>
              <a:t>讨论</a:t>
            </a:r>
            <a:endParaRPr lang="zh-CN" altLang="en-US" sz="3200" b="1" dirty="0"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2420888"/>
            <a:ext cx="741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饺子数量减少一倍，真的就能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多包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40%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馅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吗？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897163" y="3356990"/>
            <a:ext cx="2712585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/>
              <a:t>饺子越大，面皮应该越厚</a:t>
            </a:r>
            <a:r>
              <a:rPr lang="en-US" altLang="zh-CN" sz="2800" b="1" dirty="0" smtClean="0"/>
              <a:t>.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6" name="Text Box 2057"/>
          <p:cNvSpPr txBox="1">
            <a:spLocks noChangeArrowheads="1"/>
          </p:cNvSpPr>
          <p:nvPr/>
        </p:nvSpPr>
        <p:spPr bwMode="auto">
          <a:xfrm>
            <a:off x="897163" y="1556792"/>
            <a:ext cx="7401669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FF00"/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 dirty="0"/>
              <a:t>若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个饺子包</a:t>
            </a:r>
            <a:r>
              <a:rPr lang="en-US" altLang="zh-CN" sz="2800" b="1" dirty="0"/>
              <a:t>1kg</a:t>
            </a:r>
            <a:r>
              <a:rPr lang="zh-CN" altLang="en-US" sz="2800" b="1" dirty="0" smtClean="0"/>
              <a:t>馅</a:t>
            </a:r>
            <a:r>
              <a:rPr lang="en-US" altLang="zh-CN" sz="2800" b="1" dirty="0" smtClean="0"/>
              <a:t>,</a:t>
            </a:r>
            <a:r>
              <a:rPr lang="zh-CN" altLang="en-US" sz="2800" b="1" dirty="0"/>
              <a:t> 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50</a:t>
            </a:r>
            <a:r>
              <a:rPr lang="zh-CN" altLang="en-US" sz="2800" b="1" dirty="0"/>
              <a:t>个饺子能</a:t>
            </a:r>
            <a:r>
              <a:rPr lang="zh-CN" altLang="en-US" sz="2800" b="1" dirty="0" smtClean="0"/>
              <a:t>包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1.4kg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馅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 dirty="0"/>
          </a:p>
        </p:txBody>
      </p:sp>
      <p:pic>
        <p:nvPicPr>
          <p:cNvPr id="7" name="Picture 2" descr="C:\Users\jiangqy\Desktop\图片\u=23136766,821163032&amp;fm=23&amp;gp=0[1]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68" y="579204"/>
            <a:ext cx="1169988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053"/>
          <p:cNvSpPr txBox="1">
            <a:spLocks noChangeArrowheads="1"/>
          </p:cNvSpPr>
          <p:nvPr/>
        </p:nvSpPr>
        <p:spPr bwMode="auto">
          <a:xfrm>
            <a:off x="721793" y="4725144"/>
            <a:ext cx="7687272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</a:rPr>
              <a:t>可以对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“皮的厚度随着半径变大而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</a:rPr>
              <a:t>增加”</a:t>
            </a:r>
            <a:r>
              <a:rPr lang="zh-CN" altLang="en-US" sz="2800" b="1" dirty="0" smtClean="0">
                <a:latin typeface="楷体" panose="02010609060101010101" pitchFamily="49" charset="-122"/>
              </a:rPr>
              <a:t>的数量关系作出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合理、简化的假设</a:t>
            </a:r>
            <a:r>
              <a:rPr lang="zh-CN" altLang="en-US" sz="2800" b="1" dirty="0" smtClean="0">
                <a:latin typeface="楷体" panose="02010609060101010101" pitchFamily="49" charset="-122"/>
              </a:rPr>
              <a:t>，重新建模</a:t>
            </a:r>
            <a:r>
              <a:rPr lang="en-US" altLang="zh-CN" sz="2800" b="1" dirty="0" smtClean="0">
                <a:latin typeface="楷体" panose="02010609060101010101" pitchFamily="49" charset="-122"/>
              </a:rPr>
              <a:t>.</a:t>
            </a:r>
            <a:endParaRPr lang="zh-CN" altLang="en-US" sz="2800" b="1" dirty="0">
              <a:latin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139952" y="3356991"/>
            <a:ext cx="3978415" cy="1057790"/>
            <a:chOff x="4139952" y="3356991"/>
            <a:chExt cx="3978415" cy="1057790"/>
          </a:xfrm>
        </p:grpSpPr>
        <p:sp>
          <p:nvSpPr>
            <p:cNvPr id="8" name="Text Box 2053"/>
            <p:cNvSpPr txBox="1">
              <a:spLocks noChangeArrowheads="1"/>
            </p:cNvSpPr>
            <p:nvPr/>
          </p:nvSpPr>
          <p:spPr bwMode="auto">
            <a:xfrm>
              <a:off x="4462419" y="3356991"/>
              <a:ext cx="3655948" cy="10577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</a:rPr>
                <a:t>“</a:t>
              </a:r>
              <a:r>
                <a:rPr lang="zh-CN" altLang="en-US" sz="2800" b="1" dirty="0" smtClean="0">
                  <a:latin typeface="楷体" panose="02010609060101010101" pitchFamily="49" charset="-122"/>
                </a:rPr>
                <a:t>皮</a:t>
              </a:r>
              <a:r>
                <a:rPr lang="zh-CN" altLang="en-US" sz="2800" b="1" dirty="0">
                  <a:latin typeface="楷体" panose="02010609060101010101" pitchFamily="49" charset="-122"/>
                </a:rPr>
                <a:t>的厚度</a:t>
              </a:r>
              <a:r>
                <a:rPr lang="zh-CN" altLang="en-US" sz="2800" b="1" dirty="0" smtClean="0">
                  <a:latin typeface="楷体" panose="02010609060101010101" pitchFamily="49" charset="-122"/>
                </a:rPr>
                <a:t>一样”的假设值得探讨！</a:t>
              </a:r>
              <a:endParaRPr lang="zh-CN" altLang="en-US" sz="2800" b="1" dirty="0">
                <a:latin typeface="楷体" panose="02010609060101010101" pitchFamily="49" charset="-122"/>
              </a:endParaRPr>
            </a:p>
          </p:txBody>
        </p:sp>
        <p:sp>
          <p:nvSpPr>
            <p:cNvPr id="10" name="右箭头 9"/>
            <p:cNvSpPr/>
            <p:nvPr/>
          </p:nvSpPr>
          <p:spPr bwMode="auto">
            <a:xfrm>
              <a:off x="4139952" y="3573016"/>
              <a:ext cx="144016" cy="792088"/>
            </a:xfrm>
            <a:prstGeom prst="rightArrow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3375" y="1685925"/>
            <a:ext cx="858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用</a:t>
            </a:r>
            <a:r>
              <a:rPr lang="zh-CN" altLang="en-US" sz="2800" b="1">
                <a:solidFill>
                  <a:srgbClr val="FF0000"/>
                </a:solidFill>
                <a:latin typeface="+mj-ea"/>
                <a:ea typeface="+mj-ea"/>
              </a:rPr>
              <a:t>数学语言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体积和表面积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表示现实对象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馅和皮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).</a:t>
            </a:r>
            <a:endParaRPr lang="en-US" altLang="zh-CN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850" y="2549525"/>
            <a:ext cx="8224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作出简化、合理的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假设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厚度一样，形状一样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). 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54013" y="3244991"/>
            <a:ext cx="8466137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利用问题蕴含的内在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规律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体积和表面积与半径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间</a:t>
            </a:r>
            <a:endParaRPr lang="en-US" altLang="zh-CN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几何关系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).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1532364" y="850434"/>
            <a:ext cx="5775940" cy="52322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+mj-ea"/>
                <a:ea typeface="+mj-ea"/>
              </a:rPr>
              <a:t>包饺子建模过程的基本、关键步骤 </a:t>
            </a:r>
            <a:endParaRPr lang="zh-CN" altLang="en-US" sz="2800" b="1">
              <a:latin typeface="+mj-ea"/>
              <a:ea typeface="+mj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952016" y="4779496"/>
            <a:ext cx="7344742" cy="52322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日常生活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中有哪些可用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这个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模型解释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现象？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31913" y="1875433"/>
            <a:ext cx="77771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</a:rPr>
              <a:t>校园、居民小区道路需要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限制车速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——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设置路障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 </a:t>
            </a:r>
            <a:endParaRPr kumimoji="0" lang="en-US" altLang="zh-CN" sz="2800" b="1" kern="0" dirty="0">
              <a:solidFill>
                <a:srgbClr val="000000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07740" y="2639020"/>
            <a:ext cx="71247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</a:rPr>
              <a:t>限制车速≤</a:t>
            </a:r>
            <a:r>
              <a:rPr kumimoji="0" lang="en-US" altLang="zh-CN" sz="2800" b="1" kern="0" dirty="0" smtClean="0">
                <a:solidFill>
                  <a:srgbClr val="000000"/>
                </a:solidFill>
              </a:rPr>
              <a:t>40km/h, 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相距</a:t>
            </a:r>
            <a:r>
              <a:rPr kumimoji="0" lang="zh-CN" altLang="en-US" sz="2800" b="1" kern="0" dirty="0">
                <a:solidFill>
                  <a:srgbClr val="000000"/>
                </a:solidFill>
              </a:rPr>
              <a:t>多远设置一个路障？</a:t>
            </a:r>
            <a:endParaRPr kumimoji="0" lang="zh-CN" altLang="en-US" sz="2800" b="1" kern="0" dirty="0">
              <a:solidFill>
                <a:srgbClr val="000000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87500" y="3547070"/>
            <a:ext cx="7161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</a:rPr>
              <a:t>汽车过路障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时速度</a:t>
            </a:r>
            <a:r>
              <a:rPr kumimoji="0" lang="zh-CN" altLang="en-US" sz="2800" b="1" kern="0" dirty="0">
                <a:solidFill>
                  <a:srgbClr val="000000"/>
                </a:solidFill>
              </a:rPr>
              <a:t>接近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零</a:t>
            </a:r>
            <a:r>
              <a:rPr kumimoji="0" lang="en-US" altLang="zh-CN" sz="2800" b="1" kern="0" dirty="0" smtClean="0">
                <a:solidFill>
                  <a:srgbClr val="000000"/>
                </a:solidFill>
              </a:rPr>
              <a:t>,  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过</a:t>
            </a:r>
            <a:r>
              <a:rPr kumimoji="0" lang="zh-CN" altLang="en-US" sz="2800" b="1" kern="0" dirty="0">
                <a:solidFill>
                  <a:srgbClr val="000000"/>
                </a:solidFill>
              </a:rPr>
              <a:t>路障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后</a:t>
            </a:r>
            <a:r>
              <a:rPr kumimoji="0" lang="zh-CN" altLang="en-US" sz="2800" b="1" kern="0" dirty="0" smtClean="0">
                <a:solidFill>
                  <a:srgbClr val="FF0000"/>
                </a:solidFill>
              </a:rPr>
              <a:t>加速</a:t>
            </a:r>
            <a:r>
              <a:rPr kumimoji="0" lang="en-US" altLang="zh-CN" sz="2800" b="1" kern="0" dirty="0" smtClean="0">
                <a:solidFill>
                  <a:srgbClr val="FF0000"/>
                </a:solidFill>
              </a:rPr>
              <a:t>.</a:t>
            </a:r>
            <a:endParaRPr kumimoji="0" lang="en-US" altLang="zh-CN" sz="2800" b="1" kern="0" dirty="0">
              <a:solidFill>
                <a:srgbClr val="000000"/>
              </a:solidFill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81150" y="4204742"/>
            <a:ext cx="69024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</a:rPr>
              <a:t>车速达到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40km/h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时让司机看到下</a:t>
            </a:r>
            <a:r>
              <a:rPr kumimoji="0" lang="zh-CN" altLang="en-US" sz="2800" b="1" kern="0" dirty="0">
                <a:solidFill>
                  <a:srgbClr val="000000"/>
                </a:solidFill>
              </a:rPr>
              <a:t>一路障而</a:t>
            </a:r>
            <a:r>
              <a:rPr kumimoji="0" lang="zh-CN" altLang="en-US" sz="2800" b="1" kern="0" dirty="0" smtClean="0">
                <a:solidFill>
                  <a:srgbClr val="FF0000"/>
                </a:solidFill>
              </a:rPr>
              <a:t>减速</a:t>
            </a:r>
            <a:r>
              <a:rPr kumimoji="0" lang="en-US" altLang="zh-CN" sz="2800" b="1" kern="0" dirty="0" smtClean="0">
                <a:solidFill>
                  <a:srgbClr val="000000"/>
                </a:solidFill>
              </a:rPr>
              <a:t>,  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至</a:t>
            </a:r>
            <a:r>
              <a:rPr kumimoji="0" lang="zh-CN" altLang="en-US" sz="2800" b="1" kern="0" dirty="0">
                <a:solidFill>
                  <a:srgbClr val="000000"/>
                </a:solidFill>
              </a:rPr>
              <a:t>路障处车速又接近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零</a:t>
            </a:r>
            <a:r>
              <a:rPr kumimoji="0" lang="en-US" altLang="zh-CN" sz="2800" b="1" kern="0" dirty="0" smtClean="0">
                <a:solidFill>
                  <a:srgbClr val="000000"/>
                </a:solidFill>
              </a:rPr>
              <a:t>.</a:t>
            </a:r>
            <a:endParaRPr kumimoji="0" lang="en-US" altLang="zh-CN" sz="2800" b="1" kern="0" dirty="0">
              <a:solidFill>
                <a:srgbClr val="000000"/>
              </a:solidFill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71625" y="5787033"/>
            <a:ext cx="46021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</a:rPr>
              <a:t>如此循环以达到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限速</a:t>
            </a:r>
            <a:r>
              <a:rPr kumimoji="0" lang="zh-CN" altLang="en-US" sz="2800" b="1" kern="0" dirty="0">
                <a:solidFill>
                  <a:srgbClr val="000000"/>
                </a:solidFill>
              </a:rPr>
              <a:t>的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目的</a:t>
            </a:r>
            <a:r>
              <a:rPr kumimoji="0" lang="en-US" altLang="zh-CN" sz="2800" b="1" kern="0" dirty="0" smtClean="0">
                <a:solidFill>
                  <a:srgbClr val="000000"/>
                </a:solidFill>
              </a:rPr>
              <a:t>.</a:t>
            </a:r>
            <a:endParaRPr kumimoji="0" lang="en-US" altLang="zh-CN" sz="2800" b="1" kern="0" dirty="0">
              <a:solidFill>
                <a:srgbClr val="000000"/>
              </a:solidFill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9388" y="1886545"/>
            <a:ext cx="1079500" cy="58578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背景</a:t>
            </a:r>
            <a:endParaRPr lang="zh-CN" altLang="en-US" sz="3200" b="1">
              <a:ea typeface="隶书" panose="02010509060101010101" pitchFamily="49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09550" y="2673945"/>
            <a:ext cx="10795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问题</a:t>
            </a:r>
            <a:endParaRPr lang="zh-CN" altLang="en-US" sz="3200" b="1">
              <a:ea typeface="隶书" panose="02010509060101010101" pitchFamily="49" charset="-122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8125" y="3547070"/>
            <a:ext cx="10795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分析 </a:t>
            </a:r>
            <a:endParaRPr lang="zh-CN" altLang="en-US" sz="3200" b="1">
              <a:ea typeface="隶书" panose="02010509060101010101" pitchFamily="49" charset="-122"/>
            </a:endParaRPr>
          </a:p>
        </p:txBody>
      </p:sp>
      <p:pic>
        <p:nvPicPr>
          <p:cNvPr id="11275" name="Picture 2" descr="DSC020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73" y="430563"/>
            <a:ext cx="1966913" cy="14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763688" y="508777"/>
            <a:ext cx="4572000" cy="1323439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1.4 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建模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示例之二 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路障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间距的设计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3" grpId="0"/>
      <p:bldP spid="14" grpId="0"/>
      <p:bldP spid="16" grpId="0" animBg="1" autoUpdateAnimBg="0"/>
      <p:bldP spid="17" grpId="0" animBg="1" autoUpdateAnimBg="0"/>
      <p:bldP spid="18" grpId="0" animBg="1" autoUpdateAnimBg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79375" y="2181225"/>
            <a:ext cx="2936875" cy="5222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/>
              <a:t>加速度、减速度： </a:t>
            </a:r>
            <a:endParaRPr lang="zh-CN" altLang="en-US" sz="2800" b="1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987675" y="2174875"/>
            <a:ext cx="3111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/>
              <a:t>方法一   查阅资料 </a:t>
            </a:r>
            <a:endParaRPr lang="zh-CN" altLang="en-US" sz="2800" b="1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940425" y="2171700"/>
            <a:ext cx="309562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/>
              <a:t>方法二   进行测试 </a:t>
            </a:r>
            <a:endParaRPr lang="zh-CN" altLang="en-US" sz="2800" b="1"/>
          </a:p>
        </p:txBody>
      </p:sp>
      <p:graphicFrame>
        <p:nvGraphicFramePr>
          <p:cNvPr id="5" name="Group 175"/>
          <p:cNvGraphicFramePr>
            <a:graphicFrameLocks noGrp="1"/>
          </p:cNvGraphicFramePr>
          <p:nvPr/>
        </p:nvGraphicFramePr>
        <p:xfrm>
          <a:off x="611188" y="3429000"/>
          <a:ext cx="7561262" cy="914400"/>
        </p:xfrm>
        <a:graphic>
          <a:graphicData uri="http://schemas.openxmlformats.org/drawingml/2006/table">
            <a:tbl>
              <a:tblPr/>
              <a:tblGrid>
                <a:gridCol w="2232025"/>
                <a:gridCol w="1081087"/>
                <a:gridCol w="1079500"/>
                <a:gridCol w="1081088"/>
                <a:gridCol w="1008062"/>
                <a:gridCol w="10795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速度（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km/h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时间（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1.6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3.0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4.2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5.0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60"/>
          <p:cNvSpPr>
            <a:spLocks noChangeArrowheads="1"/>
          </p:cNvSpPr>
          <p:nvPr/>
        </p:nvSpPr>
        <p:spPr bwMode="auto">
          <a:xfrm>
            <a:off x="2817813" y="2895600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加速行驶</a:t>
            </a:r>
            <a:r>
              <a:rPr lang="zh-CN" altLang="en-US" b="1" dirty="0"/>
              <a:t>的测试数据</a:t>
            </a:r>
            <a:endParaRPr lang="zh-CN" altLang="en-US" b="1" dirty="0"/>
          </a:p>
        </p:txBody>
      </p:sp>
      <p:sp>
        <p:nvSpPr>
          <p:cNvPr id="7" name="Rectangle 162"/>
          <p:cNvSpPr>
            <a:spLocks noChangeArrowheads="1"/>
          </p:cNvSpPr>
          <p:nvPr/>
        </p:nvSpPr>
        <p:spPr bwMode="auto">
          <a:xfrm>
            <a:off x="2844775" y="4551511"/>
            <a:ext cx="3527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减速行驶</a:t>
            </a:r>
            <a:r>
              <a:rPr lang="zh-CN" altLang="en-US" b="1" dirty="0"/>
              <a:t>的测试数据 </a:t>
            </a:r>
            <a:endParaRPr lang="zh-CN" altLang="en-US" b="1" dirty="0"/>
          </a:p>
        </p:txBody>
      </p:sp>
      <p:graphicFrame>
        <p:nvGraphicFramePr>
          <p:cNvPr id="8" name="Group 176"/>
          <p:cNvGraphicFramePr>
            <a:graphicFrameLocks noGrp="1"/>
          </p:cNvGraphicFramePr>
          <p:nvPr/>
        </p:nvGraphicFramePr>
        <p:xfrm>
          <a:off x="611188" y="5013325"/>
          <a:ext cx="7561262" cy="914400"/>
        </p:xfrm>
        <a:graphic>
          <a:graphicData uri="http://schemas.openxmlformats.org/drawingml/2006/table">
            <a:tbl>
              <a:tblPr/>
              <a:tblGrid>
                <a:gridCol w="2232025"/>
                <a:gridCol w="1081087"/>
                <a:gridCol w="1079500"/>
                <a:gridCol w="1081088"/>
                <a:gridCol w="1008062"/>
                <a:gridCol w="10795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速度（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km/h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时间（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2.2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4.0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5.5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6.8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888" y="1308100"/>
            <a:ext cx="74168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</a:rPr>
              <a:t>相邻路障之间汽车作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</a:rPr>
              <a:t>等加速运动</a:t>
            </a:r>
            <a:r>
              <a:rPr lang="zh-CN" altLang="en-US" sz="2800" b="1" dirty="0">
                <a:latin typeface="楷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</a:rPr>
              <a:t>等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减速运动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.</a:t>
            </a:r>
            <a:r>
              <a:rPr lang="en-US" altLang="zh-CN" sz="2800" b="1" dirty="0" smtClean="0">
                <a:latin typeface="楷体" panose="02010609060101010101" pitchFamily="49" charset="-122"/>
              </a:rPr>
              <a:t> </a:t>
            </a:r>
            <a:endParaRPr lang="en-US" altLang="zh-CN" sz="2800" b="1" dirty="0">
              <a:latin typeface="楷体" panose="02010609060101010101" pitchFamily="49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8125" y="1331913"/>
            <a:ext cx="10795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隶书" panose="02010509060101010101" pitchFamily="49" charset="-122"/>
              </a:rPr>
              <a:t>假设 </a:t>
            </a:r>
            <a:endParaRPr lang="zh-CN" altLang="en-US" sz="3200" b="1" dirty="0">
              <a:ea typeface="隶书" panose="02010509060101010101" pitchFamily="49" charset="-122"/>
            </a:endParaRPr>
          </a:p>
        </p:txBody>
      </p:sp>
      <p:pic>
        <p:nvPicPr>
          <p:cNvPr id="12344" name="Picture 2" descr="DSC020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75" y="509588"/>
            <a:ext cx="100647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58"/>
          <p:cNvSpPr>
            <a:spLocks noChangeArrowheads="1"/>
          </p:cNvSpPr>
          <p:nvPr/>
        </p:nvSpPr>
        <p:spPr bwMode="auto">
          <a:xfrm>
            <a:off x="2987824" y="627390"/>
            <a:ext cx="2799164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ea typeface="+mj-ea"/>
                <a:cs typeface="Times New Roman" panose="02020603050405020304" pitchFamily="18" charset="0"/>
              </a:rPr>
              <a:t>路障间距的设计 </a:t>
            </a:r>
            <a:endParaRPr lang="zh-CN" altLang="en-US" sz="2800" b="1" dirty="0" smtClean="0"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6" grpId="0"/>
      <p:bldP spid="7" grpId="0"/>
      <p:bldP spid="9" grpId="0"/>
      <p:bldP spid="1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476375" y="1477963"/>
            <a:ext cx="6265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cs typeface="Times New Roman" panose="02020603050405020304" pitchFamily="18" charset="0"/>
              </a:rPr>
              <a:t>加速行驶：距离</a:t>
            </a:r>
            <a:r>
              <a:rPr lang="en-US" altLang="zh-CN" sz="2800" b="1" i="1"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cs typeface="Times New Roman" panose="02020603050405020304" pitchFamily="18" charset="0"/>
              </a:rPr>
              <a:t>，时间</a:t>
            </a:r>
            <a:r>
              <a:rPr lang="en-US" altLang="zh-CN" sz="2800" b="1" i="1">
                <a:cs typeface="Times New Roman" panose="02020603050405020304" pitchFamily="18" charset="0"/>
              </a:rPr>
              <a:t>t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cs typeface="Times New Roman" panose="02020603050405020304" pitchFamily="18" charset="0"/>
              </a:rPr>
              <a:t>加速度</a:t>
            </a:r>
            <a:r>
              <a:rPr lang="en-US" altLang="zh-CN" sz="2800" b="1" i="1"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endParaRPr lang="en-US" altLang="zh-CN" sz="2800" b="1">
              <a:cs typeface="Times New Roman" panose="02020603050405020304" pitchFamily="18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476375" y="2159000"/>
            <a:ext cx="5940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cs typeface="Times New Roman" panose="02020603050405020304" pitchFamily="18" charset="0"/>
              </a:rPr>
              <a:t>减速行驶：距离</a:t>
            </a:r>
            <a:r>
              <a:rPr lang="en-US" altLang="zh-CN" sz="2800" b="1" i="1">
                <a:cs typeface="Times New Roman" panose="02020603050405020304" pitchFamily="18" charset="0"/>
              </a:rPr>
              <a:t>s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cs typeface="Times New Roman" panose="02020603050405020304" pitchFamily="18" charset="0"/>
              </a:rPr>
              <a:t>，时间</a:t>
            </a:r>
            <a:r>
              <a:rPr lang="en-US" altLang="zh-CN" sz="2800" b="1" i="1">
                <a:cs typeface="Times New Roman" panose="02020603050405020304" pitchFamily="18" charset="0"/>
              </a:rPr>
              <a:t>t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solidFill>
                  <a:srgbClr val="000000"/>
                </a:solidFill>
                <a:cs typeface="Times New Roman" panose="02020603050405020304" pitchFamily="18" charset="0"/>
              </a:rPr>
              <a:t>减速度</a:t>
            </a:r>
            <a:r>
              <a:rPr lang="en-US" altLang="zh-CN" sz="2800" b="1" i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endParaRPr lang="en-US" altLang="zh-CN" sz="2800" b="1"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940675" y="1638300"/>
            <a:ext cx="100806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cs typeface="Times New Roman" panose="02020603050405020304" pitchFamily="18" charset="0"/>
              </a:rPr>
              <a:t>限速</a:t>
            </a:r>
            <a:r>
              <a:rPr lang="en-US" altLang="zh-CN" sz="2800" b="1" i="1"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max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endParaRPr lang="en-US" altLang="zh-CN" sz="2800" b="1"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971550" y="2997200"/>
          <a:ext cx="30972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公式" r:id="rId1" imgW="1536065" imgH="393700" progId="Equation.3">
                  <p:embed/>
                </p:oleObj>
              </mc:Choice>
              <mc:Fallback>
                <p:oleObj name="公式" r:id="rId1" imgW="1536065" imgH="393700" progId="Equation.3">
                  <p:embed/>
                  <p:pic>
                    <p:nvPicPr>
                      <p:cNvPr id="0" name="图片 67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7200"/>
                        <a:ext cx="3097213" cy="78898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4787900" y="3068638"/>
          <a:ext cx="33845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3" name="公式" r:id="rId3" imgW="1498600" imgH="228600" progId="Equation.3">
                  <p:embed/>
                </p:oleObj>
              </mc:Choice>
              <mc:Fallback>
                <p:oleObj name="公式" r:id="rId3" imgW="1498600" imgH="228600" progId="Equation.3">
                  <p:embed/>
                  <p:pic>
                    <p:nvPicPr>
                      <p:cNvPr id="0" name="图片 67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068638"/>
                        <a:ext cx="3384550" cy="5175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4859338" y="4171950"/>
          <a:ext cx="17224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4" name="公式" r:id="rId5" imgW="622300" imgH="215900" progId="Equation.3">
                  <p:embed/>
                </p:oleObj>
              </mc:Choice>
              <mc:Fallback>
                <p:oleObj name="公式" r:id="rId5" imgW="622300" imgH="215900" progId="Equation.3">
                  <p:embed/>
                  <p:pic>
                    <p:nvPicPr>
                      <p:cNvPr id="0" name="图片 67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171950"/>
                        <a:ext cx="1722437" cy="600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539750" y="4125913"/>
            <a:ext cx="3881438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/>
              <a:t>相邻路障间行驶总距离 </a:t>
            </a:r>
            <a:endParaRPr lang="zh-CN" altLang="en-US" sz="2800" b="1"/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539750" y="5229225"/>
            <a:ext cx="5545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cs typeface="Times New Roman" panose="02020603050405020304" pitchFamily="18" charset="0"/>
              </a:rPr>
              <a:t>给定</a:t>
            </a:r>
            <a:r>
              <a:rPr lang="en-US" altLang="zh-CN" sz="2800" b="1" i="1"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max</a:t>
            </a:r>
            <a:r>
              <a:rPr lang="zh-CN" altLang="en-US" sz="2800" b="1">
                <a:cs typeface="Times New Roman" panose="02020603050405020304" pitchFamily="18" charset="0"/>
              </a:rPr>
              <a:t>，由测试数据估计</a:t>
            </a:r>
            <a:r>
              <a:rPr lang="en-US" altLang="zh-CN" sz="2800" b="1" i="1"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cs typeface="Times New Roman" panose="02020603050405020304" pitchFamily="18" charset="0"/>
              </a:rPr>
              <a:t>，</a:t>
            </a:r>
            <a:r>
              <a:rPr lang="en-US" altLang="zh-CN" sz="2800" b="1" i="1"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cs typeface="Times New Roman" panose="02020603050405020304" pitchFamily="18" charset="0"/>
              </a:rPr>
              <a:t>，</a:t>
            </a:r>
            <a:endParaRPr lang="en-US" altLang="zh-CN" sz="2800" b="1" i="1"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6588125" y="3956050"/>
          <a:ext cx="23145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5" name="公式" r:id="rId7" imgW="1002665" imgH="457200" progId="Equation.3">
                  <p:embed/>
                </p:oleObj>
              </mc:Choice>
              <mc:Fallback>
                <p:oleObj name="公式" r:id="rId7" imgW="1002665" imgH="457200" progId="Equation.3">
                  <p:embed/>
                  <p:pic>
                    <p:nvPicPr>
                      <p:cNvPr id="0" name="图片 67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956050"/>
                        <a:ext cx="2314575" cy="1057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38125" y="1412875"/>
            <a:ext cx="10795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建模 </a:t>
            </a:r>
            <a:endParaRPr lang="zh-CN" altLang="en-US" sz="3200" b="1">
              <a:ea typeface="隶书" panose="02010509060101010101" pitchFamily="49" charset="-122"/>
            </a:endParaRPr>
          </a:p>
        </p:txBody>
      </p:sp>
      <p:sp>
        <p:nvSpPr>
          <p:cNvPr id="13324" name="右箭头 13"/>
          <p:cNvSpPr>
            <a:spLocks noChangeArrowheads="1"/>
          </p:cNvSpPr>
          <p:nvPr/>
        </p:nvSpPr>
        <p:spPr bwMode="auto">
          <a:xfrm>
            <a:off x="6251575" y="5343525"/>
            <a:ext cx="288925" cy="484188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矩形 14"/>
          <p:cNvSpPr>
            <a:spLocks noChangeArrowheads="1"/>
          </p:cNvSpPr>
          <p:nvPr/>
        </p:nvSpPr>
        <p:spPr bwMode="auto">
          <a:xfrm>
            <a:off x="6551613" y="5257800"/>
            <a:ext cx="3238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endParaRPr lang="en-US" altLang="zh-CN" sz="2800" b="1" i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3327" name="Picture 2" descr="DSC020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549275"/>
            <a:ext cx="12334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8" name="矩形 18"/>
          <p:cNvSpPr>
            <a:spLocks noChangeArrowheads="1"/>
          </p:cNvSpPr>
          <p:nvPr/>
        </p:nvSpPr>
        <p:spPr bwMode="auto">
          <a:xfrm>
            <a:off x="6883400" y="5324475"/>
            <a:ext cx="1922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= </a:t>
            </a:r>
            <a:r>
              <a:rPr lang="zh-CN" altLang="en-US" sz="2800" b="1">
                <a:solidFill>
                  <a:srgbClr val="000000"/>
                </a:solidFill>
                <a:cs typeface="Times New Roman" panose="02020603050405020304" pitchFamily="18" charset="0"/>
              </a:rPr>
              <a:t>路障间距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6" name="矩形 58"/>
          <p:cNvSpPr>
            <a:spLocks noChangeArrowheads="1"/>
          </p:cNvSpPr>
          <p:nvPr/>
        </p:nvSpPr>
        <p:spPr bwMode="auto">
          <a:xfrm>
            <a:off x="2771800" y="692696"/>
            <a:ext cx="2799164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ea typeface="+mj-ea"/>
                <a:cs typeface="Times New Roman" panose="02020603050405020304" pitchFamily="18" charset="0"/>
              </a:rPr>
              <a:t>路障间距的设计 </a:t>
            </a:r>
            <a:endParaRPr lang="zh-CN" altLang="en-US" sz="2800" b="1" dirty="0" smtClean="0"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 animBg="1"/>
      <p:bldP spid="10" grpId="0"/>
      <p:bldP spid="13" grpId="0" animBg="1" autoUpdateAnimBg="0"/>
      <p:bldP spid="13324" grpId="0" animBg="1"/>
      <p:bldP spid="13325" grpId="0"/>
      <p:bldP spid="133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1979712" y="816776"/>
            <a:ext cx="6840760" cy="568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ea typeface="楷体_GB2312" pitchFamily="49" charset="-122"/>
                <a:hlinkClick r:id="rId1" action="ppaction://hlinksldjump"/>
              </a:rPr>
              <a:t>1.1  </a:t>
            </a:r>
            <a:r>
              <a:rPr lang="zh-CN" altLang="en-US" sz="3200" b="1" dirty="0" smtClean="0">
                <a:ea typeface="楷体_GB2312" pitchFamily="49" charset="-122"/>
                <a:hlinkClick r:id="rId1" action="ppaction://hlinksldjump"/>
              </a:rPr>
              <a:t>从</a:t>
            </a:r>
            <a:r>
              <a:rPr lang="zh-CN" altLang="en-US" sz="3200" b="1" dirty="0">
                <a:ea typeface="楷体_GB2312" pitchFamily="49" charset="-122"/>
                <a:hlinkClick r:id="rId1" action="ppaction://hlinksldjump"/>
              </a:rPr>
              <a:t>现实对象到数学模型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dirty="0" smtClean="0">
                <a:ea typeface="楷体_GB2312" pitchFamily="49" charset="-122"/>
                <a:hlinkClick r:id="rId2" action="ppaction://hlinksldjump"/>
              </a:rPr>
              <a:t>1.2  </a:t>
            </a:r>
            <a:r>
              <a:rPr lang="zh-CN" altLang="en-US" sz="3200" b="1" dirty="0" smtClean="0">
                <a:ea typeface="楷体_GB2312" pitchFamily="49" charset="-122"/>
                <a:hlinkClick r:id="rId2" action="ppaction://hlinksldjump"/>
              </a:rPr>
              <a:t>数学</a:t>
            </a:r>
            <a:r>
              <a:rPr lang="zh-CN" altLang="en-US" sz="3200" b="1" dirty="0">
                <a:ea typeface="楷体_GB2312" pitchFamily="49" charset="-122"/>
                <a:hlinkClick r:id="rId2" action="ppaction://hlinksldjump"/>
              </a:rPr>
              <a:t>建模的重要</a:t>
            </a:r>
            <a:r>
              <a:rPr lang="zh-CN" altLang="en-US" sz="3200" b="1" dirty="0" smtClean="0">
                <a:ea typeface="楷体_GB2312" pitchFamily="49" charset="-122"/>
                <a:hlinkClick r:id="rId2" action="ppaction://hlinksldjump"/>
              </a:rPr>
              <a:t>意义</a:t>
            </a:r>
            <a:endParaRPr lang="en-US" altLang="zh-CN" sz="3200" b="1" dirty="0" smtClean="0"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rId3" action="ppaction://hlinksldjump"/>
              </a:rPr>
              <a:t>1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3" action="ppaction://hlinksldjump"/>
              </a:rPr>
              <a:t>.3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建模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示例之一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包饺子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中的数学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rId4" action="ppaction://hlinksldjump"/>
              </a:rPr>
              <a:t>1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4" action="ppaction://hlinksldjump"/>
              </a:rPr>
              <a:t>.4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建模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示例之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二  路障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间距的设计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1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.5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建模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示例之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三  椅子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能在不平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的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   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地面上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放稳吗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1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.6  </a:t>
            </a:r>
            <a:r>
              <a:rPr lang="zh-CN" altLang="en-US" sz="3200" b="1" dirty="0" smtClean="0">
                <a:ea typeface="楷体_GB2312" pitchFamily="49" charset="-122"/>
                <a:hlinkClick r:id="rId5" action="ppaction://hlinksldjump"/>
              </a:rPr>
              <a:t>数学</a:t>
            </a:r>
            <a:r>
              <a:rPr lang="zh-CN" altLang="en-US" sz="3200" b="1" dirty="0">
                <a:ea typeface="楷体_GB2312" pitchFamily="49" charset="-122"/>
                <a:hlinkClick r:id="rId5" action="ppaction://hlinksldjump"/>
              </a:rPr>
              <a:t>建模的基本方法和步骤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rId6" action="ppaction://hlinksldjump"/>
              </a:rPr>
              <a:t>1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6" action="ppaction://hlinksldjump"/>
              </a:rPr>
              <a:t>.7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sz="3200" b="1" dirty="0" smtClean="0">
                <a:ea typeface="楷体_GB2312" pitchFamily="49" charset="-122"/>
                <a:hlinkClick r:id="rId7" action="ppaction://hlinksldjump"/>
              </a:rPr>
              <a:t>数学模型</a:t>
            </a:r>
            <a:r>
              <a:rPr lang="zh-CN" altLang="en-US" sz="3200" b="1" dirty="0">
                <a:ea typeface="楷体_GB2312" pitchFamily="49" charset="-122"/>
                <a:hlinkClick r:id="rId7" action="ppaction://hlinksldjump"/>
              </a:rPr>
              <a:t>的特点和</a:t>
            </a:r>
            <a:r>
              <a:rPr lang="zh-CN" altLang="en-US" sz="3200" b="1" dirty="0" smtClean="0">
                <a:ea typeface="楷体_GB2312" pitchFamily="49" charset="-122"/>
                <a:hlinkClick r:id="rId7" action="ppaction://hlinksldjump"/>
              </a:rPr>
              <a:t>分类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  <a:hlinkClick r:id="rId6" action="ppaction://hlinksldjump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8" action="ppaction://hlinksldjump"/>
              </a:rPr>
              <a:t>1.8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怎样学习</a:t>
            </a:r>
            <a:r>
              <a:rPr lang="zh-CN" altLang="en-US" sz="3200" b="1" dirty="0" smtClean="0">
                <a:ea typeface="楷体_GB2312" pitchFamily="49" charset="-122"/>
                <a:hlinkClick r:id="rId9" action="ppaction://hlinksldjump"/>
              </a:rPr>
              <a:t>数学建模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——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学习课程</a:t>
            </a:r>
            <a:endParaRPr lang="zh-CN" altLang="en-US" sz="3200" b="1" u="sng" dirty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       和参加竞赛</a:t>
            </a:r>
            <a:endParaRPr lang="zh-CN" altLang="en-US" sz="3200" b="1" u="sng" dirty="0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2071" y="908720"/>
            <a:ext cx="719609" cy="522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ts val="0"/>
              </a:spcBef>
            </a:pPr>
            <a:r>
              <a:rPr lang="zh-CN" altLang="en-US" sz="4000" dirty="0" smtClean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 </a:t>
            </a:r>
            <a:r>
              <a:rPr lang="zh-CN" altLang="en-US" sz="4000" dirty="0">
                <a:solidFill>
                  <a:srgbClr val="3333FF"/>
                </a:solidFill>
                <a:latin typeface="+mn-lt"/>
                <a:ea typeface="隶书" panose="02010509060101010101" pitchFamily="49" charset="-122"/>
              </a:rPr>
              <a:t>一</a:t>
            </a:r>
            <a:r>
              <a:rPr lang="zh-CN" altLang="en-US" sz="4000" dirty="0" smtClean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endParaRPr lang="en-US" altLang="zh-CN" sz="4000" dirty="0" smtClean="0">
              <a:solidFill>
                <a:srgbClr val="3333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zh-CN" altLang="en-US" sz="4000" dirty="0" smtClean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4000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建立数学模型</a:t>
            </a:r>
            <a:endParaRPr lang="zh-CN" altLang="en-US" sz="4000" dirty="0">
              <a:solidFill>
                <a:srgbClr val="3333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092950" y="692150"/>
            <a:ext cx="1716088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/>
              <a:t>t </a:t>
            </a:r>
            <a:r>
              <a:rPr lang="en-US" altLang="zh-CN" sz="2800" b="1"/>
              <a:t>= </a:t>
            </a:r>
            <a:r>
              <a:rPr lang="en-US" altLang="zh-CN" sz="2800" b="1" i="1"/>
              <a:t>cv</a:t>
            </a:r>
            <a:r>
              <a:rPr lang="en-US" altLang="zh-CN" sz="2800" b="1"/>
              <a:t>+</a:t>
            </a:r>
            <a:r>
              <a:rPr lang="en-US" altLang="zh-CN" sz="2800" b="1" i="1"/>
              <a:t>d</a:t>
            </a:r>
            <a:r>
              <a:rPr lang="en-US" altLang="zh-CN" sz="2800" b="1"/>
              <a:t> </a:t>
            </a:r>
            <a:endParaRPr lang="en-US" altLang="zh-CN" sz="2800" b="1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96863" y="5840413"/>
            <a:ext cx="204311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r>
              <a:rPr lang="zh-CN" altLang="en-US" sz="2800" b="1"/>
              <a:t>最小二乘法 </a:t>
            </a:r>
            <a:endParaRPr lang="zh-CN" altLang="en-US" sz="2800" b="1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443663" y="4652963"/>
            <a:ext cx="2682875" cy="4619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设计路障间距</a:t>
            </a:r>
            <a:r>
              <a:rPr lang="en-US" altLang="zh-CN" b="1"/>
              <a:t>67m </a:t>
            </a:r>
            <a:endParaRPr lang="en-US" altLang="zh-CN" b="1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4222750" y="692150"/>
            <a:ext cx="2524125" cy="5222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大致线性关系</a:t>
            </a:r>
            <a:endParaRPr lang="zh-CN" altLang="en-US" sz="2800" b="1"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23"/>
          <p:cNvGraphicFramePr>
            <a:graphicFrameLocks noChangeAspect="1"/>
          </p:cNvGraphicFramePr>
          <p:nvPr/>
        </p:nvGraphicFramePr>
        <p:xfrm>
          <a:off x="2990850" y="4395788"/>
          <a:ext cx="2663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4" name="公式" r:id="rId1" imgW="1155700" imgH="457200" progId="Equation.3">
                  <p:embed/>
                </p:oleObj>
              </mc:Choice>
              <mc:Fallback>
                <p:oleObj name="公式" r:id="rId1" imgW="1155700" imgH="457200" progId="Equation.3">
                  <p:embed/>
                  <p:pic>
                    <p:nvPicPr>
                      <p:cNvPr id="0" name="图片 68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4395788"/>
                        <a:ext cx="26638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2771775" y="4678363"/>
            <a:ext cx="144463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4344" name="Text Box 4"/>
          <p:cNvSpPr txBox="1">
            <a:spLocks noChangeArrowheads="1"/>
          </p:cNvSpPr>
          <p:nvPr/>
        </p:nvSpPr>
        <p:spPr bwMode="auto">
          <a:xfrm>
            <a:off x="296863" y="620713"/>
            <a:ext cx="1081087" cy="584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计算 </a:t>
            </a:r>
            <a:endParaRPr lang="zh-CN" altLang="en-US" sz="3200" b="1">
              <a:ea typeface="隶书" panose="02010509060101010101" pitchFamily="49" charset="-122"/>
            </a:endParaRPr>
          </a:p>
        </p:txBody>
      </p:sp>
      <p:grpSp>
        <p:nvGrpSpPr>
          <p:cNvPr id="14345" name="组合 33"/>
          <p:cNvGrpSpPr/>
          <p:nvPr/>
        </p:nvGrpSpPr>
        <p:grpSpPr bwMode="auto">
          <a:xfrm>
            <a:off x="4170363" y="1184275"/>
            <a:ext cx="3671887" cy="2141538"/>
            <a:chOff x="5580113" y="3304594"/>
            <a:chExt cx="3672407" cy="2140630"/>
          </a:xfrm>
        </p:grpSpPr>
        <p:grpSp>
          <p:nvGrpSpPr>
            <p:cNvPr id="14378" name="Group 31"/>
            <p:cNvGrpSpPr/>
            <p:nvPr/>
          </p:nvGrpSpPr>
          <p:grpSpPr bwMode="auto">
            <a:xfrm>
              <a:off x="5580113" y="3502124"/>
              <a:ext cx="3600400" cy="1943100"/>
              <a:chOff x="3198" y="1979"/>
              <a:chExt cx="2178" cy="1224"/>
            </a:xfrm>
          </p:grpSpPr>
          <p:pic>
            <p:nvPicPr>
              <p:cNvPr id="14381" name="Picture 1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8" y="1979"/>
                <a:ext cx="2178" cy="1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82" name="Rectangle 29"/>
              <p:cNvSpPr>
                <a:spLocks noChangeArrowheads="1"/>
              </p:cNvSpPr>
              <p:nvPr/>
            </p:nvSpPr>
            <p:spPr bwMode="auto">
              <a:xfrm>
                <a:off x="4241" y="2024"/>
                <a:ext cx="9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en-US" b="1">
                    <a:solidFill>
                      <a:srgbClr val="FF0000"/>
                    </a:solidFill>
                  </a:rPr>
                  <a:t>减速行驶</a:t>
                </a:r>
                <a:endParaRPr lang="zh-CN" altLang="en-US" b="1"/>
              </a:p>
            </p:txBody>
          </p:sp>
        </p:grpSp>
        <p:sp>
          <p:nvSpPr>
            <p:cNvPr id="14379" name="TextBox 23"/>
            <p:cNvSpPr txBox="1">
              <a:spLocks noChangeArrowheads="1"/>
            </p:cNvSpPr>
            <p:nvPr/>
          </p:nvSpPr>
          <p:spPr bwMode="auto">
            <a:xfrm>
              <a:off x="8808913" y="4876878"/>
              <a:ext cx="4436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v</a:t>
              </a:r>
              <a:endParaRPr lang="zh-CN" altLang="en-US" sz="2000"/>
            </a:p>
          </p:txBody>
        </p:sp>
        <p:sp>
          <p:nvSpPr>
            <p:cNvPr id="14380" name="TextBox 24"/>
            <p:cNvSpPr txBox="1">
              <a:spLocks noChangeArrowheads="1"/>
            </p:cNvSpPr>
            <p:nvPr/>
          </p:nvSpPr>
          <p:spPr bwMode="auto">
            <a:xfrm>
              <a:off x="6000601" y="3304594"/>
              <a:ext cx="4436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t</a:t>
              </a:r>
              <a:endParaRPr lang="zh-CN" altLang="en-US" sz="2000"/>
            </a:p>
          </p:txBody>
        </p:sp>
      </p:grpSp>
      <p:grpSp>
        <p:nvGrpSpPr>
          <p:cNvPr id="14346" name="组合 32"/>
          <p:cNvGrpSpPr/>
          <p:nvPr/>
        </p:nvGrpSpPr>
        <p:grpSpPr bwMode="auto">
          <a:xfrm>
            <a:off x="471488" y="1139825"/>
            <a:ext cx="3744912" cy="2217738"/>
            <a:chOff x="5508104" y="563161"/>
            <a:chExt cx="3744416" cy="2217767"/>
          </a:xfrm>
        </p:grpSpPr>
        <p:grpSp>
          <p:nvGrpSpPr>
            <p:cNvPr id="14373" name="Group 30"/>
            <p:cNvGrpSpPr/>
            <p:nvPr/>
          </p:nvGrpSpPr>
          <p:grpSpPr bwMode="auto">
            <a:xfrm>
              <a:off x="5508104" y="763216"/>
              <a:ext cx="3673475" cy="2017712"/>
              <a:chOff x="521" y="1933"/>
              <a:chExt cx="2314" cy="1271"/>
            </a:xfrm>
          </p:grpSpPr>
          <p:pic>
            <p:nvPicPr>
              <p:cNvPr id="14376" name="Picture 1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" y="1933"/>
                <a:ext cx="2314" cy="1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77" name="Rectangle 28"/>
              <p:cNvSpPr>
                <a:spLocks noChangeArrowheads="1"/>
              </p:cNvSpPr>
              <p:nvPr/>
            </p:nvSpPr>
            <p:spPr bwMode="auto">
              <a:xfrm>
                <a:off x="975" y="2024"/>
                <a:ext cx="8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>
                    <a:solidFill>
                      <a:srgbClr val="FF0000"/>
                    </a:solidFill>
                  </a:rPr>
                  <a:t>加速行驶</a:t>
                </a:r>
                <a:endParaRPr lang="zh-CN" altLang="en-US" b="1"/>
              </a:p>
            </p:txBody>
          </p:sp>
        </p:grpSp>
        <p:sp>
          <p:nvSpPr>
            <p:cNvPr id="14374" name="TextBox 22"/>
            <p:cNvSpPr txBox="1">
              <a:spLocks noChangeArrowheads="1"/>
            </p:cNvSpPr>
            <p:nvPr/>
          </p:nvSpPr>
          <p:spPr bwMode="auto">
            <a:xfrm>
              <a:off x="8808913" y="2185866"/>
              <a:ext cx="4436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v</a:t>
              </a:r>
              <a:endParaRPr lang="zh-CN" altLang="en-US" sz="2000"/>
            </a:p>
          </p:txBody>
        </p:sp>
        <p:sp>
          <p:nvSpPr>
            <p:cNvPr id="14375" name="TextBox 25"/>
            <p:cNvSpPr txBox="1">
              <a:spLocks noChangeArrowheads="1"/>
            </p:cNvSpPr>
            <p:nvPr/>
          </p:nvSpPr>
          <p:spPr bwMode="auto">
            <a:xfrm>
              <a:off x="5924069" y="563161"/>
              <a:ext cx="4436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t</a:t>
              </a:r>
              <a:endParaRPr lang="zh-CN" altLang="en-US" sz="2000"/>
            </a:p>
          </p:txBody>
        </p:sp>
      </p:grpSp>
      <p:sp>
        <p:nvSpPr>
          <p:cNvPr id="14347" name="矩形 26"/>
          <p:cNvSpPr>
            <a:spLocks noChangeArrowheads="1"/>
          </p:cNvSpPr>
          <p:nvPr/>
        </p:nvSpPr>
        <p:spPr bwMode="auto">
          <a:xfrm>
            <a:off x="1682750" y="682625"/>
            <a:ext cx="23383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测试</a:t>
            </a:r>
            <a:r>
              <a:rPr lang="zh-CN" altLang="zh-CN" sz="2800" b="1" dirty="0"/>
              <a:t>数据作图</a:t>
            </a:r>
            <a:endParaRPr lang="zh-CN" altLang="en-US" sz="2800" b="1" dirty="0"/>
          </a:p>
        </p:txBody>
      </p:sp>
      <p:sp>
        <p:nvSpPr>
          <p:cNvPr id="14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0" name="矩形 31"/>
          <p:cNvSpPr>
            <a:spLocks noChangeArrowheads="1"/>
          </p:cNvSpPr>
          <p:nvPr/>
        </p:nvSpPr>
        <p:spPr bwMode="auto">
          <a:xfrm>
            <a:off x="468313" y="4262438"/>
            <a:ext cx="2408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=1/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zh-CN" altLang="zh-CN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=-1/</a:t>
            </a:r>
            <a:r>
              <a:rPr lang="en-US" altLang="zh-CN" i="1"/>
              <a:t>c</a:t>
            </a:r>
            <a:r>
              <a:rPr lang="en-US" altLang="zh-CN" baseline="-25000"/>
              <a:t>2</a:t>
            </a:r>
            <a:endParaRPr lang="zh-CN" alt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V="1">
            <a:off x="965200" y="1628775"/>
            <a:ext cx="2809875" cy="1439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4656303" y="1495328"/>
            <a:ext cx="2742403" cy="1584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矩形 34"/>
          <p:cNvSpPr>
            <a:spLocks noChangeArrowheads="1"/>
          </p:cNvSpPr>
          <p:nvPr/>
        </p:nvSpPr>
        <p:spPr bwMode="auto">
          <a:xfrm>
            <a:off x="7689850" y="24209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i="1"/>
              <a:t>, d</a:t>
            </a:r>
            <a:r>
              <a:rPr lang="en-US" altLang="zh-CN" baseline="-25000"/>
              <a:t>2</a:t>
            </a:r>
            <a:r>
              <a:rPr lang="en-US" altLang="zh-CN" i="1"/>
              <a:t> ≈ 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4354" name="TextBox 36"/>
          <p:cNvSpPr txBox="1">
            <a:spLocks noChangeArrowheads="1"/>
          </p:cNvSpPr>
          <p:nvPr/>
        </p:nvSpPr>
        <p:spPr bwMode="auto">
          <a:xfrm>
            <a:off x="7735888" y="1584325"/>
            <a:ext cx="1225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1m/s=</a:t>
            </a:r>
            <a:endParaRPr lang="en-US" altLang="zh-CN"/>
          </a:p>
          <a:p>
            <a:pPr eaLnBrk="1" hangingPunct="1"/>
            <a:r>
              <a:rPr lang="en-US" altLang="zh-CN"/>
              <a:t>3.6km/h</a:t>
            </a:r>
            <a:endParaRPr lang="zh-CN" altLang="en-US"/>
          </a:p>
        </p:txBody>
      </p:sp>
      <p:sp>
        <p:nvSpPr>
          <p:cNvPr id="14355" name="矩形 37"/>
          <p:cNvSpPr>
            <a:spLocks noChangeArrowheads="1"/>
          </p:cNvSpPr>
          <p:nvPr/>
        </p:nvSpPr>
        <p:spPr bwMode="auto">
          <a:xfrm>
            <a:off x="508000" y="4941888"/>
            <a:ext cx="2025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v</a:t>
            </a:r>
            <a:r>
              <a:rPr lang="en-US" altLang="zh-CN" baseline="-25000"/>
              <a:t>max</a:t>
            </a:r>
            <a:r>
              <a:rPr lang="en-US" altLang="zh-CN"/>
              <a:t>=11.1(m/s)</a:t>
            </a:r>
            <a:endParaRPr lang="zh-CN" altLang="en-US"/>
          </a:p>
        </p:txBody>
      </p:sp>
      <p:sp>
        <p:nvSpPr>
          <p:cNvPr id="14356" name="矩形 39"/>
          <p:cNvSpPr>
            <a:spLocks noChangeArrowheads="1"/>
          </p:cNvSpPr>
          <p:nvPr/>
        </p:nvSpPr>
        <p:spPr bwMode="auto">
          <a:xfrm>
            <a:off x="2473325" y="5870575"/>
            <a:ext cx="5216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=0.4536</a:t>
            </a:r>
            <a:r>
              <a:rPr lang="zh-CN" altLang="zh-CN" dirty="0"/>
              <a:t>，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=-0.6084</a:t>
            </a:r>
            <a:r>
              <a:rPr lang="zh-CN" altLang="zh-CN" dirty="0"/>
              <a:t>，</a:t>
            </a:r>
            <a:r>
              <a:rPr lang="en-US" altLang="zh-CN" i="1" dirty="0"/>
              <a:t>s</a:t>
            </a:r>
            <a:r>
              <a:rPr lang="en-US" altLang="zh-CN" dirty="0"/>
              <a:t>=65.5556 (m)</a:t>
            </a:r>
            <a:endParaRPr lang="zh-CN" altLang="en-US" dirty="0"/>
          </a:p>
        </p:txBody>
      </p:sp>
      <p:sp>
        <p:nvSpPr>
          <p:cNvPr id="14357" name="矩形 40"/>
          <p:cNvSpPr>
            <a:spLocks noChangeArrowheads="1"/>
          </p:cNvSpPr>
          <p:nvPr/>
        </p:nvSpPr>
        <p:spPr bwMode="auto">
          <a:xfrm>
            <a:off x="5435600" y="4678363"/>
            <a:ext cx="1046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 ≈ </a:t>
            </a:r>
            <a:r>
              <a:rPr lang="en-US" altLang="zh-CN"/>
              <a:t>66.5</a:t>
            </a:r>
            <a:endParaRPr lang="zh-CN" altLang="en-US"/>
          </a:p>
        </p:txBody>
      </p:sp>
      <p:sp>
        <p:nvSpPr>
          <p:cNvPr id="14358" name="TextBox 42"/>
          <p:cNvSpPr txBox="1">
            <a:spLocks noChangeArrowheads="1"/>
          </p:cNvSpPr>
          <p:nvPr/>
        </p:nvSpPr>
        <p:spPr bwMode="auto">
          <a:xfrm>
            <a:off x="133350" y="3500438"/>
            <a:ext cx="976313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估算</a:t>
            </a:r>
            <a:endParaRPr lang="zh-CN" altLang="en-US" sz="2800" b="1"/>
          </a:p>
        </p:txBody>
      </p:sp>
      <p:sp>
        <p:nvSpPr>
          <p:cNvPr id="1435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6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361" name="组合 48"/>
          <p:cNvGrpSpPr/>
          <p:nvPr/>
        </p:nvGrpSpPr>
        <p:grpSpPr bwMode="auto">
          <a:xfrm>
            <a:off x="4802981" y="3391936"/>
            <a:ext cx="3887788" cy="741362"/>
            <a:chOff x="4572000" y="3391810"/>
            <a:chExt cx="3888803" cy="741615"/>
          </a:xfrm>
        </p:grpSpPr>
        <p:graphicFrame>
          <p:nvGraphicFramePr>
            <p:cNvPr id="14371" name="对象 46"/>
            <p:cNvGraphicFramePr>
              <a:graphicFrameLocks noChangeAspect="1"/>
            </p:cNvGraphicFramePr>
            <p:nvPr/>
          </p:nvGraphicFramePr>
          <p:xfrm>
            <a:off x="4572000" y="3391810"/>
            <a:ext cx="2983711" cy="741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65" name="公式" r:id="rId5" imgW="1651000" imgH="406400" progId="Equation.3">
                    <p:embed/>
                  </p:oleObj>
                </mc:Choice>
                <mc:Fallback>
                  <p:oleObj name="公式" r:id="rId5" imgW="1651000" imgH="406400" progId="Equation.3">
                    <p:embed/>
                    <p:pic>
                      <p:nvPicPr>
                        <p:cNvPr id="0" name="图片 686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391810"/>
                          <a:ext cx="2983711" cy="741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2" name="矩形 47"/>
            <p:cNvSpPr>
              <a:spLocks noChangeArrowheads="1"/>
            </p:cNvSpPr>
            <p:nvPr/>
          </p:nvSpPr>
          <p:spPr bwMode="auto">
            <a:xfrm>
              <a:off x="7524328" y="3501008"/>
              <a:ext cx="9364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j-lt"/>
                </a:rPr>
                <a:t>(s</a:t>
              </a:r>
              <a:r>
                <a:rPr lang="en-US" altLang="zh-CN" baseline="30000">
                  <a:latin typeface="+mj-lt"/>
                </a:rPr>
                <a:t>2</a:t>
              </a:r>
              <a:r>
                <a:rPr lang="en-US" altLang="zh-CN">
                  <a:latin typeface="+mj-lt"/>
                </a:rPr>
                <a:t>/m)</a:t>
              </a:r>
              <a:endParaRPr lang="zh-CN" altLang="en-US">
                <a:latin typeface="+mj-lt"/>
              </a:endParaRPr>
            </a:p>
          </p:txBody>
        </p:sp>
      </p:grpSp>
      <p:grpSp>
        <p:nvGrpSpPr>
          <p:cNvPr id="14362" name="组合 50"/>
          <p:cNvGrpSpPr/>
          <p:nvPr/>
        </p:nvGrpSpPr>
        <p:grpSpPr bwMode="auto">
          <a:xfrm>
            <a:off x="1116013" y="3398838"/>
            <a:ext cx="3484562" cy="749300"/>
            <a:chOff x="1302457" y="3398988"/>
            <a:chExt cx="3485567" cy="748992"/>
          </a:xfrm>
        </p:grpSpPr>
        <p:graphicFrame>
          <p:nvGraphicFramePr>
            <p:cNvPr id="14369" name="对象 44"/>
            <p:cNvGraphicFramePr>
              <a:graphicFrameLocks noChangeAspect="1"/>
            </p:cNvGraphicFramePr>
            <p:nvPr/>
          </p:nvGraphicFramePr>
          <p:xfrm>
            <a:off x="1302457" y="3398988"/>
            <a:ext cx="2621471" cy="748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66" name="公式" r:id="rId7" imgW="1434465" imgH="406400" progId="Equation.3">
                    <p:embed/>
                  </p:oleObj>
                </mc:Choice>
                <mc:Fallback>
                  <p:oleObj name="公式" r:id="rId7" imgW="1434465" imgH="406400" progId="Equation.3">
                    <p:embed/>
                    <p:pic>
                      <p:nvPicPr>
                        <p:cNvPr id="0" name="图片 686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457" y="3398988"/>
                          <a:ext cx="2621471" cy="748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0" name="矩形 49"/>
            <p:cNvSpPr>
              <a:spLocks noChangeArrowheads="1"/>
            </p:cNvSpPr>
            <p:nvPr/>
          </p:nvSpPr>
          <p:spPr bwMode="auto">
            <a:xfrm>
              <a:off x="3851549" y="3531785"/>
              <a:ext cx="9364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</a:rPr>
                <a:t>(s</a:t>
              </a:r>
              <a:r>
                <a:rPr lang="en-US" altLang="zh-CN" baseline="30000" dirty="0">
                  <a:latin typeface="+mn-lt"/>
                </a:rPr>
                <a:t>2</a:t>
              </a:r>
              <a:r>
                <a:rPr lang="en-US" altLang="zh-CN" dirty="0">
                  <a:latin typeface="+mn-lt"/>
                </a:rPr>
                <a:t>/m)</a:t>
              </a:r>
              <a:endParaRPr lang="zh-CN" altLang="en-US" dirty="0">
                <a:latin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4603750" y="2157413"/>
            <a:ext cx="1624013" cy="1027112"/>
            <a:chOff x="4603656" y="2157209"/>
            <a:chExt cx="1624528" cy="1027978"/>
          </a:xfrm>
        </p:grpSpPr>
        <p:sp>
          <p:nvSpPr>
            <p:cNvPr id="14367" name="TextBox 41"/>
            <p:cNvSpPr txBox="1">
              <a:spLocks noChangeArrowheads="1"/>
            </p:cNvSpPr>
            <p:nvPr/>
          </p:nvSpPr>
          <p:spPr bwMode="auto">
            <a:xfrm>
              <a:off x="5651741" y="2785077"/>
              <a:ext cx="5764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40</a:t>
              </a:r>
              <a:endParaRPr lang="zh-CN" altLang="en-US" sz="2000"/>
            </a:p>
          </p:txBody>
        </p:sp>
        <p:sp>
          <p:nvSpPr>
            <p:cNvPr id="14368" name="TextBox 42"/>
            <p:cNvSpPr txBox="1">
              <a:spLocks noChangeArrowheads="1"/>
            </p:cNvSpPr>
            <p:nvPr/>
          </p:nvSpPr>
          <p:spPr bwMode="auto">
            <a:xfrm>
              <a:off x="4603656" y="2157209"/>
              <a:ext cx="4306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  <a:endParaRPr lang="zh-CN" altLang="en-US" sz="2000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2254250" y="2205038"/>
            <a:ext cx="1668463" cy="990600"/>
            <a:chOff x="2253974" y="2204864"/>
            <a:chExt cx="1668585" cy="990092"/>
          </a:xfrm>
        </p:grpSpPr>
        <p:sp>
          <p:nvSpPr>
            <p:cNvPr id="14365" name="TextBox 1"/>
            <p:cNvSpPr txBox="1">
              <a:spLocks noChangeArrowheads="1"/>
            </p:cNvSpPr>
            <p:nvPr/>
          </p:nvSpPr>
          <p:spPr bwMode="auto">
            <a:xfrm>
              <a:off x="3491880" y="2204864"/>
              <a:ext cx="4306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  <a:endParaRPr lang="zh-CN" altLang="en-US" sz="2000"/>
            </a:p>
          </p:txBody>
        </p:sp>
        <p:sp>
          <p:nvSpPr>
            <p:cNvPr id="14366" name="TextBox 43"/>
            <p:cNvSpPr txBox="1">
              <a:spLocks noChangeArrowheads="1"/>
            </p:cNvSpPr>
            <p:nvPr/>
          </p:nvSpPr>
          <p:spPr bwMode="auto">
            <a:xfrm>
              <a:off x="2253974" y="2794846"/>
              <a:ext cx="5900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40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10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1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10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16" grpId="0" animBg="1"/>
      <p:bldP spid="18" grpId="0" animBg="1"/>
      <p:bldP spid="14347" grpId="0"/>
      <p:bldP spid="14350" grpId="0"/>
      <p:bldP spid="19" grpId="0" animBg="1"/>
      <p:bldP spid="20" grpId="0" animBg="1"/>
      <p:bldP spid="14353" grpId="0"/>
      <p:bldP spid="14354" grpId="0"/>
      <p:bldP spid="14355" grpId="0"/>
      <p:bldP spid="14356" grpId="0"/>
      <p:bldP spid="14357" grpId="0"/>
      <p:bldP spid="143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41338" y="1539409"/>
            <a:ext cx="8122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作出简化、合理的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假设</a:t>
            </a:r>
            <a:r>
              <a:rPr lang="en-US" altLang="zh-CN" sz="2800" b="1" dirty="0">
                <a:latin typeface="+mj-ea"/>
                <a:ea typeface="+mj-ea"/>
              </a:rPr>
              <a:t>(</a:t>
            </a:r>
            <a:r>
              <a:rPr lang="zh-CN" altLang="en-US" sz="2800" b="1" dirty="0" smtClean="0">
                <a:latin typeface="+mj-ea"/>
                <a:ea typeface="+mj-ea"/>
              </a:rPr>
              <a:t>等</a:t>
            </a:r>
            <a:r>
              <a:rPr lang="zh-CN" altLang="en-US" sz="2800" b="1" dirty="0">
                <a:latin typeface="+mj-ea"/>
                <a:ea typeface="+mj-ea"/>
              </a:rPr>
              <a:t>加速和等减速</a:t>
            </a:r>
            <a:r>
              <a:rPr lang="zh-CN" altLang="en-US" sz="2800" b="1" dirty="0" smtClean="0">
                <a:latin typeface="+mj-ea"/>
                <a:ea typeface="+mj-ea"/>
              </a:rPr>
              <a:t>行驶</a:t>
            </a:r>
            <a:r>
              <a:rPr lang="en-US" altLang="zh-CN" sz="2800" b="1" dirty="0" smtClean="0">
                <a:latin typeface="+mj-ea"/>
                <a:ea typeface="+mj-ea"/>
              </a:rPr>
              <a:t>). 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534988" y="2289316"/>
            <a:ext cx="7920037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利用问题蕴含的内在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规律</a:t>
            </a:r>
            <a:r>
              <a:rPr lang="en-US" altLang="zh-CN" sz="2800" b="1" dirty="0">
                <a:latin typeface="+mj-ea"/>
                <a:ea typeface="+mj-ea"/>
              </a:rPr>
              <a:t>(</a:t>
            </a:r>
            <a:r>
              <a:rPr lang="zh-CN" altLang="en-US" sz="2800" b="1" dirty="0" smtClean="0">
                <a:latin typeface="+mj-ea"/>
                <a:ea typeface="+mj-ea"/>
              </a:rPr>
              <a:t>时间</a:t>
            </a:r>
            <a:r>
              <a:rPr lang="zh-CN" altLang="en-US" sz="2800" b="1" dirty="0">
                <a:latin typeface="+mj-ea"/>
                <a:ea typeface="+mj-ea"/>
              </a:rPr>
              <a:t>、距离、速度</a:t>
            </a:r>
            <a:r>
              <a:rPr lang="zh-CN" altLang="en-US" sz="2800" b="1" dirty="0" smtClean="0">
                <a:latin typeface="+mj-ea"/>
                <a:ea typeface="+mj-ea"/>
              </a:rPr>
              <a:t>、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latin typeface="+mj-ea"/>
                <a:ea typeface="+mj-ea"/>
              </a:rPr>
              <a:t>加速度</a:t>
            </a:r>
            <a:r>
              <a:rPr lang="zh-CN" altLang="en-US" sz="2800" b="1" dirty="0">
                <a:latin typeface="+mj-ea"/>
                <a:ea typeface="+mj-ea"/>
              </a:rPr>
              <a:t>之间的物理</a:t>
            </a:r>
            <a:r>
              <a:rPr lang="zh-CN" altLang="en-US" sz="2800" b="1" dirty="0" smtClean="0">
                <a:latin typeface="+mj-ea"/>
                <a:ea typeface="+mj-ea"/>
              </a:rPr>
              <a:t>关系</a:t>
            </a:r>
            <a:r>
              <a:rPr lang="en-US" altLang="zh-CN" sz="2800" b="1" dirty="0" smtClean="0">
                <a:latin typeface="+mj-ea"/>
                <a:ea typeface="+mj-ea"/>
              </a:rPr>
              <a:t>). 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1331640" y="836712"/>
            <a:ext cx="6136616" cy="52322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+mj-ea"/>
                <a:ea typeface="+mj-ea"/>
              </a:rPr>
              <a:t>路障间距建模过程的基本、关键步骤 </a:t>
            </a:r>
            <a:endParaRPr lang="zh-CN" altLang="en-US" sz="2800" b="1">
              <a:latin typeface="+mj-ea"/>
              <a:ea typeface="+mj-ea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68313" y="3698637"/>
            <a:ext cx="84740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根据测试数据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估计</a:t>
            </a:r>
            <a:r>
              <a:rPr lang="zh-CN" altLang="en-US" sz="2800" b="1" dirty="0">
                <a:latin typeface="+mj-ea"/>
                <a:ea typeface="+mj-ea"/>
              </a:rPr>
              <a:t>模型的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参数</a:t>
            </a:r>
            <a:r>
              <a:rPr lang="en-US" altLang="zh-CN" sz="2800" b="1" dirty="0">
                <a:latin typeface="+mj-ea"/>
                <a:ea typeface="+mj-ea"/>
              </a:rPr>
              <a:t>(</a:t>
            </a:r>
            <a:r>
              <a:rPr lang="zh-CN" altLang="en-US" sz="2800" b="1" dirty="0" smtClean="0">
                <a:latin typeface="+mj-ea"/>
                <a:ea typeface="+mj-ea"/>
              </a:rPr>
              <a:t>加速度</a:t>
            </a:r>
            <a:r>
              <a:rPr lang="zh-CN" altLang="en-US" sz="2800" b="1" dirty="0">
                <a:latin typeface="+mj-ea"/>
                <a:ea typeface="+mj-ea"/>
              </a:rPr>
              <a:t>和减速</a:t>
            </a:r>
            <a:r>
              <a:rPr lang="zh-CN" altLang="en-US" sz="2800" b="1" dirty="0" smtClean="0">
                <a:latin typeface="+mj-ea"/>
                <a:ea typeface="+mj-ea"/>
              </a:rPr>
              <a:t>度</a:t>
            </a:r>
            <a:r>
              <a:rPr lang="en-US" altLang="zh-CN" sz="2800" b="1" dirty="0" smtClean="0">
                <a:latin typeface="+mj-ea"/>
                <a:ea typeface="+mj-ea"/>
              </a:rPr>
              <a:t>). 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1560" y="2420143"/>
            <a:ext cx="1031761" cy="584775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问题</a:t>
            </a:r>
            <a:endParaRPr lang="zh-CN" altLang="en-US" sz="3200" b="1">
              <a:ea typeface="隶书" panose="02010509060101010101" pitchFamily="49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907704" y="2708920"/>
            <a:ext cx="4875386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不平的地面上的椅子，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通常三只脚着地</a:t>
            </a:r>
            <a:r>
              <a:rPr lang="en-US" altLang="zh-CN" sz="2800" b="1" dirty="0" smtClean="0">
                <a:latin typeface="+mj-ea"/>
                <a:ea typeface="+mj-ea"/>
              </a:rPr>
              <a:t>—— 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放不稳！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364220" y="5301208"/>
            <a:ext cx="4319587" cy="588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讨论椅子能放稳的条件</a:t>
            </a:r>
            <a:r>
              <a:rPr lang="en-US" altLang="zh-CN" sz="2800" b="1" dirty="0" smtClean="0">
                <a:latin typeface="+mj-ea"/>
                <a:ea typeface="+mj-ea"/>
              </a:rPr>
              <a:t>. 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808421" y="4149080"/>
            <a:ext cx="66247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挪动几下，</a:t>
            </a:r>
            <a:r>
              <a:rPr lang="zh-CN" altLang="en-US" sz="2800" b="1" dirty="0"/>
              <a:t>使</a:t>
            </a:r>
            <a:r>
              <a:rPr lang="zh-CN" altLang="zh-CN" sz="2800" b="1" dirty="0"/>
              <a:t>四只脚</a:t>
            </a:r>
            <a:r>
              <a:rPr lang="zh-CN" altLang="zh-CN" sz="2800" b="1" dirty="0" smtClean="0"/>
              <a:t>着地</a:t>
            </a:r>
            <a:r>
              <a:rPr lang="en-US" altLang="zh-CN" sz="2800" b="1" dirty="0" smtClean="0"/>
              <a:t>——</a:t>
            </a:r>
            <a:r>
              <a:rPr lang="zh-CN" altLang="zh-CN" sz="2800" b="1" dirty="0">
                <a:solidFill>
                  <a:srgbClr val="FF0000"/>
                </a:solidFill>
              </a:rPr>
              <a:t>椅子放稳</a:t>
            </a:r>
            <a:r>
              <a:rPr lang="zh-CN" altLang="en-US" sz="2800" b="1" dirty="0">
                <a:solidFill>
                  <a:srgbClr val="FF0000"/>
                </a:solidFill>
              </a:rPr>
              <a:t>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78123" y="800360"/>
            <a:ext cx="5832647" cy="1323439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1.5  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建模示例之三 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椅子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能在不平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的地面上放稳吗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585" name="Picture 14" descr="椅子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071" y="620688"/>
            <a:ext cx="2159586" cy="179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5" grpId="0" animBg="1"/>
      <p:bldP spid="8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35883" y="1724025"/>
            <a:ext cx="2016125" cy="579438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模型假设</a:t>
            </a:r>
            <a:endParaRPr lang="zh-CN" altLang="en-US" sz="3200" b="1">
              <a:ea typeface="隶书" panose="02010509060101010101" pitchFamily="49" charset="-122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68313" y="2780928"/>
            <a:ext cx="8352159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四腿一样长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latin typeface="+mj-ea"/>
                <a:ea typeface="+mj-ea"/>
              </a:rPr>
              <a:t>椅脚与地面点接触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latin typeface="+mj-ea"/>
                <a:ea typeface="+mj-ea"/>
              </a:rPr>
              <a:t>四脚连线呈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正方形</a:t>
            </a:r>
            <a:r>
              <a:rPr lang="en-US" altLang="zh-CN" sz="2800" b="1" dirty="0" smtClean="0">
                <a:latin typeface="+mj-ea"/>
                <a:ea typeface="+mj-ea"/>
              </a:rPr>
              <a:t>.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68313" y="3687391"/>
            <a:ext cx="78470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地面高度连续变化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latin typeface="+mj-ea"/>
                <a:ea typeface="+mj-ea"/>
              </a:rPr>
              <a:t>可视为数学上的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连续曲面</a:t>
            </a:r>
            <a:r>
              <a:rPr lang="en-US" altLang="zh-CN" sz="2800" b="1" dirty="0" smtClean="0">
                <a:latin typeface="+mj-ea"/>
                <a:ea typeface="+mj-ea"/>
              </a:rPr>
              <a:t>.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68313" y="4612903"/>
            <a:ext cx="791368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地面相对平坦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latin typeface="+mj-ea"/>
                <a:ea typeface="+mj-ea"/>
              </a:rPr>
              <a:t>椅子在任意位置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至少三只脚着地</a:t>
            </a:r>
            <a:r>
              <a:rPr lang="en-US" altLang="zh-CN" sz="2800" b="1" dirty="0" smtClean="0">
                <a:latin typeface="+mj-ea"/>
                <a:ea typeface="+mj-ea"/>
              </a:rPr>
              <a:t>.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  <p:pic>
        <p:nvPicPr>
          <p:cNvPr id="25607" name="Picture 14" descr="椅子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781" y="670610"/>
            <a:ext cx="2015624" cy="175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71600" y="846327"/>
            <a:ext cx="5115348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椅子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能在不平的地面上放稳吗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utoUpdateAnimBg="0"/>
      <p:bldP spid="4" grpId="0" autoUpdateAnimBg="0"/>
      <p:bldP spid="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3463925" y="620713"/>
            <a:ext cx="1828800" cy="579437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ea typeface="隶书" panose="02010509060101010101" pitchFamily="49" charset="-122"/>
              </a:rPr>
              <a:t>模型建立</a:t>
            </a:r>
            <a:endParaRPr lang="zh-CN" altLang="en-US" sz="3200" b="1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pic>
        <p:nvPicPr>
          <p:cNvPr id="26627" name="Picture 14" descr="椅子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0713"/>
            <a:ext cx="8921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299120" y="1417638"/>
            <a:ext cx="17526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+mj-lt"/>
                <a:ea typeface="+mj-ea"/>
              </a:rPr>
              <a:t>椅子</a:t>
            </a:r>
            <a:r>
              <a:rPr lang="zh-CN" altLang="en-US" sz="2800" b="1" dirty="0">
                <a:latin typeface="+mj-lt"/>
                <a:ea typeface="+mj-ea"/>
              </a:rPr>
              <a:t>位置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2339752" y="1417638"/>
            <a:ext cx="5305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利用正方形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zh-CN" altLang="en-US" sz="2800" b="1" dirty="0">
                <a:latin typeface="+mj-lt"/>
                <a:ea typeface="+mj-ea"/>
              </a:rPr>
              <a:t>椅脚连线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的对称性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  <a:endParaRPr lang="en-US" altLang="zh-CN" sz="2800" b="1" dirty="0">
              <a:latin typeface="+mj-lt"/>
              <a:ea typeface="+mj-ea"/>
            </a:endParaRPr>
          </a:p>
        </p:txBody>
      </p:sp>
      <p:grpSp>
        <p:nvGrpSpPr>
          <p:cNvPr id="78" name="Group 7"/>
          <p:cNvGrpSpPr/>
          <p:nvPr/>
        </p:nvGrpSpPr>
        <p:grpSpPr bwMode="auto">
          <a:xfrm>
            <a:off x="5651500" y="1951038"/>
            <a:ext cx="3657600" cy="2895600"/>
            <a:chOff x="3312" y="1344"/>
            <a:chExt cx="2304" cy="1824"/>
          </a:xfrm>
        </p:grpSpPr>
        <p:sp>
          <p:nvSpPr>
            <p:cNvPr id="26656" name="Line 8"/>
            <p:cNvSpPr>
              <a:spLocks noChangeShapeType="1"/>
            </p:cNvSpPr>
            <p:nvPr/>
          </p:nvSpPr>
          <p:spPr bwMode="auto">
            <a:xfrm>
              <a:off x="3312" y="225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57" name="Line 9"/>
            <p:cNvSpPr>
              <a:spLocks noChangeShapeType="1"/>
            </p:cNvSpPr>
            <p:nvPr/>
          </p:nvSpPr>
          <p:spPr bwMode="auto">
            <a:xfrm>
              <a:off x="4320" y="134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58" name="Line 10"/>
            <p:cNvSpPr>
              <a:spLocks noChangeShapeType="1"/>
            </p:cNvSpPr>
            <p:nvPr/>
          </p:nvSpPr>
          <p:spPr bwMode="auto">
            <a:xfrm>
              <a:off x="4320" y="1536"/>
              <a:ext cx="768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59" name="Line 11"/>
            <p:cNvSpPr>
              <a:spLocks noChangeShapeType="1"/>
            </p:cNvSpPr>
            <p:nvPr/>
          </p:nvSpPr>
          <p:spPr bwMode="auto">
            <a:xfrm flipH="1">
              <a:off x="3600" y="1536"/>
              <a:ext cx="72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60" name="Line 12"/>
            <p:cNvSpPr>
              <a:spLocks noChangeShapeType="1"/>
            </p:cNvSpPr>
            <p:nvPr/>
          </p:nvSpPr>
          <p:spPr bwMode="auto">
            <a:xfrm>
              <a:off x="3600" y="2256"/>
              <a:ext cx="72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61" name="Line 13"/>
            <p:cNvSpPr>
              <a:spLocks noChangeShapeType="1"/>
            </p:cNvSpPr>
            <p:nvPr/>
          </p:nvSpPr>
          <p:spPr bwMode="auto">
            <a:xfrm flipV="1">
              <a:off x="4320" y="2256"/>
              <a:ext cx="76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62" name="Text Box 14"/>
            <p:cNvSpPr txBox="1">
              <a:spLocks noChangeArrowheads="1"/>
            </p:cNvSpPr>
            <p:nvPr/>
          </p:nvSpPr>
          <p:spPr bwMode="auto">
            <a:xfrm>
              <a:off x="5328" y="221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+mj-lt"/>
                  <a:ea typeface="+mj-ea"/>
                </a:rPr>
                <a:t>x</a:t>
              </a:r>
              <a:endParaRPr lang="en-US" altLang="zh-CN" sz="2800" i="1">
                <a:latin typeface="+mj-lt"/>
                <a:ea typeface="+mj-ea"/>
              </a:endParaRPr>
            </a:p>
          </p:txBody>
        </p:sp>
        <p:sp>
          <p:nvSpPr>
            <p:cNvPr id="26663" name="Text Box 15"/>
            <p:cNvSpPr txBox="1">
              <a:spLocks noChangeArrowheads="1"/>
            </p:cNvSpPr>
            <p:nvPr/>
          </p:nvSpPr>
          <p:spPr bwMode="auto">
            <a:xfrm>
              <a:off x="4320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+mj-lt"/>
                  <a:ea typeface="+mj-ea"/>
                </a:rPr>
                <a:t>B</a:t>
              </a:r>
              <a:endParaRPr lang="en-US" altLang="zh-CN" b="1" i="1">
                <a:latin typeface="+mj-lt"/>
                <a:ea typeface="+mj-ea"/>
              </a:endParaRPr>
            </a:p>
          </p:txBody>
        </p:sp>
        <p:sp>
          <p:nvSpPr>
            <p:cNvPr id="26664" name="Text Box 16"/>
            <p:cNvSpPr txBox="1">
              <a:spLocks noChangeArrowheads="1"/>
            </p:cNvSpPr>
            <p:nvPr/>
          </p:nvSpPr>
          <p:spPr bwMode="auto">
            <a:xfrm>
              <a:off x="4992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+mj-lt"/>
                  <a:ea typeface="+mj-ea"/>
                </a:rPr>
                <a:t>A</a:t>
              </a:r>
              <a:endParaRPr lang="en-US" altLang="zh-CN" b="1" i="1">
                <a:latin typeface="+mj-lt"/>
                <a:ea typeface="+mj-ea"/>
              </a:endParaRPr>
            </a:p>
          </p:txBody>
        </p:sp>
        <p:sp>
          <p:nvSpPr>
            <p:cNvPr id="26665" name="Text Box 17"/>
            <p:cNvSpPr txBox="1">
              <a:spLocks noChangeArrowheads="1"/>
            </p:cNvSpPr>
            <p:nvPr/>
          </p:nvSpPr>
          <p:spPr bwMode="auto">
            <a:xfrm>
              <a:off x="4320" y="28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+mj-lt"/>
                  <a:ea typeface="+mj-ea"/>
                </a:rPr>
                <a:t>D</a:t>
              </a:r>
              <a:endParaRPr lang="en-US" altLang="zh-CN" b="1" i="1">
                <a:latin typeface="+mj-lt"/>
                <a:ea typeface="+mj-ea"/>
              </a:endParaRPr>
            </a:p>
          </p:txBody>
        </p:sp>
        <p:sp>
          <p:nvSpPr>
            <p:cNvPr id="26666" name="Text Box 18"/>
            <p:cNvSpPr txBox="1">
              <a:spLocks noChangeArrowheads="1"/>
            </p:cNvSpPr>
            <p:nvPr/>
          </p:nvSpPr>
          <p:spPr bwMode="auto">
            <a:xfrm>
              <a:off x="3408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+mj-lt"/>
                  <a:ea typeface="+mj-ea"/>
                </a:rPr>
                <a:t>C</a:t>
              </a:r>
              <a:endParaRPr lang="en-US" altLang="zh-CN" b="1" i="1">
                <a:latin typeface="+mj-lt"/>
                <a:ea typeface="+mj-ea"/>
              </a:endParaRPr>
            </a:p>
          </p:txBody>
        </p:sp>
        <p:sp>
          <p:nvSpPr>
            <p:cNvPr id="26667" name="Text Box 19"/>
            <p:cNvSpPr txBox="1">
              <a:spLocks noChangeArrowheads="1"/>
            </p:cNvSpPr>
            <p:nvPr/>
          </p:nvSpPr>
          <p:spPr bwMode="auto">
            <a:xfrm>
              <a:off x="4128" y="22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+mj-lt"/>
                  <a:ea typeface="+mj-ea"/>
                </a:rPr>
                <a:t>O</a:t>
              </a:r>
              <a:endParaRPr lang="en-US" altLang="zh-CN" b="1" i="1">
                <a:latin typeface="+mj-lt"/>
                <a:ea typeface="+mj-ea"/>
              </a:endParaRPr>
            </a:p>
          </p:txBody>
        </p:sp>
      </p:grpSp>
      <p:grpSp>
        <p:nvGrpSpPr>
          <p:cNvPr id="91" name="Group 51"/>
          <p:cNvGrpSpPr/>
          <p:nvPr/>
        </p:nvGrpSpPr>
        <p:grpSpPr bwMode="auto">
          <a:xfrm>
            <a:off x="6019800" y="2027238"/>
            <a:ext cx="3124200" cy="2590800"/>
            <a:chOff x="3792" y="1392"/>
            <a:chExt cx="1968" cy="1632"/>
          </a:xfrm>
        </p:grpSpPr>
        <p:grpSp>
          <p:nvGrpSpPr>
            <p:cNvPr id="26645" name="Group 50"/>
            <p:cNvGrpSpPr/>
            <p:nvPr/>
          </p:nvGrpSpPr>
          <p:grpSpPr bwMode="auto">
            <a:xfrm>
              <a:off x="3792" y="1392"/>
              <a:ext cx="1728" cy="1632"/>
              <a:chOff x="3792" y="1392"/>
              <a:chExt cx="1728" cy="1632"/>
            </a:xfrm>
          </p:grpSpPr>
          <p:sp>
            <p:nvSpPr>
              <p:cNvPr id="26647" name="Line 21"/>
              <p:cNvSpPr>
                <a:spLocks noChangeShapeType="1"/>
              </p:cNvSpPr>
              <p:nvPr/>
            </p:nvSpPr>
            <p:spPr bwMode="auto">
              <a:xfrm flipV="1">
                <a:off x="3792" y="1728"/>
                <a:ext cx="1632" cy="105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48" name="Line 22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1008" cy="14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49" name="Line 23"/>
              <p:cNvSpPr>
                <a:spLocks noChangeShapeType="1"/>
              </p:cNvSpPr>
              <p:nvPr/>
            </p:nvSpPr>
            <p:spPr bwMode="auto">
              <a:xfrm>
                <a:off x="4176" y="1632"/>
                <a:ext cx="1104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50" name="Line 24"/>
              <p:cNvSpPr>
                <a:spLocks noChangeShapeType="1"/>
              </p:cNvSpPr>
              <p:nvPr/>
            </p:nvSpPr>
            <p:spPr bwMode="auto">
              <a:xfrm>
                <a:off x="3936" y="2688"/>
                <a:ext cx="1104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51" name="Line 25"/>
              <p:cNvSpPr>
                <a:spLocks noChangeShapeType="1"/>
              </p:cNvSpPr>
              <p:nvPr/>
            </p:nvSpPr>
            <p:spPr bwMode="auto">
              <a:xfrm flipH="1">
                <a:off x="3936" y="1632"/>
                <a:ext cx="240" cy="105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52" name="Line 26"/>
              <p:cNvSpPr>
                <a:spLocks noChangeShapeType="1"/>
              </p:cNvSpPr>
              <p:nvPr/>
            </p:nvSpPr>
            <p:spPr bwMode="auto">
              <a:xfrm flipH="1">
                <a:off x="5040" y="1824"/>
                <a:ext cx="240" cy="105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53" name="Text Box 27"/>
              <p:cNvSpPr txBox="1">
                <a:spLocks noChangeArrowheads="1"/>
              </p:cNvSpPr>
              <p:nvPr/>
            </p:nvSpPr>
            <p:spPr bwMode="auto">
              <a:xfrm>
                <a:off x="5040" y="273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+mj-lt"/>
                    <a:ea typeface="+mj-ea"/>
                  </a:rPr>
                  <a:t>D´</a:t>
                </a:r>
                <a:endParaRPr lang="en-US" altLang="zh-CN" b="1" i="1">
                  <a:solidFill>
                    <a:srgbClr val="FF3300"/>
                  </a:solidFill>
                  <a:latin typeface="+mj-lt"/>
                  <a:ea typeface="+mj-ea"/>
                </a:endParaRPr>
              </a:p>
            </p:txBody>
          </p:sp>
          <p:sp>
            <p:nvSpPr>
              <p:cNvPr id="26654" name="Text Box 28"/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+mj-lt"/>
                    <a:ea typeface="+mj-ea"/>
                  </a:rPr>
                  <a:t>C ´</a:t>
                </a:r>
                <a:endParaRPr lang="en-US" altLang="zh-CN" b="1" i="1">
                  <a:solidFill>
                    <a:srgbClr val="FF3300"/>
                  </a:solidFill>
                  <a:latin typeface="+mj-lt"/>
                  <a:ea typeface="+mj-ea"/>
                </a:endParaRPr>
              </a:p>
            </p:txBody>
          </p:sp>
          <p:sp>
            <p:nvSpPr>
              <p:cNvPr id="26655" name="Text Box 29"/>
              <p:cNvSpPr txBox="1">
                <a:spLocks noChangeArrowheads="1"/>
              </p:cNvSpPr>
              <p:nvPr/>
            </p:nvSpPr>
            <p:spPr bwMode="auto">
              <a:xfrm>
                <a:off x="4128" y="1392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latin typeface="+mj-lt"/>
                    <a:ea typeface="+mj-ea"/>
                  </a:rPr>
                  <a:t>B </a:t>
                </a:r>
                <a:r>
                  <a:rPr lang="en-US" altLang="zh-CN" sz="2800" i="1">
                    <a:solidFill>
                      <a:srgbClr val="FF3300"/>
                    </a:solidFill>
                    <a:latin typeface="+mj-lt"/>
                    <a:ea typeface="+mj-ea"/>
                  </a:rPr>
                  <a:t>´</a:t>
                </a:r>
                <a:endParaRPr lang="en-US" altLang="zh-CN" sz="2800" i="1">
                  <a:solidFill>
                    <a:srgbClr val="FF3300"/>
                  </a:solidFill>
                  <a:latin typeface="+mj-lt"/>
                  <a:ea typeface="+mj-ea"/>
                </a:endParaRPr>
              </a:p>
            </p:txBody>
          </p:sp>
        </p:grpSp>
        <p:sp>
          <p:nvSpPr>
            <p:cNvPr id="26646" name="Text Box 30"/>
            <p:cNvSpPr txBox="1">
              <a:spLocks noChangeArrowheads="1"/>
            </p:cNvSpPr>
            <p:nvPr/>
          </p:nvSpPr>
          <p:spPr bwMode="auto">
            <a:xfrm>
              <a:off x="5136" y="148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+mj-lt"/>
                  <a:ea typeface="+mj-ea"/>
                </a:rPr>
                <a:t>A </a:t>
              </a:r>
              <a:r>
                <a:rPr lang="en-US" altLang="zh-CN" sz="2800" i="1">
                  <a:solidFill>
                    <a:srgbClr val="FF3300"/>
                  </a:solidFill>
                  <a:latin typeface="+mj-lt"/>
                  <a:ea typeface="+mj-ea"/>
                </a:rPr>
                <a:t>´</a:t>
              </a:r>
              <a:endParaRPr lang="en-US" altLang="zh-CN" sz="2800" i="1">
                <a:solidFill>
                  <a:srgbClr val="FF3300"/>
                </a:solidFill>
                <a:latin typeface="+mj-lt"/>
                <a:ea typeface="+mj-ea"/>
              </a:endParaRPr>
            </a:p>
          </p:txBody>
        </p:sp>
      </p:grp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2388965" y="2103438"/>
            <a:ext cx="410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  <a:sym typeface="Symbol" panose="05050102010706020507" pitchFamily="18" charset="2"/>
              </a:rPr>
              <a:t>用</a:t>
            </a:r>
            <a:r>
              <a:rPr lang="zh-CN" altLang="en-US" sz="2800" b="1" i="1" dirty="0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zh-CN" altLang="en-US" sz="2800" b="1" dirty="0" smtClean="0">
                <a:latin typeface="+mj-lt"/>
                <a:ea typeface="+mj-ea"/>
                <a:sym typeface="Symbol" panose="05050102010706020507" pitchFamily="18" charset="2"/>
              </a:rPr>
              <a:t>表示</a:t>
            </a:r>
            <a:r>
              <a:rPr lang="zh-CN" altLang="en-US" sz="2800" b="1" dirty="0">
                <a:latin typeface="+mj-lt"/>
                <a:ea typeface="+mj-ea"/>
                <a:sym typeface="Symbol" panose="05050102010706020507" pitchFamily="18" charset="2"/>
              </a:rPr>
              <a:t>椅子位置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.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104" name="Text Box 32"/>
          <p:cNvSpPr txBox="1">
            <a:spLocks noChangeArrowheads="1"/>
          </p:cNvSpPr>
          <p:nvPr/>
        </p:nvSpPr>
        <p:spPr bwMode="auto">
          <a:xfrm>
            <a:off x="228600" y="2713038"/>
            <a:ext cx="19812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+mj-lt"/>
                <a:ea typeface="+mj-ea"/>
              </a:rPr>
              <a:t>四</a:t>
            </a:r>
            <a:r>
              <a:rPr lang="zh-CN" altLang="en-US" sz="2800" b="1" dirty="0">
                <a:latin typeface="+mj-lt"/>
                <a:ea typeface="+mj-ea"/>
              </a:rPr>
              <a:t>只脚着地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105" name="Text Box 33"/>
          <p:cNvSpPr txBox="1">
            <a:spLocks noChangeArrowheads="1"/>
          </p:cNvSpPr>
          <p:nvPr/>
        </p:nvSpPr>
        <p:spPr bwMode="auto">
          <a:xfrm>
            <a:off x="2339752" y="3246438"/>
            <a:ext cx="2701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距离是</a:t>
            </a:r>
            <a:r>
              <a:rPr lang="zh-CN" altLang="en-US" sz="2800" b="1" i="1" dirty="0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zh-CN" altLang="en-US" sz="2800" b="1" dirty="0" smtClean="0">
                <a:latin typeface="+mj-lt"/>
                <a:ea typeface="+mj-ea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latin typeface="+mj-lt"/>
                <a:ea typeface="+mj-ea"/>
                <a:sym typeface="Symbol" panose="05050102010706020507" pitchFamily="18" charset="2"/>
              </a:rPr>
              <a:t>函数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.</a:t>
            </a:r>
            <a:endParaRPr lang="en-US" altLang="zh-CN" sz="2800" b="1" dirty="0">
              <a:latin typeface="+mj-lt"/>
              <a:ea typeface="+mj-ea"/>
              <a:sym typeface="Symbol" panose="05050102010706020507" pitchFamily="18" charset="2"/>
            </a:endParaRPr>
          </a:p>
        </p:txBody>
      </p:sp>
      <p:sp>
        <p:nvSpPr>
          <p:cNvPr id="106" name="Text Box 34"/>
          <p:cNvSpPr txBox="1">
            <a:spLocks noChangeArrowheads="1"/>
          </p:cNvSpPr>
          <p:nvPr/>
        </p:nvSpPr>
        <p:spPr bwMode="auto">
          <a:xfrm>
            <a:off x="228600" y="3727450"/>
            <a:ext cx="1752600" cy="9461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+mj-lt"/>
                <a:ea typeface="+mj-ea"/>
              </a:rPr>
              <a:t>四个距离</a:t>
            </a:r>
            <a:r>
              <a:rPr lang="en-US" altLang="zh-CN" sz="2800" b="1">
                <a:latin typeface="+mj-lt"/>
                <a:ea typeface="+mj-ea"/>
              </a:rPr>
              <a:t>(</a:t>
            </a:r>
            <a:r>
              <a:rPr lang="zh-CN" altLang="en-US" sz="2800" b="1">
                <a:latin typeface="+mj-lt"/>
                <a:ea typeface="+mj-ea"/>
              </a:rPr>
              <a:t>四只脚</a:t>
            </a:r>
            <a:r>
              <a:rPr lang="en-US" altLang="zh-CN" sz="2800" b="1">
                <a:latin typeface="+mj-lt"/>
                <a:ea typeface="+mj-ea"/>
              </a:rPr>
              <a:t>)</a:t>
            </a:r>
            <a:endParaRPr lang="en-US" altLang="zh-CN" sz="2800" b="1">
              <a:latin typeface="+mj-lt"/>
              <a:ea typeface="+mj-ea"/>
            </a:endParaRPr>
          </a:p>
        </p:txBody>
      </p:sp>
      <p:sp>
        <p:nvSpPr>
          <p:cNvPr id="107" name="Text Box 35"/>
          <p:cNvSpPr txBox="1">
            <a:spLocks noChangeArrowheads="1"/>
          </p:cNvSpPr>
          <p:nvPr/>
        </p:nvSpPr>
        <p:spPr bwMode="auto">
          <a:xfrm>
            <a:off x="457200" y="491331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latin typeface="+mj-lt"/>
                <a:ea typeface="+mj-ea"/>
              </a:rPr>
              <a:t>A,C</a:t>
            </a:r>
            <a:r>
              <a:rPr lang="en-US" altLang="zh-CN" sz="2800" b="1" dirty="0">
                <a:latin typeface="+mj-lt"/>
                <a:ea typeface="+mj-ea"/>
              </a:rPr>
              <a:t> </a:t>
            </a:r>
            <a:r>
              <a:rPr lang="zh-CN" altLang="zh-CN" sz="2800" b="1" dirty="0">
                <a:latin typeface="+mj-lt"/>
                <a:ea typeface="+mj-ea"/>
              </a:rPr>
              <a:t>两脚与地面距离之和 ~ </a:t>
            </a:r>
            <a:r>
              <a:rPr lang="en-US" altLang="zh-CN" sz="2800" b="1" i="1" dirty="0" smtClean="0">
                <a:latin typeface="+mj-lt"/>
                <a:ea typeface="+mj-ea"/>
              </a:rPr>
              <a:t>f</a:t>
            </a:r>
            <a:r>
              <a:rPr lang="en-US" altLang="zh-CN" sz="2800" b="1" dirty="0" smtClean="0">
                <a:latin typeface="+mj-lt"/>
                <a:ea typeface="+mj-ea"/>
              </a:rPr>
              <a:t>(</a:t>
            </a:r>
            <a:r>
              <a:rPr lang="en-US" altLang="zh-CN" sz="2800" b="1" i="1" dirty="0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108" name="Text Box 36"/>
          <p:cNvSpPr txBox="1">
            <a:spLocks noChangeArrowheads="1"/>
          </p:cNvSpPr>
          <p:nvPr/>
        </p:nvSpPr>
        <p:spPr bwMode="auto">
          <a:xfrm>
            <a:off x="468313" y="552291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+mj-lt"/>
                <a:ea typeface="+mj-ea"/>
              </a:rPr>
              <a:t>B,D</a:t>
            </a:r>
            <a:r>
              <a:rPr lang="en-US" altLang="zh-CN" sz="2800" b="1">
                <a:latin typeface="+mj-lt"/>
                <a:ea typeface="+mj-ea"/>
              </a:rPr>
              <a:t> </a:t>
            </a:r>
            <a:r>
              <a:rPr lang="zh-CN" altLang="zh-CN" sz="2800" b="1">
                <a:latin typeface="+mj-lt"/>
                <a:ea typeface="+mj-ea"/>
              </a:rPr>
              <a:t>两脚与地面距离之和 ~ </a:t>
            </a:r>
            <a:r>
              <a:rPr lang="en-US" altLang="zh-CN" sz="2800" b="1" i="1">
                <a:latin typeface="+mj-lt"/>
                <a:ea typeface="+mj-ea"/>
              </a:rPr>
              <a:t>g</a:t>
            </a:r>
            <a:r>
              <a:rPr lang="en-US" altLang="zh-CN" sz="2800" b="1">
                <a:latin typeface="+mj-lt"/>
                <a:ea typeface="+mj-ea"/>
              </a:rPr>
              <a:t>(</a:t>
            </a:r>
            <a:r>
              <a:rPr lang="en-US" altLang="zh-CN" sz="2800" b="1" i="1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>
                <a:latin typeface="+mj-lt"/>
                <a:ea typeface="+mj-ea"/>
              </a:rPr>
              <a:t>)</a:t>
            </a:r>
            <a:endParaRPr lang="en-US" altLang="zh-CN" sz="2800" b="1">
              <a:latin typeface="+mj-lt"/>
              <a:ea typeface="+mj-ea"/>
            </a:endParaRPr>
          </a:p>
        </p:txBody>
      </p:sp>
      <p:sp>
        <p:nvSpPr>
          <p:cNvPr id="109" name="Text Box 40"/>
          <p:cNvSpPr txBox="1">
            <a:spLocks noChangeArrowheads="1"/>
          </p:cNvSpPr>
          <p:nvPr/>
        </p:nvSpPr>
        <p:spPr bwMode="auto">
          <a:xfrm>
            <a:off x="3886200" y="3856038"/>
            <a:ext cx="178435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+mj-lt"/>
                <a:ea typeface="+mj-ea"/>
              </a:rPr>
              <a:t>两个距离</a:t>
            </a:r>
            <a:endParaRPr lang="zh-CN" altLang="en-US" sz="2800" b="1">
              <a:latin typeface="+mj-lt"/>
              <a:ea typeface="+mj-ea"/>
            </a:endParaRPr>
          </a:p>
        </p:txBody>
      </p:sp>
      <p:sp>
        <p:nvSpPr>
          <p:cNvPr id="110" name="Text Box 41"/>
          <p:cNvSpPr txBox="1">
            <a:spLocks noChangeArrowheads="1"/>
          </p:cNvSpPr>
          <p:nvPr/>
        </p:nvSpPr>
        <p:spPr bwMode="auto">
          <a:xfrm>
            <a:off x="7596188" y="29591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+mj-lt"/>
                <a:ea typeface="+mj-ea"/>
                <a:sym typeface="Symbol" panose="05050102010706020507" pitchFamily="18" charset="2"/>
              </a:rPr>
              <a:t></a:t>
            </a:r>
            <a:endParaRPr lang="en-US" altLang="zh-CN" sz="2800" b="1" i="1">
              <a:latin typeface="+mj-lt"/>
              <a:ea typeface="+mj-ea"/>
              <a:sym typeface="Symbol" panose="05050102010706020507" pitchFamily="18" charset="2"/>
            </a:endParaRPr>
          </a:p>
        </p:txBody>
      </p:sp>
      <p:sp>
        <p:nvSpPr>
          <p:cNvPr id="111" name="Text Box 42"/>
          <p:cNvSpPr txBox="1">
            <a:spLocks noChangeArrowheads="1"/>
          </p:cNvSpPr>
          <p:nvPr/>
        </p:nvSpPr>
        <p:spPr bwMode="auto">
          <a:xfrm>
            <a:off x="2339752" y="271303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椅脚与地面距离为零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112" name="Text Box 43"/>
          <p:cNvSpPr txBox="1">
            <a:spLocks noChangeArrowheads="1"/>
          </p:cNvSpPr>
          <p:nvPr/>
        </p:nvSpPr>
        <p:spPr bwMode="auto">
          <a:xfrm>
            <a:off x="6227763" y="5018088"/>
            <a:ext cx="22860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+mj-lt"/>
                <a:ea typeface="+mj-ea"/>
              </a:rPr>
              <a:t>正方形</a:t>
            </a:r>
            <a:r>
              <a:rPr lang="en-US" altLang="zh-CN" sz="2800" b="1" i="1">
                <a:solidFill>
                  <a:srgbClr val="FF3300"/>
                </a:solidFill>
                <a:latin typeface="+mj-lt"/>
                <a:ea typeface="+mj-ea"/>
              </a:rPr>
              <a:t>ABCD</a:t>
            </a:r>
            <a:endParaRPr lang="en-US" altLang="zh-CN" sz="2800" b="1" i="1">
              <a:solidFill>
                <a:srgbClr val="FF3300"/>
              </a:solidFill>
              <a:latin typeface="+mj-lt"/>
              <a:ea typeface="+mj-ea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+mj-lt"/>
                <a:ea typeface="+mj-ea"/>
              </a:rPr>
              <a:t>绕</a:t>
            </a:r>
            <a:r>
              <a:rPr lang="en-US" altLang="zh-CN" sz="2800" b="1" i="1">
                <a:solidFill>
                  <a:srgbClr val="FF3300"/>
                </a:solidFill>
                <a:latin typeface="+mj-lt"/>
                <a:ea typeface="+mj-ea"/>
              </a:rPr>
              <a:t>O</a:t>
            </a:r>
            <a:r>
              <a:rPr lang="zh-CN" altLang="zh-CN" sz="2800" b="1">
                <a:solidFill>
                  <a:srgbClr val="FF3300"/>
                </a:solidFill>
                <a:latin typeface="+mj-lt"/>
                <a:ea typeface="+mj-ea"/>
              </a:rPr>
              <a:t>点旋转</a:t>
            </a:r>
            <a:endParaRPr lang="zh-CN" altLang="en-US" sz="2800" b="1">
              <a:solidFill>
                <a:srgbClr val="FF3300"/>
              </a:solidFill>
              <a:latin typeface="+mj-lt"/>
              <a:ea typeface="+mj-ea"/>
            </a:endParaRPr>
          </a:p>
        </p:txBody>
      </p:sp>
      <p:grpSp>
        <p:nvGrpSpPr>
          <p:cNvPr id="113" name="Group 45"/>
          <p:cNvGrpSpPr/>
          <p:nvPr/>
        </p:nvGrpSpPr>
        <p:grpSpPr bwMode="auto">
          <a:xfrm>
            <a:off x="2209800" y="3932238"/>
            <a:ext cx="1295400" cy="747712"/>
            <a:chOff x="1392" y="2592"/>
            <a:chExt cx="816" cy="471"/>
          </a:xfrm>
        </p:grpSpPr>
        <p:sp>
          <p:nvSpPr>
            <p:cNvPr id="26643" name="Text Box 38"/>
            <p:cNvSpPr txBox="1">
              <a:spLocks noChangeArrowheads="1"/>
            </p:cNvSpPr>
            <p:nvPr/>
          </p:nvSpPr>
          <p:spPr bwMode="auto">
            <a:xfrm>
              <a:off x="1392" y="2736"/>
              <a:ext cx="816" cy="32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+mj-lt"/>
                  <a:ea typeface="+mj-ea"/>
                </a:rPr>
                <a:t>对称性</a:t>
              </a:r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6644" name="AutoShape 44"/>
            <p:cNvSpPr>
              <a:spLocks noChangeArrowheads="1"/>
            </p:cNvSpPr>
            <p:nvPr/>
          </p:nvSpPr>
          <p:spPr bwMode="auto">
            <a:xfrm>
              <a:off x="1488" y="2592"/>
              <a:ext cx="615" cy="144"/>
            </a:xfrm>
            <a:prstGeom prst="rightArrow">
              <a:avLst>
                <a:gd name="adj1" fmla="val 50000"/>
                <a:gd name="adj2" fmla="val 106771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latin typeface="+mj-lt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utoUpdateAnimBg="0"/>
      <p:bldP spid="77" grpId="0" autoUpdateAnimBg="0"/>
      <p:bldP spid="103" grpId="0" autoUpdateAnimBg="0"/>
      <p:bldP spid="104" grpId="0" animBg="1" autoUpdateAnimBg="0"/>
      <p:bldP spid="105" grpId="0" autoUpdateAnimBg="0"/>
      <p:bldP spid="106" grpId="0" animBg="1" autoUpdateAnimBg="0"/>
      <p:bldP spid="107" grpId="0" autoUpdateAnimBg="0"/>
      <p:bldP spid="108" grpId="0" autoUpdateAnimBg="0"/>
      <p:bldP spid="109" grpId="0" animBg="1" autoUpdateAnimBg="0"/>
      <p:bldP spid="110" grpId="0" autoUpdateAnimBg="0"/>
      <p:bldP spid="111" grpId="0" autoUpdateAnimBg="0"/>
      <p:bldP spid="11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743450" y="1196975"/>
            <a:ext cx="3429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 ,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</a:t>
            </a:r>
            <a:r>
              <a:rPr lang="zh-CN" altLang="zh-CN" sz="2800" b="1" smtClean="0">
                <a:latin typeface="+mj-lt"/>
                <a:ea typeface="+mj-ea"/>
              </a:rPr>
              <a:t>是</a:t>
            </a:r>
            <a:r>
              <a:rPr lang="zh-CN" altLang="en-US" sz="2800" b="1" smtClean="0">
                <a:latin typeface="+mj-lt"/>
                <a:ea typeface="+mj-ea"/>
                <a:sym typeface="Symbol" panose="05050102010706020507" pitchFamily="18" charset="2"/>
              </a:rPr>
              <a:t>连续函数</a:t>
            </a:r>
            <a:endParaRPr lang="zh-CN" altLang="en-US" sz="2800" b="1" smtClean="0">
              <a:latin typeface="+mj-lt"/>
              <a:ea typeface="+mj-ea"/>
              <a:sym typeface="Symbol" panose="05050102010706020507" pitchFamily="18" charset="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743450" y="1908175"/>
            <a:ext cx="320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smtClean="0">
                <a:latin typeface="+mj-lt"/>
                <a:ea typeface="+mj-ea"/>
                <a:sym typeface="Symbol" panose="05050102010706020507" pitchFamily="18" charset="2"/>
              </a:rPr>
              <a:t>对任意</a:t>
            </a:r>
            <a:r>
              <a:rPr lang="zh-CN" altLang="en-US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,</a:t>
            </a:r>
            <a:r>
              <a:rPr lang="en-US" altLang="zh-CN" sz="2800" b="1" i="1" smtClean="0">
                <a:latin typeface="+mj-lt"/>
                <a:ea typeface="+mj-ea"/>
              </a:rPr>
              <a:t> 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),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</a:t>
            </a:r>
            <a:r>
              <a:rPr lang="zh-CN" altLang="en-US" sz="2800" b="1" smtClean="0">
                <a:latin typeface="+mj-lt"/>
                <a:ea typeface="+mj-ea"/>
              </a:rPr>
              <a:t>至少一个为</a:t>
            </a:r>
            <a:r>
              <a:rPr lang="en-US" altLang="zh-CN" sz="2800" b="1" smtClean="0">
                <a:latin typeface="+mj-lt"/>
                <a:ea typeface="+mj-ea"/>
              </a:rPr>
              <a:t>0</a:t>
            </a:r>
            <a:endParaRPr lang="en-US" altLang="zh-CN" sz="2800" b="1" smtClean="0">
              <a:latin typeface="+mj-lt"/>
              <a:ea typeface="+mj-ea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27088" y="4508500"/>
            <a:ext cx="7632700" cy="12128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800" b="1" smtClean="0">
                <a:latin typeface="+mj-lt"/>
                <a:ea typeface="+mj-ea"/>
              </a:rPr>
              <a:t>已知：</a:t>
            </a: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 ,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</a:t>
            </a:r>
            <a:r>
              <a:rPr lang="zh-CN" altLang="en-US" sz="2800" b="1" smtClean="0">
                <a:latin typeface="+mj-lt"/>
                <a:ea typeface="+mj-ea"/>
                <a:sym typeface="Symbol" panose="05050102010706020507" pitchFamily="18" charset="2"/>
              </a:rPr>
              <a:t>连续</a:t>
            </a:r>
            <a:r>
              <a:rPr lang="en-US" altLang="zh-CN" sz="2800" b="1" smtClean="0">
                <a:latin typeface="+mj-lt"/>
                <a:ea typeface="+mj-ea"/>
                <a:sym typeface="Symbol" panose="05050102010706020507" pitchFamily="18" charset="2"/>
              </a:rPr>
              <a:t>, </a:t>
            </a:r>
            <a:r>
              <a:rPr lang="zh-CN" altLang="en-US" sz="2800" b="1" smtClean="0">
                <a:latin typeface="+mj-lt"/>
                <a:ea typeface="+mj-ea"/>
                <a:sym typeface="Symbol" panose="05050102010706020507" pitchFamily="18" charset="2"/>
              </a:rPr>
              <a:t>对任意</a:t>
            </a:r>
            <a:r>
              <a:rPr lang="zh-CN" altLang="en-US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  <a:sym typeface="Symbol" panose="05050102010706020507" pitchFamily="18" charset="2"/>
              </a:rPr>
              <a:t>,  </a:t>
            </a: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 •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)=0 ,</a:t>
            </a:r>
            <a:endParaRPr lang="en-US" altLang="zh-CN" sz="2800" b="1" smtClean="0">
              <a:latin typeface="+mj-lt"/>
              <a:ea typeface="+mj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800" b="1" smtClean="0">
                <a:latin typeface="+mj-lt"/>
                <a:ea typeface="+mj-ea"/>
              </a:rPr>
              <a:t>            </a:t>
            </a:r>
            <a:r>
              <a:rPr lang="zh-CN" altLang="en-US" sz="2800" b="1" smtClean="0">
                <a:latin typeface="+mj-lt"/>
                <a:ea typeface="+mj-ea"/>
              </a:rPr>
              <a:t>且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smtClean="0">
                <a:latin typeface="+mj-lt"/>
                <a:ea typeface="+mj-ea"/>
                <a:sym typeface="Symbol" panose="05050102010706020507" pitchFamily="18" charset="2"/>
              </a:rPr>
              <a:t>0</a:t>
            </a:r>
            <a:r>
              <a:rPr lang="en-US" altLang="zh-CN" sz="2800" b="1" smtClean="0">
                <a:latin typeface="+mj-lt"/>
                <a:ea typeface="+mj-ea"/>
              </a:rPr>
              <a:t>)= </a:t>
            </a: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smtClean="0">
                <a:latin typeface="+mj-lt"/>
                <a:ea typeface="+mj-ea"/>
                <a:sym typeface="Symbol" panose="05050102010706020507" pitchFamily="18" charset="2"/>
              </a:rPr>
              <a:t>/2</a:t>
            </a:r>
            <a:r>
              <a:rPr lang="en-US" altLang="zh-CN" sz="2800" b="1" smtClean="0">
                <a:latin typeface="+mj-lt"/>
                <a:ea typeface="+mj-ea"/>
              </a:rPr>
              <a:t>)=</a:t>
            </a:r>
            <a:r>
              <a:rPr lang="en-US" altLang="zh-CN" sz="2800" smtClean="0">
                <a:latin typeface="+mj-lt"/>
                <a:ea typeface="+mj-ea"/>
              </a:rPr>
              <a:t> </a:t>
            </a:r>
            <a:r>
              <a:rPr lang="en-US" altLang="zh-CN" sz="2800" b="1" smtClean="0">
                <a:latin typeface="+mj-lt"/>
                <a:ea typeface="+mj-ea"/>
              </a:rPr>
              <a:t>0,  </a:t>
            </a: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smtClean="0">
                <a:latin typeface="+mj-lt"/>
                <a:ea typeface="+mj-ea"/>
                <a:sym typeface="Symbol" panose="05050102010706020507" pitchFamily="18" charset="2"/>
              </a:rPr>
              <a:t>0</a:t>
            </a:r>
            <a:r>
              <a:rPr lang="en-US" altLang="zh-CN" sz="2800" b="1" smtClean="0">
                <a:latin typeface="+mj-lt"/>
                <a:ea typeface="+mj-ea"/>
              </a:rPr>
              <a:t>) &gt; 0 ,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smtClean="0">
                <a:latin typeface="+mj-lt"/>
                <a:ea typeface="+mj-ea"/>
                <a:sym typeface="Symbol" panose="05050102010706020507" pitchFamily="18" charset="2"/>
              </a:rPr>
              <a:t>/2</a:t>
            </a:r>
            <a:r>
              <a:rPr lang="en-US" altLang="zh-CN" sz="2800" b="1" smtClean="0">
                <a:latin typeface="+mj-lt"/>
                <a:ea typeface="+mj-ea"/>
              </a:rPr>
              <a:t>)&gt;0. </a:t>
            </a:r>
            <a:endParaRPr lang="en-US" altLang="zh-CN" sz="2800" b="1" smtClean="0">
              <a:latin typeface="+mj-lt"/>
              <a:ea typeface="+mj-ea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009650" y="1196975"/>
            <a:ext cx="2743200" cy="6048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smtClean="0">
                <a:latin typeface="+mj-lt"/>
                <a:ea typeface="+mj-ea"/>
              </a:rPr>
              <a:t>地面为连续曲面</a:t>
            </a:r>
            <a:endParaRPr lang="zh-CN" altLang="en-US" sz="2800" b="1" smtClean="0">
              <a:latin typeface="+mj-lt"/>
              <a:ea typeface="+mj-ea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933450" y="1958975"/>
            <a:ext cx="2895600" cy="11176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smtClean="0">
                <a:latin typeface="+mj-lt"/>
                <a:ea typeface="+mj-ea"/>
              </a:rPr>
              <a:t> </a:t>
            </a:r>
            <a:r>
              <a:rPr lang="zh-CN" altLang="en-US" sz="2800" b="1" smtClean="0">
                <a:latin typeface="+mj-lt"/>
                <a:ea typeface="+mj-ea"/>
              </a:rPr>
              <a:t>椅子在任意位置至少三只脚着地</a:t>
            </a:r>
            <a:endParaRPr lang="zh-CN" altLang="en-US" sz="2800" b="1" smtClean="0">
              <a:latin typeface="+mj-lt"/>
              <a:ea typeface="+mj-ea"/>
            </a:endParaRP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4133850" y="1273175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+mj-lt"/>
              <a:ea typeface="+mj-ea"/>
            </a:endParaRP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140200" y="2205038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+mj-lt"/>
              <a:ea typeface="+mj-ea"/>
            </a:endParaRPr>
          </a:p>
        </p:txBody>
      </p:sp>
      <p:sp>
        <p:nvSpPr>
          <p:cNvPr id="9" name="Rectangle 1075"/>
          <p:cNvSpPr>
            <a:spLocks noChangeArrowheads="1"/>
          </p:cNvSpPr>
          <p:nvPr/>
        </p:nvSpPr>
        <p:spPr bwMode="auto">
          <a:xfrm>
            <a:off x="4716463" y="3097213"/>
            <a:ext cx="30607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i="1" dirty="0">
                <a:latin typeface="+mj-lt"/>
                <a:ea typeface="+mj-ea"/>
              </a:rPr>
              <a:t>g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latin typeface="+mj-lt"/>
                <a:ea typeface="+mj-ea"/>
              </a:rPr>
              <a:t>)=0</a:t>
            </a:r>
            <a:r>
              <a:rPr lang="zh-CN" altLang="en-US" sz="2800" b="1" dirty="0">
                <a:latin typeface="+mj-lt"/>
                <a:ea typeface="+mj-ea"/>
              </a:rPr>
              <a:t>，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latin typeface="+mj-lt"/>
                <a:ea typeface="+mj-ea"/>
              </a:rPr>
              <a:t>) &gt; 0</a:t>
            </a:r>
            <a:r>
              <a:rPr lang="zh-CN" altLang="en-US" sz="2800" b="1" dirty="0">
                <a:latin typeface="+mj-lt"/>
                <a:ea typeface="+mj-ea"/>
              </a:rPr>
              <a:t>， 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/2</a:t>
            </a:r>
            <a:r>
              <a:rPr lang="en-US" altLang="zh-CN" sz="2800" b="1" dirty="0">
                <a:latin typeface="+mj-lt"/>
                <a:ea typeface="+mj-ea"/>
              </a:rPr>
              <a:t>)=0,  </a:t>
            </a:r>
            <a:r>
              <a:rPr lang="en-US" altLang="zh-CN" sz="2800" b="1" i="1" dirty="0">
                <a:latin typeface="+mj-lt"/>
                <a:ea typeface="+mj-ea"/>
              </a:rPr>
              <a:t>g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/2</a:t>
            </a:r>
            <a:r>
              <a:rPr lang="en-US" altLang="zh-CN" sz="2800" b="1" dirty="0">
                <a:latin typeface="+mj-lt"/>
                <a:ea typeface="+mj-ea"/>
              </a:rPr>
              <a:t>)&gt;0.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4067175" y="34290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+mj-lt"/>
              <a:ea typeface="+mj-ea"/>
            </a:endParaRPr>
          </a:p>
        </p:txBody>
      </p:sp>
      <p:sp>
        <p:nvSpPr>
          <p:cNvPr id="27659" name="Text Box 4"/>
          <p:cNvSpPr txBox="1">
            <a:spLocks noChangeArrowheads="1"/>
          </p:cNvSpPr>
          <p:nvPr/>
        </p:nvSpPr>
        <p:spPr bwMode="auto">
          <a:xfrm>
            <a:off x="3275013" y="471488"/>
            <a:ext cx="1873250" cy="585787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模型建立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900113" y="3141663"/>
            <a:ext cx="2968625" cy="11176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椅子旋转</a:t>
            </a:r>
            <a:r>
              <a:rPr lang="en-US" altLang="zh-CN" sz="2800" b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90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0</a:t>
            </a:r>
            <a:r>
              <a:rPr lang="en-US" altLang="zh-CN" sz="2800" b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zh-CN" altLang="en-US" sz="2800" b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对角线</a:t>
            </a:r>
            <a:r>
              <a:rPr lang="en-US" altLang="zh-CN" sz="2800" b="1" i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AC</a:t>
            </a:r>
            <a:r>
              <a:rPr lang="zh-CN" altLang="en-US" sz="2800" b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800" b="1" i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BD</a:t>
            </a:r>
            <a:r>
              <a:rPr lang="zh-CN" altLang="en-US" sz="2800" b="1" smtClean="0">
                <a:solidFill>
                  <a:srgbClr val="000000"/>
                </a:solidFill>
                <a:latin typeface="+mj-lt"/>
                <a:ea typeface="+mj-ea"/>
                <a:cs typeface="Times New Roman" panose="02020603050405020304" pitchFamily="18" charset="0"/>
              </a:rPr>
              <a:t>互换</a:t>
            </a:r>
            <a:r>
              <a:rPr lang="zh-CN" altLang="en-US" sz="2800" b="1" smtClean="0"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endParaRPr lang="zh-CN" altLang="en-US" sz="2800" b="1" smtClean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00113" y="5805488"/>
            <a:ext cx="7632700" cy="64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800" b="1" smtClean="0">
                <a:latin typeface="+mj-lt"/>
                <a:ea typeface="+mj-ea"/>
              </a:rPr>
              <a:t>证明：存在</a:t>
            </a:r>
            <a:r>
              <a:rPr lang="zh-CN" altLang="en-US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baseline="-25000" smtClean="0">
                <a:latin typeface="+mj-lt"/>
                <a:ea typeface="+mj-ea"/>
                <a:sym typeface="Symbol" panose="05050102010706020507" pitchFamily="18" charset="2"/>
              </a:rPr>
              <a:t>0</a:t>
            </a:r>
            <a:r>
              <a:rPr lang="zh-CN" altLang="en-US" sz="2800" b="1" smtClean="0">
                <a:latin typeface="+mj-lt"/>
                <a:ea typeface="+mj-ea"/>
                <a:sym typeface="Symbol" panose="05050102010706020507" pitchFamily="18" charset="2"/>
              </a:rPr>
              <a:t>，使</a:t>
            </a: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baseline="-25000" smtClean="0">
                <a:latin typeface="+mj-lt"/>
                <a:ea typeface="+mj-ea"/>
                <a:sym typeface="Symbol" panose="05050102010706020507" pitchFamily="18" charset="2"/>
              </a:rPr>
              <a:t>0</a:t>
            </a:r>
            <a:r>
              <a:rPr lang="en-US" altLang="zh-CN" sz="2800" b="1" smtClean="0">
                <a:latin typeface="+mj-lt"/>
                <a:ea typeface="+mj-ea"/>
              </a:rPr>
              <a:t>) =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baseline="-25000" smtClean="0">
                <a:latin typeface="+mj-lt"/>
                <a:ea typeface="+mj-ea"/>
                <a:sym typeface="Symbol" panose="05050102010706020507" pitchFamily="18" charset="2"/>
              </a:rPr>
              <a:t>0</a:t>
            </a:r>
            <a:r>
              <a:rPr lang="en-US" altLang="zh-CN" sz="2800" b="1" smtClean="0">
                <a:latin typeface="+mj-lt"/>
                <a:ea typeface="+mj-ea"/>
              </a:rPr>
              <a:t>) = 0.</a:t>
            </a:r>
            <a:endParaRPr lang="en-US" altLang="zh-CN" sz="2800" b="1" smtClean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nimBg="1" autoUpdateAnimBg="0"/>
      <p:bldP spid="6" grpId="0" animBg="1" autoUpdateAnimBg="0"/>
      <p:bldP spid="7" grpId="0" animBg="1"/>
      <p:bldP spid="8" grpId="0" animBg="1"/>
      <p:bldP spid="10" grpId="0" animBg="1"/>
      <p:bldP spid="12" grpId="0" animBg="1" autoUpdateAnimBg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843213" y="795338"/>
            <a:ext cx="3600450" cy="519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一种简单的证明方法</a:t>
            </a:r>
            <a:endParaRPr lang="zh-CN" altLang="en-US" sz="2800" b="1" dirty="0" smtClean="0">
              <a:latin typeface="+mj-ea"/>
              <a:ea typeface="+mj-ea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84213" y="2349500"/>
            <a:ext cx="7777162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/>
              <a:t>2</a:t>
            </a:r>
            <a:r>
              <a:rPr lang="zh-CN" altLang="en-US" sz="2800" b="1"/>
              <a:t>）由 </a:t>
            </a:r>
            <a:r>
              <a:rPr lang="en-US" altLang="zh-CN" sz="2800" b="1" i="1"/>
              <a:t>f, g </a:t>
            </a:r>
            <a:r>
              <a:rPr lang="zh-CN" altLang="en-US" sz="2800" b="1"/>
              <a:t>连续可得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en-US" altLang="zh-CN" sz="2800" b="1" i="1"/>
              <a:t>h</a:t>
            </a:r>
            <a:r>
              <a:rPr lang="zh-CN" altLang="en-US" sz="2800" b="1"/>
              <a:t>连续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" name="Rectangle 1078"/>
          <p:cNvSpPr>
            <a:spLocks noChangeArrowheads="1"/>
          </p:cNvSpPr>
          <p:nvPr/>
        </p:nvSpPr>
        <p:spPr bwMode="auto">
          <a:xfrm>
            <a:off x="684213" y="1557338"/>
            <a:ext cx="69834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/>
              <a:t>1</a:t>
            </a:r>
            <a:r>
              <a:rPr lang="zh-CN" altLang="en-US" sz="2800" b="1"/>
              <a:t>）令 </a:t>
            </a:r>
            <a:r>
              <a:rPr lang="en-US" altLang="zh-CN" sz="2800" b="1" i="1"/>
              <a:t>h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/>
              <a:t>)= 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/>
              <a:t>)–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/>
              <a:t>), </a:t>
            </a:r>
            <a:r>
              <a:rPr lang="zh-CN" altLang="zh-CN" sz="2800" b="1"/>
              <a:t>则</a:t>
            </a:r>
            <a:r>
              <a:rPr lang="zh-CN" altLang="en-US" sz="2800" b="1"/>
              <a:t> </a:t>
            </a:r>
            <a:r>
              <a:rPr lang="en-US" altLang="zh-CN" sz="2800" b="1" i="1"/>
              <a:t>h</a:t>
            </a:r>
            <a:r>
              <a:rPr lang="en-US" altLang="zh-CN" sz="2800" b="1"/>
              <a:t>(0)&gt;0</a:t>
            </a:r>
            <a:r>
              <a:rPr lang="zh-CN" altLang="en-US" sz="2800" b="1"/>
              <a:t>，</a:t>
            </a:r>
            <a:r>
              <a:rPr lang="en-US" altLang="zh-CN" sz="2800" b="1" i="1"/>
              <a:t>h</a:t>
            </a:r>
            <a:r>
              <a:rPr lang="en-US" altLang="zh-CN" sz="2800" b="1"/>
              <a:t>(</a:t>
            </a:r>
            <a:r>
              <a:rPr lang="en-US" altLang="zh-CN" sz="2800" b="1">
                <a:sym typeface="Symbol" panose="05050102010706020507" pitchFamily="18" charset="2"/>
              </a:rPr>
              <a:t>/2</a:t>
            </a:r>
            <a:r>
              <a:rPr lang="en-US" altLang="zh-CN" sz="2800" b="1"/>
              <a:t>)&lt;0.</a:t>
            </a:r>
            <a:endParaRPr lang="en-US" altLang="zh-CN" sz="2800" b="1"/>
          </a:p>
        </p:txBody>
      </p:sp>
      <p:sp>
        <p:nvSpPr>
          <p:cNvPr id="6" name="Rectangle 1080"/>
          <p:cNvSpPr>
            <a:spLocks noChangeArrowheads="1"/>
          </p:cNvSpPr>
          <p:nvPr/>
        </p:nvSpPr>
        <p:spPr bwMode="auto">
          <a:xfrm>
            <a:off x="684213" y="4508500"/>
            <a:ext cx="69834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/>
              <a:t>4</a:t>
            </a:r>
            <a:r>
              <a:rPr lang="zh-CN" altLang="en-US" sz="2800" b="1"/>
              <a:t>）因为 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r>
              <a:rPr lang="en-US" altLang="zh-CN" sz="2800" b="1"/>
              <a:t>) • 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r>
              <a:rPr lang="en-US" altLang="zh-CN" sz="2800" b="1"/>
              <a:t>)=0, </a:t>
            </a:r>
            <a:r>
              <a:rPr lang="zh-CN" altLang="en-US" sz="2800" b="1"/>
              <a:t>所以 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r>
              <a:rPr lang="en-US" altLang="zh-CN" sz="2800" b="1"/>
              <a:t>) = 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r>
              <a:rPr lang="en-US" altLang="zh-CN" sz="2800" b="1"/>
              <a:t>) = 0.</a:t>
            </a:r>
            <a:endParaRPr lang="en-US" altLang="zh-CN" sz="2800" b="1"/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468313" y="765175"/>
            <a:ext cx="1828800" cy="579438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模型求解</a:t>
            </a:r>
            <a:endParaRPr lang="zh-CN" altLang="en-US" sz="3200" b="1">
              <a:ea typeface="隶书" panose="02010509060101010101" pitchFamily="49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2625" y="3068638"/>
            <a:ext cx="8066088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/>
              <a:t>3</a:t>
            </a:r>
            <a:r>
              <a:rPr lang="zh-CN" altLang="en-US" sz="2800" b="1"/>
              <a:t>）据连续函数的基本性质</a:t>
            </a:r>
            <a:r>
              <a:rPr lang="en-US" altLang="zh-CN" sz="2800" b="1"/>
              <a:t>, </a:t>
            </a:r>
            <a:r>
              <a:rPr lang="zh-CN" altLang="en-US" sz="2800" b="1"/>
              <a:t>必存在</a:t>
            </a:r>
            <a:r>
              <a:rPr lang="zh-CN" altLang="en-US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 </a:t>
            </a:r>
            <a:r>
              <a:rPr lang="en-US" altLang="zh-CN" sz="2800" b="1">
                <a:sym typeface="Symbol" panose="05050102010706020507" pitchFamily="18" charset="2"/>
              </a:rPr>
              <a:t>( 0&lt; 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 </a:t>
            </a:r>
            <a:r>
              <a:rPr lang="en-US" altLang="zh-CN" sz="2800" b="1">
                <a:sym typeface="Symbol" panose="05050102010706020507" pitchFamily="18" charset="2"/>
              </a:rPr>
              <a:t>&lt; /2)</a:t>
            </a:r>
            <a:r>
              <a:rPr lang="en-US" altLang="zh-CN" sz="2800" b="1" baseline="-25000">
                <a:sym typeface="Symbol" panose="05050102010706020507" pitchFamily="18" charset="2"/>
              </a:rPr>
              <a:t> </a:t>
            </a:r>
            <a:r>
              <a:rPr lang="en-US" altLang="zh-CN" sz="2800" b="1"/>
              <a:t>, </a:t>
            </a:r>
            <a:r>
              <a:rPr lang="zh-CN" altLang="en-US" sz="2800" b="1"/>
              <a:t>使</a:t>
            </a:r>
            <a:r>
              <a:rPr lang="en-US" altLang="zh-CN" sz="2800" b="1" i="1"/>
              <a:t>h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r>
              <a:rPr lang="en-US" altLang="zh-CN" sz="2800" b="1">
                <a:sym typeface="Symbol" panose="05050102010706020507" pitchFamily="18" charset="2"/>
              </a:rPr>
              <a:t>)=0,  </a:t>
            </a:r>
            <a:r>
              <a:rPr lang="zh-CN" altLang="zh-CN" sz="2800" b="1">
                <a:sym typeface="Symbol" panose="05050102010706020507" pitchFamily="18" charset="2"/>
              </a:rPr>
              <a:t>即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r>
              <a:rPr lang="en-US" altLang="zh-CN" sz="2800" b="1"/>
              <a:t>) = 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</a:t>
            </a:r>
            <a:r>
              <a:rPr lang="en-US" altLang="zh-CN" sz="2800" b="1" baseline="-25000">
                <a:sym typeface="Symbol" panose="05050102010706020507" pitchFamily="18" charset="2"/>
              </a:rPr>
              <a:t>0</a:t>
            </a:r>
            <a:r>
              <a:rPr lang="en-US" altLang="zh-CN" sz="2800" b="1"/>
              <a:t>) .</a:t>
            </a:r>
            <a:endParaRPr lang="en-US" altLang="zh-CN" sz="2800" b="1"/>
          </a:p>
        </p:txBody>
      </p:sp>
      <p:pic>
        <p:nvPicPr>
          <p:cNvPr id="28680" name="Picture 14" descr="椅子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25" y="765175"/>
            <a:ext cx="13589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71550" y="5157788"/>
            <a:ext cx="7632700" cy="1384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结论</a:t>
            </a:r>
            <a:r>
              <a:rPr lang="zh-CN" altLang="en-US" sz="2800" b="1"/>
              <a:t>：</a:t>
            </a:r>
            <a:r>
              <a:rPr lang="zh-CN" altLang="zh-CN" sz="2800" b="1"/>
              <a:t>在</a:t>
            </a:r>
            <a:r>
              <a:rPr lang="zh-CN" altLang="en-US" sz="2800" b="1"/>
              <a:t>模型</a:t>
            </a:r>
            <a:r>
              <a:rPr lang="zh-CN" altLang="zh-CN" sz="2800" b="1"/>
              <a:t>假设条件下，将椅子绕中心旋转，</a:t>
            </a:r>
            <a:r>
              <a:rPr lang="zh-CN" altLang="en-US" sz="2800" b="1"/>
              <a:t>一定能</a:t>
            </a:r>
            <a:r>
              <a:rPr lang="zh-CN" altLang="zh-CN" sz="2800" b="1"/>
              <a:t>找到四只脚着地的稳定点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3" y="1989237"/>
            <a:ext cx="1857375" cy="609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机理分析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11188" y="3213199"/>
            <a:ext cx="1931987" cy="609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测试分析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684213" y="4437162"/>
            <a:ext cx="2006600" cy="6858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二者结合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771775" y="4292699"/>
            <a:ext cx="42481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FF00"/>
                    </a:gs>
                    <a:gs pos="100000">
                      <a:srgbClr val="FF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机理分析建立模型结构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测试分析确定模型参数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21" name="Group 18"/>
          <p:cNvGrpSpPr/>
          <p:nvPr/>
        </p:nvGrpSpPr>
        <p:grpSpPr bwMode="auto">
          <a:xfrm>
            <a:off x="2411413" y="3068738"/>
            <a:ext cx="4608512" cy="1081088"/>
            <a:chOff x="1519" y="1525"/>
            <a:chExt cx="2813" cy="681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519" y="1525"/>
              <a:ext cx="2813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CCFF"/>
                      </a:gs>
                      <a:gs pos="100000">
                        <a:srgbClr val="CCEC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对量测数据的统计分析</a:t>
              </a:r>
              <a:endParaRPr kumimoji="0" lang="zh-CN" altLang="en-US" sz="2800" b="1" kern="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   </a:t>
              </a:r>
              <a:r>
                <a:rPr kumimoji="0" lang="zh-CN" altLang="en-US" sz="2800" b="1" kern="0" dirty="0" smtClean="0">
                  <a:solidFill>
                    <a:srgbClr val="000000"/>
                  </a:solidFill>
                  <a:latin typeface="+mj-ea"/>
                  <a:ea typeface="+mj-ea"/>
                </a:rPr>
                <a:t>与</a:t>
              </a: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数据拟合最好的模型</a:t>
              </a:r>
              <a:endParaRPr kumimoji="0" lang="zh-CN" altLang="en-US" sz="2800" b="1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AutoShape 14"/>
            <p:cNvSpPr>
              <a:spLocks noChangeArrowheads="1"/>
            </p:cNvSpPr>
            <p:nvPr/>
          </p:nvSpPr>
          <p:spPr bwMode="auto">
            <a:xfrm>
              <a:off x="1868" y="1843"/>
              <a:ext cx="91" cy="363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Group 17"/>
          <p:cNvGrpSpPr/>
          <p:nvPr/>
        </p:nvGrpSpPr>
        <p:grpSpPr bwMode="auto">
          <a:xfrm>
            <a:off x="2268538" y="1773337"/>
            <a:ext cx="5164137" cy="1081087"/>
            <a:chOff x="1429" y="709"/>
            <a:chExt cx="3153" cy="681"/>
          </a:xfrm>
        </p:grpSpPr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1429" y="709"/>
              <a:ext cx="3153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CC"/>
                      </a:gs>
                      <a:gs pos="100000">
                        <a:srgbClr val="99FFCC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对客观事物特性的认识   </a:t>
              </a:r>
              <a:endParaRPr kumimoji="0" lang="zh-CN" altLang="en-US" sz="2800" b="1" kern="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内部机理的数量规律</a:t>
              </a:r>
              <a:endParaRPr kumimoji="0" lang="zh-CN" altLang="en-US" sz="2800" b="1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AutoShape 16"/>
            <p:cNvSpPr>
              <a:spLocks noChangeArrowheads="1"/>
            </p:cNvSpPr>
            <p:nvPr/>
          </p:nvSpPr>
          <p:spPr bwMode="auto">
            <a:xfrm>
              <a:off x="1865" y="1027"/>
              <a:ext cx="91" cy="363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7164288" y="2132112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白箱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7164288" y="3356074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j-ea"/>
                <a:ea typeface="+mj-ea"/>
              </a:rPr>
              <a:t>黑箱</a:t>
            </a:r>
            <a:endParaRPr lang="zh-CN" altLang="en-US" sz="28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164288" y="4581624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j-ea"/>
                <a:ea typeface="+mj-ea"/>
              </a:rPr>
              <a:t>灰箱</a:t>
            </a:r>
            <a:endParaRPr lang="zh-CN" altLang="en-US" sz="28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18444" name="对象 29"/>
          <p:cNvGraphicFramePr>
            <a:graphicFrameLocks noChangeAspect="1"/>
          </p:cNvGraphicFramePr>
          <p:nvPr/>
        </p:nvGraphicFramePr>
        <p:xfrm>
          <a:off x="7955657" y="588577"/>
          <a:ext cx="7223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Clip" r:id="rId1" imgW="3192780" imgH="3749675" progId="MS_ClipArt_Gallery.2">
                  <p:embed/>
                </p:oleObj>
              </mc:Choice>
              <mc:Fallback>
                <p:oleObj name="Clip" r:id="rId1" imgW="3192780" imgH="3749675" progId="MS_ClipArt_Gallery.2">
                  <p:embed/>
                  <p:pic>
                    <p:nvPicPr>
                      <p:cNvPr id="0" name="图片 61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657" y="588577"/>
                        <a:ext cx="72231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50825" y="5594658"/>
            <a:ext cx="8748713" cy="72072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机理分析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案例研究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学习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建模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主要指机理分析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52400" y="1219200"/>
            <a:ext cx="389255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数学建模的基本方法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508933" y="549274"/>
            <a:ext cx="5904854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1.6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数学建模的基本方法和步骤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 autoUpdateAnimBg="0"/>
      <p:bldP spid="19" grpId="0"/>
      <p:bldP spid="27" grpId="0"/>
      <p:bldP spid="28" grpId="0"/>
      <p:bldP spid="31" grpId="0" animBg="1"/>
      <p:bldP spid="2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938960" y="620688"/>
            <a:ext cx="3590528" cy="685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数学建模的一般步骤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043608" y="1500659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模型准备</a:t>
            </a:r>
            <a:endParaRPr lang="zh-CN" altLang="en-US" sz="2800" b="1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5358433" y="1729259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6958633" y="2034059"/>
            <a:ext cx="0" cy="458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5358433" y="2797696"/>
            <a:ext cx="784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 flipV="1">
            <a:off x="2767633" y="2797696"/>
            <a:ext cx="811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1853233" y="3118372"/>
            <a:ext cx="0" cy="5199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2767633" y="2034059"/>
            <a:ext cx="838200" cy="519162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634408" y="1484784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模型假设</a:t>
            </a:r>
            <a:endParaRPr lang="zh-CN" altLang="en-US" sz="2800" b="1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767633" y="172925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6149008" y="1484784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模型构成</a:t>
            </a:r>
            <a:endParaRPr lang="zh-CN" altLang="en-US" sz="2800" b="1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6149008" y="2492896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模型求解</a:t>
            </a:r>
            <a:endParaRPr lang="zh-CN" altLang="en-US" sz="2800" b="1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634408" y="2492896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模型分析</a:t>
            </a:r>
            <a:endParaRPr lang="zh-CN" altLang="en-US" sz="2800" b="1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043608" y="2553221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模型检验</a:t>
            </a:r>
            <a:endParaRPr lang="zh-CN" altLang="en-US" sz="2800" b="1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1043608" y="3638277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模型应用</a:t>
            </a:r>
            <a:endParaRPr lang="zh-CN" altLang="en-US" sz="2800" b="1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929146" y="4403204"/>
            <a:ext cx="609600" cy="1752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</a:t>
            </a:r>
            <a:endParaRPr lang="zh-CN" altLang="en-US" sz="2800" b="1"/>
          </a:p>
          <a:p>
            <a:pPr algn="ctr"/>
            <a:r>
              <a:rPr lang="zh-CN" altLang="en-US" sz="2800" b="1"/>
              <a:t>型</a:t>
            </a:r>
            <a:endParaRPr lang="zh-CN" altLang="en-US" sz="2800" b="1"/>
          </a:p>
          <a:p>
            <a:pPr algn="ctr"/>
            <a:r>
              <a:rPr lang="zh-CN" altLang="en-US" sz="2800" b="1"/>
              <a:t>准</a:t>
            </a:r>
            <a:endParaRPr lang="zh-CN" altLang="en-US" sz="2800" b="1"/>
          </a:p>
          <a:p>
            <a:pPr algn="ctr"/>
            <a:r>
              <a:rPr lang="zh-CN" altLang="en-US" sz="2800" b="1"/>
              <a:t>备</a:t>
            </a:r>
            <a:endParaRPr lang="zh-CN" altLang="en-US" sz="2800" b="1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1781944" y="4365104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了解实际背景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358680" y="4365104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明确建模目的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1781944" y="5279504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搜集有关信息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4282480" y="5279504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掌握对象特征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6804248" y="4262930"/>
            <a:ext cx="1524000" cy="16764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形成一个</a:t>
            </a:r>
            <a:endParaRPr lang="zh-CN" altLang="en-US" sz="2800" b="1" dirty="0">
              <a:ea typeface="楷体_GB2312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比较清晰</a:t>
            </a:r>
            <a:endParaRPr lang="zh-CN" altLang="en-US" sz="2800" b="1" dirty="0">
              <a:ea typeface="楷体_GB2312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ea typeface="楷体_GB2312" pitchFamily="49" charset="-122"/>
              </a:rPr>
              <a:t>的问题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100392" y="619276"/>
          <a:ext cx="7223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Clip" r:id="rId1" imgW="3192780" imgH="3749675" progId="MS_ClipArt_Gallery.2">
                  <p:embed/>
                </p:oleObj>
              </mc:Choice>
              <mc:Fallback>
                <p:oleObj name="Clip" r:id="rId1" imgW="3192780" imgH="3749675" progId="MS_ClipArt_Gallery.2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619276"/>
                        <a:ext cx="72231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7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69" grpId="0" animBg="1"/>
      <p:bldP spid="23570" grpId="0" animBg="1"/>
      <p:bldP spid="23571" grpId="0" animBg="1"/>
      <p:bldP spid="23572" grpId="0" animBg="1" autoUpdateAnimBg="0"/>
      <p:bldP spid="23573" grpId="0"/>
      <p:bldP spid="23574" grpId="0"/>
      <p:bldP spid="23575" grpId="0"/>
      <p:bldP spid="23576" grpId="0"/>
      <p:bldP spid="2357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295400" y="1219200"/>
            <a:ext cx="609600" cy="1828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</a:t>
            </a:r>
            <a:endParaRPr lang="zh-CN" altLang="en-US" sz="2800" b="1"/>
          </a:p>
          <a:p>
            <a:pPr algn="ctr"/>
            <a:r>
              <a:rPr lang="zh-CN" altLang="en-US" sz="2800" b="1"/>
              <a:t>型</a:t>
            </a:r>
            <a:endParaRPr lang="zh-CN" altLang="en-US" sz="2800" b="1"/>
          </a:p>
          <a:p>
            <a:pPr algn="ctr"/>
            <a:r>
              <a:rPr lang="zh-CN" altLang="en-US" sz="2800" b="1"/>
              <a:t>假</a:t>
            </a:r>
            <a:endParaRPr lang="zh-CN" altLang="en-US" sz="2800" b="1"/>
          </a:p>
          <a:p>
            <a:pPr algn="ctr"/>
            <a:r>
              <a:rPr lang="zh-CN" altLang="en-US" sz="2800" b="1"/>
              <a:t>设</a:t>
            </a:r>
            <a:endParaRPr lang="zh-CN" altLang="en-US" sz="2800" b="1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514600" y="1219200"/>
            <a:ext cx="434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针对问题特点和建模目的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810000" y="1981200"/>
            <a:ext cx="472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作出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合理</a:t>
            </a:r>
            <a:r>
              <a:rPr lang="zh-CN" altLang="en-US" sz="2800" b="1">
                <a:ea typeface="楷体_GB2312" pitchFamily="49" charset="-122"/>
              </a:rPr>
              <a:t>的、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简化</a:t>
            </a:r>
            <a:r>
              <a:rPr lang="zh-CN" altLang="en-US" sz="2800" b="1">
                <a:ea typeface="楷体_GB2312" pitchFamily="49" charset="-122"/>
              </a:rPr>
              <a:t>的假设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362200" y="2743200"/>
            <a:ext cx="47244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在合理与简化之间作出折中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295400" y="3822824"/>
            <a:ext cx="609600" cy="2057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</a:t>
            </a:r>
            <a:endParaRPr lang="zh-CN" altLang="en-US" sz="2800" b="1"/>
          </a:p>
          <a:p>
            <a:pPr algn="ctr"/>
            <a:r>
              <a:rPr lang="zh-CN" altLang="en-US" sz="2800" b="1"/>
              <a:t>型</a:t>
            </a:r>
            <a:endParaRPr lang="zh-CN" altLang="en-US" sz="2800" b="1"/>
          </a:p>
          <a:p>
            <a:pPr algn="ctr"/>
            <a:r>
              <a:rPr lang="zh-CN" altLang="en-US" sz="2800" b="1"/>
              <a:t>构</a:t>
            </a:r>
            <a:endParaRPr lang="zh-CN" altLang="en-US" sz="2800" b="1"/>
          </a:p>
          <a:p>
            <a:pPr algn="ctr"/>
            <a:r>
              <a:rPr lang="zh-CN" altLang="en-US" sz="2800" b="1"/>
              <a:t>成</a:t>
            </a:r>
            <a:endParaRPr lang="zh-CN" altLang="en-US" sz="2800" b="1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059113" y="3645024"/>
            <a:ext cx="480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用数学的语言、符号描述问题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2514600" y="4508624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发挥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想像力</a:t>
            </a:r>
            <a:endParaRPr lang="zh-CN" altLang="en-US" sz="28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6019800" y="4508624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使用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类比法</a:t>
            </a:r>
            <a:endParaRPr lang="zh-CN" altLang="en-US" sz="28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132138" y="5300787"/>
            <a:ext cx="41148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尽量采用简单的数学工具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7810982" y="646534"/>
          <a:ext cx="7000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Clip" r:id="rId1" imgW="2794000" imgH="4113530" progId="MS_ClipArt_Gallery.2">
                  <p:embed/>
                </p:oleObj>
              </mc:Choice>
              <mc:Fallback>
                <p:oleObj name="Clip" r:id="rId1" imgW="2794000" imgH="411353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982" y="646534"/>
                        <a:ext cx="70008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421632" y="476672"/>
            <a:ext cx="3590528" cy="685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数学建模的一般步骤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1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10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 autoUpdateAnimBg="0"/>
      <p:bldP spid="24582" grpId="0"/>
      <p:bldP spid="24583" grpId="0"/>
      <p:bldP spid="24584" grpId="0" animBg="1" autoUpdateAnimBg="0"/>
      <p:bldP spid="24585" grpId="0" animBg="1" autoUpdateAnimBg="0"/>
      <p:bldP spid="24586" grpId="0"/>
      <p:bldP spid="24587" grpId="0"/>
      <p:bldP spid="24588" grpId="0"/>
      <p:bldP spid="2458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2095128"/>
            <a:ext cx="67246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ctr"/>
            <a:r>
              <a:rPr lang="zh-CN" altLang="en-US" sz="2800" b="1" dirty="0">
                <a:ea typeface="仿宋_GB2312" pitchFamily="49" charset="-122"/>
              </a:rPr>
              <a:t>玩具、照片、飞机、火箭模型</a:t>
            </a:r>
            <a:r>
              <a:rPr lang="en-US" altLang="zh-CN" sz="2800" b="1" dirty="0">
                <a:ea typeface="仿宋_GB2312" pitchFamily="49" charset="-122"/>
              </a:rPr>
              <a:t>…</a:t>
            </a:r>
            <a:endParaRPr lang="en-US" altLang="zh-CN" sz="2800" b="1" dirty="0">
              <a:ea typeface="仿宋_GB2312" pitchFamily="49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400800" y="2121024"/>
            <a:ext cx="2419350" cy="6096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~ </a:t>
            </a:r>
            <a:r>
              <a:rPr lang="zh-CN" altLang="en-US" sz="2800" b="1">
                <a:ea typeface="仿宋_GB2312" pitchFamily="49" charset="-122"/>
              </a:rPr>
              <a:t>实物模型</a:t>
            </a:r>
            <a:endParaRPr lang="zh-CN" altLang="en-US" sz="280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28600" y="2887216"/>
            <a:ext cx="657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仿宋_GB2312" pitchFamily="49" charset="-122"/>
              </a:rPr>
              <a:t>水箱中的舰艇、风洞中的飞机</a:t>
            </a:r>
            <a:r>
              <a:rPr lang="en-US" altLang="zh-CN" sz="2800" b="1">
                <a:ea typeface="仿宋_GB2312" pitchFamily="49" charset="-122"/>
              </a:rPr>
              <a:t>…</a:t>
            </a:r>
            <a:endParaRPr lang="en-US" altLang="zh-CN" sz="2800" b="1">
              <a:ea typeface="仿宋_GB2312" pitchFamily="49" charset="-122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372225" y="2963416"/>
            <a:ext cx="2495550" cy="6096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sz="2800" b="1" dirty="0"/>
              <a:t>~ </a:t>
            </a:r>
            <a:r>
              <a:rPr lang="zh-CN" altLang="en-US" sz="2800" b="1" dirty="0">
                <a:ea typeface="仿宋_GB2312" pitchFamily="49" charset="-122"/>
              </a:rPr>
              <a:t>物理模型</a:t>
            </a:r>
            <a:endParaRPr lang="zh-CN" altLang="en-US" sz="28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28601" y="3717032"/>
            <a:ext cx="62876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ea typeface="仿宋_GB2312" pitchFamily="49" charset="-122"/>
              </a:rPr>
              <a:t>地图、电路图、分子结构图</a:t>
            </a:r>
            <a:r>
              <a:rPr lang="en-US" altLang="zh-CN" sz="2800" b="1" dirty="0">
                <a:ea typeface="仿宋_GB2312" pitchFamily="49" charset="-122"/>
              </a:rPr>
              <a:t>…</a:t>
            </a:r>
            <a:endParaRPr lang="en-US" altLang="zh-CN" sz="2800" b="1" dirty="0">
              <a:ea typeface="仿宋_GB2312" pitchFamily="49" charset="-122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324600" y="3717032"/>
            <a:ext cx="2495550" cy="6096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~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符号模型</a:t>
            </a: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27584" y="4495800"/>
            <a:ext cx="7200800" cy="1143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模型</a:t>
            </a:r>
            <a:r>
              <a:rPr lang="zh-CN" altLang="en-US" sz="2800" b="1" dirty="0">
                <a:ea typeface="楷体_GB2312" pitchFamily="49" charset="-122"/>
              </a:rPr>
              <a:t>是为了一定目的，对客观事物的</a:t>
            </a:r>
            <a:r>
              <a:rPr lang="zh-CN" altLang="en-US" sz="2800" b="1" dirty="0" smtClean="0">
                <a:ea typeface="楷体_GB2312" pitchFamily="49" charset="-122"/>
              </a:rPr>
              <a:t>一部分</a:t>
            </a:r>
            <a:endParaRPr lang="zh-CN" altLang="en-US" sz="2800" b="1" dirty="0" smtClean="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ea typeface="楷体_GB2312" pitchFamily="49" charset="-122"/>
              </a:rPr>
              <a:t>进行简缩、抽象、提炼出来的</a:t>
            </a:r>
            <a:r>
              <a:rPr lang="zh-CN" altLang="en-US" sz="2800" b="1" dirty="0" smtClean="0">
                <a:solidFill>
                  <a:srgbClr val="FF3300"/>
                </a:solidFill>
                <a:ea typeface="楷体_GB2312" pitchFamily="49" charset="-122"/>
              </a:rPr>
              <a:t>原型</a:t>
            </a:r>
            <a:r>
              <a:rPr lang="zh-CN" altLang="en-US" sz="2800" b="1" dirty="0" smtClean="0">
                <a:ea typeface="楷体_GB2312" pitchFamily="49" charset="-122"/>
              </a:rPr>
              <a:t>的替代物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28600" y="5715000"/>
            <a:ext cx="8736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3300"/>
                </a:solidFill>
                <a:ea typeface="仿宋_GB2312" pitchFamily="49" charset="-122"/>
              </a:rPr>
              <a:t>模型</a:t>
            </a:r>
            <a:r>
              <a:rPr lang="zh-CN" altLang="en-US" sz="2800" b="1">
                <a:ea typeface="仿宋_GB2312" pitchFamily="49" charset="-122"/>
              </a:rPr>
              <a:t>集中反映了</a:t>
            </a:r>
            <a:r>
              <a:rPr lang="zh-CN" altLang="en-US" sz="2800" b="1">
                <a:solidFill>
                  <a:srgbClr val="FF3300"/>
                </a:solidFill>
                <a:ea typeface="仿宋_GB2312" pitchFamily="49" charset="-122"/>
              </a:rPr>
              <a:t>原型</a:t>
            </a:r>
            <a:r>
              <a:rPr lang="zh-CN" altLang="en-US" sz="2800" b="1">
                <a:ea typeface="仿宋_GB2312" pitchFamily="49" charset="-122"/>
              </a:rPr>
              <a:t>中人们需要的那一部分特征</a:t>
            </a:r>
            <a:r>
              <a:rPr lang="en-US" altLang="zh-CN" sz="2800" b="1">
                <a:ea typeface="仿宋_GB2312" pitchFamily="49" charset="-122"/>
              </a:rPr>
              <a:t>.</a:t>
            </a:r>
            <a:endParaRPr lang="en-US" altLang="zh-CN" sz="2800" b="1">
              <a:ea typeface="仿宋_GB2312" pitchFamily="49" charset="-122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115616" y="627410"/>
            <a:ext cx="6019800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从现实对象到数学模型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971600" y="1365818"/>
            <a:ext cx="295232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我们常见的模型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6948488" y="692150"/>
          <a:ext cx="1511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Clip" r:id="rId1" imgW="5318125" imgH="3086100" progId="MS_ClipArt_Gallery.2">
                  <p:embed/>
                </p:oleObj>
              </mc:Choice>
              <mc:Fallback>
                <p:oleObj name="Clip" r:id="rId1" imgW="5318125" imgH="308610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692150"/>
                        <a:ext cx="1511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3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nimBg="1" autoUpdateAnimBg="0"/>
      <p:bldP spid="15365" grpId="0" autoUpdateAnimBg="0"/>
      <p:bldP spid="15366" grpId="0" animBg="1" autoUpdateAnimBg="0"/>
      <p:bldP spid="15367" grpId="0" autoUpdateAnimBg="0"/>
      <p:bldP spid="15368" grpId="0" animBg="1" autoUpdateAnimBg="0"/>
      <p:bldP spid="15369" grpId="0"/>
      <p:bldP spid="15370" grpId="0" autoUpdateAnimBg="0"/>
      <p:bldP spid="153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295400" y="1295400"/>
            <a:ext cx="914400" cy="1066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模型</a:t>
            </a:r>
            <a:endParaRPr lang="zh-CN" altLang="en-US" sz="2800" b="1"/>
          </a:p>
          <a:p>
            <a:pPr algn="ctr"/>
            <a:r>
              <a:rPr lang="zh-CN" altLang="en-US" sz="2800" b="1"/>
              <a:t>求解</a:t>
            </a:r>
            <a:endParaRPr lang="zh-CN" altLang="en-US" sz="2800" b="1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667000" y="1524000"/>
            <a:ext cx="556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b="1"/>
              <a:t>各种数学方法、软件和计算机技术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667000" y="2667000"/>
            <a:ext cx="5486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如结果的误差分析、统计分析、</a:t>
            </a:r>
            <a:endParaRPr lang="zh-CN" altLang="en-US" sz="2800" b="1" dirty="0"/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模型对数据的稳定性分析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295400" y="2667000"/>
            <a:ext cx="914400" cy="1066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模型</a:t>
            </a:r>
            <a:endParaRPr lang="zh-CN" altLang="en-US" sz="2800" b="1"/>
          </a:p>
          <a:p>
            <a:pPr algn="ctr"/>
            <a:r>
              <a:rPr lang="zh-CN" altLang="en-US" sz="2800" b="1"/>
              <a:t>分析</a:t>
            </a:r>
            <a:endParaRPr lang="zh-CN" altLang="en-US" sz="2800" b="1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295400" y="4114800"/>
            <a:ext cx="914400" cy="1066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模型</a:t>
            </a:r>
            <a:endParaRPr lang="zh-CN" altLang="en-US" sz="2800" b="1"/>
          </a:p>
          <a:p>
            <a:pPr algn="ctr"/>
            <a:r>
              <a:rPr lang="zh-CN" altLang="en-US" sz="2800" b="1"/>
              <a:t>检验</a:t>
            </a:r>
            <a:endParaRPr lang="zh-CN" altLang="en-US" sz="2800" b="1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743200" y="4114800"/>
            <a:ext cx="5410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/>
              <a:t>与实际现象、数据比较，</a:t>
            </a:r>
            <a:endParaRPr lang="zh-CN" altLang="en-US" sz="2800" b="1"/>
          </a:p>
          <a:p>
            <a:pPr>
              <a:lnSpc>
                <a:spcPct val="120000"/>
              </a:lnSpc>
            </a:pPr>
            <a:r>
              <a:rPr lang="zh-CN" altLang="en-US" sz="2800" b="1"/>
              <a:t>检验模型的合理性、适用性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295400" y="5486400"/>
            <a:ext cx="1981200" cy="609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模型应用</a:t>
            </a:r>
            <a:endParaRPr lang="zh-CN" altLang="en-US" sz="2800" b="1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09664" y="582960"/>
            <a:ext cx="3590528" cy="685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数学建模的一般步骤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904360" y="476672"/>
          <a:ext cx="7000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Clip" r:id="rId1" imgW="2794000" imgH="4113530" progId="MS_ClipArt_Gallery.2">
                  <p:embed/>
                </p:oleObj>
              </mc:Choice>
              <mc:Fallback>
                <p:oleObj name="Clip" r:id="rId1" imgW="2794000" imgH="411353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360" y="476672"/>
                        <a:ext cx="70008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1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 autoUpdateAnimBg="0"/>
      <p:bldP spid="25606" grpId="0" animBg="1" autoUpdateAnimBg="0"/>
      <p:bldP spid="25607" grpId="0" animBg="1" autoUpdateAnimBg="0"/>
      <p:bldP spid="25608" grpId="0" animBg="1" autoUpdateAnimBg="0"/>
      <p:bldP spid="25609" grpId="0" animBg="1" autoUpdateAnimBg="0"/>
      <p:bldP spid="25610" grpId="0" animBg="1" autoUpdateAnimBg="0"/>
      <p:bldP spid="2561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026"/>
          <p:cNvSpPr txBox="1">
            <a:spLocks noChangeArrowheads="1"/>
          </p:cNvSpPr>
          <p:nvPr/>
        </p:nvSpPr>
        <p:spPr bwMode="auto">
          <a:xfrm>
            <a:off x="2491173" y="692696"/>
            <a:ext cx="3962400" cy="584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数学建模的全过程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Rectangle 1027"/>
          <p:cNvSpPr>
            <a:spLocks noChangeArrowheads="1"/>
          </p:cNvSpPr>
          <p:nvPr/>
        </p:nvSpPr>
        <p:spPr bwMode="auto">
          <a:xfrm>
            <a:off x="1187450" y="1700808"/>
            <a:ext cx="2592388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latin typeface="+mj-ea"/>
                <a:ea typeface="+mj-ea"/>
              </a:rPr>
              <a:t>现实对象的信息</a:t>
            </a:r>
            <a:endParaRPr kumimoji="0" lang="zh-CN" altLang="en-US" sz="2800" b="1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1028"/>
          <p:cNvSpPr>
            <a:spLocks noChangeArrowheads="1"/>
          </p:cNvSpPr>
          <p:nvPr/>
        </p:nvSpPr>
        <p:spPr bwMode="auto">
          <a:xfrm>
            <a:off x="5364163" y="1732558"/>
            <a:ext cx="2520950" cy="762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latin typeface="+mj-ea"/>
                <a:ea typeface="+mj-ea"/>
              </a:rPr>
              <a:t>数学模型</a:t>
            </a:r>
            <a:endParaRPr kumimoji="0" lang="zh-CN" altLang="en-US" sz="2800" b="1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0" name="Rectangle 1029"/>
          <p:cNvSpPr>
            <a:spLocks noChangeArrowheads="1"/>
          </p:cNvSpPr>
          <p:nvPr/>
        </p:nvSpPr>
        <p:spPr bwMode="auto">
          <a:xfrm>
            <a:off x="1187450" y="3285133"/>
            <a:ext cx="2592388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latin typeface="+mj-ea"/>
                <a:ea typeface="+mj-ea"/>
              </a:rPr>
              <a:t>现实对象的解答</a:t>
            </a:r>
            <a:endParaRPr kumimoji="0" lang="zh-CN" altLang="en-US" sz="2800" b="1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1" name="Rectangle 1030"/>
          <p:cNvSpPr>
            <a:spLocks noChangeArrowheads="1"/>
          </p:cNvSpPr>
          <p:nvPr/>
        </p:nvSpPr>
        <p:spPr bwMode="auto">
          <a:xfrm>
            <a:off x="5292725" y="3332758"/>
            <a:ext cx="2665413" cy="762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latin typeface="+mj-ea"/>
                <a:ea typeface="+mj-ea"/>
              </a:rPr>
              <a:t>数学模型的解答</a:t>
            </a:r>
            <a:endParaRPr kumimoji="0" lang="zh-CN" altLang="en-US" sz="2800" b="1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32" name="Group 44"/>
          <p:cNvGrpSpPr/>
          <p:nvPr/>
        </p:nvGrpSpPr>
        <p:grpSpPr bwMode="auto">
          <a:xfrm>
            <a:off x="3779838" y="3675658"/>
            <a:ext cx="1512887" cy="519112"/>
            <a:chOff x="2381" y="2205"/>
            <a:chExt cx="953" cy="327"/>
          </a:xfrm>
        </p:grpSpPr>
        <p:sp>
          <p:nvSpPr>
            <p:cNvPr id="33" name="Line 1038"/>
            <p:cNvSpPr>
              <a:spLocks noChangeShapeType="1"/>
            </p:cNvSpPr>
            <p:nvPr/>
          </p:nvSpPr>
          <p:spPr bwMode="auto">
            <a:xfrm flipH="1">
              <a:off x="2381" y="2205"/>
              <a:ext cx="9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Text Box 1039"/>
            <p:cNvSpPr txBox="1">
              <a:spLocks noChangeArrowheads="1"/>
            </p:cNvSpPr>
            <p:nvPr/>
          </p:nvSpPr>
          <p:spPr bwMode="auto">
            <a:xfrm>
              <a:off x="2562" y="2205"/>
              <a:ext cx="6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smtClean="0">
                  <a:solidFill>
                    <a:srgbClr val="000000"/>
                  </a:solidFill>
                  <a:latin typeface="+mj-ea"/>
                  <a:ea typeface="+mj-ea"/>
                </a:rPr>
                <a:t>解释</a:t>
              </a:r>
              <a:endParaRPr lang="zh-CN" altLang="en-US" sz="2800" b="1" kern="0" smtClea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Group 45"/>
          <p:cNvGrpSpPr/>
          <p:nvPr/>
        </p:nvGrpSpPr>
        <p:grpSpPr bwMode="auto">
          <a:xfrm>
            <a:off x="1476375" y="2451695"/>
            <a:ext cx="1008063" cy="863600"/>
            <a:chOff x="930" y="1434"/>
            <a:chExt cx="635" cy="544"/>
          </a:xfrm>
        </p:grpSpPr>
        <p:sp>
          <p:nvSpPr>
            <p:cNvPr id="36" name="Line 1041"/>
            <p:cNvSpPr>
              <a:spLocks noChangeShapeType="1"/>
            </p:cNvSpPr>
            <p:nvPr/>
          </p:nvSpPr>
          <p:spPr bwMode="auto">
            <a:xfrm flipV="1">
              <a:off x="1565" y="1434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Text Box 1042"/>
            <p:cNvSpPr txBox="1">
              <a:spLocks noChangeArrowheads="1"/>
            </p:cNvSpPr>
            <p:nvPr/>
          </p:nvSpPr>
          <p:spPr bwMode="auto">
            <a:xfrm>
              <a:off x="930" y="1570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dirty="0" smtClean="0">
                  <a:solidFill>
                    <a:srgbClr val="000000"/>
                  </a:solidFill>
                  <a:latin typeface="+mj-ea"/>
                  <a:ea typeface="+mj-ea"/>
                </a:rPr>
                <a:t>验证</a:t>
              </a:r>
              <a:endParaRPr lang="zh-CN" altLang="en-US" sz="2800" b="1" kern="0" dirty="0" smtClea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8" name="Group 42"/>
          <p:cNvGrpSpPr/>
          <p:nvPr/>
        </p:nvGrpSpPr>
        <p:grpSpPr bwMode="auto">
          <a:xfrm>
            <a:off x="3779838" y="2091333"/>
            <a:ext cx="1584325" cy="519112"/>
            <a:chOff x="2381" y="1207"/>
            <a:chExt cx="998" cy="327"/>
          </a:xfrm>
        </p:grpSpPr>
        <p:sp>
          <p:nvSpPr>
            <p:cNvPr id="39" name="Line 1032"/>
            <p:cNvSpPr>
              <a:spLocks noChangeShapeType="1"/>
            </p:cNvSpPr>
            <p:nvPr/>
          </p:nvSpPr>
          <p:spPr bwMode="auto">
            <a:xfrm>
              <a:off x="2381" y="1207"/>
              <a:ext cx="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Text Box 1033"/>
            <p:cNvSpPr txBox="1">
              <a:spLocks noChangeArrowheads="1"/>
            </p:cNvSpPr>
            <p:nvPr/>
          </p:nvSpPr>
          <p:spPr bwMode="auto">
            <a:xfrm>
              <a:off x="2562" y="1207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smtClean="0">
                  <a:solidFill>
                    <a:srgbClr val="000000"/>
                  </a:solidFill>
                  <a:latin typeface="+mj-ea"/>
                  <a:ea typeface="+mj-ea"/>
                </a:rPr>
                <a:t>表述</a:t>
              </a:r>
              <a:endParaRPr lang="zh-CN" altLang="en-US" sz="2800" b="1" kern="0" smtClea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1" name="Group 43"/>
          <p:cNvGrpSpPr/>
          <p:nvPr/>
        </p:nvGrpSpPr>
        <p:grpSpPr bwMode="auto">
          <a:xfrm>
            <a:off x="6588125" y="2451695"/>
            <a:ext cx="1079500" cy="863600"/>
            <a:chOff x="4150" y="1434"/>
            <a:chExt cx="680" cy="544"/>
          </a:xfrm>
        </p:grpSpPr>
        <p:sp>
          <p:nvSpPr>
            <p:cNvPr id="42" name="Line 1035"/>
            <p:cNvSpPr>
              <a:spLocks noChangeShapeType="1"/>
            </p:cNvSpPr>
            <p:nvPr/>
          </p:nvSpPr>
          <p:spPr bwMode="auto">
            <a:xfrm>
              <a:off x="4150" y="1434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 Box 1036"/>
            <p:cNvSpPr txBox="1">
              <a:spLocks noChangeArrowheads="1"/>
            </p:cNvSpPr>
            <p:nvPr/>
          </p:nvSpPr>
          <p:spPr bwMode="auto">
            <a:xfrm>
              <a:off x="4150" y="1570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smtClean="0">
                  <a:solidFill>
                    <a:srgbClr val="000000"/>
                  </a:solidFill>
                  <a:latin typeface="+mj-ea"/>
                  <a:ea typeface="+mj-ea"/>
                </a:rPr>
                <a:t>求解</a:t>
              </a:r>
              <a:endParaRPr lang="zh-CN" altLang="en-US" sz="2800" b="1" kern="0" smtClea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4" name="Text Box 1053"/>
          <p:cNvSpPr txBox="1">
            <a:spLocks noChangeArrowheads="1"/>
          </p:cNvSpPr>
          <p:nvPr/>
        </p:nvSpPr>
        <p:spPr bwMode="auto">
          <a:xfrm>
            <a:off x="2267744" y="5857453"/>
            <a:ext cx="104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实践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1055"/>
          <p:cNvSpPr txBox="1">
            <a:spLocks noChangeArrowheads="1"/>
          </p:cNvSpPr>
          <p:nvPr/>
        </p:nvSpPr>
        <p:spPr bwMode="auto">
          <a:xfrm>
            <a:off x="8172450" y="1819870"/>
            <a:ext cx="647700" cy="18097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kern="0" smtClean="0">
                <a:solidFill>
                  <a:srgbClr val="000000"/>
                </a:solidFill>
                <a:latin typeface="+mj-ea"/>
                <a:ea typeface="+mj-ea"/>
              </a:rPr>
              <a:t>数学世界</a:t>
            </a:r>
            <a:endParaRPr lang="zh-CN" altLang="en-US" sz="2800" b="1" kern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46" name="Group 40"/>
          <p:cNvGrpSpPr/>
          <p:nvPr/>
        </p:nvGrpSpPr>
        <p:grpSpPr bwMode="auto">
          <a:xfrm>
            <a:off x="3274219" y="5857453"/>
            <a:ext cx="1473200" cy="523875"/>
            <a:chOff x="2064" y="3748"/>
            <a:chExt cx="928" cy="330"/>
          </a:xfrm>
        </p:grpSpPr>
        <p:sp>
          <p:nvSpPr>
            <p:cNvPr id="47" name="Text Box 1057"/>
            <p:cNvSpPr txBox="1">
              <a:spLocks noChangeArrowheads="1"/>
            </p:cNvSpPr>
            <p:nvPr/>
          </p:nvSpPr>
          <p:spPr bwMode="auto">
            <a:xfrm>
              <a:off x="2336" y="3748"/>
              <a:ext cx="6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理论</a:t>
              </a:r>
              <a:endParaRPr lang="zh-CN" altLang="en-US" sz="2800" b="1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AutoShape 1058"/>
            <p:cNvSpPr>
              <a:spLocks noChangeArrowheads="1"/>
            </p:cNvSpPr>
            <p:nvPr/>
          </p:nvSpPr>
          <p:spPr bwMode="auto">
            <a:xfrm>
              <a:off x="2064" y="3889"/>
              <a:ext cx="219" cy="144"/>
            </a:xfrm>
            <a:prstGeom prst="rightArrow">
              <a:avLst>
                <a:gd name="adj1" fmla="val 50000"/>
                <a:gd name="adj2" fmla="val 38021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2800" b="1" ker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9" name="Group 41"/>
          <p:cNvGrpSpPr/>
          <p:nvPr/>
        </p:nvGrpSpPr>
        <p:grpSpPr bwMode="auto">
          <a:xfrm>
            <a:off x="4715669" y="5857453"/>
            <a:ext cx="1473200" cy="523875"/>
            <a:chOff x="2971" y="3748"/>
            <a:chExt cx="928" cy="330"/>
          </a:xfrm>
        </p:grpSpPr>
        <p:sp>
          <p:nvSpPr>
            <p:cNvPr id="50" name="Text Box 1060"/>
            <p:cNvSpPr txBox="1">
              <a:spLocks noChangeArrowheads="1"/>
            </p:cNvSpPr>
            <p:nvPr/>
          </p:nvSpPr>
          <p:spPr bwMode="auto">
            <a:xfrm>
              <a:off x="3243" y="3748"/>
              <a:ext cx="6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实践</a:t>
              </a:r>
              <a:endParaRPr lang="zh-CN" altLang="en-US" sz="2800" b="1" kern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AutoShape 1061"/>
            <p:cNvSpPr>
              <a:spLocks noChangeArrowheads="1"/>
            </p:cNvSpPr>
            <p:nvPr/>
          </p:nvSpPr>
          <p:spPr bwMode="auto">
            <a:xfrm>
              <a:off x="2971" y="3884"/>
              <a:ext cx="219" cy="144"/>
            </a:xfrm>
            <a:prstGeom prst="rightArrow">
              <a:avLst>
                <a:gd name="adj1" fmla="val 50000"/>
                <a:gd name="adj2" fmla="val 38021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2800" b="1" ker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574674" y="4804379"/>
            <a:ext cx="2062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两次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翻译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2800" b="1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52" name="Text Box 1054"/>
          <p:cNvSpPr txBox="1">
            <a:spLocks noChangeArrowheads="1"/>
          </p:cNvSpPr>
          <p:nvPr/>
        </p:nvSpPr>
        <p:spPr bwMode="auto">
          <a:xfrm>
            <a:off x="250825" y="2013545"/>
            <a:ext cx="647700" cy="180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j-ea"/>
                <a:ea typeface="+mj-ea"/>
              </a:rPr>
              <a:t>现实世界</a:t>
            </a:r>
            <a:endParaRPr lang="zh-CN" altLang="en-US" sz="2800" b="1" dirty="0"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976369" y="524917"/>
          <a:ext cx="7000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Clip" r:id="rId1" imgW="2794000" imgH="4113530" progId="MS_ClipArt_Gallery.2">
                  <p:embed/>
                </p:oleObj>
              </mc:Choice>
              <mc:Fallback>
                <p:oleObj name="Clip" r:id="rId1" imgW="2794000" imgH="4113530" progId="MS_ClipArt_Gallery.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6369" y="524917"/>
                        <a:ext cx="70008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1049"/>
          <p:cNvSpPr txBox="1">
            <a:spLocks noChangeArrowheads="1"/>
          </p:cNvSpPr>
          <p:nvPr/>
        </p:nvSpPr>
        <p:spPr bwMode="auto">
          <a:xfrm>
            <a:off x="2691360" y="4437112"/>
            <a:ext cx="547335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将</a:t>
            </a:r>
            <a:r>
              <a:rPr lang="zh-CN" altLang="en-US" sz="2800" b="1" dirty="0"/>
              <a:t>实际问题“翻译”成数学问题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55" name="Text Box 1051"/>
          <p:cNvSpPr txBox="1">
            <a:spLocks noChangeArrowheads="1"/>
          </p:cNvSpPr>
          <p:nvPr/>
        </p:nvSpPr>
        <p:spPr bwMode="auto">
          <a:xfrm>
            <a:off x="2691360" y="5214144"/>
            <a:ext cx="528265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将</a:t>
            </a:r>
            <a:r>
              <a:rPr lang="zh-CN" altLang="en-US" sz="2800" b="1" dirty="0" smtClean="0"/>
              <a:t>数学解答</a:t>
            </a:r>
            <a:r>
              <a:rPr lang="zh-CN" altLang="en-US" sz="2800" b="1" dirty="0"/>
              <a:t>“翻译”回实际对象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animBg="1" autoUpdateAnimBg="0"/>
      <p:bldP spid="30" grpId="0" animBg="1" autoUpdateAnimBg="0"/>
      <p:bldP spid="31" grpId="0" animBg="1" autoUpdateAnimBg="0"/>
      <p:bldP spid="44" grpId="0"/>
      <p:bldP spid="45" grpId="0" animBg="1" autoUpdateAnimBg="0"/>
      <p:bldP spid="53" grpId="0"/>
      <p:bldP spid="52" grpId="0" animBg="1" autoUpdateAnimBg="0"/>
      <p:bldP spid="54" grpId="0" autoUpdateAnimBg="0"/>
      <p:bldP spid="5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897063" y="692696"/>
            <a:ext cx="5943600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1.7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数学模型的特点和分类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12800" y="2514600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逼真性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可行性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244600" y="3443288"/>
            <a:ext cx="233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渐进性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244600" y="434340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强健性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219200" y="5272088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可转移性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156200" y="2528888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非预制性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156200" y="344328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条理性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181600" y="435768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技艺性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181600" y="527208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模型的</a:t>
            </a:r>
            <a:r>
              <a:rPr lang="zh-CN" altLang="en-US" sz="2800" b="1" dirty="0">
                <a:solidFill>
                  <a:srgbClr val="FF0000"/>
                </a:solidFill>
              </a:rPr>
              <a:t>局限性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2290" name="Object 12"/>
          <p:cNvGraphicFramePr>
            <a:graphicFrameLocks noChangeAspect="1"/>
          </p:cNvGraphicFramePr>
          <p:nvPr/>
        </p:nvGraphicFramePr>
        <p:xfrm>
          <a:off x="460375" y="457200"/>
          <a:ext cx="10636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Clip" r:id="rId1" imgW="3453130" imgH="3459480" progId="MS_ClipArt_Gallery.2">
                  <p:embed/>
                </p:oleObj>
              </mc:Choice>
              <mc:Fallback>
                <p:oleObj name="Clip" r:id="rId1" imgW="3453130" imgH="345948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57200"/>
                        <a:ext cx="10636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2690812" y="1628800"/>
            <a:ext cx="40386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数学模型的特点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36" grpId="0"/>
      <p:bldP spid="44037" grpId="0"/>
      <p:bldP spid="44038" grpId="0"/>
      <p:bldP spid="44039" grpId="0"/>
      <p:bldP spid="44040" grpId="0"/>
      <p:bldP spid="44041" grpId="0"/>
      <p:bldP spid="44042" grpId="0"/>
      <p:bldP spid="440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667000" y="609600"/>
            <a:ext cx="35052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数学模型的分类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1752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应用领域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438400" y="14478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人口、交通、经济、生态、</a:t>
            </a:r>
            <a:r>
              <a:rPr lang="en-US" altLang="zh-CN" sz="2800" b="1"/>
              <a:t>…</a:t>
            </a:r>
            <a:endParaRPr lang="en-US" altLang="zh-CN" sz="2800" b="1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57200" y="2300288"/>
            <a:ext cx="1752600" cy="51911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数学方法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438400" y="2300288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初等数学、微分方程、规划、统计、</a:t>
            </a:r>
            <a:r>
              <a:rPr lang="en-US" altLang="zh-CN" sz="2800" b="1"/>
              <a:t>…</a:t>
            </a:r>
            <a:endParaRPr lang="en-US" altLang="zh-CN" sz="2800" b="1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78715" y="3398044"/>
            <a:ext cx="1752600" cy="519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表现特性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2514600" y="45720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描述、优化、预报、决策、</a:t>
            </a:r>
            <a:r>
              <a:rPr lang="en-US" altLang="zh-CN" sz="2800" b="1"/>
              <a:t>…</a:t>
            </a:r>
            <a:endParaRPr lang="en-US" altLang="zh-CN" sz="2800" b="1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457200" y="4495800"/>
            <a:ext cx="1752600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建模目的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457200" y="5410200"/>
            <a:ext cx="1752600" cy="5191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了解程度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667000" y="5410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白箱</a:t>
            </a:r>
            <a:endParaRPr lang="zh-CN" altLang="en-US" sz="2800" b="1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4343400" y="5410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灰箱</a:t>
            </a:r>
            <a:endParaRPr lang="zh-CN" altLang="en-US" sz="2800" b="1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6019800" y="5410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黑箱</a:t>
            </a:r>
            <a:endParaRPr lang="zh-CN" altLang="en-US" sz="2800" b="1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2514600" y="3124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确定和随机</a:t>
            </a:r>
            <a:endParaRPr lang="zh-CN" altLang="en-US" sz="2800" b="1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5562600" y="31384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静态和动态</a:t>
            </a:r>
            <a:endParaRPr lang="zh-CN" altLang="en-US" sz="2800" b="1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5562600" y="38862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线性和非线性</a:t>
            </a:r>
            <a:endParaRPr lang="zh-CN" altLang="en-US" sz="2800" b="1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2514600" y="38100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离散和连续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 autoUpdateAnimBg="0"/>
      <p:bldP spid="45062" grpId="0" autoUpdateAnimBg="0"/>
      <p:bldP spid="45063" grpId="0" animBg="1" autoUpdateAnimBg="0"/>
      <p:bldP spid="45064" grpId="0" autoUpdateAnimBg="0"/>
      <p:bldP spid="45065" grpId="0" animBg="1" autoUpdateAnimBg="0"/>
      <p:bldP spid="45066" grpId="0" autoUpdateAnimBg="0"/>
      <p:bldP spid="45067" grpId="0" animBg="1" autoUpdateAnimBg="0"/>
      <p:bldP spid="45068" grpId="0" animBg="1" autoUpdateAnimBg="0"/>
      <p:bldP spid="45069" grpId="0" autoUpdateAnimBg="0"/>
      <p:bldP spid="45070" grpId="0" autoUpdateAnimBg="0"/>
      <p:bldP spid="45071" grpId="0" autoUpdateAnimBg="0"/>
      <p:bldP spid="45072" grpId="0" autoUpdateAnimBg="0"/>
      <p:bldP spid="45073" grpId="0" autoUpdateAnimBg="0"/>
      <p:bldP spid="45074" grpId="0" autoUpdateAnimBg="0"/>
      <p:bldP spid="4507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7"/>
          <p:cNvSpPr>
            <a:spLocks noChangeArrowheads="1"/>
          </p:cNvSpPr>
          <p:nvPr/>
        </p:nvSpPr>
        <p:spPr bwMode="auto">
          <a:xfrm>
            <a:off x="395362" y="2564904"/>
            <a:ext cx="33845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技术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大致有章可循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74638" y="1844824"/>
            <a:ext cx="88693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数学建模与其说是一门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技术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，不如说是一门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艺术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zh-CN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4" name="Rectangle 68"/>
          <p:cNvSpPr>
            <a:spLocks noChangeArrowheads="1"/>
          </p:cNvSpPr>
          <p:nvPr/>
        </p:nvSpPr>
        <p:spPr bwMode="auto">
          <a:xfrm>
            <a:off x="3562350" y="2563962"/>
            <a:ext cx="5581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艺术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无法归纳成普遍适用的准则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99403" y="3297660"/>
            <a:ext cx="7200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着重培养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数学建模的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意识和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能力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3565" name="对象 38"/>
          <p:cNvGraphicFramePr>
            <a:graphicFrameLocks noChangeAspect="1"/>
          </p:cNvGraphicFramePr>
          <p:nvPr/>
        </p:nvGraphicFramePr>
        <p:xfrm>
          <a:off x="492369" y="476672"/>
          <a:ext cx="6397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剪辑" r:id="rId1" imgW="5486400" imgH="5546725" progId="MS_ClipArt_Gallery.2">
                  <p:embed/>
                </p:oleObj>
              </mc:Choice>
              <mc:Fallback>
                <p:oleObj name="剪辑" r:id="rId1" imgW="5486400" imgH="5546725" progId="MS_ClipArt_Gallery.2">
                  <p:embed/>
                  <p:pic>
                    <p:nvPicPr>
                      <p:cNvPr id="0" name="图片 63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69" y="476672"/>
                        <a:ext cx="63976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620838" y="620688"/>
            <a:ext cx="6264275" cy="1077218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1.8  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怎样学习数学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建模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学习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课程和参加竞赛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68"/>
          <p:cNvSpPr>
            <a:spLocks noChangeArrowheads="1"/>
          </p:cNvSpPr>
          <p:nvPr/>
        </p:nvSpPr>
        <p:spPr bwMode="auto">
          <a:xfrm>
            <a:off x="467544" y="4149080"/>
            <a:ext cx="818070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数学</a:t>
            </a:r>
            <a:r>
              <a:rPr lang="zh-CN" altLang="zh-CN" sz="2800" b="1" dirty="0">
                <a:solidFill>
                  <a:srgbClr val="FF0000"/>
                </a:solidFill>
              </a:rPr>
              <a:t>建模的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意识</a:t>
            </a:r>
            <a:r>
              <a:rPr lang="zh-CN" altLang="en-US" sz="2800" b="1" dirty="0"/>
              <a:t> </a:t>
            </a:r>
            <a:r>
              <a:rPr lang="zh-CN" altLang="en-US" sz="2800" b="1" dirty="0" smtClean="0"/>
              <a:t>   </a:t>
            </a:r>
            <a:r>
              <a:rPr lang="zh-CN" altLang="zh-CN" sz="2800" b="1" dirty="0" smtClean="0"/>
              <a:t>对于日常生活</a:t>
            </a:r>
            <a:r>
              <a:rPr lang="zh-CN" altLang="zh-CN" sz="2800" b="1" dirty="0"/>
              <a:t>和工作中那些</a:t>
            </a:r>
            <a:r>
              <a:rPr lang="zh-CN" altLang="zh-CN" sz="2800" b="1" dirty="0" smtClean="0"/>
              <a:t>需要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zh-CN" altLang="zh-CN" sz="2800" b="1" dirty="0" smtClean="0"/>
              <a:t>或者可以</a:t>
            </a:r>
            <a:r>
              <a:rPr lang="zh-CN" altLang="zh-CN" sz="2800" b="1" dirty="0"/>
              <a:t>用</a:t>
            </a:r>
            <a:r>
              <a:rPr lang="zh-CN" altLang="zh-CN" sz="2800" b="1" dirty="0" smtClean="0"/>
              <a:t>数学</a:t>
            </a:r>
            <a:r>
              <a:rPr lang="zh-CN" altLang="en-US" sz="2800" b="1" dirty="0" smtClean="0"/>
              <a:t>知识</a:t>
            </a:r>
            <a:r>
              <a:rPr lang="zh-CN" altLang="zh-CN" sz="2800" b="1" dirty="0" smtClean="0"/>
              <a:t>分析</a:t>
            </a:r>
            <a:r>
              <a:rPr lang="zh-CN" altLang="zh-CN" sz="2800" b="1" dirty="0"/>
              <a:t>、解决的实际问题，</a:t>
            </a:r>
            <a:r>
              <a:rPr lang="zh-CN" altLang="zh-CN" sz="2800" b="1" dirty="0" smtClean="0"/>
              <a:t>能够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敏锐地发现</a:t>
            </a:r>
            <a:r>
              <a:rPr lang="zh-CN" altLang="zh-CN" sz="2800" b="1" dirty="0">
                <a:solidFill>
                  <a:srgbClr val="FF0000"/>
                </a:solidFill>
              </a:rPr>
              <a:t>并从建模的角度去积极地思考、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研究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/>
      <p:bldP spid="34" grpId="0"/>
      <p:bldP spid="37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68313" y="1484784"/>
            <a:ext cx="18208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想象力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84438" y="1484784"/>
            <a:ext cx="18208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洞察力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500563" y="1484784"/>
            <a:ext cx="1820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判断力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732588" y="1484784"/>
            <a:ext cx="1820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创新意识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836712"/>
            <a:ext cx="2799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数学建模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能力</a:t>
            </a:r>
            <a:r>
              <a:rPr lang="zh-CN" altLang="en-US" sz="2800" b="1" dirty="0" smtClean="0"/>
              <a:t> </a:t>
            </a:r>
            <a:endParaRPr lang="zh-CN" altLang="en-US" sz="2800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91297" y="2132856"/>
            <a:ext cx="316835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比较广博的数学知识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55576" y="2780928"/>
            <a:ext cx="624003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深入实际调查研究的决心和能力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87375" y="3528180"/>
            <a:ext cx="7200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如何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学习数学建模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1296" y="4437112"/>
            <a:ext cx="713708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j-ea"/>
              </a:rPr>
              <a:t>学别人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</a:rPr>
              <a:t>的模型（学习、分析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</a:rPr>
              <a:t>、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</a:rPr>
              <a:t>改进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</a:rPr>
              <a:t>、推广）</a:t>
            </a:r>
            <a:endParaRPr lang="en-US" altLang="zh-CN" sz="2800" b="1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0535" y="5235338"/>
            <a:ext cx="667141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j-ea"/>
              </a:rPr>
              <a:t>做自己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</a:rPr>
              <a:t>的模型（实际题目，参加竞赛）</a:t>
            </a:r>
            <a:endParaRPr lang="en-US" altLang="zh-CN" sz="2800" b="1" dirty="0">
              <a:solidFill>
                <a:srgbClr val="000000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96752"/>
            <a:ext cx="7344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对于</a:t>
            </a:r>
            <a:r>
              <a:rPr lang="zh-CN" altLang="zh-CN" sz="2800" b="1" dirty="0" smtClean="0"/>
              <a:t>案例——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椅子能在不平的地面上放稳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吗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zh-CN" sz="2800" b="1" dirty="0" smtClean="0"/>
              <a:t>在学</a:t>
            </a:r>
            <a:r>
              <a:rPr lang="zh-CN" altLang="zh-CN" sz="2800" b="1" dirty="0"/>
              <a:t>懂的基础上</a:t>
            </a:r>
            <a:r>
              <a:rPr lang="zh-CN" altLang="zh-CN" sz="2800" b="1" dirty="0" smtClean="0"/>
              <a:t>可以</a:t>
            </a:r>
            <a:r>
              <a:rPr lang="zh-CN" altLang="en-US" sz="2800" b="1" dirty="0" smtClean="0"/>
              <a:t>作哪些</a:t>
            </a:r>
            <a:r>
              <a:rPr lang="zh-CN" altLang="zh-CN" sz="2800" b="1" dirty="0" smtClean="0"/>
              <a:t>研究</a:t>
            </a:r>
            <a:r>
              <a:rPr lang="zh-CN" altLang="en-US" sz="2800" b="1" dirty="0" smtClean="0"/>
              <a:t>？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6068" y="548680"/>
            <a:ext cx="418476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学别人</a:t>
            </a:r>
            <a:r>
              <a:rPr lang="zh-CN" altLang="en-US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3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en-US" altLang="zh-CN" sz="3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96107" y="2204864"/>
            <a:ext cx="8353425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模型假设中哪些条件是本质的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哪些是非本质的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? </a:t>
            </a:r>
            <a:endParaRPr lang="en-US" altLang="zh-CN" sz="2800" b="1" dirty="0">
              <a:solidFill>
                <a:srgbClr val="000000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283894" y="3439877"/>
            <a:ext cx="4465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四脚连线呈长方形可以吗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0569" y="3429397"/>
            <a:ext cx="31686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椅脚连线呈正方形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40569" y="2780110"/>
            <a:ext cx="25193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地面高度连续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923532" y="2780110"/>
            <a:ext cx="367188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椅子至少三只脚着地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916237" y="2822972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是</a:t>
            </a:r>
            <a:endParaRPr lang="zh-CN" altLang="en-US" sz="2800" b="1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453313" y="2780928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" panose="02010609060101010101" pitchFamily="49" charset="-122"/>
              </a:rPr>
              <a:t>是</a:t>
            </a:r>
            <a:endParaRPr lang="zh-CN" altLang="en-US" sz="2800" b="1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636963" y="3428628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" panose="02010609060101010101" pitchFamily="49" charset="-122"/>
              </a:rPr>
              <a:t>非</a:t>
            </a:r>
            <a:endParaRPr lang="zh-CN" altLang="en-US" sz="2800" b="1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95536" y="4149080"/>
            <a:ext cx="4032250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建模的关键是什么？ </a:t>
            </a:r>
            <a:endParaRPr lang="zh-CN" altLang="en-US" sz="2800" b="1" dirty="0">
              <a:solidFill>
                <a:srgbClr val="000000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570661" y="4149080"/>
            <a:ext cx="4103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  <a:sym typeface="Symbol" panose="05050102010706020507" pitchFamily="18" charset="2"/>
              </a:rPr>
              <a:t>变量</a:t>
            </a:r>
            <a:r>
              <a:rPr lang="zh-CN" altLang="en-US" sz="2800" b="1" i="1" dirty="0" smtClean="0">
                <a:solidFill>
                  <a:srgbClr val="000000"/>
                </a:solidFill>
                <a:latin typeface="+mj-ea"/>
                <a:ea typeface="+mj-ea"/>
                <a:sym typeface="Symbol" panose="05050102010706020507" pitchFamily="18" charset="2"/>
              </a:rPr>
              <a:t>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  <a:sym typeface="Symbol" panose="05050102010706020507" pitchFamily="18" charset="2"/>
              </a:rPr>
              <a:t>表示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  <a:sym typeface="Symbol" panose="05050102010706020507" pitchFamily="18" charset="2"/>
              </a:rPr>
              <a:t>椅子的位置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  <a:sym typeface="Symbol" panose="05050102010706020507" pitchFamily="18" charset="2"/>
              </a:rPr>
              <a:t>. 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1257548" y="4796780"/>
            <a:ext cx="6697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+mj-ea"/>
              </a:rPr>
              <a:t>函数 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+mj-ea"/>
              </a:rPr>
              <a:t>f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), 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+mj-ea"/>
              </a:rPr>
              <a:t>g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+mj-ea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+mj-ea"/>
              </a:rPr>
              <a:t>表示椅脚与地面的距离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684213" y="6064522"/>
            <a:ext cx="824388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椅子的旋转轴在哪里，它在旋转过程中怎样变化？ 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359073" y="5471559"/>
            <a:ext cx="5400402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建模过程中有无不严谨之处？</a:t>
            </a:r>
            <a:endParaRPr lang="zh-CN" altLang="en-US" sz="2800" b="1" dirty="0">
              <a:solidFill>
                <a:srgbClr val="000000"/>
              </a:solidFill>
              <a:latin typeface="+mj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/>
      <p:bldP spid="14" grpId="0"/>
      <p:bldP spid="15" grpId="0"/>
      <p:bldP spid="16" grpId="0" animBg="1" autoUpdateAnimBg="0"/>
      <p:bldP spid="17" grpId="0" autoUpdateAnimBg="0"/>
      <p:bldP spid="18" grpId="0" autoUpdateAnimBg="0"/>
      <p:bldP spid="19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650" y="1773238"/>
            <a:ext cx="7615238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zh-CN" sz="2800" b="1" dirty="0">
                <a:solidFill>
                  <a:srgbClr val="FF0000"/>
                </a:solidFill>
              </a:rPr>
              <a:t>亲自动手</a:t>
            </a:r>
            <a:r>
              <a:rPr lang="zh-CN" altLang="zh-CN" sz="2800" b="1" dirty="0"/>
              <a:t>，踏踏实实地做几个实际题目</a:t>
            </a:r>
            <a:r>
              <a:rPr lang="en-US" altLang="zh-CN" sz="2800" b="1" dirty="0"/>
              <a:t>——</a:t>
            </a:r>
            <a:endParaRPr lang="en-US" altLang="zh-CN" sz="2800" b="1" dirty="0"/>
          </a:p>
          <a:p>
            <a:pPr>
              <a:defRPr/>
            </a:pPr>
            <a:endParaRPr lang="en-US" altLang="zh-CN" sz="2800" b="1" dirty="0"/>
          </a:p>
          <a:p>
            <a:pPr>
              <a:defRPr/>
            </a:pPr>
            <a:r>
              <a:rPr lang="en-US" altLang="zh-CN" sz="2800" b="1" dirty="0"/>
              <a:t>     </a:t>
            </a:r>
            <a:r>
              <a:rPr lang="zh-CN" altLang="zh-CN" sz="2800" b="1" dirty="0"/>
              <a:t>不妨从包饺子这样的简单问题开始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0723" name="Rectangle 69"/>
          <p:cNvSpPr>
            <a:spLocks noChangeArrowheads="1"/>
          </p:cNvSpPr>
          <p:nvPr/>
        </p:nvSpPr>
        <p:spPr bwMode="auto">
          <a:xfrm>
            <a:off x="2411413" y="690563"/>
            <a:ext cx="3528739" cy="65020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做自己的模型</a:t>
            </a: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724" name="Picture 9" descr="j019538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692150"/>
            <a:ext cx="8461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55650" y="3602038"/>
            <a:ext cx="7812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提倡在实际生活中</a:t>
            </a:r>
            <a:r>
              <a:rPr lang="zh-CN" altLang="zh-CN" sz="2800" b="1" dirty="0">
                <a:solidFill>
                  <a:srgbClr val="FF0000"/>
                </a:solidFill>
              </a:rPr>
              <a:t>发现、提出问题</a:t>
            </a:r>
            <a:r>
              <a:rPr lang="zh-CN" altLang="zh-CN" sz="2800" b="1" dirty="0"/>
              <a:t>，建立模型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7" name="矩形 6"/>
          <p:cNvSpPr/>
          <p:nvPr/>
        </p:nvSpPr>
        <p:spPr>
          <a:xfrm>
            <a:off x="755650" y="4365625"/>
            <a:ext cx="7488238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数学建模竞赛</a:t>
            </a: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为提高用建模方法分析、解决实际问题的能力，搭建了广阔的平台</a:t>
            </a:r>
            <a:r>
              <a:rPr lang="en-US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6863" y="1457325"/>
            <a:ext cx="59309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 1992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年由中国工业与应用数学学会   （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CSIAM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） 组织举办首次竞赛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.</a:t>
            </a:r>
            <a:endParaRPr lang="en-US" altLang="zh-CN" sz="2800" b="1" dirty="0" smtClean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59361" y="2708920"/>
            <a:ext cx="868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 1994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年起教育部高教司和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CSIAM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共同举办（每年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9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月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).</a:t>
            </a:r>
            <a:endParaRPr lang="en-US" altLang="zh-CN" sz="2800" b="1" dirty="0" smtClean="0">
              <a:solidFill>
                <a:srgbClr val="000000"/>
              </a:solidFill>
              <a:latin typeface="+mj-lt"/>
              <a:ea typeface="+mj-ea"/>
            </a:endParaRPr>
          </a:p>
        </p:txBody>
      </p:sp>
      <p:pic>
        <p:nvPicPr>
          <p:cNvPr id="31748" name="Picture 8" descr="cumcm_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92138"/>
            <a:ext cx="1800225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706438" y="692696"/>
            <a:ext cx="6265862" cy="60824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en-US" sz="3200" b="1">
                <a:ea typeface="楷体" panose="02010609060101010101" pitchFamily="49" charset="-122"/>
              </a:rPr>
              <a:t>全国大学生数学建模竞赛</a:t>
            </a:r>
            <a:endParaRPr lang="zh-CN" altLang="en-US" sz="3200" b="1">
              <a:ea typeface="楷体" panose="02010609060101010101" pitchFamily="49" charset="-122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195513" y="5900261"/>
            <a:ext cx="42481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FF0000"/>
                </a:solidFill>
                <a:ea typeface="楷体" panose="02010609060101010101" pitchFamily="49" charset="-122"/>
              </a:rPr>
              <a:t>网址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：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http://mcm.edu.cn</a:t>
            </a:r>
            <a:endParaRPr kumimoji="0" lang="en-US" altLang="zh-CN" sz="2800" kern="0" dirty="0">
              <a:solidFill>
                <a:srgbClr val="FF0000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6863" y="3573016"/>
            <a:ext cx="7696199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近几年每年全国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1000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多所院校、三四万支队伍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参赛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. </a:t>
            </a:r>
            <a:endParaRPr lang="en-US" altLang="zh-CN" sz="2800" b="1" dirty="0" smtClean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96892" y="4526265"/>
            <a:ext cx="7696199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我国高校规模最大的课外科技活动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. </a:t>
            </a:r>
            <a:endParaRPr lang="en-US" altLang="zh-CN" sz="2800" b="1" dirty="0" smtClean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90" y="5211445"/>
            <a:ext cx="7180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山东省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</a:rPr>
              <a:t>129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所院校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近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</a:rPr>
              <a:t>4000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支队伍参赛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 bldLvl="0" animBg="1"/>
      <p:bldP spid="13" grpId="0"/>
      <p:bldP spid="1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9388" y="1562100"/>
            <a:ext cx="1066800" cy="588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kern="0" smtClean="0">
                <a:solidFill>
                  <a:srgbClr val="000000"/>
                </a:solidFill>
                <a:ea typeface="隶书" panose="02010509060101010101" pitchFamily="49" charset="-122"/>
              </a:rPr>
              <a:t>内容</a:t>
            </a:r>
            <a:endParaRPr lang="zh-CN" altLang="en-US" sz="3200" b="1" kern="0" smtClean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439862" y="1574800"/>
            <a:ext cx="774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赛题：工程技术、管理科学中简化的实际问题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.</a:t>
            </a:r>
            <a:endParaRPr lang="en-US" altLang="zh-CN" sz="2800" b="1" dirty="0" smtClean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439862" y="2151063"/>
            <a:ext cx="7127875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答卷：用数学建模解决问题全过程的论文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.</a:t>
            </a:r>
            <a:endParaRPr lang="en-US" altLang="zh-CN" sz="2800" b="1" dirty="0" smtClean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79388" y="2798763"/>
            <a:ext cx="1066800" cy="588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kern="0" smtClean="0">
                <a:solidFill>
                  <a:srgbClr val="000000"/>
                </a:solidFill>
                <a:ea typeface="隶书" panose="02010509060101010101" pitchFamily="49" charset="-122"/>
              </a:rPr>
              <a:t>形式</a:t>
            </a:r>
            <a:endParaRPr lang="zh-CN" altLang="en-US" sz="3200" b="1" kern="0" smtClean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331913" y="2870200"/>
            <a:ext cx="7004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 3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名大学生组队、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3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天内完成的通讯比赛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.</a:t>
            </a:r>
            <a:endParaRPr lang="en-US" altLang="zh-CN" sz="2800" b="1" dirty="0" smtClean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309688" y="3408363"/>
            <a:ext cx="7048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可使用任何死材料，不可与队外他人讨论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.</a:t>
            </a:r>
            <a:endParaRPr lang="en-US" altLang="zh-CN" sz="2800" b="1" dirty="0" smtClean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79388" y="5287963"/>
            <a:ext cx="1066800" cy="588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kern="0" smtClean="0">
                <a:solidFill>
                  <a:srgbClr val="000000"/>
                </a:solidFill>
                <a:ea typeface="隶书" panose="02010509060101010101" pitchFamily="49" charset="-122"/>
              </a:rPr>
              <a:t>宗旨</a:t>
            </a:r>
            <a:endParaRPr lang="zh-CN" altLang="en-US" sz="3200" b="1" kern="0" smtClean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403350" y="5318125"/>
            <a:ext cx="7140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800" b="1" smtClean="0">
                <a:solidFill>
                  <a:srgbClr val="FF0000"/>
                </a:solidFill>
                <a:latin typeface="+mj-lt"/>
                <a:ea typeface="+mj-ea"/>
              </a:rPr>
              <a:t>创新意识  团队精神  重在参与  公平竞争</a:t>
            </a:r>
            <a:endParaRPr lang="zh-CN" altLang="en-US" sz="2800" b="1" smtClean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79388" y="4135438"/>
            <a:ext cx="1066800" cy="588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kern="0" smtClean="0">
                <a:solidFill>
                  <a:srgbClr val="000000"/>
                </a:solidFill>
                <a:ea typeface="隶书" panose="02010509060101010101" pitchFamily="49" charset="-122"/>
              </a:rPr>
              <a:t>标准</a:t>
            </a:r>
            <a:endParaRPr lang="zh-CN" altLang="en-US" sz="3200" b="1" kern="0" smtClean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1403350" y="4076700"/>
            <a:ext cx="5329238" cy="11176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smtClean="0">
                <a:solidFill>
                  <a:srgbClr val="000000"/>
                </a:solidFill>
                <a:latin typeface="+mj-lt"/>
                <a:ea typeface="+mj-ea"/>
              </a:rPr>
              <a:t>假设的合理性，建模的创造性，结果的正确性，表述的清晰性</a:t>
            </a:r>
            <a:r>
              <a:rPr lang="en-US" altLang="zh-CN" sz="2800" b="1" smtClean="0">
                <a:solidFill>
                  <a:srgbClr val="000000"/>
                </a:solidFill>
                <a:latin typeface="+mj-lt"/>
                <a:ea typeface="+mj-ea"/>
              </a:rPr>
              <a:t>.</a:t>
            </a:r>
            <a:endParaRPr lang="en-US" altLang="zh-CN" sz="2800" b="1" smtClean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32780" name="Text Box 13"/>
          <p:cNvSpPr txBox="1">
            <a:spLocks noChangeArrowheads="1"/>
          </p:cNvSpPr>
          <p:nvPr/>
        </p:nvSpPr>
        <p:spPr bwMode="auto">
          <a:xfrm>
            <a:off x="2268538" y="782638"/>
            <a:ext cx="5040312" cy="57943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" panose="02010609060101010101" pitchFamily="49" charset="-122"/>
              </a:rPr>
              <a:t>全国大学生数学建模竞赛</a:t>
            </a:r>
            <a:endParaRPr lang="zh-CN" altLang="en-US" sz="3200" dirty="0">
              <a:ea typeface="楷体" panose="02010609060101010101" pitchFamily="49" charset="-122"/>
            </a:endParaRPr>
          </a:p>
        </p:txBody>
      </p:sp>
      <p:pic>
        <p:nvPicPr>
          <p:cNvPr id="32781" name="Picture 14" descr="j019538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8175"/>
            <a:ext cx="8461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utoUpdateAnimBg="0"/>
      <p:bldP spid="16" grpId="0"/>
      <p:bldP spid="17" grpId="0" animBg="1" autoUpdateAnimBg="0"/>
      <p:bldP spid="18" grpId="0" autoUpdateAnimBg="0"/>
      <p:bldP spid="19" grpId="0"/>
      <p:bldP spid="20" grpId="0" animBg="1" autoUpdateAnimBg="0"/>
      <p:bldP spid="21" grpId="0"/>
      <p:bldP spid="22" grpId="0" animBg="1" autoUpdateAnimBg="0"/>
      <p:bldP spid="2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401560" y="764704"/>
            <a:ext cx="7304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</a:rPr>
              <a:t>你碰到过的数学模型</a:t>
            </a:r>
            <a:r>
              <a:rPr lang="en-US" altLang="zh-CN" sz="3200" b="1" dirty="0"/>
              <a:t>——</a:t>
            </a:r>
            <a:r>
              <a:rPr lang="en-US" altLang="zh-CN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航行问题”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7956550" y="620713"/>
          <a:ext cx="9588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Clip" r:id="rId1" imgW="2903855" imgH="3048000" progId="MS_ClipArt_Gallery.2">
                  <p:embed/>
                </p:oleObj>
              </mc:Choice>
              <mc:Fallback>
                <p:oleObj name="Clip" r:id="rId1" imgW="2903855" imgH="30480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620713"/>
                        <a:ext cx="958850" cy="9239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22136" y="3021531"/>
            <a:ext cx="7062935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用 </a:t>
            </a:r>
            <a:r>
              <a:rPr lang="en-US" altLang="zh-CN" sz="2800" b="1" i="1" dirty="0">
                <a:ea typeface="仿宋_GB2312" pitchFamily="49" charset="-122"/>
              </a:rPr>
              <a:t>x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表示船速，</a:t>
            </a:r>
            <a:r>
              <a:rPr lang="en-US" altLang="zh-CN" sz="2800" b="1" i="1" dirty="0">
                <a:ea typeface="仿宋_GB2312" pitchFamily="49" charset="-122"/>
              </a:rPr>
              <a:t>y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表示水速，列出方程：</a:t>
            </a:r>
            <a:endParaRPr lang="zh-CN" altLang="en-US" sz="2800" b="1" dirty="0"/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899592" y="3861048"/>
          <a:ext cx="4899546" cy="126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公式" r:id="rId3" imgW="1358265" imgH="520700" progId="Equation.3">
                  <p:embed/>
                </p:oleObj>
              </mc:Choice>
              <mc:Fallback>
                <p:oleObj name="公式" r:id="rId3" imgW="1358265" imgH="520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861048"/>
                        <a:ext cx="4899546" cy="126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438400" y="5181600"/>
            <a:ext cx="426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答：船速为</a:t>
            </a:r>
            <a:r>
              <a:rPr lang="en-US" altLang="zh-CN" sz="3200" b="1">
                <a:ea typeface="楷体_GB2312" pitchFamily="49" charset="-122"/>
              </a:rPr>
              <a:t>20km/h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33401" y="1778000"/>
            <a:ext cx="84613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甲乙两地相距</a:t>
            </a:r>
            <a:r>
              <a:rPr lang="en-US" altLang="zh-CN" sz="2800" b="1" dirty="0"/>
              <a:t>750km</a:t>
            </a:r>
            <a:r>
              <a:rPr lang="zh-CN" altLang="en-US" sz="2800" b="1" dirty="0"/>
              <a:t>，船从甲到乙顺水航行需</a:t>
            </a:r>
            <a:r>
              <a:rPr lang="en-US" altLang="zh-CN" sz="2800" b="1" dirty="0"/>
              <a:t>30h</a:t>
            </a:r>
            <a:r>
              <a:rPr lang="zh-CN" altLang="en-US" sz="2800" b="1" dirty="0"/>
              <a:t>，</a:t>
            </a:r>
            <a:endParaRPr lang="zh-CN" altLang="en-US" sz="28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从乙到甲逆水航行需</a:t>
            </a:r>
            <a:r>
              <a:rPr lang="en-US" altLang="zh-CN" sz="2800" b="1" dirty="0"/>
              <a:t>50h</a:t>
            </a:r>
            <a:r>
              <a:rPr lang="zh-CN" altLang="en-US" sz="2800" b="1" dirty="0"/>
              <a:t>，问船的速度是多少</a:t>
            </a:r>
            <a:r>
              <a:rPr lang="en-US" altLang="zh-CN" sz="2800" b="1" dirty="0"/>
              <a:t>?</a:t>
            </a:r>
            <a:endParaRPr lang="en-US" altLang="zh-CN" sz="2800" b="1" dirty="0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019848" y="3833217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 dirty="0">
                <a:ea typeface="仿宋_GB2312" pitchFamily="49" charset="-122"/>
              </a:rPr>
              <a:t>x</a:t>
            </a:r>
            <a:r>
              <a:rPr lang="en-US" altLang="zh-CN" sz="3200" dirty="0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en-US" altLang="zh-CN" sz="3200" dirty="0">
                <a:ea typeface="仿宋_GB2312" pitchFamily="49" charset="-122"/>
              </a:rPr>
              <a:t>20</a:t>
            </a:r>
            <a:endParaRPr lang="en-US" altLang="zh-CN" sz="3200" dirty="0">
              <a:latin typeface="仿宋_GB2312" pitchFamily="49" charset="-122"/>
              <a:ea typeface="仿宋_GB2312" pitchFamily="49" charset="-122"/>
            </a:endParaRPr>
          </a:p>
          <a:p>
            <a:pPr algn="ctr"/>
            <a:r>
              <a:rPr lang="en-US" altLang="zh-CN" sz="2800" b="1" i="1" dirty="0">
                <a:ea typeface="仿宋_GB2312" pitchFamily="49" charset="-122"/>
              </a:rPr>
              <a:t>y </a:t>
            </a:r>
            <a:r>
              <a:rPr lang="en-US" altLang="zh-CN" sz="3200" dirty="0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en-US" altLang="zh-CN" sz="3200" dirty="0">
                <a:ea typeface="仿宋_GB2312" pitchFamily="49" charset="-122"/>
              </a:rPr>
              <a:t>5</a:t>
            </a:r>
            <a:endParaRPr lang="en-US" altLang="zh-CN" sz="3200" dirty="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6096000" y="4138017"/>
            <a:ext cx="1066800" cy="1019175"/>
            <a:chOff x="3888" y="2622"/>
            <a:chExt cx="672" cy="642"/>
          </a:xfrm>
        </p:grpSpPr>
        <p:sp>
          <p:nvSpPr>
            <p:cNvPr id="2058" name="Text Box 12"/>
            <p:cNvSpPr txBox="1">
              <a:spLocks noChangeArrowheads="1"/>
            </p:cNvSpPr>
            <p:nvPr/>
          </p:nvSpPr>
          <p:spPr bwMode="auto">
            <a:xfrm>
              <a:off x="3888" y="2937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</a:rPr>
                <a:t>求解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2059" name="AutoShape 13"/>
            <p:cNvSpPr>
              <a:spLocks noChangeArrowheads="1"/>
            </p:cNvSpPr>
            <p:nvPr/>
          </p:nvSpPr>
          <p:spPr bwMode="auto">
            <a:xfrm>
              <a:off x="3984" y="2622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2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 autoUpdateAnimBg="0"/>
      <p:bldP spid="16393" grpId="0" autoUpdateAnimBg="0"/>
      <p:bldP spid="16394" grpId="0" autoUpdateAnimBg="0"/>
      <p:bldP spid="1639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616075" y="839788"/>
            <a:ext cx="5543550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参加数学建模竞赛的三个阶段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68375" y="1700213"/>
            <a:ext cx="6985000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赛前准备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学习有关知识、方法和软件；题目研讨（及模拟）；组队磨合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68375" y="3213100"/>
            <a:ext cx="720407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三天参赛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吃透题意，发挥正常，注意写作，同舟共济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550" y="4570413"/>
            <a:ext cx="6769100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赛后继续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对有兴趣赛题的深入研讨；实际问题的数学建模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3798" name="对象 9"/>
          <p:cNvGraphicFramePr>
            <a:graphicFrameLocks noChangeAspect="1"/>
          </p:cNvGraphicFramePr>
          <p:nvPr/>
        </p:nvGraphicFramePr>
        <p:xfrm>
          <a:off x="328613" y="508000"/>
          <a:ext cx="6397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剪辑" r:id="rId1" imgW="5486400" imgH="5546725" progId="MS_ClipArt_Gallery.2">
                  <p:embed/>
                </p:oleObj>
              </mc:Choice>
              <mc:Fallback>
                <p:oleObj name="剪辑" r:id="rId1" imgW="5486400" imgH="5546725" progId="MS_ClipArt_Gallery.2">
                  <p:embed/>
                  <p:pic>
                    <p:nvPicPr>
                      <p:cNvPr id="0" name="图片 64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508000"/>
                        <a:ext cx="6397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763713" y="687388"/>
            <a:ext cx="5903912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竞赛培养创新精神和综合素质 </a:t>
            </a: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39750" y="1484313"/>
            <a:ext cx="842486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/>
              <a:t>综合运用数学知识和计算机技术分析、解决实际问题的能力</a:t>
            </a:r>
            <a:r>
              <a:rPr lang="en-US" altLang="zh-CN" sz="2800" b="1"/>
              <a:t>. </a:t>
            </a:r>
            <a:endParaRPr lang="en-US" altLang="zh-CN" sz="2800" b="1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8313" y="2922588"/>
            <a:ext cx="82804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/>
              <a:t>分工合作、取长补短、求同存异、同舟共济的团队精神和协调能力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3" name="矩形 2"/>
          <p:cNvSpPr/>
          <p:nvPr/>
        </p:nvSpPr>
        <p:spPr>
          <a:xfrm>
            <a:off x="468313" y="4357688"/>
            <a:ext cx="7993062" cy="1303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快捷地搜集、整理、消化与题目有关的资料</a:t>
            </a:r>
            <a:r>
              <a:rPr lang="zh-CN" altLang="en-US" sz="28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，</a:t>
            </a:r>
            <a:r>
              <a:rPr lang="zh-CN" altLang="en-US" sz="2800" b="1" dirty="0"/>
              <a:t>主动学习、独立研究的能力</a:t>
            </a:r>
            <a:r>
              <a:rPr lang="en-US" altLang="zh-CN" sz="2800" b="1" dirty="0"/>
              <a:t>. 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4" grpId="0"/>
      <p:bldP spid="7" grpId="0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23850" y="1557338"/>
            <a:ext cx="8280400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/>
              <a:t>完成一篇用建模方法解决实际问题的科技论文，提高文字表达能力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323850" y="4292600"/>
            <a:ext cx="806450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/>
              <a:t>在三天开放型竞赛中自觉遵守纪律，培养诚信意识和自律精神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0825" y="2924175"/>
            <a:ext cx="81375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/>
              <a:t>赛题紧密结合科技和社会热点问题，培养理论联系实际的学风</a:t>
            </a:r>
            <a:r>
              <a:rPr lang="en-US" altLang="zh-CN" sz="2800" b="1"/>
              <a:t>. </a:t>
            </a:r>
            <a:endParaRPr lang="en-US" altLang="zh-CN" sz="2800" b="1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763713" y="687388"/>
            <a:ext cx="5903912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竞赛培养创新精神和综合素质 </a:t>
            </a: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397125" y="5805487"/>
            <a:ext cx="4133850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“一次参赛、终身受益”</a:t>
            </a:r>
            <a:endParaRPr lang="zh-CN" altLang="en-US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/>
      <p:bldP spid="71688" grpId="0"/>
      <p:bldP spid="7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20725" y="692696"/>
            <a:ext cx="76088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航行问题</a:t>
            </a:r>
            <a:r>
              <a:rPr lang="zh-CN" altLang="en-US" sz="3200" b="1" dirty="0">
                <a:ea typeface="楷体_GB2312" pitchFamily="49" charset="-122"/>
              </a:rPr>
              <a:t>建立数学模型的基本步骤</a:t>
            </a:r>
            <a:endParaRPr lang="zh-CN" altLang="en-US" b="1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14400" y="1676400"/>
            <a:ext cx="747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作出简化假设（船速、水速为常数）</a:t>
            </a:r>
            <a:endParaRPr lang="zh-CN" altLang="en-US" sz="2800" b="1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14400" y="2438400"/>
            <a:ext cx="76184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用符号表示有关量（</a:t>
            </a:r>
            <a:r>
              <a:rPr lang="en-US" altLang="zh-CN" sz="2800" b="1" i="1"/>
              <a:t>x, y</a:t>
            </a:r>
            <a:r>
              <a:rPr lang="zh-CN" altLang="en-US" sz="2800" b="1"/>
              <a:t>分别表示船速和水速）</a:t>
            </a:r>
            <a:endParaRPr lang="zh-CN" altLang="en-US" sz="2800" b="1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14400" y="3276600"/>
            <a:ext cx="7689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用物理定律（匀速运动的距离等于速度乘以</a:t>
            </a:r>
            <a:endParaRPr lang="zh-CN" altLang="en-US" sz="2800" b="1" dirty="0"/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  时间）列出数学式子（二元一次方程）</a:t>
            </a:r>
            <a:endParaRPr lang="zh-CN" altLang="en-US" sz="2800" b="1" dirty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14400" y="4572000"/>
            <a:ext cx="7186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求解得到数学解答（</a:t>
            </a:r>
            <a:r>
              <a:rPr lang="en-US" altLang="zh-CN" sz="2800" b="1" i="1"/>
              <a:t>x</a:t>
            </a:r>
            <a:r>
              <a:rPr lang="en-US" altLang="zh-CN" sz="2800" b="1"/>
              <a:t>=20,  </a:t>
            </a:r>
            <a:r>
              <a:rPr lang="en-US" altLang="zh-CN" sz="2800" b="1" i="1"/>
              <a:t>y</a:t>
            </a:r>
            <a:r>
              <a:rPr lang="en-US" altLang="zh-CN" sz="2800" b="1"/>
              <a:t>=5</a:t>
            </a:r>
            <a:r>
              <a:rPr lang="zh-CN" altLang="en-US" sz="2800" b="1"/>
              <a:t>）</a:t>
            </a:r>
            <a:endParaRPr lang="zh-CN" altLang="en-US" sz="2800" b="1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943000" y="5373216"/>
            <a:ext cx="7186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回答原问题（船速</a:t>
            </a:r>
            <a:r>
              <a:rPr lang="zh-CN" altLang="en-US" sz="3200" b="1" dirty="0"/>
              <a:t>为</a:t>
            </a:r>
            <a:r>
              <a:rPr lang="en-US" altLang="zh-CN" sz="3200" b="1" dirty="0"/>
              <a:t>20km/h</a:t>
            </a:r>
            <a:r>
              <a:rPr lang="zh-CN" altLang="en-US" sz="2800" b="1" dirty="0"/>
              <a:t>）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 autoUpdateAnimBg="0"/>
      <p:bldP spid="17412" grpId="0" animBg="1" autoUpdateAnimBg="0"/>
      <p:bldP spid="17413" grpId="0" animBg="1" autoUpdateAnimBg="0"/>
      <p:bldP spid="17414" grpId="0" animBg="1" autoUpdateAnimBg="0"/>
      <p:bldP spid="174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722313" y="548680"/>
            <a:ext cx="7162800" cy="1371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3200" b="1">
                <a:ea typeface="楷体_GB2312" pitchFamily="49" charset="-122"/>
              </a:rPr>
              <a:t>数学模型 </a:t>
            </a:r>
            <a:r>
              <a:rPr lang="en-US" altLang="zh-CN" sz="3200" b="1">
                <a:ea typeface="楷体_GB2312" pitchFamily="49" charset="-122"/>
              </a:rPr>
              <a:t>(Mathematical Model) </a:t>
            </a:r>
            <a:r>
              <a:rPr lang="zh-CN" altLang="en-US" sz="3200" b="1">
                <a:ea typeface="楷体_GB2312" pitchFamily="49" charset="-122"/>
              </a:rPr>
              <a:t>和</a:t>
            </a:r>
            <a:endParaRPr lang="zh-CN" altLang="en-US" sz="3200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>
                <a:ea typeface="楷体_GB2312" pitchFamily="49" charset="-122"/>
              </a:rPr>
              <a:t>数学建模（</a:t>
            </a:r>
            <a:r>
              <a:rPr lang="en-US" altLang="zh-CN" sz="3200" b="1">
                <a:ea typeface="楷体_GB2312" pitchFamily="49" charset="-122"/>
              </a:rPr>
              <a:t>Mathematical Modeling)</a:t>
            </a:r>
            <a:endParaRPr lang="en-US" altLang="zh-CN" sz="3200" b="1">
              <a:ea typeface="楷体_GB2312" pitchFamily="49" charset="-12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4213" y="2636838"/>
            <a:ext cx="7272337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对于一个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现实对象</a:t>
            </a:r>
            <a:r>
              <a:rPr lang="zh-CN" altLang="en-US" sz="2800" b="1">
                <a:latin typeface="宋体" panose="02010600030101010101" pitchFamily="2" charset="-122"/>
              </a:rPr>
              <a:t>，为了一个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特定目的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根据其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内在规律</a:t>
            </a:r>
            <a:r>
              <a:rPr lang="zh-CN" altLang="en-US" sz="2800" b="1">
                <a:latin typeface="宋体" panose="02010600030101010101" pitchFamily="2" charset="-122"/>
              </a:rPr>
              <a:t>，作出必要的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简化假设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运用适当的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数学工具</a:t>
            </a:r>
            <a:r>
              <a:rPr lang="zh-CN" altLang="en-US" sz="2800" b="1">
                <a:latin typeface="宋体" panose="02010600030101010101" pitchFamily="2" charset="-122"/>
              </a:rPr>
              <a:t>，得到的一个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数学表述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339751" y="4509120"/>
            <a:ext cx="5903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zh-CN" altLang="en-US" sz="2800" b="1" dirty="0"/>
              <a:t>建立数学模型的全过程</a:t>
            </a:r>
            <a:endParaRPr lang="zh-CN" altLang="en-US" sz="2800" b="1" dirty="0"/>
          </a:p>
          <a:p>
            <a:pPr algn="ctr">
              <a:lnSpc>
                <a:spcPct val="130000"/>
              </a:lnSpc>
            </a:pPr>
            <a:r>
              <a:rPr lang="zh-CN" altLang="en-US" sz="2800" b="1" dirty="0"/>
              <a:t>（包括表述、求解、解释、检验等）</a:t>
            </a:r>
            <a:endParaRPr lang="zh-CN" altLang="en-US" sz="2800" b="1" dirty="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98518" y="2043460"/>
            <a:ext cx="201612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数学模型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55650" y="4652963"/>
            <a:ext cx="1872134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数学建模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3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 autoUpdateAnimBg="0"/>
      <p:bldP spid="18438" grpId="0" animBg="1" autoUpdateAnimBg="0"/>
      <p:bldP spid="18441" grpId="0" animBg="1"/>
      <p:bldP spid="184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114425" y="2068513"/>
            <a:ext cx="1782763" cy="51911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欧几里德</a:t>
            </a:r>
            <a:r>
              <a:rPr lang="zh-CN" altLang="en-US" sz="28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lang="zh-CN" altLang="en-US" sz="28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843213" y="2093913"/>
            <a:ext cx="2665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《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几何原本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》</a:t>
            </a:r>
            <a:endParaRPr lang="en-US" altLang="zh-CN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651500" y="2093913"/>
            <a:ext cx="2665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光反射定律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042988" y="2794000"/>
            <a:ext cx="1782762" cy="5191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阿基米德</a:t>
            </a:r>
            <a:r>
              <a:rPr lang="zh-CN" altLang="en-US" sz="28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lang="zh-CN" altLang="en-US" sz="28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132138" y="282575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浮力定律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795963" y="282257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杠杆原理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258888" y="3524250"/>
            <a:ext cx="1368425" cy="5191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伽利略</a:t>
            </a:r>
            <a:r>
              <a:rPr lang="zh-CN" altLang="en-US" sz="28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lang="zh-CN" altLang="en-US" sz="28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330325" y="4183063"/>
            <a:ext cx="1009650" cy="51911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牛顿</a:t>
            </a:r>
            <a:r>
              <a:rPr lang="zh-CN" altLang="en-US" sz="28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lang="zh-CN" altLang="en-US" sz="28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132138" y="3544888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落体定律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5722938" y="354171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惯性原理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843213" y="4189413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万有引力定律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5867400" y="4192588"/>
            <a:ext cx="1655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微积分</a:t>
            </a:r>
            <a:endParaRPr lang="zh-CN" altLang="en-US" sz="2800" b="1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0494" name="Picture 15" descr="PE07677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071563"/>
            <a:ext cx="6921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2897188" y="1341438"/>
            <a:ext cx="3798887" cy="52228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+mj-ea"/>
                <a:ea typeface="+mj-ea"/>
              </a:rPr>
              <a:t>数学建模历史悠久</a:t>
            </a:r>
            <a:endParaRPr lang="zh-CN" altLang="en-US" sz="2800" b="1">
              <a:latin typeface="+mj-ea"/>
              <a:ea typeface="+mj-ea"/>
            </a:endParaRP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684213" y="5164138"/>
            <a:ext cx="7848600" cy="10826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直到</a:t>
            </a:r>
            <a:r>
              <a:rPr lang="en-US" altLang="zh-CN" sz="2800" b="1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20</a:t>
            </a:r>
            <a:r>
              <a:rPr lang="zh-CN" altLang="en-US" sz="2800" b="1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世纪后半叶数学建模才逐渐得到普遍重视和广泛应用，并且进入大学的课堂</a:t>
            </a:r>
            <a:r>
              <a:rPr lang="en-US" altLang="zh-CN" sz="2800" b="1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. </a:t>
            </a:r>
            <a:endParaRPr lang="en-US" altLang="zh-CN" sz="2800" b="1">
              <a:solidFill>
                <a:srgbClr val="000000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979712" y="581125"/>
            <a:ext cx="5487888" cy="685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1.2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数学建模的重要意义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/>
      <p:bldP spid="20495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68313" y="1412875"/>
            <a:ext cx="8424862" cy="1288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计算机技术的出现和迅速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发展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为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数学建模的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应用</a:t>
            </a:r>
            <a:endParaRPr lang="en-US" altLang="zh-CN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hangingPunct="1">
              <a:lnSpc>
                <a:spcPts val="4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提供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了强有力的工具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395288" y="4089400"/>
            <a:ext cx="8599487" cy="126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数学迅速进入一些诸如经济、生态、人口、地质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等</a:t>
            </a:r>
            <a:endParaRPr lang="en-US" altLang="zh-CN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hangingPunct="1">
              <a:lnSpc>
                <a:spcPts val="4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领域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，为数学建模开拓了许多新的处女地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508" name="Rectangle 20"/>
          <p:cNvSpPr>
            <a:spLocks noChangeArrowheads="1"/>
          </p:cNvSpPr>
          <p:nvPr/>
        </p:nvSpPr>
        <p:spPr bwMode="auto">
          <a:xfrm>
            <a:off x="1403350" y="692150"/>
            <a:ext cx="6264275" cy="57943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科技进步与社会发展的推动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38250" y="2852936"/>
            <a:ext cx="8496300" cy="113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高新技术中数学建模与科学计算是必不可少的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手段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hangingPunct="1">
              <a:lnSpc>
                <a:spcPts val="4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 ——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数学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科学是关键的、普遍的、可应用的技术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21510" name="Object 23"/>
          <p:cNvGraphicFramePr>
            <a:graphicFrameLocks noChangeAspect="1"/>
          </p:cNvGraphicFramePr>
          <p:nvPr/>
        </p:nvGraphicFramePr>
        <p:xfrm>
          <a:off x="8251825" y="692150"/>
          <a:ext cx="6207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Clip" r:id="rId1" imgW="769620" imgH="746760" progId="MS_ClipArt_Gallery.2">
                  <p:embed/>
                </p:oleObj>
              </mc:Choice>
              <mc:Fallback>
                <p:oleObj name="Clip" r:id="rId1" imgW="769620" imgH="746760" progId="MS_ClipArt_Gallery.2">
                  <p:embed/>
                  <p:pic>
                    <p:nvPicPr>
                      <p:cNvPr id="0" name="图片 54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1825" y="692150"/>
                        <a:ext cx="6207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403350" y="5573713"/>
            <a:ext cx="6408738" cy="51911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数学建模引入教学顺应时代发展的潮流</a:t>
            </a:r>
            <a:endParaRPr lang="zh-CN" altLang="en-US" sz="28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2127250" y="609600"/>
            <a:ext cx="4532982" cy="838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数学建模的具体应用</a:t>
            </a:r>
            <a:endParaRPr lang="zh-CN" altLang="en-US" sz="36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62000" y="1828800"/>
            <a:ext cx="27305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ea typeface="楷体_GB2312" pitchFamily="49" charset="-122"/>
              </a:rPr>
              <a:t>分析与设计</a:t>
            </a:r>
            <a:endParaRPr lang="zh-CN" altLang="en-US" sz="2800" b="1" dirty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638800" y="1905000"/>
            <a:ext cx="274955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>
                <a:ea typeface="楷体_GB2312" pitchFamily="49" charset="-122"/>
              </a:rPr>
              <a:t>预报与决策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762000" y="2971800"/>
            <a:ext cx="2801938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/>
              <a:t>  </a:t>
            </a:r>
            <a:r>
              <a:rPr lang="zh-CN" altLang="en-US" sz="2800" b="1">
                <a:ea typeface="楷体_GB2312" pitchFamily="49" charset="-122"/>
              </a:rPr>
              <a:t>控制与优化</a:t>
            </a:r>
            <a:endParaRPr lang="zh-CN" altLang="en-US" sz="2800" b="1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638800" y="2971800"/>
            <a:ext cx="2678113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>
                <a:ea typeface="楷体_GB2312" pitchFamily="49" charset="-122"/>
              </a:rPr>
              <a:t>规划与管理</a:t>
            </a:r>
            <a:endParaRPr lang="zh-CN" altLang="en-US" sz="2800" b="1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914400" y="4267200"/>
            <a:ext cx="2209800" cy="609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3600" dirty="0">
                <a:ea typeface="隶书" panose="02010509060101010101" pitchFamily="49" charset="-122"/>
              </a:rPr>
              <a:t>数学建模</a:t>
            </a:r>
            <a:endParaRPr lang="zh-CN" altLang="en-US" sz="3600" dirty="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638800" y="4267200"/>
            <a:ext cx="2362200" cy="609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3600" dirty="0">
                <a:ea typeface="隶书" panose="02010509060101010101" pitchFamily="49" charset="-122"/>
              </a:rPr>
              <a:t>计算机技术</a:t>
            </a:r>
            <a:endParaRPr lang="zh-CN" altLang="en-US" sz="3600" dirty="0">
              <a:ea typeface="隶书" panose="02010509060101010101" pitchFamily="49" charset="-122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200400" y="5562600"/>
            <a:ext cx="2595563" cy="685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3200" b="1" dirty="0"/>
              <a:t>知识经济</a:t>
            </a:r>
            <a:endParaRPr lang="zh-CN" altLang="en-US" sz="3200" dirty="0"/>
          </a:p>
        </p:txBody>
      </p:sp>
      <p:grpSp>
        <p:nvGrpSpPr>
          <p:cNvPr id="2" name="Group 21"/>
          <p:cNvGrpSpPr/>
          <p:nvPr/>
        </p:nvGrpSpPr>
        <p:grpSpPr bwMode="auto">
          <a:xfrm>
            <a:off x="1905000" y="4876800"/>
            <a:ext cx="4953000" cy="990600"/>
            <a:chOff x="1200" y="3072"/>
            <a:chExt cx="3120" cy="624"/>
          </a:xfrm>
        </p:grpSpPr>
        <p:grpSp>
          <p:nvGrpSpPr>
            <p:cNvPr id="21518" name="Group 12"/>
            <p:cNvGrpSpPr/>
            <p:nvPr/>
          </p:nvGrpSpPr>
          <p:grpSpPr bwMode="auto">
            <a:xfrm>
              <a:off x="1200" y="3072"/>
              <a:ext cx="816" cy="624"/>
              <a:chOff x="1200" y="3072"/>
              <a:chExt cx="816" cy="624"/>
            </a:xfrm>
          </p:grpSpPr>
          <p:sp>
            <p:nvSpPr>
              <p:cNvPr id="21522" name="Line 13"/>
              <p:cNvSpPr>
                <a:spLocks noChangeShapeType="1"/>
              </p:cNvSpPr>
              <p:nvPr/>
            </p:nvSpPr>
            <p:spPr bwMode="auto">
              <a:xfrm>
                <a:off x="1200" y="307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3" name="Line 14"/>
              <p:cNvSpPr>
                <a:spLocks noChangeShapeType="1"/>
              </p:cNvSpPr>
              <p:nvPr/>
            </p:nvSpPr>
            <p:spPr bwMode="auto">
              <a:xfrm>
                <a:off x="1200" y="36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19" name="Group 15"/>
            <p:cNvGrpSpPr/>
            <p:nvPr/>
          </p:nvGrpSpPr>
          <p:grpSpPr bwMode="auto">
            <a:xfrm>
              <a:off x="3504" y="3072"/>
              <a:ext cx="816" cy="624"/>
              <a:chOff x="3504" y="3072"/>
              <a:chExt cx="816" cy="624"/>
            </a:xfrm>
          </p:grpSpPr>
          <p:sp>
            <p:nvSpPr>
              <p:cNvPr id="21520" name="Line 16"/>
              <p:cNvSpPr>
                <a:spLocks noChangeShapeType="1"/>
              </p:cNvSpPr>
              <p:nvPr/>
            </p:nvSpPr>
            <p:spPr bwMode="auto">
              <a:xfrm>
                <a:off x="4320" y="307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1" name="Line 17"/>
              <p:cNvSpPr>
                <a:spLocks noChangeShapeType="1"/>
              </p:cNvSpPr>
              <p:nvPr/>
            </p:nvSpPr>
            <p:spPr bwMode="auto">
              <a:xfrm flipH="1">
                <a:off x="3504" y="36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18"/>
          <p:cNvGrpSpPr/>
          <p:nvPr/>
        </p:nvGrpSpPr>
        <p:grpSpPr bwMode="auto">
          <a:xfrm>
            <a:off x="3124200" y="3962400"/>
            <a:ext cx="2743200" cy="609600"/>
            <a:chOff x="1968" y="2496"/>
            <a:chExt cx="1584" cy="384"/>
          </a:xfrm>
        </p:grpSpPr>
        <p:sp>
          <p:nvSpPr>
            <p:cNvPr id="21516" name="Line 19"/>
            <p:cNvSpPr>
              <a:spLocks noChangeShapeType="1"/>
            </p:cNvSpPr>
            <p:nvPr/>
          </p:nvSpPr>
          <p:spPr bwMode="auto">
            <a:xfrm>
              <a:off x="1968" y="288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20"/>
            <p:cNvSpPr>
              <a:spLocks noChangeArrowheads="1"/>
            </p:cNvSpPr>
            <p:nvPr/>
          </p:nvSpPr>
          <p:spPr bwMode="auto">
            <a:xfrm>
              <a:off x="2208" y="2496"/>
              <a:ext cx="1104" cy="33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如虎添翼</a:t>
              </a:r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 autoUpdateAnimBg="0"/>
      <p:bldP spid="20486" grpId="0" animBg="1" autoUpdateAnimBg="0"/>
      <p:bldP spid="20487" grpId="0" animBg="1" autoUpdateAnimBg="0"/>
      <p:bldP spid="20488" grpId="0" animBg="1" autoUpdateAnimBg="0"/>
      <p:bldP spid="20489" grpId="0" animBg="1" autoUpdateAnimBg="0"/>
      <p:bldP spid="20490" grpId="0" animBg="1" autoUpdateAnimBg="0"/>
      <p:bldP spid="20491" grpId="0" animBg="1" autoUpdateAnimBg="0"/>
    </p:bldLst>
  </p:timing>
</p:sld>
</file>

<file path=ppt/theme/theme1.xml><?xml version="1.0" encoding="utf-8"?>
<a:theme xmlns:a="http://schemas.openxmlformats.org/drawingml/2006/main" name="shuxuemoxing">
  <a:themeElements>
    <a:clrScheme name="shuxuemoxing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G:\数学模型电子教案\shuxuemoxing.pot</Template>
  <TotalTime>0</TotalTime>
  <Words>5304</Words>
  <Application>WPS 演示</Application>
  <PresentationFormat>全屏显示(4:3)</PresentationFormat>
  <Paragraphs>887</Paragraphs>
  <Slides>42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42</vt:i4>
      </vt:variant>
    </vt:vector>
  </HeadingPairs>
  <TitlesOfParts>
    <vt:vector size="86" baseType="lpstr">
      <vt:lpstr>Arial</vt:lpstr>
      <vt:lpstr>宋体</vt:lpstr>
      <vt:lpstr>Wingdings</vt:lpstr>
      <vt:lpstr>Times New Roman</vt:lpstr>
      <vt:lpstr>楷体</vt:lpstr>
      <vt:lpstr>隶书</vt:lpstr>
      <vt:lpstr>楷体_GB2312</vt:lpstr>
      <vt:lpstr>新宋体</vt:lpstr>
      <vt:lpstr>仿宋_GB2312</vt:lpstr>
      <vt:lpstr>仿宋</vt:lpstr>
      <vt:lpstr>微软雅黑</vt:lpstr>
      <vt:lpstr>Arial Unicode MS</vt:lpstr>
      <vt:lpstr>Calibri</vt:lpstr>
      <vt:lpstr>Times New Roman</vt:lpstr>
      <vt:lpstr>Symbol</vt:lpstr>
      <vt:lpstr>shuxuemoxing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Equation.3</vt:lpstr>
      <vt:lpstr>MS_ClipArt_Gallery.2</vt:lpstr>
      <vt:lpstr>MS_ClipArt_Gallery.2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Administrator</cp:lastModifiedBy>
  <cp:revision>154</cp:revision>
  <dcterms:created xsi:type="dcterms:W3CDTF">2000-02-18T13:05:00Z</dcterms:created>
  <dcterms:modified xsi:type="dcterms:W3CDTF">2021-08-30T02:46:56Z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