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87" r:id="rId3"/>
    <p:sldId id="280" r:id="rId4"/>
    <p:sldId id="256" r:id="rId6"/>
    <p:sldId id="257" r:id="rId7"/>
    <p:sldId id="258" r:id="rId8"/>
    <p:sldId id="259" r:id="rId9"/>
    <p:sldId id="362" r:id="rId10"/>
    <p:sldId id="363" r:id="rId11"/>
    <p:sldId id="365" r:id="rId12"/>
    <p:sldId id="366" r:id="rId13"/>
    <p:sldId id="388" r:id="rId14"/>
    <p:sldId id="390" r:id="rId15"/>
    <p:sldId id="391" r:id="rId16"/>
    <p:sldId id="392" r:id="rId17"/>
    <p:sldId id="367" r:id="rId18"/>
    <p:sldId id="368" r:id="rId19"/>
    <p:sldId id="369" r:id="rId20"/>
    <p:sldId id="436" r:id="rId21"/>
    <p:sldId id="437" r:id="rId22"/>
    <p:sldId id="438" r:id="rId23"/>
    <p:sldId id="439" r:id="rId24"/>
    <p:sldId id="440" r:id="rId25"/>
    <p:sldId id="441" r:id="rId26"/>
    <p:sldId id="442" r:id="rId27"/>
    <p:sldId id="443" r:id="rId28"/>
    <p:sldId id="444" r:id="rId29"/>
    <p:sldId id="445" r:id="rId30"/>
    <p:sldId id="446" r:id="rId31"/>
    <p:sldId id="447" r:id="rId32"/>
    <p:sldId id="448" r:id="rId33"/>
    <p:sldId id="449" r:id="rId34"/>
    <p:sldId id="435" r:id="rId35"/>
    <p:sldId id="422" r:id="rId36"/>
    <p:sldId id="423" r:id="rId37"/>
    <p:sldId id="424" r:id="rId38"/>
    <p:sldId id="425" r:id="rId39"/>
    <p:sldId id="426" r:id="rId40"/>
    <p:sldId id="427" r:id="rId41"/>
    <p:sldId id="428" r:id="rId42"/>
    <p:sldId id="429" r:id="rId43"/>
    <p:sldId id="430" r:id="rId44"/>
    <p:sldId id="431" r:id="rId45"/>
    <p:sldId id="432" r:id="rId46"/>
    <p:sldId id="433" r:id="rId47"/>
    <p:sldId id="434" r:id="rId48"/>
    <p:sldId id="417" r:id="rId49"/>
    <p:sldId id="418" r:id="rId50"/>
    <p:sldId id="419" r:id="rId51"/>
    <p:sldId id="420" r:id="rId52"/>
    <p:sldId id="421" r:id="rId53"/>
    <p:sldId id="470" r:id="rId54"/>
    <p:sldId id="471" r:id="rId55"/>
    <p:sldId id="472" r:id="rId56"/>
    <p:sldId id="473" r:id="rId57"/>
    <p:sldId id="474" r:id="rId58"/>
    <p:sldId id="475" r:id="rId59"/>
    <p:sldId id="476" r:id="rId60"/>
    <p:sldId id="477" r:id="rId61"/>
    <p:sldId id="478" r:id="rId62"/>
    <p:sldId id="479" r:id="rId63"/>
    <p:sldId id="480" r:id="rId64"/>
    <p:sldId id="509" r:id="rId65"/>
    <p:sldId id="510" r:id="rId66"/>
    <p:sldId id="511" r:id="rId67"/>
    <p:sldId id="512" r:id="rId68"/>
    <p:sldId id="513" r:id="rId69"/>
    <p:sldId id="514" r:id="rId70"/>
    <p:sldId id="515" r:id="rId71"/>
    <p:sldId id="516" r:id="rId72"/>
    <p:sldId id="517" r:id="rId73"/>
    <p:sldId id="518" r:id="rId74"/>
    <p:sldId id="519" r:id="rId75"/>
    <p:sldId id="520" r:id="rId76"/>
    <p:sldId id="521" r:id="rId77"/>
    <p:sldId id="522" r:id="rId78"/>
    <p:sldId id="523" r:id="rId79"/>
    <p:sldId id="524" r:id="rId80"/>
    <p:sldId id="525" r:id="rId81"/>
    <p:sldId id="526" r:id="rId8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2f38859-5901-4584-8023-75c48050150e}">
          <p14:sldIdLst>
            <p14:sldId id="256"/>
            <p14:sldId id="257"/>
            <p14:sldId id="258"/>
            <p14:sldId id="363"/>
            <p14:sldId id="365"/>
            <p14:sldId id="366"/>
            <p14:sldId id="388"/>
            <p14:sldId id="390"/>
            <p14:sldId id="391"/>
            <p14:sldId id="392"/>
            <p14:sldId id="367"/>
            <p14:sldId id="368"/>
            <p14:sldId id="369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35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  <p14:sldId id="417"/>
            <p14:sldId id="418"/>
            <p14:sldId id="419"/>
            <p14:sldId id="420"/>
            <p14:sldId id="421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80"/>
            <p14:sldId id="509"/>
            <p14:sldId id="512"/>
            <p14:sldId id="513"/>
            <p14:sldId id="514"/>
            <p14:sldId id="515"/>
            <p14:sldId id="516"/>
            <p14:sldId id="517"/>
            <p14:sldId id="518"/>
            <p14:sldId id="520"/>
            <p14:sldId id="523"/>
            <p14:sldId id="510"/>
            <p14:sldId id="511"/>
            <p14:sldId id="479"/>
            <p14:sldId id="526"/>
            <p14:sldId id="280"/>
            <p14:sldId id="259"/>
            <p14:sldId id="362"/>
            <p14:sldId id="525"/>
            <p14:sldId id="524"/>
            <p14:sldId id="519"/>
            <p14:sldId id="522"/>
            <p14:sldId id="521"/>
            <p14:sldId id="38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CCFF"/>
    <a:srgbClr val="FFFF00"/>
    <a:srgbClr val="99FFCC"/>
    <a:srgbClr val="FFCC66"/>
    <a:srgbClr val="FF99FF"/>
    <a:srgbClr val="FF3300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33" autoAdjust="0"/>
    <p:restoredTop sz="94660"/>
  </p:normalViewPr>
  <p:slideViewPr>
    <p:cSldViewPr>
      <p:cViewPr varScale="1">
        <p:scale>
          <a:sx n="75" d="100"/>
          <a:sy n="75" d="100"/>
        </p:scale>
        <p:origin x="-1574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90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5" Type="http://schemas.openxmlformats.org/officeDocument/2006/relationships/tableStyles" Target="tableStyles.xml"/><Relationship Id="rId84" Type="http://schemas.openxmlformats.org/officeDocument/2006/relationships/viewProps" Target="viewProps.xml"/><Relationship Id="rId83" Type="http://schemas.openxmlformats.org/officeDocument/2006/relationships/presProps" Target="presProps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1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7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0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1.w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wmf"/><Relationship Id="rId2" Type="http://schemas.openxmlformats.org/officeDocument/2006/relationships/image" Target="../media/image153.wmf"/><Relationship Id="rId1" Type="http://schemas.openxmlformats.org/officeDocument/2006/relationships/image" Target="../media/image152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wmf"/><Relationship Id="rId2" Type="http://schemas.openxmlformats.org/officeDocument/2006/relationships/image" Target="../media/image155.wmf"/><Relationship Id="rId1" Type="http://schemas.openxmlformats.org/officeDocument/2006/relationships/image" Target="../media/image151.wmf"/></Relationships>
</file>

<file path=ppt/drawings/_rels/vmlDrawing2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62.wmf"/><Relationship Id="rId5" Type="http://schemas.openxmlformats.org/officeDocument/2006/relationships/image" Target="../media/image161.wmf"/><Relationship Id="rId4" Type="http://schemas.openxmlformats.org/officeDocument/2006/relationships/image" Target="../media/image160.wmf"/><Relationship Id="rId3" Type="http://schemas.openxmlformats.org/officeDocument/2006/relationships/image" Target="../media/image159.wmf"/><Relationship Id="rId2" Type="http://schemas.openxmlformats.org/officeDocument/2006/relationships/image" Target="../media/image158.wmf"/><Relationship Id="rId1" Type="http://schemas.openxmlformats.org/officeDocument/2006/relationships/image" Target="../media/image157.wmf"/></Relationships>
</file>

<file path=ppt/drawings/_rels/vmlDrawing2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0.wmf"/><Relationship Id="rId8" Type="http://schemas.openxmlformats.org/officeDocument/2006/relationships/image" Target="../media/image169.wmf"/><Relationship Id="rId7" Type="http://schemas.openxmlformats.org/officeDocument/2006/relationships/image" Target="../media/image168.wmf"/><Relationship Id="rId6" Type="http://schemas.openxmlformats.org/officeDocument/2006/relationships/image" Target="../media/image167.wmf"/><Relationship Id="rId5" Type="http://schemas.openxmlformats.org/officeDocument/2006/relationships/image" Target="../media/image166.wmf"/><Relationship Id="rId4" Type="http://schemas.openxmlformats.org/officeDocument/2006/relationships/image" Target="../media/image165.wmf"/><Relationship Id="rId3" Type="http://schemas.openxmlformats.org/officeDocument/2006/relationships/image" Target="../media/image157.wmf"/><Relationship Id="rId2" Type="http://schemas.openxmlformats.org/officeDocument/2006/relationships/image" Target="../media/image164.wmf"/><Relationship Id="rId11" Type="http://schemas.openxmlformats.org/officeDocument/2006/relationships/image" Target="../media/image172.wmf"/><Relationship Id="rId10" Type="http://schemas.openxmlformats.org/officeDocument/2006/relationships/image" Target="../media/image171.wmf"/><Relationship Id="rId1" Type="http://schemas.openxmlformats.org/officeDocument/2006/relationships/image" Target="../media/image163.wmf"/></Relationships>
</file>

<file path=ppt/drawings/_rels/vmlDrawing24.vml.rels><?xml version="1.0" encoding="UTF-8" standalone="yes"?>
<Relationships xmlns="http://schemas.openxmlformats.org/package/2006/relationships"><Relationship Id="rId6" Type="http://schemas.openxmlformats.org/officeDocument/2006/relationships/image" Target="../media/image177.wmf"/><Relationship Id="rId5" Type="http://schemas.openxmlformats.org/officeDocument/2006/relationships/image" Target="../media/image157.wmf"/><Relationship Id="rId4" Type="http://schemas.openxmlformats.org/officeDocument/2006/relationships/image" Target="../media/image176.wmf"/><Relationship Id="rId3" Type="http://schemas.openxmlformats.org/officeDocument/2006/relationships/image" Target="../media/image175.wmf"/><Relationship Id="rId2" Type="http://schemas.openxmlformats.org/officeDocument/2006/relationships/image" Target="../media/image174.wmf"/><Relationship Id="rId1" Type="http://schemas.openxmlformats.org/officeDocument/2006/relationships/image" Target="../media/image173.wmf"/></Relationships>
</file>

<file path=ppt/drawings/_rels/vmlDrawing25.vml.rels><?xml version="1.0" encoding="UTF-8" standalone="yes"?>
<Relationships xmlns="http://schemas.openxmlformats.org/package/2006/relationships"><Relationship Id="rId5" Type="http://schemas.openxmlformats.org/officeDocument/2006/relationships/image" Target="../media/image181.wmf"/><Relationship Id="rId4" Type="http://schemas.openxmlformats.org/officeDocument/2006/relationships/image" Target="../media/image180.wmf"/><Relationship Id="rId3" Type="http://schemas.openxmlformats.org/officeDocument/2006/relationships/image" Target="../media/image175.wmf"/><Relationship Id="rId2" Type="http://schemas.openxmlformats.org/officeDocument/2006/relationships/image" Target="../media/image179.wmf"/><Relationship Id="rId1" Type="http://schemas.openxmlformats.org/officeDocument/2006/relationships/image" Target="../media/image178.wmf"/></Relationships>
</file>

<file path=ppt/drawings/_rels/vmlDrawing26.vml.rels><?xml version="1.0" encoding="UTF-8" standalone="yes"?>
<Relationships xmlns="http://schemas.openxmlformats.org/package/2006/relationships"><Relationship Id="rId6" Type="http://schemas.openxmlformats.org/officeDocument/2006/relationships/image" Target="../media/image187.wmf"/><Relationship Id="rId5" Type="http://schemas.openxmlformats.org/officeDocument/2006/relationships/image" Target="../media/image186.wmf"/><Relationship Id="rId4" Type="http://schemas.openxmlformats.org/officeDocument/2006/relationships/image" Target="../media/image185.wmf"/><Relationship Id="rId3" Type="http://schemas.openxmlformats.org/officeDocument/2006/relationships/image" Target="../media/image184.wmf"/><Relationship Id="rId2" Type="http://schemas.openxmlformats.org/officeDocument/2006/relationships/image" Target="../media/image183.wmf"/><Relationship Id="rId1" Type="http://schemas.openxmlformats.org/officeDocument/2006/relationships/image" Target="../media/image182.wmf"/></Relationships>
</file>

<file path=ppt/drawings/_rels/vmlDrawing27.vml.rels><?xml version="1.0" encoding="UTF-8" standalone="yes"?>
<Relationships xmlns="http://schemas.openxmlformats.org/package/2006/relationships"><Relationship Id="rId5" Type="http://schemas.openxmlformats.org/officeDocument/2006/relationships/image" Target="../media/image192.wmf"/><Relationship Id="rId4" Type="http://schemas.openxmlformats.org/officeDocument/2006/relationships/image" Target="../media/image191.wmf"/><Relationship Id="rId3" Type="http://schemas.openxmlformats.org/officeDocument/2006/relationships/image" Target="../media/image190.wmf"/><Relationship Id="rId2" Type="http://schemas.openxmlformats.org/officeDocument/2006/relationships/image" Target="../media/image189.wmf"/><Relationship Id="rId1" Type="http://schemas.openxmlformats.org/officeDocument/2006/relationships/image" Target="../media/image188.w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6.wmf"/><Relationship Id="rId4" Type="http://schemas.openxmlformats.org/officeDocument/2006/relationships/image" Target="../media/image15.wmf"/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5" Type="http://schemas.openxmlformats.org/officeDocument/2006/relationships/image" Target="../media/image22.wmf"/><Relationship Id="rId4" Type="http://schemas.openxmlformats.org/officeDocument/2006/relationships/image" Target="../media/image20.wmf"/><Relationship Id="rId3" Type="http://schemas.openxmlformats.org/officeDocument/2006/relationships/image" Target="../media/image19.wmf"/><Relationship Id="rId2" Type="http://schemas.openxmlformats.org/officeDocument/2006/relationships/image" Target="../media/image21.wmf"/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0A21DB6B-E8F3-4512-8122-33B8B3BB3294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21DB6B-E8F3-4512-8122-33B8B3BB329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3C9DE8F-7FCD-4F7C-89E1-01A4E004AC59}" type="slidenum">
              <a:rPr lang="en-US" altLang="zh-CN"/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4587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9B7422B-7CD5-4DC9-B120-F19DF12E0FED}" type="slidenum">
              <a:rPr lang="en-US" altLang="zh-CN"/>
            </a:fld>
            <a:endParaRPr lang="en-US" altLang="zh-CN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4587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A1C24CD-7EB3-4337-96E3-C4B705A72B74}" type="slidenum">
              <a:rPr lang="en-US" altLang="zh-CN"/>
            </a:fld>
            <a:endParaRPr lang="en-US" altLang="zh-CN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4587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237F3B3-B018-4A9C-8BD3-7CB3BF7C2059}" type="slidenum">
              <a:rPr lang="zh-CN" altLang="en-US" sz="1200" smtClean="0"/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809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9923E1F-62DF-41B7-80D4-2123A4D40D91}" type="slidenum">
              <a:rPr lang="zh-CN" altLang="en-US" sz="1200" smtClean="0"/>
            </a:fld>
            <a:endParaRPr lang="zh-CN" altLang="en-US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hemeOverride" Target="../theme/themeOverride1.xml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1" descr="K1.jpg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6597650"/>
            <a:ext cx="5254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12" descr="K2.jpg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6597650"/>
            <a:ext cx="5254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13" descr="K3.jpg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550" y="6597650"/>
            <a:ext cx="5254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jpeg"/><Relationship Id="rId14" Type="http://schemas.openxmlformats.org/officeDocument/2006/relationships/image" Target="../media/image2.jpeg"/><Relationship Id="rId13" Type="http://schemas.openxmlformats.org/officeDocument/2006/relationships/image" Target="../media/image1.jpeg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图片 11" descr="K1.jpg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6597650"/>
            <a:ext cx="5254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1" name="图片 12" descr="K2.jpg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6597650"/>
            <a:ext cx="5254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2" name="图片 13" descr="K3.jpg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550" y="6597650"/>
            <a:ext cx="5254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.bin"/><Relationship Id="rId8" Type="http://schemas.openxmlformats.org/officeDocument/2006/relationships/image" Target="../media/image20.wmf"/><Relationship Id="rId7" Type="http://schemas.openxmlformats.org/officeDocument/2006/relationships/oleObject" Target="../embeddings/oleObject25.bin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1.w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18.wmf"/><Relationship Id="rId12" Type="http://schemas.openxmlformats.org/officeDocument/2006/relationships/vmlDrawing" Target="../drawings/vmlDrawing8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2.wmf"/><Relationship Id="rId1" Type="http://schemas.openxmlformats.org/officeDocument/2006/relationships/oleObject" Target="../embeddings/oleObject22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vmlDrawing" Target="../drawings/vmlDrawing9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3.emf"/><Relationship Id="rId2" Type="http://schemas.openxmlformats.org/officeDocument/2006/relationships/image" Target="../media/image18.wmf"/><Relationship Id="rId1" Type="http://schemas.openxmlformats.org/officeDocument/2006/relationships/oleObject" Target="../embeddings/oleObject27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wmf"/><Relationship Id="rId1" Type="http://schemas.openxmlformats.org/officeDocument/2006/relationships/oleObject" Target="../embeddings/oleObject28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wmf"/><Relationship Id="rId1" Type="http://schemas.openxmlformats.org/officeDocument/2006/relationships/oleObject" Target="../embeddings/oleObject29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wmf"/><Relationship Id="rId1" Type="http://schemas.openxmlformats.org/officeDocument/2006/relationships/oleObject" Target="../embeddings/oleObject30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3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8.wmf"/><Relationship Id="rId6" Type="http://schemas.openxmlformats.org/officeDocument/2006/relationships/oleObject" Target="../embeddings/oleObject32.bin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18.wmf"/><Relationship Id="rId2" Type="http://schemas.openxmlformats.org/officeDocument/2006/relationships/oleObject" Target="../embeddings/oleObject31.bin"/><Relationship Id="rId1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NULL" TargetMode="External"/><Relationship Id="rId1" Type="http://schemas.openxmlformats.org/officeDocument/2006/relationships/image" Target="../media/image2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NULL" TargetMode="External"/><Relationship Id="rId1" Type="http://schemas.openxmlformats.org/officeDocument/2006/relationships/image" Target="../media/image30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7.xml"/><Relationship Id="rId7" Type="http://schemas.openxmlformats.org/officeDocument/2006/relationships/themeOverride" Target="../theme/themeOverride2.xml"/><Relationship Id="rId6" Type="http://schemas.openxmlformats.org/officeDocument/2006/relationships/image" Target="../media/image5.jpeg"/><Relationship Id="rId5" Type="http://schemas.openxmlformats.org/officeDocument/2006/relationships/slide" Target="slide32.xml"/><Relationship Id="rId4" Type="http://schemas.openxmlformats.org/officeDocument/2006/relationships/slide" Target="slide27.xml"/><Relationship Id="rId3" Type="http://schemas.openxmlformats.org/officeDocument/2006/relationships/slide" Target="slide18.xml"/><Relationship Id="rId2" Type="http://schemas.openxmlformats.org/officeDocument/2006/relationships/slide" Target="slide1.xml"/><Relationship Id="rId1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NULL" TargetMode="External"/><Relationship Id="rId1" Type="http://schemas.openxmlformats.org/officeDocument/2006/relationships/image" Target="../media/image30.jpe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9.png"/><Relationship Id="rId8" Type="http://schemas.openxmlformats.org/officeDocument/2006/relationships/image" Target="../media/image38.png"/><Relationship Id="rId7" Type="http://schemas.openxmlformats.org/officeDocument/2006/relationships/image" Target="../media/image37.png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40.png"/><Relationship Id="rId1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49.png"/><Relationship Id="rId8" Type="http://schemas.openxmlformats.org/officeDocument/2006/relationships/image" Target="../media/image48.png"/><Relationship Id="rId7" Type="http://schemas.openxmlformats.org/officeDocument/2006/relationships/image" Target="../media/image47.png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8.png"/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NULL" TargetMode="External"/><Relationship Id="rId1" Type="http://schemas.openxmlformats.org/officeDocument/2006/relationships/image" Target="../media/image59.jpe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68.png"/><Relationship Id="rId8" Type="http://schemas.openxmlformats.org/officeDocument/2006/relationships/image" Target="../media/image67.png"/><Relationship Id="rId7" Type="http://schemas.openxmlformats.org/officeDocument/2006/relationships/image" Target="../media/image66.png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69.png"/><Relationship Id="rId1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74.emf"/><Relationship Id="rId4" Type="http://schemas.openxmlformats.org/officeDocument/2006/relationships/image" Target="../media/image73.emf"/><Relationship Id="rId3" Type="http://schemas.openxmlformats.org/officeDocument/2006/relationships/image" Target="../media/image72.emf"/><Relationship Id="rId2" Type="http://schemas.openxmlformats.org/officeDocument/2006/relationships/image" Target="../media/image71.emf"/><Relationship Id="rId1" Type="http://schemas.openxmlformats.org/officeDocument/2006/relationships/image" Target="../media/image70.emf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5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5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5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5.jpeg"/><Relationship Id="rId2" Type="http://schemas.openxmlformats.org/officeDocument/2006/relationships/image" Target="../media/image77.emf"/><Relationship Id="rId1" Type="http://schemas.openxmlformats.org/officeDocument/2006/relationships/image" Target="../media/image76.emf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0.emf"/><Relationship Id="rId2" Type="http://schemas.openxmlformats.org/officeDocument/2006/relationships/image" Target="../media/image79.png"/><Relationship Id="rId1" Type="http://schemas.openxmlformats.org/officeDocument/2006/relationships/image" Target="../media/image78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86.emf"/><Relationship Id="rId5" Type="http://schemas.openxmlformats.org/officeDocument/2006/relationships/image" Target="../media/image85.png"/><Relationship Id="rId4" Type="http://schemas.openxmlformats.org/officeDocument/2006/relationships/image" Target="../media/image84.png"/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image" Target="../media/image8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.bin"/><Relationship Id="rId8" Type="http://schemas.openxmlformats.org/officeDocument/2006/relationships/image" Target="../media/image10.wmf"/><Relationship Id="rId7" Type="http://schemas.openxmlformats.org/officeDocument/2006/relationships/oleObject" Target="../embeddings/oleObject5.bin"/><Relationship Id="rId6" Type="http://schemas.openxmlformats.org/officeDocument/2006/relationships/image" Target="../media/image9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7.wmf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1.wmf"/><Relationship Id="rId1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image" Target="../media/image95.png"/><Relationship Id="rId8" Type="http://schemas.openxmlformats.org/officeDocument/2006/relationships/image" Target="../media/image94.png"/><Relationship Id="rId7" Type="http://schemas.openxmlformats.org/officeDocument/2006/relationships/image" Target="../media/image93.png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87.png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5.jpeg"/><Relationship Id="rId3" Type="http://schemas.openxmlformats.org/officeDocument/2006/relationships/image" Target="../media/image98.emf"/><Relationship Id="rId2" Type="http://schemas.openxmlformats.org/officeDocument/2006/relationships/image" Target="../media/image97.emf"/><Relationship Id="rId1" Type="http://schemas.openxmlformats.org/officeDocument/2006/relationships/image" Target="../media/image96.emf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75.jpeg"/><Relationship Id="rId7" Type="http://schemas.openxmlformats.org/officeDocument/2006/relationships/image" Target="../media/image105.png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image" Target="../media/image99.png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09.png"/><Relationship Id="rId4" Type="http://schemas.openxmlformats.org/officeDocument/2006/relationships/image" Target="../media/image108.png"/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image" Target="../media/image75.jpeg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2.png"/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image" Target="../media/image75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3.wmf"/><Relationship Id="rId1" Type="http://schemas.openxmlformats.org/officeDocument/2006/relationships/oleObject" Target="../embeddings/oleObject33.bin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3.wmf"/><Relationship Id="rId1" Type="http://schemas.openxmlformats.org/officeDocument/2006/relationships/oleObject" Target="../embeddings/oleObject34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.bin"/><Relationship Id="rId8" Type="http://schemas.openxmlformats.org/officeDocument/2006/relationships/image" Target="../media/image15.wmf"/><Relationship Id="rId7" Type="http://schemas.openxmlformats.org/officeDocument/2006/relationships/oleObject" Target="../embeddings/oleObject10.bin"/><Relationship Id="rId6" Type="http://schemas.openxmlformats.org/officeDocument/2006/relationships/image" Target="../media/image14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2.wmf"/><Relationship Id="rId12" Type="http://schemas.openxmlformats.org/officeDocument/2006/relationships/vmlDrawing" Target="../drawings/vmlDrawing3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6.wmf"/><Relationship Id="rId1" Type="http://schemas.openxmlformats.org/officeDocument/2006/relationships/oleObject" Target="../embeddings/oleObject7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6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6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115.w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114.wmf"/><Relationship Id="rId1" Type="http://schemas.openxmlformats.org/officeDocument/2006/relationships/oleObject" Target="../embeddings/oleObject35.bin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7.png"/><Relationship Id="rId1" Type="http://schemas.openxmlformats.org/officeDocument/2006/relationships/oleObject" Target="../embeddings/oleObject38.bin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1.png"/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image" Target="../media/image118.png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image" Target="../media/image122.png"/></Relationships>
</file>

<file path=ppt/slides/_rels/slide5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29.png"/><Relationship Id="rId4" Type="http://schemas.openxmlformats.org/officeDocument/2006/relationships/image" Target="../media/image128.png"/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image" Target="../media/image125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36.png"/><Relationship Id="rId6" Type="http://schemas.openxmlformats.org/officeDocument/2006/relationships/image" Target="../media/image135.png"/><Relationship Id="rId5" Type="http://schemas.openxmlformats.org/officeDocument/2006/relationships/image" Target="../media/image134.png"/><Relationship Id="rId4" Type="http://schemas.openxmlformats.org/officeDocument/2006/relationships/image" Target="../media/image133.png"/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image" Target="../media/image130.png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image" Target="../media/image137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2.bin"/></Relationships>
</file>

<file path=ppt/slides/_rels/slide6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46.emf"/><Relationship Id="rId3" Type="http://schemas.openxmlformats.org/officeDocument/2006/relationships/image" Target="../media/image145.emf"/><Relationship Id="rId2" Type="http://schemas.openxmlformats.org/officeDocument/2006/relationships/image" Target="../media/image144.png"/><Relationship Id="rId1" Type="http://schemas.openxmlformats.org/officeDocument/2006/relationships/image" Target="../media/image143.png"/></Relationships>
</file>

<file path=ppt/slides/_rels/slide6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image" Target="../media/image147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0.wmf"/><Relationship Id="rId1" Type="http://schemas.openxmlformats.org/officeDocument/2006/relationships/oleObject" Target="../embeddings/oleObject39.bin"/></Relationships>
</file>

<file path=ppt/slides/_rels/slide6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1.wmf"/><Relationship Id="rId1" Type="http://schemas.openxmlformats.org/officeDocument/2006/relationships/oleObject" Target="../embeddings/oleObject40.bin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0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54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153.w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152.wmf"/><Relationship Id="rId1" Type="http://schemas.openxmlformats.org/officeDocument/2006/relationships/oleObject" Target="../embeddings/oleObject41.bin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56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155.wmf"/><Relationship Id="rId3" Type="http://schemas.openxmlformats.org/officeDocument/2006/relationships/oleObject" Target="../embeddings/oleObject45.bin"/><Relationship Id="rId2" Type="http://schemas.openxmlformats.org/officeDocument/2006/relationships/image" Target="../media/image151.wmf"/><Relationship Id="rId1" Type="http://schemas.openxmlformats.org/officeDocument/2006/relationships/oleObject" Target="../embeddings/oleObject44.bin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4.bin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1.bin"/><Relationship Id="rId8" Type="http://schemas.openxmlformats.org/officeDocument/2006/relationships/image" Target="../media/image160.wmf"/><Relationship Id="rId7" Type="http://schemas.openxmlformats.org/officeDocument/2006/relationships/oleObject" Target="../embeddings/oleObject50.bin"/><Relationship Id="rId6" Type="http://schemas.openxmlformats.org/officeDocument/2006/relationships/image" Target="../media/image159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158.wmf"/><Relationship Id="rId3" Type="http://schemas.openxmlformats.org/officeDocument/2006/relationships/oleObject" Target="../embeddings/oleObject48.bin"/><Relationship Id="rId2" Type="http://schemas.openxmlformats.org/officeDocument/2006/relationships/image" Target="../media/image157.wmf"/><Relationship Id="rId14" Type="http://schemas.openxmlformats.org/officeDocument/2006/relationships/vmlDrawing" Target="../drawings/vmlDrawing22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62.wmf"/><Relationship Id="rId11" Type="http://schemas.openxmlformats.org/officeDocument/2006/relationships/oleObject" Target="../embeddings/oleObject52.bin"/><Relationship Id="rId10" Type="http://schemas.openxmlformats.org/officeDocument/2006/relationships/image" Target="../media/image161.wmf"/><Relationship Id="rId1" Type="http://schemas.openxmlformats.org/officeDocument/2006/relationships/oleObject" Target="../embeddings/oleObject47.bin"/></Relationships>
</file>

<file path=ppt/slides/_rels/slide7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7.bin"/><Relationship Id="rId8" Type="http://schemas.openxmlformats.org/officeDocument/2006/relationships/image" Target="../media/image165.wmf"/><Relationship Id="rId7" Type="http://schemas.openxmlformats.org/officeDocument/2006/relationships/oleObject" Target="../embeddings/oleObject56.bin"/><Relationship Id="rId6" Type="http://schemas.openxmlformats.org/officeDocument/2006/relationships/image" Target="../media/image157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164.wmf"/><Relationship Id="rId3" Type="http://schemas.openxmlformats.org/officeDocument/2006/relationships/oleObject" Target="../embeddings/oleObject54.bin"/><Relationship Id="rId24" Type="http://schemas.openxmlformats.org/officeDocument/2006/relationships/vmlDrawing" Target="../drawings/vmlDrawing23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172.wmf"/><Relationship Id="rId21" Type="http://schemas.openxmlformats.org/officeDocument/2006/relationships/oleObject" Target="../embeddings/oleObject63.bin"/><Relationship Id="rId20" Type="http://schemas.openxmlformats.org/officeDocument/2006/relationships/image" Target="../media/image171.wmf"/><Relationship Id="rId2" Type="http://schemas.openxmlformats.org/officeDocument/2006/relationships/image" Target="../media/image163.wmf"/><Relationship Id="rId19" Type="http://schemas.openxmlformats.org/officeDocument/2006/relationships/oleObject" Target="../embeddings/oleObject62.bin"/><Relationship Id="rId18" Type="http://schemas.openxmlformats.org/officeDocument/2006/relationships/image" Target="../media/image170.wmf"/><Relationship Id="rId17" Type="http://schemas.openxmlformats.org/officeDocument/2006/relationships/oleObject" Target="../embeddings/oleObject61.bin"/><Relationship Id="rId16" Type="http://schemas.openxmlformats.org/officeDocument/2006/relationships/image" Target="../media/image169.wmf"/><Relationship Id="rId15" Type="http://schemas.openxmlformats.org/officeDocument/2006/relationships/oleObject" Target="../embeddings/oleObject60.bin"/><Relationship Id="rId14" Type="http://schemas.openxmlformats.org/officeDocument/2006/relationships/image" Target="../media/image168.wmf"/><Relationship Id="rId13" Type="http://schemas.openxmlformats.org/officeDocument/2006/relationships/oleObject" Target="../embeddings/oleObject59.bin"/><Relationship Id="rId12" Type="http://schemas.openxmlformats.org/officeDocument/2006/relationships/image" Target="../media/image167.wmf"/><Relationship Id="rId11" Type="http://schemas.openxmlformats.org/officeDocument/2006/relationships/oleObject" Target="../embeddings/oleObject58.bin"/><Relationship Id="rId10" Type="http://schemas.openxmlformats.org/officeDocument/2006/relationships/image" Target="../media/image166.wmf"/><Relationship Id="rId1" Type="http://schemas.openxmlformats.org/officeDocument/2006/relationships/oleObject" Target="../embeddings/oleObject53.bin"/></Relationships>
</file>

<file path=ppt/slides/_rels/slide7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8.bin"/><Relationship Id="rId8" Type="http://schemas.openxmlformats.org/officeDocument/2006/relationships/image" Target="../media/image176.wmf"/><Relationship Id="rId7" Type="http://schemas.openxmlformats.org/officeDocument/2006/relationships/oleObject" Target="../embeddings/oleObject67.bin"/><Relationship Id="rId6" Type="http://schemas.openxmlformats.org/officeDocument/2006/relationships/image" Target="../media/image175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174.wmf"/><Relationship Id="rId3" Type="http://schemas.openxmlformats.org/officeDocument/2006/relationships/oleObject" Target="../embeddings/oleObject65.bin"/><Relationship Id="rId2" Type="http://schemas.openxmlformats.org/officeDocument/2006/relationships/image" Target="../media/image173.wmf"/><Relationship Id="rId14" Type="http://schemas.openxmlformats.org/officeDocument/2006/relationships/vmlDrawing" Target="../drawings/vmlDrawing24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77.wmf"/><Relationship Id="rId11" Type="http://schemas.openxmlformats.org/officeDocument/2006/relationships/oleObject" Target="../embeddings/oleObject69.bin"/><Relationship Id="rId10" Type="http://schemas.openxmlformats.org/officeDocument/2006/relationships/image" Target="../media/image157.wmf"/><Relationship Id="rId1" Type="http://schemas.openxmlformats.org/officeDocument/2006/relationships/oleObject" Target="../embeddings/oleObject64.bin"/></Relationships>
</file>

<file path=ppt/slides/_rels/slide7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4.bin"/><Relationship Id="rId8" Type="http://schemas.openxmlformats.org/officeDocument/2006/relationships/image" Target="../media/image180.wmf"/><Relationship Id="rId7" Type="http://schemas.openxmlformats.org/officeDocument/2006/relationships/oleObject" Target="../embeddings/oleObject73.bin"/><Relationship Id="rId6" Type="http://schemas.openxmlformats.org/officeDocument/2006/relationships/image" Target="../media/image175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179.wmf"/><Relationship Id="rId3" Type="http://schemas.openxmlformats.org/officeDocument/2006/relationships/oleObject" Target="../embeddings/oleObject71.bin"/><Relationship Id="rId2" Type="http://schemas.openxmlformats.org/officeDocument/2006/relationships/image" Target="../media/image178.wmf"/><Relationship Id="rId12" Type="http://schemas.openxmlformats.org/officeDocument/2006/relationships/vmlDrawing" Target="../drawings/vmlDrawing25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81.wmf"/><Relationship Id="rId1" Type="http://schemas.openxmlformats.org/officeDocument/2006/relationships/oleObject" Target="../embeddings/oleObject70.bin"/></Relationships>
</file>

<file path=ppt/slides/_rels/slide7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9.bin"/><Relationship Id="rId8" Type="http://schemas.openxmlformats.org/officeDocument/2006/relationships/image" Target="../media/image185.wmf"/><Relationship Id="rId7" Type="http://schemas.openxmlformats.org/officeDocument/2006/relationships/oleObject" Target="../embeddings/oleObject78.bin"/><Relationship Id="rId6" Type="http://schemas.openxmlformats.org/officeDocument/2006/relationships/image" Target="../media/image184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183.wmf"/><Relationship Id="rId3" Type="http://schemas.openxmlformats.org/officeDocument/2006/relationships/oleObject" Target="../embeddings/oleObject76.bin"/><Relationship Id="rId2" Type="http://schemas.openxmlformats.org/officeDocument/2006/relationships/image" Target="../media/image182.wmf"/><Relationship Id="rId14" Type="http://schemas.openxmlformats.org/officeDocument/2006/relationships/vmlDrawing" Target="../drawings/vmlDrawing26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87.wmf"/><Relationship Id="rId11" Type="http://schemas.openxmlformats.org/officeDocument/2006/relationships/oleObject" Target="../embeddings/oleObject80.bin"/><Relationship Id="rId10" Type="http://schemas.openxmlformats.org/officeDocument/2006/relationships/image" Target="../media/image186.wmf"/><Relationship Id="rId1" Type="http://schemas.openxmlformats.org/officeDocument/2006/relationships/oleObject" Target="../embeddings/oleObject75.bin"/></Relationships>
</file>

<file path=ppt/slides/_rels/slide7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5.bin"/><Relationship Id="rId8" Type="http://schemas.openxmlformats.org/officeDocument/2006/relationships/image" Target="../media/image191.wmf"/><Relationship Id="rId7" Type="http://schemas.openxmlformats.org/officeDocument/2006/relationships/oleObject" Target="../embeddings/oleObject84.bin"/><Relationship Id="rId6" Type="http://schemas.openxmlformats.org/officeDocument/2006/relationships/image" Target="../media/image190.w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189.wmf"/><Relationship Id="rId3" Type="http://schemas.openxmlformats.org/officeDocument/2006/relationships/oleObject" Target="../embeddings/oleObject82.bin"/><Relationship Id="rId2" Type="http://schemas.openxmlformats.org/officeDocument/2006/relationships/image" Target="../media/image188.wmf"/><Relationship Id="rId12" Type="http://schemas.openxmlformats.org/officeDocument/2006/relationships/vmlDrawing" Target="../drawings/vmlDrawing27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92.wmf"/><Relationship Id="rId1" Type="http://schemas.openxmlformats.org/officeDocument/2006/relationships/oleObject" Target="../embeddings/oleObject81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5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.bin"/><Relationship Id="rId8" Type="http://schemas.openxmlformats.org/officeDocument/2006/relationships/image" Target="../media/image21.wmf"/><Relationship Id="rId7" Type="http://schemas.openxmlformats.org/officeDocument/2006/relationships/oleObject" Target="../embeddings/oleObject20.bin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18.wmf"/><Relationship Id="rId12" Type="http://schemas.openxmlformats.org/officeDocument/2006/relationships/vmlDrawing" Target="../drawings/vmlDrawing7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2.wmf"/><Relationship Id="rId1" Type="http://schemas.openxmlformats.org/officeDocument/2006/relationships/oleObject" Target="../embeddings/oleObject1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66" name="Text Box 10"/>
          <p:cNvSpPr txBox="1">
            <a:spLocks noChangeArrowheads="1"/>
          </p:cNvSpPr>
          <p:nvPr/>
        </p:nvSpPr>
        <p:spPr bwMode="auto">
          <a:xfrm>
            <a:off x="971550" y="1484313"/>
            <a:ext cx="61928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研究对象的机理比较简单</a:t>
            </a:r>
            <a:endParaRPr lang="zh-CN" altLang="en-US" sz="2800" b="1"/>
          </a:p>
        </p:txBody>
      </p:sp>
      <p:sp>
        <p:nvSpPr>
          <p:cNvPr id="173067" name="Text Box 11"/>
          <p:cNvSpPr txBox="1">
            <a:spLocks noChangeArrowheads="1"/>
          </p:cNvSpPr>
          <p:nvPr/>
        </p:nvSpPr>
        <p:spPr bwMode="auto">
          <a:xfrm>
            <a:off x="971550" y="2276475"/>
            <a:ext cx="75612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用静态、线性、确定性模型即可达到建模目的</a:t>
            </a:r>
            <a:endParaRPr lang="zh-CN" altLang="en-US" sz="2800" b="1"/>
          </a:p>
        </p:txBody>
      </p:sp>
      <p:sp>
        <p:nvSpPr>
          <p:cNvPr id="173068" name="Text Box 12"/>
          <p:cNvSpPr txBox="1">
            <a:spLocks noChangeArrowheads="1"/>
          </p:cNvSpPr>
          <p:nvPr/>
        </p:nvSpPr>
        <p:spPr bwMode="auto">
          <a:xfrm>
            <a:off x="1042988" y="3068638"/>
            <a:ext cx="6769100" cy="5191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可以利用初等数学方法来构造和求解模型</a:t>
            </a:r>
            <a:endParaRPr lang="zh-CN" altLang="en-US" sz="2800" b="1">
              <a:ea typeface="楷体_GB2312" pitchFamily="49" charset="-122"/>
            </a:endParaRPr>
          </a:p>
        </p:txBody>
      </p:sp>
      <p:sp>
        <p:nvSpPr>
          <p:cNvPr id="173069" name="Rectangle 13"/>
          <p:cNvSpPr>
            <a:spLocks noChangeArrowheads="1"/>
          </p:cNvSpPr>
          <p:nvPr/>
        </p:nvSpPr>
        <p:spPr bwMode="auto">
          <a:xfrm>
            <a:off x="1476375" y="5372100"/>
            <a:ext cx="5543550" cy="6096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ea typeface="楷体_GB2312" pitchFamily="49" charset="-122"/>
              </a:rPr>
              <a:t>尽量采用简单的数学工具来建模</a:t>
            </a:r>
            <a:endParaRPr lang="zh-CN" altLang="en-US" sz="2800" b="1">
              <a:ea typeface="楷体_GB2312" pitchFamily="49" charset="-122"/>
            </a:endParaRPr>
          </a:p>
        </p:txBody>
      </p:sp>
      <p:sp>
        <p:nvSpPr>
          <p:cNvPr id="173070" name="Text Box 14"/>
          <p:cNvSpPr txBox="1">
            <a:spLocks noChangeArrowheads="1"/>
          </p:cNvSpPr>
          <p:nvPr/>
        </p:nvSpPr>
        <p:spPr bwMode="auto">
          <a:xfrm>
            <a:off x="611188" y="3789363"/>
            <a:ext cx="80645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800" b="1"/>
              <a:t>如果用初等和高等的方法建立的模型，其应用效果差不多，那么初等模型更高明，也更受欢迎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990725" y="620688"/>
            <a:ext cx="5029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zh-CN" sz="4000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4000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zh-CN" altLang="en-US" sz="4000" dirty="0">
                <a:ea typeface="隶书" panose="02010509060101010101" pitchFamily="49" charset="-122"/>
              </a:rPr>
              <a:t>二</a:t>
            </a:r>
            <a:r>
              <a:rPr lang="zh-CN" altLang="en-US" sz="4000" dirty="0">
                <a:latin typeface="隶书" panose="02010509060101010101" pitchFamily="49" charset="-122"/>
                <a:ea typeface="隶书" panose="02010509060101010101" pitchFamily="49" charset="-122"/>
              </a:rPr>
              <a:t>章  初等模型</a:t>
            </a:r>
            <a:endParaRPr lang="zh-CN" altLang="en-US" sz="40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3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3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73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3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1000"/>
                                        <p:tgtEl>
                                          <p:spTgt spid="173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6" grpId="0"/>
      <p:bldP spid="173067" grpId="0"/>
      <p:bldP spid="173068" grpId="0" animBg="1"/>
      <p:bldP spid="173069" grpId="0" animBg="1" autoUpdateAnimBg="0"/>
      <p:bldP spid="17307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5"/>
          <p:cNvGraphicFramePr>
            <a:graphicFrameLocks noChangeAspect="1"/>
          </p:cNvGraphicFramePr>
          <p:nvPr/>
        </p:nvGraphicFramePr>
        <p:xfrm>
          <a:off x="7812360" y="549275"/>
          <a:ext cx="94297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0" name="Clip" r:id="rId1" imgW="39271575" imgH="10239375" progId="MS_ClipArt_Gallery.2">
                  <p:embed/>
                </p:oleObj>
              </mc:Choice>
              <mc:Fallback>
                <p:oleObj name="Clip" r:id="rId1" imgW="39271575" imgH="10239375" progId="MS_ClipArt_Gallery.2">
                  <p:embed/>
                  <p:pic>
                    <p:nvPicPr>
                      <p:cNvPr id="0" name="Object 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360" y="549275"/>
                        <a:ext cx="942975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58" name="Object 6"/>
          <p:cNvGraphicFramePr>
            <a:graphicFrameLocks noChangeAspect="1"/>
          </p:cNvGraphicFramePr>
          <p:nvPr/>
        </p:nvGraphicFramePr>
        <p:xfrm>
          <a:off x="3708400" y="1196975"/>
          <a:ext cx="24479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1" name="公式" r:id="rId3" imgW="1129665" imgH="241300" progId="Equation.3">
                  <p:embed/>
                </p:oleObj>
              </mc:Choice>
              <mc:Fallback>
                <p:oleObj name="公式" r:id="rId3" imgW="1129665" imgH="24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1196975"/>
                        <a:ext cx="2447925" cy="514350"/>
                      </a:xfrm>
                      <a:prstGeom prst="rect">
                        <a:avLst/>
                      </a:prstGeom>
                      <a:solidFill>
                        <a:srgbClr val="FFCC66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60" name="Object 8"/>
          <p:cNvGraphicFramePr>
            <a:graphicFrameLocks noChangeAspect="1"/>
          </p:cNvGraphicFramePr>
          <p:nvPr/>
        </p:nvGraphicFramePr>
        <p:xfrm>
          <a:off x="5580063" y="549275"/>
          <a:ext cx="11525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2" name="公式" r:id="rId5" imgW="431800" imgH="203200" progId="Equation.3">
                  <p:embed/>
                </p:oleObj>
              </mc:Choice>
              <mc:Fallback>
                <p:oleObj name="公式" r:id="rId5" imgW="431800" imgH="203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549275"/>
                        <a:ext cx="1152525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61" name="Object 9"/>
          <p:cNvGraphicFramePr>
            <a:graphicFrameLocks noChangeAspect="1"/>
          </p:cNvGraphicFramePr>
          <p:nvPr/>
        </p:nvGraphicFramePr>
        <p:xfrm>
          <a:off x="1187450" y="1196975"/>
          <a:ext cx="230505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3" name="公式" r:id="rId7" imgW="1054100" imgH="241300" progId="Equation.3">
                  <p:embed/>
                </p:oleObj>
              </mc:Choice>
              <mc:Fallback>
                <p:oleObj name="公式" r:id="rId7" imgW="1054100" imgH="241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196975"/>
                        <a:ext cx="2305050" cy="519113"/>
                      </a:xfrm>
                      <a:prstGeom prst="rect">
                        <a:avLst/>
                      </a:prstGeom>
                      <a:solidFill>
                        <a:srgbClr val="FF99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62" name="Object 10"/>
          <p:cNvGraphicFramePr>
            <a:graphicFrameLocks noChangeAspect="1"/>
          </p:cNvGraphicFramePr>
          <p:nvPr/>
        </p:nvGraphicFramePr>
        <p:xfrm>
          <a:off x="6443663" y="1196975"/>
          <a:ext cx="23050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4" name="公式" r:id="rId9" imgW="1104900" imgH="241300" progId="Equation.3">
                  <p:embed/>
                </p:oleObj>
              </mc:Choice>
              <mc:Fallback>
                <p:oleObj name="公式" r:id="rId9" imgW="1104900" imgH="241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1196975"/>
                        <a:ext cx="2305050" cy="4953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7"/>
          <p:cNvGrpSpPr/>
          <p:nvPr/>
        </p:nvGrpSpPr>
        <p:grpSpPr bwMode="auto">
          <a:xfrm>
            <a:off x="71438" y="1773238"/>
            <a:ext cx="4787900" cy="4205287"/>
            <a:chOff x="45" y="1117"/>
            <a:chExt cx="3016" cy="2649"/>
          </a:xfrm>
        </p:grpSpPr>
        <p:sp>
          <p:nvSpPr>
            <p:cNvPr id="23566" name="Text Box 13"/>
            <p:cNvSpPr txBox="1">
              <a:spLocks noChangeArrowheads="1"/>
            </p:cNvSpPr>
            <p:nvPr/>
          </p:nvSpPr>
          <p:spPr bwMode="auto">
            <a:xfrm>
              <a:off x="45" y="2205"/>
              <a:ext cx="74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b="1">
                  <a:solidFill>
                    <a:srgbClr val="FF3300"/>
                  </a:solidFill>
                </a:rPr>
                <a:t>速度</a:t>
              </a:r>
              <a:r>
                <a:rPr lang="en-US" altLang="zh-CN" b="1" i="1">
                  <a:solidFill>
                    <a:srgbClr val="FF3300"/>
                  </a:solidFill>
                </a:rPr>
                <a:t>v</a:t>
              </a:r>
              <a:endParaRPr lang="en-US" altLang="zh-CN" b="1">
                <a:solidFill>
                  <a:srgbClr val="FF3300"/>
                </a:solidFill>
              </a:endParaRPr>
            </a:p>
          </p:txBody>
        </p:sp>
        <p:grpSp>
          <p:nvGrpSpPr>
            <p:cNvPr id="23567" name="Group 56"/>
            <p:cNvGrpSpPr/>
            <p:nvPr/>
          </p:nvGrpSpPr>
          <p:grpSpPr bwMode="auto">
            <a:xfrm>
              <a:off x="113" y="1117"/>
              <a:ext cx="2948" cy="2649"/>
              <a:chOff x="113" y="1117"/>
              <a:chExt cx="2948" cy="2649"/>
            </a:xfrm>
          </p:grpSpPr>
          <p:sp>
            <p:nvSpPr>
              <p:cNvPr id="23568" name="Text Box 14"/>
              <p:cNvSpPr txBox="1">
                <a:spLocks noChangeArrowheads="1"/>
              </p:cNvSpPr>
              <p:nvPr/>
            </p:nvSpPr>
            <p:spPr bwMode="auto">
              <a:xfrm>
                <a:off x="113" y="1117"/>
                <a:ext cx="680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zh-CN" altLang="en-US" b="1">
                    <a:solidFill>
                      <a:srgbClr val="FF3300"/>
                    </a:solidFill>
                  </a:rPr>
                  <a:t>流量</a:t>
                </a:r>
                <a:r>
                  <a:rPr lang="en-US" altLang="zh-CN" b="1" i="1">
                    <a:solidFill>
                      <a:srgbClr val="FF3300"/>
                    </a:solidFill>
                  </a:rPr>
                  <a:t>q</a:t>
                </a:r>
                <a:endParaRPr lang="en-US" altLang="zh-CN" b="1">
                  <a:solidFill>
                    <a:srgbClr val="FF3300"/>
                  </a:solidFill>
                </a:endParaRPr>
              </a:p>
            </p:txBody>
          </p:sp>
          <p:sp>
            <p:nvSpPr>
              <p:cNvPr id="23569" name="Text Box 15"/>
              <p:cNvSpPr txBox="1">
                <a:spLocks noChangeArrowheads="1"/>
              </p:cNvSpPr>
              <p:nvPr/>
            </p:nvSpPr>
            <p:spPr bwMode="auto">
              <a:xfrm>
                <a:off x="1892" y="2682"/>
                <a:ext cx="398" cy="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b="1" i="1"/>
                  <a:t>v</a:t>
                </a:r>
                <a:r>
                  <a:rPr lang="en-US" altLang="zh-CN" b="1" i="1" baseline="-25000"/>
                  <a:t>m</a:t>
                </a:r>
                <a:endParaRPr lang="en-US" altLang="zh-CN" b="1"/>
              </a:p>
            </p:txBody>
          </p:sp>
          <p:sp>
            <p:nvSpPr>
              <p:cNvPr id="23570" name="Text Box 16"/>
              <p:cNvSpPr txBox="1">
                <a:spLocks noChangeArrowheads="1"/>
              </p:cNvSpPr>
              <p:nvPr/>
            </p:nvSpPr>
            <p:spPr bwMode="auto">
              <a:xfrm>
                <a:off x="406" y="2750"/>
                <a:ext cx="409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b="1" i="1"/>
                  <a:t>v</a:t>
                </a:r>
                <a:r>
                  <a:rPr lang="en-US" altLang="zh-CN" b="1" i="1" baseline="-25000"/>
                  <a:t>m</a:t>
                </a:r>
                <a:endParaRPr lang="en-US" altLang="zh-CN" b="1"/>
              </a:p>
            </p:txBody>
          </p:sp>
          <p:sp>
            <p:nvSpPr>
              <p:cNvPr id="23571" name="Text Box 17"/>
              <p:cNvSpPr txBox="1">
                <a:spLocks noChangeArrowheads="1"/>
              </p:cNvSpPr>
              <p:nvPr/>
            </p:nvSpPr>
            <p:spPr bwMode="auto">
              <a:xfrm>
                <a:off x="1153" y="2045"/>
                <a:ext cx="321" cy="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b="1" i="1"/>
                  <a:t>k</a:t>
                </a:r>
                <a:r>
                  <a:rPr lang="en-US" altLang="zh-CN" b="1" i="1" baseline="-25000"/>
                  <a:t>m</a:t>
                </a:r>
                <a:endParaRPr lang="en-US" altLang="zh-CN" b="1"/>
              </a:p>
            </p:txBody>
          </p:sp>
          <p:sp>
            <p:nvSpPr>
              <p:cNvPr id="23572" name="Text Box 18"/>
              <p:cNvSpPr txBox="1">
                <a:spLocks noChangeArrowheads="1"/>
              </p:cNvSpPr>
              <p:nvPr/>
            </p:nvSpPr>
            <p:spPr bwMode="auto">
              <a:xfrm>
                <a:off x="1061" y="3243"/>
                <a:ext cx="431" cy="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b="1" i="1"/>
                  <a:t>k</a:t>
                </a:r>
                <a:r>
                  <a:rPr lang="en-US" altLang="zh-CN" b="1" i="1" baseline="-25000"/>
                  <a:t>m</a:t>
                </a:r>
                <a:endParaRPr lang="en-US" altLang="zh-CN" b="1"/>
              </a:p>
            </p:txBody>
          </p:sp>
          <p:sp>
            <p:nvSpPr>
              <p:cNvPr id="23573" name="Text Box 19"/>
              <p:cNvSpPr txBox="1">
                <a:spLocks noChangeArrowheads="1"/>
              </p:cNvSpPr>
              <p:nvPr/>
            </p:nvSpPr>
            <p:spPr bwMode="auto">
              <a:xfrm>
                <a:off x="2631" y="3231"/>
                <a:ext cx="430" cy="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b="1" i="1"/>
                  <a:t>q</a:t>
                </a:r>
                <a:r>
                  <a:rPr lang="en-US" altLang="zh-CN" b="1" i="1" baseline="-25000"/>
                  <a:t>m</a:t>
                </a:r>
                <a:endParaRPr lang="en-US" altLang="zh-CN" b="1"/>
              </a:p>
            </p:txBody>
          </p:sp>
          <p:sp>
            <p:nvSpPr>
              <p:cNvPr id="23574" name="Text Box 20"/>
              <p:cNvSpPr txBox="1">
                <a:spLocks noChangeArrowheads="1"/>
              </p:cNvSpPr>
              <p:nvPr/>
            </p:nvSpPr>
            <p:spPr bwMode="auto">
              <a:xfrm>
                <a:off x="385" y="1409"/>
                <a:ext cx="414" cy="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b="1" i="1"/>
                  <a:t>q</a:t>
                </a:r>
                <a:r>
                  <a:rPr lang="en-US" altLang="zh-CN" b="1" i="1" baseline="-25000"/>
                  <a:t>m</a:t>
                </a:r>
                <a:endParaRPr lang="en-US" altLang="zh-CN" b="1"/>
              </a:p>
            </p:txBody>
          </p:sp>
          <p:sp>
            <p:nvSpPr>
              <p:cNvPr id="23575" name="Text Box 21"/>
              <p:cNvSpPr txBox="1">
                <a:spLocks noChangeArrowheads="1"/>
              </p:cNvSpPr>
              <p:nvPr/>
            </p:nvSpPr>
            <p:spPr bwMode="auto">
              <a:xfrm>
                <a:off x="1927" y="2311"/>
                <a:ext cx="398" cy="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b="1" i="1"/>
                  <a:t>v</a:t>
                </a:r>
                <a:r>
                  <a:rPr lang="en-US" altLang="zh-CN" b="1" i="1" baseline="-25000"/>
                  <a:t>f</a:t>
                </a:r>
                <a:endParaRPr lang="en-US" altLang="zh-CN" b="1"/>
              </a:p>
            </p:txBody>
          </p:sp>
          <p:sp>
            <p:nvSpPr>
              <p:cNvPr id="23576" name="Text Box 22"/>
              <p:cNvSpPr txBox="1">
                <a:spLocks noChangeArrowheads="1"/>
              </p:cNvSpPr>
              <p:nvPr/>
            </p:nvSpPr>
            <p:spPr bwMode="auto">
              <a:xfrm>
                <a:off x="385" y="2369"/>
                <a:ext cx="408" cy="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b="1" i="1"/>
                  <a:t>v</a:t>
                </a:r>
                <a:r>
                  <a:rPr lang="en-US" altLang="zh-CN" b="1" i="1" baseline="-25000"/>
                  <a:t>f</a:t>
                </a:r>
                <a:endParaRPr lang="en-US" altLang="zh-CN" b="1"/>
              </a:p>
            </p:txBody>
          </p:sp>
          <p:sp>
            <p:nvSpPr>
              <p:cNvPr id="23577" name="Text Box 23"/>
              <p:cNvSpPr txBox="1">
                <a:spLocks noChangeArrowheads="1"/>
              </p:cNvSpPr>
              <p:nvPr/>
            </p:nvSpPr>
            <p:spPr bwMode="auto">
              <a:xfrm>
                <a:off x="1622" y="3243"/>
                <a:ext cx="431" cy="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b="1" i="1"/>
                  <a:t>k</a:t>
                </a:r>
                <a:r>
                  <a:rPr lang="en-US" altLang="zh-CN" b="1" i="1" baseline="-25000"/>
                  <a:t>j</a:t>
                </a:r>
                <a:endParaRPr lang="en-US" altLang="zh-CN" b="1"/>
              </a:p>
            </p:txBody>
          </p:sp>
          <p:sp>
            <p:nvSpPr>
              <p:cNvPr id="23578" name="Text Box 24"/>
              <p:cNvSpPr txBox="1">
                <a:spLocks noChangeArrowheads="1"/>
              </p:cNvSpPr>
              <p:nvPr/>
            </p:nvSpPr>
            <p:spPr bwMode="auto">
              <a:xfrm>
                <a:off x="1653" y="2031"/>
                <a:ext cx="320" cy="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b="1" i="1"/>
                  <a:t>k</a:t>
                </a:r>
                <a:r>
                  <a:rPr lang="en-US" altLang="zh-CN" b="1" i="1" baseline="-25000"/>
                  <a:t>j</a:t>
                </a:r>
                <a:endParaRPr lang="en-US" altLang="zh-CN" b="1"/>
              </a:p>
            </p:txBody>
          </p:sp>
          <p:sp>
            <p:nvSpPr>
              <p:cNvPr id="23579" name="Text Box 25"/>
              <p:cNvSpPr txBox="1">
                <a:spLocks noChangeArrowheads="1"/>
              </p:cNvSpPr>
              <p:nvPr/>
            </p:nvSpPr>
            <p:spPr bwMode="auto">
              <a:xfrm>
                <a:off x="2018" y="3244"/>
                <a:ext cx="241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b="1"/>
                  <a:t>0</a:t>
                </a:r>
                <a:endParaRPr lang="en-US" altLang="zh-CN" sz="2000" b="1"/>
              </a:p>
            </p:txBody>
          </p:sp>
          <p:sp>
            <p:nvSpPr>
              <p:cNvPr id="23580" name="Text Box 26"/>
              <p:cNvSpPr txBox="1">
                <a:spLocks noChangeArrowheads="1"/>
              </p:cNvSpPr>
              <p:nvPr/>
            </p:nvSpPr>
            <p:spPr bwMode="auto">
              <a:xfrm>
                <a:off x="532" y="3219"/>
                <a:ext cx="241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b="1"/>
                  <a:t>0</a:t>
                </a:r>
                <a:endParaRPr lang="en-US" altLang="zh-CN" sz="2000" b="1"/>
              </a:p>
            </p:txBody>
          </p:sp>
          <p:sp>
            <p:nvSpPr>
              <p:cNvPr id="23581" name="Text Box 27"/>
              <p:cNvSpPr txBox="1">
                <a:spLocks noChangeArrowheads="1"/>
              </p:cNvSpPr>
              <p:nvPr/>
            </p:nvSpPr>
            <p:spPr bwMode="auto">
              <a:xfrm>
                <a:off x="507" y="2024"/>
                <a:ext cx="242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b="1"/>
                  <a:t>0</a:t>
                </a:r>
                <a:endParaRPr lang="en-US" altLang="zh-CN" sz="2000" b="1"/>
              </a:p>
            </p:txBody>
          </p:sp>
          <p:sp>
            <p:nvSpPr>
              <p:cNvPr id="23582" name="Line 28"/>
              <p:cNvSpPr>
                <a:spLocks noChangeShapeType="1"/>
              </p:cNvSpPr>
              <p:nvPr/>
            </p:nvSpPr>
            <p:spPr bwMode="auto">
              <a:xfrm>
                <a:off x="695" y="3310"/>
                <a:ext cx="236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3" name="Line 29"/>
              <p:cNvSpPr>
                <a:spLocks noChangeShapeType="1"/>
              </p:cNvSpPr>
              <p:nvPr/>
            </p:nvSpPr>
            <p:spPr bwMode="auto">
              <a:xfrm flipH="1" flipV="1">
                <a:off x="687" y="1253"/>
                <a:ext cx="8" cy="205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4" name="Line 30"/>
              <p:cNvSpPr>
                <a:spLocks noChangeShapeType="1"/>
              </p:cNvSpPr>
              <p:nvPr/>
            </p:nvSpPr>
            <p:spPr bwMode="auto">
              <a:xfrm>
                <a:off x="695" y="2527"/>
                <a:ext cx="1001" cy="78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5" name="Line 31"/>
              <p:cNvSpPr>
                <a:spLocks noChangeShapeType="1"/>
              </p:cNvSpPr>
              <p:nvPr/>
            </p:nvSpPr>
            <p:spPr bwMode="auto">
              <a:xfrm flipV="1">
                <a:off x="1696" y="1569"/>
                <a:ext cx="0" cy="17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6" name="Line 32"/>
              <p:cNvSpPr>
                <a:spLocks noChangeShapeType="1"/>
              </p:cNvSpPr>
              <p:nvPr/>
            </p:nvSpPr>
            <p:spPr bwMode="auto">
              <a:xfrm flipV="1">
                <a:off x="2166" y="2510"/>
                <a:ext cx="1" cy="79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7" name="Line 33"/>
              <p:cNvSpPr>
                <a:spLocks noChangeShapeType="1"/>
              </p:cNvSpPr>
              <p:nvPr/>
            </p:nvSpPr>
            <p:spPr bwMode="auto">
              <a:xfrm flipV="1">
                <a:off x="1189" y="1569"/>
                <a:ext cx="0" cy="17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8" name="Line 34"/>
              <p:cNvSpPr>
                <a:spLocks noChangeShapeType="1"/>
              </p:cNvSpPr>
              <p:nvPr/>
            </p:nvSpPr>
            <p:spPr bwMode="auto">
              <a:xfrm flipV="1">
                <a:off x="695" y="1553"/>
                <a:ext cx="2047" cy="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9" name="Line 35"/>
              <p:cNvSpPr>
                <a:spLocks noChangeShapeType="1"/>
              </p:cNvSpPr>
              <p:nvPr/>
            </p:nvSpPr>
            <p:spPr bwMode="auto">
              <a:xfrm>
                <a:off x="695" y="2091"/>
                <a:ext cx="1001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0" name="Arc 36"/>
              <p:cNvSpPr/>
              <p:nvPr/>
            </p:nvSpPr>
            <p:spPr bwMode="auto">
              <a:xfrm>
                <a:off x="1197" y="1564"/>
                <a:ext cx="485" cy="544"/>
              </a:xfrm>
              <a:custGeom>
                <a:avLst/>
                <a:gdLst>
                  <a:gd name="T0" fmla="*/ 0 w 21600"/>
                  <a:gd name="T1" fmla="*/ 0 h 21600"/>
                  <a:gd name="T2" fmla="*/ 11 w 21600"/>
                  <a:gd name="T3" fmla="*/ 14 h 21600"/>
                  <a:gd name="T4" fmla="*/ 0 w 21600"/>
                  <a:gd name="T5" fmla="*/ 1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1" name="Arc 37"/>
              <p:cNvSpPr/>
              <p:nvPr/>
            </p:nvSpPr>
            <p:spPr bwMode="auto">
              <a:xfrm flipH="1">
                <a:off x="705" y="1564"/>
                <a:ext cx="485" cy="544"/>
              </a:xfrm>
              <a:custGeom>
                <a:avLst/>
                <a:gdLst>
                  <a:gd name="T0" fmla="*/ 0 w 21600"/>
                  <a:gd name="T1" fmla="*/ 0 h 21600"/>
                  <a:gd name="T2" fmla="*/ 11 w 21600"/>
                  <a:gd name="T3" fmla="*/ 14 h 21600"/>
                  <a:gd name="T4" fmla="*/ 0 w 21600"/>
                  <a:gd name="T5" fmla="*/ 1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2" name="Line 38"/>
              <p:cNvSpPr>
                <a:spLocks noChangeShapeType="1"/>
              </p:cNvSpPr>
              <p:nvPr/>
            </p:nvSpPr>
            <p:spPr bwMode="auto">
              <a:xfrm flipV="1">
                <a:off x="696" y="2501"/>
                <a:ext cx="1463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3" name="Line 39"/>
              <p:cNvSpPr>
                <a:spLocks noChangeShapeType="1"/>
              </p:cNvSpPr>
              <p:nvPr/>
            </p:nvSpPr>
            <p:spPr bwMode="auto">
              <a:xfrm>
                <a:off x="689" y="2902"/>
                <a:ext cx="201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4" name="Line 40"/>
              <p:cNvSpPr>
                <a:spLocks noChangeShapeType="1"/>
              </p:cNvSpPr>
              <p:nvPr/>
            </p:nvSpPr>
            <p:spPr bwMode="auto">
              <a:xfrm flipV="1">
                <a:off x="2737" y="1573"/>
                <a:ext cx="0" cy="17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5" name="Line 41"/>
              <p:cNvSpPr>
                <a:spLocks noChangeShapeType="1"/>
              </p:cNvSpPr>
              <p:nvPr/>
            </p:nvSpPr>
            <p:spPr bwMode="auto">
              <a:xfrm flipV="1">
                <a:off x="1692" y="1548"/>
                <a:ext cx="1069" cy="94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6" name="Arc 42"/>
              <p:cNvSpPr/>
              <p:nvPr/>
            </p:nvSpPr>
            <p:spPr bwMode="auto">
              <a:xfrm>
                <a:off x="2183" y="2510"/>
                <a:ext cx="545" cy="392"/>
              </a:xfrm>
              <a:custGeom>
                <a:avLst/>
                <a:gdLst>
                  <a:gd name="T0" fmla="*/ 0 w 21600"/>
                  <a:gd name="T1" fmla="*/ 0 h 21600"/>
                  <a:gd name="T2" fmla="*/ 14 w 21600"/>
                  <a:gd name="T3" fmla="*/ 7 h 21600"/>
                  <a:gd name="T4" fmla="*/ 0 w 21600"/>
                  <a:gd name="T5" fmla="*/ 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7" name="Arc 43"/>
              <p:cNvSpPr/>
              <p:nvPr/>
            </p:nvSpPr>
            <p:spPr bwMode="auto">
              <a:xfrm flipV="1">
                <a:off x="2183" y="2901"/>
                <a:ext cx="545" cy="393"/>
              </a:xfrm>
              <a:custGeom>
                <a:avLst/>
                <a:gdLst>
                  <a:gd name="T0" fmla="*/ 0 w 21600"/>
                  <a:gd name="T1" fmla="*/ 0 h 21600"/>
                  <a:gd name="T2" fmla="*/ 14 w 21600"/>
                  <a:gd name="T3" fmla="*/ 7 h 21600"/>
                  <a:gd name="T4" fmla="*/ 0 w 21600"/>
                  <a:gd name="T5" fmla="*/ 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8" name="Line 44"/>
              <p:cNvSpPr>
                <a:spLocks noChangeShapeType="1"/>
              </p:cNvSpPr>
              <p:nvPr/>
            </p:nvSpPr>
            <p:spPr bwMode="auto">
              <a:xfrm>
                <a:off x="1690" y="2091"/>
                <a:ext cx="46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9" name="Line 45"/>
              <p:cNvSpPr>
                <a:spLocks noChangeShapeType="1"/>
              </p:cNvSpPr>
              <p:nvPr/>
            </p:nvSpPr>
            <p:spPr bwMode="auto">
              <a:xfrm>
                <a:off x="2160" y="2091"/>
                <a:ext cx="1" cy="4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00" name="Text Box 46"/>
              <p:cNvSpPr txBox="1">
                <a:spLocks noChangeArrowheads="1"/>
              </p:cNvSpPr>
              <p:nvPr/>
            </p:nvSpPr>
            <p:spPr bwMode="auto">
              <a:xfrm>
                <a:off x="1247" y="3475"/>
                <a:ext cx="63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zh-CN" altLang="en-US" b="1">
                    <a:solidFill>
                      <a:srgbClr val="FF3300"/>
                    </a:solidFill>
                  </a:rPr>
                  <a:t>密度</a:t>
                </a:r>
                <a:r>
                  <a:rPr lang="en-US" altLang="zh-CN" b="1" i="1">
                    <a:solidFill>
                      <a:srgbClr val="FF3300"/>
                    </a:solidFill>
                  </a:rPr>
                  <a:t>k </a:t>
                </a:r>
                <a:endParaRPr lang="en-US" altLang="zh-CN" b="1">
                  <a:solidFill>
                    <a:srgbClr val="FF3300"/>
                  </a:solidFill>
                </a:endParaRPr>
              </a:p>
            </p:txBody>
          </p:sp>
          <p:sp>
            <p:nvSpPr>
              <p:cNvPr id="23601" name="Text Box 47"/>
              <p:cNvSpPr txBox="1">
                <a:spLocks noChangeArrowheads="1"/>
              </p:cNvSpPr>
              <p:nvPr/>
            </p:nvSpPr>
            <p:spPr bwMode="auto">
              <a:xfrm>
                <a:off x="2336" y="3475"/>
                <a:ext cx="721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zh-CN" altLang="en-US" b="1">
                    <a:solidFill>
                      <a:srgbClr val="FF3300"/>
                    </a:solidFill>
                  </a:rPr>
                  <a:t>流量</a:t>
                </a:r>
                <a:r>
                  <a:rPr lang="en-US" altLang="zh-CN" b="1" i="1">
                    <a:solidFill>
                      <a:srgbClr val="FF3300"/>
                    </a:solidFill>
                  </a:rPr>
                  <a:t>q</a:t>
                </a:r>
                <a:endParaRPr lang="en-US" altLang="zh-CN" b="1">
                  <a:solidFill>
                    <a:srgbClr val="FF3300"/>
                  </a:solidFill>
                </a:endParaRPr>
              </a:p>
            </p:txBody>
          </p:sp>
        </p:grpSp>
      </p:grpSp>
      <p:sp>
        <p:nvSpPr>
          <p:cNvPr id="151601" name="Rectangle 49"/>
          <p:cNvSpPr>
            <a:spLocks noChangeArrowheads="1"/>
          </p:cNvSpPr>
          <p:nvPr/>
        </p:nvSpPr>
        <p:spPr bwMode="auto">
          <a:xfrm>
            <a:off x="4716463" y="3975100"/>
            <a:ext cx="4422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 b="1" i="1"/>
              <a:t>k</a:t>
            </a:r>
            <a:r>
              <a:rPr lang="en-US" altLang="zh-CN" sz="2800" b="1" i="1" baseline="-25000"/>
              <a:t>m</a:t>
            </a:r>
            <a:r>
              <a:rPr lang="en-US" altLang="zh-CN" sz="2800" b="1"/>
              <a:t>=</a:t>
            </a:r>
            <a:r>
              <a:rPr lang="en-US" altLang="zh-CN" sz="2800" b="1" i="1"/>
              <a:t>k</a:t>
            </a:r>
            <a:r>
              <a:rPr lang="en-US" altLang="zh-CN" sz="2800" b="1" i="1" baseline="-25000"/>
              <a:t>j</a:t>
            </a:r>
            <a:r>
              <a:rPr lang="en-US" altLang="zh-CN" sz="2800" b="1"/>
              <a:t>/2</a:t>
            </a:r>
            <a:r>
              <a:rPr lang="en-US" altLang="zh-CN" sz="2800" b="1" i="1"/>
              <a:t> ~</a:t>
            </a:r>
            <a:r>
              <a:rPr lang="zh-CN" altLang="en-US" sz="2800" b="1"/>
              <a:t>最大流量时的密度</a:t>
            </a:r>
            <a:endParaRPr lang="zh-CN" altLang="en-US" sz="2800" b="1"/>
          </a:p>
        </p:txBody>
      </p:sp>
      <p:sp>
        <p:nvSpPr>
          <p:cNvPr id="151603" name="Rectangle 51"/>
          <p:cNvSpPr>
            <a:spLocks noChangeArrowheads="1"/>
          </p:cNvSpPr>
          <p:nvPr/>
        </p:nvSpPr>
        <p:spPr bwMode="auto">
          <a:xfrm>
            <a:off x="4716463" y="4694238"/>
            <a:ext cx="4484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 b="1" i="1"/>
              <a:t>v</a:t>
            </a:r>
            <a:r>
              <a:rPr lang="en-US" altLang="zh-CN" sz="2800" b="1" i="1" baseline="-25000"/>
              <a:t>m</a:t>
            </a:r>
            <a:r>
              <a:rPr lang="en-US" altLang="zh-CN" sz="2800" b="1"/>
              <a:t>=</a:t>
            </a:r>
            <a:r>
              <a:rPr lang="en-US" altLang="zh-CN" sz="2800" b="1" i="1"/>
              <a:t>v</a:t>
            </a:r>
            <a:r>
              <a:rPr lang="en-US" altLang="zh-CN" sz="2800" b="1" i="1" baseline="-25000"/>
              <a:t>f</a:t>
            </a:r>
            <a:r>
              <a:rPr lang="en-US" altLang="zh-CN" sz="2800" b="1"/>
              <a:t>/2</a:t>
            </a:r>
            <a:r>
              <a:rPr lang="en-US" altLang="zh-CN" sz="2800" b="1" i="1"/>
              <a:t> ~</a:t>
            </a:r>
            <a:r>
              <a:rPr lang="zh-CN" altLang="en-US" sz="2800" b="1"/>
              <a:t>最大流量时的速度 </a:t>
            </a:r>
            <a:endParaRPr lang="zh-CN" altLang="en-US" sz="2800" b="1"/>
          </a:p>
        </p:txBody>
      </p:sp>
      <p:sp>
        <p:nvSpPr>
          <p:cNvPr id="151605" name="Line 53"/>
          <p:cNvSpPr>
            <a:spLocks noChangeShapeType="1"/>
          </p:cNvSpPr>
          <p:nvPr/>
        </p:nvSpPr>
        <p:spPr bwMode="auto">
          <a:xfrm flipH="1">
            <a:off x="1403350" y="1700213"/>
            <a:ext cx="0" cy="252095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1606" name="Line 54"/>
          <p:cNvSpPr>
            <a:spLocks noChangeShapeType="1"/>
          </p:cNvSpPr>
          <p:nvPr/>
        </p:nvSpPr>
        <p:spPr bwMode="auto">
          <a:xfrm flipH="1">
            <a:off x="2555875" y="1700213"/>
            <a:ext cx="1439863" cy="115252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1607" name="Line 55"/>
          <p:cNvSpPr>
            <a:spLocks noChangeShapeType="1"/>
          </p:cNvSpPr>
          <p:nvPr/>
        </p:nvSpPr>
        <p:spPr bwMode="auto">
          <a:xfrm flipH="1">
            <a:off x="3851275" y="1700213"/>
            <a:ext cx="2736850" cy="230505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Rectangle 2"/>
          <p:cNvSpPr>
            <a:spLocks noChangeArrowheads="1"/>
          </p:cNvSpPr>
          <p:nvPr/>
        </p:nvSpPr>
        <p:spPr bwMode="auto">
          <a:xfrm>
            <a:off x="468313" y="549275"/>
            <a:ext cx="4860925" cy="519113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 dirty="0">
                <a:ea typeface="楷体_GB2312" pitchFamily="49" charset="-122"/>
              </a:rPr>
              <a:t>交通流的主要参数及基本规律</a:t>
            </a:r>
            <a:endParaRPr lang="zh-CN" altLang="en-US" sz="2800" b="1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1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1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5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5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601" grpId="0"/>
      <p:bldP spid="151603" grpId="0"/>
      <p:bldP spid="151605" grpId="0" animBg="1"/>
      <p:bldP spid="151606" grpId="0" animBg="1"/>
      <p:bldP spid="15160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60" name="Object 56"/>
          <p:cNvGraphicFramePr>
            <a:graphicFrameLocks noChangeAspect="1"/>
          </p:cNvGraphicFramePr>
          <p:nvPr/>
        </p:nvGraphicFramePr>
        <p:xfrm>
          <a:off x="7236296" y="622397"/>
          <a:ext cx="1557536" cy="490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5" name="Clip" r:id="rId1" imgW="39271575" imgH="10239375" progId="MS_ClipArt_Gallery.2">
                  <p:embed/>
                </p:oleObj>
              </mc:Choice>
              <mc:Fallback>
                <p:oleObj name="Clip" r:id="rId1" imgW="39271575" imgH="10239375" progId="MS_ClipArt_Gallery.2">
                  <p:embed/>
                  <p:pic>
                    <p:nvPicPr>
                      <p:cNvPr id="0" name="图片 44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6296" y="622397"/>
                        <a:ext cx="1557536" cy="4902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64" name="Text Box 60"/>
          <p:cNvSpPr txBox="1">
            <a:spLocks noChangeArrowheads="1"/>
          </p:cNvSpPr>
          <p:nvPr/>
        </p:nvSpPr>
        <p:spPr bwMode="auto">
          <a:xfrm>
            <a:off x="540058" y="2060848"/>
            <a:ext cx="38884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/>
              <a:t>车速</a:t>
            </a:r>
            <a:r>
              <a:rPr lang="zh-CN" altLang="en-US" sz="2800" b="1" dirty="0"/>
              <a:t>越</a:t>
            </a:r>
            <a:r>
              <a:rPr lang="zh-CN" altLang="en-US" sz="2800" b="1" dirty="0" smtClean="0"/>
              <a:t>快刹车</a:t>
            </a:r>
            <a:r>
              <a:rPr lang="zh-CN" altLang="en-US" sz="2800" b="1" dirty="0"/>
              <a:t>距离越</a:t>
            </a:r>
            <a:r>
              <a:rPr lang="zh-CN" altLang="en-US" sz="2800" b="1" dirty="0" smtClean="0"/>
              <a:t>长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47272" name="Rectangle 168"/>
          <p:cNvSpPr>
            <a:spLocks noChangeArrowheads="1"/>
          </p:cNvSpPr>
          <p:nvPr/>
        </p:nvSpPr>
        <p:spPr bwMode="auto">
          <a:xfrm>
            <a:off x="467544" y="1307434"/>
            <a:ext cx="8568952" cy="6093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FF0000"/>
                </a:solidFill>
              </a:rPr>
              <a:t>刹车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距离</a:t>
            </a:r>
            <a:r>
              <a:rPr lang="en-US" altLang="zh-CN" sz="2800" b="1" dirty="0" smtClean="0"/>
              <a:t>~</a:t>
            </a:r>
            <a:r>
              <a:rPr lang="zh-CN" altLang="en-US" sz="2800" b="1" dirty="0" smtClean="0"/>
              <a:t>从</a:t>
            </a:r>
            <a:r>
              <a:rPr lang="zh-CN" altLang="en-US" sz="2800" b="1" dirty="0"/>
              <a:t>司机决定刹车到车完全</a:t>
            </a:r>
            <a:r>
              <a:rPr lang="zh-CN" altLang="en-US" sz="2800" b="1" dirty="0" smtClean="0"/>
              <a:t>停止行驶</a:t>
            </a:r>
            <a:r>
              <a:rPr lang="zh-CN" altLang="en-US" sz="2800" b="1" dirty="0"/>
              <a:t>的</a:t>
            </a:r>
            <a:r>
              <a:rPr lang="zh-CN" altLang="en-US" sz="2800" b="1" dirty="0" smtClean="0"/>
              <a:t>距离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484273" y="628067"/>
            <a:ext cx="3678475" cy="58477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3200" b="1" dirty="0">
                <a:ea typeface="楷体_GB2312" pitchFamily="49" charset="-122"/>
              </a:rPr>
              <a:t>汽车刹车</a:t>
            </a:r>
            <a:r>
              <a:rPr lang="zh-CN" altLang="en-US" sz="3200" b="1" dirty="0" smtClean="0">
                <a:ea typeface="楷体_GB2312" pitchFamily="49" charset="-122"/>
              </a:rPr>
              <a:t>距离模型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9" name="Text Box 60"/>
          <p:cNvSpPr txBox="1">
            <a:spLocks noChangeArrowheads="1"/>
          </p:cNvSpPr>
          <p:nvPr/>
        </p:nvSpPr>
        <p:spPr bwMode="auto">
          <a:xfrm>
            <a:off x="4932041" y="2060848"/>
            <a:ext cx="34563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/>
              <a:t>二者是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线性关系</a:t>
            </a:r>
            <a:r>
              <a:rPr lang="zh-CN" altLang="en-US" sz="2800" b="1" dirty="0" smtClean="0"/>
              <a:t>吗？</a:t>
            </a:r>
            <a:endParaRPr lang="en-US" altLang="zh-CN" sz="2800" b="1" dirty="0"/>
          </a:p>
        </p:txBody>
      </p:sp>
      <p:graphicFrame>
        <p:nvGraphicFramePr>
          <p:cNvPr id="10" name="Group 57"/>
          <p:cNvGraphicFramePr>
            <a:graphicFrameLocks noGrp="1"/>
          </p:cNvGraphicFramePr>
          <p:nvPr/>
        </p:nvGraphicFramePr>
        <p:xfrm>
          <a:off x="1331540" y="2780928"/>
          <a:ext cx="7488932" cy="1080120"/>
        </p:xfrm>
        <a:graphic>
          <a:graphicData uri="http://schemas.openxmlformats.org/drawingml/2006/table">
            <a:tbl>
              <a:tblPr/>
              <a:tblGrid>
                <a:gridCol w="2016224"/>
                <a:gridCol w="648072"/>
                <a:gridCol w="720080"/>
                <a:gridCol w="720080"/>
                <a:gridCol w="792088"/>
                <a:gridCol w="792088"/>
                <a:gridCol w="864146"/>
                <a:gridCol w="936154"/>
              </a:tblGrid>
              <a:tr h="574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2400" b="1" dirty="0" smtClean="0"/>
                        <a:t>车速</a:t>
                      </a:r>
                      <a:r>
                        <a:rPr kumimoji="1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 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km/h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2400" b="1" dirty="0" smtClean="0"/>
                        <a:t>刹车距离</a:t>
                      </a:r>
                      <a:r>
                        <a:rPr kumimoji="1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 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1" lang="en-US" altLang="zh-CN" sz="2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6.5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17.8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33.6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57.1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83.4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118.0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153.5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 Box 99"/>
          <p:cNvSpPr txBox="1">
            <a:spLocks noChangeArrowheads="1"/>
          </p:cNvSpPr>
          <p:nvPr/>
        </p:nvSpPr>
        <p:spPr bwMode="auto">
          <a:xfrm>
            <a:off x="5220072" y="4184437"/>
            <a:ext cx="3312269" cy="523220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 dirty="0"/>
              <a:t>d </a:t>
            </a:r>
            <a:r>
              <a:rPr lang="zh-CN" altLang="en-US" sz="2800" b="1" dirty="0"/>
              <a:t>与</a:t>
            </a:r>
            <a:r>
              <a:rPr lang="en-US" altLang="zh-CN" sz="2800" b="1" i="1" dirty="0"/>
              <a:t>v</a:t>
            </a:r>
            <a:r>
              <a:rPr lang="zh-CN" altLang="en-US" sz="2800" b="1" dirty="0"/>
              <a:t>不是</a:t>
            </a:r>
            <a:r>
              <a:rPr lang="zh-CN" altLang="en-US" sz="2800" b="1" dirty="0" smtClean="0"/>
              <a:t>线性关系！</a:t>
            </a:r>
            <a:endParaRPr lang="zh-CN" altLang="en-US" sz="2800" b="1" dirty="0"/>
          </a:p>
        </p:txBody>
      </p:sp>
      <p:grpSp>
        <p:nvGrpSpPr>
          <p:cNvPr id="7" name="组合 6"/>
          <p:cNvGrpSpPr/>
          <p:nvPr/>
        </p:nvGrpSpPr>
        <p:grpSpPr>
          <a:xfrm>
            <a:off x="540058" y="4015644"/>
            <a:ext cx="4764660" cy="2567781"/>
            <a:chOff x="540058" y="4015644"/>
            <a:chExt cx="4764660" cy="2567781"/>
          </a:xfrm>
        </p:grpSpPr>
        <p:pic>
          <p:nvPicPr>
            <p:cNvPr id="11" name="Picture 9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058" y="4015644"/>
              <a:ext cx="4764660" cy="2567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4428489" y="5896664"/>
              <a:ext cx="3726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/>
                <a:t>v</a:t>
              </a:r>
              <a:endParaRPr lang="zh-CN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87624" y="4184437"/>
              <a:ext cx="3726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/>
                <a:t>d</a:t>
              </a:r>
              <a:endParaRPr lang="zh-CN" altLang="en-US" dirty="0"/>
            </a:p>
          </p:txBody>
        </p:sp>
      </p:grpSp>
      <p:sp>
        <p:nvSpPr>
          <p:cNvPr id="6" name="矩形 5"/>
          <p:cNvSpPr/>
          <p:nvPr/>
        </p:nvSpPr>
        <p:spPr>
          <a:xfrm>
            <a:off x="5004048" y="5013176"/>
            <a:ext cx="4139952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 smtClean="0"/>
              <a:t>需对刹车过程</a:t>
            </a:r>
            <a:r>
              <a:rPr lang="zh-CN" altLang="en-US" sz="2800" b="1" dirty="0" smtClean="0"/>
              <a:t>作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机理分析</a:t>
            </a:r>
            <a:r>
              <a:rPr lang="zh-CN" altLang="zh-CN" sz="2800" b="1" dirty="0"/>
              <a:t>，</a:t>
            </a:r>
            <a:r>
              <a:rPr lang="zh-CN" altLang="zh-CN" sz="2800" b="1" dirty="0" smtClean="0"/>
              <a:t>建立</a:t>
            </a:r>
            <a:r>
              <a:rPr lang="en-US" altLang="zh-CN" sz="2800" b="1" i="1" dirty="0"/>
              <a:t>d </a:t>
            </a:r>
            <a:r>
              <a:rPr lang="zh-CN" altLang="en-US" sz="2800" b="1" dirty="0"/>
              <a:t>与</a:t>
            </a:r>
            <a:r>
              <a:rPr lang="en-US" altLang="zh-CN" sz="2800" b="1" i="1" dirty="0"/>
              <a:t>v</a:t>
            </a:r>
            <a:r>
              <a:rPr lang="zh-CN" altLang="zh-CN" sz="2800" b="1" dirty="0" smtClean="0"/>
              <a:t>的数学模型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21" name="Text Box 60"/>
          <p:cNvSpPr txBox="1">
            <a:spLocks noChangeArrowheads="1"/>
          </p:cNvSpPr>
          <p:nvPr/>
        </p:nvSpPr>
        <p:spPr bwMode="auto">
          <a:xfrm>
            <a:off x="323528" y="2834933"/>
            <a:ext cx="936104" cy="95410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/>
              <a:t>测试数据</a:t>
            </a:r>
            <a:endParaRPr lang="en-US" altLang="zh-CN" sz="2800" b="1" dirty="0"/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7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7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72" grpId="0"/>
      <p:bldP spid="16" grpId="0" animBg="1"/>
      <p:bldP spid="6" grpId="0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7" name="Rectangle 47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248" name="Text Box 48"/>
          <p:cNvSpPr txBox="1">
            <a:spLocks noChangeArrowheads="1"/>
          </p:cNvSpPr>
          <p:nvPr/>
        </p:nvSpPr>
        <p:spPr bwMode="auto">
          <a:xfrm>
            <a:off x="408780" y="709693"/>
            <a:ext cx="1890713" cy="579437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ea typeface="楷体_GB2312" pitchFamily="49" charset="-122"/>
              </a:rPr>
              <a:t>问题分析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51257" name="Text Box 57"/>
          <p:cNvSpPr txBox="1">
            <a:spLocks noChangeArrowheads="1"/>
          </p:cNvSpPr>
          <p:nvPr/>
        </p:nvSpPr>
        <p:spPr bwMode="auto">
          <a:xfrm>
            <a:off x="4328988" y="4392364"/>
            <a:ext cx="46355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/>
              <a:t>最大制动力与车质量成正比</a:t>
            </a:r>
            <a:r>
              <a:rPr lang="en-US" altLang="zh-CN" sz="2800" b="1"/>
              <a:t>,</a:t>
            </a:r>
            <a:r>
              <a:rPr lang="zh-CN" altLang="en-US" sz="2800" b="1"/>
              <a:t>使汽车作匀减速运动</a:t>
            </a:r>
            <a:endParaRPr lang="zh-CN" altLang="en-US" sz="2800" b="1"/>
          </a:p>
        </p:txBody>
      </p:sp>
      <p:grpSp>
        <p:nvGrpSpPr>
          <p:cNvPr id="51291" name="Group 91"/>
          <p:cNvGrpSpPr/>
          <p:nvPr/>
        </p:nvGrpSpPr>
        <p:grpSpPr bwMode="auto">
          <a:xfrm>
            <a:off x="2212850" y="5832227"/>
            <a:ext cx="1169988" cy="654050"/>
            <a:chOff x="1264" y="3719"/>
            <a:chExt cx="737" cy="412"/>
          </a:xfrm>
        </p:grpSpPr>
        <p:sp>
          <p:nvSpPr>
            <p:cNvPr id="51260" name="Text Box 60"/>
            <p:cNvSpPr txBox="1">
              <a:spLocks noChangeArrowheads="1"/>
            </p:cNvSpPr>
            <p:nvPr/>
          </p:nvSpPr>
          <p:spPr bwMode="auto">
            <a:xfrm>
              <a:off x="1321" y="3804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常数</a:t>
              </a:r>
              <a:endParaRPr lang="zh-CN" altLang="en-US" sz="2800" b="1"/>
            </a:p>
          </p:txBody>
        </p:sp>
        <p:sp>
          <p:nvSpPr>
            <p:cNvPr id="51261" name="Line 61"/>
            <p:cNvSpPr>
              <a:spLocks noChangeShapeType="1"/>
            </p:cNvSpPr>
            <p:nvPr/>
          </p:nvSpPr>
          <p:spPr bwMode="auto">
            <a:xfrm flipH="1" flipV="1">
              <a:off x="1264" y="371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62" name="Line 62"/>
            <p:cNvSpPr>
              <a:spLocks noChangeShapeType="1"/>
            </p:cNvSpPr>
            <p:nvPr/>
          </p:nvSpPr>
          <p:spPr bwMode="auto">
            <a:xfrm flipV="1">
              <a:off x="1831" y="3719"/>
              <a:ext cx="170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252" name="Text Box 52"/>
          <p:cNvSpPr txBox="1">
            <a:spLocks noChangeArrowheads="1"/>
          </p:cNvSpPr>
          <p:nvPr/>
        </p:nvSpPr>
        <p:spPr bwMode="auto">
          <a:xfrm>
            <a:off x="2974181" y="762481"/>
            <a:ext cx="52657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刹车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距离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~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反应距离、制动距离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51269" name="Group 69"/>
          <p:cNvGrpSpPr/>
          <p:nvPr/>
        </p:nvGrpSpPr>
        <p:grpSpPr bwMode="auto">
          <a:xfrm>
            <a:off x="5303713" y="3565277"/>
            <a:ext cx="914400" cy="747712"/>
            <a:chOff x="4608" y="3216"/>
            <a:chExt cx="576" cy="471"/>
          </a:xfrm>
        </p:grpSpPr>
        <p:sp>
          <p:nvSpPr>
            <p:cNvPr id="51270" name="Text Box 70"/>
            <p:cNvSpPr txBox="1">
              <a:spLocks noChangeArrowheads="1"/>
            </p:cNvSpPr>
            <p:nvPr/>
          </p:nvSpPr>
          <p:spPr bwMode="auto">
            <a:xfrm>
              <a:off x="4608" y="3360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常数</a:t>
              </a:r>
              <a:endParaRPr lang="zh-CN" altLang="en-US" sz="2800" b="1"/>
            </a:p>
          </p:txBody>
        </p:sp>
        <p:sp>
          <p:nvSpPr>
            <p:cNvPr id="51271" name="Line 71"/>
            <p:cNvSpPr>
              <a:spLocks noChangeShapeType="1"/>
            </p:cNvSpPr>
            <p:nvPr/>
          </p:nvSpPr>
          <p:spPr bwMode="auto">
            <a:xfrm flipH="1" flipV="1">
              <a:off x="4608" y="321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72" name="Line 72"/>
            <p:cNvSpPr>
              <a:spLocks noChangeShapeType="1"/>
            </p:cNvSpPr>
            <p:nvPr/>
          </p:nvSpPr>
          <p:spPr bwMode="auto">
            <a:xfrm flipV="1">
              <a:off x="4992" y="321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276" name="Text Box 76"/>
          <p:cNvSpPr txBox="1">
            <a:spLocks noChangeArrowheads="1"/>
          </p:cNvSpPr>
          <p:nvPr/>
        </p:nvSpPr>
        <p:spPr bwMode="auto">
          <a:xfrm>
            <a:off x="768820" y="1484784"/>
            <a:ext cx="740358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</a:rPr>
              <a:t>反应距离</a:t>
            </a:r>
            <a:r>
              <a:rPr lang="en-US" altLang="zh-CN" sz="2800" b="1" dirty="0" smtClean="0"/>
              <a:t>~</a:t>
            </a:r>
            <a:r>
              <a:rPr lang="zh-CN" altLang="en-US" sz="2800" b="1" dirty="0" smtClean="0"/>
              <a:t>司机</a:t>
            </a:r>
            <a:r>
              <a:rPr lang="zh-CN" altLang="en-US" sz="2800" b="1" dirty="0"/>
              <a:t>决定刹车到制动器开始</a:t>
            </a:r>
            <a:r>
              <a:rPr lang="zh-CN" altLang="en-US" sz="2800" b="1" dirty="0" smtClean="0"/>
              <a:t>起作用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51281" name="Rectangle 81"/>
          <p:cNvSpPr>
            <a:spLocks noChangeArrowheads="1"/>
          </p:cNvSpPr>
          <p:nvPr/>
        </p:nvSpPr>
        <p:spPr bwMode="auto">
          <a:xfrm>
            <a:off x="368175" y="4551114"/>
            <a:ext cx="9001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制动距离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51277" name="Rectangle 77"/>
          <p:cNvSpPr>
            <a:spLocks noChangeArrowheads="1"/>
          </p:cNvSpPr>
          <p:nvPr/>
        </p:nvSpPr>
        <p:spPr bwMode="auto">
          <a:xfrm>
            <a:off x="368175" y="3111252"/>
            <a:ext cx="9445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反应距离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grpSp>
        <p:nvGrpSpPr>
          <p:cNvPr id="51286" name="Group 86"/>
          <p:cNvGrpSpPr/>
          <p:nvPr/>
        </p:nvGrpSpPr>
        <p:grpSpPr bwMode="auto">
          <a:xfrm>
            <a:off x="1447675" y="3020764"/>
            <a:ext cx="1981200" cy="1149350"/>
            <a:chOff x="782" y="1948"/>
            <a:chExt cx="1248" cy="724"/>
          </a:xfrm>
        </p:grpSpPr>
        <p:sp>
          <p:nvSpPr>
            <p:cNvPr id="51253" name="Text Box 53"/>
            <p:cNvSpPr txBox="1">
              <a:spLocks noChangeArrowheads="1"/>
            </p:cNvSpPr>
            <p:nvPr/>
          </p:nvSpPr>
          <p:spPr bwMode="auto">
            <a:xfrm>
              <a:off x="981" y="1948"/>
              <a:ext cx="104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反应时间</a:t>
              </a:r>
              <a:endParaRPr lang="zh-CN" altLang="en-US" sz="2800" b="1"/>
            </a:p>
          </p:txBody>
        </p:sp>
        <p:sp>
          <p:nvSpPr>
            <p:cNvPr id="51258" name="Text Box 58"/>
            <p:cNvSpPr txBox="1">
              <a:spLocks noChangeArrowheads="1"/>
            </p:cNvSpPr>
            <p:nvPr/>
          </p:nvSpPr>
          <p:spPr bwMode="auto">
            <a:xfrm>
              <a:off x="952" y="2345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车速</a:t>
              </a:r>
              <a:endParaRPr lang="zh-CN" altLang="en-US" sz="2800" b="1"/>
            </a:p>
          </p:txBody>
        </p:sp>
        <p:sp>
          <p:nvSpPr>
            <p:cNvPr id="51282" name="AutoShape 82"/>
            <p:cNvSpPr>
              <a:spLocks noChangeArrowheads="1"/>
            </p:cNvSpPr>
            <p:nvPr/>
          </p:nvSpPr>
          <p:spPr bwMode="auto">
            <a:xfrm flipH="1">
              <a:off x="782" y="2062"/>
              <a:ext cx="142" cy="538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1287" name="Group 87"/>
          <p:cNvGrpSpPr/>
          <p:nvPr/>
        </p:nvGrpSpPr>
        <p:grpSpPr bwMode="auto">
          <a:xfrm>
            <a:off x="3473325" y="2996952"/>
            <a:ext cx="5111750" cy="563562"/>
            <a:chOff x="2058" y="1933"/>
            <a:chExt cx="3220" cy="355"/>
          </a:xfrm>
        </p:grpSpPr>
        <p:sp>
          <p:nvSpPr>
            <p:cNvPr id="51254" name="Text Box 54"/>
            <p:cNvSpPr txBox="1">
              <a:spLocks noChangeArrowheads="1"/>
            </p:cNvSpPr>
            <p:nvPr/>
          </p:nvSpPr>
          <p:spPr bwMode="auto">
            <a:xfrm>
              <a:off x="2341" y="1948"/>
              <a:ext cx="10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司机状况</a:t>
              </a:r>
              <a:endParaRPr lang="zh-CN" altLang="en-US" sz="2800" b="1"/>
            </a:p>
          </p:txBody>
        </p:sp>
        <p:sp>
          <p:nvSpPr>
            <p:cNvPr id="51255" name="Text Box 55"/>
            <p:cNvSpPr txBox="1">
              <a:spLocks noChangeArrowheads="1"/>
            </p:cNvSpPr>
            <p:nvPr/>
          </p:nvSpPr>
          <p:spPr bwMode="auto">
            <a:xfrm>
              <a:off x="3532" y="1933"/>
              <a:ext cx="17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/>
                <a:t>制动系统灵活性</a:t>
              </a:r>
              <a:endParaRPr lang="zh-CN" altLang="en-US" sz="2800" b="1"/>
            </a:p>
          </p:txBody>
        </p:sp>
        <p:sp>
          <p:nvSpPr>
            <p:cNvPr id="51283" name="AutoShape 83"/>
            <p:cNvSpPr>
              <a:spLocks noChangeArrowheads="1"/>
            </p:cNvSpPr>
            <p:nvPr/>
          </p:nvSpPr>
          <p:spPr bwMode="auto">
            <a:xfrm flipH="1">
              <a:off x="2058" y="1948"/>
              <a:ext cx="142" cy="340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1288" name="Group 88"/>
          <p:cNvGrpSpPr/>
          <p:nvPr/>
        </p:nvGrpSpPr>
        <p:grpSpPr bwMode="auto">
          <a:xfrm>
            <a:off x="1403225" y="4325689"/>
            <a:ext cx="2789238" cy="1585913"/>
            <a:chOff x="754" y="2770"/>
            <a:chExt cx="1757" cy="999"/>
          </a:xfrm>
        </p:grpSpPr>
        <p:sp>
          <p:nvSpPr>
            <p:cNvPr id="51256" name="Text Box 56"/>
            <p:cNvSpPr txBox="1">
              <a:spLocks noChangeArrowheads="1"/>
            </p:cNvSpPr>
            <p:nvPr/>
          </p:nvSpPr>
          <p:spPr bwMode="auto">
            <a:xfrm>
              <a:off x="981" y="2770"/>
              <a:ext cx="1530" cy="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5000"/>
                </a:spcBef>
              </a:pPr>
              <a:r>
                <a:rPr lang="zh-CN" altLang="en-US" sz="2800" b="1"/>
                <a:t>制动器作用力</a:t>
              </a:r>
              <a:endParaRPr lang="zh-CN" altLang="en-US" sz="2800" b="1"/>
            </a:p>
            <a:p>
              <a:pPr>
                <a:spcBef>
                  <a:spcPct val="25000"/>
                </a:spcBef>
              </a:pPr>
              <a:r>
                <a:rPr lang="zh-CN" altLang="en-US" sz="2800" b="1"/>
                <a:t>车重、车速</a:t>
              </a:r>
              <a:endParaRPr lang="zh-CN" altLang="en-US" sz="2800" b="1"/>
            </a:p>
            <a:p>
              <a:pPr>
                <a:spcBef>
                  <a:spcPct val="25000"/>
                </a:spcBef>
              </a:pPr>
              <a:r>
                <a:rPr lang="zh-CN" altLang="en-US" sz="2800" b="1"/>
                <a:t>道路、气候</a:t>
              </a:r>
              <a:r>
                <a:rPr lang="en-US" altLang="zh-CN" sz="2800" b="1"/>
                <a:t>…</a:t>
              </a:r>
              <a:endParaRPr lang="en-US" altLang="zh-CN" sz="2800" b="1"/>
            </a:p>
          </p:txBody>
        </p:sp>
        <p:sp>
          <p:nvSpPr>
            <p:cNvPr id="51284" name="AutoShape 84"/>
            <p:cNvSpPr>
              <a:spLocks noChangeArrowheads="1"/>
            </p:cNvSpPr>
            <p:nvPr/>
          </p:nvSpPr>
          <p:spPr bwMode="auto">
            <a:xfrm flipH="1">
              <a:off x="754" y="2969"/>
              <a:ext cx="142" cy="538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289" name="Text Box 89"/>
          <p:cNvSpPr txBox="1">
            <a:spLocks noChangeArrowheads="1"/>
          </p:cNvSpPr>
          <p:nvPr/>
        </p:nvSpPr>
        <p:spPr bwMode="auto">
          <a:xfrm>
            <a:off x="768820" y="2132856"/>
            <a:ext cx="7610006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</a:rPr>
              <a:t>制动距离</a:t>
            </a:r>
            <a:r>
              <a:rPr lang="en-US" altLang="zh-CN" sz="2800" b="1" dirty="0" smtClean="0"/>
              <a:t>~</a:t>
            </a:r>
            <a:r>
              <a:rPr lang="zh-CN" altLang="en-US" sz="2800" b="1" dirty="0" smtClean="0"/>
              <a:t>制动器</a:t>
            </a:r>
            <a:r>
              <a:rPr lang="zh-CN" altLang="en-US" sz="2800" b="1" dirty="0"/>
              <a:t>开始起作用到汽车完全</a:t>
            </a:r>
            <a:r>
              <a:rPr lang="zh-CN" altLang="en-US" sz="2800" b="1" dirty="0" smtClean="0"/>
              <a:t>停止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5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5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5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1000"/>
                                        <p:tgtEl>
                                          <p:spTgt spid="5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5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1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1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1000"/>
                                        <p:tgtEl>
                                          <p:spTgt spid="5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1000"/>
                                        <p:tgtEl>
                                          <p:spTgt spid="5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1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1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7" grpId="0"/>
      <p:bldP spid="51252" grpId="0"/>
      <p:bldP spid="51276" grpId="0"/>
      <p:bldP spid="51281" grpId="0"/>
      <p:bldP spid="51277" grpId="0"/>
      <p:bldP spid="5128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8" name="Rectangle 1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262" name="Rectangle 1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265" name="Rectangle 17"/>
          <p:cNvSpPr>
            <a:spLocks noChangeArrowheads="1"/>
          </p:cNvSpPr>
          <p:nvPr/>
        </p:nvSpPr>
        <p:spPr bwMode="auto">
          <a:xfrm>
            <a:off x="0" y="29956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270" name="Text Box 22"/>
          <p:cNvSpPr txBox="1">
            <a:spLocks noChangeArrowheads="1"/>
          </p:cNvSpPr>
          <p:nvPr/>
        </p:nvSpPr>
        <p:spPr bwMode="auto">
          <a:xfrm>
            <a:off x="3203848" y="742421"/>
            <a:ext cx="1872208" cy="579437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ea typeface="楷体_GB2312" pitchFamily="49" charset="-122"/>
              </a:rPr>
              <a:t>模型假设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53271" name="Text Box 23"/>
          <p:cNvSpPr txBox="1">
            <a:spLocks noChangeArrowheads="1"/>
          </p:cNvSpPr>
          <p:nvPr/>
        </p:nvSpPr>
        <p:spPr bwMode="auto">
          <a:xfrm>
            <a:off x="539552" y="1700808"/>
            <a:ext cx="7992888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81000" indent="-381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66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dirty="0" smtClean="0"/>
              <a:t>1.  </a:t>
            </a:r>
            <a:r>
              <a:rPr lang="zh-CN" altLang="en-US" sz="2800" b="1" dirty="0" smtClean="0"/>
              <a:t>刹车</a:t>
            </a:r>
            <a:r>
              <a:rPr lang="zh-CN" altLang="en-US" sz="2800" b="1" dirty="0"/>
              <a:t>距离 </a:t>
            </a:r>
            <a:r>
              <a:rPr lang="en-US" altLang="zh-CN" sz="2800" b="1" i="1" dirty="0"/>
              <a:t>d </a:t>
            </a:r>
            <a:r>
              <a:rPr lang="zh-CN" altLang="en-US" sz="2800" b="1" dirty="0"/>
              <a:t>为</a:t>
            </a:r>
            <a:r>
              <a:rPr lang="zh-CN" altLang="en-US" sz="2800" b="1" dirty="0" smtClean="0"/>
              <a:t>反应距离 </a:t>
            </a:r>
            <a:r>
              <a:rPr lang="en-US" altLang="zh-CN" sz="2800" b="1" i="1" dirty="0"/>
              <a:t>d</a:t>
            </a:r>
            <a:r>
              <a:rPr lang="en-US" altLang="zh-CN" sz="2800" b="1" baseline="-25000" dirty="0"/>
              <a:t>1 </a:t>
            </a:r>
            <a:r>
              <a:rPr lang="zh-CN" altLang="en-US" sz="2800" b="1" dirty="0" smtClean="0"/>
              <a:t>与制动距离 </a:t>
            </a:r>
            <a:r>
              <a:rPr lang="en-US" altLang="zh-CN" sz="2800" b="1" i="1" dirty="0" smtClean="0"/>
              <a:t>d</a:t>
            </a:r>
            <a:r>
              <a:rPr lang="en-US" altLang="zh-CN" sz="2800" b="1" baseline="-25000" dirty="0" smtClean="0"/>
              <a:t>2</a:t>
            </a:r>
            <a:r>
              <a:rPr lang="zh-CN" altLang="en-US" sz="2800" b="1" dirty="0" smtClean="0"/>
              <a:t>之和</a:t>
            </a:r>
            <a:r>
              <a:rPr lang="en-US" altLang="zh-CN" sz="2800" b="1" dirty="0" smtClean="0"/>
              <a:t>.</a:t>
            </a:r>
            <a:endParaRPr lang="en-US" altLang="zh-CN" sz="2800" b="1" dirty="0"/>
          </a:p>
        </p:txBody>
      </p:sp>
      <p:sp>
        <p:nvSpPr>
          <p:cNvPr id="53272" name="Text Box 24"/>
          <p:cNvSpPr txBox="1">
            <a:spLocks noChangeArrowheads="1"/>
          </p:cNvSpPr>
          <p:nvPr/>
        </p:nvSpPr>
        <p:spPr bwMode="auto">
          <a:xfrm>
            <a:off x="539552" y="2493396"/>
            <a:ext cx="82910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/>
              <a:t>2. </a:t>
            </a:r>
            <a:r>
              <a:rPr lang="zh-CN" altLang="en-US" sz="2800" b="1" dirty="0" smtClean="0"/>
              <a:t>反应距离 </a:t>
            </a:r>
            <a:r>
              <a:rPr lang="en-US" altLang="zh-CN" sz="2800" b="1" i="1" dirty="0"/>
              <a:t>d</a:t>
            </a:r>
            <a:r>
              <a:rPr lang="en-US" altLang="zh-CN" sz="2800" b="1" baseline="-25000" dirty="0"/>
              <a:t>1</a:t>
            </a:r>
            <a:r>
              <a:rPr lang="zh-CN" altLang="en-US" sz="2800" b="1" dirty="0"/>
              <a:t>与车速 </a:t>
            </a:r>
            <a:r>
              <a:rPr lang="en-US" altLang="zh-CN" sz="2800" b="1" i="1" dirty="0"/>
              <a:t>v </a:t>
            </a:r>
            <a:r>
              <a:rPr lang="zh-CN" altLang="en-US" sz="2800" b="1" dirty="0" smtClean="0"/>
              <a:t>成正比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比例</a:t>
            </a:r>
            <a:r>
              <a:rPr lang="zh-CN" altLang="zh-CN" sz="2800" b="1" dirty="0"/>
              <a:t>系数为</a:t>
            </a:r>
            <a:r>
              <a:rPr lang="zh-CN" altLang="zh-CN" sz="2800" b="1" dirty="0" smtClean="0"/>
              <a:t>反应时间</a:t>
            </a:r>
            <a:r>
              <a:rPr lang="en-US" altLang="zh-CN" sz="2800" b="1" dirty="0" smtClean="0"/>
              <a:t>.</a:t>
            </a:r>
            <a:endParaRPr lang="en-US" altLang="zh-CN" sz="2800" b="1" dirty="0"/>
          </a:p>
        </p:txBody>
      </p:sp>
      <p:sp>
        <p:nvSpPr>
          <p:cNvPr id="53273" name="Text Box 25"/>
          <p:cNvSpPr txBox="1">
            <a:spLocks noChangeArrowheads="1"/>
          </p:cNvSpPr>
          <p:nvPr/>
        </p:nvSpPr>
        <p:spPr bwMode="auto">
          <a:xfrm>
            <a:off x="539553" y="3199935"/>
            <a:ext cx="4896544" cy="559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857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dirty="0" smtClean="0"/>
              <a:t>3. </a:t>
            </a:r>
            <a:r>
              <a:rPr lang="zh-CN" altLang="en-US" sz="2800" b="1" dirty="0" smtClean="0"/>
              <a:t>刹车时使用</a:t>
            </a:r>
            <a:r>
              <a:rPr lang="zh-CN" altLang="en-US" sz="2800" b="1" dirty="0"/>
              <a:t>最大制动力</a:t>
            </a:r>
            <a:r>
              <a:rPr lang="en-US" altLang="zh-CN" sz="2800" b="1" i="1" dirty="0" smtClean="0"/>
              <a:t>F </a:t>
            </a:r>
            <a:r>
              <a:rPr lang="zh-CN" altLang="en-US" sz="2800" b="1" dirty="0" smtClean="0"/>
              <a:t>：</a:t>
            </a:r>
            <a:endParaRPr lang="en-US" altLang="zh-CN" sz="2800" b="1" dirty="0" smtClean="0"/>
          </a:p>
        </p:txBody>
      </p:sp>
      <p:sp>
        <p:nvSpPr>
          <p:cNvPr id="53277" name="Text Box 29"/>
          <p:cNvSpPr txBox="1">
            <a:spLocks noChangeArrowheads="1"/>
          </p:cNvSpPr>
          <p:nvPr/>
        </p:nvSpPr>
        <p:spPr bwMode="auto">
          <a:xfrm>
            <a:off x="1007603" y="3933056"/>
            <a:ext cx="53645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800" b="1" i="1" dirty="0" smtClean="0"/>
              <a:t>  F</a:t>
            </a:r>
            <a:r>
              <a:rPr lang="zh-CN" altLang="en-US" sz="2800" b="1" dirty="0"/>
              <a:t>作</a:t>
            </a:r>
            <a:r>
              <a:rPr lang="zh-CN" altLang="en-US" sz="2800" b="1" dirty="0" smtClean="0"/>
              <a:t>的</a:t>
            </a:r>
            <a:r>
              <a:rPr lang="zh-CN" altLang="en-US" sz="2800" b="1" dirty="0"/>
              <a:t>功等于汽车动能的改变</a:t>
            </a:r>
            <a:r>
              <a:rPr lang="en-US" altLang="zh-CN" sz="2800" b="1" dirty="0" smtClean="0"/>
              <a:t>.</a:t>
            </a:r>
            <a:endParaRPr lang="en-US" altLang="zh-CN" sz="2800" b="1" i="1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7020272" y="850230"/>
          <a:ext cx="1557338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0" name="Clip" r:id="rId1" imgW="39271575" imgH="10239375" progId="MS_ClipArt_Gallery.2">
                  <p:embed/>
                </p:oleObj>
              </mc:Choice>
              <mc:Fallback>
                <p:oleObj name="Clip" r:id="rId1" imgW="39271575" imgH="10239375" progId="MS_ClipArt_Gallery.2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0272" y="850230"/>
                        <a:ext cx="1557338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29"/>
          <p:cNvSpPr txBox="1">
            <a:spLocks noChangeArrowheads="1"/>
          </p:cNvSpPr>
          <p:nvPr/>
        </p:nvSpPr>
        <p:spPr bwMode="auto">
          <a:xfrm>
            <a:off x="985260" y="4606083"/>
            <a:ext cx="4392489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800" b="1" i="1" dirty="0" smtClean="0"/>
              <a:t>  F</a:t>
            </a:r>
            <a:r>
              <a:rPr lang="zh-CN" altLang="en-US" sz="2800" b="1" dirty="0"/>
              <a:t>与车的质量 </a:t>
            </a:r>
            <a:r>
              <a:rPr lang="en-US" altLang="zh-CN" sz="2800" b="1" i="1" dirty="0"/>
              <a:t>m </a:t>
            </a:r>
            <a:r>
              <a:rPr lang="zh-CN" altLang="en-US" sz="2800" b="1" dirty="0" smtClean="0"/>
              <a:t>成正比</a:t>
            </a:r>
            <a:r>
              <a:rPr lang="en-US" altLang="zh-CN" sz="2800" b="1" dirty="0" smtClean="0"/>
              <a:t>.</a:t>
            </a:r>
            <a:endParaRPr lang="en-US" altLang="zh-CN" sz="2800" b="1" i="1" dirty="0"/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3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3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2" dur="500"/>
                                        <p:tgtEl>
                                          <p:spTgt spid="53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71" grpId="0"/>
      <p:bldP spid="53272" grpId="0"/>
      <p:bldP spid="53273" grpId="0"/>
      <p:bldP spid="53277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9"/>
          <p:cNvSpPr txBox="1">
            <a:spLocks noChangeArrowheads="1"/>
          </p:cNvSpPr>
          <p:nvPr/>
        </p:nvSpPr>
        <p:spPr bwMode="auto">
          <a:xfrm>
            <a:off x="1172090" y="3582039"/>
            <a:ext cx="1417489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 dirty="0" smtClean="0"/>
              <a:t>F </a:t>
            </a:r>
            <a:r>
              <a:rPr lang="en-US" altLang="zh-CN" sz="2800" b="1" dirty="0">
                <a:sym typeface="Symbol" panose="05050102010706020507" pitchFamily="18" charset="2"/>
              </a:rPr>
              <a:t>=</a:t>
            </a:r>
            <a:r>
              <a:rPr lang="en-US" altLang="zh-CN" sz="2800" b="1" dirty="0"/>
              <a:t> </a:t>
            </a:r>
            <a:r>
              <a:rPr lang="en-US" altLang="zh-CN" sz="2800" b="1" i="1" dirty="0"/>
              <a:t>ma</a:t>
            </a:r>
            <a:endParaRPr lang="en-US" altLang="zh-CN" sz="2800" b="1" i="1" dirty="0"/>
          </a:p>
        </p:txBody>
      </p:sp>
      <p:sp>
        <p:nvSpPr>
          <p:cNvPr id="5" name="Text Box 31"/>
          <p:cNvSpPr txBox="1">
            <a:spLocks noChangeArrowheads="1"/>
          </p:cNvSpPr>
          <p:nvPr/>
        </p:nvSpPr>
        <p:spPr bwMode="auto">
          <a:xfrm>
            <a:off x="5128130" y="730749"/>
            <a:ext cx="148002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 dirty="0" smtClean="0">
                <a:solidFill>
                  <a:srgbClr val="FF0000"/>
                </a:solidFill>
              </a:rPr>
              <a:t>d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1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=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 c</a:t>
            </a:r>
            <a:r>
              <a:rPr lang="en-US" altLang="zh-CN" sz="2800" b="1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 v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476373" y="665781"/>
            <a:ext cx="1872208" cy="579437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ea typeface="楷体_GB2312" pitchFamily="49" charset="-122"/>
              </a:rPr>
              <a:t>模型建立</a:t>
            </a:r>
            <a:endParaRPr lang="zh-CN" altLang="en-US" sz="3200" b="1" dirty="0">
              <a:ea typeface="楷体_GB2312" pitchFamily="49" charset="-122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7020272" y="850230"/>
          <a:ext cx="1557338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2" name="Clip" r:id="rId1" imgW="39271575" imgH="10239375" progId="MS_ClipArt_Gallery.2">
                  <p:embed/>
                </p:oleObj>
              </mc:Choice>
              <mc:Fallback>
                <p:oleObj name="Clip" r:id="rId1" imgW="39271575" imgH="10239375" progId="MS_ClipArt_Gallery.2">
                  <p:embed/>
                  <p:pic>
                    <p:nvPicPr>
                      <p:cNvPr id="0" name="图片 48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0272" y="850230"/>
                        <a:ext cx="1557338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1100082" y="2821318"/>
            <a:ext cx="2365158" cy="567524"/>
            <a:chOff x="1100082" y="2821318"/>
            <a:chExt cx="2365158" cy="567524"/>
          </a:xfrm>
        </p:grpSpPr>
        <p:sp>
          <p:nvSpPr>
            <p:cNvPr id="9" name="AutoShape 35"/>
            <p:cNvSpPr>
              <a:spLocks noChangeArrowheads="1"/>
            </p:cNvSpPr>
            <p:nvPr/>
          </p:nvSpPr>
          <p:spPr bwMode="auto">
            <a:xfrm>
              <a:off x="1100082" y="2821318"/>
              <a:ext cx="144016" cy="567524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Text Box 31"/>
            <p:cNvSpPr txBox="1">
              <a:spLocks noChangeArrowheads="1"/>
            </p:cNvSpPr>
            <p:nvPr/>
          </p:nvSpPr>
          <p:spPr bwMode="auto">
            <a:xfrm>
              <a:off x="1331640" y="2845523"/>
              <a:ext cx="21336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 dirty="0"/>
                <a:t>F d</a:t>
              </a:r>
              <a:r>
                <a:rPr lang="en-US" altLang="zh-CN" sz="2800" b="1" baseline="-25000" dirty="0"/>
                <a:t>2</a:t>
              </a:r>
              <a:r>
                <a:rPr lang="en-US" altLang="zh-CN" sz="2800" b="1" dirty="0"/>
                <a:t>=</a:t>
              </a:r>
              <a:r>
                <a:rPr lang="en-US" altLang="zh-CN" sz="2800" b="1" i="1" dirty="0"/>
                <a:t> m v</a:t>
              </a:r>
              <a:r>
                <a:rPr lang="en-US" altLang="zh-CN" sz="2800" b="1" baseline="30000" dirty="0"/>
                <a:t>2</a:t>
              </a:r>
              <a:r>
                <a:rPr lang="en-US" altLang="zh-CN" sz="2800" b="1" dirty="0"/>
                <a:t>/2</a:t>
              </a:r>
              <a:endParaRPr lang="en-US" altLang="zh-CN" sz="2800" b="1" dirty="0"/>
            </a:p>
          </p:txBody>
        </p:sp>
      </p:grpSp>
      <p:sp>
        <p:nvSpPr>
          <p:cNvPr id="15" name="Text Box 23"/>
          <p:cNvSpPr txBox="1">
            <a:spLocks noChangeArrowheads="1"/>
          </p:cNvSpPr>
          <p:nvPr/>
        </p:nvSpPr>
        <p:spPr bwMode="auto">
          <a:xfrm>
            <a:off x="2843808" y="665781"/>
            <a:ext cx="1944216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81000" indent="-381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66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i="1" dirty="0" smtClean="0"/>
              <a:t>d = d</a:t>
            </a:r>
            <a:r>
              <a:rPr lang="en-US" altLang="zh-CN" sz="2800" b="1" baseline="-25000" dirty="0" smtClean="0"/>
              <a:t>1</a:t>
            </a:r>
            <a:r>
              <a:rPr lang="en-US" altLang="zh-CN" sz="2800" b="1" dirty="0" smtClean="0"/>
              <a:t> +</a:t>
            </a:r>
            <a:r>
              <a:rPr lang="en-US" altLang="zh-CN" sz="2800" b="1" i="1" dirty="0" smtClean="0"/>
              <a:t>d</a:t>
            </a:r>
            <a:r>
              <a:rPr lang="en-US" altLang="zh-CN" sz="2800" b="1" baseline="-25000" dirty="0" smtClean="0"/>
              <a:t>2</a:t>
            </a:r>
            <a:endParaRPr lang="en-US" altLang="zh-CN" sz="2800" b="1" dirty="0"/>
          </a:p>
        </p:txBody>
      </p:sp>
      <p:sp>
        <p:nvSpPr>
          <p:cNvPr id="16" name="矩形 15"/>
          <p:cNvSpPr/>
          <p:nvPr/>
        </p:nvSpPr>
        <p:spPr>
          <a:xfrm>
            <a:off x="881236" y="1484784"/>
            <a:ext cx="62646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制动</a:t>
            </a:r>
            <a:r>
              <a:rPr lang="zh-CN" altLang="zh-CN" sz="2800" b="1" dirty="0" smtClean="0"/>
              <a:t>距离</a:t>
            </a:r>
            <a:r>
              <a:rPr lang="zh-CN" altLang="en-US" sz="2800" b="1" dirty="0" smtClean="0"/>
              <a:t>为</a:t>
            </a:r>
            <a:r>
              <a:rPr lang="en-US" altLang="zh-CN" sz="2800" b="1" i="1" dirty="0" smtClean="0"/>
              <a:t>d</a:t>
            </a:r>
            <a:r>
              <a:rPr lang="en-US" altLang="zh-CN" sz="2800" b="1" baseline="-25000" dirty="0" smtClean="0"/>
              <a:t>2</a:t>
            </a:r>
            <a:r>
              <a:rPr lang="zh-CN" altLang="en-US" sz="2800" b="1" dirty="0" smtClean="0"/>
              <a:t>时，制动力</a:t>
            </a:r>
            <a:r>
              <a:rPr lang="en-US" altLang="zh-CN" sz="2800" b="1" i="1" dirty="0" smtClean="0"/>
              <a:t>F</a:t>
            </a:r>
            <a:r>
              <a:rPr lang="zh-CN" altLang="zh-CN" sz="2800" b="1" dirty="0" smtClean="0"/>
              <a:t>作</a:t>
            </a:r>
            <a:r>
              <a:rPr lang="zh-CN" altLang="zh-CN" sz="2800" b="1" dirty="0"/>
              <a:t>的</a:t>
            </a:r>
            <a:r>
              <a:rPr lang="zh-CN" altLang="zh-CN" sz="2800" b="1" dirty="0" smtClean="0"/>
              <a:t>功</a:t>
            </a:r>
            <a:r>
              <a:rPr lang="zh-CN" altLang="en-US" sz="2800" b="1" dirty="0" smtClean="0"/>
              <a:t>为</a:t>
            </a:r>
            <a:r>
              <a:rPr lang="en-US" altLang="zh-CN" sz="2800" b="1" i="1" dirty="0" smtClean="0"/>
              <a:t>Fd</a:t>
            </a:r>
            <a:r>
              <a:rPr lang="en-US" altLang="zh-CN" sz="2800" b="1" baseline="-25000" dirty="0" smtClean="0"/>
              <a:t>2</a:t>
            </a:r>
            <a:endParaRPr lang="zh-CN" altLang="en-US" sz="2800" b="1" dirty="0"/>
          </a:p>
        </p:txBody>
      </p:sp>
      <p:sp>
        <p:nvSpPr>
          <p:cNvPr id="17" name="矩形 16"/>
          <p:cNvSpPr/>
          <p:nvPr/>
        </p:nvSpPr>
        <p:spPr>
          <a:xfrm>
            <a:off x="881236" y="2117308"/>
            <a:ext cx="60839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车速</a:t>
            </a:r>
            <a:r>
              <a:rPr lang="zh-CN" altLang="zh-CN" sz="2800" b="1" dirty="0"/>
              <a:t>从</a:t>
            </a:r>
            <a:r>
              <a:rPr lang="en-US" altLang="zh-CN" sz="2800" b="1" i="1" dirty="0"/>
              <a:t>v</a:t>
            </a:r>
            <a:r>
              <a:rPr lang="zh-CN" altLang="zh-CN" sz="2800" b="1" dirty="0"/>
              <a:t>变成</a:t>
            </a:r>
            <a:r>
              <a:rPr lang="en-US" altLang="zh-CN" sz="2800" b="1" dirty="0"/>
              <a:t>0</a:t>
            </a:r>
            <a:r>
              <a:rPr lang="zh-CN" altLang="zh-CN" sz="2800" b="1" dirty="0"/>
              <a:t>，动能的变化为</a:t>
            </a:r>
            <a:r>
              <a:rPr lang="en-US" altLang="zh-CN" sz="2800" b="1" i="1" dirty="0" smtClean="0"/>
              <a:t>mv</a:t>
            </a:r>
            <a:r>
              <a:rPr lang="en-US" altLang="zh-CN" sz="2800" b="1" baseline="30000" dirty="0" smtClean="0"/>
              <a:t>2</a:t>
            </a:r>
            <a:r>
              <a:rPr lang="en-US" altLang="zh-CN" sz="2800" b="1" dirty="0" smtClean="0"/>
              <a:t>/2</a:t>
            </a:r>
            <a:endParaRPr lang="zh-CN" altLang="en-US" sz="2800" b="1" dirty="0"/>
          </a:p>
        </p:txBody>
      </p:sp>
      <p:grpSp>
        <p:nvGrpSpPr>
          <p:cNvPr id="27" name="组合 26"/>
          <p:cNvGrpSpPr/>
          <p:nvPr/>
        </p:nvGrpSpPr>
        <p:grpSpPr>
          <a:xfrm>
            <a:off x="3923928" y="2815295"/>
            <a:ext cx="3672408" cy="567524"/>
            <a:chOff x="3923928" y="2815295"/>
            <a:chExt cx="3672408" cy="567524"/>
          </a:xfrm>
        </p:grpSpPr>
        <p:sp>
          <p:nvSpPr>
            <p:cNvPr id="18" name="Text Box 31"/>
            <p:cNvSpPr txBox="1">
              <a:spLocks noChangeArrowheads="1"/>
            </p:cNvSpPr>
            <p:nvPr/>
          </p:nvSpPr>
          <p:spPr bwMode="auto">
            <a:xfrm>
              <a:off x="4139952" y="2821318"/>
              <a:ext cx="3456384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 dirty="0" smtClean="0">
                  <a:solidFill>
                    <a:srgbClr val="FF0000"/>
                  </a:solidFill>
                </a:rPr>
                <a:t>d</a:t>
              </a:r>
              <a:r>
                <a:rPr lang="en-US" altLang="zh-CN" sz="2800" b="1" baseline="-25000" dirty="0" smtClean="0">
                  <a:solidFill>
                    <a:srgbClr val="FF0000"/>
                  </a:solidFill>
                </a:rPr>
                <a:t>2</a:t>
              </a:r>
              <a:r>
                <a:rPr lang="en-US" altLang="zh-CN" sz="2800" b="1" dirty="0">
                  <a:solidFill>
                    <a:srgbClr val="FF0000"/>
                  </a:solidFill>
                </a:rPr>
                <a:t>=</a:t>
              </a:r>
              <a:r>
                <a:rPr lang="en-US" altLang="zh-CN" sz="2800" b="1" i="1" dirty="0">
                  <a:solidFill>
                    <a:srgbClr val="FF0000"/>
                  </a:solidFill>
                </a:rPr>
                <a:t> </a:t>
              </a:r>
              <a:r>
                <a:rPr lang="en-US" altLang="zh-CN" sz="2800" b="1" i="1" dirty="0" smtClean="0">
                  <a:solidFill>
                    <a:srgbClr val="FF0000"/>
                  </a:solidFill>
                </a:rPr>
                <a:t>c</a:t>
              </a:r>
              <a:r>
                <a:rPr lang="en-US" altLang="zh-CN" sz="2800" b="1" baseline="-25000" dirty="0" smtClean="0">
                  <a:solidFill>
                    <a:srgbClr val="FF0000"/>
                  </a:solidFill>
                </a:rPr>
                <a:t>2 </a:t>
              </a:r>
              <a:r>
                <a:rPr lang="en-US" altLang="zh-CN" sz="2800" b="1" i="1" dirty="0" smtClean="0">
                  <a:solidFill>
                    <a:srgbClr val="FF0000"/>
                  </a:solidFill>
                </a:rPr>
                <a:t>v</a:t>
              </a:r>
              <a:r>
                <a:rPr lang="en-US" altLang="zh-CN" sz="2800" b="1" baseline="30000" dirty="0" smtClean="0">
                  <a:solidFill>
                    <a:srgbClr val="FF0000"/>
                  </a:solidFill>
                </a:rPr>
                <a:t>2 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, </a:t>
              </a:r>
              <a:r>
                <a:rPr lang="en-US" altLang="zh-CN" sz="2800" b="1" i="1" dirty="0" smtClean="0">
                  <a:solidFill>
                    <a:srgbClr val="FF0000"/>
                  </a:solidFill>
                </a:rPr>
                <a:t>c</a:t>
              </a:r>
              <a:r>
                <a:rPr lang="en-US" altLang="zh-CN" sz="2800" b="1" baseline="-25000" dirty="0" smtClean="0">
                  <a:solidFill>
                    <a:srgbClr val="FF0000"/>
                  </a:solidFill>
                </a:rPr>
                <a:t>2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=</a:t>
              </a:r>
              <a:r>
                <a:rPr lang="en-US" altLang="zh-CN" sz="2800" b="1" i="1" dirty="0">
                  <a:solidFill>
                    <a:srgbClr val="FF0000"/>
                  </a:solidFill>
                </a:rPr>
                <a:t> m 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/2</a:t>
              </a:r>
              <a:r>
                <a:rPr lang="en-US" altLang="zh-CN" sz="2800" b="1" i="1" dirty="0" smtClean="0">
                  <a:solidFill>
                    <a:srgbClr val="FF0000"/>
                  </a:solidFill>
                </a:rPr>
                <a:t>F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 </a:t>
              </a:r>
              <a:endParaRPr lang="en-US" altLang="zh-CN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AutoShape 35"/>
            <p:cNvSpPr>
              <a:spLocks noChangeArrowheads="1"/>
            </p:cNvSpPr>
            <p:nvPr/>
          </p:nvSpPr>
          <p:spPr bwMode="auto">
            <a:xfrm>
              <a:off x="3923928" y="2815295"/>
              <a:ext cx="144016" cy="567524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4975620" y="3549208"/>
            <a:ext cx="2620716" cy="5847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i="1" dirty="0" smtClean="0"/>
              <a:t>d </a:t>
            </a:r>
            <a:r>
              <a:rPr lang="en-US" altLang="zh-CN" sz="3200" b="1" dirty="0" smtClean="0"/>
              <a:t>=</a:t>
            </a:r>
            <a:r>
              <a:rPr lang="en-US" altLang="zh-CN" sz="3200" b="1" i="1" dirty="0" smtClean="0"/>
              <a:t> c</a:t>
            </a:r>
            <a:r>
              <a:rPr lang="en-US" altLang="zh-CN" sz="3200" b="1" baseline="-25000" dirty="0" smtClean="0"/>
              <a:t>1</a:t>
            </a:r>
            <a:r>
              <a:rPr lang="en-US" altLang="zh-CN" sz="3200" b="1" i="1" dirty="0" smtClean="0"/>
              <a:t>v + </a:t>
            </a:r>
            <a:r>
              <a:rPr lang="en-US" altLang="zh-CN" sz="3200" b="1" i="1" dirty="0"/>
              <a:t>c</a:t>
            </a:r>
            <a:r>
              <a:rPr lang="en-US" altLang="zh-CN" sz="3200" b="1" baseline="-25000" dirty="0"/>
              <a:t>2 </a:t>
            </a:r>
            <a:r>
              <a:rPr lang="en-US" altLang="zh-CN" sz="3200" b="1" i="1" dirty="0"/>
              <a:t>v</a:t>
            </a:r>
            <a:r>
              <a:rPr lang="en-US" altLang="zh-CN" sz="3200" b="1" baseline="30000" dirty="0"/>
              <a:t>2 </a:t>
            </a:r>
            <a:endParaRPr lang="en-US" altLang="zh-CN" sz="3200" b="1" dirty="0"/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395536" y="4293096"/>
            <a:ext cx="1872208" cy="584775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3200" b="1" dirty="0"/>
              <a:t>参数估计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68103" y="4941168"/>
            <a:ext cx="5219699" cy="523220"/>
          </a:xfrm>
          <a:prstGeom prst="rect">
            <a:avLst/>
          </a:prstGeom>
          <a:solidFill>
            <a:srgbClr val="FFCCFF"/>
          </a:solidFill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调查</a:t>
            </a:r>
            <a:r>
              <a:rPr lang="zh-CN" altLang="zh-CN" sz="2800" b="1" dirty="0" smtClean="0"/>
              <a:t>交通工程学</a:t>
            </a:r>
            <a:r>
              <a:rPr lang="zh-CN" altLang="zh-CN" sz="2800" b="1" dirty="0"/>
              <a:t>的相关</a:t>
            </a:r>
            <a:r>
              <a:rPr lang="zh-CN" altLang="zh-CN" sz="2800" b="1" dirty="0" smtClean="0"/>
              <a:t>资料</a:t>
            </a:r>
            <a:r>
              <a:rPr lang="zh-CN" altLang="en-US" sz="2800" b="1" dirty="0" smtClean="0"/>
              <a:t>：</a:t>
            </a:r>
            <a:endParaRPr lang="zh-CN" altLang="en-US" sz="2800" b="1" dirty="0"/>
          </a:p>
        </p:txBody>
      </p:sp>
      <p:sp>
        <p:nvSpPr>
          <p:cNvPr id="24" name="矩形 23"/>
          <p:cNvSpPr/>
          <p:nvPr/>
        </p:nvSpPr>
        <p:spPr>
          <a:xfrm>
            <a:off x="2675907" y="4354650"/>
            <a:ext cx="4948791" cy="523220"/>
          </a:xfrm>
          <a:prstGeom prst="rect">
            <a:avLst/>
          </a:prstGeom>
          <a:solidFill>
            <a:srgbClr val="FFCCFF"/>
          </a:solidFill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根据</a:t>
            </a:r>
            <a:r>
              <a:rPr lang="zh-CN" altLang="en-US" sz="2800" b="1" dirty="0" smtClean="0"/>
              <a:t>测试</a:t>
            </a:r>
            <a:r>
              <a:rPr lang="zh-CN" altLang="zh-CN" sz="2800" b="1" dirty="0" smtClean="0"/>
              <a:t>数据对</a:t>
            </a:r>
            <a:r>
              <a:rPr lang="zh-CN" altLang="en-US" sz="2800" b="1" dirty="0"/>
              <a:t>模型</a:t>
            </a:r>
            <a:r>
              <a:rPr lang="zh-CN" altLang="zh-CN" sz="2800" b="1" dirty="0" smtClean="0"/>
              <a:t>作拟合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25" name="矩形 24"/>
          <p:cNvSpPr/>
          <p:nvPr/>
        </p:nvSpPr>
        <p:spPr>
          <a:xfrm>
            <a:off x="1650376" y="5470975"/>
            <a:ext cx="4572000" cy="107696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/>
              <a:t>司机反应时间</a:t>
            </a:r>
            <a:r>
              <a:rPr lang="en-US" altLang="zh-CN" sz="2800" b="1" i="1" dirty="0"/>
              <a:t>c</a:t>
            </a:r>
            <a:r>
              <a:rPr lang="en-US" altLang="zh-CN" sz="2800" b="1" baseline="-25000" dirty="0"/>
              <a:t>1</a:t>
            </a:r>
            <a:r>
              <a:rPr lang="zh-CN" altLang="zh-CN" sz="2800" b="1" dirty="0"/>
              <a:t>约为</a:t>
            </a:r>
            <a:r>
              <a:rPr lang="en-US" altLang="zh-CN" sz="2800" b="1" dirty="0"/>
              <a:t>0.7~1s</a:t>
            </a:r>
            <a:r>
              <a:rPr lang="zh-CN" altLang="zh-CN" sz="2800" b="1" dirty="0"/>
              <a:t>，系数</a:t>
            </a:r>
            <a:r>
              <a:rPr lang="en-US" altLang="zh-CN" sz="2800" b="1" i="1" dirty="0"/>
              <a:t>c</a:t>
            </a:r>
            <a:r>
              <a:rPr lang="en-US" altLang="zh-CN" sz="2800" b="1" baseline="-25000" dirty="0"/>
              <a:t>2</a:t>
            </a:r>
            <a:r>
              <a:rPr lang="zh-CN" altLang="zh-CN" sz="2800" b="1" dirty="0"/>
              <a:t>约为</a:t>
            </a:r>
            <a:r>
              <a:rPr lang="en-US" altLang="zh-CN" sz="2800" b="1" dirty="0"/>
              <a:t>0.01( mh</a:t>
            </a:r>
            <a:r>
              <a:rPr lang="en-US" altLang="zh-CN" sz="2800" b="1" baseline="30000" dirty="0"/>
              <a:t>2</a:t>
            </a:r>
            <a:r>
              <a:rPr lang="en-US" altLang="zh-CN" sz="2800" b="1" dirty="0"/>
              <a:t>/km</a:t>
            </a:r>
            <a:r>
              <a:rPr lang="en-US" altLang="zh-CN" sz="2800" b="1" baseline="30000" dirty="0"/>
              <a:t>2</a:t>
            </a:r>
            <a:r>
              <a:rPr lang="en-US" altLang="zh-CN" sz="2800" b="1" dirty="0"/>
              <a:t>)</a:t>
            </a:r>
            <a:endParaRPr lang="zh-CN" altLang="en-US" sz="2800" b="1" dirty="0"/>
          </a:p>
        </p:txBody>
      </p:sp>
      <p:grpSp>
        <p:nvGrpSpPr>
          <p:cNvPr id="29" name="组合 28"/>
          <p:cNvGrpSpPr/>
          <p:nvPr/>
        </p:nvGrpSpPr>
        <p:grpSpPr>
          <a:xfrm>
            <a:off x="2630350" y="3549208"/>
            <a:ext cx="1941650" cy="600355"/>
            <a:chOff x="2630350" y="3549208"/>
            <a:chExt cx="1941650" cy="600355"/>
          </a:xfrm>
        </p:grpSpPr>
        <p:sp>
          <p:nvSpPr>
            <p:cNvPr id="19" name="Text Box 31"/>
            <p:cNvSpPr txBox="1">
              <a:spLocks noChangeArrowheads="1"/>
            </p:cNvSpPr>
            <p:nvPr/>
          </p:nvSpPr>
          <p:spPr bwMode="auto">
            <a:xfrm>
              <a:off x="2786586" y="3549208"/>
              <a:ext cx="1785414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 dirty="0" smtClean="0"/>
                <a:t>c</a:t>
              </a:r>
              <a:r>
                <a:rPr lang="en-US" altLang="zh-CN" sz="2800" b="1" baseline="-25000" dirty="0" smtClean="0"/>
                <a:t>2</a:t>
              </a:r>
              <a:r>
                <a:rPr lang="en-US" altLang="zh-CN" sz="2800" b="1" dirty="0" smtClean="0"/>
                <a:t>=</a:t>
              </a:r>
              <a:r>
                <a:rPr lang="en-US" altLang="zh-CN" sz="2800" b="1" i="1" dirty="0"/>
                <a:t> </a:t>
              </a:r>
              <a:r>
                <a:rPr lang="en-US" altLang="zh-CN" sz="2800" b="1" dirty="0" smtClean="0"/>
                <a:t>1 /2</a:t>
              </a:r>
              <a:r>
                <a:rPr lang="en-US" altLang="zh-CN" sz="2800" b="1" i="1" dirty="0" smtClean="0"/>
                <a:t>a</a:t>
              </a:r>
              <a:r>
                <a:rPr lang="en-US" altLang="zh-CN" sz="2800" b="1" dirty="0" smtClean="0"/>
                <a:t> </a:t>
              </a:r>
              <a:endParaRPr lang="en-US" altLang="zh-CN" sz="2800" b="1" dirty="0"/>
            </a:p>
          </p:txBody>
        </p:sp>
        <p:sp>
          <p:nvSpPr>
            <p:cNvPr id="28" name="AutoShape 35"/>
            <p:cNvSpPr>
              <a:spLocks noChangeArrowheads="1"/>
            </p:cNvSpPr>
            <p:nvPr/>
          </p:nvSpPr>
          <p:spPr bwMode="auto">
            <a:xfrm>
              <a:off x="2630350" y="3582039"/>
              <a:ext cx="144016" cy="567524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1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5" grpId="0"/>
      <p:bldP spid="16" grpId="0"/>
      <p:bldP spid="17" grpId="0"/>
      <p:bldP spid="21" grpId="0" animBg="1"/>
      <p:bldP spid="22" grpId="0" animBg="1"/>
      <p:bldP spid="23" grpId="0" animBg="1"/>
      <p:bldP spid="24" grpId="0" animBg="1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5"/>
          <p:cNvSpPr>
            <a:spLocks noChangeArrowheads="1"/>
          </p:cNvSpPr>
          <p:nvPr/>
        </p:nvSpPr>
        <p:spPr bwMode="auto">
          <a:xfrm>
            <a:off x="2483768" y="587245"/>
            <a:ext cx="3598862" cy="58477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 dirty="0" smtClean="0">
                <a:ea typeface="楷体_GB2312" pitchFamily="49" charset="-122"/>
              </a:rPr>
              <a:t>城市通行能力模型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152582" name="Rectangle 6"/>
          <p:cNvSpPr>
            <a:spLocks noChangeArrowheads="1"/>
          </p:cNvSpPr>
          <p:nvPr/>
        </p:nvSpPr>
        <p:spPr bwMode="auto">
          <a:xfrm>
            <a:off x="344239" y="1325711"/>
            <a:ext cx="8404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 dirty="0">
                <a:solidFill>
                  <a:srgbClr val="FF3300"/>
                </a:solidFill>
              </a:rPr>
              <a:t>道路通行能力</a:t>
            </a:r>
            <a:r>
              <a:rPr lang="en-US" altLang="zh-CN" sz="2800" b="1" dirty="0"/>
              <a:t>~</a:t>
            </a:r>
            <a:r>
              <a:rPr lang="zh-CN" altLang="en-US" sz="2800" b="1" dirty="0"/>
              <a:t>单位时间内通过某断面的最大车辆数</a:t>
            </a:r>
            <a:r>
              <a:rPr lang="en-US" altLang="zh-CN" sz="2800" b="1" dirty="0"/>
              <a:t>. </a:t>
            </a:r>
            <a:endParaRPr lang="en-US" altLang="zh-CN" sz="2800" b="1" dirty="0"/>
          </a:p>
        </p:txBody>
      </p:sp>
      <p:sp>
        <p:nvSpPr>
          <p:cNvPr id="152585" name="Rectangle 9"/>
          <p:cNvSpPr>
            <a:spLocks noChangeArrowheads="1"/>
          </p:cNvSpPr>
          <p:nvPr/>
        </p:nvSpPr>
        <p:spPr bwMode="auto">
          <a:xfrm>
            <a:off x="323850" y="1949157"/>
            <a:ext cx="8640763" cy="543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800" b="1" dirty="0">
                <a:solidFill>
                  <a:srgbClr val="FF0000"/>
                </a:solidFill>
              </a:rPr>
              <a:t>通行能力</a:t>
            </a:r>
            <a:r>
              <a:rPr lang="zh-CN" altLang="en-US" sz="2800" b="1" dirty="0"/>
              <a:t>表示道路的容量，</a:t>
            </a:r>
            <a:r>
              <a:rPr lang="zh-CN" altLang="en-US" sz="2800" b="1" dirty="0">
                <a:solidFill>
                  <a:srgbClr val="FF0000"/>
                </a:solidFill>
              </a:rPr>
              <a:t>交通流量</a:t>
            </a:r>
            <a:r>
              <a:rPr lang="zh-CN" altLang="en-US" sz="2800" b="1" dirty="0"/>
              <a:t>表示道路的</a:t>
            </a:r>
            <a:r>
              <a:rPr lang="zh-CN" altLang="en-US" sz="2800" b="1" dirty="0" smtClean="0"/>
              <a:t>负荷</a:t>
            </a:r>
            <a:r>
              <a:rPr lang="en-US" altLang="zh-CN" sz="2800" b="1" dirty="0" smtClean="0"/>
              <a:t>.</a:t>
            </a:r>
            <a:endParaRPr lang="en-US" altLang="zh-CN" sz="2800" b="1" dirty="0"/>
          </a:p>
        </p:txBody>
      </p:sp>
      <p:sp>
        <p:nvSpPr>
          <p:cNvPr id="152586" name="Rectangle 10"/>
          <p:cNvSpPr>
            <a:spLocks noChangeArrowheads="1"/>
          </p:cNvSpPr>
          <p:nvPr/>
        </p:nvSpPr>
        <p:spPr bwMode="auto">
          <a:xfrm>
            <a:off x="380437" y="2564904"/>
            <a:ext cx="8493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 dirty="0">
                <a:solidFill>
                  <a:srgbClr val="FF3300"/>
                </a:solidFill>
              </a:rPr>
              <a:t>饱和度</a:t>
            </a:r>
            <a:r>
              <a:rPr lang="en-US" altLang="zh-CN" sz="2800" b="1" dirty="0"/>
              <a:t>~</a:t>
            </a:r>
            <a:r>
              <a:rPr lang="zh-CN" altLang="en-US" sz="2800" b="1" dirty="0"/>
              <a:t>流量与通行能力的比值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表示道路的负荷程度</a:t>
            </a:r>
            <a:r>
              <a:rPr lang="en-US" altLang="zh-CN" sz="2800" b="1" dirty="0"/>
              <a:t>.</a:t>
            </a:r>
            <a:endParaRPr lang="en-US" altLang="zh-CN" sz="2800" b="1" dirty="0"/>
          </a:p>
        </p:txBody>
      </p:sp>
      <p:sp>
        <p:nvSpPr>
          <p:cNvPr id="152587" name="Rectangle 11"/>
          <p:cNvSpPr>
            <a:spLocks noChangeArrowheads="1"/>
          </p:cNvSpPr>
          <p:nvPr/>
        </p:nvSpPr>
        <p:spPr bwMode="auto">
          <a:xfrm>
            <a:off x="395287" y="3284984"/>
            <a:ext cx="8497888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FF3300"/>
                </a:solidFill>
              </a:rPr>
              <a:t>通行</a:t>
            </a:r>
            <a:r>
              <a:rPr lang="zh-CN" altLang="en-US" sz="2800" b="1" dirty="0">
                <a:solidFill>
                  <a:srgbClr val="FF3300"/>
                </a:solidFill>
              </a:rPr>
              <a:t>能力</a:t>
            </a:r>
            <a:r>
              <a:rPr lang="en-US" altLang="zh-CN" sz="2800" b="1" dirty="0"/>
              <a:t>~</a:t>
            </a:r>
            <a:r>
              <a:rPr lang="zh-CN" altLang="en-US" sz="2800" b="1" dirty="0" smtClean="0"/>
              <a:t>在安全条件</a:t>
            </a:r>
            <a:r>
              <a:rPr lang="zh-CN" altLang="en-US" sz="2800" b="1" dirty="0"/>
              <a:t>下，当具有标准长度和技术指标的车辆，以前后两车</a:t>
            </a:r>
            <a:r>
              <a:rPr lang="zh-CN" altLang="en-US" sz="2800" b="1" dirty="0">
                <a:solidFill>
                  <a:srgbClr val="FF3300"/>
                </a:solidFill>
              </a:rPr>
              <a:t>最小车头间隔连续行驶</a:t>
            </a:r>
            <a:r>
              <a:rPr lang="zh-CN" altLang="en-US" sz="2800" b="1" dirty="0"/>
              <a:t>时，单位时间内通过道路某断面的</a:t>
            </a:r>
            <a:r>
              <a:rPr lang="zh-CN" altLang="en-US" sz="2800" b="1" dirty="0">
                <a:solidFill>
                  <a:srgbClr val="FF3300"/>
                </a:solidFill>
              </a:rPr>
              <a:t>最大车辆数</a:t>
            </a:r>
            <a:r>
              <a:rPr lang="en-US" altLang="zh-CN" sz="2800" b="1" i="1" dirty="0">
                <a:solidFill>
                  <a:srgbClr val="FF3300"/>
                </a:solidFill>
              </a:rPr>
              <a:t>N</a:t>
            </a:r>
            <a:r>
              <a:rPr lang="en-US" altLang="zh-CN" sz="2800" b="1" dirty="0"/>
              <a:t> (</a:t>
            </a:r>
            <a:r>
              <a:rPr lang="zh-CN" altLang="en-US" sz="2800" b="1" dirty="0"/>
              <a:t>辆</a:t>
            </a:r>
            <a:r>
              <a:rPr lang="en-US" altLang="zh-CN" sz="2800" b="1" dirty="0"/>
              <a:t>/h). </a:t>
            </a:r>
            <a:endParaRPr lang="en-US" altLang="zh-CN" sz="2800" b="1" dirty="0"/>
          </a:p>
        </p:txBody>
      </p:sp>
      <p:graphicFrame>
        <p:nvGraphicFramePr>
          <p:cNvPr id="24578" name="Object 12"/>
          <p:cNvGraphicFramePr>
            <a:graphicFrameLocks noChangeAspect="1"/>
          </p:cNvGraphicFramePr>
          <p:nvPr/>
        </p:nvGraphicFramePr>
        <p:xfrm>
          <a:off x="7524750" y="549275"/>
          <a:ext cx="94297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7" name="Clip" r:id="rId1" imgW="39271575" imgH="10239375" progId="MS_ClipArt_Gallery.2">
                  <p:embed/>
                </p:oleObj>
              </mc:Choice>
              <mc:Fallback>
                <p:oleObj name="Clip" r:id="rId1" imgW="39271575" imgH="10239375" progId="MS_ClipArt_Gallery.2">
                  <p:embed/>
                  <p:pic>
                    <p:nvPicPr>
                      <p:cNvPr id="0" name="Object 1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0" y="549275"/>
                        <a:ext cx="942975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18175" y="5013176"/>
            <a:ext cx="60901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 b="1" i="1" dirty="0"/>
              <a:t>v~</a:t>
            </a:r>
            <a:r>
              <a:rPr lang="zh-CN" altLang="en-US" sz="2800" b="1" dirty="0"/>
              <a:t>车速</a:t>
            </a:r>
            <a:r>
              <a:rPr lang="zh-CN" altLang="en-US" sz="2800" b="1" i="1" dirty="0"/>
              <a:t> </a:t>
            </a:r>
            <a:r>
              <a:rPr lang="en-US" altLang="zh-CN" sz="2800" b="1" dirty="0"/>
              <a:t>(km/h)</a:t>
            </a:r>
            <a:r>
              <a:rPr lang="zh-CN" altLang="en-US" sz="2800" b="1" dirty="0"/>
              <a:t>， </a:t>
            </a:r>
            <a:r>
              <a:rPr lang="en-US" altLang="zh-CN" sz="2800" b="1" i="1" dirty="0"/>
              <a:t>D</a:t>
            </a:r>
            <a:r>
              <a:rPr lang="en-US" altLang="zh-CN" sz="2800" b="1" dirty="0" smtClean="0"/>
              <a:t>~</a:t>
            </a:r>
            <a:r>
              <a:rPr lang="zh-CN" altLang="en-US" sz="2800" b="1" dirty="0"/>
              <a:t>最小车头间隔</a:t>
            </a:r>
            <a:r>
              <a:rPr lang="en-US" altLang="zh-CN" sz="2800" b="1" dirty="0"/>
              <a:t>(m) </a:t>
            </a:r>
            <a:endParaRPr lang="en-US" altLang="zh-CN" sz="2800" b="1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230777" y="5733256"/>
            <a:ext cx="1975221" cy="5232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anchor="ctr">
            <a:spAutoFit/>
          </a:bodyPr>
          <a:lstStyle/>
          <a:p>
            <a:r>
              <a:rPr lang="en-US" altLang="zh-CN" sz="2800" b="1" i="1" dirty="0" smtClean="0"/>
              <a:t>N=</a:t>
            </a:r>
            <a:r>
              <a:rPr lang="en-US" altLang="zh-CN" sz="2800" b="1" dirty="0" smtClean="0"/>
              <a:t>1000 </a:t>
            </a:r>
            <a:r>
              <a:rPr lang="en-US" altLang="zh-CN" sz="2800" b="1" i="1" dirty="0" smtClean="0"/>
              <a:t>v/D</a:t>
            </a:r>
            <a:endParaRPr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2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2" grpId="0"/>
      <p:bldP spid="152585" grpId="0"/>
      <p:bldP spid="152586" grpId="0"/>
      <p:bldP spid="152587" grpId="0"/>
      <p:bldP spid="10" grpId="0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2411760" y="692696"/>
            <a:ext cx="3455988" cy="519113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 dirty="0">
                <a:ea typeface="楷体_GB2312" pitchFamily="49" charset="-122"/>
              </a:rPr>
              <a:t>城市干道的通行能力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25605" name="Rectangle 8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3610" name="Rectangle 10"/>
          <p:cNvSpPr>
            <a:spLocks noChangeArrowheads="1"/>
          </p:cNvSpPr>
          <p:nvPr/>
        </p:nvSpPr>
        <p:spPr bwMode="auto">
          <a:xfrm>
            <a:off x="790575" y="1440149"/>
            <a:ext cx="74025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800" b="1" dirty="0" smtClean="0"/>
              <a:t>最小</a:t>
            </a:r>
            <a:r>
              <a:rPr lang="zh-CN" altLang="en-US" sz="2800" b="1" dirty="0"/>
              <a:t>车头</a:t>
            </a:r>
            <a:r>
              <a:rPr lang="zh-CN" altLang="en-US" sz="2800" b="1" dirty="0" smtClean="0"/>
              <a:t>间隔</a:t>
            </a:r>
            <a:r>
              <a:rPr lang="en-US" altLang="zh-CN" sz="2800" b="1" i="1" dirty="0"/>
              <a:t>D</a:t>
            </a:r>
            <a:r>
              <a:rPr lang="zh-CN" altLang="en-US" sz="2800" b="1" dirty="0" smtClean="0"/>
              <a:t>主要</a:t>
            </a:r>
            <a:r>
              <a:rPr lang="zh-CN" altLang="en-US" sz="2800" b="1" dirty="0"/>
              <a:t>由刹车</a:t>
            </a:r>
            <a:r>
              <a:rPr lang="zh-CN" altLang="en-US" sz="2800" b="1" dirty="0" smtClean="0"/>
              <a:t>距离</a:t>
            </a:r>
            <a:r>
              <a:rPr lang="en-US" altLang="zh-CN" sz="2800" b="1" i="1" dirty="0"/>
              <a:t>d</a:t>
            </a:r>
            <a:r>
              <a:rPr lang="zh-CN" altLang="en-US" sz="2800" b="1" dirty="0" smtClean="0"/>
              <a:t>决定：</a:t>
            </a:r>
            <a:endParaRPr lang="en-US" altLang="zh-CN" sz="2800" b="1" dirty="0"/>
          </a:p>
        </p:txBody>
      </p:sp>
      <p:sp>
        <p:nvSpPr>
          <p:cNvPr id="25608" name="Rectangle 12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3614" name="Rectangle 14"/>
          <p:cNvSpPr>
            <a:spLocks noChangeArrowheads="1"/>
          </p:cNvSpPr>
          <p:nvPr/>
        </p:nvSpPr>
        <p:spPr bwMode="auto">
          <a:xfrm>
            <a:off x="539750" y="2868810"/>
            <a:ext cx="83984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 b="1" i="1" dirty="0" smtClean="0"/>
              <a:t>d</a:t>
            </a:r>
            <a:r>
              <a:rPr lang="en-US" altLang="zh-CN" sz="2800" b="1" baseline="-25000" dirty="0" smtClean="0"/>
              <a:t>0</a:t>
            </a:r>
            <a:r>
              <a:rPr lang="en-US" altLang="zh-CN" sz="2800" b="1" dirty="0" smtClean="0"/>
              <a:t>~</a:t>
            </a:r>
            <a:r>
              <a:rPr lang="zh-CN" altLang="zh-CN" sz="2800" b="1" dirty="0" smtClean="0"/>
              <a:t>车身标准</a:t>
            </a:r>
            <a:r>
              <a:rPr lang="zh-CN" altLang="zh-CN" sz="2800" b="1" dirty="0"/>
              <a:t>长度与两</a:t>
            </a:r>
            <a:r>
              <a:rPr lang="zh-CN" altLang="zh-CN" sz="2800" b="1" dirty="0" smtClean="0"/>
              <a:t>车间安全距离</a:t>
            </a:r>
            <a:r>
              <a:rPr lang="zh-CN" altLang="zh-CN" sz="2800" b="1" dirty="0"/>
              <a:t>之和，</a:t>
            </a:r>
            <a:r>
              <a:rPr lang="zh-CN" altLang="zh-CN" sz="2800" b="1" dirty="0" smtClean="0"/>
              <a:t>取固定</a:t>
            </a:r>
            <a:r>
              <a:rPr lang="zh-CN" altLang="zh-CN" sz="2800" b="1" dirty="0"/>
              <a:t>值</a:t>
            </a:r>
            <a:r>
              <a:rPr lang="en-US" altLang="zh-CN" sz="2800" b="1" dirty="0" smtClean="0">
                <a:cs typeface="Times New Roman" panose="02020603050405020304" pitchFamily="18" charset="0"/>
              </a:rPr>
              <a:t>.</a:t>
            </a:r>
            <a:r>
              <a:rPr lang="en-US" altLang="zh-CN" sz="2800" b="1" dirty="0" smtClean="0"/>
              <a:t> </a:t>
            </a:r>
            <a:endParaRPr lang="en-US" altLang="zh-CN" sz="2800" b="1" dirty="0"/>
          </a:p>
        </p:txBody>
      </p:sp>
      <p:sp>
        <p:nvSpPr>
          <p:cNvPr id="153616" name="Rectangle 16"/>
          <p:cNvSpPr>
            <a:spLocks noChangeArrowheads="1"/>
          </p:cNvSpPr>
          <p:nvPr/>
        </p:nvSpPr>
        <p:spPr bwMode="auto">
          <a:xfrm>
            <a:off x="1112697" y="5045374"/>
            <a:ext cx="7113448" cy="107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/>
              <a:t>车速</a:t>
            </a:r>
            <a:r>
              <a:rPr lang="en-US" altLang="zh-CN" sz="2800" b="1" i="1" dirty="0"/>
              <a:t>v</a:t>
            </a:r>
            <a:r>
              <a:rPr lang="zh-CN" altLang="zh-CN" sz="2800" b="1" dirty="0"/>
              <a:t>一定</a:t>
            </a:r>
            <a:r>
              <a:rPr lang="zh-CN" altLang="zh-CN" sz="2800" b="1" dirty="0" smtClean="0"/>
              <a:t>时</a:t>
            </a:r>
            <a:r>
              <a:rPr lang="zh-CN" altLang="en-US" sz="2800" b="1" dirty="0" smtClean="0"/>
              <a:t>，</a:t>
            </a:r>
            <a:r>
              <a:rPr lang="zh-CN" altLang="zh-CN" sz="2800" b="1" dirty="0" smtClean="0"/>
              <a:t>道路</a:t>
            </a:r>
            <a:r>
              <a:rPr lang="zh-CN" altLang="zh-CN" sz="2800" b="1" dirty="0"/>
              <a:t>通行能力</a:t>
            </a:r>
            <a:r>
              <a:rPr lang="en-US" altLang="zh-CN" sz="2800" b="1" i="1" dirty="0"/>
              <a:t>N</a:t>
            </a:r>
            <a:r>
              <a:rPr lang="zh-CN" altLang="zh-CN" sz="2800" b="1" dirty="0"/>
              <a:t>与</a:t>
            </a:r>
            <a:r>
              <a:rPr lang="en-US" altLang="zh-CN" sz="2800" b="1" i="1" dirty="0"/>
              <a:t>c</a:t>
            </a:r>
            <a:r>
              <a:rPr lang="en-US" altLang="zh-CN" sz="2800" b="1" baseline="-25000" dirty="0"/>
              <a:t>1</a:t>
            </a:r>
            <a:r>
              <a:rPr lang="zh-CN" altLang="zh-CN" sz="2800" b="1" dirty="0"/>
              <a:t>，</a:t>
            </a:r>
            <a:r>
              <a:rPr lang="en-US" altLang="zh-CN" sz="2800" b="1" i="1" dirty="0" smtClean="0"/>
              <a:t>c</a:t>
            </a:r>
            <a:r>
              <a:rPr lang="en-US" altLang="zh-CN" sz="2800" b="1" baseline="-25000" dirty="0" smtClean="0"/>
              <a:t>2</a:t>
            </a:r>
            <a:r>
              <a:rPr lang="zh-CN" altLang="en-US" sz="2800" b="1" dirty="0"/>
              <a:t>，</a:t>
            </a:r>
            <a:r>
              <a:rPr lang="en-US" altLang="zh-CN" sz="2800" b="1" i="1" dirty="0" smtClean="0"/>
              <a:t>d</a:t>
            </a:r>
            <a:r>
              <a:rPr lang="en-US" altLang="zh-CN" sz="2800" b="1" baseline="-25000" dirty="0" smtClean="0"/>
              <a:t>0</a:t>
            </a:r>
            <a:r>
              <a:rPr lang="zh-CN" altLang="en-US" sz="2800" b="1" dirty="0"/>
              <a:t>（</a:t>
            </a:r>
            <a:r>
              <a:rPr lang="zh-CN" altLang="zh-CN" sz="2800" b="1" dirty="0"/>
              <a:t>道路、车辆、司机等状况</a:t>
            </a:r>
            <a:r>
              <a:rPr lang="zh-CN" altLang="en-US" sz="2800" b="1" dirty="0"/>
              <a:t>）</a:t>
            </a:r>
            <a:r>
              <a:rPr lang="zh-CN" altLang="zh-CN" sz="2800" b="1" dirty="0"/>
              <a:t>有关</a:t>
            </a:r>
            <a:r>
              <a:rPr lang="en-US" altLang="zh-CN" sz="2800" b="1" dirty="0" smtClean="0"/>
              <a:t>.</a:t>
            </a:r>
            <a:endParaRPr lang="en-US" altLang="zh-CN" sz="2800" b="1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483768" y="587245"/>
            <a:ext cx="3598862" cy="58477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 dirty="0" smtClean="0">
                <a:ea typeface="楷体_GB2312" pitchFamily="49" charset="-122"/>
              </a:rPr>
              <a:t>城市通行能力模型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07704" y="2151610"/>
            <a:ext cx="132760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2800" b="1" i="1" dirty="0">
                <a:solidFill>
                  <a:srgbClr val="FF0000"/>
                </a:solidFill>
              </a:rPr>
              <a:t>D</a:t>
            </a:r>
            <a:r>
              <a:rPr lang="en-US" altLang="zh-CN" sz="2800" b="1" dirty="0">
                <a:solidFill>
                  <a:srgbClr val="FF0000"/>
                </a:solidFill>
              </a:rPr>
              <a:t>=</a:t>
            </a:r>
            <a:r>
              <a:rPr lang="en-US" altLang="zh-CN" sz="2800" b="1" i="1" dirty="0">
                <a:solidFill>
                  <a:srgbClr val="FF0000"/>
                </a:solidFill>
              </a:rPr>
              <a:t>d</a:t>
            </a:r>
            <a:r>
              <a:rPr lang="en-US" altLang="zh-CN" sz="2800" b="1" dirty="0">
                <a:solidFill>
                  <a:srgbClr val="FF0000"/>
                </a:solidFill>
              </a:rPr>
              <a:t>+</a:t>
            </a:r>
            <a:r>
              <a:rPr lang="en-US" altLang="zh-CN" sz="2800" b="1" i="1" dirty="0">
                <a:solidFill>
                  <a:srgbClr val="FF0000"/>
                </a:solidFill>
              </a:rPr>
              <a:t>d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0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4572000" y="2151610"/>
            <a:ext cx="2304256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 dirty="0" smtClean="0">
                <a:solidFill>
                  <a:srgbClr val="FF0000"/>
                </a:solidFill>
              </a:rPr>
              <a:t>d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=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 c</a:t>
            </a:r>
            <a:r>
              <a:rPr lang="en-US" altLang="zh-CN" sz="2800" b="1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v + </a:t>
            </a:r>
            <a:r>
              <a:rPr lang="en-US" altLang="zh-CN" sz="2800" b="1" i="1" dirty="0">
                <a:solidFill>
                  <a:srgbClr val="FF0000"/>
                </a:solidFill>
              </a:rPr>
              <a:t>c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2 </a:t>
            </a:r>
            <a:r>
              <a:rPr lang="en-US" altLang="zh-CN" sz="2800" b="1" i="1" dirty="0">
                <a:solidFill>
                  <a:srgbClr val="FF0000"/>
                </a:solidFill>
              </a:rPr>
              <a:t>v</a:t>
            </a:r>
            <a:r>
              <a:rPr lang="en-US" altLang="zh-CN" sz="2800" b="1" baseline="30000" dirty="0">
                <a:solidFill>
                  <a:srgbClr val="FF0000"/>
                </a:solidFill>
              </a:rPr>
              <a:t>2 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1102624" y="3608197"/>
                <a:ext cx="6938752" cy="1260666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/>
                        </a:rPr>
                        <m:t>𝑁</m:t>
                      </m:r>
                      <m:r>
                        <a:rPr lang="en-US" altLang="zh-CN" sz="28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/>
                            </a:rPr>
                            <m:t>1000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𝑣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/>
                            </a:rPr>
                            <m:t>𝑣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zh-CN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zh-CN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/>
                            </a:rPr>
                            <m:t>1000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/>
                            </a:rPr>
                            <m:t>𝑣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zh-CN" sz="28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zh-CN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2800" i="1">
                                  <a:latin typeface="Cambria Math"/>
                                </a:rPr>
                                <m:t>𝑣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624" y="3608197"/>
                <a:ext cx="6938752" cy="1260666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6732240" y="618022"/>
            <a:ext cx="1975221" cy="5232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anchor="ctr">
            <a:spAutoFit/>
          </a:bodyPr>
          <a:lstStyle/>
          <a:p>
            <a:r>
              <a:rPr lang="en-US" altLang="zh-CN" sz="2800" b="1" i="1" dirty="0" smtClean="0"/>
              <a:t>N=</a:t>
            </a:r>
            <a:r>
              <a:rPr lang="en-US" altLang="zh-CN" sz="2800" b="1" dirty="0" smtClean="0"/>
              <a:t>1000 </a:t>
            </a:r>
            <a:r>
              <a:rPr lang="en-US" altLang="zh-CN" sz="2800" b="1" i="1" dirty="0" smtClean="0"/>
              <a:t>v/D</a:t>
            </a:r>
            <a:endParaRPr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3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3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10" grpId="0"/>
      <p:bldP spid="153614" grpId="0"/>
      <p:bldP spid="2" grpId="0"/>
      <p:bldP spid="16" grpId="0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54776" name="Rectangle 152"/>
              <p:cNvSpPr>
                <a:spLocks noChangeArrowheads="1"/>
              </p:cNvSpPr>
              <p:nvPr/>
            </p:nvSpPr>
            <p:spPr bwMode="auto">
              <a:xfrm>
                <a:off x="1547664" y="2835120"/>
                <a:ext cx="6048672" cy="11264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zh-CN" sz="2800" b="1" dirty="0" smtClean="0"/>
                  <a:t>在</a:t>
                </a:r>
                <a:r>
                  <a:rPr lang="zh-CN" altLang="zh-CN" sz="2800" b="1" dirty="0"/>
                  <a:t>道路、车辆、司机等状况</a:t>
                </a:r>
                <a:r>
                  <a:rPr lang="zh-CN" altLang="zh-CN" sz="2800" b="1" dirty="0" smtClean="0"/>
                  <a:t>不变时</a:t>
                </a:r>
                <a:r>
                  <a:rPr lang="zh-CN" altLang="en-US" sz="2800" b="1" dirty="0" smtClean="0"/>
                  <a:t>，</a:t>
                </a:r>
                <a:r>
                  <a:rPr lang="zh-CN" altLang="zh-CN" sz="2800" b="1" dirty="0" smtClean="0"/>
                  <a:t>车速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</a:rPr>
                      <m:t>𝑣</m:t>
                    </m:r>
                  </m:oMath>
                </a14:m>
                <a:r>
                  <a:rPr lang="zh-CN" altLang="zh-CN" sz="2800" b="1" dirty="0"/>
                  <a:t>多大</a:t>
                </a:r>
                <a:r>
                  <a:rPr lang="zh-CN" altLang="zh-CN" sz="2800" b="1" dirty="0" smtClean="0"/>
                  <a:t>可使</a:t>
                </a:r>
                <a:r>
                  <a:rPr lang="zh-CN" altLang="zh-CN" sz="2800" b="1" dirty="0"/>
                  <a:t>通行能力</a:t>
                </a:r>
                <a:r>
                  <a:rPr lang="en-US" altLang="zh-CN" sz="2800" b="1" i="1" dirty="0"/>
                  <a:t>N</a:t>
                </a:r>
                <a:r>
                  <a:rPr lang="zh-CN" altLang="zh-CN" sz="2800" b="1" dirty="0"/>
                  <a:t>达到最大</a:t>
                </a:r>
                <a:r>
                  <a:rPr lang="en-US" altLang="zh-CN" sz="2800" b="1" dirty="0" smtClean="0">
                    <a:solidFill>
                      <a:srgbClr val="000000"/>
                    </a:solidFill>
                  </a:rPr>
                  <a:t>.</a:t>
                </a:r>
                <a:r>
                  <a:rPr lang="en-US" altLang="zh-CN" sz="2800" b="1" dirty="0" smtClean="0"/>
                  <a:t>  </a:t>
                </a:r>
                <a:endParaRPr lang="en-US" altLang="zh-CN" sz="2800" b="1" dirty="0"/>
              </a:p>
            </p:txBody>
          </p:sp>
        </mc:Choice>
        <mc:Fallback>
          <p:sp>
            <p:nvSpPr>
              <p:cNvPr id="154776" name="Rectangle 1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47664" y="2835120"/>
                <a:ext cx="6048672" cy="1126462"/>
              </a:xfrm>
              <a:prstGeom prst="rect">
                <a:avLst/>
              </a:prstGeom>
              <a:blipFill rotWithShape="1">
                <a:blip r:embed="rId1"/>
                <a:stretch>
                  <a:fillRect l="-2117" t="-3243" b="-108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54783" name="Rectangle 159"/>
          <p:cNvSpPr>
            <a:spLocks noChangeArrowheads="1"/>
          </p:cNvSpPr>
          <p:nvPr/>
        </p:nvSpPr>
        <p:spPr bwMode="auto">
          <a:xfrm>
            <a:off x="1523246" y="5566300"/>
            <a:ext cx="6781744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800" b="1" dirty="0" smtClean="0">
                <a:cs typeface="Times New Roman" panose="02020603050405020304" pitchFamily="18" charset="0"/>
              </a:rPr>
              <a:t>当</a:t>
            </a:r>
            <a:r>
              <a:rPr lang="en-US" altLang="zh-CN" sz="2800" b="1" i="1" dirty="0"/>
              <a:t>d</a:t>
            </a:r>
            <a:r>
              <a:rPr lang="en-US" altLang="zh-CN" sz="2800" b="1" baseline="-30000" dirty="0" smtClean="0"/>
              <a:t>0</a:t>
            </a:r>
            <a:r>
              <a:rPr lang="zh-CN" altLang="en-US" sz="2800" b="1" dirty="0">
                <a:cs typeface="Times New Roman" panose="02020603050405020304" pitchFamily="18" charset="0"/>
              </a:rPr>
              <a:t>，</a:t>
            </a:r>
            <a:r>
              <a:rPr lang="en-US" altLang="zh-CN" sz="2800" b="1" i="1" dirty="0" smtClean="0"/>
              <a:t>c</a:t>
            </a:r>
            <a:r>
              <a:rPr lang="en-US" altLang="zh-CN" sz="2800" b="1" baseline="-25000" dirty="0" smtClean="0"/>
              <a:t>1</a:t>
            </a:r>
            <a:r>
              <a:rPr lang="zh-CN" altLang="en-US" sz="2800" b="1" dirty="0" smtClean="0">
                <a:cs typeface="Times New Roman" panose="02020603050405020304" pitchFamily="18" charset="0"/>
              </a:rPr>
              <a:t>，</a:t>
            </a:r>
            <a:r>
              <a:rPr lang="en-US" altLang="zh-CN" sz="2800" b="1" i="1" dirty="0"/>
              <a:t> </a:t>
            </a:r>
            <a:r>
              <a:rPr lang="en-US" altLang="zh-CN" sz="2800" b="1" i="1" dirty="0" smtClean="0"/>
              <a:t>c</a:t>
            </a:r>
            <a:r>
              <a:rPr lang="en-US" altLang="zh-CN" sz="2800" b="1" baseline="-25000" dirty="0" smtClean="0"/>
              <a:t>2</a:t>
            </a:r>
            <a:r>
              <a:rPr lang="zh-CN" altLang="en-US" sz="2800" b="1" dirty="0" smtClean="0">
                <a:cs typeface="Times New Roman" panose="02020603050405020304" pitchFamily="18" charset="0"/>
              </a:rPr>
              <a:t>变</a:t>
            </a:r>
            <a:r>
              <a:rPr lang="zh-CN" altLang="en-US" sz="2800" b="1" dirty="0">
                <a:cs typeface="Times New Roman" panose="02020603050405020304" pitchFamily="18" charset="0"/>
              </a:rPr>
              <a:t>大时最大通行能力</a:t>
            </a:r>
            <a:r>
              <a:rPr lang="en-US" altLang="zh-CN" sz="2800" b="1" i="1" dirty="0"/>
              <a:t>N</a:t>
            </a:r>
            <a:r>
              <a:rPr lang="en-US" altLang="zh-CN" sz="2800" b="1" i="1" baseline="-30000" dirty="0"/>
              <a:t>m</a:t>
            </a:r>
            <a:r>
              <a:rPr lang="zh-CN" altLang="en-US" sz="2800" b="1" dirty="0">
                <a:cs typeface="Times New Roman" panose="02020603050405020304" pitchFamily="18" charset="0"/>
              </a:rPr>
              <a:t>减小</a:t>
            </a:r>
            <a:r>
              <a:rPr lang="en-US" altLang="zh-CN" sz="2800" b="1" dirty="0">
                <a:cs typeface="Times New Roman" panose="02020603050405020304" pitchFamily="18" charset="0"/>
              </a:rPr>
              <a:t>.</a:t>
            </a:r>
            <a:r>
              <a:rPr lang="en-US" altLang="zh-CN" sz="2800" b="1" dirty="0"/>
              <a:t> </a:t>
            </a:r>
            <a:endParaRPr lang="en-US" altLang="zh-CN" sz="2800" b="1" dirty="0"/>
          </a:p>
        </p:txBody>
      </p:sp>
      <p:graphicFrame>
        <p:nvGraphicFramePr>
          <p:cNvPr id="26629" name="Object 168"/>
          <p:cNvGraphicFramePr>
            <a:graphicFrameLocks noChangeAspect="1"/>
          </p:cNvGraphicFramePr>
          <p:nvPr/>
        </p:nvGraphicFramePr>
        <p:xfrm>
          <a:off x="7164388" y="549275"/>
          <a:ext cx="1303337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3" name="Clip" r:id="rId2" imgW="39271575" imgH="10239375" progId="MS_ClipArt_Gallery.2">
                  <p:embed/>
                </p:oleObj>
              </mc:Choice>
              <mc:Fallback>
                <p:oleObj name="Clip" r:id="rId2" imgW="39271575" imgH="10239375" progId="MS_ClipArt_Gallery.2">
                  <p:embed/>
                  <p:pic>
                    <p:nvPicPr>
                      <p:cNvPr id="0" name="Object 16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549275"/>
                        <a:ext cx="1303337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2483768" y="587245"/>
            <a:ext cx="3598862" cy="58477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 dirty="0" smtClean="0">
                <a:ea typeface="楷体_GB2312" pitchFamily="49" charset="-122"/>
              </a:rPr>
              <a:t>城市通行能力模型</a:t>
            </a:r>
            <a:endParaRPr lang="zh-CN" altLang="en-US" sz="3200" b="1" dirty="0">
              <a:ea typeface="楷体_GB2312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1102624" y="1412776"/>
                <a:ext cx="6938752" cy="1260666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/>
                        </a:rPr>
                        <m:t>𝑁</m:t>
                      </m:r>
                      <m:r>
                        <a:rPr lang="en-US" altLang="zh-CN" sz="28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/>
                            </a:rPr>
                            <m:t>1000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𝑣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/>
                            </a:rPr>
                            <m:t>𝑣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zh-CN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zh-CN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/>
                            </a:rPr>
                            <m:t>1000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/>
                            </a:rPr>
                            <m:t>𝑣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zh-CN" sz="28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zh-CN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2800" i="1">
                                  <a:latin typeface="Cambria Math"/>
                                </a:rPr>
                                <m:t>𝑣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624" y="1412776"/>
                <a:ext cx="6938752" cy="126066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Rectangle 8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1475656" y="4142505"/>
                <a:ext cx="1388585" cy="1183529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𝑣</m:t>
                      </m:r>
                      <m:r>
                        <a:rPr lang="en-US" altLang="zh-CN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zh-CN" i="1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4142505"/>
                <a:ext cx="1388585" cy="118352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" name="Rectangle 8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3419872" y="4194210"/>
            <a:ext cx="4621504" cy="1080119"/>
            <a:chOff x="3419872" y="4194210"/>
            <a:chExt cx="4621504" cy="1080119"/>
          </a:xfrm>
        </p:grpSpPr>
        <p:sp>
          <p:nvSpPr>
            <p:cNvPr id="154785" name="Rectangle 161"/>
            <p:cNvSpPr>
              <a:spLocks noChangeArrowheads="1"/>
            </p:cNvSpPr>
            <p:nvPr/>
          </p:nvSpPr>
          <p:spPr bwMode="auto">
            <a:xfrm>
              <a:off x="3419872" y="4257217"/>
              <a:ext cx="1403074" cy="95410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cs typeface="Times New Roman" panose="02020603050405020304" pitchFamily="18" charset="0"/>
                </a:rPr>
                <a:t>最大通行能力</a:t>
              </a:r>
              <a:endParaRPr lang="zh-CN" altLang="en-US" sz="2800" b="1" dirty="0"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/>
          </p:nvGraphicFramePr>
          <p:xfrm>
            <a:off x="4932123" y="4194210"/>
            <a:ext cx="3109253" cy="10801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44" name="公式" r:id="rId6" imgW="1256665" imgH="482600" progId="Equation.3">
                    <p:embed/>
                  </p:oleObj>
                </mc:Choice>
                <mc:Fallback>
                  <p:oleObj name="公式" r:id="rId6" imgW="1256665" imgH="482600" progId="Equation.3">
                    <p:embed/>
                    <p:pic>
                      <p:nvPicPr>
                        <p:cNvPr id="0" name="Object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2123" y="4194210"/>
                          <a:ext cx="3109253" cy="1080119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4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4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776" grpId="0"/>
      <p:bldP spid="154783" grpId="0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2" descr="http://images.china.cn/news/attachement/jpg/site3/20130529/3106942768919890024.jpg"/>
          <p:cNvPicPr>
            <a:picLocks noChangeAspect="1" noChangeArrowheads="1"/>
          </p:cNvPicPr>
          <p:nvPr/>
        </p:nvPicPr>
        <p:blipFill>
          <a:blip r:embed="rId1"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620713"/>
            <a:ext cx="2184400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矩形 3"/>
          <p:cNvSpPr>
            <a:spLocks noChangeArrowheads="1"/>
          </p:cNvSpPr>
          <p:nvPr/>
        </p:nvSpPr>
        <p:spPr bwMode="auto">
          <a:xfrm>
            <a:off x="684213" y="1484313"/>
            <a:ext cx="5722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一些人喜欢</a:t>
            </a:r>
            <a:r>
              <a:rPr lang="zh-CN" altLang="zh-CN" sz="2800" b="1"/>
              <a:t>记驶过身旁</a:t>
            </a:r>
            <a:r>
              <a:rPr lang="zh-CN" altLang="en-US" sz="2800" b="1"/>
              <a:t>的</a:t>
            </a:r>
            <a:r>
              <a:rPr lang="zh-CN" altLang="zh-CN" sz="2800" b="1"/>
              <a:t>汽车号码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sp>
        <p:nvSpPr>
          <p:cNvPr id="26629" name="矩形 4"/>
          <p:cNvSpPr>
            <a:spLocks noChangeArrowheads="1"/>
          </p:cNvSpPr>
          <p:nvPr/>
        </p:nvSpPr>
        <p:spPr bwMode="auto">
          <a:xfrm>
            <a:off x="1331913" y="2133600"/>
            <a:ext cx="2709862" cy="522288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/>
              <a:t>两难境地的决策</a:t>
            </a:r>
            <a:endParaRPr lang="zh-CN" altLang="en-US" sz="2800" b="1"/>
          </a:p>
        </p:txBody>
      </p:sp>
      <p:sp>
        <p:nvSpPr>
          <p:cNvPr id="26630" name="矩形 5"/>
          <p:cNvSpPr>
            <a:spLocks noChangeArrowheads="1"/>
          </p:cNvSpPr>
          <p:nvPr/>
        </p:nvSpPr>
        <p:spPr bwMode="auto">
          <a:xfrm>
            <a:off x="4356100" y="2133600"/>
            <a:ext cx="3790950" cy="52228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/>
              <a:t>与朋友打赌的“骰子”</a:t>
            </a:r>
            <a:endParaRPr lang="zh-CN" altLang="en-US" sz="2800" b="1"/>
          </a:p>
        </p:txBody>
      </p:sp>
      <p:sp>
        <p:nvSpPr>
          <p:cNvPr id="26631" name="矩形 6"/>
          <p:cNvSpPr>
            <a:spLocks noChangeArrowheads="1"/>
          </p:cNvSpPr>
          <p:nvPr/>
        </p:nvSpPr>
        <p:spPr bwMode="auto">
          <a:xfrm>
            <a:off x="827088" y="2781300"/>
            <a:ext cx="64087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共识</a:t>
            </a:r>
            <a:r>
              <a:rPr lang="zh-CN" altLang="en-US" sz="2800" b="1"/>
              <a:t>：</a:t>
            </a:r>
            <a:r>
              <a:rPr lang="zh-CN" altLang="zh-CN" sz="2800" b="1">
                <a:solidFill>
                  <a:srgbClr val="FF0000"/>
                </a:solidFill>
              </a:rPr>
              <a:t>出现</a:t>
            </a:r>
            <a:r>
              <a:rPr lang="zh-CN" altLang="zh-CN" sz="2800" b="1"/>
              <a:t>任何号码汽车的</a:t>
            </a:r>
            <a:r>
              <a:rPr lang="zh-CN" altLang="zh-CN" sz="2800" b="1">
                <a:solidFill>
                  <a:srgbClr val="FF0000"/>
                </a:solidFill>
              </a:rPr>
              <a:t>机会</a:t>
            </a:r>
            <a:r>
              <a:rPr lang="zh-CN" altLang="en-US" sz="2800" b="1">
                <a:solidFill>
                  <a:srgbClr val="FF0000"/>
                </a:solidFill>
              </a:rPr>
              <a:t>相同</a:t>
            </a:r>
            <a:r>
              <a:rPr lang="en-US" altLang="zh-CN" sz="2800" b="1">
                <a:solidFill>
                  <a:srgbClr val="FF0000"/>
                </a:solidFill>
              </a:rPr>
              <a:t>.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26632" name="矩形 7"/>
          <p:cNvSpPr>
            <a:spLocks noChangeArrowheads="1"/>
          </p:cNvSpPr>
          <p:nvPr/>
        </p:nvSpPr>
        <p:spPr bwMode="auto">
          <a:xfrm>
            <a:off x="827088" y="3357563"/>
            <a:ext cx="7392987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/>
              <a:t>随意记下驶过的</a:t>
            </a:r>
            <a:r>
              <a:rPr lang="en-US" altLang="zh-CN" sz="2800" b="1"/>
              <a:t>10</a:t>
            </a:r>
            <a:r>
              <a:rPr lang="zh-CN" altLang="zh-CN" sz="2800" b="1"/>
              <a:t>辆出租车牌号：</a:t>
            </a:r>
            <a:r>
              <a:rPr lang="en-US" altLang="zh-CN" sz="2800" b="1"/>
              <a:t>0421, 0128, 0702, 0410, 0598, 0674, 0712, 0529, 0867, 0312</a:t>
            </a:r>
            <a:endParaRPr lang="zh-CN" altLang="en-US" sz="2800" b="1"/>
          </a:p>
        </p:txBody>
      </p:sp>
      <p:sp>
        <p:nvSpPr>
          <p:cNvPr id="26633" name="矩形 8"/>
          <p:cNvSpPr>
            <a:spLocks noChangeArrowheads="1"/>
          </p:cNvSpPr>
          <p:nvPr/>
        </p:nvSpPr>
        <p:spPr bwMode="auto">
          <a:xfrm>
            <a:off x="2187575" y="5473700"/>
            <a:ext cx="457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</a:rPr>
              <a:t>估计这座城市出租车的总数</a:t>
            </a:r>
            <a:r>
              <a:rPr lang="en-US" altLang="zh-CN" sz="2800" b="1" dirty="0">
                <a:solidFill>
                  <a:srgbClr val="FF0000"/>
                </a:solidFill>
              </a:rPr>
              <a:t>.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6634" name="矩形 9"/>
          <p:cNvSpPr>
            <a:spLocks noChangeArrowheads="1"/>
          </p:cNvSpPr>
          <p:nvPr/>
        </p:nvSpPr>
        <p:spPr bwMode="auto">
          <a:xfrm>
            <a:off x="827088" y="4797425"/>
            <a:ext cx="76327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出租车牌号从某一个数字</a:t>
            </a:r>
            <a:r>
              <a:rPr lang="en-US" altLang="zh-CN" sz="2800" b="1"/>
              <a:t>0101</a:t>
            </a:r>
            <a:r>
              <a:rPr lang="zh-CN" altLang="zh-CN" sz="2800" b="1"/>
              <a:t>按顺序发放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187624" y="700052"/>
            <a:ext cx="4320480" cy="58356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 smtClean="0">
                <a:latin typeface="+mj-lt"/>
                <a:ea typeface="楷体" panose="02010609060101010101" pitchFamily="49" charset="-122"/>
              </a:rPr>
              <a:t>2.3 </a:t>
            </a:r>
            <a:r>
              <a:rPr lang="zh-CN" altLang="en-US" sz="3200" b="1" dirty="0" smtClean="0">
                <a:latin typeface="+mj-lt"/>
                <a:ea typeface="楷体" panose="02010609060101010101" pitchFamily="49" charset="-122"/>
              </a:rPr>
              <a:t>估计</a:t>
            </a:r>
            <a:r>
              <a:rPr lang="zh-CN" altLang="en-US" sz="3200" b="1" dirty="0">
                <a:latin typeface="+mj-lt"/>
                <a:ea typeface="楷体" panose="02010609060101010101" pitchFamily="49" charset="-122"/>
              </a:rPr>
              <a:t>出租车的总数</a:t>
            </a:r>
            <a:endParaRPr lang="zh-CN" altLang="en-US" sz="3200" b="1" dirty="0">
              <a:latin typeface="+mj-lt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10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10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10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/>
      <p:bldP spid="26629" grpId="0" animBg="1"/>
      <p:bldP spid="26630" grpId="0" animBg="1"/>
      <p:bldP spid="26631" grpId="0"/>
      <p:bldP spid="26632" grpId="0"/>
      <p:bldP spid="26633" grpId="0"/>
      <p:bldP spid="266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56538" y="620713"/>
            <a:ext cx="3839598" cy="584775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3200" b="1" dirty="0">
                <a:ea typeface="楷体" panose="02010609060101010101" pitchFamily="49" charset="-122"/>
              </a:rPr>
              <a:t>估计出租车的总数</a:t>
            </a:r>
            <a:endParaRPr lang="zh-CN" altLang="en-US" sz="3200" b="1" dirty="0">
              <a:ea typeface="楷体" panose="02010609060101010101" pitchFamily="49" charset="-122"/>
            </a:endParaRPr>
          </a:p>
        </p:txBody>
      </p:sp>
      <p:pic>
        <p:nvPicPr>
          <p:cNvPr id="27651" name="Picture 2" descr="http://images.china.cn/news/attachement/jpg/site3/20130529/3106942768919890024.jpg"/>
          <p:cNvPicPr>
            <a:picLocks noChangeAspect="1" noChangeArrowheads="1"/>
          </p:cNvPicPr>
          <p:nvPr/>
        </p:nvPicPr>
        <p:blipFill>
          <a:blip r:embed="rId1"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20713"/>
            <a:ext cx="1446213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4"/>
          <p:cNvSpPr>
            <a:spLocks noChangeArrowheads="1"/>
          </p:cNvSpPr>
          <p:nvPr/>
        </p:nvSpPr>
        <p:spPr bwMode="auto">
          <a:xfrm>
            <a:off x="395288" y="1341438"/>
            <a:ext cx="1865312" cy="5842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3200" b="1">
                <a:latin typeface="隶书" panose="02010509060101010101" pitchFamily="49" charset="-122"/>
                <a:ea typeface="隶书" panose="02010509060101010101" pitchFamily="49" charset="-122"/>
              </a:rPr>
              <a:t>问题分析</a:t>
            </a:r>
            <a:endParaRPr lang="zh-CN" altLang="en-US" sz="32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8" name="Group 2"/>
          <p:cNvGrpSpPr/>
          <p:nvPr/>
        </p:nvGrpSpPr>
        <p:grpSpPr bwMode="auto">
          <a:xfrm>
            <a:off x="899592" y="2205717"/>
            <a:ext cx="6925468" cy="1079267"/>
            <a:chOff x="4860" y="5490"/>
            <a:chExt cx="5220" cy="583"/>
          </a:xfrm>
          <a:noFill/>
        </p:grpSpPr>
        <p:sp>
          <p:nvSpPr>
            <p:cNvPr id="9" name="Text Box 3"/>
            <p:cNvSpPr txBox="1">
              <a:spLocks noChangeArrowheads="1"/>
            </p:cNvSpPr>
            <p:nvPr/>
          </p:nvSpPr>
          <p:spPr bwMode="auto">
            <a:xfrm>
              <a:off x="4860" y="5603"/>
              <a:ext cx="4860" cy="47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>
                <a:defRPr/>
              </a:pPr>
              <a:r>
                <a:rPr lang="en-US" altLang="zh-CN" b="1" dirty="0">
                  <a:latin typeface="+mj-lt"/>
                </a:rPr>
                <a:t>0      </a:t>
              </a:r>
              <a:r>
                <a:rPr lang="en-US" altLang="zh-CN" b="1" i="1" dirty="0">
                  <a:latin typeface="+mj-lt"/>
                </a:rPr>
                <a:t>x</a:t>
              </a:r>
              <a:r>
                <a:rPr lang="en-US" altLang="zh-CN" b="1" baseline="-25000" dirty="0">
                  <a:latin typeface="+mj-lt"/>
                </a:rPr>
                <a:t>0</a:t>
              </a:r>
              <a:r>
                <a:rPr lang="en-US" altLang="zh-CN" b="1" dirty="0">
                  <a:latin typeface="+mj-lt"/>
                </a:rPr>
                <a:t>   </a:t>
              </a:r>
              <a:r>
                <a:rPr lang="en-US" altLang="zh-CN" b="1" i="1" dirty="0">
                  <a:latin typeface="+mj-lt"/>
                </a:rPr>
                <a:t>x</a:t>
              </a:r>
              <a:r>
                <a:rPr lang="en-US" altLang="zh-CN" b="1" baseline="-25000" dirty="0">
                  <a:latin typeface="+mj-lt"/>
                </a:rPr>
                <a:t>1</a:t>
              </a:r>
              <a:r>
                <a:rPr lang="en-US" altLang="zh-CN" b="1" dirty="0">
                  <a:latin typeface="+mj-lt"/>
                </a:rPr>
                <a:t>    </a:t>
              </a:r>
              <a:r>
                <a:rPr lang="en-US" altLang="zh-CN" b="1" i="1" dirty="0">
                  <a:latin typeface="+mj-lt"/>
                </a:rPr>
                <a:t>x</a:t>
              </a:r>
              <a:r>
                <a:rPr lang="en-US" altLang="zh-CN" b="1" baseline="-25000" dirty="0">
                  <a:latin typeface="+mj-lt"/>
                </a:rPr>
                <a:t>2</a:t>
              </a:r>
              <a:r>
                <a:rPr lang="en-US" altLang="zh-CN" b="1" dirty="0">
                  <a:latin typeface="+mj-lt"/>
                </a:rPr>
                <a:t> </a:t>
              </a:r>
              <a:r>
                <a:rPr lang="en-US" altLang="zh-CN" b="1" i="1" dirty="0">
                  <a:latin typeface="+mj-lt"/>
                </a:rPr>
                <a:t>x</a:t>
              </a:r>
              <a:r>
                <a:rPr lang="en-US" altLang="zh-CN" b="1" baseline="-25000" dirty="0">
                  <a:latin typeface="+mj-lt"/>
                </a:rPr>
                <a:t>3</a:t>
              </a:r>
              <a:r>
                <a:rPr lang="en-US" altLang="zh-CN" b="1" dirty="0">
                  <a:latin typeface="+mj-lt"/>
                </a:rPr>
                <a:t>    </a:t>
              </a:r>
              <a:r>
                <a:rPr lang="en-US" altLang="zh-CN" b="1" i="1" dirty="0">
                  <a:latin typeface="+mj-lt"/>
                </a:rPr>
                <a:t>x</a:t>
              </a:r>
              <a:r>
                <a:rPr lang="en-US" altLang="zh-CN" b="1" baseline="-25000" dirty="0">
                  <a:latin typeface="+mj-lt"/>
                </a:rPr>
                <a:t>4 </a:t>
              </a:r>
              <a:r>
                <a:rPr lang="en-US" altLang="zh-CN" b="1" i="1" dirty="0">
                  <a:latin typeface="+mj-lt"/>
                </a:rPr>
                <a:t>   x</a:t>
              </a:r>
              <a:r>
                <a:rPr lang="en-US" altLang="zh-CN" b="1" baseline="-25000" dirty="0">
                  <a:latin typeface="+mj-lt"/>
                </a:rPr>
                <a:t>5</a:t>
              </a:r>
              <a:r>
                <a:rPr lang="en-US" altLang="zh-CN" b="1" dirty="0">
                  <a:latin typeface="+mj-lt"/>
                </a:rPr>
                <a:t>   </a:t>
              </a:r>
              <a:r>
                <a:rPr lang="en-US" altLang="zh-CN" b="1" i="1" dirty="0">
                  <a:latin typeface="+mj-lt"/>
                </a:rPr>
                <a:t>x</a:t>
              </a:r>
              <a:r>
                <a:rPr lang="en-US" altLang="zh-CN" b="1" baseline="-25000" dirty="0">
                  <a:latin typeface="+mj-lt"/>
                </a:rPr>
                <a:t>6</a:t>
              </a:r>
              <a:r>
                <a:rPr lang="en-US" altLang="zh-CN" b="1" i="1" dirty="0">
                  <a:latin typeface="+mj-lt"/>
                </a:rPr>
                <a:t> x</a:t>
              </a:r>
              <a:r>
                <a:rPr lang="en-US" altLang="zh-CN" b="1" baseline="-25000" dirty="0">
                  <a:latin typeface="+mj-lt"/>
                </a:rPr>
                <a:t>7</a:t>
              </a:r>
              <a:r>
                <a:rPr lang="en-US" altLang="zh-CN" b="1" dirty="0">
                  <a:latin typeface="+mj-lt"/>
                </a:rPr>
                <a:t>  </a:t>
              </a:r>
              <a:r>
                <a:rPr lang="en-US" altLang="zh-CN" b="1" i="1" dirty="0">
                  <a:latin typeface="+mj-lt"/>
                </a:rPr>
                <a:t>x</a:t>
              </a:r>
              <a:r>
                <a:rPr lang="en-US" altLang="zh-CN" b="1" baseline="-25000" dirty="0">
                  <a:latin typeface="+mj-lt"/>
                </a:rPr>
                <a:t>8</a:t>
              </a:r>
              <a:r>
                <a:rPr lang="en-US" altLang="zh-CN" b="1" i="1" dirty="0">
                  <a:latin typeface="+mj-lt"/>
                </a:rPr>
                <a:t> x</a:t>
              </a:r>
              <a:r>
                <a:rPr lang="en-US" altLang="zh-CN" b="1" baseline="-25000" dirty="0">
                  <a:latin typeface="+mj-lt"/>
                </a:rPr>
                <a:t>9</a:t>
              </a:r>
              <a:r>
                <a:rPr lang="en-US" altLang="zh-CN" b="1" dirty="0">
                  <a:latin typeface="+mj-lt"/>
                </a:rPr>
                <a:t>   </a:t>
              </a:r>
              <a:r>
                <a:rPr lang="en-US" altLang="zh-CN" b="1" i="1" dirty="0">
                  <a:latin typeface="+mj-lt"/>
                </a:rPr>
                <a:t>x</a:t>
              </a:r>
              <a:r>
                <a:rPr lang="en-US" altLang="zh-CN" b="1" baseline="-25000" dirty="0">
                  <a:latin typeface="+mj-lt"/>
                </a:rPr>
                <a:t>10        </a:t>
              </a:r>
              <a:r>
                <a:rPr lang="en-US" altLang="zh-CN" b="1" i="1" dirty="0">
                  <a:latin typeface="+mj-lt"/>
                </a:rPr>
                <a:t>x</a:t>
              </a:r>
              <a:endParaRPr lang="zh-CN" altLang="zh-CN" b="1" dirty="0">
                <a:latin typeface="+mj-lt"/>
              </a:endParaRPr>
            </a:p>
          </p:txBody>
        </p:sp>
        <p:sp>
          <p:nvSpPr>
            <p:cNvPr id="10" name="Line 4"/>
            <p:cNvSpPr>
              <a:spLocks noChangeShapeType="1"/>
            </p:cNvSpPr>
            <p:nvPr/>
          </p:nvSpPr>
          <p:spPr bwMode="auto">
            <a:xfrm>
              <a:off x="5040" y="5589"/>
              <a:ext cx="5040" cy="2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tailEnd type="triangle" w="med" len="lg"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Line 5"/>
            <p:cNvSpPr>
              <a:spLocks noChangeShapeType="1"/>
            </p:cNvSpPr>
            <p:nvPr/>
          </p:nvSpPr>
          <p:spPr bwMode="auto">
            <a:xfrm>
              <a:off x="5474" y="5499"/>
              <a:ext cx="1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Line 6"/>
            <p:cNvSpPr>
              <a:spLocks noChangeShapeType="1"/>
            </p:cNvSpPr>
            <p:nvPr/>
          </p:nvSpPr>
          <p:spPr bwMode="auto">
            <a:xfrm>
              <a:off x="5845" y="5499"/>
              <a:ext cx="1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6233" y="5499"/>
              <a:ext cx="1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6450" y="5499"/>
              <a:ext cx="1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>
              <a:off x="6911" y="5505"/>
              <a:ext cx="1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7251" y="5505"/>
              <a:ext cx="1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>
              <a:off x="7627" y="5505"/>
              <a:ext cx="1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>
              <a:off x="7854" y="5505"/>
              <a:ext cx="1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8232" y="5511"/>
              <a:ext cx="1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" name="Line 14"/>
            <p:cNvSpPr>
              <a:spLocks noChangeShapeType="1"/>
            </p:cNvSpPr>
            <p:nvPr/>
          </p:nvSpPr>
          <p:spPr bwMode="auto">
            <a:xfrm>
              <a:off x="8440" y="5511"/>
              <a:ext cx="1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>
              <a:off x="8828" y="5511"/>
              <a:ext cx="1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Line 16"/>
            <p:cNvSpPr>
              <a:spLocks noChangeShapeType="1"/>
            </p:cNvSpPr>
            <p:nvPr/>
          </p:nvSpPr>
          <p:spPr bwMode="auto">
            <a:xfrm>
              <a:off x="9385" y="5511"/>
              <a:ext cx="1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>
              <a:off x="5044" y="5490"/>
              <a:ext cx="1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7654" name="矩形 24"/>
          <p:cNvSpPr>
            <a:spLocks noChangeArrowheads="1"/>
          </p:cNvSpPr>
          <p:nvPr/>
        </p:nvSpPr>
        <p:spPr bwMode="auto">
          <a:xfrm>
            <a:off x="2543175" y="1382713"/>
            <a:ext cx="4603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/>
              <a:t>10</a:t>
            </a:r>
            <a:r>
              <a:rPr lang="zh-CN" altLang="zh-CN" sz="2800" b="1"/>
              <a:t>个号码从小到大重新排列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sp>
        <p:nvSpPr>
          <p:cNvPr id="27655" name="矩形 27"/>
          <p:cNvSpPr>
            <a:spLocks noChangeArrowheads="1"/>
          </p:cNvSpPr>
          <p:nvPr/>
        </p:nvSpPr>
        <p:spPr bwMode="auto">
          <a:xfrm>
            <a:off x="925513" y="3644900"/>
            <a:ext cx="53863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/>
              <a:t> [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0</a:t>
            </a:r>
            <a:r>
              <a:rPr lang="en-US" altLang="zh-CN" sz="2800" b="1"/>
              <a:t>, </a:t>
            </a:r>
            <a:r>
              <a:rPr lang="en-US" altLang="zh-CN" sz="2800" b="1" i="1"/>
              <a:t>x</a:t>
            </a:r>
            <a:r>
              <a:rPr lang="en-US" altLang="zh-CN" sz="2800" b="1"/>
              <a:t>] </a:t>
            </a:r>
            <a:r>
              <a:rPr lang="zh-CN" altLang="zh-CN" sz="2800" b="1"/>
              <a:t>区间内全部整数值</a:t>
            </a:r>
            <a:r>
              <a:rPr lang="en-US" altLang="zh-CN" sz="2800" b="1"/>
              <a:t> ~ </a:t>
            </a:r>
            <a:r>
              <a:rPr lang="zh-CN" altLang="zh-CN" sz="2800" b="1">
                <a:solidFill>
                  <a:srgbClr val="FF0000"/>
                </a:solidFill>
              </a:rPr>
              <a:t>总体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27656" name="矩形 28"/>
          <p:cNvSpPr>
            <a:spLocks noChangeArrowheads="1"/>
          </p:cNvSpPr>
          <p:nvPr/>
        </p:nvSpPr>
        <p:spPr bwMode="auto">
          <a:xfrm>
            <a:off x="1004888" y="4318000"/>
            <a:ext cx="56578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i="1"/>
              <a:t>x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, 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, …</a:t>
            </a:r>
            <a:r>
              <a:rPr lang="en-US" altLang="zh-CN" sz="2800" b="1" i="1"/>
              <a:t> </a:t>
            </a:r>
            <a:r>
              <a:rPr lang="en-US" altLang="zh-CN" sz="2800" b="1"/>
              <a:t>, 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10</a:t>
            </a:r>
            <a:r>
              <a:rPr lang="en-US" altLang="zh-CN" sz="2800" b="1"/>
              <a:t> ~ </a:t>
            </a:r>
            <a:r>
              <a:rPr lang="zh-CN" altLang="zh-CN" sz="2800" b="1"/>
              <a:t>总体的一个</a:t>
            </a:r>
            <a:r>
              <a:rPr lang="zh-CN" altLang="zh-CN" sz="2800" b="1">
                <a:solidFill>
                  <a:srgbClr val="FF0000"/>
                </a:solidFill>
              </a:rPr>
              <a:t>样本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27657" name="矩形 29"/>
          <p:cNvSpPr>
            <a:spLocks noChangeArrowheads="1"/>
          </p:cNvSpPr>
          <p:nvPr/>
        </p:nvSpPr>
        <p:spPr bwMode="auto">
          <a:xfrm>
            <a:off x="1019175" y="5013325"/>
            <a:ext cx="5497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>
                <a:solidFill>
                  <a:srgbClr val="FF0000"/>
                </a:solidFill>
              </a:rPr>
              <a:t>根据样本和</a:t>
            </a:r>
            <a:r>
              <a:rPr lang="en-US" altLang="zh-CN" sz="2800" b="1" i="1">
                <a:solidFill>
                  <a:srgbClr val="FF0000"/>
                </a:solidFill>
              </a:rPr>
              <a:t>x</a:t>
            </a:r>
            <a:r>
              <a:rPr lang="en-US" altLang="zh-CN" sz="2800" b="1" baseline="-25000">
                <a:solidFill>
                  <a:srgbClr val="FF0000"/>
                </a:solidFill>
              </a:rPr>
              <a:t>0</a:t>
            </a:r>
            <a:r>
              <a:rPr lang="zh-CN" altLang="zh-CN" sz="2800" b="1">
                <a:solidFill>
                  <a:srgbClr val="FF0000"/>
                </a:solidFill>
              </a:rPr>
              <a:t>对总体的</a:t>
            </a:r>
            <a:r>
              <a:rPr lang="en-US" altLang="zh-CN" sz="2800" b="1" i="1">
                <a:solidFill>
                  <a:srgbClr val="FF0000"/>
                </a:solidFill>
              </a:rPr>
              <a:t>x</a:t>
            </a:r>
            <a:r>
              <a:rPr lang="zh-CN" altLang="zh-CN" sz="2800" b="1">
                <a:solidFill>
                  <a:srgbClr val="FF0000"/>
                </a:solidFill>
              </a:rPr>
              <a:t>作出估计</a:t>
            </a:r>
            <a:r>
              <a:rPr lang="en-US" altLang="zh-CN" sz="2800" b="1">
                <a:solidFill>
                  <a:srgbClr val="FF0000"/>
                </a:solidFill>
              </a:rPr>
              <a:t>.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grpSp>
        <p:nvGrpSpPr>
          <p:cNvPr id="27659" name="组合 46"/>
          <p:cNvGrpSpPr/>
          <p:nvPr/>
        </p:nvGrpSpPr>
        <p:grpSpPr bwMode="auto">
          <a:xfrm>
            <a:off x="960438" y="2909888"/>
            <a:ext cx="2246312" cy="628650"/>
            <a:chOff x="960480" y="2910177"/>
            <a:chExt cx="2246128" cy="627935"/>
          </a:xfrm>
        </p:grpSpPr>
        <p:sp>
          <p:nvSpPr>
            <p:cNvPr id="27663" name="矩形 25"/>
            <p:cNvSpPr>
              <a:spLocks noChangeArrowheads="1"/>
            </p:cNvSpPr>
            <p:nvPr/>
          </p:nvSpPr>
          <p:spPr bwMode="auto">
            <a:xfrm>
              <a:off x="960480" y="3076447"/>
              <a:ext cx="224612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zh-CN" b="1"/>
                <a:t>起始号码</a:t>
              </a:r>
              <a:r>
                <a:rPr lang="en-US" altLang="zh-CN" b="1"/>
                <a:t>(</a:t>
              </a:r>
              <a:r>
                <a:rPr lang="zh-CN" altLang="zh-CN" b="1"/>
                <a:t>已知</a:t>
              </a:r>
              <a:r>
                <a:rPr lang="en-US" altLang="zh-CN" b="1"/>
                <a:t>)</a:t>
              </a:r>
              <a:endParaRPr lang="zh-CN" altLang="en-US" b="1"/>
            </a:p>
          </p:txBody>
        </p:sp>
        <p:sp>
          <p:nvSpPr>
            <p:cNvPr id="27664" name="下箭头 35"/>
            <p:cNvSpPr>
              <a:spLocks noChangeArrowheads="1"/>
            </p:cNvSpPr>
            <p:nvPr/>
          </p:nvSpPr>
          <p:spPr bwMode="auto">
            <a:xfrm>
              <a:off x="1471895" y="2910177"/>
              <a:ext cx="484604" cy="152086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660" name="组合 47"/>
          <p:cNvGrpSpPr/>
          <p:nvPr/>
        </p:nvGrpSpPr>
        <p:grpSpPr bwMode="auto">
          <a:xfrm>
            <a:off x="6070600" y="2865438"/>
            <a:ext cx="2246313" cy="593725"/>
            <a:chOff x="6070288" y="2865374"/>
            <a:chExt cx="2246128" cy="593243"/>
          </a:xfrm>
        </p:grpSpPr>
        <p:sp>
          <p:nvSpPr>
            <p:cNvPr id="27661" name="矩形 26"/>
            <p:cNvSpPr>
              <a:spLocks noChangeArrowheads="1"/>
            </p:cNvSpPr>
            <p:nvPr/>
          </p:nvSpPr>
          <p:spPr bwMode="auto">
            <a:xfrm>
              <a:off x="6070288" y="2996952"/>
              <a:ext cx="224612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zh-CN" b="1"/>
                <a:t>终止号码</a:t>
              </a:r>
              <a:r>
                <a:rPr lang="en-US" altLang="zh-CN" b="1"/>
                <a:t>(</a:t>
              </a:r>
              <a:r>
                <a:rPr lang="zh-CN" altLang="zh-CN" b="1"/>
                <a:t>未知</a:t>
              </a:r>
              <a:r>
                <a:rPr lang="en-US" altLang="zh-CN" b="1"/>
                <a:t>)</a:t>
              </a:r>
              <a:endParaRPr lang="zh-CN" altLang="en-US" b="1"/>
            </a:p>
          </p:txBody>
        </p:sp>
        <p:sp>
          <p:nvSpPr>
            <p:cNvPr id="27662" name="下箭头 35"/>
            <p:cNvSpPr>
              <a:spLocks noChangeArrowheads="1"/>
            </p:cNvSpPr>
            <p:nvPr/>
          </p:nvSpPr>
          <p:spPr bwMode="auto">
            <a:xfrm>
              <a:off x="6662016" y="2865374"/>
              <a:ext cx="484604" cy="152086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332608" y="5732463"/>
            <a:ext cx="3737992" cy="557433"/>
            <a:chOff x="2332608" y="5732463"/>
            <a:chExt cx="3737992" cy="557433"/>
          </a:xfrm>
        </p:grpSpPr>
        <p:sp>
          <p:nvSpPr>
            <p:cNvPr id="27658" name="矩形 42"/>
            <p:cNvSpPr>
              <a:spLocks noChangeArrowheads="1"/>
            </p:cNvSpPr>
            <p:nvPr/>
          </p:nvSpPr>
          <p:spPr bwMode="auto">
            <a:xfrm>
              <a:off x="2555875" y="5732463"/>
              <a:ext cx="3514725" cy="52387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zh-CN" sz="2800" b="1"/>
                <a:t>出租车总数为</a:t>
              </a:r>
              <a:r>
                <a:rPr lang="en-US" altLang="zh-CN" sz="2800" b="1">
                  <a:solidFill>
                    <a:srgbClr val="000000"/>
                  </a:solidFill>
                </a:rPr>
                <a:t> </a:t>
              </a:r>
              <a:r>
                <a:rPr lang="en-US" altLang="zh-CN" sz="2800" b="1" i="1">
                  <a:solidFill>
                    <a:srgbClr val="000000"/>
                  </a:solidFill>
                </a:rPr>
                <a:t>x-x</a:t>
              </a:r>
              <a:r>
                <a:rPr lang="en-US" altLang="zh-CN" sz="2800" b="1" baseline="-25000">
                  <a:solidFill>
                    <a:srgbClr val="000000"/>
                  </a:solidFill>
                </a:rPr>
                <a:t>0</a:t>
              </a:r>
              <a:r>
                <a:rPr lang="en-US" altLang="zh-CN" sz="2800" b="1" i="1">
                  <a:solidFill>
                    <a:srgbClr val="000000"/>
                  </a:solidFill>
                </a:rPr>
                <a:t>+</a:t>
              </a:r>
              <a:r>
                <a:rPr lang="en-US" altLang="zh-CN" sz="2800" b="1">
                  <a:solidFill>
                    <a:srgbClr val="000000"/>
                  </a:solidFill>
                </a:rPr>
                <a:t>1</a:t>
              </a:r>
              <a:endParaRPr lang="zh-CN" altLang="en-US" sz="2800" b="1"/>
            </a:p>
          </p:txBody>
        </p:sp>
        <p:sp>
          <p:nvSpPr>
            <p:cNvPr id="3" name="右箭头 2"/>
            <p:cNvSpPr/>
            <p:nvPr/>
          </p:nvSpPr>
          <p:spPr bwMode="auto">
            <a:xfrm>
              <a:off x="2332608" y="5805264"/>
              <a:ext cx="151160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0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10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10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7654" grpId="0"/>
      <p:bldP spid="27655" grpId="0"/>
      <p:bldP spid="27656" grpId="0"/>
      <p:bldP spid="2765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899592" y="179388"/>
            <a:ext cx="719609" cy="5488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ct val="30000"/>
              </a:spcBef>
            </a:pPr>
            <a:r>
              <a:rPr lang="en-US" altLang="zh-CN" sz="4000" dirty="0">
                <a:solidFill>
                  <a:srgbClr val="3333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4000" dirty="0">
                <a:solidFill>
                  <a:srgbClr val="3333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zh-CN" altLang="en-US" sz="4000" dirty="0">
                <a:solidFill>
                  <a:srgbClr val="3333FF"/>
                </a:solidFill>
                <a:ea typeface="隶书" panose="02010509060101010101" pitchFamily="49" charset="-122"/>
              </a:rPr>
              <a:t>二</a:t>
            </a:r>
            <a:r>
              <a:rPr lang="zh-CN" altLang="en-US" sz="4000" dirty="0" smtClean="0">
                <a:solidFill>
                  <a:srgbClr val="3333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endParaRPr lang="en-US" altLang="zh-CN" sz="4000" dirty="0" smtClean="0">
              <a:solidFill>
                <a:srgbClr val="3333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ts val="4000"/>
              </a:lnSpc>
              <a:spcBef>
                <a:spcPct val="30000"/>
              </a:spcBef>
            </a:pPr>
            <a:r>
              <a:rPr lang="zh-CN" altLang="en-US" sz="4000" dirty="0" smtClean="0">
                <a:solidFill>
                  <a:srgbClr val="3333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endParaRPr lang="en-US" altLang="zh-CN" sz="4000" dirty="0" smtClean="0">
              <a:solidFill>
                <a:srgbClr val="3333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sz="4000" dirty="0" smtClean="0">
                <a:solidFill>
                  <a:srgbClr val="3333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初等</a:t>
            </a:r>
            <a:r>
              <a:rPr lang="zh-CN" altLang="en-US" sz="4000" dirty="0">
                <a:solidFill>
                  <a:srgbClr val="3333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模型</a:t>
            </a:r>
            <a:endParaRPr lang="zh-CN" altLang="en-US" sz="4000" dirty="0">
              <a:solidFill>
                <a:srgbClr val="3333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2051174" y="692696"/>
            <a:ext cx="6337250" cy="454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 smtClean="0">
                <a:solidFill>
                  <a:schemeClr val="hlink"/>
                </a:solidFill>
                <a:ea typeface="楷体_GB2312" pitchFamily="49" charset="-122"/>
                <a:hlinkClick r:id="rId1" action="ppaction://hlinksldjump"/>
              </a:rPr>
              <a:t>2.1</a:t>
            </a:r>
            <a:r>
              <a:rPr lang="en-US" altLang="zh-CN" sz="3200" b="1" u="sng" dirty="0" smtClean="0">
                <a:solidFill>
                  <a:schemeClr val="hlink"/>
                </a:solidFill>
                <a:ea typeface="楷体_GB2312" pitchFamily="49" charset="-122"/>
              </a:rPr>
              <a:t> 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  <a:hlinkClick r:id="rId1" action="ppaction://hlinksldjump"/>
              </a:rPr>
              <a:t>双层</a:t>
            </a:r>
            <a:r>
              <a:rPr lang="zh-CN" altLang="en-US" sz="3200" b="1" u="sng" dirty="0">
                <a:solidFill>
                  <a:schemeClr val="hlink"/>
                </a:solidFill>
                <a:ea typeface="楷体_GB2312" pitchFamily="49" charset="-122"/>
                <a:hlinkClick r:id="rId1" action="ppaction://hlinksldjump"/>
              </a:rPr>
              <a:t>玻璃窗的功效</a:t>
            </a:r>
            <a:endParaRPr lang="zh-CN" altLang="en-US" sz="3200" b="1" u="sng" dirty="0">
              <a:solidFill>
                <a:schemeClr val="hlink"/>
              </a:solidFill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 smtClean="0">
                <a:solidFill>
                  <a:schemeClr val="hlink"/>
                </a:solidFill>
                <a:ea typeface="楷体_GB2312" pitchFamily="49" charset="-122"/>
                <a:hlinkClick r:id="rId1" action="ppaction://hlinksldjump"/>
              </a:rPr>
              <a:t>2.2</a:t>
            </a:r>
            <a:r>
              <a:rPr lang="en-US" altLang="zh-CN" sz="3200" b="1" u="sng" dirty="0" smtClean="0">
                <a:solidFill>
                  <a:schemeClr val="hlink"/>
                </a:solidFill>
                <a:ea typeface="楷体_GB2312" pitchFamily="49" charset="-122"/>
              </a:rPr>
              <a:t> 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  <a:sym typeface="+mn-ea"/>
              </a:rPr>
              <a:t>汽车</a:t>
            </a:r>
            <a:r>
              <a:rPr lang="zh-CN" altLang="en-US" sz="3200" b="1" u="sng" dirty="0">
                <a:solidFill>
                  <a:schemeClr val="hlink"/>
                </a:solidFill>
                <a:ea typeface="楷体_GB2312" pitchFamily="49" charset="-122"/>
                <a:sym typeface="+mn-ea"/>
              </a:rPr>
              <a:t>刹车距离与道路通行能力</a:t>
            </a:r>
            <a:endParaRPr lang="zh-CN" altLang="en-US" sz="3200" b="1" u="sng" dirty="0">
              <a:solidFill>
                <a:schemeClr val="hlink"/>
              </a:solidFill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 smtClean="0">
                <a:solidFill>
                  <a:schemeClr val="hlink"/>
                </a:solidFill>
                <a:ea typeface="楷体_GB2312" pitchFamily="49" charset="-122"/>
                <a:hlinkClick r:id="rId2" action="ppaction://hlinksldjump"/>
              </a:rPr>
              <a:t>2.3</a:t>
            </a:r>
            <a:r>
              <a:rPr lang="en-US" altLang="zh-CN" sz="3200" b="1" u="sng" dirty="0" smtClean="0">
                <a:solidFill>
                  <a:schemeClr val="hlink"/>
                </a:solidFill>
                <a:ea typeface="楷体_GB2312" pitchFamily="49" charset="-122"/>
              </a:rPr>
              <a:t> 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  <a:sym typeface="+mn-ea"/>
              </a:rPr>
              <a:t>估计</a:t>
            </a:r>
            <a:r>
              <a:rPr lang="zh-CN" altLang="en-US" sz="3200" b="1" u="sng" dirty="0">
                <a:solidFill>
                  <a:schemeClr val="hlink"/>
                </a:solidFill>
                <a:ea typeface="楷体_GB2312" pitchFamily="49" charset="-122"/>
                <a:sym typeface="+mn-ea"/>
              </a:rPr>
              <a:t>出租车的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  <a:sym typeface="+mn-ea"/>
              </a:rPr>
              <a:t>总数</a:t>
            </a:r>
            <a:endParaRPr lang="en-US" altLang="zh-CN" sz="3200" b="1" u="sng" dirty="0" smtClean="0">
              <a:solidFill>
                <a:schemeClr val="hlink"/>
              </a:solidFill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 smtClean="0">
                <a:solidFill>
                  <a:schemeClr val="hlink"/>
                </a:solidFill>
                <a:ea typeface="楷体_GB2312" pitchFamily="49" charset="-122"/>
              </a:rPr>
              <a:t>2.4  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</a:rPr>
              <a:t>评选</a:t>
            </a:r>
            <a:r>
              <a:rPr lang="zh-CN" altLang="en-US" sz="3200" b="1" u="sng" dirty="0">
                <a:solidFill>
                  <a:schemeClr val="hlink"/>
                </a:solidFill>
                <a:ea typeface="楷体_GB2312" pitchFamily="49" charset="-122"/>
              </a:rPr>
              <a:t>举重总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</a:rPr>
              <a:t>冠军</a:t>
            </a:r>
            <a:endParaRPr lang="en-US" altLang="zh-CN" sz="3200" b="1" u="sng" dirty="0" smtClean="0">
              <a:solidFill>
                <a:schemeClr val="hlink"/>
              </a:solidFill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>
                <a:solidFill>
                  <a:schemeClr val="hlink"/>
                </a:solidFill>
                <a:ea typeface="楷体_GB2312" pitchFamily="49" charset="-122"/>
                <a:hlinkClick r:id="rId3" action="ppaction://hlinksldjump"/>
              </a:rPr>
              <a:t>2.5 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  <a:sym typeface="+mn-ea"/>
                <a:hlinkClick r:id="rId4" action="ppaction://hlinksldjump"/>
              </a:rPr>
              <a:t>扬帆远航</a:t>
            </a:r>
            <a:r>
              <a:rPr lang="en-US" altLang="zh-CN" sz="3200" b="1" u="sng" dirty="0">
                <a:solidFill>
                  <a:schemeClr val="hlink"/>
                </a:solidFill>
                <a:ea typeface="楷体_GB2312" pitchFamily="49" charset="-122"/>
                <a:hlinkClick r:id="rId3" action="ppaction://hlinksldjump"/>
              </a:rPr>
              <a:t> </a:t>
            </a:r>
            <a:endParaRPr lang="en-US" altLang="zh-CN" sz="3200" b="1" u="sng" dirty="0" smtClean="0">
              <a:solidFill>
                <a:schemeClr val="hlink"/>
              </a:solidFill>
              <a:ea typeface="楷体_GB2312" pitchFamily="49" charset="-122"/>
              <a:hlinkClick r:id="rId3" action="ppaction://hlinksldjump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 smtClean="0">
                <a:solidFill>
                  <a:schemeClr val="hlink"/>
                </a:solidFill>
                <a:ea typeface="楷体_GB2312" pitchFamily="49" charset="-122"/>
                <a:hlinkClick r:id="rId4" action="ppaction://hlinksldjump"/>
              </a:rPr>
              <a:t>2.</a:t>
            </a:r>
            <a:r>
              <a:rPr lang="en-US" altLang="zh-CN" sz="3200" b="1" u="sng" dirty="0" smtClean="0">
                <a:solidFill>
                  <a:schemeClr val="hlink"/>
                </a:solidFill>
                <a:ea typeface="楷体_GB2312" pitchFamily="49" charset="-122"/>
              </a:rPr>
              <a:t>6 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  <a:sym typeface="+mn-ea"/>
              </a:rPr>
              <a:t>节水</a:t>
            </a:r>
            <a:r>
              <a:rPr lang="zh-CN" altLang="en-US" sz="3200" b="1" u="sng" dirty="0">
                <a:solidFill>
                  <a:schemeClr val="hlink"/>
                </a:solidFill>
                <a:ea typeface="楷体_GB2312" pitchFamily="49" charset="-122"/>
                <a:sym typeface="+mn-ea"/>
              </a:rPr>
              <a:t>洗衣机</a:t>
            </a:r>
            <a:endParaRPr lang="zh-CN" altLang="en-US" sz="3200" b="1" u="sng" dirty="0" smtClean="0">
              <a:solidFill>
                <a:schemeClr val="hlink"/>
              </a:solidFill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 smtClean="0">
                <a:solidFill>
                  <a:schemeClr val="hlink"/>
                </a:solidFill>
                <a:ea typeface="楷体_GB2312" pitchFamily="49" charset="-122"/>
                <a:hlinkClick r:id="rId5" action="ppaction://hlinksldjump"/>
              </a:rPr>
              <a:t>2.</a:t>
            </a:r>
            <a:r>
              <a:rPr lang="en-US" altLang="zh-CN" sz="3200" b="1" u="sng" dirty="0" smtClean="0">
                <a:solidFill>
                  <a:schemeClr val="hlink"/>
                </a:solidFill>
                <a:ea typeface="楷体_GB2312" pitchFamily="49" charset="-122"/>
              </a:rPr>
              <a:t>7 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  <a:sym typeface="+mn-ea"/>
              </a:rPr>
              <a:t>公平的席位分配</a:t>
            </a:r>
            <a:endParaRPr lang="zh-CN" altLang="en-US" sz="3200" b="1" u="sng" dirty="0" smtClean="0">
              <a:solidFill>
                <a:schemeClr val="hlink"/>
              </a:solidFill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>
                <a:solidFill>
                  <a:schemeClr val="hlink"/>
                </a:solidFill>
                <a:ea typeface="楷体_GB2312" pitchFamily="49" charset="-122"/>
              </a:rPr>
              <a:t>2.8 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  <a:sym typeface="+mn-ea"/>
              </a:rPr>
              <a:t>减肥计划——节食与运动</a:t>
            </a:r>
            <a:endParaRPr lang="zh-CN" altLang="en-US" sz="3200" b="1" u="sng" dirty="0" smtClean="0">
              <a:solidFill>
                <a:schemeClr val="hlink"/>
              </a:solidFill>
              <a:ea typeface="楷体_GB2312" pitchFamily="49" charset="-122"/>
            </a:endParaRPr>
          </a:p>
        </p:txBody>
      </p:sp>
      <p:pic>
        <p:nvPicPr>
          <p:cNvPr id="45060" name="Picture 4" descr="D:\work\101210数学模型（第四版）电子教案\logo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60"/>
          <a:stretch>
            <a:fillRect/>
          </a:stretch>
        </p:blipFill>
        <p:spPr bwMode="auto">
          <a:xfrm>
            <a:off x="17463" y="20638"/>
            <a:ext cx="3335337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0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矩形 1"/>
          <p:cNvSpPr>
            <a:spLocks noChangeArrowheads="1"/>
          </p:cNvSpPr>
          <p:nvPr/>
        </p:nvSpPr>
        <p:spPr bwMode="auto">
          <a:xfrm>
            <a:off x="3059113" y="1531938"/>
            <a:ext cx="37273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 dirty="0"/>
              <a:t>起始号码</a:t>
            </a:r>
            <a:r>
              <a:rPr lang="en-US" altLang="zh-CN" sz="2800" b="1" i="1" dirty="0" smtClean="0"/>
              <a:t>x</a:t>
            </a:r>
            <a:r>
              <a:rPr lang="en-US" altLang="zh-CN" sz="2800" b="1" baseline="-25000" dirty="0" smtClean="0"/>
              <a:t>0</a:t>
            </a:r>
            <a:r>
              <a:rPr lang="zh-CN" altLang="en-US" sz="2800" b="1" dirty="0" smtClean="0"/>
              <a:t>平移为</a:t>
            </a:r>
            <a:r>
              <a:rPr lang="en-US" altLang="zh-CN" sz="2800" b="1" dirty="0" smtClean="0"/>
              <a:t>0001</a:t>
            </a:r>
            <a:endParaRPr lang="zh-CN" altLang="en-US" sz="2800" b="1" dirty="0"/>
          </a:p>
        </p:txBody>
      </p:sp>
      <p:sp>
        <p:nvSpPr>
          <p:cNvPr id="28675" name="矩形 2"/>
          <p:cNvSpPr>
            <a:spLocks noChangeArrowheads="1"/>
          </p:cNvSpPr>
          <p:nvPr/>
        </p:nvSpPr>
        <p:spPr bwMode="auto">
          <a:xfrm>
            <a:off x="323850" y="1450975"/>
            <a:ext cx="1871663" cy="5842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latin typeface="隶书" panose="02010509060101010101" pitchFamily="49" charset="-122"/>
                <a:ea typeface="隶书" panose="02010509060101010101" pitchFamily="49" charset="-122"/>
              </a:rPr>
              <a:t>模型建立</a:t>
            </a:r>
            <a:endParaRPr lang="zh-CN" altLang="en-US" sz="3200" b="1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8676" name="矩形 3"/>
          <p:cNvSpPr>
            <a:spLocks noChangeArrowheads="1"/>
          </p:cNvSpPr>
          <p:nvPr/>
        </p:nvSpPr>
        <p:spPr bwMode="auto">
          <a:xfrm>
            <a:off x="755650" y="2395538"/>
            <a:ext cx="5514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总体</a:t>
            </a:r>
            <a:r>
              <a:rPr lang="en-US" altLang="zh-CN" sz="2800" b="1"/>
              <a:t> ~ </a:t>
            </a:r>
            <a:r>
              <a:rPr lang="zh-CN" altLang="zh-CN" sz="2800" b="1"/>
              <a:t>全部号码</a:t>
            </a:r>
            <a:r>
              <a:rPr lang="en-US" altLang="zh-CN" sz="2800" b="1"/>
              <a:t>{0001, 0002, …</a:t>
            </a:r>
            <a:r>
              <a:rPr lang="en-US" altLang="zh-CN" sz="2800" b="1" i="1"/>
              <a:t> </a:t>
            </a:r>
            <a:r>
              <a:rPr lang="en-US" altLang="zh-CN" sz="2800" b="1"/>
              <a:t>, </a:t>
            </a:r>
            <a:r>
              <a:rPr lang="en-US" altLang="zh-CN" sz="2800" b="1" i="1"/>
              <a:t>x</a:t>
            </a:r>
            <a:r>
              <a:rPr lang="en-US" altLang="zh-CN" sz="2800" b="1"/>
              <a:t>}</a:t>
            </a:r>
            <a:endParaRPr lang="zh-CN" altLang="en-US" sz="2800" b="1"/>
          </a:p>
        </p:txBody>
      </p:sp>
      <p:sp>
        <p:nvSpPr>
          <p:cNvPr id="28677" name="矩形 4"/>
          <p:cNvSpPr>
            <a:spLocks noChangeArrowheads="1"/>
          </p:cNvSpPr>
          <p:nvPr/>
        </p:nvSpPr>
        <p:spPr bwMode="auto">
          <a:xfrm>
            <a:off x="684213" y="3122613"/>
            <a:ext cx="8208962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/>
              <a:t>样本</a:t>
            </a:r>
            <a:r>
              <a:rPr lang="en-US" altLang="zh-CN" sz="2800" b="1"/>
              <a:t> ~ </a:t>
            </a:r>
            <a:r>
              <a:rPr lang="zh-CN" altLang="zh-CN" sz="2800" b="1"/>
              <a:t>总体中的</a:t>
            </a:r>
            <a:r>
              <a:rPr lang="en-US" altLang="zh-CN" sz="2800" b="1" i="1"/>
              <a:t>n</a:t>
            </a:r>
            <a:r>
              <a:rPr lang="zh-CN" altLang="zh-CN" sz="2800" b="1"/>
              <a:t>个号码从小到大排列 </a:t>
            </a:r>
            <a:r>
              <a:rPr lang="en-US" altLang="zh-CN" sz="2800" b="1"/>
              <a:t> 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, 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, …</a:t>
            </a:r>
            <a:r>
              <a:rPr lang="en-US" altLang="zh-CN" sz="2800" b="1" i="1"/>
              <a:t> </a:t>
            </a:r>
            <a:r>
              <a:rPr lang="en-US" altLang="zh-CN" sz="2800" b="1"/>
              <a:t>, </a:t>
            </a:r>
            <a:r>
              <a:rPr lang="en-US" altLang="zh-CN" sz="2800" b="1" i="1"/>
              <a:t>x</a:t>
            </a:r>
            <a:r>
              <a:rPr lang="en-US" altLang="zh-CN" sz="2800" b="1" i="1" baseline="-25000"/>
              <a:t>n</a:t>
            </a:r>
            <a:endParaRPr lang="zh-CN" altLang="en-US" sz="2800" b="1"/>
          </a:p>
        </p:txBody>
      </p:sp>
      <p:sp>
        <p:nvSpPr>
          <p:cNvPr id="28678" name="矩形 5"/>
          <p:cNvSpPr>
            <a:spLocks noChangeArrowheads="1"/>
          </p:cNvSpPr>
          <p:nvPr/>
        </p:nvSpPr>
        <p:spPr bwMode="auto">
          <a:xfrm>
            <a:off x="755650" y="4149725"/>
            <a:ext cx="5149850" cy="522288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/>
              <a:t>建立由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, 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, …</a:t>
            </a:r>
            <a:r>
              <a:rPr lang="en-US" altLang="zh-CN" sz="2800" b="1" i="1"/>
              <a:t> </a:t>
            </a:r>
            <a:r>
              <a:rPr lang="en-US" altLang="zh-CN" sz="2800" b="1"/>
              <a:t>, </a:t>
            </a:r>
            <a:r>
              <a:rPr lang="en-US" altLang="zh-CN" sz="2800" b="1" i="1"/>
              <a:t>x</a:t>
            </a:r>
            <a:r>
              <a:rPr lang="en-US" altLang="zh-CN" sz="2800" b="1" i="1" baseline="-25000"/>
              <a:t>n</a:t>
            </a:r>
            <a:r>
              <a:rPr lang="zh-CN" altLang="zh-CN" sz="2800" b="1"/>
              <a:t>估计</a:t>
            </a:r>
            <a:r>
              <a:rPr lang="en-US" altLang="zh-CN" sz="2800" b="1" i="1"/>
              <a:t>x</a:t>
            </a:r>
            <a:r>
              <a:rPr lang="zh-CN" altLang="zh-CN" sz="2800" b="1"/>
              <a:t>的模型</a:t>
            </a:r>
            <a:endParaRPr lang="zh-CN" altLang="en-US" sz="2800" b="1"/>
          </a:p>
        </p:txBody>
      </p:sp>
      <p:sp>
        <p:nvSpPr>
          <p:cNvPr id="28679" name="矩形 6"/>
          <p:cNvSpPr>
            <a:spLocks noChangeArrowheads="1"/>
          </p:cNvSpPr>
          <p:nvPr/>
        </p:nvSpPr>
        <p:spPr bwMode="auto">
          <a:xfrm>
            <a:off x="684213" y="4994275"/>
            <a:ext cx="80645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>
                <a:solidFill>
                  <a:srgbClr val="FF0000"/>
                </a:solidFill>
              </a:rPr>
              <a:t>基本假定</a:t>
            </a:r>
            <a:r>
              <a:rPr lang="zh-CN" altLang="en-US" sz="2800" b="1"/>
              <a:t>：</a:t>
            </a:r>
            <a:r>
              <a:rPr lang="zh-CN" altLang="zh-CN" sz="2800" b="1"/>
              <a:t>每个</a:t>
            </a:r>
            <a:r>
              <a:rPr lang="en-US" altLang="zh-CN" sz="2800" b="1" i="1"/>
              <a:t>x</a:t>
            </a:r>
            <a:r>
              <a:rPr lang="en-US" altLang="zh-CN" sz="2800" b="1" i="1" baseline="-25000"/>
              <a:t>i </a:t>
            </a:r>
            <a:r>
              <a:rPr lang="zh-CN" altLang="zh-CN" sz="2800" b="1"/>
              <a:t>取自总体中任一号码的概率相等</a:t>
            </a:r>
            <a:r>
              <a:rPr lang="en-US" altLang="zh-CN" sz="2800" b="1"/>
              <a:t>. </a:t>
            </a:r>
            <a:endParaRPr lang="zh-CN" altLang="en-US" sz="2800" b="1"/>
          </a:p>
        </p:txBody>
      </p:sp>
      <p:sp>
        <p:nvSpPr>
          <p:cNvPr id="28680" name="矩形 8"/>
          <p:cNvSpPr>
            <a:spLocks noChangeArrowheads="1"/>
          </p:cNvSpPr>
          <p:nvPr/>
        </p:nvSpPr>
        <p:spPr bwMode="auto">
          <a:xfrm>
            <a:off x="6461125" y="2395538"/>
            <a:ext cx="2354263" cy="5238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>
                <a:solidFill>
                  <a:srgbClr val="000000"/>
                </a:solidFill>
              </a:rPr>
              <a:t>x</a:t>
            </a:r>
            <a:r>
              <a:rPr lang="en-US" altLang="zh-CN" sz="2800" b="1">
                <a:solidFill>
                  <a:srgbClr val="000000"/>
                </a:solidFill>
              </a:rPr>
              <a:t>~</a:t>
            </a:r>
            <a:r>
              <a:rPr lang="zh-CN" altLang="zh-CN" sz="2800" b="1">
                <a:solidFill>
                  <a:srgbClr val="000000"/>
                </a:solidFill>
              </a:rPr>
              <a:t>出租车总数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pic>
        <p:nvPicPr>
          <p:cNvPr id="28681" name="Picture 2" descr="http://images.china.cn/news/attachement/jpg/site3/20130529/3106942768919890024.jpg"/>
          <p:cNvPicPr>
            <a:picLocks noChangeAspect="1" noChangeArrowheads="1"/>
          </p:cNvPicPr>
          <p:nvPr/>
        </p:nvPicPr>
        <p:blipFill>
          <a:blip r:embed="rId1"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20713"/>
            <a:ext cx="1446213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1956538" y="620713"/>
            <a:ext cx="3839598" cy="584775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3200" b="1" dirty="0">
                <a:ea typeface="楷体" panose="02010609060101010101" pitchFamily="49" charset="-122"/>
              </a:rPr>
              <a:t>估计出租车的总数</a:t>
            </a:r>
            <a:endParaRPr lang="zh-CN" altLang="en-US" sz="3200" b="1" dirty="0"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10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10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  <p:bldP spid="28675" grpId="0" animBg="1"/>
      <p:bldP spid="28676" grpId="0"/>
      <p:bldP spid="28677" grpId="0"/>
      <p:bldP spid="28678" grpId="0" animBg="1"/>
      <p:bldP spid="28679" grpId="0"/>
      <p:bldP spid="2868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矩形 1"/>
          <p:cNvSpPr>
            <a:spLocks noChangeArrowheads="1"/>
          </p:cNvSpPr>
          <p:nvPr/>
        </p:nvSpPr>
        <p:spPr bwMode="auto">
          <a:xfrm>
            <a:off x="2874963" y="981075"/>
            <a:ext cx="3248025" cy="5222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/>
              <a:t>模型</a:t>
            </a:r>
            <a:r>
              <a:rPr lang="en-US" altLang="zh-CN" sz="2800" b="1"/>
              <a:t>1    </a:t>
            </a:r>
            <a:r>
              <a:rPr lang="zh-CN" altLang="zh-CN" sz="2800" b="1"/>
              <a:t>平均值模型</a:t>
            </a:r>
            <a:endParaRPr lang="zh-CN" altLang="zh-CN" sz="2800"/>
          </a:p>
        </p:txBody>
      </p:sp>
      <p:sp>
        <p:nvSpPr>
          <p:cNvPr id="3" name="矩形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228184" y="1700808"/>
            <a:ext cx="1759007" cy="1095108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4" name="矩形 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272571" y="3212976"/>
            <a:ext cx="1651671" cy="1142364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5" name="矩形 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784739" y="3383503"/>
            <a:ext cx="1066318" cy="801310"/>
          </a:xfrm>
          <a:prstGeom prst="rect">
            <a:avLst/>
          </a:prstGeom>
          <a:blipFill rotWithShape="1">
            <a:blip r:embed="rId3"/>
            <a:stretch>
              <a:fillRect l="-14286" b="-10687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9" name="矩形 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23850" y="3462026"/>
            <a:ext cx="5976664" cy="523220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10" name="矩形 9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11560" y="1879030"/>
            <a:ext cx="5472608" cy="738664"/>
          </a:xfrm>
          <a:prstGeom prst="rect">
            <a:avLst/>
          </a:prstGeom>
          <a:blipFill rotWithShape="1">
            <a:blip r:embed="rId5"/>
            <a:stretch>
              <a:fillRect b="-12397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29704" name="矩形 12"/>
          <p:cNvSpPr>
            <a:spLocks noChangeArrowheads="1"/>
          </p:cNvSpPr>
          <p:nvPr/>
        </p:nvSpPr>
        <p:spPr bwMode="auto">
          <a:xfrm>
            <a:off x="323850" y="900113"/>
            <a:ext cx="1871663" cy="5842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latin typeface="隶书" panose="02010509060101010101" pitchFamily="49" charset="-122"/>
                <a:ea typeface="隶书" panose="02010509060101010101" pitchFamily="49" charset="-122"/>
              </a:rPr>
              <a:t>模型建立</a:t>
            </a:r>
            <a:endParaRPr lang="zh-CN" altLang="en-US" sz="3200" b="1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5" name="矩形 1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421735" y="4520970"/>
            <a:ext cx="1729321" cy="523220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grpSp>
        <p:nvGrpSpPr>
          <p:cNvPr id="29707" name="组合 20"/>
          <p:cNvGrpSpPr/>
          <p:nvPr/>
        </p:nvGrpSpPr>
        <p:grpSpPr bwMode="auto">
          <a:xfrm>
            <a:off x="3325813" y="4533900"/>
            <a:ext cx="1042987" cy="523875"/>
            <a:chOff x="3325513" y="4534268"/>
            <a:chExt cx="1043834" cy="523220"/>
          </a:xfrm>
        </p:grpSpPr>
        <p:sp>
          <p:nvSpPr>
            <p:cNvPr id="8" name="矩形 7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3541428" y="4534268"/>
              <a:ext cx="827919" cy="523220"/>
            </a:xfrm>
            <a:prstGeom prst="rect">
              <a:avLst/>
            </a:prstGeom>
            <a:blipFill rotWithShape="1">
              <a:blip r:embed="rId7"/>
              <a:stretch>
                <a:fillRect t="-11628" b="-31395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29716" name="右箭头 22"/>
            <p:cNvSpPr>
              <a:spLocks noChangeArrowheads="1"/>
            </p:cNvSpPr>
            <p:nvPr/>
          </p:nvSpPr>
          <p:spPr bwMode="auto">
            <a:xfrm>
              <a:off x="3325513" y="4560372"/>
              <a:ext cx="215915" cy="483817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708" name="组合 21"/>
          <p:cNvGrpSpPr/>
          <p:nvPr/>
        </p:nvGrpSpPr>
        <p:grpSpPr bwMode="auto">
          <a:xfrm>
            <a:off x="4837113" y="4554538"/>
            <a:ext cx="2185987" cy="523875"/>
            <a:chOff x="4836914" y="4554494"/>
            <a:chExt cx="2185685" cy="523220"/>
          </a:xfrm>
        </p:grpSpPr>
        <p:sp>
          <p:nvSpPr>
            <p:cNvPr id="12" name="矩形 11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052829" y="4554494"/>
              <a:ext cx="1969770" cy="523220"/>
            </a:xfrm>
            <a:prstGeom prst="rect">
              <a:avLst/>
            </a:prstGeom>
            <a:blipFill rotWithShape="1">
              <a:blip r:embed="rId8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29714" name="右箭头 22"/>
            <p:cNvSpPr>
              <a:spLocks noChangeArrowheads="1"/>
            </p:cNvSpPr>
            <p:nvPr/>
          </p:nvSpPr>
          <p:spPr bwMode="auto">
            <a:xfrm>
              <a:off x="4836914" y="4593897"/>
              <a:ext cx="215915" cy="483817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 bwMode="auto">
          <a:xfrm>
            <a:off x="1547664" y="5424488"/>
            <a:ext cx="3067050" cy="544512"/>
            <a:chOff x="2411522" y="5424488"/>
            <a:chExt cx="3066941" cy="544512"/>
          </a:xfrm>
        </p:grpSpPr>
        <p:sp>
          <p:nvSpPr>
            <p:cNvPr id="17" name="矩形 16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411522" y="5445224"/>
              <a:ext cx="1320640" cy="523220"/>
            </a:xfrm>
            <a:prstGeom prst="rect">
              <a:avLst/>
            </a:prstGeom>
            <a:blipFill rotWithShape="1">
              <a:blip r:embed="rId9"/>
              <a:stretch>
                <a:fillRect t="-15116" r="-463" b="-27907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grpSp>
          <p:nvGrpSpPr>
            <p:cNvPr id="29710" name="组合 22"/>
            <p:cNvGrpSpPr/>
            <p:nvPr/>
          </p:nvGrpSpPr>
          <p:grpSpPr bwMode="auto">
            <a:xfrm>
              <a:off x="3917950" y="5424488"/>
              <a:ext cx="1560513" cy="544512"/>
              <a:chOff x="3918327" y="5424274"/>
              <a:chExt cx="1559681" cy="544170"/>
            </a:xfrm>
          </p:grpSpPr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242" y="5424274"/>
                <a:ext cx="1343766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  <p:sp>
            <p:nvSpPr>
              <p:cNvPr id="29712" name="右箭头 22"/>
              <p:cNvSpPr>
                <a:spLocks noChangeArrowheads="1"/>
              </p:cNvSpPr>
              <p:nvPr/>
            </p:nvSpPr>
            <p:spPr bwMode="auto">
              <a:xfrm>
                <a:off x="3918327" y="5484627"/>
                <a:ext cx="215915" cy="483817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4932040" y="5424488"/>
            <a:ext cx="3797999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总数是样本均值的</a:t>
            </a: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倍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10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矩形 2"/>
          <p:cNvSpPr>
            <a:spLocks noChangeArrowheads="1"/>
          </p:cNvSpPr>
          <p:nvPr/>
        </p:nvSpPr>
        <p:spPr bwMode="auto">
          <a:xfrm>
            <a:off x="2627313" y="549275"/>
            <a:ext cx="3338512" cy="5222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/>
              <a:t>模型</a:t>
            </a:r>
            <a:r>
              <a:rPr lang="en-US" altLang="zh-CN" sz="2800" b="1"/>
              <a:t>2     </a:t>
            </a:r>
            <a:r>
              <a:rPr lang="zh-CN" altLang="zh-CN" sz="2800" b="1"/>
              <a:t>中位数模型</a:t>
            </a:r>
            <a:endParaRPr lang="zh-CN" altLang="zh-CN" sz="2800" b="1"/>
          </a:p>
        </p:txBody>
      </p:sp>
      <p:grpSp>
        <p:nvGrpSpPr>
          <p:cNvPr id="4" name="Group 2"/>
          <p:cNvGrpSpPr/>
          <p:nvPr/>
        </p:nvGrpSpPr>
        <p:grpSpPr bwMode="auto">
          <a:xfrm>
            <a:off x="1102916" y="4077072"/>
            <a:ext cx="6925468" cy="1079267"/>
            <a:chOff x="4860" y="5490"/>
            <a:chExt cx="5220" cy="583"/>
          </a:xfrm>
          <a:noFill/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4860" y="5603"/>
              <a:ext cx="4860" cy="47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>
                <a:defRPr/>
              </a:pPr>
              <a:r>
                <a:rPr lang="en-US" altLang="zh-CN" b="1" i="1" dirty="0">
                  <a:latin typeface="+mj-lt"/>
                </a:rPr>
                <a:t>x</a:t>
              </a:r>
              <a:r>
                <a:rPr lang="en-US" altLang="zh-CN" b="1" baseline="-25000" dirty="0">
                  <a:latin typeface="+mj-lt"/>
                </a:rPr>
                <a:t>0</a:t>
              </a:r>
              <a:r>
                <a:rPr lang="en-US" altLang="zh-CN" b="1" dirty="0">
                  <a:latin typeface="+mj-lt"/>
                </a:rPr>
                <a:t>=1  </a:t>
              </a:r>
              <a:r>
                <a:rPr lang="en-US" altLang="zh-CN" b="1" i="1" dirty="0">
                  <a:latin typeface="+mj-lt"/>
                </a:rPr>
                <a:t>x</a:t>
              </a:r>
              <a:r>
                <a:rPr lang="en-US" altLang="zh-CN" b="1" baseline="-25000" dirty="0">
                  <a:latin typeface="+mj-lt"/>
                </a:rPr>
                <a:t>1</a:t>
              </a:r>
              <a:r>
                <a:rPr lang="en-US" altLang="zh-CN" b="1" dirty="0">
                  <a:latin typeface="+mj-lt"/>
                </a:rPr>
                <a:t>   </a:t>
              </a:r>
              <a:r>
                <a:rPr lang="en-US" altLang="zh-CN" b="1" i="1" dirty="0">
                  <a:latin typeface="+mj-lt"/>
                </a:rPr>
                <a:t>x</a:t>
              </a:r>
              <a:r>
                <a:rPr lang="en-US" altLang="zh-CN" b="1" baseline="-25000" dirty="0">
                  <a:latin typeface="+mj-lt"/>
                </a:rPr>
                <a:t>2</a:t>
              </a:r>
              <a:r>
                <a:rPr lang="en-US" altLang="zh-CN" b="1" dirty="0">
                  <a:latin typeface="+mj-lt"/>
                </a:rPr>
                <a:t>   </a:t>
              </a:r>
              <a:r>
                <a:rPr lang="en-US" altLang="zh-CN" b="1" i="1" dirty="0">
                  <a:latin typeface="+mj-lt"/>
                </a:rPr>
                <a:t>x</a:t>
              </a:r>
              <a:r>
                <a:rPr lang="en-US" altLang="zh-CN" b="1" baseline="-25000" dirty="0">
                  <a:latin typeface="+mj-lt"/>
                </a:rPr>
                <a:t>3</a:t>
              </a:r>
              <a:r>
                <a:rPr lang="en-US" altLang="zh-CN" b="1" dirty="0">
                  <a:latin typeface="+mj-lt"/>
                </a:rPr>
                <a:t>      …       …             </a:t>
              </a:r>
              <a:r>
                <a:rPr lang="en-US" altLang="zh-CN" b="1" i="1" dirty="0">
                  <a:latin typeface="+mj-lt"/>
                </a:rPr>
                <a:t>x</a:t>
              </a:r>
              <a:r>
                <a:rPr lang="en-US" altLang="zh-CN" b="1" i="1" baseline="-25000" dirty="0">
                  <a:latin typeface="+mj-lt"/>
                </a:rPr>
                <a:t>n</a:t>
              </a:r>
              <a:r>
                <a:rPr lang="en-US" altLang="zh-CN" b="1" baseline="-25000" dirty="0">
                  <a:latin typeface="+mj-lt"/>
                </a:rPr>
                <a:t>-1 </a:t>
              </a:r>
              <a:r>
                <a:rPr lang="en-US" altLang="zh-CN" b="1" dirty="0">
                  <a:latin typeface="+mj-lt"/>
                </a:rPr>
                <a:t> </a:t>
              </a:r>
              <a:r>
                <a:rPr lang="en-US" altLang="zh-CN" b="1" i="1" dirty="0" err="1">
                  <a:latin typeface="+mj-lt"/>
                </a:rPr>
                <a:t>x</a:t>
              </a:r>
              <a:r>
                <a:rPr lang="en-US" altLang="zh-CN" b="1" i="1" baseline="-25000" dirty="0" err="1">
                  <a:latin typeface="+mj-lt"/>
                </a:rPr>
                <a:t>n</a:t>
              </a:r>
              <a:r>
                <a:rPr lang="en-US" altLang="zh-CN" b="1" baseline="-25000" dirty="0">
                  <a:latin typeface="+mj-lt"/>
                </a:rPr>
                <a:t>         </a:t>
              </a:r>
              <a:r>
                <a:rPr lang="en-US" altLang="zh-CN" b="1" i="1" dirty="0">
                  <a:latin typeface="+mj-lt"/>
                </a:rPr>
                <a:t>x</a:t>
              </a:r>
              <a:endParaRPr lang="zh-CN" altLang="zh-CN" b="1" dirty="0">
                <a:latin typeface="+mj-lt"/>
              </a:endParaRPr>
            </a:p>
          </p:txBody>
        </p:sp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5040" y="5589"/>
              <a:ext cx="5040" cy="2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tailEnd type="triangle" w="med" len="lg"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474" y="5499"/>
              <a:ext cx="1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5845" y="5499"/>
              <a:ext cx="1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6233" y="5499"/>
              <a:ext cx="1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6450" y="5499"/>
              <a:ext cx="1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6911" y="5505"/>
              <a:ext cx="1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7251" y="5505"/>
              <a:ext cx="1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7627" y="5505"/>
              <a:ext cx="1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7854" y="5505"/>
              <a:ext cx="1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8232" y="5511"/>
              <a:ext cx="1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8440" y="5511"/>
              <a:ext cx="1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8828" y="5511"/>
              <a:ext cx="1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9385" y="5511"/>
              <a:ext cx="1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5044" y="5490"/>
              <a:ext cx="1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 bwMode="auto">
          <a:xfrm>
            <a:off x="1325563" y="3370263"/>
            <a:ext cx="865187" cy="739775"/>
            <a:chOff x="1325563" y="3370263"/>
            <a:chExt cx="865187" cy="739775"/>
          </a:xfrm>
        </p:grpSpPr>
        <p:sp>
          <p:nvSpPr>
            <p:cNvPr id="30744" name="TextBox 19"/>
            <p:cNvSpPr txBox="1">
              <a:spLocks noChangeArrowheads="1"/>
            </p:cNvSpPr>
            <p:nvPr/>
          </p:nvSpPr>
          <p:spPr bwMode="auto">
            <a:xfrm>
              <a:off x="1325563" y="3370263"/>
              <a:ext cx="86518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/>
                <a:t>x</a:t>
              </a:r>
              <a:r>
                <a:rPr lang="en-US" altLang="zh-CN" b="1" baseline="-25000"/>
                <a:t>1</a:t>
              </a:r>
              <a:r>
                <a:rPr lang="en-US" altLang="zh-CN" b="1"/>
                <a:t>-1</a:t>
              </a:r>
              <a:endParaRPr lang="zh-CN" altLang="en-US"/>
            </a:p>
          </p:txBody>
        </p:sp>
        <p:sp>
          <p:nvSpPr>
            <p:cNvPr id="30745" name="上箭头 21"/>
            <p:cNvSpPr>
              <a:spLocks noChangeArrowheads="1"/>
            </p:cNvSpPr>
            <p:nvPr/>
          </p:nvSpPr>
          <p:spPr bwMode="auto">
            <a:xfrm>
              <a:off x="1347788" y="3863975"/>
              <a:ext cx="576262" cy="246063"/>
            </a:xfrm>
            <a:prstGeom prst="up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 bwMode="auto">
          <a:xfrm>
            <a:off x="6430963" y="3357563"/>
            <a:ext cx="949325" cy="735012"/>
            <a:chOff x="6430963" y="3357563"/>
            <a:chExt cx="949325" cy="735012"/>
          </a:xfrm>
        </p:grpSpPr>
        <p:sp>
          <p:nvSpPr>
            <p:cNvPr id="30742" name="TextBox 20"/>
            <p:cNvSpPr txBox="1">
              <a:spLocks noChangeArrowheads="1"/>
            </p:cNvSpPr>
            <p:nvPr/>
          </p:nvSpPr>
          <p:spPr bwMode="auto">
            <a:xfrm>
              <a:off x="6430963" y="3357563"/>
              <a:ext cx="949325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/>
                <a:t>x</a:t>
              </a:r>
              <a:r>
                <a:rPr lang="en-US" altLang="zh-CN" b="1"/>
                <a:t>-</a:t>
              </a:r>
              <a:r>
                <a:rPr lang="en-US" altLang="zh-CN" b="1" i="1"/>
                <a:t>x</a:t>
              </a:r>
              <a:r>
                <a:rPr lang="en-US" altLang="zh-CN" b="1" i="1" baseline="-25000"/>
                <a:t>n</a:t>
              </a:r>
              <a:endParaRPr lang="zh-CN" altLang="en-US"/>
            </a:p>
          </p:txBody>
        </p:sp>
        <p:sp>
          <p:nvSpPr>
            <p:cNvPr id="30743" name="上箭头 22"/>
            <p:cNvSpPr>
              <a:spLocks noChangeArrowheads="1"/>
            </p:cNvSpPr>
            <p:nvPr/>
          </p:nvSpPr>
          <p:spPr bwMode="auto">
            <a:xfrm>
              <a:off x="6453188" y="3844925"/>
              <a:ext cx="574675" cy="247650"/>
            </a:xfrm>
            <a:prstGeom prst="up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28" name="矩形 23"/>
          <p:cNvSpPr>
            <a:spLocks noChangeArrowheads="1"/>
          </p:cNvSpPr>
          <p:nvPr/>
        </p:nvSpPr>
        <p:spPr bwMode="auto">
          <a:xfrm>
            <a:off x="1103313" y="5030788"/>
            <a:ext cx="71405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假定</a:t>
            </a:r>
            <a:r>
              <a:rPr lang="zh-CN" altLang="en-US" sz="2800" b="1"/>
              <a:t>：</a:t>
            </a:r>
            <a:r>
              <a:rPr lang="zh-CN" altLang="zh-CN" sz="2800" b="1"/>
              <a:t>样本的最小值与最大值在总体中对称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sp>
        <p:nvSpPr>
          <p:cNvPr id="26" name="矩形 2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83568" y="1275365"/>
            <a:ext cx="2555187" cy="523220"/>
          </a:xfrm>
          <a:prstGeom prst="rect">
            <a:avLst/>
          </a:prstGeom>
          <a:blipFill rotWithShape="1">
            <a:blip r:embed="rId1"/>
            <a:stretch>
              <a:fillRect t="-15116" r="-4773" b="-32558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27" name="矩形 2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404218" y="1268760"/>
            <a:ext cx="2593146" cy="530915"/>
          </a:xfrm>
          <a:prstGeom prst="rect">
            <a:avLst/>
          </a:prstGeom>
          <a:blipFill rotWithShape="1">
            <a:blip r:embed="rId2"/>
            <a:stretch>
              <a:fillRect t="-13793" r="-4460" b="-32184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29" name="矩形 2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11560" y="1969162"/>
            <a:ext cx="1871474" cy="530915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30" name="矩形 29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372200" y="1196752"/>
            <a:ext cx="2112928" cy="700705"/>
          </a:xfrm>
          <a:prstGeom prst="rect">
            <a:avLst/>
          </a:prstGeom>
          <a:blipFill rotWithShape="1">
            <a:blip r:embed="rId4"/>
            <a:stretch>
              <a:fillRect b="-10435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32" name="矩形 3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740883" y="1916832"/>
            <a:ext cx="1959908" cy="700705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grpSp>
        <p:nvGrpSpPr>
          <p:cNvPr id="30734" name="组合 36"/>
          <p:cNvGrpSpPr/>
          <p:nvPr/>
        </p:nvGrpSpPr>
        <p:grpSpPr bwMode="auto">
          <a:xfrm>
            <a:off x="5048250" y="2005013"/>
            <a:ext cx="2192338" cy="523875"/>
            <a:chOff x="5049038" y="2221598"/>
            <a:chExt cx="2190815" cy="523220"/>
          </a:xfrm>
        </p:grpSpPr>
        <p:sp>
          <p:nvSpPr>
            <p:cNvPr id="34" name="矩形 33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264953" y="2221598"/>
              <a:ext cx="1974900" cy="523220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30741" name="右箭头 22"/>
            <p:cNvSpPr>
              <a:spLocks noChangeArrowheads="1"/>
            </p:cNvSpPr>
            <p:nvPr/>
          </p:nvSpPr>
          <p:spPr bwMode="auto">
            <a:xfrm>
              <a:off x="5049038" y="2261001"/>
              <a:ext cx="215915" cy="483817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" name="矩形 3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020272" y="1988840"/>
            <a:ext cx="1044260" cy="523220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30736" name="矩形 37"/>
          <p:cNvSpPr>
            <a:spLocks noChangeArrowheads="1"/>
          </p:cNvSpPr>
          <p:nvPr/>
        </p:nvSpPr>
        <p:spPr bwMode="auto">
          <a:xfrm>
            <a:off x="2268538" y="2852738"/>
            <a:ext cx="4329112" cy="523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/>
              <a:t>模型</a:t>
            </a:r>
            <a:r>
              <a:rPr lang="en-US" altLang="zh-CN" sz="2800" b="1"/>
              <a:t>3    </a:t>
            </a:r>
            <a:r>
              <a:rPr lang="zh-CN" altLang="zh-CN" sz="2800" b="1"/>
              <a:t>两端间隔对称模型</a:t>
            </a:r>
            <a:endParaRPr lang="zh-CN" altLang="zh-CN" sz="2800"/>
          </a:p>
        </p:txBody>
      </p:sp>
      <p:sp>
        <p:nvSpPr>
          <p:cNvPr id="30737" name="TextBox 38"/>
          <p:cNvSpPr txBox="1">
            <a:spLocks noChangeArrowheads="1"/>
          </p:cNvSpPr>
          <p:nvPr/>
        </p:nvSpPr>
        <p:spPr bwMode="auto">
          <a:xfrm>
            <a:off x="1900238" y="5761038"/>
            <a:ext cx="16811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/>
              <a:t>x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-1=</a:t>
            </a:r>
            <a:r>
              <a:rPr lang="en-US" altLang="zh-CN" sz="2800" b="1" i="1"/>
              <a:t>x</a:t>
            </a:r>
            <a:r>
              <a:rPr lang="en-US" altLang="zh-CN" sz="2800" b="1"/>
              <a:t>-</a:t>
            </a:r>
            <a:r>
              <a:rPr lang="en-US" altLang="zh-CN" sz="2800" b="1" i="1"/>
              <a:t>x</a:t>
            </a:r>
            <a:r>
              <a:rPr lang="en-US" altLang="zh-CN" sz="2800" b="1" i="1" baseline="-25000"/>
              <a:t>n</a:t>
            </a:r>
            <a:endParaRPr lang="zh-CN" altLang="en-US" sz="2800"/>
          </a:p>
        </p:txBody>
      </p:sp>
      <p:grpSp>
        <p:nvGrpSpPr>
          <p:cNvPr id="30738" name="组合 39"/>
          <p:cNvGrpSpPr/>
          <p:nvPr/>
        </p:nvGrpSpPr>
        <p:grpSpPr bwMode="auto">
          <a:xfrm>
            <a:off x="4311650" y="5732463"/>
            <a:ext cx="2276475" cy="523875"/>
            <a:chOff x="4836914" y="4554494"/>
            <a:chExt cx="2276652" cy="523220"/>
          </a:xfrm>
        </p:grpSpPr>
        <p:sp>
          <p:nvSpPr>
            <p:cNvPr id="41" name="矩形 40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052938" y="4554494"/>
              <a:ext cx="2060628" cy="523220"/>
            </a:xfrm>
            <a:prstGeom prst="rect">
              <a:avLst/>
            </a:prstGeom>
            <a:blipFill rotWithShape="1">
              <a:blip r:embed="rId8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30739" name="右箭头 22"/>
            <p:cNvSpPr>
              <a:spLocks noChangeArrowheads="1"/>
            </p:cNvSpPr>
            <p:nvPr/>
          </p:nvSpPr>
          <p:spPr bwMode="auto">
            <a:xfrm>
              <a:off x="4836914" y="4593897"/>
              <a:ext cx="215915" cy="483817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" name="矩形 4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299852" y="5722629"/>
            <a:ext cx="1456232" cy="523220"/>
          </a:xfrm>
          <a:prstGeom prst="rect">
            <a:avLst/>
          </a:prstGeom>
          <a:blipFill rotWithShape="1">
            <a:blip r:embed="rId9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10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10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3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8" grpId="0"/>
      <p:bldP spid="30736" grpId="0" animBg="1"/>
      <p:bldP spid="3073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矩形 1"/>
          <p:cNvSpPr>
            <a:spLocks noChangeArrowheads="1"/>
          </p:cNvSpPr>
          <p:nvPr/>
        </p:nvSpPr>
        <p:spPr bwMode="auto">
          <a:xfrm>
            <a:off x="2700338" y="620713"/>
            <a:ext cx="3697287" cy="523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/>
              <a:t>模型</a:t>
            </a:r>
            <a:r>
              <a:rPr lang="en-US" altLang="zh-CN" sz="2800" b="1"/>
              <a:t>4     </a:t>
            </a:r>
            <a:r>
              <a:rPr lang="zh-CN" altLang="zh-CN" sz="2800" b="1"/>
              <a:t>平均间隔模型</a:t>
            </a:r>
            <a:endParaRPr lang="zh-CN" altLang="zh-CN" sz="2800"/>
          </a:p>
        </p:txBody>
      </p:sp>
      <p:sp>
        <p:nvSpPr>
          <p:cNvPr id="31747" name="矩形 18"/>
          <p:cNvSpPr>
            <a:spLocks noChangeArrowheads="1"/>
          </p:cNvSpPr>
          <p:nvPr/>
        </p:nvSpPr>
        <p:spPr bwMode="auto">
          <a:xfrm>
            <a:off x="611188" y="1347788"/>
            <a:ext cx="75612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把起始号码和样本排成数列：</a:t>
            </a:r>
            <a:r>
              <a:rPr lang="en-US" altLang="zh-CN" sz="2800" b="1"/>
              <a:t>1, 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, 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, …</a:t>
            </a:r>
            <a:r>
              <a:rPr lang="en-US" altLang="zh-CN" sz="2800" b="1" i="1"/>
              <a:t> </a:t>
            </a:r>
            <a:r>
              <a:rPr lang="en-US" altLang="zh-CN" sz="2800" b="1"/>
              <a:t>, </a:t>
            </a:r>
            <a:r>
              <a:rPr lang="en-US" altLang="zh-CN" sz="2800" b="1" i="1"/>
              <a:t>x</a:t>
            </a:r>
            <a:r>
              <a:rPr lang="en-US" altLang="zh-CN" sz="2800" b="1" i="1" baseline="-25000"/>
              <a:t>n</a:t>
            </a:r>
            <a:r>
              <a:rPr lang="en-US" altLang="zh-CN" sz="2800" b="1"/>
              <a:t>,</a:t>
            </a:r>
            <a:endParaRPr lang="zh-CN" altLang="en-US" sz="2800" b="1"/>
          </a:p>
        </p:txBody>
      </p:sp>
      <p:sp>
        <p:nvSpPr>
          <p:cNvPr id="31748" name="矩形 19"/>
          <p:cNvSpPr>
            <a:spLocks noChangeArrowheads="1"/>
          </p:cNvSpPr>
          <p:nvPr/>
        </p:nvSpPr>
        <p:spPr bwMode="auto">
          <a:xfrm>
            <a:off x="611188" y="2039938"/>
            <a:ext cx="8064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相邻两数</a:t>
            </a:r>
            <a:r>
              <a:rPr lang="zh-CN" altLang="en-US" sz="2800" b="1"/>
              <a:t>有</a:t>
            </a:r>
            <a:r>
              <a:rPr lang="en-US" altLang="zh-CN" sz="2800" b="1" i="1"/>
              <a:t>n</a:t>
            </a:r>
            <a:r>
              <a:rPr lang="zh-CN" altLang="zh-CN" sz="2800" b="1"/>
              <a:t>个间隔</a:t>
            </a:r>
            <a:r>
              <a:rPr lang="zh-CN" altLang="en-US" sz="2800" b="1"/>
              <a:t>：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1</a:t>
            </a:r>
            <a:r>
              <a:rPr lang="en-US" altLang="zh-CN" sz="2800" b="1">
                <a:sym typeface="Symbol" panose="05050102010706020507" pitchFamily="18" charset="2"/>
              </a:rPr>
              <a:t></a:t>
            </a:r>
            <a:r>
              <a:rPr lang="en-US" altLang="zh-CN" sz="2800" b="1"/>
              <a:t>1, 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2</a:t>
            </a:r>
            <a:r>
              <a:rPr lang="en-US" altLang="zh-CN" sz="2800" b="1">
                <a:sym typeface="Symbol" panose="05050102010706020507" pitchFamily="18" charset="2"/>
              </a:rPr>
              <a:t>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1</a:t>
            </a:r>
            <a:r>
              <a:rPr lang="en-US" altLang="zh-CN" sz="2800" b="1">
                <a:sym typeface="Symbol" panose="05050102010706020507" pitchFamily="18" charset="2"/>
              </a:rPr>
              <a:t></a:t>
            </a:r>
            <a:r>
              <a:rPr lang="en-US" altLang="zh-CN" sz="2800" b="1"/>
              <a:t>1, …</a:t>
            </a:r>
            <a:r>
              <a:rPr lang="en-US" altLang="zh-CN" sz="2800" b="1" i="1"/>
              <a:t> </a:t>
            </a:r>
            <a:r>
              <a:rPr lang="en-US" altLang="zh-CN" sz="2800" b="1"/>
              <a:t>, </a:t>
            </a:r>
            <a:r>
              <a:rPr lang="en-US" altLang="zh-CN" sz="2800" b="1" i="1"/>
              <a:t>x</a:t>
            </a:r>
            <a:r>
              <a:rPr lang="en-US" altLang="zh-CN" sz="2800" b="1" i="1" baseline="-25000"/>
              <a:t>n</a:t>
            </a:r>
            <a:r>
              <a:rPr lang="en-US" altLang="zh-CN" sz="2800" b="1">
                <a:sym typeface="Symbol" panose="05050102010706020507" pitchFamily="18" charset="2"/>
              </a:rPr>
              <a:t></a:t>
            </a:r>
            <a:r>
              <a:rPr lang="en-US" altLang="zh-CN" sz="2800" b="1" i="1"/>
              <a:t> x</a:t>
            </a:r>
            <a:r>
              <a:rPr lang="en-US" altLang="zh-CN" sz="2800" b="1" i="1" baseline="-25000"/>
              <a:t>n</a:t>
            </a:r>
            <a:r>
              <a:rPr lang="en-US" altLang="zh-CN" sz="2800" b="1" baseline="-25000"/>
              <a:t>-1</a:t>
            </a:r>
            <a:r>
              <a:rPr lang="en-US" altLang="zh-CN" sz="2800" b="1">
                <a:sym typeface="Symbol" panose="05050102010706020507" pitchFamily="18" charset="2"/>
              </a:rPr>
              <a:t></a:t>
            </a:r>
            <a:r>
              <a:rPr lang="en-US" altLang="zh-CN" sz="2800" b="1"/>
              <a:t>1</a:t>
            </a:r>
            <a:endParaRPr lang="zh-CN" altLang="en-US" sz="2800" b="1"/>
          </a:p>
        </p:txBody>
      </p:sp>
      <p:sp>
        <p:nvSpPr>
          <p:cNvPr id="21" name="矩形 20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23528" y="3553918"/>
            <a:ext cx="5391199" cy="1098891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22" name="矩形 2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082839" y="3685171"/>
            <a:ext cx="1693156" cy="836383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25" name="矩形 2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011620" y="5012873"/>
            <a:ext cx="2376613" cy="1060483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31753" name="矩形 26"/>
          <p:cNvSpPr>
            <a:spLocks noChangeArrowheads="1"/>
          </p:cNvSpPr>
          <p:nvPr/>
        </p:nvSpPr>
        <p:spPr bwMode="auto">
          <a:xfrm>
            <a:off x="1564241" y="2904852"/>
            <a:ext cx="29097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 dirty="0"/>
              <a:t>n</a:t>
            </a:r>
            <a:r>
              <a:rPr lang="zh-CN" altLang="zh-CN" sz="2800" b="1" dirty="0"/>
              <a:t>个间隔</a:t>
            </a:r>
            <a:r>
              <a:rPr lang="zh-CN" altLang="en-US" sz="2800" b="1" dirty="0"/>
              <a:t>的</a:t>
            </a:r>
            <a:r>
              <a:rPr lang="zh-CN" altLang="zh-CN" sz="2800" b="1" dirty="0" smtClean="0"/>
              <a:t>平均值</a:t>
            </a:r>
            <a:endParaRPr lang="zh-CN" altLang="en-US" sz="2800" b="1" dirty="0"/>
          </a:p>
        </p:txBody>
      </p:sp>
      <p:grpSp>
        <p:nvGrpSpPr>
          <p:cNvPr id="3" name="组合 2"/>
          <p:cNvGrpSpPr/>
          <p:nvPr/>
        </p:nvGrpSpPr>
        <p:grpSpPr>
          <a:xfrm>
            <a:off x="6660232" y="3585689"/>
            <a:ext cx="1667508" cy="779415"/>
            <a:chOff x="6660232" y="3585689"/>
            <a:chExt cx="1667508" cy="779415"/>
          </a:xfrm>
        </p:grpSpPr>
        <p:sp>
          <p:nvSpPr>
            <p:cNvPr id="23" name="矩形 22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660232" y="3841884"/>
              <a:ext cx="1667508" cy="523220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31759" name="下箭头 35"/>
            <p:cNvSpPr>
              <a:spLocks noChangeArrowheads="1"/>
            </p:cNvSpPr>
            <p:nvPr/>
          </p:nvSpPr>
          <p:spPr bwMode="auto">
            <a:xfrm>
              <a:off x="6775995" y="3585689"/>
              <a:ext cx="484467" cy="256195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755" name="组合 31"/>
          <p:cNvGrpSpPr/>
          <p:nvPr/>
        </p:nvGrpSpPr>
        <p:grpSpPr bwMode="auto">
          <a:xfrm>
            <a:off x="1979613" y="5175250"/>
            <a:ext cx="3181350" cy="736600"/>
            <a:chOff x="1979712" y="5174521"/>
            <a:chExt cx="3181930" cy="737189"/>
          </a:xfrm>
        </p:grpSpPr>
        <p:sp>
          <p:nvSpPr>
            <p:cNvPr id="24" name="矩形 23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160564" y="5174521"/>
              <a:ext cx="3001078" cy="737189"/>
            </a:xfrm>
            <a:prstGeom prst="rect">
              <a:avLst/>
            </a:prstGeom>
            <a:blipFill rotWithShape="1">
              <a:blip r:embed="rId5"/>
              <a:stretch>
                <a:fillRect r="-3043" b="-7438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31757" name="右箭头 22"/>
            <p:cNvSpPr>
              <a:spLocks noChangeArrowheads="1"/>
            </p:cNvSpPr>
            <p:nvPr/>
          </p:nvSpPr>
          <p:spPr bwMode="auto">
            <a:xfrm>
              <a:off x="1979712" y="5301208"/>
              <a:ext cx="215915" cy="483817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716164" y="2904804"/>
            <a:ext cx="3725165" cy="524196"/>
            <a:chOff x="4716164" y="2904804"/>
            <a:chExt cx="3725165" cy="524196"/>
          </a:xfrm>
        </p:grpSpPr>
        <p:sp>
          <p:nvSpPr>
            <p:cNvPr id="31758" name="矩形 25"/>
            <p:cNvSpPr>
              <a:spLocks noChangeArrowheads="1"/>
            </p:cNvSpPr>
            <p:nvPr/>
          </p:nvSpPr>
          <p:spPr bwMode="auto">
            <a:xfrm>
              <a:off x="4879135" y="2904804"/>
              <a:ext cx="3562194" cy="5232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 dirty="0" smtClean="0"/>
                <a:t>作为</a:t>
              </a:r>
              <a:r>
                <a:rPr lang="en-US" altLang="zh-CN" sz="2800" b="1" i="1" dirty="0" err="1" smtClean="0"/>
                <a:t>x</a:t>
              </a:r>
              <a:r>
                <a:rPr lang="en-US" altLang="zh-CN" sz="2800" b="1" i="1" baseline="-25000" dirty="0" err="1" smtClean="0"/>
                <a:t>n</a:t>
              </a:r>
              <a:r>
                <a:rPr lang="zh-CN" altLang="zh-CN" sz="2800" b="1" dirty="0"/>
                <a:t>与</a:t>
              </a:r>
              <a:r>
                <a:rPr lang="en-US" altLang="zh-CN" sz="2800" b="1" i="1" dirty="0"/>
                <a:t>x</a:t>
              </a:r>
              <a:r>
                <a:rPr lang="zh-CN" altLang="zh-CN" sz="2800" b="1" dirty="0"/>
                <a:t>间隔的估计</a:t>
              </a:r>
              <a:endParaRPr lang="zh-CN" altLang="en-US" sz="2800" b="1" dirty="0"/>
            </a:p>
          </p:txBody>
        </p:sp>
        <p:sp>
          <p:nvSpPr>
            <p:cNvPr id="16" name="右箭头 22"/>
            <p:cNvSpPr>
              <a:spLocks noChangeArrowheads="1"/>
            </p:cNvSpPr>
            <p:nvPr/>
          </p:nvSpPr>
          <p:spPr bwMode="auto">
            <a:xfrm>
              <a:off x="4716164" y="2945570"/>
              <a:ext cx="215876" cy="483430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0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10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31748" grpId="0"/>
      <p:bldP spid="3175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矩形 1"/>
          <p:cNvSpPr>
            <a:spLocks noChangeArrowheads="1"/>
          </p:cNvSpPr>
          <p:nvPr/>
        </p:nvSpPr>
        <p:spPr bwMode="auto">
          <a:xfrm>
            <a:off x="2530475" y="717550"/>
            <a:ext cx="3697288" cy="5222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/>
              <a:t>模型</a:t>
            </a:r>
            <a:r>
              <a:rPr lang="en-US" altLang="zh-CN" sz="2800" b="1"/>
              <a:t>5     </a:t>
            </a:r>
            <a:r>
              <a:rPr lang="zh-CN" altLang="zh-CN" sz="2800" b="1"/>
              <a:t>区间均分模型</a:t>
            </a:r>
            <a:endParaRPr lang="zh-CN" altLang="zh-CN" sz="2800"/>
          </a:p>
        </p:txBody>
      </p:sp>
      <p:sp>
        <p:nvSpPr>
          <p:cNvPr id="32771" name="矩形 2"/>
          <p:cNvSpPr>
            <a:spLocks noChangeArrowheads="1"/>
          </p:cNvSpPr>
          <p:nvPr/>
        </p:nvSpPr>
        <p:spPr bwMode="auto">
          <a:xfrm>
            <a:off x="819150" y="1628775"/>
            <a:ext cx="66055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将总体区间</a:t>
            </a:r>
            <a:r>
              <a:rPr lang="en-US" altLang="zh-CN" sz="2800" b="1"/>
              <a:t>[1, </a:t>
            </a:r>
            <a:r>
              <a:rPr lang="en-US" altLang="zh-CN" sz="2800" b="1" i="1"/>
              <a:t>x</a:t>
            </a:r>
            <a:r>
              <a:rPr lang="en-US" altLang="zh-CN" sz="2800" b="1"/>
              <a:t>]</a:t>
            </a:r>
            <a:r>
              <a:rPr lang="zh-CN" altLang="zh-CN" sz="2800" b="1"/>
              <a:t>平均分成</a:t>
            </a:r>
            <a:r>
              <a:rPr lang="en-US" altLang="zh-CN" sz="2800" b="1"/>
              <a:t> </a:t>
            </a:r>
            <a:r>
              <a:rPr lang="en-US" altLang="zh-CN" sz="2800" b="1" i="1"/>
              <a:t>n </a:t>
            </a:r>
            <a:r>
              <a:rPr lang="zh-CN" altLang="zh-CN" sz="2800" b="1"/>
              <a:t>份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grpSp>
        <p:nvGrpSpPr>
          <p:cNvPr id="2" name="组合 1"/>
          <p:cNvGrpSpPr/>
          <p:nvPr/>
        </p:nvGrpSpPr>
        <p:grpSpPr bwMode="auto">
          <a:xfrm>
            <a:off x="755650" y="2409825"/>
            <a:ext cx="3870325" cy="785813"/>
            <a:chOff x="755650" y="2409232"/>
            <a:chExt cx="3870197" cy="786177"/>
          </a:xfrm>
        </p:grpSpPr>
        <p:sp>
          <p:nvSpPr>
            <p:cNvPr id="32780" name="矩形 6"/>
            <p:cNvSpPr>
              <a:spLocks noChangeArrowheads="1"/>
            </p:cNvSpPr>
            <p:nvPr/>
          </p:nvSpPr>
          <p:spPr bwMode="auto">
            <a:xfrm>
              <a:off x="755650" y="2540000"/>
              <a:ext cx="269875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zh-CN" sz="2800" b="1"/>
                <a:t>每个小区间长度</a:t>
              </a:r>
              <a:endParaRPr lang="zh-CN" altLang="en-US" sz="2800" b="1"/>
            </a:p>
          </p:txBody>
        </p:sp>
        <p:sp>
          <p:nvSpPr>
            <p:cNvPr id="8" name="矩形 7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3635896" y="2409232"/>
              <a:ext cx="989951" cy="786177"/>
            </a:xfrm>
            <a:prstGeom prst="rect">
              <a:avLst/>
            </a:prstGeom>
            <a:blipFill rotWithShape="1">
              <a:blip r:embed="rId1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</p:grpSp>
      <p:sp>
        <p:nvSpPr>
          <p:cNvPr id="32774" name="矩形 8"/>
          <p:cNvSpPr>
            <a:spLocks noChangeArrowheads="1"/>
          </p:cNvSpPr>
          <p:nvPr/>
        </p:nvSpPr>
        <p:spPr bwMode="auto">
          <a:xfrm>
            <a:off x="684213" y="3500438"/>
            <a:ext cx="6840537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r>
              <a:rPr lang="zh-CN" altLang="zh-CN" sz="2800" b="1" dirty="0"/>
              <a:t>假定</a:t>
            </a:r>
            <a:r>
              <a:rPr lang="zh-CN" altLang="en-US" sz="2800" b="1" dirty="0"/>
              <a:t>：</a:t>
            </a:r>
            <a:r>
              <a:rPr lang="zh-CN" altLang="zh-CN" sz="2800" b="1" dirty="0"/>
              <a:t>样本中每个</a:t>
            </a:r>
            <a:r>
              <a:rPr lang="en-US" altLang="zh-CN" sz="2800" b="1" i="1" dirty="0"/>
              <a:t>x</a:t>
            </a:r>
            <a:r>
              <a:rPr lang="en-US" altLang="zh-CN" sz="2800" b="1" i="1" baseline="-25000" dirty="0"/>
              <a:t>i </a:t>
            </a:r>
            <a:r>
              <a:rPr lang="zh-CN" altLang="zh-CN" sz="2800" b="1" dirty="0"/>
              <a:t>都位于小区间的中点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32775" name="矩形 9"/>
          <p:cNvSpPr>
            <a:spLocks noChangeArrowheads="1"/>
          </p:cNvSpPr>
          <p:nvPr/>
        </p:nvSpPr>
        <p:spPr bwMode="auto">
          <a:xfrm>
            <a:off x="722313" y="4419600"/>
            <a:ext cx="44799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/>
              <a:t>x</a:t>
            </a:r>
            <a:r>
              <a:rPr lang="en-US" altLang="zh-CN" sz="2800" b="1">
                <a:sym typeface="Symbol" panose="05050102010706020507" pitchFamily="18" charset="2"/>
              </a:rPr>
              <a:t></a:t>
            </a:r>
            <a:r>
              <a:rPr lang="en-US" altLang="zh-CN" sz="2800" b="1" i="1"/>
              <a:t>x</a:t>
            </a:r>
            <a:r>
              <a:rPr lang="en-US" altLang="zh-CN" sz="2800" b="1" i="1" baseline="-25000"/>
              <a:t>n</a:t>
            </a:r>
            <a:r>
              <a:rPr lang="zh-CN" altLang="zh-CN" sz="2800" b="1"/>
              <a:t>应是小区间长度的一半</a:t>
            </a:r>
            <a:endParaRPr lang="zh-CN" altLang="en-US" sz="2800" b="1"/>
          </a:p>
        </p:txBody>
      </p:sp>
      <p:sp>
        <p:nvSpPr>
          <p:cNvPr id="12" name="矩形 1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202668" y="4221088"/>
            <a:ext cx="2195345" cy="78624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14" name="矩形 1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148064" y="5157192"/>
            <a:ext cx="2016321" cy="786241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1331913" y="5157788"/>
            <a:ext cx="3960812" cy="785812"/>
            <a:chOff x="1331913" y="5157192"/>
            <a:chExt cx="3960167" cy="786241"/>
          </a:xfrm>
        </p:grpSpPr>
        <p:sp>
          <p:nvSpPr>
            <p:cNvPr id="13" name="矩形 12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1518803" y="5157192"/>
              <a:ext cx="3773277" cy="786241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32779" name="右箭头 22"/>
            <p:cNvSpPr>
              <a:spLocks noChangeArrowheads="1"/>
            </p:cNvSpPr>
            <p:nvPr/>
          </p:nvSpPr>
          <p:spPr bwMode="auto">
            <a:xfrm>
              <a:off x="1331913" y="5321300"/>
              <a:ext cx="215900" cy="484188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0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  <p:bldP spid="32774" grpId="0" animBg="1"/>
      <p:bldP spid="3277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矩形 1"/>
          <p:cNvSpPr>
            <a:spLocks noChangeArrowheads="1"/>
          </p:cNvSpPr>
          <p:nvPr/>
        </p:nvSpPr>
        <p:spPr bwMode="auto">
          <a:xfrm>
            <a:off x="468313" y="549275"/>
            <a:ext cx="2243137" cy="5842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3200" b="1">
                <a:latin typeface="隶书" panose="02010509060101010101" pitchFamily="49" charset="-122"/>
                <a:ea typeface="隶书" panose="02010509060101010101" pitchFamily="49" charset="-122"/>
              </a:rPr>
              <a:t>计算与分析</a:t>
            </a:r>
            <a:endParaRPr lang="zh-CN" altLang="en-US" sz="32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3795" name="矩形 2"/>
          <p:cNvSpPr>
            <a:spLocks noChangeArrowheads="1"/>
          </p:cNvSpPr>
          <p:nvPr/>
        </p:nvSpPr>
        <p:spPr bwMode="auto">
          <a:xfrm>
            <a:off x="900113" y="1196975"/>
            <a:ext cx="6840537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第</a:t>
            </a:r>
            <a:r>
              <a:rPr lang="en-US" altLang="zh-CN" sz="2800" b="1"/>
              <a:t>1</a:t>
            </a:r>
            <a:r>
              <a:rPr lang="zh-CN" altLang="zh-CN" sz="2800" b="1"/>
              <a:t>样本</a:t>
            </a:r>
            <a:r>
              <a:rPr lang="zh-CN" altLang="en-US" sz="2800" b="1"/>
              <a:t>： </a:t>
            </a:r>
            <a:r>
              <a:rPr lang="en-US" altLang="zh-CN" sz="2800" b="1"/>
              <a:t>0321,  0028,  0602,  0310,  0498, </a:t>
            </a:r>
            <a:endParaRPr lang="en-US" altLang="zh-CN" sz="2800" b="1"/>
          </a:p>
          <a:p>
            <a:r>
              <a:rPr lang="en-US" altLang="zh-CN" sz="2800" b="1"/>
              <a:t>                   0574,  0612,  0429,  0767,  0212</a:t>
            </a:r>
            <a:endParaRPr lang="zh-CN" altLang="en-US" sz="2800" b="1"/>
          </a:p>
        </p:txBody>
      </p:sp>
      <p:sp>
        <p:nvSpPr>
          <p:cNvPr id="33796" name="矩形 9"/>
          <p:cNvSpPr>
            <a:spLocks noChangeArrowheads="1"/>
          </p:cNvSpPr>
          <p:nvPr/>
        </p:nvSpPr>
        <p:spPr bwMode="auto">
          <a:xfrm>
            <a:off x="900113" y="2205038"/>
            <a:ext cx="7008812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第</a:t>
            </a:r>
            <a:r>
              <a:rPr lang="en-US" altLang="zh-CN" sz="2800" b="1"/>
              <a:t>2</a:t>
            </a:r>
            <a:r>
              <a:rPr lang="zh-CN" altLang="zh-CN" sz="2800" b="1"/>
              <a:t>样本</a:t>
            </a:r>
            <a:r>
              <a:rPr lang="zh-CN" altLang="en-US" sz="2800" b="1"/>
              <a:t>：</a:t>
            </a:r>
            <a:r>
              <a:rPr lang="en-US" altLang="zh-CN" sz="2800" b="1"/>
              <a:t>0249,  0739,  0344,  0148,  0524, </a:t>
            </a:r>
            <a:endParaRPr lang="en-US" altLang="zh-CN" sz="2800" b="1"/>
          </a:p>
          <a:p>
            <a:r>
              <a:rPr lang="en-US" altLang="zh-CN" sz="2800" b="1"/>
              <a:t>                  0284,  0351,  0089,  0206,  0327</a:t>
            </a:r>
            <a:endParaRPr lang="zh-CN" altLang="en-US" sz="2800" b="1"/>
          </a:p>
        </p:txBody>
      </p:sp>
      <p:sp>
        <p:nvSpPr>
          <p:cNvPr id="33797" name="矩形 10"/>
          <p:cNvSpPr>
            <a:spLocks noChangeArrowheads="1"/>
          </p:cNvSpPr>
          <p:nvPr/>
        </p:nvSpPr>
        <p:spPr bwMode="auto">
          <a:xfrm>
            <a:off x="3689350" y="620713"/>
            <a:ext cx="2187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>
                <a:solidFill>
                  <a:srgbClr val="000000"/>
                </a:solidFill>
              </a:rPr>
              <a:t>设</a:t>
            </a:r>
            <a:r>
              <a:rPr lang="zh-CN" altLang="en-US" sz="2800" b="1">
                <a:solidFill>
                  <a:srgbClr val="000000"/>
                </a:solidFill>
              </a:rPr>
              <a:t>定</a:t>
            </a:r>
            <a:r>
              <a:rPr lang="en-US" altLang="zh-CN" sz="2800" b="1" i="1">
                <a:solidFill>
                  <a:srgbClr val="000000"/>
                </a:solidFill>
              </a:rPr>
              <a:t>x</a:t>
            </a:r>
            <a:r>
              <a:rPr lang="en-US" altLang="zh-CN" sz="2800" b="1" baseline="-25000">
                <a:solidFill>
                  <a:srgbClr val="000000"/>
                </a:solidFill>
              </a:rPr>
              <a:t>0 </a:t>
            </a:r>
            <a:r>
              <a:rPr lang="en-US" altLang="zh-CN" sz="2800" b="1">
                <a:solidFill>
                  <a:srgbClr val="000000"/>
                </a:solidFill>
              </a:rPr>
              <a:t>=0001</a:t>
            </a:r>
            <a:endParaRPr lang="zh-CN" altLang="en-US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468313" y="3802063"/>
          <a:ext cx="7632700" cy="171132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266682"/>
                <a:gridCol w="925333"/>
                <a:gridCol w="976275"/>
                <a:gridCol w="910070"/>
                <a:gridCol w="902734"/>
                <a:gridCol w="965770"/>
                <a:gridCol w="1685836"/>
              </a:tblGrid>
              <a:tr h="4278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tx1"/>
                          </a:solidFill>
                          <a:effectLst/>
                        </a:rPr>
                        <a:t>模型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tx1"/>
                          </a:solidFill>
                          <a:effectLst/>
                        </a:rPr>
                        <a:t>模型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tx1"/>
                          </a:solidFill>
                          <a:effectLst/>
                        </a:rPr>
                        <a:t>模型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tx1"/>
                          </a:solidFill>
                          <a:effectLst/>
                        </a:rPr>
                        <a:t>模型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tx1"/>
                          </a:solidFill>
                          <a:effectLst/>
                        </a:rPr>
                        <a:t>模型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最大</a:t>
                      </a:r>
                      <a:r>
                        <a:rPr lang="zh-CN" altLang="en-US" sz="24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相差</a:t>
                      </a:r>
                      <a:endParaRPr lang="zh-CN" altLang="zh-CN" sz="2400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8579" marR="68579" marT="0" marB="0">
                    <a:solidFill>
                      <a:srgbClr val="FFFF00"/>
                    </a:solidFill>
                  </a:tcPr>
                </a:tc>
              </a:tr>
              <a:tr h="4278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chemeClr val="tx1"/>
                          </a:solidFill>
                          <a:effectLst/>
                        </a:rPr>
                        <a:t>第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zh-CN" sz="2400" b="1" kern="100" dirty="0">
                          <a:solidFill>
                            <a:schemeClr val="tx1"/>
                          </a:solidFill>
                          <a:effectLst/>
                        </a:rPr>
                        <a:t>样本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870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926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794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843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807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134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solidFill>
                      <a:srgbClr val="CCFFCC"/>
                    </a:solidFill>
                  </a:tcPr>
                </a:tc>
              </a:tr>
              <a:tr h="4278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chemeClr val="tx1"/>
                          </a:solidFill>
                          <a:effectLst/>
                        </a:rPr>
                        <a:t>第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zh-CN" sz="2400" b="1" kern="100" dirty="0">
                          <a:solidFill>
                            <a:schemeClr val="tx1"/>
                          </a:solidFill>
                          <a:effectLst/>
                        </a:rPr>
                        <a:t>样本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651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610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827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812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778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217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solidFill>
                      <a:srgbClr val="CCFFCC"/>
                    </a:solidFill>
                  </a:tcPr>
                </a:tc>
              </a:tr>
              <a:tr h="4278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4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相差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221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316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33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31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29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33840" name="矩形 12"/>
          <p:cNvSpPr>
            <a:spLocks noChangeArrowheads="1"/>
          </p:cNvSpPr>
          <p:nvPr/>
        </p:nvSpPr>
        <p:spPr bwMode="auto">
          <a:xfrm>
            <a:off x="1847850" y="3198813"/>
            <a:ext cx="5256213" cy="522287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txBody>
          <a:bodyPr>
            <a:spAutoFit/>
          </a:bodyPr>
          <a:lstStyle/>
          <a:p>
            <a:r>
              <a:rPr lang="zh-CN" altLang="zh-CN" sz="2800" b="1"/>
              <a:t>用</a:t>
            </a:r>
            <a:r>
              <a:rPr lang="en-US" altLang="zh-CN" sz="2800" b="1"/>
              <a:t>5</a:t>
            </a:r>
            <a:r>
              <a:rPr lang="zh-CN" altLang="zh-CN" sz="2800" b="1"/>
              <a:t>个模型估计出租车总数</a:t>
            </a:r>
            <a:r>
              <a:rPr lang="en-US" altLang="zh-CN" sz="2800" b="1" i="1"/>
              <a:t>x</a:t>
            </a:r>
            <a:endParaRPr lang="zh-CN" altLang="en-US" sz="2800" b="1" i="1"/>
          </a:p>
        </p:txBody>
      </p:sp>
      <p:sp>
        <p:nvSpPr>
          <p:cNvPr id="33842" name="TextBox 14"/>
          <p:cNvSpPr txBox="1">
            <a:spLocks noChangeArrowheads="1"/>
          </p:cNvSpPr>
          <p:nvPr/>
        </p:nvSpPr>
        <p:spPr bwMode="auto">
          <a:xfrm>
            <a:off x="4356100" y="5675313"/>
            <a:ext cx="4248150" cy="5222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不合理 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x </a:t>
            </a:r>
            <a:r>
              <a:rPr lang="en-US" altLang="zh-CN" sz="2800" b="1" dirty="0"/>
              <a:t>=</a:t>
            </a:r>
            <a:r>
              <a:rPr lang="en-US" altLang="zh-CN" sz="2800" b="1" dirty="0">
                <a:solidFill>
                  <a:srgbClr val="FF0000"/>
                </a:solidFill>
              </a:rPr>
              <a:t> 651, 610 &lt; 739</a:t>
            </a:r>
            <a:r>
              <a:rPr lang="en-US" altLang="zh-CN" sz="2800" b="1" dirty="0"/>
              <a:t>)</a:t>
            </a:r>
            <a:endParaRPr lang="zh-CN" altLang="en-US" sz="2800" b="1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760538" y="4652963"/>
          <a:ext cx="1901825" cy="36671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925439"/>
                <a:gridCol w="976386"/>
              </a:tblGrid>
              <a:tr h="3667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FF0000"/>
                          </a:solidFill>
                          <a:effectLst/>
                        </a:rPr>
                        <a:t>651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FF0000"/>
                          </a:solidFill>
                          <a:effectLst/>
                        </a:rPr>
                        <a:t>610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33851" name="矩形 16"/>
          <p:cNvSpPr>
            <a:spLocks noChangeArrowheads="1"/>
          </p:cNvSpPr>
          <p:nvPr/>
        </p:nvSpPr>
        <p:spPr bwMode="auto">
          <a:xfrm>
            <a:off x="3492500" y="2205038"/>
            <a:ext cx="9017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0739</a:t>
            </a:r>
            <a:endParaRPr lang="zh-CN" altLang="en-US" sz="2800">
              <a:solidFill>
                <a:srgbClr val="FF0000"/>
              </a:solidFill>
            </a:endParaRPr>
          </a:p>
        </p:txBody>
      </p:sp>
      <p:pic>
        <p:nvPicPr>
          <p:cNvPr id="2" name="Picture 2" descr="http://images.china.cn/news/attachement/jpg/site3/20130529/3106942768919890024.jpg"/>
          <p:cNvPicPr>
            <a:picLocks noChangeAspect="1" noChangeArrowheads="1"/>
          </p:cNvPicPr>
          <p:nvPr/>
        </p:nvPicPr>
        <p:blipFill>
          <a:blip r:embed="rId1"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063" y="576263"/>
            <a:ext cx="1176337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4"/>
          <p:cNvSpPr txBox="1">
            <a:spLocks noChangeArrowheads="1"/>
          </p:cNvSpPr>
          <p:nvPr/>
        </p:nvSpPr>
        <p:spPr bwMode="auto">
          <a:xfrm>
            <a:off x="676275" y="5675313"/>
            <a:ext cx="3013075" cy="5222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不稳定（相差大）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3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8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8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8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8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8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8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8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8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33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33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338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38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338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338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8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8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8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8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/>
      <p:bldP spid="33796" grpId="0"/>
      <p:bldP spid="33797" grpId="0"/>
      <p:bldP spid="33840" grpId="0" animBg="1"/>
      <p:bldP spid="33842" grpId="0" animBg="1"/>
      <p:bldP spid="33851" grpId="0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179512" y="1262233"/>
            <a:ext cx="3730650" cy="523220"/>
            <a:chOff x="423476" y="1155269"/>
            <a:chExt cx="3730650" cy="523220"/>
          </a:xfrm>
          <a:solidFill>
            <a:srgbClr val="FFFF00"/>
          </a:solidFill>
        </p:grpSpPr>
        <p:sp>
          <p:nvSpPr>
            <p:cNvPr id="2" name="矩形 1"/>
            <p:cNvSpPr>
              <a:spLocks noChangeArrowheads="1"/>
            </p:cNvSpPr>
            <p:nvPr/>
          </p:nvSpPr>
          <p:spPr bwMode="auto">
            <a:xfrm>
              <a:off x="423476" y="1155269"/>
              <a:ext cx="3730649" cy="523220"/>
            </a:xfrm>
            <a:prstGeom prst="rect">
              <a:avLst/>
            </a:prstGeom>
            <a:grpFill/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b="1" dirty="0"/>
                <a:t>1. </a:t>
              </a:r>
              <a:r>
                <a:rPr lang="zh-CN" altLang="zh-CN" sz="2800" b="1" dirty="0"/>
                <a:t>平均值模型</a:t>
              </a:r>
              <a:endParaRPr lang="zh-CN" altLang="zh-CN" sz="2800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938414" y="1155269"/>
                  <a:ext cx="1215712" cy="523220"/>
                </a:xfrm>
                <a:prstGeom prst="rect">
                  <a:avLst/>
                </a:prstGeom>
                <a:grpFill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800" b="1" i="1" dirty="0"/>
                    <a:t>x </a:t>
                  </a:r>
                  <a:r>
                    <a:rPr lang="en-US" altLang="zh-CN" sz="2800" b="1" dirty="0"/>
                    <a:t>≈ 2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2800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𝒙</m:t>
                          </m:r>
                        </m:e>
                      </m:acc>
                    </m:oMath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8414" y="1155269"/>
                  <a:ext cx="1215712" cy="523220"/>
                </a:xfrm>
                <a:prstGeom prst="rect">
                  <a:avLst/>
                </a:prstGeom>
                <a:blipFill rotWithShape="1">
                  <a:blip r:embed="rId1"/>
                  <a:stretch>
                    <a:fillRect l="-10050" t="-11628" b="-313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24" name="组合 23"/>
          <p:cNvGrpSpPr/>
          <p:nvPr/>
        </p:nvGrpSpPr>
        <p:grpSpPr>
          <a:xfrm>
            <a:off x="207756" y="2636912"/>
            <a:ext cx="3677928" cy="534598"/>
            <a:chOff x="451720" y="2025892"/>
            <a:chExt cx="3677928" cy="534598"/>
          </a:xfrm>
          <a:solidFill>
            <a:srgbClr val="FFFF00"/>
          </a:solidFill>
        </p:grpSpPr>
        <p:sp>
          <p:nvSpPr>
            <p:cNvPr id="8" name="矩形 2"/>
            <p:cNvSpPr>
              <a:spLocks noChangeArrowheads="1"/>
            </p:cNvSpPr>
            <p:nvPr/>
          </p:nvSpPr>
          <p:spPr bwMode="auto">
            <a:xfrm>
              <a:off x="451720" y="2037270"/>
              <a:ext cx="3677927" cy="523220"/>
            </a:xfrm>
            <a:prstGeom prst="rect">
              <a:avLst/>
            </a:prstGeom>
            <a:grpFill/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b="1" dirty="0"/>
                <a:t>2. </a:t>
              </a:r>
              <a:r>
                <a:rPr lang="zh-CN" altLang="zh-CN" sz="2800" b="1" dirty="0"/>
                <a:t>中位数模型</a:t>
              </a:r>
              <a:endParaRPr lang="zh-CN" altLang="zh-CN" sz="2800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799740" y="2025892"/>
                  <a:ext cx="1329908" cy="523220"/>
                </a:xfrm>
                <a:prstGeom prst="rect">
                  <a:avLst/>
                </a:prstGeom>
                <a:grpFill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800" b="1" i="1" dirty="0"/>
                    <a:t>x </a:t>
                  </a:r>
                  <a:r>
                    <a:rPr lang="en-US" altLang="zh-CN" sz="2800" b="1" dirty="0"/>
                    <a:t>≈ 2</a:t>
                  </a:r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sz="2800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𝒙</m:t>
                          </m:r>
                        </m:e>
                      </m:acc>
                    </m:oMath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9740" y="2025892"/>
                  <a:ext cx="1329908" cy="52322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9174" t="-11765" b="-3294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25" name="组合 24"/>
          <p:cNvGrpSpPr/>
          <p:nvPr/>
        </p:nvGrpSpPr>
        <p:grpSpPr>
          <a:xfrm>
            <a:off x="207757" y="3501008"/>
            <a:ext cx="5535657" cy="523220"/>
            <a:chOff x="451721" y="2996952"/>
            <a:chExt cx="5535657" cy="523220"/>
          </a:xfrm>
          <a:solidFill>
            <a:srgbClr val="CCFFCC"/>
          </a:solidFill>
        </p:grpSpPr>
        <p:sp>
          <p:nvSpPr>
            <p:cNvPr id="12" name="矩形 37"/>
            <p:cNvSpPr>
              <a:spLocks noChangeArrowheads="1"/>
            </p:cNvSpPr>
            <p:nvPr/>
          </p:nvSpPr>
          <p:spPr bwMode="auto">
            <a:xfrm>
              <a:off x="451721" y="2996952"/>
              <a:ext cx="5535657" cy="523220"/>
            </a:xfrm>
            <a:prstGeom prst="rect">
              <a:avLst/>
            </a:prstGeom>
            <a:grpFill/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b="1" dirty="0"/>
                <a:t>3. </a:t>
              </a:r>
              <a:r>
                <a:rPr lang="zh-CN" altLang="zh-CN" sz="2800" b="1" dirty="0"/>
                <a:t>两端间隔对称模型</a:t>
              </a:r>
              <a:endParaRPr lang="zh-CN" altLang="zh-CN" sz="2800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951868" y="2996952"/>
                  <a:ext cx="2035510" cy="523220"/>
                </a:xfrm>
                <a:prstGeom prst="rect">
                  <a:avLst/>
                </a:prstGeom>
                <a:grpFill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800" b="1" i="1" dirty="0"/>
                    <a:t>x </a:t>
                  </a:r>
                  <a:r>
                    <a:rPr lang="en-US" altLang="zh-CN" sz="2800" b="1" dirty="0"/>
                    <a:t>≈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/>
                            </a:rPr>
                            <m:t>𝒏</m:t>
                          </m:r>
                        </m:sub>
                      </m:sSub>
                      <m:r>
                        <a:rPr lang="en-US" altLang="zh-CN" sz="2800" b="1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1868" y="2996952"/>
                  <a:ext cx="2035510" cy="52322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5988" t="-11628" b="-313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26" name="组合 25"/>
          <p:cNvGrpSpPr/>
          <p:nvPr/>
        </p:nvGrpSpPr>
        <p:grpSpPr>
          <a:xfrm>
            <a:off x="212296" y="4347215"/>
            <a:ext cx="5195860" cy="714683"/>
            <a:chOff x="456260" y="3843159"/>
            <a:chExt cx="5195860" cy="714683"/>
          </a:xfrm>
          <a:solidFill>
            <a:srgbClr val="CCFFCC"/>
          </a:solidFill>
        </p:grpSpPr>
        <p:sp>
          <p:nvSpPr>
            <p:cNvPr id="17" name="矩形 1"/>
            <p:cNvSpPr>
              <a:spLocks noChangeArrowheads="1"/>
            </p:cNvSpPr>
            <p:nvPr/>
          </p:nvSpPr>
          <p:spPr bwMode="auto">
            <a:xfrm>
              <a:off x="456260" y="3933056"/>
              <a:ext cx="5195860" cy="523220"/>
            </a:xfrm>
            <a:prstGeom prst="rect">
              <a:avLst/>
            </a:prstGeom>
            <a:grpFill/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b="1" dirty="0"/>
                <a:t>4. </a:t>
              </a:r>
              <a:r>
                <a:rPr lang="zh-CN" altLang="zh-CN" sz="2800" b="1" dirty="0"/>
                <a:t>平均间隔模型</a:t>
              </a:r>
              <a:endParaRPr lang="zh-CN" altLang="zh-CN" sz="2800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219549" y="3843159"/>
                  <a:ext cx="2373561" cy="714683"/>
                </a:xfrm>
                <a:prstGeom prst="rect">
                  <a:avLst/>
                </a:prstGeom>
                <a:grpFill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800" b="1" i="1" dirty="0"/>
                    <a:t>x </a:t>
                  </a:r>
                  <a:r>
                    <a:rPr lang="en-US" altLang="zh-CN" sz="2800" b="1" dirty="0"/>
                    <a:t>≈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800" b="1" i="1">
                              <a:latin typeface="Cambria Math"/>
                            </a:rPr>
                            <m:t>𝟏</m:t>
                          </m:r>
                          <m:r>
                            <a:rPr lang="en-US" altLang="zh-CN" sz="2800" b="1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800" b="1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800" b="1" i="1">
                                  <a:latin typeface="Cambria Math"/>
                                </a:rPr>
                                <m:t>𝒏</m:t>
                              </m:r>
                            </m:den>
                          </m:f>
                          <m:r>
                            <a:rPr lang="en-US" altLang="zh-CN" sz="2800" b="1" i="1">
                              <a:latin typeface="Cambria Math"/>
                            </a:rPr>
                            <m:t>)</m:t>
                          </m:r>
                          <m:r>
                            <a:rPr lang="en-US" altLang="zh-CN" sz="28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9549" y="3843159"/>
                  <a:ext cx="2373561" cy="714683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5141" b="-940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27" name="组合 26"/>
          <p:cNvGrpSpPr/>
          <p:nvPr/>
        </p:nvGrpSpPr>
        <p:grpSpPr>
          <a:xfrm>
            <a:off x="207756" y="5283319"/>
            <a:ext cx="5560440" cy="714683"/>
            <a:chOff x="451720" y="4779263"/>
            <a:chExt cx="5560440" cy="714683"/>
          </a:xfrm>
          <a:solidFill>
            <a:srgbClr val="CCFFCC"/>
          </a:solidFill>
        </p:grpSpPr>
        <p:sp>
          <p:nvSpPr>
            <p:cNvPr id="19" name="矩形 1"/>
            <p:cNvSpPr>
              <a:spLocks noChangeArrowheads="1"/>
            </p:cNvSpPr>
            <p:nvPr/>
          </p:nvSpPr>
          <p:spPr bwMode="auto">
            <a:xfrm>
              <a:off x="451720" y="4869160"/>
              <a:ext cx="5344415" cy="523220"/>
            </a:xfrm>
            <a:prstGeom prst="rect">
              <a:avLst/>
            </a:prstGeom>
            <a:grpFill/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b="1" dirty="0"/>
                <a:t>5. </a:t>
              </a:r>
              <a:r>
                <a:rPr lang="zh-CN" altLang="zh-CN" sz="2800" b="1" dirty="0"/>
                <a:t>区间均分模型</a:t>
              </a:r>
              <a:endParaRPr lang="zh-CN" altLang="zh-CN" sz="2800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3219550" y="4779263"/>
                  <a:ext cx="2792610" cy="714683"/>
                </a:xfrm>
                <a:prstGeom prst="rect">
                  <a:avLst/>
                </a:prstGeom>
                <a:grpFill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800" b="1" i="1" dirty="0"/>
                    <a:t>x </a:t>
                  </a:r>
                  <a:r>
                    <a:rPr lang="en-US" altLang="zh-CN" sz="2800" b="1" dirty="0"/>
                    <a:t>≈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800" b="1" i="1">
                              <a:latin typeface="Cambria Math"/>
                            </a:rPr>
                            <m:t>𝟏</m:t>
                          </m:r>
                          <m:r>
                            <a:rPr lang="en-US" altLang="zh-CN" sz="2800" b="1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800" b="1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800" b="1" i="1">
                                  <a:latin typeface="Cambria Math"/>
                                </a:rPr>
                                <m:t>𝟐</m:t>
                              </m:r>
                              <m:r>
                                <a:rPr lang="en-US" altLang="zh-CN" sz="2800" b="1" i="1">
                                  <a:latin typeface="Cambria Math"/>
                                </a:rPr>
                                <m:t>𝒏</m:t>
                              </m:r>
                            </m:den>
                          </m:f>
                          <m:r>
                            <a:rPr lang="en-US" altLang="zh-CN" sz="2800" b="1" i="1">
                              <a:latin typeface="Cambria Math"/>
                            </a:rPr>
                            <m:t>)</m:t>
                          </m:r>
                          <m:r>
                            <a:rPr lang="en-US" altLang="zh-CN" sz="28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9550" y="4779263"/>
                  <a:ext cx="2792610" cy="714683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4367" b="-940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p:sp>
        <p:nvSpPr>
          <p:cNvPr id="34823" name="矩形 1"/>
          <p:cNvSpPr>
            <a:spLocks noChangeArrowheads="1"/>
          </p:cNvSpPr>
          <p:nvPr/>
        </p:nvSpPr>
        <p:spPr bwMode="auto">
          <a:xfrm>
            <a:off x="468313" y="476250"/>
            <a:ext cx="2243137" cy="5842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3200" b="1">
                <a:latin typeface="隶书" panose="02010509060101010101" pitchFamily="49" charset="-122"/>
                <a:ea typeface="隶书" panose="02010509060101010101" pitchFamily="49" charset="-122"/>
              </a:rPr>
              <a:t>计算与分析</a:t>
            </a:r>
            <a:endParaRPr lang="zh-CN" altLang="en-US" sz="32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1150938" y="1943100"/>
            <a:ext cx="42846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用全部样本，有</a:t>
            </a:r>
            <a:r>
              <a:rPr lang="zh-CN" altLang="en-US" sz="2800" b="1">
                <a:solidFill>
                  <a:srgbClr val="FF0000"/>
                </a:solidFill>
              </a:rPr>
              <a:t>统计依据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788086" y="1943254"/>
            <a:ext cx="3032386" cy="523220"/>
          </a:xfrm>
          <a:prstGeom prst="rect">
            <a:avLst/>
          </a:prstGeom>
          <a:blipFill rotWithShape="1">
            <a:blip r:embed="rId6"/>
            <a:stretch>
              <a:fillRect l="-4016" t="-15116" b="-32558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31" name="TextBox 3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457502" y="2671868"/>
            <a:ext cx="4578994" cy="523220"/>
          </a:xfrm>
          <a:prstGeom prst="rect">
            <a:avLst/>
          </a:prstGeom>
          <a:blipFill rotWithShape="1">
            <a:blip r:embed="rId7"/>
            <a:stretch>
              <a:fillRect l="-2663" t="-15116" b="-32558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32" name="TextBox 3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824077" y="4474164"/>
            <a:ext cx="3240361" cy="523220"/>
          </a:xfrm>
          <a:prstGeom prst="rect">
            <a:avLst/>
          </a:prstGeom>
          <a:blipFill rotWithShape="1">
            <a:blip r:embed="rId8"/>
            <a:stretch>
              <a:fillRect l="-3759" t="-15116" b="-32558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33" name="TextBox 3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796135" y="5391104"/>
            <a:ext cx="3240361" cy="523220"/>
          </a:xfrm>
          <a:prstGeom prst="rect">
            <a:avLst/>
          </a:prstGeom>
          <a:blipFill rotWithShape="1">
            <a:blip r:embed="rId9"/>
            <a:stretch>
              <a:fillRect l="-3955" t="-15116" b="-32558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34" name="TextBox 3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796136" y="3501008"/>
            <a:ext cx="3340311" cy="523220"/>
          </a:xfrm>
          <a:prstGeom prst="rect">
            <a:avLst/>
          </a:prstGeom>
          <a:blipFill rotWithShape="1">
            <a:blip r:embed="rId10"/>
            <a:stretch>
              <a:fillRect l="-3832" t="-15116" b="-32558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1"/>
          <p:cNvSpPr>
            <a:spLocks noChangeArrowheads="1"/>
          </p:cNvSpPr>
          <p:nvPr/>
        </p:nvSpPr>
        <p:spPr bwMode="auto">
          <a:xfrm>
            <a:off x="395288" y="692150"/>
            <a:ext cx="2038350" cy="646113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3600" b="1">
                <a:latin typeface="隶书" panose="02010509060101010101" pitchFamily="49" charset="-122"/>
                <a:ea typeface="隶书" panose="02010509060101010101" pitchFamily="49" charset="-122"/>
              </a:rPr>
              <a:t>数值模拟</a:t>
            </a:r>
            <a:endParaRPr lang="zh-CN" altLang="en-US" sz="36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539750" y="4508500"/>
            <a:ext cx="6616256" cy="5238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zh-CN" sz="2800" b="1" dirty="0"/>
              <a:t>样本估计结果与总体</a:t>
            </a:r>
            <a:r>
              <a:rPr lang="zh-CN" altLang="zh-CN" sz="2800" b="1" dirty="0" smtClean="0"/>
              <a:t>对比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评价</a:t>
            </a:r>
            <a:r>
              <a:rPr lang="zh-CN" altLang="zh-CN" sz="2800" b="1" dirty="0"/>
              <a:t>各</a:t>
            </a:r>
            <a:r>
              <a:rPr lang="zh-CN" altLang="en-US" sz="2800" b="1" dirty="0"/>
              <a:t>个</a:t>
            </a:r>
            <a:r>
              <a:rPr lang="zh-CN" altLang="zh-CN" sz="2800" b="1" dirty="0"/>
              <a:t>模型</a:t>
            </a:r>
            <a:r>
              <a:rPr lang="en-US" altLang="zh-CN" sz="2800" b="1" dirty="0"/>
              <a:t>.</a:t>
            </a:r>
            <a:endParaRPr lang="zh-CN" altLang="zh-CN" sz="2800" b="1" dirty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539751" y="2374900"/>
            <a:ext cx="6552530" cy="5238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/>
              <a:t>用</a:t>
            </a:r>
            <a:r>
              <a:rPr lang="en-US" altLang="zh-CN" sz="2800" b="1" dirty="0"/>
              <a:t>5</a:t>
            </a:r>
            <a:r>
              <a:rPr lang="zh-CN" altLang="zh-CN" sz="2800" b="1" dirty="0"/>
              <a:t>个模型分别对</a:t>
            </a:r>
            <a:r>
              <a:rPr lang="zh-CN" altLang="en-US" sz="2800" b="1" dirty="0"/>
              <a:t>每个</a:t>
            </a:r>
            <a:r>
              <a:rPr lang="zh-CN" altLang="zh-CN" sz="2800" b="1" dirty="0"/>
              <a:t>样本估计总体</a:t>
            </a:r>
            <a:r>
              <a:rPr lang="en-US" altLang="zh-CN" sz="2800" b="1" i="1" dirty="0" smtClean="0"/>
              <a:t>x.</a:t>
            </a:r>
            <a:endParaRPr lang="zh-CN" altLang="en-US" sz="2800" b="1" dirty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39750" y="5300663"/>
            <a:ext cx="7527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画</a:t>
            </a:r>
            <a:r>
              <a:rPr lang="en-US" altLang="zh-CN" sz="2800" b="1" i="1"/>
              <a:t>m</a:t>
            </a:r>
            <a:r>
              <a:rPr lang="zh-CN" altLang="zh-CN" sz="2800" b="1"/>
              <a:t>个样本估计的</a:t>
            </a:r>
            <a:r>
              <a:rPr lang="en-US" altLang="zh-CN" sz="2800" b="1" i="1"/>
              <a:t>x</a:t>
            </a:r>
            <a:r>
              <a:rPr lang="zh-CN" altLang="zh-CN" sz="2800" b="1"/>
              <a:t>的直方图</a:t>
            </a:r>
            <a:r>
              <a:rPr lang="zh-CN" altLang="en-US" sz="2800" b="1"/>
              <a:t>，</a:t>
            </a:r>
            <a:r>
              <a:rPr lang="zh-CN" altLang="zh-CN" sz="2800" b="1"/>
              <a:t>分析</a:t>
            </a:r>
            <a:r>
              <a:rPr lang="en-US" altLang="zh-CN" sz="2800" b="1" i="1"/>
              <a:t>x</a:t>
            </a:r>
            <a:r>
              <a:rPr lang="zh-CN" altLang="zh-CN" sz="2800" b="1"/>
              <a:t>的分布</a:t>
            </a:r>
            <a:r>
              <a:rPr lang="en-US" altLang="zh-CN" sz="2800" b="1"/>
              <a:t>.</a:t>
            </a:r>
            <a:endParaRPr lang="zh-CN" altLang="zh-CN" sz="2800" b="1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987675" y="881063"/>
            <a:ext cx="49101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 dirty="0"/>
              <a:t>给定总体</a:t>
            </a:r>
            <a:r>
              <a:rPr lang="en-US" altLang="zh-CN" sz="2800" b="1" dirty="0"/>
              <a:t>{1, 2, …</a:t>
            </a:r>
            <a:r>
              <a:rPr lang="en-US" altLang="zh-CN" sz="2800" b="1" i="1" dirty="0"/>
              <a:t> 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}</a:t>
            </a:r>
            <a:r>
              <a:rPr lang="zh-CN" altLang="zh-CN" sz="2800" b="1" dirty="0"/>
              <a:t>，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=1000</a:t>
            </a:r>
            <a:endParaRPr lang="zh-CN" altLang="en-US" sz="2800" b="1" dirty="0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08000" y="1628775"/>
            <a:ext cx="80946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从</a:t>
            </a:r>
            <a:r>
              <a:rPr lang="zh-CN" altLang="zh-CN" sz="2800" b="1"/>
              <a:t>总体</a:t>
            </a:r>
            <a:r>
              <a:rPr lang="zh-CN" altLang="en-US" sz="2800" b="1"/>
              <a:t>中</a:t>
            </a:r>
            <a:r>
              <a:rPr lang="zh-CN" altLang="zh-CN" sz="2800" b="1"/>
              <a:t>取</a:t>
            </a:r>
            <a:r>
              <a:rPr lang="en-US" altLang="zh-CN" sz="2800" b="1" i="1"/>
              <a:t>n</a:t>
            </a:r>
            <a:r>
              <a:rPr lang="en-US" altLang="zh-CN" sz="2800" b="1"/>
              <a:t>=10</a:t>
            </a:r>
            <a:r>
              <a:rPr lang="zh-CN" altLang="zh-CN" sz="2800" b="1"/>
              <a:t>个数为一个样本</a:t>
            </a:r>
            <a:r>
              <a:rPr lang="zh-CN" altLang="en-US" sz="2800" b="1"/>
              <a:t>，共</a:t>
            </a:r>
            <a:r>
              <a:rPr lang="en-US" altLang="zh-CN" sz="2800" b="1" i="1"/>
              <a:t>m</a:t>
            </a:r>
            <a:r>
              <a:rPr lang="en-US" altLang="zh-CN" sz="2800" b="1"/>
              <a:t>=200</a:t>
            </a:r>
            <a:r>
              <a:rPr lang="zh-CN" altLang="en-US" sz="2800" b="1"/>
              <a:t>个</a:t>
            </a:r>
            <a:r>
              <a:rPr lang="zh-CN" altLang="zh-CN" sz="2800" b="1"/>
              <a:t>样本</a:t>
            </a:r>
            <a:endParaRPr lang="zh-CN" altLang="en-US" sz="2800" b="1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468313" y="2997200"/>
            <a:ext cx="8280400" cy="130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/>
              <a:t>对每个模型</a:t>
            </a:r>
            <a:r>
              <a:rPr lang="zh-CN" altLang="zh-CN" sz="2800" b="1"/>
              <a:t>计算</a:t>
            </a:r>
            <a:r>
              <a:rPr lang="en-US" altLang="zh-CN" sz="2800" b="1" i="1"/>
              <a:t>m</a:t>
            </a:r>
            <a:r>
              <a:rPr lang="zh-CN" altLang="zh-CN" sz="2800" b="1"/>
              <a:t>个样本估计的</a:t>
            </a:r>
            <a:r>
              <a:rPr lang="en-US" altLang="zh-CN" sz="2800" b="1" i="1"/>
              <a:t>x</a:t>
            </a:r>
            <a:r>
              <a:rPr lang="zh-CN" altLang="zh-CN" sz="2800" b="1"/>
              <a:t>的</a:t>
            </a:r>
            <a:r>
              <a:rPr lang="zh-CN" altLang="zh-CN" sz="2800" b="1">
                <a:solidFill>
                  <a:srgbClr val="FF0000"/>
                </a:solidFill>
              </a:rPr>
              <a:t>平均值</a:t>
            </a:r>
            <a:r>
              <a:rPr lang="zh-CN" altLang="en-US" sz="2800" b="1">
                <a:solidFill>
                  <a:srgbClr val="FF0000"/>
                </a:solidFill>
              </a:rPr>
              <a:t>、</a:t>
            </a:r>
            <a:r>
              <a:rPr lang="zh-CN" altLang="zh-CN" sz="2800" b="1">
                <a:solidFill>
                  <a:srgbClr val="FF0000"/>
                </a:solidFill>
              </a:rPr>
              <a:t>标准差</a:t>
            </a:r>
            <a:r>
              <a:rPr lang="zh-CN" altLang="zh-CN" sz="2800" b="1"/>
              <a:t>及平均值</a:t>
            </a:r>
            <a:r>
              <a:rPr lang="zh-CN" altLang="zh-CN" sz="2800" b="1">
                <a:solidFill>
                  <a:srgbClr val="FF0000"/>
                </a:solidFill>
              </a:rPr>
              <a:t>与真值</a:t>
            </a:r>
            <a:r>
              <a:rPr lang="en-US" altLang="zh-CN" sz="2800" b="1" i="1"/>
              <a:t>x</a:t>
            </a:r>
            <a:r>
              <a:rPr lang="en-US" altLang="zh-CN" sz="2800" b="1"/>
              <a:t>=1000</a:t>
            </a:r>
            <a:r>
              <a:rPr lang="zh-CN" altLang="zh-CN" sz="2800" b="1"/>
              <a:t>间</a:t>
            </a:r>
            <a:r>
              <a:rPr lang="zh-CN" altLang="zh-CN" sz="2800" b="1">
                <a:solidFill>
                  <a:srgbClr val="FF0000"/>
                </a:solidFill>
              </a:rPr>
              <a:t>的误差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/>
      <p:bldP spid="6" grpId="0"/>
      <p:bldP spid="7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331913" y="1317625"/>
          <a:ext cx="7704135" cy="146367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795510"/>
                <a:gridCol w="1120601"/>
                <a:gridCol w="1184272"/>
                <a:gridCol w="1184272"/>
                <a:gridCol w="1286145"/>
                <a:gridCol w="1133335"/>
              </a:tblGrid>
              <a:tr h="3659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4" marR="68574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tx1"/>
                          </a:solidFill>
                          <a:effectLst/>
                        </a:rPr>
                        <a:t>模型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tx1"/>
                          </a:solidFill>
                          <a:effectLst/>
                        </a:rPr>
                        <a:t>模型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4" marR="68574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tx1"/>
                          </a:solidFill>
                          <a:effectLst/>
                        </a:rPr>
                        <a:t>模型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4" marR="68574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tx1"/>
                          </a:solidFill>
                          <a:effectLst/>
                        </a:rPr>
                        <a:t>模型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4" marR="68574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tx1"/>
                          </a:solidFill>
                          <a:effectLst/>
                        </a:rPr>
                        <a:t>模型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4" marR="68574" marT="0" marB="0">
                    <a:solidFill>
                      <a:srgbClr val="FFFF00"/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chemeClr val="tx1"/>
                          </a:solidFill>
                          <a:effectLst/>
                        </a:rPr>
                        <a:t>平均值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4" marR="68574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1023.2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</a:rPr>
                        <a:t>1037.4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4" marR="68574" marT="0" marB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</a:rPr>
                        <a:t>1010.0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4" marR="68574" marT="0" marB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</a:rPr>
                        <a:t>1005.6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4" marR="68574" marT="0" marB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962.3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4" marR="68574" marT="0" marB="0">
                    <a:solidFill>
                      <a:srgbClr val="CCFFCC"/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平均值误差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4" marR="68574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23.2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37.4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4" marR="68574" marT="0" marB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10.0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4" marR="68574" marT="0" marB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5.6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4" marR="68574" marT="0" marB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-37.7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4" marR="68574" marT="0" marB="0">
                    <a:solidFill>
                      <a:srgbClr val="CCFFCC"/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tx1"/>
                          </a:solidFill>
                          <a:effectLst/>
                        </a:rPr>
                        <a:t>标准差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4" marR="68574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170.1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261.0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4" marR="68574" marT="0" marB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126.3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4" marR="68574" marT="0" marB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90.9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4" marR="68574" marT="0" marB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87.0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4" marR="68574" marT="0" marB="0"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331913" y="2995613"/>
          <a:ext cx="7632699" cy="172878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778862"/>
                <a:gridCol w="1110210"/>
                <a:gridCol w="1173291"/>
                <a:gridCol w="1173291"/>
                <a:gridCol w="1274219"/>
                <a:gridCol w="1122826"/>
              </a:tblGrid>
              <a:tr h="5177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tx1"/>
                          </a:solidFill>
                          <a:effectLst/>
                        </a:rPr>
                        <a:t>模型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 smtClean="0">
                          <a:solidFill>
                            <a:schemeClr val="tx1"/>
                          </a:solidFill>
                          <a:effectLst/>
                        </a:rPr>
                        <a:t>模型</a:t>
                      </a:r>
                      <a:r>
                        <a:rPr lang="en-US" sz="2400" kern="1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tx1"/>
                          </a:solidFill>
                          <a:effectLst/>
                        </a:rPr>
                        <a:t>模型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tx1"/>
                          </a:solidFill>
                          <a:effectLst/>
                        </a:rPr>
                        <a:t>模型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tx1"/>
                          </a:solidFill>
                          <a:effectLst/>
                        </a:rPr>
                        <a:t>模型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solidFill>
                      <a:srgbClr val="FFFF00"/>
                    </a:solidFill>
                  </a:tcPr>
                </a:tc>
              </a:tr>
              <a:tr h="4177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chemeClr val="tx1"/>
                          </a:solidFill>
                          <a:effectLst/>
                        </a:rPr>
                        <a:t>平均值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986.5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</a:rPr>
                        <a:t>985.4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</a:rPr>
                        <a:t>980.8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</a:rPr>
                        <a:t>992.9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</a:rPr>
                        <a:t>950.1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solidFill>
                      <a:srgbClr val="CCFFCC"/>
                    </a:solidFill>
                  </a:tcPr>
                </a:tc>
              </a:tr>
              <a:tr h="4036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平均值误差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-13.5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-14.6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</a:rPr>
                        <a:t>-19.2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-7.1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</a:rPr>
                        <a:t>-49.9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solidFill>
                      <a:srgbClr val="CCFFCC"/>
                    </a:solidFill>
                  </a:tcPr>
                </a:tc>
              </a:tr>
              <a:tr h="3896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chemeClr val="tx1"/>
                          </a:solidFill>
                          <a:effectLst/>
                        </a:rPr>
                        <a:t>标准差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181.4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271.1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107.9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86.6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82.8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36940" name="矩形 1"/>
          <p:cNvSpPr>
            <a:spLocks noChangeArrowheads="1"/>
          </p:cNvSpPr>
          <p:nvPr/>
        </p:nvSpPr>
        <p:spPr bwMode="auto">
          <a:xfrm>
            <a:off x="323850" y="585788"/>
            <a:ext cx="2038350" cy="646112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3600" b="1">
                <a:latin typeface="隶书" panose="02010509060101010101" pitchFamily="49" charset="-122"/>
                <a:ea typeface="隶书" panose="02010509060101010101" pitchFamily="49" charset="-122"/>
              </a:rPr>
              <a:t>数值模拟</a:t>
            </a:r>
            <a:endParaRPr lang="zh-CN" altLang="en-US" sz="36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50825" y="1268413"/>
            <a:ext cx="1163638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zh-CN" sz="2800" b="1">
                <a:solidFill>
                  <a:srgbClr val="FF0000"/>
                </a:solidFill>
              </a:rPr>
              <a:t>第</a:t>
            </a:r>
            <a:r>
              <a:rPr lang="en-US" altLang="zh-CN" sz="2800" b="1">
                <a:solidFill>
                  <a:srgbClr val="FF0000"/>
                </a:solidFill>
              </a:rPr>
              <a:t>1</a:t>
            </a:r>
            <a:r>
              <a:rPr lang="zh-CN" altLang="zh-CN" sz="2800" b="1">
                <a:solidFill>
                  <a:srgbClr val="FF0000"/>
                </a:solidFill>
              </a:rPr>
              <a:t>次</a:t>
            </a:r>
            <a:r>
              <a:rPr lang="en-US" altLang="zh-CN" sz="2800" b="1">
                <a:solidFill>
                  <a:srgbClr val="FF0000"/>
                </a:solidFill>
              </a:rPr>
              <a:t> </a:t>
            </a:r>
            <a:r>
              <a:rPr lang="zh-CN" altLang="zh-CN" sz="2800" b="1">
                <a:solidFill>
                  <a:srgbClr val="FF0000"/>
                </a:solidFill>
              </a:rPr>
              <a:t>模拟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50825" y="2997200"/>
            <a:ext cx="116363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zh-CN" sz="2800" b="1">
                <a:solidFill>
                  <a:srgbClr val="FF0000"/>
                </a:solidFill>
              </a:rPr>
              <a:t>第</a:t>
            </a:r>
            <a:r>
              <a:rPr lang="en-US" altLang="zh-CN" sz="2800" b="1">
                <a:solidFill>
                  <a:srgbClr val="FF0000"/>
                </a:solidFill>
              </a:rPr>
              <a:t>2</a:t>
            </a:r>
            <a:r>
              <a:rPr lang="zh-CN" altLang="zh-CN" sz="2800" b="1">
                <a:solidFill>
                  <a:srgbClr val="FF0000"/>
                </a:solidFill>
              </a:rPr>
              <a:t>次</a:t>
            </a:r>
            <a:r>
              <a:rPr lang="en-US" altLang="zh-CN" sz="2800" b="1">
                <a:solidFill>
                  <a:srgbClr val="FF0000"/>
                </a:solidFill>
              </a:rPr>
              <a:t> </a:t>
            </a:r>
            <a:r>
              <a:rPr lang="zh-CN" altLang="zh-CN" sz="2800" b="1">
                <a:solidFill>
                  <a:srgbClr val="FF0000"/>
                </a:solidFill>
              </a:rPr>
              <a:t>模拟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36943" name="矩形 8"/>
          <p:cNvSpPr>
            <a:spLocks noChangeArrowheads="1"/>
          </p:cNvSpPr>
          <p:nvPr/>
        </p:nvSpPr>
        <p:spPr bwMode="auto">
          <a:xfrm>
            <a:off x="2362200" y="663575"/>
            <a:ext cx="66738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总体</a:t>
            </a:r>
            <a:r>
              <a:rPr lang="en-US" altLang="zh-CN" sz="2800" b="1" i="1"/>
              <a:t>x</a:t>
            </a:r>
            <a:r>
              <a:rPr lang="en-US" altLang="zh-CN" sz="2800" b="1"/>
              <a:t>=1000,</a:t>
            </a:r>
            <a:r>
              <a:rPr lang="zh-CN" altLang="en-US" sz="2800" b="1"/>
              <a:t>每个样本</a:t>
            </a:r>
            <a:r>
              <a:rPr lang="en-US" altLang="zh-CN" sz="2800" b="1" i="1"/>
              <a:t> n</a:t>
            </a:r>
            <a:r>
              <a:rPr lang="en-US" altLang="zh-CN" sz="2800" b="1"/>
              <a:t>=10, </a:t>
            </a:r>
            <a:r>
              <a:rPr lang="en-US" altLang="zh-CN" sz="2800" b="1" i="1"/>
              <a:t>m</a:t>
            </a:r>
            <a:r>
              <a:rPr lang="en-US" altLang="zh-CN" sz="2800" b="1"/>
              <a:t>=200</a:t>
            </a:r>
            <a:r>
              <a:rPr lang="zh-CN" altLang="en-US" sz="2800" b="1"/>
              <a:t>个</a:t>
            </a:r>
            <a:r>
              <a:rPr lang="zh-CN" altLang="zh-CN" sz="2800" b="1"/>
              <a:t>样本</a:t>
            </a:r>
            <a:endParaRPr lang="zh-CN" altLang="en-US" sz="2800" b="1"/>
          </a:p>
        </p:txBody>
      </p:sp>
      <p:grpSp>
        <p:nvGrpSpPr>
          <p:cNvPr id="20" name="组合 19"/>
          <p:cNvGrpSpPr/>
          <p:nvPr/>
        </p:nvGrpSpPr>
        <p:grpSpPr bwMode="auto">
          <a:xfrm>
            <a:off x="6300788" y="4800600"/>
            <a:ext cx="2159000" cy="644525"/>
            <a:chOff x="6300192" y="4801041"/>
            <a:chExt cx="2160240" cy="644183"/>
          </a:xfrm>
        </p:grpSpPr>
        <p:sp>
          <p:nvSpPr>
            <p:cNvPr id="11" name="矩形 10"/>
            <p:cNvSpPr/>
            <p:nvPr/>
          </p:nvSpPr>
          <p:spPr>
            <a:xfrm>
              <a:off x="6300192" y="4983507"/>
              <a:ext cx="2160240" cy="46171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zh-CN" altLang="zh-CN" b="1" kern="100" dirty="0"/>
                <a:t>平均值误差</a:t>
              </a:r>
              <a:r>
                <a:rPr lang="zh-CN" altLang="en-US" b="1" kern="100" dirty="0"/>
                <a:t>小 </a:t>
              </a:r>
              <a:endParaRPr lang="zh-CN" altLang="zh-CN" b="1" kern="100" dirty="0">
                <a:latin typeface="Times New Roman" panose="02020603050405020304"/>
                <a:ea typeface="宋体" panose="02010600030101010101" pitchFamily="2" charset="-122"/>
              </a:endParaRPr>
            </a:p>
          </p:txBody>
        </p:sp>
        <p:sp>
          <p:nvSpPr>
            <p:cNvPr id="36954" name="上箭头 22"/>
            <p:cNvSpPr>
              <a:spLocks noChangeArrowheads="1"/>
            </p:cNvSpPr>
            <p:nvPr/>
          </p:nvSpPr>
          <p:spPr bwMode="auto">
            <a:xfrm>
              <a:off x="7092280" y="4801041"/>
              <a:ext cx="360040" cy="123825"/>
            </a:xfrm>
            <a:prstGeom prst="upArrow">
              <a:avLst>
                <a:gd name="adj1" fmla="val 10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sp>
        <p:nvSpPr>
          <p:cNvPr id="15" name="矩形 14"/>
          <p:cNvSpPr/>
          <p:nvPr/>
        </p:nvSpPr>
        <p:spPr>
          <a:xfrm>
            <a:off x="3419475" y="5481638"/>
            <a:ext cx="1439863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zh-CN" b="1" kern="100" dirty="0"/>
              <a:t>标准差</a:t>
            </a:r>
            <a:r>
              <a:rPr lang="zh-CN" altLang="en-US" b="1" kern="100" dirty="0"/>
              <a:t>大</a:t>
            </a:r>
            <a:endParaRPr lang="zh-CN" altLang="zh-CN" b="1" kern="100" dirty="0"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659563" y="5481638"/>
            <a:ext cx="1441450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zh-CN" b="1" kern="100" dirty="0"/>
              <a:t>标准差</a:t>
            </a:r>
            <a:r>
              <a:rPr lang="zh-CN" altLang="en-US" b="1" kern="100" dirty="0"/>
              <a:t>小</a:t>
            </a:r>
            <a:endParaRPr lang="zh-CN" altLang="zh-CN" b="1" kern="100" dirty="0">
              <a:latin typeface="Times New Roman" panose="02020603050405020304"/>
              <a:ea typeface="宋体" panose="02010600030101010101" pitchFamily="2" charset="-122"/>
            </a:endParaRPr>
          </a:p>
        </p:txBody>
      </p:sp>
      <p:grpSp>
        <p:nvGrpSpPr>
          <p:cNvPr id="21" name="组合 20"/>
          <p:cNvGrpSpPr/>
          <p:nvPr/>
        </p:nvGrpSpPr>
        <p:grpSpPr bwMode="auto">
          <a:xfrm>
            <a:off x="3203575" y="4797425"/>
            <a:ext cx="2160588" cy="673100"/>
            <a:chOff x="3203848" y="4797152"/>
            <a:chExt cx="2160240" cy="673661"/>
          </a:xfrm>
        </p:grpSpPr>
        <p:sp>
          <p:nvSpPr>
            <p:cNvPr id="36949" name="上箭头 22"/>
            <p:cNvSpPr>
              <a:spLocks noChangeArrowheads="1"/>
            </p:cNvSpPr>
            <p:nvPr/>
          </p:nvSpPr>
          <p:spPr bwMode="auto">
            <a:xfrm>
              <a:off x="3635896" y="4817343"/>
              <a:ext cx="360040" cy="123825"/>
            </a:xfrm>
            <a:prstGeom prst="upArrow">
              <a:avLst>
                <a:gd name="adj1" fmla="val 10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6950" name="组合 18"/>
            <p:cNvGrpSpPr/>
            <p:nvPr/>
          </p:nvGrpSpPr>
          <p:grpSpPr bwMode="auto">
            <a:xfrm>
              <a:off x="3203848" y="4797152"/>
              <a:ext cx="2160240" cy="673661"/>
              <a:chOff x="3203848" y="4797152"/>
              <a:chExt cx="2160240" cy="673661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3203848" y="5008466"/>
                <a:ext cx="2160240" cy="46234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>
                  <a:spcAft>
                    <a:spcPts val="0"/>
                  </a:spcAft>
                  <a:defRPr/>
                </a:pPr>
                <a:r>
                  <a:rPr lang="zh-CN" altLang="zh-CN" b="1" kern="100" dirty="0"/>
                  <a:t>平均值误差</a:t>
                </a:r>
                <a:r>
                  <a:rPr lang="zh-CN" altLang="en-US" b="1" kern="100" dirty="0"/>
                  <a:t>大 </a:t>
                </a:r>
                <a:endParaRPr lang="zh-CN" altLang="zh-CN" b="1" kern="100" dirty="0">
                  <a:latin typeface="Times New Roman" panose="02020603050405020304"/>
                  <a:ea typeface="宋体" panose="02010600030101010101" pitchFamily="2" charset="-122"/>
                </a:endParaRPr>
              </a:p>
            </p:txBody>
          </p:sp>
          <p:sp>
            <p:nvSpPr>
              <p:cNvPr id="36952" name="上箭头 22"/>
              <p:cNvSpPr>
                <a:spLocks noChangeArrowheads="1"/>
              </p:cNvSpPr>
              <p:nvPr/>
            </p:nvSpPr>
            <p:spPr bwMode="auto">
              <a:xfrm>
                <a:off x="4644008" y="4797152"/>
                <a:ext cx="360040" cy="123825"/>
              </a:xfrm>
              <a:prstGeom prst="upArrow">
                <a:avLst>
                  <a:gd name="adj1" fmla="val 100000"/>
                  <a:gd name="adj2" fmla="val 50000"/>
                </a:avLst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</p:grpSp>
      </p:grp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467544" y="5029389"/>
            <a:ext cx="2568674" cy="106978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zh-CN" sz="2800" b="1" dirty="0"/>
              <a:t>模型</a:t>
            </a:r>
            <a:r>
              <a:rPr lang="en-US" altLang="zh-CN" sz="2800" b="1" dirty="0"/>
              <a:t>4 </a:t>
            </a:r>
            <a:r>
              <a:rPr lang="en-US" altLang="zh-CN" sz="2800" b="1" dirty="0" smtClean="0"/>
              <a:t>(</a:t>
            </a:r>
            <a:r>
              <a:rPr lang="zh-CN" altLang="zh-CN" sz="2800" b="1" dirty="0" smtClean="0"/>
              <a:t>平均</a:t>
            </a:r>
            <a:r>
              <a:rPr lang="zh-CN" altLang="zh-CN" sz="2800" b="1" dirty="0"/>
              <a:t>间隔</a:t>
            </a:r>
            <a:r>
              <a:rPr lang="zh-CN" altLang="zh-CN" sz="2800" b="1" dirty="0" smtClean="0"/>
              <a:t>模型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/>
              <a:t>较</a:t>
            </a:r>
            <a:r>
              <a:rPr lang="zh-CN" altLang="en-US" sz="2800" b="1" dirty="0"/>
              <a:t>优</a:t>
            </a:r>
            <a:r>
              <a:rPr lang="en-US" altLang="zh-CN" sz="2800" b="1" dirty="0"/>
              <a:t>.</a:t>
            </a:r>
            <a:endParaRPr lang="zh-CN" altLang="zh-CN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660232" y="2060848"/>
          <a:ext cx="1286145" cy="73183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286145"/>
              </a:tblGrid>
              <a:tr h="3659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FF0000"/>
                          </a:solidFill>
                          <a:effectLst/>
                        </a:rPr>
                        <a:t>5.6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4" marR="68574" marT="0" marB="0">
                    <a:solidFill>
                      <a:srgbClr val="CCFFCC"/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</a:rPr>
                        <a:t>90.9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4" marR="68574" marT="0" marB="0"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610149" y="3931807"/>
          <a:ext cx="1274219" cy="79333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274219"/>
              </a:tblGrid>
              <a:tr h="4036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FF0000"/>
                          </a:solidFill>
                          <a:effectLst/>
                        </a:rPr>
                        <a:t>-7.1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solidFill>
                      <a:srgbClr val="CCFFCC"/>
                    </a:solidFill>
                  </a:tcPr>
                </a:tc>
              </a:tr>
              <a:tr h="3896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FF0000"/>
                          </a:solidFill>
                          <a:effectLst/>
                        </a:rPr>
                        <a:t>86.6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5" grpId="0"/>
      <p:bldP spid="16" grpId="0"/>
      <p:bldP spid="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 bwMode="auto">
          <a:xfrm>
            <a:off x="539750" y="1412875"/>
            <a:ext cx="2841625" cy="1857375"/>
            <a:chOff x="539552" y="1412776"/>
            <a:chExt cx="2841546" cy="1857664"/>
          </a:xfrm>
        </p:grpSpPr>
        <p:pic>
          <p:nvPicPr>
            <p:cNvPr id="37905" name="Picture 4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1412776"/>
              <a:ext cx="2841546" cy="1579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1607910" y="2924311"/>
              <a:ext cx="947711" cy="3461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zh-CN" sz="200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</a:rPr>
                <a:t>模型</a:t>
              </a:r>
              <a:r>
                <a:rPr lang="en-US" sz="200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</a:rPr>
                <a:t>1</a:t>
              </a:r>
              <a:endParaRPr lang="zh-CN" sz="20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endParaRPr>
            </a:p>
          </p:txBody>
        </p:sp>
      </p:grpSp>
      <p:grpSp>
        <p:nvGrpSpPr>
          <p:cNvPr id="19" name="组合 18"/>
          <p:cNvGrpSpPr/>
          <p:nvPr/>
        </p:nvGrpSpPr>
        <p:grpSpPr bwMode="auto">
          <a:xfrm>
            <a:off x="3168650" y="1439863"/>
            <a:ext cx="5507038" cy="1841500"/>
            <a:chOff x="3168767" y="1439451"/>
            <a:chExt cx="5507689" cy="1841248"/>
          </a:xfrm>
        </p:grpSpPr>
        <p:pic>
          <p:nvPicPr>
            <p:cNvPr id="37901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8767" y="1439451"/>
              <a:ext cx="2828622" cy="15717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902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4600" y="1457918"/>
              <a:ext cx="2861856" cy="1590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4238868" y="2934671"/>
              <a:ext cx="947850" cy="3460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zh-CN" sz="200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</a:rPr>
                <a:t>模型</a:t>
              </a:r>
              <a:r>
                <a:rPr lang="en-US" sz="200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</a:rPr>
                <a:t>2</a:t>
              </a:r>
              <a:endParaRPr lang="zh-CN" sz="20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endParaRPr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7009384" y="2933084"/>
              <a:ext cx="946262" cy="3476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zh-CN" sz="200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</a:rPr>
                <a:t>模型</a:t>
              </a:r>
              <a:r>
                <a:rPr lang="en-US" sz="200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</a:rPr>
                <a:t>3</a:t>
              </a:r>
              <a:endParaRPr lang="zh-CN" sz="20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endParaRPr>
            </a:p>
          </p:txBody>
        </p:sp>
      </p:grpSp>
      <p:grpSp>
        <p:nvGrpSpPr>
          <p:cNvPr id="20" name="组合 19"/>
          <p:cNvGrpSpPr/>
          <p:nvPr/>
        </p:nvGrpSpPr>
        <p:grpSpPr bwMode="auto">
          <a:xfrm>
            <a:off x="1370013" y="4002088"/>
            <a:ext cx="6180137" cy="1658937"/>
            <a:chOff x="1370414" y="4001936"/>
            <a:chExt cx="6179764" cy="1659312"/>
          </a:xfrm>
        </p:grpSpPr>
        <p:pic>
          <p:nvPicPr>
            <p:cNvPr id="37897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0414" y="4001936"/>
              <a:ext cx="2985562" cy="1659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898" name="Picture 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2917" y="4027926"/>
              <a:ext cx="3037261" cy="1629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2449849" y="4816507"/>
              <a:ext cx="947680" cy="3461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zh-CN" sz="2000" kern="100" dirty="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</a:rPr>
                <a:t>模型</a:t>
              </a:r>
              <a:r>
                <a:rPr lang="en-US" sz="2000" kern="100" dirty="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</a:rPr>
                <a:t>4</a:t>
              </a:r>
              <a:endParaRPr lang="zh-CN" sz="2000" kern="100" dirty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endParaRPr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5773873" y="4829210"/>
              <a:ext cx="947680" cy="3461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zh-CN" sz="200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</a:rPr>
                <a:t>模型</a:t>
              </a:r>
              <a:r>
                <a:rPr lang="en-US" sz="200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</a:rPr>
                <a:t>5</a:t>
              </a:r>
              <a:endParaRPr lang="zh-CN" sz="20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endParaRPr>
            </a:p>
          </p:txBody>
        </p:sp>
      </p:grpSp>
      <p:sp>
        <p:nvSpPr>
          <p:cNvPr id="37893" name="矩形 1"/>
          <p:cNvSpPr>
            <a:spLocks noChangeArrowheads="1"/>
          </p:cNvSpPr>
          <p:nvPr/>
        </p:nvSpPr>
        <p:spPr bwMode="auto">
          <a:xfrm>
            <a:off x="323850" y="585788"/>
            <a:ext cx="2038350" cy="646112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3600" b="1">
                <a:latin typeface="隶书" panose="02010509060101010101" pitchFamily="49" charset="-122"/>
                <a:ea typeface="隶书" panose="02010509060101010101" pitchFamily="49" charset="-122"/>
              </a:rPr>
              <a:t>数值模拟</a:t>
            </a:r>
            <a:endParaRPr lang="zh-CN" altLang="en-US" sz="36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3059113" y="696913"/>
            <a:ext cx="3384550" cy="5349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upright="1"/>
          <a:lstStyle/>
          <a:p>
            <a:pPr algn="just">
              <a:spcAft>
                <a:spcPts val="0"/>
              </a:spcAft>
              <a:defRPr/>
            </a:pPr>
            <a:r>
              <a:rPr lang="zh-CN" sz="2800" b="1" kern="100" dirty="0">
                <a:latin typeface="+mj-ea"/>
                <a:ea typeface="+mj-ea"/>
                <a:cs typeface="Times New Roman" panose="02020603050405020304"/>
              </a:rPr>
              <a:t>第</a:t>
            </a:r>
            <a:r>
              <a:rPr lang="en-US" sz="2800" b="1" kern="100" dirty="0">
                <a:latin typeface="+mj-ea"/>
                <a:ea typeface="+mj-ea"/>
                <a:cs typeface="Times New Roman" panose="02020603050405020304"/>
              </a:rPr>
              <a:t>1</a:t>
            </a:r>
            <a:r>
              <a:rPr lang="zh-CN" sz="2800" b="1" kern="100" dirty="0">
                <a:latin typeface="+mj-ea"/>
                <a:ea typeface="+mj-ea"/>
                <a:cs typeface="Times New Roman" panose="02020603050405020304"/>
              </a:rPr>
              <a:t>次模拟的直方图</a:t>
            </a:r>
            <a:endParaRPr lang="zh-CN" sz="2800" b="1" kern="100" dirty="0">
              <a:latin typeface="+mj-ea"/>
              <a:ea typeface="+mj-ea"/>
              <a:cs typeface="Times New Roman" panose="02020603050405020304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2747963" y="5775325"/>
            <a:ext cx="35290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左低右高的非对称型</a:t>
            </a:r>
            <a:endParaRPr lang="zh-CN" altLang="en-US" sz="2800" b="1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3635375" y="3449638"/>
            <a:ext cx="19796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左右对称</a:t>
            </a:r>
            <a:r>
              <a:rPr lang="zh-CN" altLang="en-US" sz="2800" b="1"/>
              <a:t>型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0"/>
          <p:cNvGrpSpPr/>
          <p:nvPr/>
        </p:nvGrpSpPr>
        <p:grpSpPr bwMode="auto">
          <a:xfrm>
            <a:off x="6400800" y="3429000"/>
            <a:ext cx="2514600" cy="2895600"/>
            <a:chOff x="4032" y="1008"/>
            <a:chExt cx="1584" cy="1824"/>
          </a:xfrm>
        </p:grpSpPr>
        <p:grpSp>
          <p:nvGrpSpPr>
            <p:cNvPr id="5167" name="Group 21"/>
            <p:cNvGrpSpPr/>
            <p:nvPr/>
          </p:nvGrpSpPr>
          <p:grpSpPr bwMode="auto">
            <a:xfrm>
              <a:off x="4272" y="1008"/>
              <a:ext cx="1056" cy="1584"/>
              <a:chOff x="4272" y="1008"/>
              <a:chExt cx="1056" cy="1584"/>
            </a:xfrm>
          </p:grpSpPr>
          <p:sp>
            <p:nvSpPr>
              <p:cNvPr id="5174" name="Line 11"/>
              <p:cNvSpPr>
                <a:spLocks noChangeShapeType="1"/>
              </p:cNvSpPr>
              <p:nvPr/>
            </p:nvSpPr>
            <p:spPr bwMode="auto">
              <a:xfrm>
                <a:off x="4272" y="1248"/>
                <a:ext cx="1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75" name="Line 12"/>
              <p:cNvSpPr>
                <a:spLocks noChangeShapeType="1"/>
              </p:cNvSpPr>
              <p:nvPr/>
            </p:nvSpPr>
            <p:spPr bwMode="auto">
              <a:xfrm flipV="1">
                <a:off x="4272" y="100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76" name="Line 14"/>
              <p:cNvSpPr>
                <a:spLocks noChangeShapeType="1"/>
              </p:cNvSpPr>
              <p:nvPr/>
            </p:nvSpPr>
            <p:spPr bwMode="auto">
              <a:xfrm flipV="1">
                <a:off x="5328" y="100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77" name="Line 15"/>
              <p:cNvSpPr>
                <a:spLocks noChangeShapeType="1"/>
              </p:cNvSpPr>
              <p:nvPr/>
            </p:nvSpPr>
            <p:spPr bwMode="auto">
              <a:xfrm>
                <a:off x="4704" y="1248"/>
                <a:ext cx="0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78" name="Line 16"/>
              <p:cNvSpPr>
                <a:spLocks noChangeShapeType="1"/>
              </p:cNvSpPr>
              <p:nvPr/>
            </p:nvSpPr>
            <p:spPr bwMode="auto">
              <a:xfrm>
                <a:off x="4992" y="1248"/>
                <a:ext cx="0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79" name="Line 17"/>
              <p:cNvSpPr>
                <a:spLocks noChangeShapeType="1"/>
              </p:cNvSpPr>
              <p:nvPr/>
            </p:nvSpPr>
            <p:spPr bwMode="auto">
              <a:xfrm>
                <a:off x="4272" y="2352"/>
                <a:ext cx="1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80" name="Line 18"/>
              <p:cNvSpPr>
                <a:spLocks noChangeShapeType="1"/>
              </p:cNvSpPr>
              <p:nvPr/>
            </p:nvSpPr>
            <p:spPr bwMode="auto">
              <a:xfrm>
                <a:off x="4272" y="235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81" name="Line 19"/>
              <p:cNvSpPr>
                <a:spLocks noChangeShapeType="1"/>
              </p:cNvSpPr>
              <p:nvPr/>
            </p:nvSpPr>
            <p:spPr bwMode="auto">
              <a:xfrm>
                <a:off x="5328" y="235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168" name="Text Box 38"/>
            <p:cNvSpPr txBox="1">
              <a:spLocks noChangeArrowheads="1"/>
            </p:cNvSpPr>
            <p:nvPr/>
          </p:nvSpPr>
          <p:spPr bwMode="auto">
            <a:xfrm>
              <a:off x="4704" y="1728"/>
              <a:ext cx="336" cy="288"/>
            </a:xfrm>
            <a:prstGeom prst="rect">
              <a:avLst/>
            </a:prstGeom>
            <a:solidFill>
              <a:srgbClr val="CC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2</a:t>
              </a:r>
              <a:r>
                <a:rPr lang="en-US" altLang="zh-CN" b="1" i="1"/>
                <a:t>d</a:t>
              </a:r>
              <a:endParaRPr lang="en-US" altLang="zh-CN" b="1"/>
            </a:p>
          </p:txBody>
        </p:sp>
        <p:sp>
          <p:nvSpPr>
            <p:cNvPr id="5169" name="Line 39"/>
            <p:cNvSpPr>
              <a:spLocks noChangeShapeType="1"/>
            </p:cNvSpPr>
            <p:nvPr/>
          </p:nvSpPr>
          <p:spPr bwMode="auto">
            <a:xfrm>
              <a:off x="4464" y="187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0" name="Line 40"/>
            <p:cNvSpPr>
              <a:spLocks noChangeShapeType="1"/>
            </p:cNvSpPr>
            <p:nvPr/>
          </p:nvSpPr>
          <p:spPr bwMode="auto">
            <a:xfrm flipH="1">
              <a:off x="4992" y="187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1" name="Text Box 50"/>
            <p:cNvSpPr txBox="1">
              <a:spLocks noChangeArrowheads="1"/>
            </p:cNvSpPr>
            <p:nvPr/>
          </p:nvSpPr>
          <p:spPr bwMode="auto">
            <a:xfrm>
              <a:off x="4704" y="2544"/>
              <a:ext cx="336" cy="288"/>
            </a:xfrm>
            <a:prstGeom prst="rect">
              <a:avLst/>
            </a:prstGeom>
            <a:solidFill>
              <a:srgbClr val="CC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/>
                <a:t>墙</a:t>
              </a:r>
              <a:endParaRPr lang="zh-CN" altLang="en-US" b="1"/>
            </a:p>
          </p:txBody>
        </p:sp>
        <p:sp>
          <p:nvSpPr>
            <p:cNvPr id="5172" name="Text Box 57"/>
            <p:cNvSpPr txBox="1">
              <a:spLocks noChangeArrowheads="1"/>
            </p:cNvSpPr>
            <p:nvPr/>
          </p:nvSpPr>
          <p:spPr bwMode="auto">
            <a:xfrm>
              <a:off x="4032" y="1200"/>
              <a:ext cx="336" cy="748"/>
            </a:xfrm>
            <a:prstGeom prst="rect">
              <a:avLst/>
            </a:prstGeom>
            <a:solidFill>
              <a:srgbClr val="CC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/>
                <a:t>室内  </a:t>
              </a:r>
              <a:r>
                <a:rPr lang="en-US" altLang="zh-CN" b="1" i="1"/>
                <a:t>T</a:t>
              </a:r>
              <a:r>
                <a:rPr lang="en-US" altLang="zh-CN" b="1" baseline="-25000"/>
                <a:t>1</a:t>
              </a:r>
              <a:endParaRPr lang="en-US" altLang="zh-CN" b="1" baseline="-25000"/>
            </a:p>
          </p:txBody>
        </p:sp>
        <p:sp>
          <p:nvSpPr>
            <p:cNvPr id="5173" name="Text Box 58"/>
            <p:cNvSpPr txBox="1">
              <a:spLocks noChangeArrowheads="1"/>
            </p:cNvSpPr>
            <p:nvPr/>
          </p:nvSpPr>
          <p:spPr bwMode="auto">
            <a:xfrm>
              <a:off x="5280" y="1200"/>
              <a:ext cx="336" cy="748"/>
            </a:xfrm>
            <a:prstGeom prst="rect">
              <a:avLst/>
            </a:prstGeom>
            <a:solidFill>
              <a:srgbClr val="CC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/>
                <a:t>室外  </a:t>
              </a:r>
              <a:r>
                <a:rPr lang="en-US" altLang="zh-CN" b="1" i="1"/>
                <a:t>T</a:t>
              </a:r>
              <a:r>
                <a:rPr lang="en-US" altLang="zh-CN" b="1" baseline="-25000"/>
                <a:t>2</a:t>
              </a:r>
              <a:endParaRPr lang="en-US" altLang="zh-CN" b="1" baseline="-25000"/>
            </a:p>
          </p:txBody>
        </p:sp>
      </p:grpSp>
      <p:grpSp>
        <p:nvGrpSpPr>
          <p:cNvPr id="4" name="Group 61"/>
          <p:cNvGrpSpPr/>
          <p:nvPr/>
        </p:nvGrpSpPr>
        <p:grpSpPr bwMode="auto">
          <a:xfrm>
            <a:off x="6248400" y="533400"/>
            <a:ext cx="2743200" cy="2819400"/>
            <a:chOff x="2400" y="1008"/>
            <a:chExt cx="1728" cy="1776"/>
          </a:xfrm>
        </p:grpSpPr>
        <p:sp>
          <p:nvSpPr>
            <p:cNvPr id="5147" name="Line 23"/>
            <p:cNvSpPr>
              <a:spLocks noChangeShapeType="1"/>
            </p:cNvSpPr>
            <p:nvPr/>
          </p:nvSpPr>
          <p:spPr bwMode="auto">
            <a:xfrm>
              <a:off x="2736" y="1248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8" name="Line 24"/>
            <p:cNvSpPr>
              <a:spLocks noChangeShapeType="1"/>
            </p:cNvSpPr>
            <p:nvPr/>
          </p:nvSpPr>
          <p:spPr bwMode="auto">
            <a:xfrm flipV="1">
              <a:off x="2736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9" name="Line 25"/>
            <p:cNvSpPr>
              <a:spLocks noChangeShapeType="1"/>
            </p:cNvSpPr>
            <p:nvPr/>
          </p:nvSpPr>
          <p:spPr bwMode="auto">
            <a:xfrm flipV="1">
              <a:off x="3792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" name="Line 26"/>
            <p:cNvSpPr>
              <a:spLocks noChangeShapeType="1"/>
            </p:cNvSpPr>
            <p:nvPr/>
          </p:nvSpPr>
          <p:spPr bwMode="auto">
            <a:xfrm>
              <a:off x="2880" y="1248"/>
              <a:ext cx="0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" name="Line 27"/>
            <p:cNvSpPr>
              <a:spLocks noChangeShapeType="1"/>
            </p:cNvSpPr>
            <p:nvPr/>
          </p:nvSpPr>
          <p:spPr bwMode="auto">
            <a:xfrm>
              <a:off x="3648" y="1248"/>
              <a:ext cx="0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2" name="Line 28"/>
            <p:cNvSpPr>
              <a:spLocks noChangeShapeType="1"/>
            </p:cNvSpPr>
            <p:nvPr/>
          </p:nvSpPr>
          <p:spPr bwMode="auto">
            <a:xfrm>
              <a:off x="2736" y="2352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3" name="Line 29"/>
            <p:cNvSpPr>
              <a:spLocks noChangeShapeType="1"/>
            </p:cNvSpPr>
            <p:nvPr/>
          </p:nvSpPr>
          <p:spPr bwMode="auto">
            <a:xfrm>
              <a:off x="2736" y="23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4" name="Line 30"/>
            <p:cNvSpPr>
              <a:spLocks noChangeShapeType="1"/>
            </p:cNvSpPr>
            <p:nvPr/>
          </p:nvSpPr>
          <p:spPr bwMode="auto">
            <a:xfrm>
              <a:off x="3792" y="23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5" name="Line 31"/>
            <p:cNvSpPr>
              <a:spLocks noChangeShapeType="1"/>
            </p:cNvSpPr>
            <p:nvPr/>
          </p:nvSpPr>
          <p:spPr bwMode="auto">
            <a:xfrm>
              <a:off x="3024" y="1248"/>
              <a:ext cx="0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6" name="Line 32"/>
            <p:cNvSpPr>
              <a:spLocks noChangeShapeType="1"/>
            </p:cNvSpPr>
            <p:nvPr/>
          </p:nvSpPr>
          <p:spPr bwMode="auto">
            <a:xfrm>
              <a:off x="3504" y="1248"/>
              <a:ext cx="0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7" name="Text Box 41"/>
            <p:cNvSpPr txBox="1">
              <a:spLocks noChangeArrowheads="1"/>
            </p:cNvSpPr>
            <p:nvPr/>
          </p:nvSpPr>
          <p:spPr bwMode="auto">
            <a:xfrm>
              <a:off x="2832" y="1728"/>
              <a:ext cx="240" cy="288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d</a:t>
              </a:r>
              <a:endParaRPr lang="en-US" altLang="zh-CN" b="1"/>
            </a:p>
          </p:txBody>
        </p:sp>
        <p:sp>
          <p:nvSpPr>
            <p:cNvPr id="5158" name="Text Box 42"/>
            <p:cNvSpPr txBox="1">
              <a:spLocks noChangeArrowheads="1"/>
            </p:cNvSpPr>
            <p:nvPr/>
          </p:nvSpPr>
          <p:spPr bwMode="auto">
            <a:xfrm>
              <a:off x="3456" y="1728"/>
              <a:ext cx="240" cy="288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d</a:t>
              </a:r>
              <a:endParaRPr lang="en-US" altLang="zh-CN" b="1"/>
            </a:p>
          </p:txBody>
        </p:sp>
        <p:sp>
          <p:nvSpPr>
            <p:cNvPr id="5159" name="Line 43"/>
            <p:cNvSpPr>
              <a:spLocks noChangeShapeType="1"/>
            </p:cNvSpPr>
            <p:nvPr/>
          </p:nvSpPr>
          <p:spPr bwMode="auto">
            <a:xfrm flipV="1">
              <a:off x="2688" y="187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0" name="Line 45"/>
            <p:cNvSpPr>
              <a:spLocks noChangeShapeType="1"/>
            </p:cNvSpPr>
            <p:nvPr/>
          </p:nvSpPr>
          <p:spPr bwMode="auto">
            <a:xfrm>
              <a:off x="3312" y="187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1" name="Line 46"/>
            <p:cNvSpPr>
              <a:spLocks noChangeShapeType="1"/>
            </p:cNvSpPr>
            <p:nvPr/>
          </p:nvSpPr>
          <p:spPr bwMode="auto">
            <a:xfrm flipH="1">
              <a:off x="3024" y="187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2" name="Line 47"/>
            <p:cNvSpPr>
              <a:spLocks noChangeShapeType="1"/>
            </p:cNvSpPr>
            <p:nvPr/>
          </p:nvSpPr>
          <p:spPr bwMode="auto">
            <a:xfrm flipH="1">
              <a:off x="3648" y="187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3" name="Text Box 49"/>
            <p:cNvSpPr txBox="1">
              <a:spLocks noChangeArrowheads="1"/>
            </p:cNvSpPr>
            <p:nvPr/>
          </p:nvSpPr>
          <p:spPr bwMode="auto">
            <a:xfrm>
              <a:off x="3072" y="2496"/>
              <a:ext cx="336" cy="288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/>
                <a:t>墙</a:t>
              </a:r>
              <a:endParaRPr lang="zh-CN" altLang="en-US" b="1"/>
            </a:p>
          </p:txBody>
        </p:sp>
        <p:sp>
          <p:nvSpPr>
            <p:cNvPr id="5164" name="Text Box 53"/>
            <p:cNvSpPr txBox="1">
              <a:spLocks noChangeArrowheads="1"/>
            </p:cNvSpPr>
            <p:nvPr/>
          </p:nvSpPr>
          <p:spPr bwMode="auto">
            <a:xfrm>
              <a:off x="3168" y="1728"/>
              <a:ext cx="240" cy="288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l</a:t>
              </a:r>
              <a:endParaRPr lang="en-US" altLang="zh-CN" b="1"/>
            </a:p>
          </p:txBody>
        </p:sp>
        <p:sp>
          <p:nvSpPr>
            <p:cNvPr id="5165" name="Text Box 54"/>
            <p:cNvSpPr txBox="1">
              <a:spLocks noChangeArrowheads="1"/>
            </p:cNvSpPr>
            <p:nvPr/>
          </p:nvSpPr>
          <p:spPr bwMode="auto">
            <a:xfrm>
              <a:off x="2400" y="1152"/>
              <a:ext cx="336" cy="748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/>
                <a:t>室内  </a:t>
              </a:r>
              <a:r>
                <a:rPr lang="en-US" altLang="zh-CN" b="1" i="1"/>
                <a:t>T</a:t>
              </a:r>
              <a:r>
                <a:rPr lang="en-US" altLang="zh-CN" b="1" baseline="-25000"/>
                <a:t>1</a:t>
              </a:r>
              <a:endParaRPr lang="en-US" altLang="zh-CN" b="1" baseline="-25000"/>
            </a:p>
          </p:txBody>
        </p:sp>
        <p:sp>
          <p:nvSpPr>
            <p:cNvPr id="5166" name="Text Box 59"/>
            <p:cNvSpPr txBox="1">
              <a:spLocks noChangeArrowheads="1"/>
            </p:cNvSpPr>
            <p:nvPr/>
          </p:nvSpPr>
          <p:spPr bwMode="auto">
            <a:xfrm>
              <a:off x="3792" y="1152"/>
              <a:ext cx="336" cy="748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/>
                <a:t>室外  </a:t>
              </a:r>
              <a:r>
                <a:rPr lang="en-US" altLang="zh-CN" b="1" i="1"/>
                <a:t>T</a:t>
              </a:r>
              <a:r>
                <a:rPr lang="en-US" altLang="zh-CN" b="1" baseline="-25000"/>
                <a:t>2</a:t>
              </a:r>
              <a:endParaRPr lang="en-US" altLang="zh-CN" b="1" baseline="-25000"/>
            </a:p>
          </p:txBody>
        </p:sp>
      </p:grpSp>
      <p:sp>
        <p:nvSpPr>
          <p:cNvPr id="2110" name="Text Box 62"/>
          <p:cNvSpPr txBox="1">
            <a:spLocks noChangeArrowheads="1"/>
          </p:cNvSpPr>
          <p:nvPr/>
        </p:nvSpPr>
        <p:spPr bwMode="auto">
          <a:xfrm>
            <a:off x="152400" y="1143000"/>
            <a:ext cx="533400" cy="10668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问题</a:t>
            </a:r>
            <a:endParaRPr lang="zh-CN" altLang="en-US" sz="3200" b="1">
              <a:ea typeface="楷体_GB2312" pitchFamily="49" charset="-122"/>
            </a:endParaRPr>
          </a:p>
        </p:txBody>
      </p:sp>
      <p:sp>
        <p:nvSpPr>
          <p:cNvPr id="2111" name="Text Box 63"/>
          <p:cNvSpPr txBox="1">
            <a:spLocks noChangeArrowheads="1"/>
          </p:cNvSpPr>
          <p:nvPr/>
        </p:nvSpPr>
        <p:spPr bwMode="auto">
          <a:xfrm>
            <a:off x="838200" y="1143000"/>
            <a:ext cx="5257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双层玻璃窗与同样多材料的单层玻璃窗相比，减少多少热量损失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  <p:sp>
        <p:nvSpPr>
          <p:cNvPr id="2112" name="Text Box 64"/>
          <p:cNvSpPr txBox="1">
            <a:spLocks noChangeArrowheads="1"/>
          </p:cNvSpPr>
          <p:nvPr/>
        </p:nvSpPr>
        <p:spPr bwMode="auto">
          <a:xfrm>
            <a:off x="152400" y="2286000"/>
            <a:ext cx="533400" cy="10668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假设</a:t>
            </a:r>
            <a:endParaRPr lang="zh-CN" altLang="en-US" sz="3200" b="1">
              <a:ea typeface="楷体_GB2312" pitchFamily="49" charset="-122"/>
            </a:endParaRPr>
          </a:p>
        </p:txBody>
      </p:sp>
      <p:sp>
        <p:nvSpPr>
          <p:cNvPr id="2113" name="Text Box 65"/>
          <p:cNvSpPr txBox="1">
            <a:spLocks noChangeArrowheads="1"/>
          </p:cNvSpPr>
          <p:nvPr/>
        </p:nvSpPr>
        <p:spPr bwMode="auto">
          <a:xfrm>
            <a:off x="914400" y="2209800"/>
            <a:ext cx="51704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800" b="1"/>
              <a:t>热量传播只有传导，没有对流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  <p:sp>
        <p:nvSpPr>
          <p:cNvPr id="2114" name="Text Box 66"/>
          <p:cNvSpPr txBox="1">
            <a:spLocks noChangeArrowheads="1"/>
          </p:cNvSpPr>
          <p:nvPr/>
        </p:nvSpPr>
        <p:spPr bwMode="auto">
          <a:xfrm>
            <a:off x="914400" y="2819400"/>
            <a:ext cx="53863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 i="1"/>
              <a:t>T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,</a:t>
            </a:r>
            <a:r>
              <a:rPr lang="en-US" altLang="zh-CN" sz="2800" b="1" i="1"/>
              <a:t>T</a:t>
            </a:r>
            <a:r>
              <a:rPr lang="en-US" altLang="zh-CN" sz="2800" b="1" baseline="-25000"/>
              <a:t>2</a:t>
            </a:r>
            <a:r>
              <a:rPr lang="zh-CN" altLang="en-US" sz="2800" b="1"/>
              <a:t>不变，热传导过程处于稳态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  <p:sp>
        <p:nvSpPr>
          <p:cNvPr id="2115" name="Text Box 67"/>
          <p:cNvSpPr txBox="1">
            <a:spLocks noChangeArrowheads="1"/>
          </p:cNvSpPr>
          <p:nvPr/>
        </p:nvSpPr>
        <p:spPr bwMode="auto">
          <a:xfrm>
            <a:off x="914400" y="3429000"/>
            <a:ext cx="5026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800" b="1"/>
              <a:t>材料均匀，热传导系数为常数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  <p:sp>
        <p:nvSpPr>
          <p:cNvPr id="2116" name="Text Box 68"/>
          <p:cNvSpPr txBox="1">
            <a:spLocks noChangeArrowheads="1"/>
          </p:cNvSpPr>
          <p:nvPr/>
        </p:nvSpPr>
        <p:spPr bwMode="auto">
          <a:xfrm>
            <a:off x="179388" y="3789363"/>
            <a:ext cx="533400" cy="10668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建模</a:t>
            </a:r>
            <a:endParaRPr lang="zh-CN" altLang="en-US" sz="3200" b="1">
              <a:ea typeface="楷体_GB2312" pitchFamily="49" charset="-122"/>
            </a:endParaRPr>
          </a:p>
        </p:txBody>
      </p:sp>
      <p:sp>
        <p:nvSpPr>
          <p:cNvPr id="2117" name="Text Box 69"/>
          <p:cNvSpPr txBox="1">
            <a:spLocks noChangeArrowheads="1"/>
          </p:cNvSpPr>
          <p:nvPr/>
        </p:nvSpPr>
        <p:spPr bwMode="auto">
          <a:xfrm>
            <a:off x="304800" y="5638800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热传导定律</a:t>
            </a:r>
            <a:endParaRPr lang="zh-CN" altLang="en-US" sz="2800" b="1">
              <a:solidFill>
                <a:srgbClr val="FF0000"/>
              </a:solidFill>
              <a:ea typeface="楷体_GB2312" pitchFamily="49" charset="-122"/>
            </a:endParaRPr>
          </a:p>
        </p:txBody>
      </p:sp>
      <p:graphicFrame>
        <p:nvGraphicFramePr>
          <p:cNvPr id="2121" name="Object 73"/>
          <p:cNvGraphicFramePr>
            <a:graphicFrameLocks noChangeAspect="1"/>
          </p:cNvGraphicFramePr>
          <p:nvPr/>
        </p:nvGraphicFramePr>
        <p:xfrm>
          <a:off x="2590800" y="5410200"/>
          <a:ext cx="289560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1" name="公式" r:id="rId1" imgW="761365" imgH="469900" progId="Equation.3">
                  <p:embed/>
                </p:oleObj>
              </mc:Choice>
              <mc:Fallback>
                <p:oleObj name="公式" r:id="rId1" imgW="761365" imgH="469900" progId="Equation.3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410200"/>
                        <a:ext cx="2895600" cy="109855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78"/>
          <p:cNvGrpSpPr/>
          <p:nvPr/>
        </p:nvGrpSpPr>
        <p:grpSpPr bwMode="auto">
          <a:xfrm>
            <a:off x="6629400" y="2057400"/>
            <a:ext cx="2667000" cy="519113"/>
            <a:chOff x="4176" y="1296"/>
            <a:chExt cx="1680" cy="327"/>
          </a:xfrm>
        </p:grpSpPr>
        <p:sp>
          <p:nvSpPr>
            <p:cNvPr id="5145" name="Line 74"/>
            <p:cNvSpPr>
              <a:spLocks noChangeShapeType="1"/>
            </p:cNvSpPr>
            <p:nvPr/>
          </p:nvSpPr>
          <p:spPr bwMode="auto">
            <a:xfrm>
              <a:off x="4176" y="1488"/>
              <a:ext cx="12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6" name="Text Box 75"/>
            <p:cNvSpPr txBox="1">
              <a:spLocks noChangeArrowheads="1"/>
            </p:cNvSpPr>
            <p:nvPr/>
          </p:nvSpPr>
          <p:spPr bwMode="auto">
            <a:xfrm>
              <a:off x="5376" y="1296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/>
                <a:t>Q</a:t>
              </a:r>
              <a:r>
                <a:rPr lang="en-US" altLang="zh-CN" sz="2800" b="1" baseline="-25000"/>
                <a:t>1</a:t>
              </a:r>
              <a:endParaRPr lang="en-US" altLang="zh-CN" sz="2800" b="1"/>
            </a:p>
          </p:txBody>
        </p:sp>
      </p:grpSp>
      <p:grpSp>
        <p:nvGrpSpPr>
          <p:cNvPr id="6" name="Group 79"/>
          <p:cNvGrpSpPr/>
          <p:nvPr/>
        </p:nvGrpSpPr>
        <p:grpSpPr bwMode="auto">
          <a:xfrm>
            <a:off x="6705600" y="5013325"/>
            <a:ext cx="2438400" cy="519113"/>
            <a:chOff x="4224" y="3360"/>
            <a:chExt cx="1536" cy="327"/>
          </a:xfrm>
        </p:grpSpPr>
        <p:sp>
          <p:nvSpPr>
            <p:cNvPr id="5143" name="Text Box 76"/>
            <p:cNvSpPr txBox="1">
              <a:spLocks noChangeArrowheads="1"/>
            </p:cNvSpPr>
            <p:nvPr/>
          </p:nvSpPr>
          <p:spPr bwMode="auto">
            <a:xfrm>
              <a:off x="5280" y="3360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/>
                <a:t>Q</a:t>
              </a:r>
              <a:r>
                <a:rPr lang="en-US" altLang="zh-CN" sz="2800" b="1" baseline="-25000"/>
                <a:t>2</a:t>
              </a:r>
              <a:endParaRPr lang="en-US" altLang="zh-CN" sz="2800" b="1"/>
            </a:p>
          </p:txBody>
        </p:sp>
        <p:sp>
          <p:nvSpPr>
            <p:cNvPr id="5144" name="Line 77"/>
            <p:cNvSpPr>
              <a:spLocks noChangeShapeType="1"/>
            </p:cNvSpPr>
            <p:nvPr/>
          </p:nvSpPr>
          <p:spPr bwMode="auto">
            <a:xfrm>
              <a:off x="4224" y="3552"/>
              <a:ext cx="110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28" name="Text Box 80"/>
          <p:cNvSpPr txBox="1">
            <a:spLocks noChangeArrowheads="1"/>
          </p:cNvSpPr>
          <p:nvPr/>
        </p:nvSpPr>
        <p:spPr bwMode="auto">
          <a:xfrm>
            <a:off x="838200" y="4114800"/>
            <a:ext cx="541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Q</a:t>
            </a:r>
            <a:r>
              <a:rPr lang="en-US" altLang="zh-CN" sz="2800" b="1"/>
              <a:t> ~</a:t>
            </a:r>
            <a:r>
              <a:rPr lang="zh-CN" altLang="en-US" sz="2800" b="1"/>
              <a:t>单位时间单位面积传导的热量</a:t>
            </a:r>
            <a:endParaRPr lang="zh-CN" altLang="en-US" sz="2800" b="1"/>
          </a:p>
        </p:txBody>
      </p:sp>
      <p:sp>
        <p:nvSpPr>
          <p:cNvPr id="2130" name="Text Box 82"/>
          <p:cNvSpPr txBox="1">
            <a:spLocks noChangeArrowheads="1"/>
          </p:cNvSpPr>
          <p:nvPr/>
        </p:nvSpPr>
        <p:spPr bwMode="auto">
          <a:xfrm>
            <a:off x="539750" y="4797425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b="1">
                <a:sym typeface="Symbol" panose="05050102010706020507" pitchFamily="18" charset="2"/>
              </a:rPr>
              <a:t></a:t>
            </a:r>
            <a:r>
              <a:rPr lang="en-US" altLang="zh-CN" sz="2800" b="1" i="1"/>
              <a:t>T</a:t>
            </a:r>
            <a:r>
              <a:rPr lang="en-US" altLang="zh-CN" sz="2800" b="1"/>
              <a:t>~</a:t>
            </a:r>
            <a:r>
              <a:rPr lang="zh-CN" altLang="en-US" sz="2800" b="1"/>
              <a:t>温差</a:t>
            </a:r>
            <a:r>
              <a:rPr lang="en-US" altLang="zh-CN" sz="2800" b="1"/>
              <a:t>, </a:t>
            </a:r>
            <a:r>
              <a:rPr lang="en-US" altLang="zh-CN" sz="2800" b="1" i="1"/>
              <a:t>d</a:t>
            </a:r>
            <a:r>
              <a:rPr lang="en-US" altLang="zh-CN" sz="2800" b="1"/>
              <a:t>~</a:t>
            </a:r>
            <a:r>
              <a:rPr lang="zh-CN" altLang="en-US" sz="2800" b="1"/>
              <a:t>材料厚度</a:t>
            </a:r>
            <a:r>
              <a:rPr lang="en-US" altLang="zh-CN" sz="2800" b="1"/>
              <a:t>, </a:t>
            </a:r>
            <a:r>
              <a:rPr lang="en-US" altLang="zh-CN" sz="2800" b="1" i="1"/>
              <a:t>k</a:t>
            </a:r>
            <a:r>
              <a:rPr lang="en-US" altLang="zh-CN" sz="2800" b="1"/>
              <a:t>~</a:t>
            </a:r>
            <a:r>
              <a:rPr lang="zh-CN" altLang="en-US" sz="2800" b="1"/>
              <a:t>热传导系数</a:t>
            </a:r>
            <a:endParaRPr lang="zh-CN" altLang="en-US" sz="2800" b="1"/>
          </a:p>
        </p:txBody>
      </p:sp>
      <p:sp>
        <p:nvSpPr>
          <p:cNvPr id="5137" name="Rectangle 84"/>
          <p:cNvSpPr>
            <a:spLocks noChangeArrowheads="1"/>
          </p:cNvSpPr>
          <p:nvPr/>
        </p:nvSpPr>
        <p:spPr bwMode="auto">
          <a:xfrm>
            <a:off x="1237511" y="539969"/>
            <a:ext cx="4198585" cy="5847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3200" b="1" dirty="0" smtClean="0">
                <a:latin typeface="+mj-lt"/>
                <a:ea typeface="楷体" panose="02010609060101010101" pitchFamily="49" charset="-122"/>
              </a:rPr>
              <a:t>2.1  </a:t>
            </a:r>
            <a:r>
              <a:rPr lang="zh-CN" altLang="en-US" sz="3200" b="1" dirty="0">
                <a:latin typeface="+mj-lt"/>
                <a:ea typeface="楷体" panose="02010609060101010101" pitchFamily="49" charset="-122"/>
              </a:rPr>
              <a:t>双层玻璃窗的功效</a:t>
            </a:r>
            <a:endParaRPr lang="zh-CN" altLang="en-US" sz="3200" b="1" dirty="0">
              <a:latin typeface="+mj-lt"/>
              <a:ea typeface="楷体" panose="02010609060101010101" pitchFamily="49" charset="-122"/>
            </a:endParaRPr>
          </a:p>
        </p:txBody>
      </p:sp>
      <p:grpSp>
        <p:nvGrpSpPr>
          <p:cNvPr id="7" name="Group 19"/>
          <p:cNvGrpSpPr/>
          <p:nvPr/>
        </p:nvGrpSpPr>
        <p:grpSpPr bwMode="auto">
          <a:xfrm>
            <a:off x="7092950" y="1125538"/>
            <a:ext cx="1079500" cy="457200"/>
            <a:chOff x="4468" y="709"/>
            <a:chExt cx="680" cy="288"/>
          </a:xfrm>
        </p:grpSpPr>
        <p:sp>
          <p:nvSpPr>
            <p:cNvPr id="5140" name="Rectangle 15"/>
            <p:cNvSpPr>
              <a:spLocks noChangeArrowheads="1"/>
            </p:cNvSpPr>
            <p:nvPr/>
          </p:nvSpPr>
          <p:spPr bwMode="auto">
            <a:xfrm>
              <a:off x="4558" y="709"/>
              <a:ext cx="5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FF3300"/>
                  </a:solidFill>
                </a:rPr>
                <a:t>双层</a:t>
              </a:r>
              <a:endParaRPr lang="zh-CN" altLang="en-US" b="1">
                <a:solidFill>
                  <a:srgbClr val="FF3300"/>
                </a:solidFill>
              </a:endParaRPr>
            </a:p>
          </p:txBody>
        </p:sp>
        <p:sp>
          <p:nvSpPr>
            <p:cNvPr id="5141" name="Line 16"/>
            <p:cNvSpPr>
              <a:spLocks noChangeShapeType="1"/>
            </p:cNvSpPr>
            <p:nvPr/>
          </p:nvSpPr>
          <p:spPr bwMode="auto">
            <a:xfrm flipH="1" flipV="1">
              <a:off x="4468" y="709"/>
              <a:ext cx="136" cy="13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2" name="Line 17"/>
            <p:cNvSpPr>
              <a:spLocks noChangeShapeType="1"/>
            </p:cNvSpPr>
            <p:nvPr/>
          </p:nvSpPr>
          <p:spPr bwMode="auto">
            <a:xfrm rot="5400000" flipH="1" flipV="1">
              <a:off x="5012" y="709"/>
              <a:ext cx="136" cy="13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338" name="Rectangle 18"/>
          <p:cNvSpPr>
            <a:spLocks noChangeArrowheads="1"/>
          </p:cNvSpPr>
          <p:nvPr/>
        </p:nvSpPr>
        <p:spPr bwMode="auto">
          <a:xfrm>
            <a:off x="7451725" y="3716338"/>
            <a:ext cx="4699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3300"/>
                </a:solidFill>
              </a:rPr>
              <a:t>单层</a:t>
            </a:r>
            <a:endParaRPr lang="zh-CN" altLang="en-US" b="1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1000"/>
                                        <p:tgtEl>
                                          <p:spTgt spid="2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2000"/>
                                        <p:tgtEl>
                                          <p:spTgt spid="5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2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2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1000"/>
                                        <p:tgtEl>
                                          <p:spTgt spid="2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0" grpId="0" animBg="1" autoUpdateAnimBg="0"/>
      <p:bldP spid="2111" grpId="0" animBg="1" autoUpdateAnimBg="0"/>
      <p:bldP spid="2112" grpId="0" animBg="1" autoUpdateAnimBg="0"/>
      <p:bldP spid="2113" grpId="0" animBg="1" autoUpdateAnimBg="0"/>
      <p:bldP spid="2114" grpId="0" animBg="1" autoUpdateAnimBg="0"/>
      <p:bldP spid="2115" grpId="0" animBg="1" autoUpdateAnimBg="0"/>
      <p:bldP spid="2116" grpId="0" animBg="1" autoUpdateAnimBg="0"/>
      <p:bldP spid="2117" grpId="0" animBg="1" autoUpdateAnimBg="0"/>
      <p:bldP spid="2128" grpId="0" animBg="1" autoUpdateAnimBg="0"/>
      <p:bldP spid="2130" grpId="0" animBg="1" autoUpdateAnimBg="0"/>
      <p:bldP spid="5633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2636912"/>
            <a:ext cx="81369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模型</a:t>
            </a:r>
            <a:r>
              <a:rPr lang="zh-CN" altLang="en-US" sz="2800" b="1" dirty="0"/>
              <a:t>中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起始号码已知</a:t>
            </a:r>
            <a:r>
              <a:rPr lang="en-US" altLang="zh-CN" sz="2800" b="1" dirty="0"/>
              <a:t>(</a:t>
            </a:r>
            <a:r>
              <a:rPr lang="zh-CN" altLang="en-US" sz="2800" b="1" dirty="0" smtClean="0"/>
              <a:t>平移至</a:t>
            </a:r>
            <a:r>
              <a:rPr lang="en-US" altLang="zh-CN" sz="2800" b="1" dirty="0" smtClean="0"/>
              <a:t>1),</a:t>
            </a:r>
            <a:r>
              <a:rPr lang="zh-CN" altLang="zh-CN" sz="2800" b="1" dirty="0" smtClean="0"/>
              <a:t>限制</a:t>
            </a:r>
            <a:r>
              <a:rPr lang="zh-CN" altLang="zh-CN" sz="2800" b="1" dirty="0"/>
              <a:t>了</a:t>
            </a:r>
            <a:r>
              <a:rPr lang="zh-CN" altLang="zh-CN" sz="2800" b="1" dirty="0" smtClean="0"/>
              <a:t>应用范围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419872" y="692696"/>
            <a:ext cx="2232249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小结与评注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611560" y="1340768"/>
            <a:ext cx="777686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/>
              <a:t>5</a:t>
            </a:r>
            <a:r>
              <a:rPr lang="zh-CN" altLang="zh-CN" sz="2800" b="1" dirty="0"/>
              <a:t>个模型</a:t>
            </a:r>
            <a:r>
              <a:rPr lang="zh-CN" altLang="en-US" sz="2800" b="1" dirty="0"/>
              <a:t>中</a:t>
            </a:r>
            <a:r>
              <a:rPr lang="zh-CN" altLang="zh-CN" sz="2800" b="1" dirty="0"/>
              <a:t>平均值和中位数模型</a:t>
            </a:r>
            <a:r>
              <a:rPr lang="zh-CN" altLang="zh-CN" sz="2800" b="1" dirty="0" smtClean="0"/>
              <a:t>用</a:t>
            </a:r>
            <a:r>
              <a:rPr lang="zh-CN" altLang="en-US" sz="2800" b="1" dirty="0" smtClean="0"/>
              <a:t>到</a:t>
            </a:r>
            <a:r>
              <a:rPr lang="zh-CN" altLang="zh-CN" sz="2800" b="1" dirty="0" smtClean="0"/>
              <a:t>一点</a:t>
            </a:r>
            <a:r>
              <a:rPr lang="zh-CN" altLang="zh-CN" sz="2800" b="1" dirty="0"/>
              <a:t>统计</a:t>
            </a:r>
            <a:r>
              <a:rPr lang="zh-CN" altLang="en-US" sz="2800" b="1" dirty="0"/>
              <a:t>，</a:t>
            </a:r>
            <a:r>
              <a:rPr lang="zh-CN" altLang="zh-CN" sz="2800" b="1" dirty="0"/>
              <a:t>其他</a:t>
            </a:r>
            <a:r>
              <a:rPr lang="en-US" altLang="zh-CN" sz="2800" b="1" dirty="0"/>
              <a:t>3</a:t>
            </a:r>
            <a:r>
              <a:rPr lang="zh-CN" altLang="zh-CN" sz="2800" b="1" dirty="0"/>
              <a:t>个模型来自</a:t>
            </a:r>
            <a:r>
              <a:rPr lang="zh-CN" altLang="zh-CN" sz="2800" b="1" dirty="0" smtClean="0"/>
              <a:t>常识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后者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竟然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较</a:t>
            </a:r>
            <a:r>
              <a:rPr lang="zh-CN" altLang="zh-CN" sz="2800" b="1" dirty="0">
                <a:solidFill>
                  <a:srgbClr val="FF0000"/>
                </a:solidFill>
              </a:rPr>
              <a:t>前者更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优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7" name="矩形 6"/>
          <p:cNvSpPr/>
          <p:nvPr/>
        </p:nvSpPr>
        <p:spPr>
          <a:xfrm>
            <a:off x="611560" y="4221088"/>
            <a:ext cx="7848872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>
                <a:solidFill>
                  <a:srgbClr val="FF0000"/>
                </a:solidFill>
              </a:rPr>
              <a:t>数值模拟</a:t>
            </a:r>
            <a:r>
              <a:rPr lang="zh-CN" altLang="zh-CN" sz="2800" b="1" dirty="0"/>
              <a:t>是</a:t>
            </a:r>
            <a:r>
              <a:rPr lang="zh-CN" altLang="zh-CN" sz="2800" b="1" dirty="0">
                <a:solidFill>
                  <a:srgbClr val="FF0000"/>
                </a:solidFill>
              </a:rPr>
              <a:t>模型检验</a:t>
            </a:r>
            <a:r>
              <a:rPr lang="zh-CN" altLang="zh-CN" sz="2800" b="1" dirty="0"/>
              <a:t>的重要</a:t>
            </a:r>
            <a:r>
              <a:rPr lang="zh-CN" altLang="zh-CN" sz="2800" b="1" dirty="0" smtClean="0"/>
              <a:t>方法</a:t>
            </a:r>
            <a:r>
              <a:rPr lang="en-US" altLang="zh-CN" sz="2800" b="1" dirty="0" smtClean="0"/>
              <a:t>:  </a:t>
            </a:r>
            <a:r>
              <a:rPr lang="zh-CN" altLang="zh-CN" sz="2800" b="1" dirty="0" smtClean="0"/>
              <a:t>给定</a:t>
            </a:r>
            <a:r>
              <a:rPr lang="zh-CN" altLang="zh-CN" sz="2800" b="1" dirty="0"/>
              <a:t>总体通过模拟产生</a:t>
            </a:r>
            <a:r>
              <a:rPr lang="zh-CN" altLang="zh-CN" sz="2800" b="1" dirty="0" smtClean="0"/>
              <a:t>样本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根据</a:t>
            </a:r>
            <a:r>
              <a:rPr lang="zh-CN" altLang="zh-CN" sz="2800" b="1" dirty="0"/>
              <a:t>模型得到总体</a:t>
            </a:r>
            <a:r>
              <a:rPr lang="zh-CN" altLang="zh-CN" sz="2800" b="1" dirty="0" smtClean="0"/>
              <a:t>参数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进行</a:t>
            </a:r>
            <a:r>
              <a:rPr lang="zh-CN" altLang="zh-CN" sz="2800" b="1" dirty="0"/>
              <a:t>比较和</a:t>
            </a:r>
            <a:r>
              <a:rPr lang="zh-CN" altLang="zh-CN" sz="2800" b="1" dirty="0" smtClean="0"/>
              <a:t>评价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9" name="矩形 8"/>
          <p:cNvSpPr/>
          <p:nvPr/>
        </p:nvSpPr>
        <p:spPr>
          <a:xfrm>
            <a:off x="578590" y="3429000"/>
            <a:ext cx="8025858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0000"/>
                </a:solidFill>
              </a:rPr>
              <a:t>问题：</a:t>
            </a:r>
            <a:r>
              <a:rPr lang="zh-CN" altLang="zh-CN" sz="2800" b="1" dirty="0">
                <a:solidFill>
                  <a:srgbClr val="000000"/>
                </a:solidFill>
              </a:rPr>
              <a:t>哪些模型可以推广到起始号码未知</a:t>
            </a:r>
            <a:r>
              <a:rPr lang="zh-CN" altLang="en-US" sz="2800" b="1" dirty="0">
                <a:solidFill>
                  <a:srgbClr val="000000"/>
                </a:solidFill>
              </a:rPr>
              <a:t>的情况？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2"/>
          <p:cNvSpPr>
            <a:spLocks noChangeArrowheads="1"/>
          </p:cNvSpPr>
          <p:nvPr/>
        </p:nvSpPr>
        <p:spPr bwMode="auto">
          <a:xfrm>
            <a:off x="611188" y="625475"/>
            <a:ext cx="7705725" cy="5857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与“估计出租车的总数”相关的历史事实</a:t>
            </a:r>
            <a:endParaRPr lang="zh-CN" altLang="en-US" sz="3200" b="1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11188" y="1341438"/>
            <a:ext cx="81375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二战中一支盟军</a:t>
            </a:r>
            <a:r>
              <a:rPr lang="zh-CN" altLang="en-US" sz="2800" b="1"/>
              <a:t>的</a:t>
            </a:r>
            <a:r>
              <a:rPr lang="zh-CN" altLang="zh-CN" sz="2800" b="1"/>
              <a:t>指挥部急需掌握德军</a:t>
            </a:r>
            <a:r>
              <a:rPr lang="zh-CN" altLang="zh-CN" sz="2800" b="1">
                <a:solidFill>
                  <a:srgbClr val="FF0000"/>
                </a:solidFill>
              </a:rPr>
              <a:t>坦克的数量</a:t>
            </a:r>
            <a:r>
              <a:rPr lang="en-US" altLang="zh-CN" sz="2800" b="1">
                <a:solidFill>
                  <a:srgbClr val="FF0000"/>
                </a:solidFill>
              </a:rPr>
              <a:t>.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612775" y="1916113"/>
            <a:ext cx="8315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 dirty="0"/>
              <a:t>盟军俘获了若干辆德军坦克，得到它们的</a:t>
            </a:r>
            <a:r>
              <a:rPr lang="zh-CN" altLang="zh-CN" sz="2800" b="1" dirty="0">
                <a:solidFill>
                  <a:srgbClr val="FF0000"/>
                </a:solidFill>
              </a:rPr>
              <a:t>序列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号码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.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611188" y="2492375"/>
            <a:ext cx="8064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情报人员获知这支</a:t>
            </a:r>
            <a:r>
              <a:rPr lang="zh-CN" altLang="en-US" sz="2800" b="1"/>
              <a:t>部队的</a:t>
            </a:r>
            <a:r>
              <a:rPr lang="zh-CN" altLang="zh-CN" sz="2800" b="1"/>
              <a:t>坦克号码</a:t>
            </a:r>
            <a:r>
              <a:rPr lang="zh-CN" altLang="zh-CN" sz="2800" b="1">
                <a:solidFill>
                  <a:srgbClr val="FF0000"/>
                </a:solidFill>
              </a:rPr>
              <a:t>按顺序编排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611188" y="3141663"/>
            <a:ext cx="7273925" cy="5222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以俘获的坦克号码为</a:t>
            </a:r>
            <a:r>
              <a:rPr lang="zh-CN" altLang="zh-CN" sz="2800" b="1">
                <a:solidFill>
                  <a:srgbClr val="FF0000"/>
                </a:solidFill>
              </a:rPr>
              <a:t>样本</a:t>
            </a:r>
            <a:r>
              <a:rPr lang="zh-CN" altLang="zh-CN" sz="2800" b="1"/>
              <a:t>，</a:t>
            </a:r>
            <a:r>
              <a:rPr lang="zh-CN" altLang="zh-CN" sz="2800" b="1">
                <a:solidFill>
                  <a:srgbClr val="FF0000"/>
                </a:solidFill>
              </a:rPr>
              <a:t>估计</a:t>
            </a:r>
            <a:r>
              <a:rPr lang="zh-CN" altLang="zh-CN" sz="2800" b="1"/>
              <a:t>出坦克</a:t>
            </a:r>
            <a:r>
              <a:rPr lang="zh-CN" altLang="zh-CN" sz="2800" b="1">
                <a:solidFill>
                  <a:srgbClr val="FF0000"/>
                </a:solidFill>
              </a:rPr>
              <a:t>总量</a:t>
            </a:r>
            <a:r>
              <a:rPr lang="en-US" altLang="zh-CN" sz="2800" b="1">
                <a:solidFill>
                  <a:srgbClr val="FF0000"/>
                </a:solidFill>
              </a:rPr>
              <a:t>.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468313" y="4005263"/>
            <a:ext cx="8496300" cy="102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3800"/>
              </a:lnSpc>
            </a:pPr>
            <a:r>
              <a:rPr lang="zh-CN" altLang="zh-CN" sz="2800" b="1"/>
              <a:t>英美情报机构通过捕获德军武器</a:t>
            </a:r>
            <a:r>
              <a:rPr lang="zh-CN" altLang="en-US" sz="2800" b="1"/>
              <a:t>的</a:t>
            </a:r>
            <a:r>
              <a:rPr lang="zh-CN" altLang="zh-CN" sz="2800" b="1"/>
              <a:t>序列编号，对军用轮胎、枪支、装甲车等众多装备的产量做出估计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468313" y="5157788"/>
            <a:ext cx="8147050" cy="102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3800"/>
              </a:lnSpc>
            </a:pPr>
            <a:r>
              <a:rPr lang="zh-CN" altLang="zh-CN" sz="2800" b="1"/>
              <a:t>战后将估计值与从档案中得到的实际产量进行比较，多数估计的</a:t>
            </a:r>
            <a:r>
              <a:rPr lang="zh-CN" altLang="zh-CN" sz="2800" b="1">
                <a:solidFill>
                  <a:srgbClr val="FF0000"/>
                </a:solidFill>
              </a:rPr>
              <a:t>误差在</a:t>
            </a:r>
            <a:r>
              <a:rPr lang="en-US" altLang="zh-CN" sz="2800" b="1">
                <a:solidFill>
                  <a:srgbClr val="FF0000"/>
                </a:solidFill>
              </a:rPr>
              <a:t>10%</a:t>
            </a:r>
            <a:r>
              <a:rPr lang="zh-CN" altLang="zh-CN" sz="2800" b="1">
                <a:solidFill>
                  <a:srgbClr val="FF0000"/>
                </a:solidFill>
              </a:rPr>
              <a:t>以内</a:t>
            </a:r>
            <a:r>
              <a:rPr lang="zh-CN" altLang="en-US" sz="2800" b="1">
                <a:solidFill>
                  <a:srgbClr val="FF0000"/>
                </a:solidFill>
              </a:rPr>
              <a:t>！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矩形 1"/>
          <p:cNvSpPr>
            <a:spLocks noChangeArrowheads="1"/>
          </p:cNvSpPr>
          <p:nvPr/>
        </p:nvSpPr>
        <p:spPr bwMode="auto">
          <a:xfrm>
            <a:off x="1196975" y="2863850"/>
            <a:ext cx="9890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>
                <a:solidFill>
                  <a:srgbClr val="FF0000"/>
                </a:solidFill>
              </a:rPr>
              <a:t>举重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13316" name="矩形 4"/>
          <p:cNvSpPr>
            <a:spLocks noChangeArrowheads="1"/>
          </p:cNvSpPr>
          <p:nvPr/>
        </p:nvSpPr>
        <p:spPr bwMode="auto">
          <a:xfrm>
            <a:off x="684213" y="1989138"/>
            <a:ext cx="60483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依靠运动员全身力量完成</a:t>
            </a:r>
            <a:r>
              <a:rPr lang="zh-CN" altLang="en-US" sz="2800" b="1"/>
              <a:t>的体育项目</a:t>
            </a:r>
            <a:endParaRPr lang="zh-CN" altLang="en-US" sz="2800" b="1"/>
          </a:p>
        </p:txBody>
      </p:sp>
      <p:sp>
        <p:nvSpPr>
          <p:cNvPr id="13317" name="矩形 5"/>
          <p:cNvSpPr>
            <a:spLocks noChangeArrowheads="1"/>
          </p:cNvSpPr>
          <p:nvPr/>
        </p:nvSpPr>
        <p:spPr bwMode="auto">
          <a:xfrm>
            <a:off x="684213" y="3644900"/>
            <a:ext cx="5708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按照运动员体重划分</a:t>
            </a:r>
            <a:r>
              <a:rPr lang="zh-CN" altLang="zh-CN" sz="2800" b="1">
                <a:solidFill>
                  <a:srgbClr val="FF0000"/>
                </a:solidFill>
              </a:rPr>
              <a:t>级别</a:t>
            </a:r>
            <a:r>
              <a:rPr lang="zh-CN" altLang="zh-CN" sz="2800" b="1"/>
              <a:t>进行比赛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sp>
        <p:nvSpPr>
          <p:cNvPr id="13318" name="矩形 6"/>
          <p:cNvSpPr>
            <a:spLocks noChangeArrowheads="1"/>
          </p:cNvSpPr>
          <p:nvPr/>
        </p:nvSpPr>
        <p:spPr bwMode="auto">
          <a:xfrm>
            <a:off x="4211960" y="2874963"/>
            <a:ext cx="906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</a:rPr>
              <a:t>赛艇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3319" name="矩形 7"/>
          <p:cNvSpPr>
            <a:spLocks noChangeArrowheads="1"/>
          </p:cNvSpPr>
          <p:nvPr/>
        </p:nvSpPr>
        <p:spPr bwMode="auto">
          <a:xfrm>
            <a:off x="2699792" y="2852738"/>
            <a:ext cx="906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</a:rPr>
              <a:t>拳击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3320" name="矩形 8"/>
          <p:cNvSpPr>
            <a:spLocks noChangeArrowheads="1"/>
          </p:cNvSpPr>
          <p:nvPr/>
        </p:nvSpPr>
        <p:spPr bwMode="auto">
          <a:xfrm>
            <a:off x="5796136" y="2874963"/>
            <a:ext cx="9064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</a:rPr>
              <a:t>摔跤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13321" name="Picture 2" descr="举重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0" y="719138"/>
            <a:ext cx="1630363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2" name="矩形 9"/>
          <p:cNvSpPr>
            <a:spLocks noChangeArrowheads="1"/>
          </p:cNvSpPr>
          <p:nvPr/>
        </p:nvSpPr>
        <p:spPr bwMode="auto">
          <a:xfrm>
            <a:off x="2185988" y="4465638"/>
            <a:ext cx="45720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每个级别都</a:t>
            </a:r>
            <a:r>
              <a:rPr lang="zh-CN" altLang="en-US" sz="2800" b="1"/>
              <a:t>有</a:t>
            </a:r>
            <a:r>
              <a:rPr lang="zh-CN" altLang="zh-CN" sz="2800" b="1"/>
              <a:t>一个</a:t>
            </a:r>
            <a:r>
              <a:rPr lang="zh-CN" altLang="zh-CN" sz="2800" b="1">
                <a:solidFill>
                  <a:srgbClr val="FF0000"/>
                </a:solidFill>
              </a:rPr>
              <a:t>冠军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sp>
        <p:nvSpPr>
          <p:cNvPr id="13323" name="矩形 10"/>
          <p:cNvSpPr>
            <a:spLocks noChangeArrowheads="1"/>
          </p:cNvSpPr>
          <p:nvPr/>
        </p:nvSpPr>
        <p:spPr bwMode="auto">
          <a:xfrm>
            <a:off x="2185988" y="5229225"/>
            <a:ext cx="4511675" cy="523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/>
              <a:t>能评选出一个</a:t>
            </a:r>
            <a:r>
              <a:rPr lang="en-US" altLang="zh-CN" sz="2800" b="1">
                <a:solidFill>
                  <a:srgbClr val="FF0000"/>
                </a:solidFill>
              </a:rPr>
              <a:t>“</a:t>
            </a:r>
            <a:r>
              <a:rPr lang="zh-CN" altLang="zh-CN" sz="2800" b="1">
                <a:solidFill>
                  <a:srgbClr val="FF0000"/>
                </a:solidFill>
              </a:rPr>
              <a:t>总冠军</a:t>
            </a:r>
            <a:r>
              <a:rPr lang="en-US" altLang="zh-CN" sz="2800" b="1">
                <a:solidFill>
                  <a:srgbClr val="FF0000"/>
                </a:solidFill>
              </a:rPr>
              <a:t>”</a:t>
            </a:r>
            <a:r>
              <a:rPr lang="zh-CN" altLang="zh-CN" sz="2800" b="1"/>
              <a:t>吗？</a:t>
            </a:r>
            <a:endParaRPr lang="zh-CN" altLang="en-US" sz="2800" b="1"/>
          </a:p>
        </p:txBody>
      </p:sp>
      <p:sp>
        <p:nvSpPr>
          <p:cNvPr id="12" name="矩形 8"/>
          <p:cNvSpPr>
            <a:spLocks noChangeArrowheads="1"/>
          </p:cNvSpPr>
          <p:nvPr/>
        </p:nvSpPr>
        <p:spPr bwMode="auto">
          <a:xfrm>
            <a:off x="7265937" y="2852936"/>
            <a:ext cx="9028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……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877006" y="908049"/>
            <a:ext cx="4320480" cy="58356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 smtClean="0">
                <a:latin typeface="+mj-lt"/>
                <a:ea typeface="楷体" panose="02010609060101010101" pitchFamily="49" charset="-122"/>
              </a:rPr>
              <a:t>2.4   </a:t>
            </a:r>
            <a:r>
              <a:rPr lang="zh-CN" altLang="en-US" sz="3200" b="1" dirty="0" smtClean="0">
                <a:latin typeface="+mj-lt"/>
                <a:ea typeface="楷体" panose="02010609060101010101" pitchFamily="49" charset="-122"/>
              </a:rPr>
              <a:t>评选</a:t>
            </a:r>
            <a:r>
              <a:rPr lang="zh-CN" altLang="en-US" sz="3200" b="1" dirty="0">
                <a:latin typeface="+mj-lt"/>
                <a:ea typeface="楷体" panose="02010609060101010101" pitchFamily="49" charset="-122"/>
              </a:rPr>
              <a:t>举重总冠军</a:t>
            </a:r>
            <a:endParaRPr lang="zh-CN" altLang="en-US" sz="3200" b="1" dirty="0">
              <a:latin typeface="+mj-lt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0" dur="10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10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10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13316" grpId="0"/>
      <p:bldP spid="13317" grpId="0"/>
      <p:bldP spid="13318" grpId="0"/>
      <p:bldP spid="13319" grpId="0"/>
      <p:bldP spid="13320" grpId="0"/>
      <p:bldP spid="13322" grpId="0"/>
      <p:bldP spid="13323" grpId="0" animBg="1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92138" y="2276475"/>
            <a:ext cx="84343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>
              <a:defRPr/>
            </a:pPr>
            <a:r>
              <a:rPr lang="en-US" altLang="zh-CN" sz="2800" b="1" dirty="0">
                <a:latin typeface="+mj-lt"/>
              </a:rPr>
              <a:t>56kg</a:t>
            </a:r>
            <a:r>
              <a:rPr lang="en-US" altLang="zh-CN" sz="2800" b="1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altLang="zh-CN" sz="2800" b="1" dirty="0">
                <a:latin typeface="+mj-lt"/>
              </a:rPr>
              <a:t>62kg</a:t>
            </a:r>
            <a:r>
              <a:rPr lang="en-US" altLang="zh-CN" sz="2800" b="1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altLang="zh-CN" sz="2800" b="1" dirty="0">
                <a:latin typeface="+mj-lt"/>
              </a:rPr>
              <a:t>69kg</a:t>
            </a:r>
            <a:r>
              <a:rPr lang="en-US" altLang="zh-CN" sz="2800" b="1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altLang="zh-CN" sz="2800" b="1" dirty="0">
                <a:latin typeface="+mj-lt"/>
              </a:rPr>
              <a:t>77k</a:t>
            </a:r>
            <a:r>
              <a:rPr lang="en-US" altLang="zh-CN" sz="2800" b="1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altLang="zh-CN" sz="2800" b="1" dirty="0">
                <a:latin typeface="+mj-lt"/>
              </a:rPr>
              <a:t>85kg</a:t>
            </a:r>
            <a:r>
              <a:rPr lang="en-US" altLang="zh-CN" sz="2800" b="1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altLang="zh-CN" sz="2800" b="1" dirty="0">
                <a:latin typeface="+mj-lt"/>
              </a:rPr>
              <a:t>94kg</a:t>
            </a:r>
            <a:r>
              <a:rPr lang="en-US" altLang="zh-CN" sz="2800" b="1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altLang="zh-CN" sz="2800" b="1" dirty="0">
                <a:latin typeface="+mj-lt"/>
              </a:rPr>
              <a:t>105kg</a:t>
            </a:r>
            <a:r>
              <a:rPr lang="en-US" altLang="zh-CN" sz="2800" b="1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altLang="zh-CN" sz="2800" b="1" dirty="0">
                <a:latin typeface="+mj-lt"/>
              </a:rPr>
              <a:t>105kg</a:t>
            </a:r>
            <a:r>
              <a:rPr lang="zh-CN" altLang="en-US" sz="2800" b="1" dirty="0">
                <a:latin typeface="+mj-lt"/>
                <a:cs typeface="Times New Roman" panose="02020603050405020304" pitchFamily="18" charset="0"/>
              </a:rPr>
              <a:t>以上</a:t>
            </a:r>
            <a:r>
              <a:rPr lang="en-US" altLang="zh-CN" sz="2800" b="1" dirty="0">
                <a:latin typeface="+mj-lt"/>
                <a:cs typeface="Times New Roman" panose="02020603050405020304" pitchFamily="18" charset="0"/>
              </a:rPr>
              <a:t>.</a:t>
            </a:r>
            <a:r>
              <a:rPr lang="zh-CN" altLang="en-US" sz="2800" b="1" dirty="0">
                <a:latin typeface="+mj-lt"/>
              </a:rPr>
              <a:t> </a:t>
            </a:r>
            <a:endParaRPr lang="zh-CN" altLang="en-US" sz="2800" b="1" dirty="0">
              <a:latin typeface="+mj-lt"/>
            </a:endParaRPr>
          </a:p>
        </p:txBody>
      </p:sp>
      <p:pic>
        <p:nvPicPr>
          <p:cNvPr id="14340" name="Picture 2" descr="举重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0" y="531813"/>
            <a:ext cx="107315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矩形 5"/>
          <p:cNvSpPr>
            <a:spLocks noChangeArrowheads="1"/>
          </p:cNvSpPr>
          <p:nvPr/>
        </p:nvSpPr>
        <p:spPr bwMode="auto">
          <a:xfrm>
            <a:off x="560388" y="1681163"/>
            <a:ext cx="78597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男子举重比赛按运动员体重</a:t>
            </a:r>
            <a:r>
              <a:rPr lang="en-US" altLang="zh-CN" sz="2800" b="1"/>
              <a:t> (</a:t>
            </a:r>
            <a:r>
              <a:rPr lang="zh-CN" altLang="zh-CN" sz="2800" b="1"/>
              <a:t>上限</a:t>
            </a:r>
            <a:r>
              <a:rPr lang="en-US" altLang="zh-CN" sz="2800" b="1"/>
              <a:t>)</a:t>
            </a:r>
            <a:r>
              <a:rPr lang="zh-CN" altLang="zh-CN" sz="2800" b="1"/>
              <a:t>分为</a:t>
            </a:r>
            <a:r>
              <a:rPr lang="en-US" altLang="zh-CN" sz="2800" b="1">
                <a:solidFill>
                  <a:srgbClr val="FF0000"/>
                </a:solidFill>
              </a:rPr>
              <a:t>8</a:t>
            </a:r>
            <a:r>
              <a:rPr lang="zh-CN" altLang="zh-CN" sz="2800" b="1">
                <a:solidFill>
                  <a:srgbClr val="FF0000"/>
                </a:solidFill>
              </a:rPr>
              <a:t>个级别</a:t>
            </a:r>
            <a:r>
              <a:rPr lang="zh-CN" altLang="zh-CN" sz="2800" b="1"/>
              <a:t>：</a:t>
            </a:r>
            <a:endParaRPr lang="zh-CN" altLang="en-US" sz="2800" b="1"/>
          </a:p>
        </p:txBody>
      </p:sp>
      <p:sp>
        <p:nvSpPr>
          <p:cNvPr id="14342" name="矩形 6"/>
          <p:cNvSpPr>
            <a:spLocks noChangeArrowheads="1"/>
          </p:cNvSpPr>
          <p:nvPr/>
        </p:nvSpPr>
        <p:spPr bwMode="auto">
          <a:xfrm>
            <a:off x="323850" y="1020763"/>
            <a:ext cx="1152525" cy="5842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3200" b="1">
                <a:latin typeface="隶书" panose="02010509060101010101" pitchFamily="49" charset="-122"/>
                <a:ea typeface="隶书" panose="02010509060101010101" pitchFamily="49" charset="-122"/>
              </a:rPr>
              <a:t>问题</a:t>
            </a:r>
            <a:endParaRPr lang="zh-CN" altLang="en-US" sz="32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4343" name="矩形 7"/>
          <p:cNvSpPr>
            <a:spLocks noChangeArrowheads="1"/>
          </p:cNvSpPr>
          <p:nvPr/>
        </p:nvSpPr>
        <p:spPr bwMode="auto">
          <a:xfrm>
            <a:off x="539750" y="2978150"/>
            <a:ext cx="71897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每个级别设</a:t>
            </a:r>
            <a:r>
              <a:rPr lang="en-US" altLang="zh-CN" sz="2800" b="1"/>
              <a:t>3</a:t>
            </a:r>
            <a:r>
              <a:rPr lang="zh-CN" altLang="zh-CN" sz="2800" b="1"/>
              <a:t>个项目：抓举、挺举</a:t>
            </a:r>
            <a:r>
              <a:rPr lang="zh-CN" altLang="en-US" sz="2800" b="1"/>
              <a:t>、</a:t>
            </a:r>
            <a:r>
              <a:rPr lang="zh-CN" altLang="zh-CN" sz="2800" b="1"/>
              <a:t>总成绩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sp>
        <p:nvSpPr>
          <p:cNvPr id="14344" name="矩形 8"/>
          <p:cNvSpPr>
            <a:spLocks noChangeArrowheads="1"/>
          </p:cNvSpPr>
          <p:nvPr/>
        </p:nvSpPr>
        <p:spPr bwMode="auto">
          <a:xfrm>
            <a:off x="539750" y="3644900"/>
            <a:ext cx="7416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>
                <a:solidFill>
                  <a:srgbClr val="FF0000"/>
                </a:solidFill>
              </a:rPr>
              <a:t>每个级别</a:t>
            </a:r>
            <a:r>
              <a:rPr lang="zh-CN" altLang="zh-CN" sz="2800" b="1"/>
              <a:t>、每个项目都产生</a:t>
            </a:r>
            <a:r>
              <a:rPr lang="zh-CN" altLang="zh-CN" sz="2800" b="1">
                <a:solidFill>
                  <a:srgbClr val="FF0000"/>
                </a:solidFill>
              </a:rPr>
              <a:t>一个冠军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sp>
        <p:nvSpPr>
          <p:cNvPr id="14345" name="矩形 9"/>
          <p:cNvSpPr>
            <a:spLocks noChangeArrowheads="1"/>
          </p:cNvSpPr>
          <p:nvPr/>
        </p:nvSpPr>
        <p:spPr bwMode="auto">
          <a:xfrm>
            <a:off x="528638" y="4365625"/>
            <a:ext cx="829151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 dirty="0"/>
              <a:t>同一项目</a:t>
            </a:r>
            <a:r>
              <a:rPr lang="en-US" altLang="zh-CN" sz="2800" b="1" dirty="0"/>
              <a:t> (</a:t>
            </a:r>
            <a:r>
              <a:rPr lang="zh-CN" altLang="zh-CN" sz="2800" b="1" dirty="0"/>
              <a:t>如抓举</a:t>
            </a:r>
            <a:r>
              <a:rPr lang="en-US" altLang="zh-CN" sz="2800" b="1" dirty="0"/>
              <a:t>) </a:t>
            </a:r>
            <a:r>
              <a:rPr lang="zh-CN" altLang="zh-CN" sz="2800" b="1" dirty="0"/>
              <a:t>的</a:t>
            </a:r>
            <a:r>
              <a:rPr lang="en-US" altLang="zh-CN" sz="2800" b="1" dirty="0">
                <a:solidFill>
                  <a:srgbClr val="FF0000"/>
                </a:solidFill>
              </a:rPr>
              <a:t>8</a:t>
            </a:r>
            <a:r>
              <a:rPr lang="zh-CN" altLang="zh-CN" sz="2800" b="1" dirty="0">
                <a:solidFill>
                  <a:srgbClr val="FF0000"/>
                </a:solidFill>
              </a:rPr>
              <a:t>个冠军</a:t>
            </a:r>
            <a:r>
              <a:rPr lang="zh-CN" altLang="zh-CN" sz="2800" b="1" dirty="0" smtClean="0"/>
              <a:t>中</a:t>
            </a:r>
            <a:r>
              <a:rPr lang="zh-CN" altLang="en-US" sz="2800" b="1" dirty="0" smtClean="0"/>
              <a:t>怎样</a:t>
            </a:r>
            <a:r>
              <a:rPr lang="zh-CN" altLang="zh-CN" sz="2800" b="1" dirty="0" smtClean="0"/>
              <a:t>选出</a:t>
            </a:r>
            <a:r>
              <a:rPr lang="en-US" altLang="zh-CN" sz="2800" b="1" dirty="0">
                <a:solidFill>
                  <a:srgbClr val="FF0000"/>
                </a:solidFill>
              </a:rPr>
              <a:t>“</a:t>
            </a:r>
            <a:r>
              <a:rPr lang="zh-CN" altLang="zh-CN" sz="2800" b="1" dirty="0">
                <a:solidFill>
                  <a:srgbClr val="FF0000"/>
                </a:solidFill>
              </a:rPr>
              <a:t>总冠军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”</a:t>
            </a:r>
            <a:r>
              <a:rPr lang="zh-CN" altLang="zh-CN" sz="2800" b="1" dirty="0" smtClean="0"/>
              <a:t>？</a:t>
            </a:r>
            <a:endParaRPr lang="zh-CN" altLang="en-US" sz="2800" b="1" dirty="0"/>
          </a:p>
        </p:txBody>
      </p:sp>
      <p:sp>
        <p:nvSpPr>
          <p:cNvPr id="14346" name="矩形 11"/>
          <p:cNvSpPr>
            <a:spLocks noChangeArrowheads="1"/>
          </p:cNvSpPr>
          <p:nvPr/>
        </p:nvSpPr>
        <p:spPr bwMode="auto">
          <a:xfrm>
            <a:off x="539750" y="4941888"/>
            <a:ext cx="8299450" cy="13843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/>
              <a:t>不同级别冠军成绩</a:t>
            </a:r>
            <a:r>
              <a:rPr lang="zh-CN" altLang="zh-CN" sz="2800" b="1">
                <a:solidFill>
                  <a:srgbClr val="FF0000"/>
                </a:solidFill>
              </a:rPr>
              <a:t>按体重 </a:t>
            </a:r>
            <a:r>
              <a:rPr lang="en-US" altLang="zh-CN" sz="2800" b="1">
                <a:solidFill>
                  <a:srgbClr val="FF0000"/>
                </a:solidFill>
              </a:rPr>
              <a:t>“</a:t>
            </a:r>
            <a:r>
              <a:rPr lang="zh-CN" altLang="zh-CN" sz="2800" b="1">
                <a:solidFill>
                  <a:srgbClr val="FF0000"/>
                </a:solidFill>
              </a:rPr>
              <a:t>折合</a:t>
            </a:r>
            <a:r>
              <a:rPr lang="en-US" altLang="zh-CN" sz="2800" b="1">
                <a:solidFill>
                  <a:srgbClr val="FF0000"/>
                </a:solidFill>
              </a:rPr>
              <a:t>”</a:t>
            </a:r>
            <a:r>
              <a:rPr lang="zh-CN" altLang="en-US" sz="2800" b="1"/>
              <a:t>到</a:t>
            </a:r>
            <a:r>
              <a:rPr lang="zh-CN" altLang="zh-CN" sz="2800" b="1"/>
              <a:t>某个标准级别，比较</a:t>
            </a:r>
            <a:r>
              <a:rPr lang="zh-CN" altLang="zh-CN" sz="2800" b="1">
                <a:solidFill>
                  <a:srgbClr val="FF0000"/>
                </a:solidFill>
              </a:rPr>
              <a:t>折合成绩</a:t>
            </a:r>
            <a:r>
              <a:rPr lang="zh-CN" altLang="zh-CN" sz="2800" b="1"/>
              <a:t>，选出最高的作为</a:t>
            </a:r>
            <a:r>
              <a:rPr lang="zh-CN" altLang="zh-CN" sz="2800" b="1">
                <a:solidFill>
                  <a:srgbClr val="FF0000"/>
                </a:solidFill>
              </a:rPr>
              <a:t>总冠军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2843808" y="692696"/>
            <a:ext cx="3312368" cy="5847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 dirty="0" smtClean="0">
                <a:latin typeface="+mj-lt"/>
                <a:ea typeface="楷体" panose="02010609060101010101" pitchFamily="49" charset="-122"/>
              </a:rPr>
              <a:t>评选</a:t>
            </a:r>
            <a:r>
              <a:rPr lang="zh-CN" altLang="en-US" sz="3200" b="1" dirty="0">
                <a:latin typeface="+mj-lt"/>
                <a:ea typeface="楷体" panose="02010609060101010101" pitchFamily="49" charset="-122"/>
              </a:rPr>
              <a:t>举重总冠军</a:t>
            </a:r>
            <a:endParaRPr lang="zh-CN" altLang="en-US" sz="3200" b="1" dirty="0">
              <a:latin typeface="+mj-lt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10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10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10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341" grpId="0"/>
      <p:bldP spid="14342" grpId="0" animBg="1"/>
      <p:bldP spid="14343" grpId="0"/>
      <p:bldP spid="14344" grpId="0"/>
      <p:bldP spid="14345" grpId="0"/>
      <p:bldP spid="1434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2" descr="举重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0" y="531813"/>
            <a:ext cx="107315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矩形 4"/>
          <p:cNvSpPr>
            <a:spLocks noChangeArrowheads="1"/>
          </p:cNvSpPr>
          <p:nvPr/>
        </p:nvSpPr>
        <p:spPr bwMode="auto">
          <a:xfrm>
            <a:off x="395288" y="1077913"/>
            <a:ext cx="1865312" cy="5842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3200" b="1">
                <a:latin typeface="隶书" panose="02010509060101010101" pitchFamily="49" charset="-122"/>
                <a:ea typeface="隶书" panose="02010509060101010101" pitchFamily="49" charset="-122"/>
              </a:rPr>
              <a:t>问题分析</a:t>
            </a:r>
            <a:endParaRPr lang="zh-CN" altLang="en-US" sz="32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5366" name="矩形 6"/>
          <p:cNvSpPr>
            <a:spLocks noChangeArrowheads="1"/>
          </p:cNvSpPr>
          <p:nvPr/>
        </p:nvSpPr>
        <p:spPr bwMode="auto">
          <a:xfrm>
            <a:off x="1524000" y="3121025"/>
            <a:ext cx="6013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比赛</a:t>
            </a:r>
            <a:r>
              <a:rPr lang="zh-CN" altLang="en-US" sz="2800" b="1"/>
              <a:t>产生</a:t>
            </a:r>
            <a:r>
              <a:rPr lang="zh-CN" altLang="zh-CN" sz="2800" b="1"/>
              <a:t>各级别冠军成绩的</a:t>
            </a:r>
            <a:r>
              <a:rPr lang="zh-CN" altLang="zh-CN" sz="2800" b="1">
                <a:solidFill>
                  <a:srgbClr val="FF0000"/>
                </a:solidFill>
              </a:rPr>
              <a:t>实际值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15370" name="矩形 10"/>
          <p:cNvSpPr>
            <a:spLocks noChangeArrowheads="1"/>
          </p:cNvSpPr>
          <p:nvPr/>
        </p:nvSpPr>
        <p:spPr bwMode="auto">
          <a:xfrm>
            <a:off x="1547813" y="1752600"/>
            <a:ext cx="56467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建立体重与举重成绩的</a:t>
            </a:r>
            <a:r>
              <a:rPr lang="zh-CN" altLang="zh-CN" sz="2800" b="1">
                <a:solidFill>
                  <a:srgbClr val="FF0000"/>
                </a:solidFill>
              </a:rPr>
              <a:t>数学模型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1258888" y="2414588"/>
            <a:ext cx="5935662" cy="523875"/>
            <a:chOff x="1258888" y="2414588"/>
            <a:chExt cx="5935662" cy="523875"/>
          </a:xfrm>
        </p:grpSpPr>
        <p:sp>
          <p:nvSpPr>
            <p:cNvPr id="15377" name="矩形 5"/>
            <p:cNvSpPr>
              <a:spLocks noChangeArrowheads="1"/>
            </p:cNvSpPr>
            <p:nvPr/>
          </p:nvSpPr>
          <p:spPr bwMode="auto">
            <a:xfrm>
              <a:off x="1524000" y="2414588"/>
              <a:ext cx="567055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zh-CN" sz="2800" b="1"/>
                <a:t>计算各级别冠军举重成绩的</a:t>
              </a:r>
              <a:r>
                <a:rPr lang="zh-CN" altLang="zh-CN" sz="2800" b="1">
                  <a:solidFill>
                    <a:srgbClr val="FF0000"/>
                  </a:solidFill>
                </a:rPr>
                <a:t>理论值</a:t>
              </a:r>
              <a:endParaRPr lang="zh-CN" altLang="en-US" sz="2800" b="1">
                <a:solidFill>
                  <a:srgbClr val="FF0000"/>
                </a:solidFill>
              </a:endParaRPr>
            </a:p>
          </p:txBody>
        </p:sp>
        <p:sp>
          <p:nvSpPr>
            <p:cNvPr id="15378" name="右箭头 11"/>
            <p:cNvSpPr>
              <a:spLocks noChangeArrowheads="1"/>
            </p:cNvSpPr>
            <p:nvPr/>
          </p:nvSpPr>
          <p:spPr bwMode="auto">
            <a:xfrm>
              <a:off x="1258888" y="2439988"/>
              <a:ext cx="217487" cy="484187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 bwMode="auto">
          <a:xfrm>
            <a:off x="1258888" y="3913188"/>
            <a:ext cx="4768850" cy="523875"/>
            <a:chOff x="1258888" y="3913188"/>
            <a:chExt cx="4768850" cy="523875"/>
          </a:xfrm>
        </p:grpSpPr>
        <p:sp>
          <p:nvSpPr>
            <p:cNvPr id="15375" name="矩形 7"/>
            <p:cNvSpPr>
              <a:spLocks noChangeArrowheads="1"/>
            </p:cNvSpPr>
            <p:nvPr/>
          </p:nvSpPr>
          <p:spPr bwMode="auto">
            <a:xfrm>
              <a:off x="1514475" y="3913188"/>
              <a:ext cx="4513263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zh-CN" sz="2800" b="1"/>
                <a:t>计算实际值与理论值的</a:t>
              </a:r>
              <a:r>
                <a:rPr lang="zh-CN" altLang="zh-CN" sz="2800" b="1">
                  <a:solidFill>
                    <a:srgbClr val="FF0000"/>
                  </a:solidFill>
                </a:rPr>
                <a:t>比值</a:t>
              </a:r>
              <a:endParaRPr lang="zh-CN" altLang="en-US" sz="2800" b="1">
                <a:solidFill>
                  <a:srgbClr val="FF0000"/>
                </a:solidFill>
              </a:endParaRPr>
            </a:p>
          </p:txBody>
        </p:sp>
        <p:sp>
          <p:nvSpPr>
            <p:cNvPr id="15376" name="右箭头 12"/>
            <p:cNvSpPr>
              <a:spLocks noChangeArrowheads="1"/>
            </p:cNvSpPr>
            <p:nvPr/>
          </p:nvSpPr>
          <p:spPr bwMode="auto">
            <a:xfrm>
              <a:off x="1258888" y="3952875"/>
              <a:ext cx="217487" cy="484188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 bwMode="auto">
          <a:xfrm>
            <a:off x="1258888" y="4648200"/>
            <a:ext cx="7200900" cy="522288"/>
            <a:chOff x="1258888" y="4648200"/>
            <a:chExt cx="7200900" cy="522288"/>
          </a:xfrm>
        </p:grpSpPr>
        <p:sp>
          <p:nvSpPr>
            <p:cNvPr id="15373" name="矩形 8"/>
            <p:cNvSpPr>
              <a:spLocks noChangeArrowheads="1"/>
            </p:cNvSpPr>
            <p:nvPr/>
          </p:nvSpPr>
          <p:spPr bwMode="auto">
            <a:xfrm>
              <a:off x="1547813" y="4648200"/>
              <a:ext cx="6911975" cy="52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zh-CN" sz="2800" b="1"/>
                <a:t>构造一个简单、合适的指标作为</a:t>
              </a:r>
              <a:r>
                <a:rPr lang="zh-CN" altLang="zh-CN" sz="2800" b="1">
                  <a:solidFill>
                    <a:srgbClr val="FF0000"/>
                  </a:solidFill>
                </a:rPr>
                <a:t>折合成绩</a:t>
              </a:r>
              <a:endParaRPr lang="zh-CN" altLang="en-US" sz="2800" b="1">
                <a:solidFill>
                  <a:srgbClr val="FF0000"/>
                </a:solidFill>
              </a:endParaRPr>
            </a:p>
          </p:txBody>
        </p:sp>
        <p:sp>
          <p:nvSpPr>
            <p:cNvPr id="15374" name="右箭头 13"/>
            <p:cNvSpPr>
              <a:spLocks noChangeArrowheads="1"/>
            </p:cNvSpPr>
            <p:nvPr/>
          </p:nvSpPr>
          <p:spPr bwMode="auto">
            <a:xfrm>
              <a:off x="1258888" y="4672013"/>
              <a:ext cx="217487" cy="485775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 bwMode="auto">
          <a:xfrm>
            <a:off x="1258888" y="5354638"/>
            <a:ext cx="6319837" cy="522287"/>
            <a:chOff x="1258888" y="5354638"/>
            <a:chExt cx="6319837" cy="522287"/>
          </a:xfrm>
        </p:grpSpPr>
        <p:sp>
          <p:nvSpPr>
            <p:cNvPr id="15371" name="矩形 9"/>
            <p:cNvSpPr>
              <a:spLocks noChangeArrowheads="1"/>
            </p:cNvSpPr>
            <p:nvPr/>
          </p:nvSpPr>
          <p:spPr bwMode="auto">
            <a:xfrm>
              <a:off x="1476375" y="5354638"/>
              <a:ext cx="6102350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zh-CN" sz="2800" b="1"/>
                <a:t>各级别冠军折合成绩最</a:t>
              </a:r>
              <a:r>
                <a:rPr lang="zh-CN" altLang="en-US" sz="2800" b="1"/>
                <a:t>高的</a:t>
              </a:r>
              <a:r>
                <a:rPr lang="zh-CN" altLang="zh-CN" sz="2800" b="1"/>
                <a:t>为</a:t>
              </a:r>
              <a:r>
                <a:rPr lang="zh-CN" altLang="zh-CN" sz="2800" b="1">
                  <a:solidFill>
                    <a:srgbClr val="FF0000"/>
                  </a:solidFill>
                </a:rPr>
                <a:t>总冠军</a:t>
              </a:r>
              <a:endParaRPr lang="zh-CN" altLang="en-US" sz="2800" b="1">
                <a:solidFill>
                  <a:srgbClr val="FF0000"/>
                </a:solidFill>
              </a:endParaRPr>
            </a:p>
          </p:txBody>
        </p:sp>
        <p:sp>
          <p:nvSpPr>
            <p:cNvPr id="15372" name="右箭头 14"/>
            <p:cNvSpPr>
              <a:spLocks noChangeArrowheads="1"/>
            </p:cNvSpPr>
            <p:nvPr/>
          </p:nvSpPr>
          <p:spPr bwMode="auto">
            <a:xfrm>
              <a:off x="1258888" y="5392738"/>
              <a:ext cx="217487" cy="484187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2843808" y="692696"/>
            <a:ext cx="3312368" cy="5847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 dirty="0" smtClean="0">
                <a:latin typeface="+mj-lt"/>
                <a:ea typeface="楷体" panose="02010609060101010101" pitchFamily="49" charset="-122"/>
              </a:rPr>
              <a:t>评选</a:t>
            </a:r>
            <a:r>
              <a:rPr lang="zh-CN" altLang="en-US" sz="3200" b="1" dirty="0">
                <a:latin typeface="+mj-lt"/>
                <a:ea typeface="楷体" panose="02010609060101010101" pitchFamily="49" charset="-122"/>
              </a:rPr>
              <a:t>举重总冠军</a:t>
            </a:r>
            <a:endParaRPr lang="zh-CN" altLang="en-US" sz="3200" b="1" dirty="0">
              <a:latin typeface="+mj-lt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nimBg="1"/>
      <p:bldP spid="15366" grpId="0"/>
      <p:bldP spid="1537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矩形 2"/>
          <p:cNvSpPr>
            <a:spLocks noChangeArrowheads="1"/>
          </p:cNvSpPr>
          <p:nvPr/>
        </p:nvSpPr>
        <p:spPr bwMode="auto">
          <a:xfrm>
            <a:off x="323850" y="971550"/>
            <a:ext cx="1865313" cy="5857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latin typeface="隶书" panose="02010509060101010101" pitchFamily="49" charset="-122"/>
                <a:ea typeface="隶书" panose="02010509060101010101" pitchFamily="49" charset="-122"/>
              </a:rPr>
              <a:t>数据收集</a:t>
            </a:r>
            <a:endParaRPr lang="zh-CN" altLang="en-US" sz="3200" b="1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6387" name="矩形 5"/>
          <p:cNvSpPr>
            <a:spLocks noChangeArrowheads="1"/>
          </p:cNvSpPr>
          <p:nvPr/>
        </p:nvSpPr>
        <p:spPr bwMode="auto">
          <a:xfrm>
            <a:off x="2411413" y="1025525"/>
            <a:ext cx="640592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 dirty="0"/>
              <a:t>利用举重比赛的</a:t>
            </a:r>
            <a:r>
              <a:rPr lang="zh-CN" altLang="zh-CN" sz="2800" b="1" dirty="0">
                <a:solidFill>
                  <a:srgbClr val="FF0000"/>
                </a:solidFill>
              </a:rPr>
              <a:t>世界纪录</a:t>
            </a:r>
            <a:r>
              <a:rPr lang="zh-CN" altLang="zh-CN" sz="2800" b="1" dirty="0"/>
              <a:t>建立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数学模型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.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043608" y="3933056"/>
          <a:ext cx="7128792" cy="2328654"/>
        </p:xfrm>
        <a:graphic>
          <a:graphicData uri="http://schemas.openxmlformats.org/drawingml/2006/table">
            <a:tbl>
              <a:tblPr/>
              <a:tblGrid>
                <a:gridCol w="1080120"/>
                <a:gridCol w="1069081"/>
                <a:gridCol w="936625"/>
                <a:gridCol w="2602806"/>
                <a:gridCol w="1440160"/>
              </a:tblGrid>
              <a:tr h="3617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级别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项目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纪录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保持者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日期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55588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62 kg</a:t>
                      </a: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级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抓举</a:t>
                      </a:r>
                      <a:endParaRPr kumimoji="0" 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153 kg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石智勇（中国）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2002.6.28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5588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挺举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182 kg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乐茂盛（中国）</a:t>
                      </a:r>
                      <a:endParaRPr kumimoji="0" 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2002.10.2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5588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总成绩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327 kg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金恩国（朝鲜）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2012.7.31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7697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69 kg</a:t>
                      </a: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级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抓举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165 kg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马尔科夫（保加利亚）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2000.9.20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255588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挺举</a:t>
                      </a:r>
                      <a:endParaRPr kumimoji="0" 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198 kg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廖辉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（中国）</a:t>
                      </a:r>
                      <a:endParaRPr kumimoji="0" 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2013.10.23 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255588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总成绩</a:t>
                      </a:r>
                      <a:endParaRPr kumimoji="0" 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358 kg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廖辉（中国）</a:t>
                      </a:r>
                      <a:endParaRPr kumimoji="0" 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2013.10.23 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</a:tbl>
          </a:graphicData>
        </a:graphic>
      </p:graphicFrame>
      <p:sp>
        <p:nvSpPr>
          <p:cNvPr id="16451" name="矩形 9"/>
          <p:cNvSpPr>
            <a:spLocks noChangeArrowheads="1"/>
          </p:cNvSpPr>
          <p:nvPr/>
        </p:nvSpPr>
        <p:spPr bwMode="auto">
          <a:xfrm>
            <a:off x="539750" y="2420938"/>
            <a:ext cx="82804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多年积累下来的世界记录与某一次比赛成绩相比，更能避免偶然性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16452" name="矩形 10"/>
          <p:cNvSpPr>
            <a:spLocks noChangeArrowheads="1"/>
          </p:cNvSpPr>
          <p:nvPr/>
        </p:nvSpPr>
        <p:spPr bwMode="auto">
          <a:xfrm>
            <a:off x="539750" y="1844675"/>
            <a:ext cx="78279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/>
              <a:t>不同级别成绩的差别基本上由运动员体重决定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000"/>
                                        <p:tgtEl>
                                          <p:spTgt spid="16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16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/>
      <p:bldP spid="16451" grpId="0"/>
      <p:bldP spid="1645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1"/>
          <p:cNvSpPr>
            <a:spLocks noChangeArrowheads="1"/>
          </p:cNvSpPr>
          <p:nvPr/>
        </p:nvSpPr>
        <p:spPr bwMode="auto">
          <a:xfrm>
            <a:off x="900113" y="1946275"/>
            <a:ext cx="7993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不掌握创造记录的运动员的实际体重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sp>
        <p:nvSpPr>
          <p:cNvPr id="17411" name="矩形 2"/>
          <p:cNvSpPr>
            <a:spLocks noChangeArrowheads="1"/>
          </p:cNvSpPr>
          <p:nvPr/>
        </p:nvSpPr>
        <p:spPr bwMode="auto">
          <a:xfrm>
            <a:off x="795338" y="2564904"/>
            <a:ext cx="7593012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因为</a:t>
            </a:r>
            <a:r>
              <a:rPr lang="zh-CN" altLang="zh-CN" sz="2800" b="1" dirty="0"/>
              <a:t>体重越大、举得越重，比赛时运动员体重都会调整到非常接近各级别的上限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323850" y="5167313"/>
            <a:ext cx="8640763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2800" b="1">
                <a:cs typeface="Times New Roman" panose="02020603050405020304" pitchFamily="18" charset="0"/>
              </a:rPr>
              <a:t>105</a:t>
            </a:r>
            <a:r>
              <a:rPr lang="en-US" altLang="zh-CN" sz="2800" b="1"/>
              <a:t> kg</a:t>
            </a:r>
            <a:r>
              <a:rPr lang="zh-CN" altLang="en-US" sz="2800" b="1"/>
              <a:t>以上级未设上限，只</a:t>
            </a:r>
            <a:r>
              <a:rPr lang="zh-CN" altLang="en-US" sz="2800" b="1">
                <a:cs typeface="Times New Roman" panose="02020603050405020304" pitchFamily="18" charset="0"/>
              </a:rPr>
              <a:t>在其余</a:t>
            </a:r>
            <a:r>
              <a:rPr lang="en-US" altLang="zh-CN" sz="2800" b="1">
                <a:cs typeface="Times New Roman" panose="02020603050405020304" pitchFamily="18" charset="0"/>
              </a:rPr>
              <a:t>7</a:t>
            </a:r>
            <a:r>
              <a:rPr lang="zh-CN" altLang="en-US" sz="2800" b="1">
                <a:cs typeface="Times New Roman" panose="02020603050405020304" pitchFamily="18" charset="0"/>
              </a:rPr>
              <a:t>个级别中选总冠军</a:t>
            </a:r>
            <a:r>
              <a:rPr lang="en-US" altLang="zh-CN" sz="2800" b="1">
                <a:cs typeface="Times New Roman" panose="02020603050405020304" pitchFamily="18" charset="0"/>
              </a:rPr>
              <a:t>.</a:t>
            </a:r>
            <a:r>
              <a:rPr lang="zh-CN" altLang="en-US" sz="2800" b="1"/>
              <a:t> </a:t>
            </a:r>
            <a:endParaRPr lang="zh-CN" altLang="en-US" sz="2800" b="1"/>
          </a:p>
        </p:txBody>
      </p:sp>
      <p:sp>
        <p:nvSpPr>
          <p:cNvPr id="17413" name="矩形 6"/>
          <p:cNvSpPr>
            <a:spLocks noChangeArrowheads="1"/>
          </p:cNvSpPr>
          <p:nvPr/>
        </p:nvSpPr>
        <p:spPr bwMode="auto">
          <a:xfrm>
            <a:off x="323850" y="971550"/>
            <a:ext cx="1865313" cy="5857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latin typeface="隶书" panose="02010509060101010101" pitchFamily="49" charset="-122"/>
                <a:ea typeface="隶书" panose="02010509060101010101" pitchFamily="49" charset="-122"/>
              </a:rPr>
              <a:t>数据收集</a:t>
            </a:r>
            <a:endParaRPr lang="zh-CN" altLang="en-US" sz="3200" b="1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7414" name="矩形 7"/>
          <p:cNvSpPr>
            <a:spLocks noChangeArrowheads="1"/>
          </p:cNvSpPr>
          <p:nvPr/>
        </p:nvSpPr>
        <p:spPr bwMode="auto">
          <a:xfrm>
            <a:off x="2411413" y="1025525"/>
            <a:ext cx="640592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 dirty="0"/>
              <a:t>利用举重比赛的</a:t>
            </a:r>
            <a:r>
              <a:rPr lang="zh-CN" altLang="zh-CN" sz="2800" b="1" dirty="0">
                <a:solidFill>
                  <a:srgbClr val="FF0000"/>
                </a:solidFill>
              </a:rPr>
              <a:t>世界纪录</a:t>
            </a:r>
            <a:r>
              <a:rPr lang="zh-CN" altLang="zh-CN" sz="2800" b="1" dirty="0"/>
              <a:t>建立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数学模型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.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766763" y="4149080"/>
            <a:ext cx="7118350" cy="527050"/>
            <a:chOff x="766763" y="4217988"/>
            <a:chExt cx="7118350" cy="52705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7416" name="矩形 8"/>
            <p:cNvSpPr>
              <a:spLocks noChangeArrowheads="1"/>
            </p:cNvSpPr>
            <p:nvPr/>
          </p:nvSpPr>
          <p:spPr bwMode="auto">
            <a:xfrm>
              <a:off x="977900" y="4221163"/>
              <a:ext cx="6907213" cy="523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 dirty="0"/>
                <a:t>用</a:t>
              </a:r>
              <a:r>
                <a:rPr lang="zh-CN" altLang="zh-CN" sz="2800" b="1" dirty="0"/>
                <a:t>每个级别的</a:t>
              </a:r>
              <a:r>
                <a:rPr lang="zh-CN" altLang="zh-CN" sz="2800" b="1" dirty="0">
                  <a:solidFill>
                    <a:srgbClr val="FF0000"/>
                  </a:solidFill>
                </a:rPr>
                <a:t>上限</a:t>
              </a:r>
              <a:r>
                <a:rPr lang="zh-CN" altLang="zh-CN" sz="2800" b="1" dirty="0"/>
                <a:t>代表运动员的实际体重</a:t>
              </a:r>
              <a:r>
                <a:rPr lang="en-US" altLang="zh-CN" sz="2800" b="1" dirty="0"/>
                <a:t>.</a:t>
              </a:r>
              <a:endParaRPr lang="zh-CN" altLang="en-US" sz="2800" b="1" dirty="0"/>
            </a:p>
          </p:txBody>
        </p:sp>
        <p:sp>
          <p:nvSpPr>
            <p:cNvPr id="17417" name="右箭头 9"/>
            <p:cNvSpPr>
              <a:spLocks noChangeArrowheads="1"/>
            </p:cNvSpPr>
            <p:nvPr/>
          </p:nvSpPr>
          <p:spPr bwMode="auto">
            <a:xfrm>
              <a:off x="766763" y="4217988"/>
              <a:ext cx="215900" cy="485775"/>
            </a:xfrm>
            <a:prstGeom prst="rightArrow">
              <a:avLst>
                <a:gd name="adj1" fmla="val 50000"/>
                <a:gd name="adj2" fmla="val 50000"/>
              </a:avLst>
            </a:prstGeom>
            <a:grpFill/>
            <a:ln w="9525" algn="ctr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  <p:bldP spid="17411" grpId="0"/>
      <p:bldP spid="1741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3"/>
          <p:cNvSpPr>
            <a:spLocks noChangeArrowheads="1"/>
          </p:cNvSpPr>
          <p:nvPr/>
        </p:nvSpPr>
        <p:spPr bwMode="auto">
          <a:xfrm>
            <a:off x="2700338" y="741363"/>
            <a:ext cx="48514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/>
              <a:t>世界记录与体重数据</a:t>
            </a:r>
            <a:r>
              <a:rPr lang="zh-CN" altLang="en-US" sz="2800" b="1"/>
              <a:t>的</a:t>
            </a:r>
            <a:r>
              <a:rPr lang="zh-CN" altLang="zh-CN" sz="2800" b="1"/>
              <a:t>散点图</a:t>
            </a:r>
            <a:endParaRPr lang="zh-CN" altLang="en-US" sz="2800" b="1"/>
          </a:p>
        </p:txBody>
      </p:sp>
      <p:sp>
        <p:nvSpPr>
          <p:cNvPr id="18435" name="矩形 6"/>
          <p:cNvSpPr>
            <a:spLocks noChangeArrowheads="1"/>
          </p:cNvSpPr>
          <p:nvPr/>
        </p:nvSpPr>
        <p:spPr bwMode="auto">
          <a:xfrm>
            <a:off x="323850" y="679450"/>
            <a:ext cx="1865313" cy="5842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latin typeface="隶书" panose="02010509060101010101" pitchFamily="49" charset="-122"/>
                <a:ea typeface="隶书" panose="02010509060101010101" pitchFamily="49" charset="-122"/>
              </a:rPr>
              <a:t>数据分析</a:t>
            </a:r>
            <a:endParaRPr lang="zh-CN" altLang="en-US" sz="3200" b="1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8436" name="矩形 9"/>
          <p:cNvSpPr>
            <a:spLocks noChangeArrowheads="1"/>
          </p:cNvSpPr>
          <p:nvPr/>
        </p:nvSpPr>
        <p:spPr bwMode="auto">
          <a:xfrm>
            <a:off x="987425" y="4941888"/>
            <a:ext cx="27924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大致呈线性关系</a:t>
            </a:r>
            <a:endParaRPr lang="zh-CN" altLang="en-US" sz="2800" b="1"/>
          </a:p>
        </p:txBody>
      </p:sp>
      <p:sp>
        <p:nvSpPr>
          <p:cNvPr id="18437" name="矩形 10"/>
          <p:cNvSpPr>
            <a:spLocks noChangeArrowheads="1"/>
          </p:cNvSpPr>
          <p:nvPr/>
        </p:nvSpPr>
        <p:spPr bwMode="auto">
          <a:xfrm>
            <a:off x="395288" y="5570538"/>
            <a:ext cx="3816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大级别成绩的增加变慢</a:t>
            </a:r>
            <a:endParaRPr lang="zh-CN" altLang="en-US" sz="2800" b="1"/>
          </a:p>
        </p:txBody>
      </p:sp>
      <p:sp>
        <p:nvSpPr>
          <p:cNvPr id="18438" name="矩形 13"/>
          <p:cNvSpPr>
            <a:spLocks noChangeArrowheads="1"/>
          </p:cNvSpPr>
          <p:nvPr/>
        </p:nvSpPr>
        <p:spPr bwMode="auto">
          <a:xfrm>
            <a:off x="5219700" y="4941888"/>
            <a:ext cx="3405188" cy="522287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线性关系有所改进</a:t>
            </a:r>
            <a:endParaRPr lang="zh-CN" altLang="en-US" sz="2800" b="1"/>
          </a:p>
        </p:txBody>
      </p:sp>
      <p:sp>
        <p:nvSpPr>
          <p:cNvPr id="18439" name="矩形 14"/>
          <p:cNvSpPr>
            <a:spLocks noChangeArrowheads="1"/>
          </p:cNvSpPr>
          <p:nvPr/>
        </p:nvSpPr>
        <p:spPr bwMode="auto">
          <a:xfrm>
            <a:off x="4213225" y="5570538"/>
            <a:ext cx="5038725" cy="522287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幂函数</a:t>
            </a:r>
            <a:r>
              <a:rPr lang="en-US" altLang="zh-CN" sz="2800" b="1"/>
              <a:t>(</a:t>
            </a:r>
            <a:r>
              <a:rPr lang="zh-CN" altLang="zh-CN" sz="2800" b="1"/>
              <a:t>幂次小于</a:t>
            </a:r>
            <a:r>
              <a:rPr lang="en-US" altLang="zh-CN" sz="2800" b="1"/>
              <a:t>1)</a:t>
            </a:r>
            <a:r>
              <a:rPr lang="zh-CN" altLang="zh-CN" sz="2800" b="1"/>
              <a:t>可能更合适</a:t>
            </a:r>
            <a:endParaRPr lang="zh-CN" altLang="en-US" sz="2800" b="1"/>
          </a:p>
        </p:txBody>
      </p:sp>
      <p:grpSp>
        <p:nvGrpSpPr>
          <p:cNvPr id="18440" name="组合 17"/>
          <p:cNvGrpSpPr/>
          <p:nvPr/>
        </p:nvGrpSpPr>
        <p:grpSpPr bwMode="auto">
          <a:xfrm>
            <a:off x="242888" y="1412875"/>
            <a:ext cx="4516437" cy="3476625"/>
            <a:chOff x="243389" y="1412776"/>
            <a:chExt cx="4517286" cy="3477058"/>
          </a:xfrm>
        </p:grpSpPr>
        <p:grpSp>
          <p:nvGrpSpPr>
            <p:cNvPr id="18448" name="组合 15"/>
            <p:cNvGrpSpPr/>
            <p:nvPr/>
          </p:nvGrpSpPr>
          <p:grpSpPr bwMode="auto">
            <a:xfrm>
              <a:off x="243389" y="1412776"/>
              <a:ext cx="4517286" cy="3477058"/>
              <a:chOff x="243389" y="1412776"/>
              <a:chExt cx="4517286" cy="3477058"/>
            </a:xfrm>
          </p:grpSpPr>
          <p:pic>
            <p:nvPicPr>
              <p:cNvPr id="18450" name="Picture 4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249" y="1507186"/>
                <a:ext cx="4234252" cy="33826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451" name="矩形 5"/>
              <p:cNvSpPr>
                <a:spLocks noChangeArrowheads="1"/>
              </p:cNvSpPr>
              <p:nvPr/>
            </p:nvSpPr>
            <p:spPr bwMode="auto">
              <a:xfrm>
                <a:off x="243389" y="1412776"/>
                <a:ext cx="576064" cy="13236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just"/>
                <a:r>
                  <a:rPr lang="zh-CN" altLang="en-US" sz="2000" b="1" dirty="0">
                    <a:latin typeface="宋体" panose="02010600030101010101" pitchFamily="2" charset="-122"/>
                  </a:rPr>
                  <a:t>世界记录</a:t>
                </a:r>
                <a:endParaRPr lang="zh-CN" altLang="en-US" sz="2000" b="1" dirty="0"/>
              </a:p>
            </p:txBody>
          </p:sp>
          <p:sp>
            <p:nvSpPr>
              <p:cNvPr id="18452" name="矩形 7"/>
              <p:cNvSpPr>
                <a:spLocks noChangeArrowheads="1"/>
              </p:cNvSpPr>
              <p:nvPr/>
            </p:nvSpPr>
            <p:spPr bwMode="auto">
              <a:xfrm>
                <a:off x="4059813" y="4134564"/>
                <a:ext cx="700862" cy="400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 dirty="0">
                    <a:latin typeface="宋体" panose="02010600030101010101" pitchFamily="2" charset="-122"/>
                  </a:rPr>
                  <a:t>体重</a:t>
                </a:r>
                <a:endParaRPr lang="zh-CN" altLang="en-US" sz="2000" b="1" dirty="0"/>
              </a:p>
            </p:txBody>
          </p:sp>
        </p:grpSp>
        <p:sp>
          <p:nvSpPr>
            <p:cNvPr id="18449" name="TextBox 4"/>
            <p:cNvSpPr txBox="1">
              <a:spLocks noChangeArrowheads="1"/>
            </p:cNvSpPr>
            <p:nvPr/>
          </p:nvSpPr>
          <p:spPr bwMode="auto">
            <a:xfrm>
              <a:off x="2373294" y="4005064"/>
              <a:ext cx="155528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latin typeface="宋体" panose="02010600030101010101" pitchFamily="2" charset="-122"/>
                </a:rPr>
                <a:t>普通坐标</a:t>
              </a:r>
              <a:endParaRPr lang="zh-CN" altLang="en-US" b="1"/>
            </a:p>
          </p:txBody>
        </p:sp>
      </p:grpSp>
      <p:grpSp>
        <p:nvGrpSpPr>
          <p:cNvPr id="18441" name="组合 18"/>
          <p:cNvGrpSpPr/>
          <p:nvPr/>
        </p:nvGrpSpPr>
        <p:grpSpPr bwMode="auto">
          <a:xfrm>
            <a:off x="4500563" y="1341438"/>
            <a:ext cx="4441825" cy="3548062"/>
            <a:chOff x="4499992" y="1340768"/>
            <a:chExt cx="4442229" cy="3549066"/>
          </a:xfrm>
        </p:grpSpPr>
        <p:grpSp>
          <p:nvGrpSpPr>
            <p:cNvPr id="18443" name="组合 16"/>
            <p:cNvGrpSpPr/>
            <p:nvPr/>
          </p:nvGrpSpPr>
          <p:grpSpPr bwMode="auto">
            <a:xfrm>
              <a:off x="4499992" y="1340768"/>
              <a:ext cx="4442229" cy="3549066"/>
              <a:chOff x="4499992" y="1340768"/>
              <a:chExt cx="4442229" cy="3549066"/>
            </a:xfrm>
          </p:grpSpPr>
          <p:pic>
            <p:nvPicPr>
              <p:cNvPr id="18445" name="Picture 5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9992" y="1484784"/>
                <a:ext cx="4262692" cy="3405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446" name="矩形 11"/>
              <p:cNvSpPr>
                <a:spLocks noChangeArrowheads="1"/>
              </p:cNvSpPr>
              <p:nvPr/>
            </p:nvSpPr>
            <p:spPr bwMode="auto">
              <a:xfrm>
                <a:off x="4499992" y="1340768"/>
                <a:ext cx="504055" cy="13238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just"/>
                <a:r>
                  <a:rPr lang="zh-CN" altLang="en-US" sz="2000" b="1" dirty="0">
                    <a:latin typeface="宋体" panose="02010600030101010101" pitchFamily="2" charset="-122"/>
                  </a:rPr>
                  <a:t>世界记录</a:t>
                </a:r>
                <a:endParaRPr lang="zh-CN" altLang="en-US" sz="2000" b="1" dirty="0"/>
              </a:p>
            </p:txBody>
          </p:sp>
          <p:sp>
            <p:nvSpPr>
              <p:cNvPr id="18447" name="矩形 12"/>
              <p:cNvSpPr>
                <a:spLocks noChangeArrowheads="1"/>
              </p:cNvSpPr>
              <p:nvPr/>
            </p:nvSpPr>
            <p:spPr bwMode="auto">
              <a:xfrm>
                <a:off x="8244408" y="4062556"/>
                <a:ext cx="697813" cy="400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 dirty="0">
                    <a:latin typeface="宋体" panose="02010600030101010101" pitchFamily="2" charset="-122"/>
                  </a:rPr>
                  <a:t>体重</a:t>
                </a:r>
                <a:endParaRPr lang="zh-CN" altLang="en-US" sz="2000" b="1" dirty="0"/>
              </a:p>
            </p:txBody>
          </p:sp>
        </p:grpSp>
        <p:sp>
          <p:nvSpPr>
            <p:cNvPr id="18444" name="TextBox 8"/>
            <p:cNvSpPr txBox="1">
              <a:spLocks noChangeArrowheads="1"/>
            </p:cNvSpPr>
            <p:nvPr/>
          </p:nvSpPr>
          <p:spPr bwMode="auto">
            <a:xfrm>
              <a:off x="6761134" y="3987370"/>
              <a:ext cx="1555282" cy="46166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b="1">
                  <a:latin typeface="宋体" panose="02010600030101010101" pitchFamily="2" charset="-122"/>
                </a:rPr>
                <a:t>对数坐标</a:t>
              </a:r>
              <a:endParaRPr lang="zh-CN" altLang="en-US" b="1"/>
            </a:p>
          </p:txBody>
        </p:sp>
      </p:grpSp>
      <p:pic>
        <p:nvPicPr>
          <p:cNvPr id="18442" name="Picture 2" descr="举重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525" y="531813"/>
            <a:ext cx="80962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10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10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10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18436" grpId="0"/>
      <p:bldP spid="18437" grpId="0"/>
      <p:bldP spid="18438" grpId="0" animBg="1"/>
      <p:bldP spid="1843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矩形 1"/>
          <p:cNvSpPr>
            <a:spLocks noChangeArrowheads="1"/>
          </p:cNvSpPr>
          <p:nvPr/>
        </p:nvSpPr>
        <p:spPr bwMode="auto">
          <a:xfrm>
            <a:off x="1619250" y="908050"/>
            <a:ext cx="71294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 dirty="0"/>
              <a:t>建立举重</a:t>
            </a:r>
            <a:r>
              <a:rPr lang="zh-CN" altLang="zh-CN" sz="2800" b="1" dirty="0">
                <a:solidFill>
                  <a:srgbClr val="FF0000"/>
                </a:solidFill>
              </a:rPr>
              <a:t>总成绩</a:t>
            </a:r>
            <a:r>
              <a:rPr lang="en-US" altLang="zh-CN" sz="2800" b="1" i="1" dirty="0">
                <a:solidFill>
                  <a:srgbClr val="FF0000"/>
                </a:solidFill>
              </a:rPr>
              <a:t>y</a:t>
            </a:r>
            <a:r>
              <a:rPr lang="zh-CN" altLang="en-US" sz="2800" b="1" dirty="0"/>
              <a:t>与</a:t>
            </a:r>
            <a:r>
              <a:rPr lang="zh-CN" altLang="zh-CN" sz="2800" b="1" dirty="0"/>
              <a:t>运动员</a:t>
            </a:r>
            <a:r>
              <a:rPr lang="zh-CN" altLang="zh-CN" sz="2800" b="1" dirty="0">
                <a:solidFill>
                  <a:srgbClr val="FF0000"/>
                </a:solidFill>
              </a:rPr>
              <a:t>体重</a:t>
            </a:r>
            <a:r>
              <a:rPr lang="en-US" altLang="zh-CN" sz="2800" b="1" i="1" dirty="0">
                <a:solidFill>
                  <a:srgbClr val="FF0000"/>
                </a:solidFill>
              </a:rPr>
              <a:t>w</a:t>
            </a:r>
            <a:r>
              <a:rPr lang="zh-CN" altLang="zh-CN" sz="2800" b="1" dirty="0"/>
              <a:t>的</a:t>
            </a:r>
            <a:r>
              <a:rPr lang="zh-CN" altLang="en-US" sz="2800" b="1" dirty="0"/>
              <a:t>数学</a:t>
            </a:r>
            <a:r>
              <a:rPr lang="zh-CN" altLang="zh-CN" sz="2800" b="1" dirty="0"/>
              <a:t>模型</a:t>
            </a:r>
            <a:endParaRPr lang="zh-CN" altLang="en-US" sz="2800" b="1" dirty="0"/>
          </a:p>
        </p:txBody>
      </p:sp>
      <p:sp>
        <p:nvSpPr>
          <p:cNvPr id="19459" name="矩形 2"/>
          <p:cNvSpPr>
            <a:spLocks noChangeArrowheads="1"/>
          </p:cNvSpPr>
          <p:nvPr/>
        </p:nvSpPr>
        <p:spPr bwMode="auto">
          <a:xfrm>
            <a:off x="323850" y="631825"/>
            <a:ext cx="1008063" cy="107632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latin typeface="隶书" panose="02010509060101010101" pitchFamily="49" charset="-122"/>
                <a:ea typeface="隶书" panose="02010509060101010101" pitchFamily="49" charset="-122"/>
              </a:rPr>
              <a:t>模型建立</a:t>
            </a:r>
            <a:endParaRPr lang="zh-CN" altLang="en-US" sz="3200" b="1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9460" name="矩形 3"/>
          <p:cNvSpPr>
            <a:spLocks noChangeArrowheads="1"/>
          </p:cNvSpPr>
          <p:nvPr/>
        </p:nvSpPr>
        <p:spPr bwMode="auto">
          <a:xfrm>
            <a:off x="1198563" y="1708150"/>
            <a:ext cx="3067050" cy="523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/>
              <a:t>模型</a:t>
            </a:r>
            <a:r>
              <a:rPr lang="en-US" altLang="zh-CN" sz="2800" b="1"/>
              <a:t>1     </a:t>
            </a:r>
            <a:r>
              <a:rPr lang="zh-CN" altLang="zh-CN" sz="2800" b="1"/>
              <a:t>线性模型</a:t>
            </a:r>
            <a:r>
              <a:rPr lang="en-US" altLang="zh-CN" sz="2800" b="1"/>
              <a:t> </a:t>
            </a:r>
            <a:endParaRPr lang="zh-CN" altLang="en-US" sz="2800"/>
          </a:p>
        </p:txBody>
      </p:sp>
      <p:sp>
        <p:nvSpPr>
          <p:cNvPr id="19464" name="矩形 18"/>
          <p:cNvSpPr>
            <a:spLocks noChangeArrowheads="1"/>
          </p:cNvSpPr>
          <p:nvPr/>
        </p:nvSpPr>
        <p:spPr bwMode="auto">
          <a:xfrm>
            <a:off x="4614863" y="2849563"/>
            <a:ext cx="3917950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/>
              <a:t>最小二乘法编程计算</a:t>
            </a:r>
            <a:endParaRPr lang="en-US" altLang="zh-CN" sz="2800" b="1"/>
          </a:p>
          <a:p>
            <a:r>
              <a:rPr lang="en-US" altLang="zh-CN" sz="2800" b="1" i="1"/>
              <a:t>           k </a:t>
            </a:r>
            <a:r>
              <a:rPr lang="en-US" altLang="zh-CN" sz="2800" b="1"/>
              <a:t>= 2.7039</a:t>
            </a:r>
            <a:endParaRPr lang="zh-CN" altLang="en-US" sz="2800" b="1"/>
          </a:p>
        </p:txBody>
      </p:sp>
      <p:grpSp>
        <p:nvGrpSpPr>
          <p:cNvPr id="19469" name="组合 25"/>
          <p:cNvGrpSpPr/>
          <p:nvPr/>
        </p:nvGrpSpPr>
        <p:grpSpPr bwMode="auto">
          <a:xfrm>
            <a:off x="395288" y="5135563"/>
            <a:ext cx="714375" cy="525462"/>
            <a:chOff x="395536" y="5063952"/>
            <a:chExt cx="713821" cy="525288"/>
          </a:xfrm>
        </p:grpSpPr>
        <p:sp>
          <p:nvSpPr>
            <p:cNvPr id="19474" name="TextBox 23"/>
            <p:cNvSpPr txBox="1">
              <a:spLocks noChangeArrowheads="1"/>
            </p:cNvSpPr>
            <p:nvPr/>
          </p:nvSpPr>
          <p:spPr bwMode="auto">
            <a:xfrm>
              <a:off x="395536" y="5127575"/>
              <a:ext cx="71382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/>
                <a:t>-60</a:t>
              </a:r>
              <a:endParaRPr lang="zh-CN" altLang="en-US" dirty="0"/>
            </a:p>
          </p:txBody>
        </p:sp>
        <p:sp>
          <p:nvSpPr>
            <p:cNvPr id="19475" name="上箭头 24"/>
            <p:cNvSpPr>
              <a:spLocks noChangeArrowheads="1"/>
            </p:cNvSpPr>
            <p:nvPr/>
          </p:nvSpPr>
          <p:spPr bwMode="auto">
            <a:xfrm>
              <a:off x="539552" y="5063952"/>
              <a:ext cx="288031" cy="135631"/>
            </a:xfrm>
            <a:prstGeom prst="up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 bwMode="auto">
          <a:xfrm>
            <a:off x="539750" y="5730875"/>
            <a:ext cx="4075113" cy="522288"/>
            <a:chOff x="539750" y="5730875"/>
            <a:chExt cx="4075112" cy="522288"/>
          </a:xfrm>
        </p:grpSpPr>
        <p:sp>
          <p:nvSpPr>
            <p:cNvPr id="19472" name="矩形 19"/>
            <p:cNvSpPr>
              <a:spLocks noChangeArrowheads="1"/>
            </p:cNvSpPr>
            <p:nvPr/>
          </p:nvSpPr>
          <p:spPr bwMode="auto">
            <a:xfrm>
              <a:off x="1574799" y="5730875"/>
              <a:ext cx="3040063" cy="52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 dirty="0"/>
                <a:t>k </a:t>
              </a:r>
              <a:r>
                <a:rPr lang="en-US" altLang="zh-CN" sz="2800" b="1" dirty="0">
                  <a:sym typeface="Symbol" panose="05050102010706020507" pitchFamily="18" charset="2"/>
                </a:rPr>
                <a:t></a:t>
              </a:r>
              <a:r>
                <a:rPr lang="en-US" altLang="zh-CN" sz="2800" b="1" dirty="0"/>
                <a:t> 430/160= 2.69</a:t>
              </a:r>
              <a:endParaRPr lang="zh-CN" altLang="en-US" sz="2800" b="1" dirty="0"/>
            </a:p>
          </p:txBody>
        </p:sp>
        <p:sp>
          <p:nvSpPr>
            <p:cNvPr id="19473" name="TextBox 26"/>
            <p:cNvSpPr txBox="1">
              <a:spLocks noChangeArrowheads="1"/>
            </p:cNvSpPr>
            <p:nvPr/>
          </p:nvSpPr>
          <p:spPr bwMode="auto">
            <a:xfrm>
              <a:off x="539750" y="5730875"/>
              <a:ext cx="1087438" cy="52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估算</a:t>
              </a:r>
              <a:endParaRPr lang="zh-CN" altLang="en-US" sz="2800" b="1"/>
            </a:p>
          </p:txBody>
        </p:sp>
      </p:grpSp>
      <p:grpSp>
        <p:nvGrpSpPr>
          <p:cNvPr id="3" name="组合 2"/>
          <p:cNvGrpSpPr/>
          <p:nvPr/>
        </p:nvGrpSpPr>
        <p:grpSpPr bwMode="auto">
          <a:xfrm>
            <a:off x="4716463" y="4787900"/>
            <a:ext cx="4032250" cy="1054100"/>
            <a:chOff x="4716096" y="4788471"/>
            <a:chExt cx="4032368" cy="1053201"/>
          </a:xfrm>
        </p:grpSpPr>
        <p:sp>
          <p:nvSpPr>
            <p:cNvPr id="21" name="矩形 20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716096" y="5318452"/>
              <a:ext cx="4032368" cy="523220"/>
            </a:xfrm>
            <a:prstGeom prst="rect">
              <a:avLst/>
            </a:prstGeom>
            <a:blipFill rotWithShape="1">
              <a:blip r:embed="rId1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19471" name="矩形 29"/>
            <p:cNvSpPr>
              <a:spLocks noChangeArrowheads="1"/>
            </p:cNvSpPr>
            <p:nvPr/>
          </p:nvSpPr>
          <p:spPr bwMode="auto">
            <a:xfrm>
              <a:off x="5580063" y="4788471"/>
              <a:ext cx="1627187" cy="52387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zh-CN" sz="2800" b="1">
                  <a:solidFill>
                    <a:srgbClr val="000000"/>
                  </a:solidFill>
                </a:rPr>
                <a:t>线性模型</a:t>
              </a:r>
              <a:endParaRPr lang="zh-CN" altLang="en-US"/>
            </a:p>
          </p:txBody>
        </p:sp>
      </p:grpSp>
      <p:sp>
        <p:nvSpPr>
          <p:cNvPr id="19" name="矩形 1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940283" y="1801269"/>
            <a:ext cx="2266967" cy="461665"/>
          </a:xfrm>
          <a:prstGeom prst="rect">
            <a:avLst/>
          </a:prstGeom>
          <a:blipFill rotWithShape="1">
            <a:blip r:embed="rId2"/>
            <a:stretch>
              <a:fillRect r="-269" b="-18421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4925" y="2237904"/>
            <a:ext cx="4683125" cy="3135312"/>
            <a:chOff x="34925" y="2204864"/>
            <a:chExt cx="4683125" cy="3135312"/>
          </a:xfrm>
        </p:grpSpPr>
        <p:pic>
          <p:nvPicPr>
            <p:cNvPr id="19461" name="Picture 1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2204864"/>
              <a:ext cx="4683125" cy="3135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矩形 13"/>
            <p:cNvSpPr/>
            <p:nvPr/>
          </p:nvSpPr>
          <p:spPr>
            <a:xfrm>
              <a:off x="650678" y="2348880"/>
              <a:ext cx="32092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i="1" dirty="0"/>
                <a:t>y</a:t>
              </a:r>
              <a:endParaRPr lang="zh-CN" altLang="en-US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3923928" y="4581128"/>
              <a:ext cx="3898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i="1" dirty="0" smtClean="0"/>
                <a:t>w</a:t>
              </a:r>
              <a:endParaRPr lang="zh-CN" altLang="en-US" dirty="0"/>
            </a:p>
          </p:txBody>
        </p:sp>
      </p:grpSp>
      <p:cxnSp>
        <p:nvCxnSpPr>
          <p:cNvPr id="19462" name="Line 20"/>
          <p:cNvCxnSpPr>
            <a:cxnSpLocks noChangeShapeType="1"/>
          </p:cNvCxnSpPr>
          <p:nvPr/>
        </p:nvCxnSpPr>
        <p:spPr bwMode="auto">
          <a:xfrm flipV="1">
            <a:off x="684213" y="2492375"/>
            <a:ext cx="3240087" cy="2492375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2" name="组合 11"/>
          <p:cNvGrpSpPr/>
          <p:nvPr/>
        </p:nvGrpSpPr>
        <p:grpSpPr>
          <a:xfrm>
            <a:off x="3444875" y="2492375"/>
            <a:ext cx="785813" cy="2492375"/>
            <a:chOff x="3444875" y="2492375"/>
            <a:chExt cx="785813" cy="2492375"/>
          </a:xfrm>
        </p:grpSpPr>
        <p:sp>
          <p:nvSpPr>
            <p:cNvPr id="19467" name="TextBox 21"/>
            <p:cNvSpPr txBox="1">
              <a:spLocks noChangeArrowheads="1"/>
            </p:cNvSpPr>
            <p:nvPr/>
          </p:nvSpPr>
          <p:spPr bwMode="auto">
            <a:xfrm>
              <a:off x="3444875" y="3541713"/>
              <a:ext cx="785813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/>
                <a:t>430</a:t>
              </a:r>
              <a:endParaRPr lang="zh-CN" altLang="en-US" dirty="0"/>
            </a:p>
          </p:txBody>
        </p:sp>
        <p:cxnSp>
          <p:nvCxnSpPr>
            <p:cNvPr id="5" name="直接箭头连接符 4"/>
            <p:cNvCxnSpPr/>
            <p:nvPr/>
          </p:nvCxnSpPr>
          <p:spPr bwMode="auto">
            <a:xfrm flipH="1" flipV="1">
              <a:off x="3779912" y="2492375"/>
              <a:ext cx="1" cy="104933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" name="直接箭头连接符 6"/>
            <p:cNvCxnSpPr/>
            <p:nvPr/>
          </p:nvCxnSpPr>
          <p:spPr bwMode="auto">
            <a:xfrm>
              <a:off x="3779912" y="4003675"/>
              <a:ext cx="0" cy="98107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3" name="组合 12"/>
          <p:cNvGrpSpPr/>
          <p:nvPr/>
        </p:nvGrpSpPr>
        <p:grpSpPr>
          <a:xfrm>
            <a:off x="683543" y="4568825"/>
            <a:ext cx="3582070" cy="461963"/>
            <a:chOff x="683543" y="4568825"/>
            <a:chExt cx="3582070" cy="461963"/>
          </a:xfrm>
        </p:grpSpPr>
        <p:sp>
          <p:nvSpPr>
            <p:cNvPr id="19468" name="TextBox 22"/>
            <p:cNvSpPr txBox="1">
              <a:spLocks noChangeArrowheads="1"/>
            </p:cNvSpPr>
            <p:nvPr/>
          </p:nvSpPr>
          <p:spPr bwMode="auto">
            <a:xfrm>
              <a:off x="2193925" y="4568825"/>
              <a:ext cx="78581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/>
                <a:t>160</a:t>
              </a:r>
              <a:endParaRPr lang="zh-CN" altLang="en-US" dirty="0"/>
            </a:p>
          </p:txBody>
        </p:sp>
        <p:cxnSp>
          <p:nvCxnSpPr>
            <p:cNvPr id="9" name="直接箭头连接符 8"/>
            <p:cNvCxnSpPr/>
            <p:nvPr/>
          </p:nvCxnSpPr>
          <p:spPr bwMode="auto">
            <a:xfrm>
              <a:off x="2843808" y="4799806"/>
              <a:ext cx="142180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" name="直接箭头连接符 10"/>
            <p:cNvCxnSpPr>
              <a:stCxn id="19468" idx="1"/>
            </p:cNvCxnSpPr>
            <p:nvPr/>
          </p:nvCxnSpPr>
          <p:spPr bwMode="auto">
            <a:xfrm flipH="1" flipV="1">
              <a:off x="683543" y="4799806"/>
              <a:ext cx="1510382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10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10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  <p:bldP spid="19460" grpId="0" animBg="1"/>
      <p:bldP spid="1946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1"/>
          <p:cNvSpPr>
            <a:spLocks noChangeArrowheads="1"/>
          </p:cNvSpPr>
          <p:nvPr/>
        </p:nvSpPr>
        <p:spPr bwMode="auto">
          <a:xfrm>
            <a:off x="250825" y="1246188"/>
            <a:ext cx="3338513" cy="523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/>
              <a:t>模型</a:t>
            </a:r>
            <a:r>
              <a:rPr lang="en-US" altLang="zh-CN" sz="2800" b="1"/>
              <a:t>2    </a:t>
            </a:r>
            <a:r>
              <a:rPr lang="zh-CN" altLang="zh-CN" sz="2800" b="1"/>
              <a:t>幂函数模型 </a:t>
            </a:r>
            <a:endParaRPr lang="zh-CN" altLang="en-US" sz="2800" b="1"/>
          </a:p>
        </p:txBody>
      </p:sp>
      <p:sp>
        <p:nvSpPr>
          <p:cNvPr id="20484" name="矩形 3"/>
          <p:cNvSpPr>
            <a:spLocks noChangeArrowheads="1"/>
          </p:cNvSpPr>
          <p:nvPr/>
        </p:nvSpPr>
        <p:spPr bwMode="auto">
          <a:xfrm>
            <a:off x="1331913" y="1985963"/>
            <a:ext cx="21605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运动生理学</a:t>
            </a:r>
            <a:endParaRPr lang="zh-CN" altLang="en-US" sz="2800" b="1"/>
          </a:p>
        </p:txBody>
      </p:sp>
      <p:sp>
        <p:nvSpPr>
          <p:cNvPr id="20485" name="矩形 4"/>
          <p:cNvSpPr>
            <a:spLocks noChangeArrowheads="1"/>
          </p:cNvSpPr>
          <p:nvPr/>
        </p:nvSpPr>
        <p:spPr bwMode="auto">
          <a:xfrm>
            <a:off x="4354513" y="1249363"/>
            <a:ext cx="3057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/>
              <a:t>确定幂函数的幂次</a:t>
            </a:r>
            <a:endParaRPr lang="zh-CN" altLang="en-US" sz="2800" b="1"/>
          </a:p>
        </p:txBody>
      </p:sp>
      <p:sp>
        <p:nvSpPr>
          <p:cNvPr id="20486" name="矩形 6"/>
          <p:cNvSpPr>
            <a:spLocks noChangeArrowheads="1"/>
          </p:cNvSpPr>
          <p:nvPr/>
        </p:nvSpPr>
        <p:spPr bwMode="auto">
          <a:xfrm>
            <a:off x="1547813" y="542925"/>
            <a:ext cx="5976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举重</a:t>
            </a:r>
            <a:r>
              <a:rPr lang="zh-CN" altLang="zh-CN" sz="2800" b="1">
                <a:solidFill>
                  <a:srgbClr val="FF0000"/>
                </a:solidFill>
              </a:rPr>
              <a:t>总成绩</a:t>
            </a:r>
            <a:r>
              <a:rPr lang="en-US" altLang="zh-CN" sz="2800" b="1" i="1">
                <a:solidFill>
                  <a:srgbClr val="FF0000"/>
                </a:solidFill>
              </a:rPr>
              <a:t>y</a:t>
            </a:r>
            <a:r>
              <a:rPr lang="zh-CN" altLang="en-US" sz="2800" b="1"/>
              <a:t>与</a:t>
            </a:r>
            <a:r>
              <a:rPr lang="zh-CN" altLang="zh-CN" sz="2800" b="1"/>
              <a:t>运动员</a:t>
            </a:r>
            <a:r>
              <a:rPr lang="zh-CN" altLang="zh-CN" sz="2800" b="1">
                <a:solidFill>
                  <a:srgbClr val="FF0000"/>
                </a:solidFill>
              </a:rPr>
              <a:t>体重</a:t>
            </a:r>
            <a:r>
              <a:rPr lang="en-US" altLang="zh-CN" sz="2800" b="1" i="1">
                <a:solidFill>
                  <a:srgbClr val="FF0000"/>
                </a:solidFill>
              </a:rPr>
              <a:t>w</a:t>
            </a:r>
            <a:r>
              <a:rPr lang="zh-CN" altLang="zh-CN" sz="2800" b="1"/>
              <a:t>的模型</a:t>
            </a:r>
            <a:endParaRPr lang="zh-CN" altLang="en-US" sz="2800" b="1"/>
          </a:p>
        </p:txBody>
      </p:sp>
      <p:sp>
        <p:nvSpPr>
          <p:cNvPr id="20487" name="矩形 7"/>
          <p:cNvSpPr>
            <a:spLocks noChangeArrowheads="1"/>
          </p:cNvSpPr>
          <p:nvPr/>
        </p:nvSpPr>
        <p:spPr bwMode="auto">
          <a:xfrm>
            <a:off x="3841750" y="1916113"/>
            <a:ext cx="2492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/>
              <a:t>s </a:t>
            </a:r>
            <a:r>
              <a:rPr lang="en-US" altLang="zh-CN" sz="2800" b="1"/>
              <a:t>~ </a:t>
            </a:r>
            <a:r>
              <a:rPr lang="zh-CN" altLang="zh-CN" sz="2800" b="1"/>
              <a:t>肌肉截面积</a:t>
            </a:r>
            <a:endParaRPr lang="zh-CN" altLang="en-US" sz="2800" b="1"/>
          </a:p>
        </p:txBody>
      </p:sp>
      <p:sp>
        <p:nvSpPr>
          <p:cNvPr id="20488" name="矩形 8"/>
          <p:cNvSpPr>
            <a:spLocks noChangeArrowheads="1"/>
          </p:cNvSpPr>
          <p:nvPr/>
        </p:nvSpPr>
        <p:spPr bwMode="auto">
          <a:xfrm>
            <a:off x="6659563" y="1897063"/>
            <a:ext cx="20939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/>
              <a:t>l ~ </a:t>
            </a:r>
            <a:r>
              <a:rPr lang="zh-CN" altLang="zh-CN" sz="2800" b="1"/>
              <a:t>身体尺寸</a:t>
            </a:r>
            <a:endParaRPr lang="zh-CN" altLang="en-US" sz="2800" b="1"/>
          </a:p>
        </p:txBody>
      </p:sp>
      <p:sp>
        <p:nvSpPr>
          <p:cNvPr id="20495" name="矩形 21"/>
          <p:cNvSpPr>
            <a:spLocks noChangeArrowheads="1"/>
          </p:cNvSpPr>
          <p:nvPr/>
        </p:nvSpPr>
        <p:spPr bwMode="auto">
          <a:xfrm>
            <a:off x="4895850" y="3860800"/>
            <a:ext cx="3917950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/>
              <a:t>最小二乘法编程计算</a:t>
            </a:r>
            <a:endParaRPr lang="en-US" altLang="zh-CN" sz="2800" b="1"/>
          </a:p>
          <a:p>
            <a:r>
              <a:rPr lang="en-US" altLang="zh-CN" sz="2800" b="1" i="1"/>
              <a:t>           </a:t>
            </a:r>
            <a:r>
              <a:rPr lang="en-US" altLang="zh-CN" i="1"/>
              <a:t>k </a:t>
            </a:r>
            <a:r>
              <a:rPr lang="en-US" altLang="zh-CN"/>
              <a:t>= 20.4711</a:t>
            </a:r>
            <a:endParaRPr lang="zh-CN" altLang="en-US"/>
          </a:p>
        </p:txBody>
      </p:sp>
      <p:sp>
        <p:nvSpPr>
          <p:cNvPr id="2" name="矩形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737967" y="2652434"/>
            <a:ext cx="1540422" cy="52322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3" name="矩形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163389" y="2625139"/>
            <a:ext cx="1529650" cy="571503"/>
          </a:xfrm>
          <a:prstGeom prst="rect">
            <a:avLst/>
          </a:prstGeom>
          <a:blipFill rotWithShape="1">
            <a:blip r:embed="rId2"/>
            <a:stretch>
              <a:fillRect t="-2151" r="-7570" b="-30108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20" name="矩形 19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630474" y="2652434"/>
            <a:ext cx="1437894" cy="560474"/>
          </a:xfrm>
          <a:prstGeom prst="rect">
            <a:avLst/>
          </a:prstGeom>
          <a:blipFill rotWithShape="1">
            <a:blip r:embed="rId3"/>
            <a:stretch>
              <a:fillRect l="-8898" t="-3261" b="-30435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grpSp>
        <p:nvGrpSpPr>
          <p:cNvPr id="5" name="组合 4"/>
          <p:cNvGrpSpPr/>
          <p:nvPr/>
        </p:nvGrpSpPr>
        <p:grpSpPr bwMode="auto">
          <a:xfrm>
            <a:off x="5508625" y="3328988"/>
            <a:ext cx="2292350" cy="539750"/>
            <a:chOff x="5508625" y="3328922"/>
            <a:chExt cx="2291778" cy="539315"/>
          </a:xfrm>
        </p:grpSpPr>
        <p:sp>
          <p:nvSpPr>
            <p:cNvPr id="20498" name="右箭头 22"/>
            <p:cNvSpPr>
              <a:spLocks noChangeArrowheads="1"/>
            </p:cNvSpPr>
            <p:nvPr/>
          </p:nvSpPr>
          <p:spPr bwMode="auto">
            <a:xfrm>
              <a:off x="5508625" y="3376613"/>
              <a:ext cx="215900" cy="484187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矩形 21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883275" y="3328922"/>
              <a:ext cx="1917128" cy="539315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</p:grpSp>
      <p:grpSp>
        <p:nvGrpSpPr>
          <p:cNvPr id="4" name="组合 3"/>
          <p:cNvGrpSpPr/>
          <p:nvPr/>
        </p:nvGrpSpPr>
        <p:grpSpPr bwMode="auto">
          <a:xfrm>
            <a:off x="5157788" y="5210175"/>
            <a:ext cx="3119437" cy="1062038"/>
            <a:chOff x="5157530" y="5210175"/>
            <a:chExt cx="3119893" cy="1061603"/>
          </a:xfrm>
        </p:grpSpPr>
        <p:sp>
          <p:nvSpPr>
            <p:cNvPr id="20496" name="矩形 25"/>
            <p:cNvSpPr>
              <a:spLocks noChangeArrowheads="1"/>
            </p:cNvSpPr>
            <p:nvPr/>
          </p:nvSpPr>
          <p:spPr bwMode="auto">
            <a:xfrm>
              <a:off x="5610225" y="5210175"/>
              <a:ext cx="2078038" cy="522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zh-CN" sz="2800" b="1">
                  <a:solidFill>
                    <a:srgbClr val="000000"/>
                  </a:solidFill>
                </a:rPr>
                <a:t>幂函数模型 </a:t>
              </a: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23" name="矩形 22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157530" y="5732463"/>
              <a:ext cx="3119893" cy="539315"/>
            </a:xfrm>
            <a:prstGeom prst="rect">
              <a:avLst/>
            </a:prstGeom>
            <a:blipFill rotWithShape="1">
              <a:blip r:embed="rId5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17500" y="2852936"/>
            <a:ext cx="4537075" cy="3024188"/>
            <a:chOff x="317500" y="2860675"/>
            <a:chExt cx="4537075" cy="3024188"/>
          </a:xfrm>
        </p:grpSpPr>
        <p:pic>
          <p:nvPicPr>
            <p:cNvPr id="20483" name="Picture 2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500" y="2860675"/>
              <a:ext cx="4537075" cy="3024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矩形 20"/>
            <p:cNvSpPr/>
            <p:nvPr/>
          </p:nvSpPr>
          <p:spPr>
            <a:xfrm>
              <a:off x="1010718" y="2996952"/>
              <a:ext cx="32092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i="1" dirty="0"/>
                <a:t>y</a:t>
              </a:r>
              <a:endParaRPr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3779912" y="5157192"/>
              <a:ext cx="72008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i="1" dirty="0"/>
                <a:t>w</a:t>
              </a:r>
              <a:r>
                <a:rPr lang="en-US" altLang="zh-CN" b="1" baseline="30000" dirty="0" smtClean="0"/>
                <a:t>2/3</a:t>
              </a:r>
              <a:endParaRPr lang="zh-CN" altLang="en-US" dirty="0"/>
            </a:p>
          </p:txBody>
        </p:sp>
      </p:grpSp>
      <p:cxnSp>
        <p:nvCxnSpPr>
          <p:cNvPr id="20493" name="Line 22"/>
          <p:cNvCxnSpPr>
            <a:cxnSpLocks noChangeShapeType="1"/>
          </p:cNvCxnSpPr>
          <p:nvPr/>
        </p:nvCxnSpPr>
        <p:spPr bwMode="auto">
          <a:xfrm flipV="1">
            <a:off x="900113" y="3068638"/>
            <a:ext cx="3240087" cy="252095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10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10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nimBg="1"/>
      <p:bldP spid="20484" grpId="0"/>
      <p:bldP spid="20485" grpId="0"/>
      <p:bldP spid="20487" grpId="0"/>
      <p:bldP spid="20488" grpId="0"/>
      <p:bldP spid="2049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1" name="Group 26"/>
          <p:cNvGrpSpPr/>
          <p:nvPr/>
        </p:nvGrpSpPr>
        <p:grpSpPr bwMode="auto">
          <a:xfrm>
            <a:off x="6248400" y="838200"/>
            <a:ext cx="2895600" cy="2819400"/>
            <a:chOff x="3936" y="336"/>
            <a:chExt cx="1824" cy="1776"/>
          </a:xfrm>
        </p:grpSpPr>
        <p:grpSp>
          <p:nvGrpSpPr>
            <p:cNvPr id="6163" name="Group 2"/>
            <p:cNvGrpSpPr/>
            <p:nvPr/>
          </p:nvGrpSpPr>
          <p:grpSpPr bwMode="auto">
            <a:xfrm>
              <a:off x="3936" y="336"/>
              <a:ext cx="1728" cy="1776"/>
              <a:chOff x="2400" y="1008"/>
              <a:chExt cx="1728" cy="1776"/>
            </a:xfrm>
          </p:grpSpPr>
          <p:sp>
            <p:nvSpPr>
              <p:cNvPr id="6167" name="Line 3"/>
              <p:cNvSpPr>
                <a:spLocks noChangeShapeType="1"/>
              </p:cNvSpPr>
              <p:nvPr/>
            </p:nvSpPr>
            <p:spPr bwMode="auto">
              <a:xfrm>
                <a:off x="2736" y="1248"/>
                <a:ext cx="1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68" name="Line 4"/>
              <p:cNvSpPr>
                <a:spLocks noChangeShapeType="1"/>
              </p:cNvSpPr>
              <p:nvPr/>
            </p:nvSpPr>
            <p:spPr bwMode="auto">
              <a:xfrm flipV="1">
                <a:off x="2736" y="100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69" name="Line 5"/>
              <p:cNvSpPr>
                <a:spLocks noChangeShapeType="1"/>
              </p:cNvSpPr>
              <p:nvPr/>
            </p:nvSpPr>
            <p:spPr bwMode="auto">
              <a:xfrm flipV="1">
                <a:off x="3792" y="100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0" name="Line 6"/>
              <p:cNvSpPr>
                <a:spLocks noChangeShapeType="1"/>
              </p:cNvSpPr>
              <p:nvPr/>
            </p:nvSpPr>
            <p:spPr bwMode="auto">
              <a:xfrm>
                <a:off x="2880" y="1248"/>
                <a:ext cx="0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1" name="Line 7"/>
              <p:cNvSpPr>
                <a:spLocks noChangeShapeType="1"/>
              </p:cNvSpPr>
              <p:nvPr/>
            </p:nvSpPr>
            <p:spPr bwMode="auto">
              <a:xfrm>
                <a:off x="3648" y="1248"/>
                <a:ext cx="0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2" name="Line 8"/>
              <p:cNvSpPr>
                <a:spLocks noChangeShapeType="1"/>
              </p:cNvSpPr>
              <p:nvPr/>
            </p:nvSpPr>
            <p:spPr bwMode="auto">
              <a:xfrm>
                <a:off x="2736" y="2352"/>
                <a:ext cx="1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3" name="Line 9"/>
              <p:cNvSpPr>
                <a:spLocks noChangeShapeType="1"/>
              </p:cNvSpPr>
              <p:nvPr/>
            </p:nvSpPr>
            <p:spPr bwMode="auto">
              <a:xfrm>
                <a:off x="2736" y="235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4" name="Line 10"/>
              <p:cNvSpPr>
                <a:spLocks noChangeShapeType="1"/>
              </p:cNvSpPr>
              <p:nvPr/>
            </p:nvSpPr>
            <p:spPr bwMode="auto">
              <a:xfrm>
                <a:off x="3792" y="235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5" name="Line 11"/>
              <p:cNvSpPr>
                <a:spLocks noChangeShapeType="1"/>
              </p:cNvSpPr>
              <p:nvPr/>
            </p:nvSpPr>
            <p:spPr bwMode="auto">
              <a:xfrm>
                <a:off x="3024" y="1248"/>
                <a:ext cx="0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6" name="Line 12"/>
              <p:cNvSpPr>
                <a:spLocks noChangeShapeType="1"/>
              </p:cNvSpPr>
              <p:nvPr/>
            </p:nvSpPr>
            <p:spPr bwMode="auto">
              <a:xfrm>
                <a:off x="3504" y="1248"/>
                <a:ext cx="0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7" name="Text Box 13"/>
              <p:cNvSpPr txBox="1">
                <a:spLocks noChangeArrowheads="1"/>
              </p:cNvSpPr>
              <p:nvPr/>
            </p:nvSpPr>
            <p:spPr bwMode="auto">
              <a:xfrm>
                <a:off x="2832" y="1728"/>
                <a:ext cx="240" cy="288"/>
              </a:xfrm>
              <a:prstGeom prst="rect">
                <a:avLst/>
              </a:prstGeom>
              <a:solidFill>
                <a:srgbClr val="999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/>
                  <a:t>d</a:t>
                </a:r>
                <a:endParaRPr lang="en-US" altLang="zh-CN" b="1"/>
              </a:p>
            </p:txBody>
          </p:sp>
          <p:sp>
            <p:nvSpPr>
              <p:cNvPr id="6178" name="Text Box 14"/>
              <p:cNvSpPr txBox="1">
                <a:spLocks noChangeArrowheads="1"/>
              </p:cNvSpPr>
              <p:nvPr/>
            </p:nvSpPr>
            <p:spPr bwMode="auto">
              <a:xfrm>
                <a:off x="3456" y="1728"/>
                <a:ext cx="240" cy="288"/>
              </a:xfrm>
              <a:prstGeom prst="rect">
                <a:avLst/>
              </a:prstGeom>
              <a:solidFill>
                <a:srgbClr val="999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/>
                  <a:t>d</a:t>
                </a:r>
                <a:endParaRPr lang="en-US" altLang="zh-CN" b="1"/>
              </a:p>
            </p:txBody>
          </p:sp>
          <p:sp>
            <p:nvSpPr>
              <p:cNvPr id="6179" name="Line 15"/>
              <p:cNvSpPr>
                <a:spLocks noChangeShapeType="1"/>
              </p:cNvSpPr>
              <p:nvPr/>
            </p:nvSpPr>
            <p:spPr bwMode="auto">
              <a:xfrm flipV="1">
                <a:off x="2688" y="187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0" name="Line 16"/>
              <p:cNvSpPr>
                <a:spLocks noChangeShapeType="1"/>
              </p:cNvSpPr>
              <p:nvPr/>
            </p:nvSpPr>
            <p:spPr bwMode="auto">
              <a:xfrm>
                <a:off x="3312" y="187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1" name="Line 17"/>
              <p:cNvSpPr>
                <a:spLocks noChangeShapeType="1"/>
              </p:cNvSpPr>
              <p:nvPr/>
            </p:nvSpPr>
            <p:spPr bwMode="auto">
              <a:xfrm flipH="1">
                <a:off x="3024" y="187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2" name="Line 18"/>
              <p:cNvSpPr>
                <a:spLocks noChangeShapeType="1"/>
              </p:cNvSpPr>
              <p:nvPr/>
            </p:nvSpPr>
            <p:spPr bwMode="auto">
              <a:xfrm flipH="1">
                <a:off x="3648" y="187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3" name="Text Box 19"/>
              <p:cNvSpPr txBox="1">
                <a:spLocks noChangeArrowheads="1"/>
              </p:cNvSpPr>
              <p:nvPr/>
            </p:nvSpPr>
            <p:spPr bwMode="auto">
              <a:xfrm>
                <a:off x="3072" y="2496"/>
                <a:ext cx="336" cy="288"/>
              </a:xfrm>
              <a:prstGeom prst="rect">
                <a:avLst/>
              </a:prstGeom>
              <a:solidFill>
                <a:srgbClr val="999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/>
                  <a:t>墙</a:t>
                </a:r>
                <a:endParaRPr lang="zh-CN" altLang="en-US" b="1"/>
              </a:p>
            </p:txBody>
          </p:sp>
          <p:sp>
            <p:nvSpPr>
              <p:cNvPr id="6184" name="Text Box 20"/>
              <p:cNvSpPr txBox="1">
                <a:spLocks noChangeArrowheads="1"/>
              </p:cNvSpPr>
              <p:nvPr/>
            </p:nvSpPr>
            <p:spPr bwMode="auto">
              <a:xfrm>
                <a:off x="3168" y="1728"/>
                <a:ext cx="240" cy="288"/>
              </a:xfrm>
              <a:prstGeom prst="rect">
                <a:avLst/>
              </a:prstGeom>
              <a:solidFill>
                <a:srgbClr val="999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/>
                  <a:t>l</a:t>
                </a:r>
                <a:endParaRPr lang="en-US" altLang="zh-CN" b="1"/>
              </a:p>
            </p:txBody>
          </p:sp>
          <p:sp>
            <p:nvSpPr>
              <p:cNvPr id="6185" name="Text Box 21"/>
              <p:cNvSpPr txBox="1">
                <a:spLocks noChangeArrowheads="1"/>
              </p:cNvSpPr>
              <p:nvPr/>
            </p:nvSpPr>
            <p:spPr bwMode="auto">
              <a:xfrm>
                <a:off x="2400" y="1152"/>
                <a:ext cx="336" cy="748"/>
              </a:xfrm>
              <a:prstGeom prst="rect">
                <a:avLst/>
              </a:prstGeom>
              <a:solidFill>
                <a:srgbClr val="999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/>
                  <a:t>室内  </a:t>
                </a:r>
                <a:r>
                  <a:rPr lang="en-US" altLang="zh-CN" b="1" i="1"/>
                  <a:t>T</a:t>
                </a:r>
                <a:r>
                  <a:rPr lang="en-US" altLang="zh-CN" b="1" baseline="-25000"/>
                  <a:t>1</a:t>
                </a:r>
                <a:endParaRPr lang="en-US" altLang="zh-CN" b="1" baseline="-25000"/>
              </a:p>
            </p:txBody>
          </p:sp>
          <p:sp>
            <p:nvSpPr>
              <p:cNvPr id="6186" name="Text Box 22"/>
              <p:cNvSpPr txBox="1">
                <a:spLocks noChangeArrowheads="1"/>
              </p:cNvSpPr>
              <p:nvPr/>
            </p:nvSpPr>
            <p:spPr bwMode="auto">
              <a:xfrm>
                <a:off x="3792" y="1152"/>
                <a:ext cx="336" cy="748"/>
              </a:xfrm>
              <a:prstGeom prst="rect">
                <a:avLst/>
              </a:prstGeom>
              <a:solidFill>
                <a:srgbClr val="999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/>
                  <a:t>室外  </a:t>
                </a:r>
                <a:r>
                  <a:rPr lang="en-US" altLang="zh-CN" b="1" i="1"/>
                  <a:t>T</a:t>
                </a:r>
                <a:r>
                  <a:rPr lang="en-US" altLang="zh-CN" b="1" baseline="-25000"/>
                  <a:t>2</a:t>
                </a:r>
                <a:endParaRPr lang="en-US" altLang="zh-CN" b="1" baseline="-25000"/>
              </a:p>
            </p:txBody>
          </p:sp>
        </p:grpSp>
        <p:grpSp>
          <p:nvGrpSpPr>
            <p:cNvPr id="6164" name="Group 23"/>
            <p:cNvGrpSpPr/>
            <p:nvPr/>
          </p:nvGrpSpPr>
          <p:grpSpPr bwMode="auto">
            <a:xfrm>
              <a:off x="4080" y="1296"/>
              <a:ext cx="1680" cy="327"/>
              <a:chOff x="4176" y="1296"/>
              <a:chExt cx="1680" cy="327"/>
            </a:xfrm>
          </p:grpSpPr>
          <p:sp>
            <p:nvSpPr>
              <p:cNvPr id="6165" name="Line 24"/>
              <p:cNvSpPr>
                <a:spLocks noChangeShapeType="1"/>
              </p:cNvSpPr>
              <p:nvPr/>
            </p:nvSpPr>
            <p:spPr bwMode="auto">
              <a:xfrm>
                <a:off x="4176" y="1488"/>
                <a:ext cx="124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66" name="Text Box 25"/>
              <p:cNvSpPr txBox="1">
                <a:spLocks noChangeArrowheads="1"/>
              </p:cNvSpPr>
              <p:nvPr/>
            </p:nvSpPr>
            <p:spPr bwMode="auto">
              <a:xfrm>
                <a:off x="5376" y="1296"/>
                <a:ext cx="48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/>
                  <a:t>Q</a:t>
                </a:r>
                <a:r>
                  <a:rPr lang="en-US" altLang="zh-CN" sz="2800" b="1" baseline="-25000"/>
                  <a:t>1</a:t>
                </a:r>
                <a:endParaRPr lang="en-US" altLang="zh-CN" sz="2800" b="1"/>
              </a:p>
            </p:txBody>
          </p:sp>
        </p:grpSp>
      </p:grpSp>
      <p:sp>
        <p:nvSpPr>
          <p:cNvPr id="3099" name="Text Box 27"/>
          <p:cNvSpPr txBox="1">
            <a:spLocks noChangeArrowheads="1"/>
          </p:cNvSpPr>
          <p:nvPr/>
        </p:nvSpPr>
        <p:spPr bwMode="auto">
          <a:xfrm>
            <a:off x="7162800" y="1219200"/>
            <a:ext cx="609600" cy="45720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/>
              <a:t>T</a:t>
            </a:r>
            <a:r>
              <a:rPr lang="en-US" altLang="zh-CN" b="1" i="1" baseline="-25000"/>
              <a:t>a</a:t>
            </a:r>
            <a:endParaRPr lang="en-US" altLang="zh-CN" b="1"/>
          </a:p>
        </p:txBody>
      </p:sp>
      <p:sp>
        <p:nvSpPr>
          <p:cNvPr id="3100" name="Text Box 28"/>
          <p:cNvSpPr txBox="1">
            <a:spLocks noChangeArrowheads="1"/>
          </p:cNvSpPr>
          <p:nvPr/>
        </p:nvSpPr>
        <p:spPr bwMode="auto">
          <a:xfrm>
            <a:off x="7620000" y="1371600"/>
            <a:ext cx="533400" cy="4572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/>
              <a:t>T</a:t>
            </a:r>
            <a:r>
              <a:rPr lang="en-US" altLang="zh-CN" b="1" i="1" baseline="-25000"/>
              <a:t>b</a:t>
            </a:r>
            <a:endParaRPr lang="en-US" altLang="zh-CN" b="1"/>
          </a:p>
        </p:txBody>
      </p:sp>
      <p:sp>
        <p:nvSpPr>
          <p:cNvPr id="3101" name="Text Box 29"/>
          <p:cNvSpPr txBox="1">
            <a:spLocks noChangeArrowheads="1"/>
          </p:cNvSpPr>
          <p:nvPr/>
        </p:nvSpPr>
        <p:spPr bwMode="auto">
          <a:xfrm>
            <a:off x="1524000" y="776288"/>
            <a:ext cx="464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记双层玻璃窗传导的热量</a:t>
            </a:r>
            <a:r>
              <a:rPr lang="en-US" altLang="zh-CN" sz="2800" b="1" i="1"/>
              <a:t>Q</a:t>
            </a:r>
            <a:r>
              <a:rPr lang="en-US" altLang="zh-CN" sz="2800" b="1" baseline="-25000"/>
              <a:t>1</a:t>
            </a:r>
            <a:endParaRPr lang="en-US" altLang="zh-CN" sz="2800" b="1" baseline="-25000"/>
          </a:p>
        </p:txBody>
      </p:sp>
      <p:sp>
        <p:nvSpPr>
          <p:cNvPr id="3102" name="Text Box 30"/>
          <p:cNvSpPr txBox="1">
            <a:spLocks noChangeArrowheads="1"/>
          </p:cNvSpPr>
          <p:nvPr/>
        </p:nvSpPr>
        <p:spPr bwMode="auto">
          <a:xfrm>
            <a:off x="685800" y="1371600"/>
            <a:ext cx="464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T</a:t>
            </a:r>
            <a:r>
              <a:rPr lang="en-US" altLang="zh-CN" sz="2800" b="1" i="1" baseline="-25000"/>
              <a:t>a</a:t>
            </a:r>
            <a:r>
              <a:rPr lang="en-US" altLang="zh-CN" sz="2800" b="1"/>
              <a:t>~</a:t>
            </a:r>
            <a:r>
              <a:rPr lang="zh-CN" altLang="en-US" sz="2800" b="1"/>
              <a:t>内层玻璃的外侧温度</a:t>
            </a:r>
            <a:endParaRPr lang="zh-CN" altLang="en-US" sz="2800" b="1"/>
          </a:p>
        </p:txBody>
      </p:sp>
      <p:sp>
        <p:nvSpPr>
          <p:cNvPr id="3103" name="Text Box 31"/>
          <p:cNvSpPr txBox="1">
            <a:spLocks noChangeArrowheads="1"/>
          </p:cNvSpPr>
          <p:nvPr/>
        </p:nvSpPr>
        <p:spPr bwMode="auto">
          <a:xfrm>
            <a:off x="685800" y="1995488"/>
            <a:ext cx="464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T</a:t>
            </a:r>
            <a:r>
              <a:rPr lang="en-US" altLang="zh-CN" sz="2800" b="1" i="1" baseline="-25000"/>
              <a:t>b</a:t>
            </a:r>
            <a:r>
              <a:rPr lang="en-US" altLang="zh-CN" sz="2800" b="1"/>
              <a:t>~</a:t>
            </a:r>
            <a:r>
              <a:rPr lang="zh-CN" altLang="en-US" sz="2800" b="1"/>
              <a:t>外层玻璃的内侧温度</a:t>
            </a:r>
            <a:endParaRPr lang="zh-CN" altLang="en-US" sz="2800" b="1"/>
          </a:p>
        </p:txBody>
      </p:sp>
      <p:grpSp>
        <p:nvGrpSpPr>
          <p:cNvPr id="5" name="Group 39"/>
          <p:cNvGrpSpPr/>
          <p:nvPr/>
        </p:nvGrpSpPr>
        <p:grpSpPr bwMode="auto">
          <a:xfrm>
            <a:off x="685800" y="2590800"/>
            <a:ext cx="3871913" cy="1192213"/>
            <a:chOff x="480" y="1488"/>
            <a:chExt cx="2439" cy="751"/>
          </a:xfrm>
        </p:grpSpPr>
        <p:sp>
          <p:nvSpPr>
            <p:cNvPr id="6161" name="Text Box 32"/>
            <p:cNvSpPr txBox="1">
              <a:spLocks noChangeArrowheads="1"/>
            </p:cNvSpPr>
            <p:nvPr/>
          </p:nvSpPr>
          <p:spPr bwMode="auto">
            <a:xfrm>
              <a:off x="480" y="1488"/>
              <a:ext cx="22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/>
                <a:t>k</a:t>
              </a:r>
              <a:r>
                <a:rPr lang="en-US" altLang="zh-CN" sz="2800" b="1" baseline="-25000"/>
                <a:t>1</a:t>
              </a:r>
              <a:r>
                <a:rPr lang="en-US" altLang="zh-CN" sz="2800" b="1"/>
                <a:t>~</a:t>
              </a:r>
              <a:r>
                <a:rPr lang="zh-CN" altLang="en-US" sz="2800" b="1"/>
                <a:t>玻璃的热传导系数</a:t>
              </a:r>
              <a:endParaRPr lang="zh-CN" altLang="en-US" sz="2800" b="1"/>
            </a:p>
          </p:txBody>
        </p:sp>
        <p:sp>
          <p:nvSpPr>
            <p:cNvPr id="6162" name="Text Box 33"/>
            <p:cNvSpPr txBox="1">
              <a:spLocks noChangeArrowheads="1"/>
            </p:cNvSpPr>
            <p:nvPr/>
          </p:nvSpPr>
          <p:spPr bwMode="auto">
            <a:xfrm>
              <a:off x="480" y="1824"/>
              <a:ext cx="22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/>
                <a:t>k</a:t>
              </a:r>
              <a:r>
                <a:rPr lang="en-US" altLang="zh-CN" sz="2800" b="1" baseline="-25000"/>
                <a:t>2</a:t>
              </a:r>
              <a:r>
                <a:rPr lang="en-US" altLang="zh-CN" sz="2800" b="1"/>
                <a:t>~</a:t>
              </a:r>
              <a:r>
                <a:rPr lang="zh-CN" altLang="zh-CN" sz="2800" b="1"/>
                <a:t>空气</a:t>
              </a:r>
              <a:r>
                <a:rPr lang="zh-CN" altLang="en-US" sz="2800" b="1"/>
                <a:t>的热传导系数</a:t>
              </a:r>
              <a:endParaRPr lang="zh-CN" altLang="en-US" sz="2800" b="1"/>
            </a:p>
          </p:txBody>
        </p:sp>
        <p:graphicFrame>
          <p:nvGraphicFramePr>
            <p:cNvPr id="6150" name="Object 34"/>
            <p:cNvGraphicFramePr>
              <a:graphicFrameLocks noChangeAspect="1"/>
            </p:cNvGraphicFramePr>
            <p:nvPr/>
          </p:nvGraphicFramePr>
          <p:xfrm>
            <a:off x="2840" y="2080"/>
            <a:ext cx="79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8" name="公式" r:id="rId1" imgW="127000" imgH="253365" progId="Equation.3">
                    <p:embed/>
                  </p:oleObj>
                </mc:Choice>
                <mc:Fallback>
                  <p:oleObj name="公式" r:id="rId1" imgW="127000" imgH="253365" progId="Equation.3">
                    <p:embed/>
                    <p:pic>
                      <p:nvPicPr>
                        <p:cNvPr id="0" name="Object 34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0" y="2080"/>
                          <a:ext cx="79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07" name="Object 35"/>
          <p:cNvGraphicFramePr>
            <a:graphicFrameLocks noChangeAspect="1"/>
          </p:cNvGraphicFramePr>
          <p:nvPr/>
        </p:nvGraphicFramePr>
        <p:xfrm>
          <a:off x="755650" y="3860800"/>
          <a:ext cx="2447925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9" name="公式" r:id="rId3" imgW="888365" imgH="393700" progId="Equation.3">
                  <p:embed/>
                </p:oleObj>
              </mc:Choice>
              <mc:Fallback>
                <p:oleObj name="公式" r:id="rId3" imgW="888365" imgH="393700" progId="Equation.3">
                  <p:embed/>
                  <p:pic>
                    <p:nvPicPr>
                      <p:cNvPr id="0" name="Object 3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860800"/>
                        <a:ext cx="2447925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1028"/>
          <p:cNvGrpSpPr/>
          <p:nvPr/>
        </p:nvGrpSpPr>
        <p:grpSpPr bwMode="auto">
          <a:xfrm>
            <a:off x="457200" y="4953000"/>
            <a:ext cx="7620000" cy="1295400"/>
            <a:chOff x="288" y="2928"/>
            <a:chExt cx="4800" cy="816"/>
          </a:xfrm>
        </p:grpSpPr>
        <p:graphicFrame>
          <p:nvGraphicFramePr>
            <p:cNvPr id="6149" name="Object 36"/>
            <p:cNvGraphicFramePr>
              <a:graphicFrameLocks noChangeAspect="1"/>
            </p:cNvGraphicFramePr>
            <p:nvPr/>
          </p:nvGraphicFramePr>
          <p:xfrm>
            <a:off x="864" y="2928"/>
            <a:ext cx="4224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80" name="公式" r:id="rId5" imgW="2527300" imgH="520700" progId="Equation.3">
                    <p:embed/>
                  </p:oleObj>
                </mc:Choice>
                <mc:Fallback>
                  <p:oleObj name="公式" r:id="rId5" imgW="2527300" imgH="52070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928"/>
                          <a:ext cx="4224" cy="8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0" name="AutoShape 37"/>
            <p:cNvSpPr>
              <a:spLocks noChangeArrowheads="1"/>
            </p:cNvSpPr>
            <p:nvPr/>
          </p:nvSpPr>
          <p:spPr bwMode="auto">
            <a:xfrm>
              <a:off x="288" y="3168"/>
              <a:ext cx="336" cy="240"/>
            </a:xfrm>
            <a:prstGeom prst="rightArrow">
              <a:avLst>
                <a:gd name="adj1" fmla="val 50000"/>
                <a:gd name="adj2" fmla="val 3500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59" name="Text Box 41"/>
          <p:cNvSpPr txBox="1">
            <a:spLocks noChangeArrowheads="1"/>
          </p:cNvSpPr>
          <p:nvPr/>
        </p:nvSpPr>
        <p:spPr bwMode="auto">
          <a:xfrm>
            <a:off x="381000" y="700088"/>
            <a:ext cx="1095375" cy="57943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建模</a:t>
            </a:r>
            <a:endParaRPr lang="zh-CN" altLang="en-US" sz="3200" b="1">
              <a:ea typeface="楷体_GB2312" pitchFamily="49" charset="-122"/>
            </a:endParaRPr>
          </a:p>
        </p:txBody>
      </p:sp>
      <p:graphicFrame>
        <p:nvGraphicFramePr>
          <p:cNvPr id="44037" name="Object 1029"/>
          <p:cNvGraphicFramePr>
            <a:graphicFrameLocks noChangeAspect="1"/>
          </p:cNvGraphicFramePr>
          <p:nvPr/>
        </p:nvGraphicFramePr>
        <p:xfrm>
          <a:off x="3203575" y="3860800"/>
          <a:ext cx="2232025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1" name="公式" r:id="rId7" imgW="735965" imgH="393700" progId="Equation.3">
                  <p:embed/>
                </p:oleObj>
              </mc:Choice>
              <mc:Fallback>
                <p:oleObj name="公式" r:id="rId7" imgW="735965" imgH="393700" progId="Equation.3">
                  <p:embed/>
                  <p:pic>
                    <p:nvPicPr>
                      <p:cNvPr id="0" name="Object 102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3860800"/>
                        <a:ext cx="2232025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1030"/>
          <p:cNvGraphicFramePr>
            <a:graphicFrameLocks noChangeAspect="1"/>
          </p:cNvGraphicFramePr>
          <p:nvPr/>
        </p:nvGraphicFramePr>
        <p:xfrm>
          <a:off x="5435600" y="3860800"/>
          <a:ext cx="1871663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2" name="公式" r:id="rId9" imgW="723900" imgH="393700" progId="Equation.3">
                  <p:embed/>
                </p:oleObj>
              </mc:Choice>
              <mc:Fallback>
                <p:oleObj name="公式" r:id="rId9" imgW="723900" imgH="393700" progId="Equation.3">
                  <p:embed/>
                  <p:pic>
                    <p:nvPicPr>
                      <p:cNvPr id="0" name="Object 103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3860800"/>
                        <a:ext cx="1871663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1000"/>
                                        <p:tgtEl>
                                          <p:spTgt spid="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2" dur="1000"/>
                                        <p:tgtEl>
                                          <p:spTgt spid="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9" grpId="0" animBg="1" autoUpdateAnimBg="0"/>
      <p:bldP spid="3100" grpId="0" animBg="1" autoUpdateAnimBg="0"/>
      <p:bldP spid="3101" grpId="0"/>
      <p:bldP spid="3102" grpId="0" autoUpdateAnimBg="0"/>
      <p:bldP spid="3103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657225" y="1268413"/>
            <a:ext cx="4059238" cy="523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/>
              <a:t>模型</a:t>
            </a:r>
            <a:r>
              <a:rPr lang="en-US" altLang="zh-CN" sz="2800" b="1"/>
              <a:t>3    </a:t>
            </a:r>
            <a:r>
              <a:rPr lang="zh-CN" altLang="zh-CN" sz="2800" b="1"/>
              <a:t>幂函数改进模型 </a:t>
            </a:r>
            <a:endParaRPr lang="zh-CN" altLang="en-US" sz="2800" b="1"/>
          </a:p>
        </p:txBody>
      </p:sp>
      <p:sp>
        <p:nvSpPr>
          <p:cNvPr id="21507" name="矩形 6"/>
          <p:cNvSpPr>
            <a:spLocks noChangeArrowheads="1"/>
          </p:cNvSpPr>
          <p:nvPr/>
        </p:nvSpPr>
        <p:spPr bwMode="auto">
          <a:xfrm>
            <a:off x="1547813" y="542925"/>
            <a:ext cx="5976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举重</a:t>
            </a:r>
            <a:r>
              <a:rPr lang="zh-CN" altLang="zh-CN" sz="2800" b="1">
                <a:solidFill>
                  <a:srgbClr val="FF0000"/>
                </a:solidFill>
              </a:rPr>
              <a:t>总成绩</a:t>
            </a:r>
            <a:r>
              <a:rPr lang="en-US" altLang="zh-CN" sz="2800" b="1" i="1">
                <a:solidFill>
                  <a:srgbClr val="FF0000"/>
                </a:solidFill>
              </a:rPr>
              <a:t>y</a:t>
            </a:r>
            <a:r>
              <a:rPr lang="zh-CN" altLang="en-US" sz="2800" b="1"/>
              <a:t>与</a:t>
            </a:r>
            <a:r>
              <a:rPr lang="zh-CN" altLang="zh-CN" sz="2800" b="1"/>
              <a:t>运动员</a:t>
            </a:r>
            <a:r>
              <a:rPr lang="zh-CN" altLang="zh-CN" sz="2800" b="1">
                <a:solidFill>
                  <a:srgbClr val="FF0000"/>
                </a:solidFill>
              </a:rPr>
              <a:t>体重</a:t>
            </a:r>
            <a:r>
              <a:rPr lang="en-US" altLang="zh-CN" sz="2800" b="1" i="1">
                <a:solidFill>
                  <a:srgbClr val="FF0000"/>
                </a:solidFill>
              </a:rPr>
              <a:t>w</a:t>
            </a:r>
            <a:r>
              <a:rPr lang="zh-CN" altLang="zh-CN" sz="2800" b="1"/>
              <a:t>的模型</a:t>
            </a:r>
            <a:endParaRPr lang="zh-CN" altLang="en-US" sz="2800" b="1"/>
          </a:p>
        </p:txBody>
      </p:sp>
      <p:sp>
        <p:nvSpPr>
          <p:cNvPr id="2150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" name="矩形 21"/>
          <p:cNvSpPr>
            <a:spLocks noChangeArrowheads="1"/>
          </p:cNvSpPr>
          <p:nvPr/>
        </p:nvSpPr>
        <p:spPr bwMode="auto">
          <a:xfrm>
            <a:off x="611188" y="5111750"/>
            <a:ext cx="2314575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/>
              <a:t>最小二乘法</a:t>
            </a:r>
            <a:endParaRPr lang="en-US" altLang="zh-CN" sz="2800" b="1"/>
          </a:p>
        </p:txBody>
      </p:sp>
      <p:sp>
        <p:nvSpPr>
          <p:cNvPr id="23" name="矩形 2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44331" y="2513576"/>
            <a:ext cx="1351011" cy="461665"/>
          </a:xfrm>
          <a:prstGeom prst="rect">
            <a:avLst/>
          </a:prstGeom>
          <a:blipFill rotWithShape="1">
            <a:blip r:embed="rId1"/>
            <a:stretch>
              <a:fillRect b="-10526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24" name="矩形 2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665666" y="2520532"/>
            <a:ext cx="1338122" cy="503086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25" name="矩形 2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462907" y="2529957"/>
            <a:ext cx="1275093" cy="493661"/>
          </a:xfrm>
          <a:prstGeom prst="rect">
            <a:avLst/>
          </a:prstGeom>
          <a:blipFill rotWithShape="1">
            <a:blip r:embed="rId3"/>
            <a:stretch>
              <a:fillRect l="-7177" t="-2469" b="-28395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grpSp>
        <p:nvGrpSpPr>
          <p:cNvPr id="45" name="组合 44"/>
          <p:cNvGrpSpPr/>
          <p:nvPr/>
        </p:nvGrpSpPr>
        <p:grpSpPr bwMode="auto">
          <a:xfrm>
            <a:off x="1433513" y="3889375"/>
            <a:ext cx="3708400" cy="484188"/>
            <a:chOff x="1434269" y="3888883"/>
            <a:chExt cx="3707266" cy="484187"/>
          </a:xfrm>
        </p:grpSpPr>
        <p:sp>
          <p:nvSpPr>
            <p:cNvPr id="21534" name="右箭头 22"/>
            <p:cNvSpPr>
              <a:spLocks noChangeArrowheads="1"/>
            </p:cNvSpPr>
            <p:nvPr/>
          </p:nvSpPr>
          <p:spPr bwMode="auto">
            <a:xfrm>
              <a:off x="1434269" y="3888883"/>
              <a:ext cx="215900" cy="484187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矩形 29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1691680" y="3888883"/>
              <a:ext cx="3449855" cy="476221"/>
            </a:xfrm>
            <a:prstGeom prst="rect">
              <a:avLst/>
            </a:prstGeom>
            <a:blipFill rotWithShape="1">
              <a:blip r:embed="rId4"/>
              <a:stretch>
                <a:fillRect t="-6410" r="-1947" b="-29487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</p:grp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060450" y="1858963"/>
            <a:ext cx="7327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/>
              <a:t>举重过程中力量的损失及身体尺寸的变化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350838" y="4511675"/>
            <a:ext cx="52514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/>
              <a:t>50</a:t>
            </a:r>
            <a:r>
              <a:rPr lang="zh-CN" altLang="zh-CN" sz="2800" b="1"/>
              <a:t>名顶尖运动员成绩</a:t>
            </a:r>
            <a:r>
              <a:rPr lang="zh-CN" altLang="en-US" sz="2800" b="1"/>
              <a:t>的</a:t>
            </a:r>
            <a:r>
              <a:rPr lang="zh-CN" altLang="zh-CN" sz="2800" b="1"/>
              <a:t>统计分析</a:t>
            </a:r>
            <a:endParaRPr lang="zh-CN" altLang="en-US" sz="2800" b="1"/>
          </a:p>
        </p:txBody>
      </p:sp>
      <p:grpSp>
        <p:nvGrpSpPr>
          <p:cNvPr id="48" name="组合 47"/>
          <p:cNvGrpSpPr/>
          <p:nvPr/>
        </p:nvGrpSpPr>
        <p:grpSpPr bwMode="auto">
          <a:xfrm>
            <a:off x="3259138" y="5219700"/>
            <a:ext cx="3876675" cy="998538"/>
            <a:chOff x="3258754" y="5220160"/>
            <a:chExt cx="3876318" cy="998671"/>
          </a:xfrm>
        </p:grpSpPr>
        <p:sp>
          <p:nvSpPr>
            <p:cNvPr id="21532" name="矩形 25"/>
            <p:cNvSpPr>
              <a:spLocks noChangeArrowheads="1"/>
            </p:cNvSpPr>
            <p:nvPr/>
          </p:nvSpPr>
          <p:spPr bwMode="auto">
            <a:xfrm>
              <a:off x="3676474" y="5220160"/>
              <a:ext cx="2799164" cy="5232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zh-CN" sz="2800" b="1">
                  <a:solidFill>
                    <a:srgbClr val="000000"/>
                  </a:solidFill>
                </a:rPr>
                <a:t>幂函数</a:t>
              </a:r>
              <a:r>
                <a:rPr lang="zh-CN" altLang="zh-CN" sz="2800" b="1"/>
                <a:t>改进</a:t>
              </a:r>
              <a:r>
                <a:rPr lang="zh-CN" altLang="zh-CN" sz="2800" b="1">
                  <a:solidFill>
                    <a:srgbClr val="000000"/>
                  </a:solidFill>
                </a:rPr>
                <a:t>模型 </a:t>
              </a: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35" name="矩形 34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3258754" y="5743380"/>
              <a:ext cx="3876318" cy="475451"/>
            </a:xfrm>
            <a:prstGeom prst="rect">
              <a:avLst/>
            </a:prstGeom>
            <a:blipFill rotWithShape="1">
              <a:blip r:embed="rId5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</p:grpSp>
      <p:grpSp>
        <p:nvGrpSpPr>
          <p:cNvPr id="46" name="组合 45"/>
          <p:cNvGrpSpPr/>
          <p:nvPr/>
        </p:nvGrpSpPr>
        <p:grpSpPr bwMode="auto">
          <a:xfrm>
            <a:off x="5724525" y="4508500"/>
            <a:ext cx="2947988" cy="484188"/>
            <a:chOff x="5724128" y="4509120"/>
            <a:chExt cx="2947671" cy="484187"/>
          </a:xfrm>
        </p:grpSpPr>
        <p:sp>
          <p:nvSpPr>
            <p:cNvPr id="34" name="矩形 33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012160" y="4509120"/>
              <a:ext cx="2659639" cy="475451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21531" name="右箭头 22"/>
            <p:cNvSpPr>
              <a:spLocks noChangeArrowheads="1"/>
            </p:cNvSpPr>
            <p:nvPr/>
          </p:nvSpPr>
          <p:spPr bwMode="auto">
            <a:xfrm>
              <a:off x="5724128" y="4509120"/>
              <a:ext cx="215900" cy="484187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 bwMode="auto">
          <a:xfrm>
            <a:off x="611188" y="2978150"/>
            <a:ext cx="2555875" cy="658813"/>
            <a:chOff x="611560" y="2977509"/>
            <a:chExt cx="2556021" cy="660174"/>
          </a:xfrm>
        </p:grpSpPr>
        <p:sp>
          <p:nvSpPr>
            <p:cNvPr id="27" name="矩形 26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11560" y="3176018"/>
              <a:ext cx="2556021" cy="461665"/>
            </a:xfrm>
            <a:prstGeom prst="rect">
              <a:avLst/>
            </a:prstGeom>
            <a:blipFill rotWithShape="1">
              <a:blip r:embed="rId7"/>
              <a:stretch>
                <a:fillRect b="-18421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21529" name="下箭头 35"/>
            <p:cNvSpPr>
              <a:spLocks noChangeArrowheads="1"/>
            </p:cNvSpPr>
            <p:nvPr/>
          </p:nvSpPr>
          <p:spPr bwMode="auto">
            <a:xfrm>
              <a:off x="1665748" y="2977509"/>
              <a:ext cx="484632" cy="152400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 bwMode="auto">
          <a:xfrm>
            <a:off x="3563938" y="3006725"/>
            <a:ext cx="2406650" cy="630238"/>
            <a:chOff x="3563888" y="3006306"/>
            <a:chExt cx="2406941" cy="631377"/>
          </a:xfrm>
        </p:grpSpPr>
        <p:sp>
          <p:nvSpPr>
            <p:cNvPr id="28" name="矩形 27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3563888" y="3158706"/>
              <a:ext cx="2406941" cy="478977"/>
            </a:xfrm>
            <a:prstGeom prst="rect">
              <a:avLst/>
            </a:prstGeom>
            <a:blipFill rotWithShape="1">
              <a:blip r:embed="rId8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21527" name="下箭头 38"/>
            <p:cNvSpPr>
              <a:spLocks noChangeArrowheads="1"/>
            </p:cNvSpPr>
            <p:nvPr/>
          </p:nvSpPr>
          <p:spPr bwMode="auto">
            <a:xfrm>
              <a:off x="4051649" y="3006306"/>
              <a:ext cx="484632" cy="152400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 bwMode="auto">
          <a:xfrm>
            <a:off x="6373813" y="3024188"/>
            <a:ext cx="1903412" cy="620712"/>
            <a:chOff x="6374312" y="3023618"/>
            <a:chExt cx="1902829" cy="621406"/>
          </a:xfrm>
        </p:grpSpPr>
        <p:sp>
          <p:nvSpPr>
            <p:cNvPr id="29" name="矩形 28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374312" y="3151363"/>
              <a:ext cx="1902829" cy="493661"/>
            </a:xfrm>
            <a:prstGeom prst="rect">
              <a:avLst/>
            </a:prstGeom>
            <a:blipFill rotWithShape="1">
              <a:blip r:embed="rId9"/>
              <a:stretch>
                <a:fillRect l="-5128" t="-2469" b="-28395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21525" name="下箭头 39"/>
            <p:cNvSpPr>
              <a:spLocks noChangeArrowheads="1"/>
            </p:cNvSpPr>
            <p:nvPr/>
          </p:nvSpPr>
          <p:spPr bwMode="auto">
            <a:xfrm>
              <a:off x="6858137" y="3023618"/>
              <a:ext cx="484632" cy="152400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 bwMode="auto">
          <a:xfrm>
            <a:off x="7196138" y="3636963"/>
            <a:ext cx="1722437" cy="614362"/>
            <a:chOff x="7195525" y="3636640"/>
            <a:chExt cx="1723549" cy="614065"/>
          </a:xfrm>
        </p:grpSpPr>
        <p:sp>
          <p:nvSpPr>
            <p:cNvPr id="21522" name="矩形 30"/>
            <p:cNvSpPr>
              <a:spLocks noChangeArrowheads="1"/>
            </p:cNvSpPr>
            <p:nvPr/>
          </p:nvSpPr>
          <p:spPr bwMode="auto">
            <a:xfrm>
              <a:off x="7195525" y="3789040"/>
              <a:ext cx="172354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zh-CN"/>
                <a:t>非肌肉部分</a:t>
              </a:r>
              <a:endParaRPr lang="zh-CN" altLang="en-US"/>
            </a:p>
          </p:txBody>
        </p:sp>
        <p:sp>
          <p:nvSpPr>
            <p:cNvPr id="21523" name="下箭头 41"/>
            <p:cNvSpPr>
              <a:spLocks noChangeArrowheads="1"/>
            </p:cNvSpPr>
            <p:nvPr/>
          </p:nvSpPr>
          <p:spPr bwMode="auto">
            <a:xfrm>
              <a:off x="7756539" y="3636640"/>
              <a:ext cx="484632" cy="152400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/>
      <p:bldP spid="14" grpId="0"/>
      <p:bldP spid="3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矩形 6"/>
          <p:cNvSpPr>
            <a:spLocks noChangeArrowheads="1"/>
          </p:cNvSpPr>
          <p:nvPr/>
        </p:nvSpPr>
        <p:spPr bwMode="auto">
          <a:xfrm>
            <a:off x="1547813" y="542925"/>
            <a:ext cx="5976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举重</a:t>
            </a:r>
            <a:r>
              <a:rPr lang="zh-CN" altLang="zh-CN" sz="2800" b="1">
                <a:solidFill>
                  <a:srgbClr val="FF0000"/>
                </a:solidFill>
              </a:rPr>
              <a:t>总成绩</a:t>
            </a:r>
            <a:r>
              <a:rPr lang="en-US" altLang="zh-CN" sz="2800" b="1" i="1">
                <a:solidFill>
                  <a:srgbClr val="FF0000"/>
                </a:solidFill>
              </a:rPr>
              <a:t>y</a:t>
            </a:r>
            <a:r>
              <a:rPr lang="zh-CN" altLang="en-US" sz="2800" b="1"/>
              <a:t>与</a:t>
            </a:r>
            <a:r>
              <a:rPr lang="zh-CN" altLang="zh-CN" sz="2800" b="1"/>
              <a:t>运动员</a:t>
            </a:r>
            <a:r>
              <a:rPr lang="zh-CN" altLang="zh-CN" sz="2800" b="1">
                <a:solidFill>
                  <a:srgbClr val="FF0000"/>
                </a:solidFill>
              </a:rPr>
              <a:t>体重</a:t>
            </a:r>
            <a:r>
              <a:rPr lang="en-US" altLang="zh-CN" sz="2800" b="1" i="1">
                <a:solidFill>
                  <a:srgbClr val="FF0000"/>
                </a:solidFill>
              </a:rPr>
              <a:t>w</a:t>
            </a:r>
            <a:r>
              <a:rPr lang="zh-CN" altLang="zh-CN" sz="2800" b="1"/>
              <a:t>的模型</a:t>
            </a:r>
            <a:endParaRPr lang="zh-CN" altLang="en-US" sz="2800" b="1"/>
          </a:p>
        </p:txBody>
      </p:sp>
      <p:grpSp>
        <p:nvGrpSpPr>
          <p:cNvPr id="23" name="组合 22"/>
          <p:cNvGrpSpPr/>
          <p:nvPr/>
        </p:nvGrpSpPr>
        <p:grpSpPr bwMode="auto">
          <a:xfrm>
            <a:off x="179388" y="1249363"/>
            <a:ext cx="2989262" cy="2570162"/>
            <a:chOff x="179512" y="1248941"/>
            <a:chExt cx="2989749" cy="2570726"/>
          </a:xfrm>
        </p:grpSpPr>
        <p:pic>
          <p:nvPicPr>
            <p:cNvPr id="22581" name="Picture 7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607464"/>
              <a:ext cx="2989749" cy="2212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82" name="矩形 29"/>
            <p:cNvSpPr>
              <a:spLocks noChangeArrowheads="1"/>
            </p:cNvSpPr>
            <p:nvPr/>
          </p:nvSpPr>
          <p:spPr bwMode="auto">
            <a:xfrm>
              <a:off x="971600" y="1248941"/>
              <a:ext cx="1422184" cy="46166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zh-CN" b="1">
                  <a:solidFill>
                    <a:srgbClr val="000000"/>
                  </a:solidFill>
                </a:rPr>
                <a:t>线性模型</a:t>
              </a:r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 bwMode="auto">
          <a:xfrm>
            <a:off x="3062288" y="1250950"/>
            <a:ext cx="3014662" cy="2574925"/>
            <a:chOff x="3062906" y="1250528"/>
            <a:chExt cx="3013383" cy="2575849"/>
          </a:xfrm>
        </p:grpSpPr>
        <p:pic>
          <p:nvPicPr>
            <p:cNvPr id="22579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2906" y="1587333"/>
              <a:ext cx="3013383" cy="2239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80" name="矩形 25"/>
            <p:cNvSpPr>
              <a:spLocks noChangeArrowheads="1"/>
            </p:cNvSpPr>
            <p:nvPr/>
          </p:nvSpPr>
          <p:spPr bwMode="auto">
            <a:xfrm>
              <a:off x="3635896" y="1250528"/>
              <a:ext cx="1808508" cy="46166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zh-CN" b="1">
                  <a:solidFill>
                    <a:srgbClr val="000000"/>
                  </a:solidFill>
                </a:rPr>
                <a:t>幂函数模型 </a:t>
              </a:r>
              <a:endParaRPr lang="zh-CN" altLang="en-US" b="1">
                <a:solidFill>
                  <a:srgbClr val="000000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 bwMode="auto">
          <a:xfrm>
            <a:off x="5868988" y="1274763"/>
            <a:ext cx="3024187" cy="2586037"/>
            <a:chOff x="5869489" y="1274225"/>
            <a:chExt cx="3023231" cy="2586823"/>
          </a:xfrm>
        </p:grpSpPr>
        <p:pic>
          <p:nvPicPr>
            <p:cNvPr id="22577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9489" y="1624240"/>
              <a:ext cx="3023231" cy="2236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78" name="矩形 25"/>
            <p:cNvSpPr>
              <a:spLocks noChangeArrowheads="1"/>
            </p:cNvSpPr>
            <p:nvPr/>
          </p:nvSpPr>
          <p:spPr bwMode="auto">
            <a:xfrm>
              <a:off x="6093556" y="1274225"/>
              <a:ext cx="2427268" cy="46166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zh-CN" b="1">
                  <a:solidFill>
                    <a:srgbClr val="000000"/>
                  </a:solidFill>
                </a:rPr>
                <a:t>幂函数</a:t>
              </a:r>
              <a:r>
                <a:rPr lang="zh-CN" altLang="zh-CN" b="1"/>
                <a:t>改进</a:t>
              </a:r>
              <a:r>
                <a:rPr lang="zh-CN" altLang="zh-CN" b="1">
                  <a:solidFill>
                    <a:srgbClr val="000000"/>
                  </a:solidFill>
                </a:rPr>
                <a:t>模型 </a:t>
              </a:r>
              <a:endParaRPr lang="zh-CN" altLang="en-US" b="1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179388" y="3860800"/>
          <a:ext cx="8785225" cy="1389065"/>
        </p:xfrm>
        <a:graphic>
          <a:graphicData uri="http://schemas.openxmlformats.org/drawingml/2006/table">
            <a:tbl>
              <a:tblPr/>
              <a:tblGrid>
                <a:gridCol w="1025525"/>
                <a:gridCol w="1390650"/>
                <a:gridCol w="2136775"/>
                <a:gridCol w="2076450"/>
                <a:gridCol w="2155825"/>
              </a:tblGrid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级别</a:t>
                      </a:r>
                      <a:endParaRPr kumimoji="0" 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总成绩纪录</a:t>
                      </a:r>
                      <a:endParaRPr kumimoji="0" 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线性模型</a:t>
                      </a:r>
                      <a:endParaRPr kumimoji="0" 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幂函数模型</a:t>
                      </a:r>
                      <a:endParaRPr kumimoji="0" 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幂函数改进模型</a:t>
                      </a:r>
                      <a:endParaRPr kumimoji="0" 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56 kg</a:t>
                      </a: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级</a:t>
                      </a:r>
                      <a:endParaRPr kumimoji="0" 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714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305 kg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313.6486  (-2.76%)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299.6405   (1.79%)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298.2689   (2.26%)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62 kg</a:t>
                      </a: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级</a:t>
                      </a:r>
                      <a:endParaRPr kumimoji="0" 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714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327 kg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329.8718   (-0.87%)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320.6784   (1.97%)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324.3317   (0.82%)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69 kg</a:t>
                      </a: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级</a:t>
                      </a:r>
                      <a:endParaRPr kumimoji="0" 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714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358 kg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348.7988   (2.64%)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344.3827   (3.95%)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350.2363   (2.22%)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77 kg</a:t>
                      </a: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级</a:t>
                      </a:r>
                      <a:endParaRPr kumimoji="0" 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714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379 kg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370.4298   (2.58%)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370.5121   (2.56%)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143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375.7952  (1.12%)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443038" y="5786438"/>
            <a:ext cx="6081712" cy="522287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两个幂函数模型比线性模型改进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不大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6" name="组合 25"/>
          <p:cNvGrpSpPr/>
          <p:nvPr/>
        </p:nvGrpSpPr>
        <p:grpSpPr bwMode="auto">
          <a:xfrm>
            <a:off x="539750" y="5229225"/>
            <a:ext cx="8424863" cy="461963"/>
            <a:chOff x="539552" y="5229200"/>
            <a:chExt cx="8424936" cy="461666"/>
          </a:xfrm>
        </p:grpSpPr>
        <p:sp>
          <p:nvSpPr>
            <p:cNvPr id="22575" name="矩形 18"/>
            <p:cNvSpPr>
              <a:spLocks noChangeArrowheads="1"/>
            </p:cNvSpPr>
            <p:nvPr/>
          </p:nvSpPr>
          <p:spPr bwMode="auto">
            <a:xfrm>
              <a:off x="3649148" y="5229201"/>
              <a:ext cx="531534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1.71%                  2.32%               1.47%</a:t>
              </a:r>
              <a:endParaRPr lang="zh-CN" altLang="zh-CN" b="1">
                <a:solidFill>
                  <a:srgbClr val="FF0000"/>
                </a:solidFill>
              </a:endParaRPr>
            </a:p>
          </p:txBody>
        </p:sp>
        <p:sp>
          <p:nvSpPr>
            <p:cNvPr id="22576" name="矩形 20"/>
            <p:cNvSpPr>
              <a:spLocks noChangeArrowheads="1"/>
            </p:cNvSpPr>
            <p:nvPr/>
          </p:nvSpPr>
          <p:spPr bwMode="auto">
            <a:xfrm>
              <a:off x="539552" y="5229200"/>
              <a:ext cx="172354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zh-CN" b="1">
                  <a:solidFill>
                    <a:srgbClr val="FF0000"/>
                  </a:solidFill>
                </a:rPr>
                <a:t>总平均误差</a:t>
              </a:r>
              <a:endParaRPr lang="zh-CN" altLang="en-US" b="1">
                <a:solidFill>
                  <a:srgbClr val="FF0000"/>
                </a:solidFill>
              </a:endParaRPr>
            </a:p>
          </p:txBody>
        </p:sp>
      </p:grpSp>
      <p:pic>
        <p:nvPicPr>
          <p:cNvPr id="22574" name="Picture 2" descr="举重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475" y="549275"/>
            <a:ext cx="647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矩形 1"/>
          <p:cNvSpPr>
            <a:spLocks noChangeArrowheads="1"/>
          </p:cNvSpPr>
          <p:nvPr/>
        </p:nvSpPr>
        <p:spPr bwMode="auto">
          <a:xfrm>
            <a:off x="3276600" y="549275"/>
            <a:ext cx="2243138" cy="584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3200" b="1">
                <a:latin typeface="隶书" panose="02010509060101010101" pitchFamily="49" charset="-122"/>
                <a:ea typeface="隶书" panose="02010509060101010101" pitchFamily="49" charset="-122"/>
              </a:rPr>
              <a:t>评选总冠军</a:t>
            </a:r>
            <a:endParaRPr lang="zh-CN" altLang="en-US" sz="32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620713" y="2420938"/>
            <a:ext cx="7775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i="1"/>
              <a:t>w</a:t>
            </a:r>
            <a:r>
              <a:rPr lang="en-US" altLang="zh-CN" sz="2800" b="1" i="1" baseline="-25000"/>
              <a:t>i </a:t>
            </a:r>
            <a:r>
              <a:rPr lang="en-US" altLang="zh-CN" sz="2800" b="1"/>
              <a:t>(</a:t>
            </a:r>
            <a:r>
              <a:rPr lang="en-US" altLang="zh-CN" sz="2800" b="1" i="1"/>
              <a:t>i</a:t>
            </a:r>
            <a:r>
              <a:rPr lang="en-US" altLang="zh-CN" sz="2800" b="1"/>
              <a:t>=1, 2, …, 7) ~</a:t>
            </a:r>
            <a:r>
              <a:rPr lang="zh-CN" altLang="zh-CN" sz="2800" b="1"/>
              <a:t>从轻到重</a:t>
            </a:r>
            <a:r>
              <a:rPr lang="en-US" altLang="zh-CN" sz="2800" b="1"/>
              <a:t>7</a:t>
            </a:r>
            <a:r>
              <a:rPr lang="zh-CN" altLang="zh-CN" sz="2800" b="1"/>
              <a:t>个级别</a:t>
            </a:r>
            <a:r>
              <a:rPr lang="zh-CN" altLang="en-US" sz="2800" b="1"/>
              <a:t>的</a:t>
            </a:r>
            <a:r>
              <a:rPr lang="zh-CN" altLang="zh-CN" sz="2800" b="1"/>
              <a:t>体重</a:t>
            </a:r>
            <a:r>
              <a:rPr lang="en-US" altLang="zh-CN" sz="2800" b="1"/>
              <a:t>(</a:t>
            </a:r>
            <a:r>
              <a:rPr lang="zh-CN" altLang="zh-CN" sz="2800" b="1"/>
              <a:t>上限</a:t>
            </a:r>
            <a:r>
              <a:rPr lang="en-US" altLang="zh-CN" sz="2800" b="1"/>
              <a:t>)</a:t>
            </a:r>
            <a:endParaRPr lang="zh-CN" altLang="en-US" sz="2800" b="1"/>
          </a:p>
        </p:txBody>
      </p:sp>
      <p:grpSp>
        <p:nvGrpSpPr>
          <p:cNvPr id="22" name="组合 21"/>
          <p:cNvGrpSpPr/>
          <p:nvPr/>
        </p:nvGrpSpPr>
        <p:grpSpPr bwMode="auto">
          <a:xfrm>
            <a:off x="611188" y="1249363"/>
            <a:ext cx="2266950" cy="985837"/>
            <a:chOff x="611560" y="1248941"/>
            <a:chExt cx="2266967" cy="985540"/>
          </a:xfrm>
        </p:grpSpPr>
        <p:sp>
          <p:nvSpPr>
            <p:cNvPr id="7" name="矩形 6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11560" y="1772816"/>
              <a:ext cx="2266967" cy="461665"/>
            </a:xfrm>
            <a:prstGeom prst="rect">
              <a:avLst/>
            </a:prstGeom>
            <a:blipFill rotWithShape="1">
              <a:blip r:embed="rId1"/>
              <a:stretch>
                <a:fillRect r="-269" b="-18421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23575" name="矩形 29"/>
            <p:cNvSpPr>
              <a:spLocks noChangeArrowheads="1"/>
            </p:cNvSpPr>
            <p:nvPr/>
          </p:nvSpPr>
          <p:spPr bwMode="auto">
            <a:xfrm>
              <a:off x="971600" y="1248941"/>
              <a:ext cx="1422184" cy="46166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zh-CN" b="1" dirty="0">
                  <a:solidFill>
                    <a:srgbClr val="000000"/>
                  </a:solidFill>
                </a:rPr>
                <a:t>线性模型</a:t>
              </a:r>
              <a:endParaRPr lang="zh-CN" altLang="en-US" dirty="0"/>
            </a:p>
          </p:txBody>
        </p:sp>
      </p:grpSp>
      <p:grpSp>
        <p:nvGrpSpPr>
          <p:cNvPr id="23" name="组合 22"/>
          <p:cNvGrpSpPr/>
          <p:nvPr/>
        </p:nvGrpSpPr>
        <p:grpSpPr bwMode="auto">
          <a:xfrm>
            <a:off x="3635375" y="1250950"/>
            <a:ext cx="1809750" cy="981075"/>
            <a:chOff x="3635896" y="1250528"/>
            <a:chExt cx="1808508" cy="981948"/>
          </a:xfrm>
        </p:grpSpPr>
        <p:sp>
          <p:nvSpPr>
            <p:cNvPr id="5" name="矩形 4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3707931" y="1757025"/>
              <a:ext cx="1668405" cy="475451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23573" name="矩形 25"/>
            <p:cNvSpPr>
              <a:spLocks noChangeArrowheads="1"/>
            </p:cNvSpPr>
            <p:nvPr/>
          </p:nvSpPr>
          <p:spPr bwMode="auto">
            <a:xfrm>
              <a:off x="3635896" y="1250528"/>
              <a:ext cx="1808508" cy="46166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zh-CN" b="1">
                  <a:solidFill>
                    <a:srgbClr val="000000"/>
                  </a:solidFill>
                </a:rPr>
                <a:t>幂函数模型 </a:t>
              </a:r>
              <a:endParaRPr lang="zh-CN" altLang="en-US" b="1">
                <a:solidFill>
                  <a:srgbClr val="000000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 bwMode="auto">
          <a:xfrm>
            <a:off x="5976938" y="1274763"/>
            <a:ext cx="2660650" cy="989012"/>
            <a:chOff x="5977370" y="1274225"/>
            <a:chExt cx="2659639" cy="989621"/>
          </a:xfrm>
        </p:grpSpPr>
        <p:sp>
          <p:nvSpPr>
            <p:cNvPr id="6" name="矩形 5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977370" y="1788395"/>
              <a:ext cx="2659639" cy="475451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23571" name="矩形 25"/>
            <p:cNvSpPr>
              <a:spLocks noChangeArrowheads="1"/>
            </p:cNvSpPr>
            <p:nvPr/>
          </p:nvSpPr>
          <p:spPr bwMode="auto">
            <a:xfrm>
              <a:off x="6012160" y="1274225"/>
              <a:ext cx="2427268" cy="46166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zh-CN" b="1">
                  <a:solidFill>
                    <a:srgbClr val="000000"/>
                  </a:solidFill>
                </a:rPr>
                <a:t>幂函数</a:t>
              </a:r>
              <a:r>
                <a:rPr lang="zh-CN" altLang="zh-CN" b="1"/>
                <a:t>改进</a:t>
              </a:r>
              <a:r>
                <a:rPr lang="zh-CN" altLang="zh-CN" b="1">
                  <a:solidFill>
                    <a:srgbClr val="000000"/>
                  </a:solidFill>
                </a:rPr>
                <a:t>模型 </a:t>
              </a:r>
              <a:endParaRPr lang="zh-CN" altLang="en-US" b="1">
                <a:solidFill>
                  <a:srgbClr val="000000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 bwMode="auto">
          <a:xfrm>
            <a:off x="630238" y="3687763"/>
            <a:ext cx="6223000" cy="522287"/>
            <a:chOff x="629816" y="3687491"/>
            <a:chExt cx="6223665" cy="523220"/>
          </a:xfrm>
        </p:grpSpPr>
        <p:sp>
          <p:nvSpPr>
            <p:cNvPr id="12" name="矩形 11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29816" y="3710509"/>
              <a:ext cx="2727847" cy="500202"/>
            </a:xfrm>
            <a:prstGeom prst="rect">
              <a:avLst/>
            </a:prstGeom>
            <a:blipFill rotWithShape="1">
              <a:blip r:embed="rId4"/>
              <a:stretch>
                <a:fillRect l="-670" t="-9756" b="-19512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23569" name="矩形 12"/>
            <p:cNvSpPr>
              <a:spLocks noChangeArrowheads="1"/>
            </p:cNvSpPr>
            <p:nvPr/>
          </p:nvSpPr>
          <p:spPr bwMode="auto">
            <a:xfrm>
              <a:off x="3078088" y="3687491"/>
              <a:ext cx="377539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zh-CN" sz="2800" b="1"/>
                <a:t>各级别冠军的</a:t>
              </a:r>
              <a:r>
                <a:rPr lang="zh-CN" altLang="zh-CN" sz="2800" b="1">
                  <a:solidFill>
                    <a:srgbClr val="FF0000"/>
                  </a:solidFill>
                </a:rPr>
                <a:t>理论成绩</a:t>
              </a:r>
              <a:endParaRPr lang="zh-CN" altLang="en-US" sz="2800" b="1">
                <a:solidFill>
                  <a:srgbClr val="FF0000"/>
                </a:solidFill>
              </a:endParaRPr>
            </a:p>
          </p:txBody>
        </p:sp>
      </p:grp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701675" y="3068638"/>
            <a:ext cx="6534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i="1"/>
              <a:t>y</a:t>
            </a:r>
            <a:r>
              <a:rPr lang="en-US" altLang="zh-CN" sz="2800" b="1" i="1" baseline="-25000"/>
              <a:t>i</a:t>
            </a:r>
            <a:r>
              <a:rPr lang="zh-CN" altLang="en-US" sz="2800" b="1"/>
              <a:t> </a:t>
            </a:r>
            <a:r>
              <a:rPr lang="en-US" altLang="zh-CN" sz="2800" b="1"/>
              <a:t>~ </a:t>
            </a:r>
            <a:r>
              <a:rPr lang="zh-CN" altLang="zh-CN" sz="2800" b="1"/>
              <a:t>一次比赛中各级别冠军的</a:t>
            </a:r>
            <a:r>
              <a:rPr lang="zh-CN" altLang="zh-CN" sz="2800" b="1">
                <a:solidFill>
                  <a:srgbClr val="FF0000"/>
                </a:solidFill>
              </a:rPr>
              <a:t>实际成绩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 bwMode="auto">
          <a:xfrm>
            <a:off x="1420813" y="4410075"/>
            <a:ext cx="6081712" cy="531813"/>
            <a:chOff x="1420569" y="4409938"/>
            <a:chExt cx="6081326" cy="531230"/>
          </a:xfrm>
        </p:grpSpPr>
        <p:sp>
          <p:nvSpPr>
            <p:cNvPr id="16" name="矩形 15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1420569" y="4440903"/>
              <a:ext cx="1133515" cy="500265"/>
            </a:xfrm>
            <a:prstGeom prst="rect">
              <a:avLst/>
            </a:prstGeom>
            <a:blipFill rotWithShape="1">
              <a:blip r:embed="rId5"/>
              <a:stretch>
                <a:fillRect l="-1613" t="-9639" r="-19355" b="-18072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23567" name="矩形 16"/>
            <p:cNvSpPr>
              <a:spLocks noChangeArrowheads="1"/>
            </p:cNvSpPr>
            <p:nvPr/>
          </p:nvSpPr>
          <p:spPr bwMode="auto">
            <a:xfrm>
              <a:off x="2429673" y="4409938"/>
              <a:ext cx="507222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zh-CN" sz="2800" b="1"/>
                <a:t>级别</a:t>
              </a:r>
              <a:r>
                <a:rPr lang="en-US" altLang="zh-CN" sz="2800" b="1" i="1"/>
                <a:t>i</a:t>
              </a:r>
              <a:r>
                <a:rPr lang="zh-CN" altLang="zh-CN" sz="2800" b="1"/>
                <a:t>冠军在评选总冠军中</a:t>
              </a:r>
              <a:r>
                <a:rPr lang="zh-CN" altLang="zh-CN" sz="2800" b="1">
                  <a:solidFill>
                    <a:srgbClr val="FF0000"/>
                  </a:solidFill>
                </a:rPr>
                <a:t>实力</a:t>
              </a:r>
              <a:endParaRPr lang="zh-CN" altLang="en-US" sz="2800" b="1">
                <a:solidFill>
                  <a:srgbClr val="FF0000"/>
                </a:solidFill>
              </a:endParaRPr>
            </a:p>
          </p:txBody>
        </p:sp>
      </p:grpSp>
      <p:sp>
        <p:nvSpPr>
          <p:cNvPr id="18" name="矩形 1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161135" y="5157191"/>
            <a:ext cx="3632469" cy="806375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19" name="矩形 29"/>
          <p:cNvSpPr>
            <a:spLocks noChangeArrowheads="1"/>
          </p:cNvSpPr>
          <p:nvPr/>
        </p:nvSpPr>
        <p:spPr bwMode="auto">
          <a:xfrm>
            <a:off x="7223125" y="3176588"/>
            <a:ext cx="1728788" cy="954107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</a:rPr>
              <a:t>以</a:t>
            </a:r>
            <a:r>
              <a:rPr lang="zh-CN" altLang="zh-CN" sz="2800" b="1">
                <a:solidFill>
                  <a:srgbClr val="000000"/>
                </a:solidFill>
              </a:rPr>
              <a:t>线性模型</a:t>
            </a:r>
            <a:r>
              <a:rPr lang="zh-CN" altLang="en-US" sz="2800" b="1">
                <a:solidFill>
                  <a:srgbClr val="000000"/>
                </a:solidFill>
              </a:rPr>
              <a:t>为例</a:t>
            </a:r>
            <a:endParaRPr lang="zh-CN" altLang="en-US" sz="2800"/>
          </a:p>
        </p:txBody>
      </p:sp>
      <p:sp>
        <p:nvSpPr>
          <p:cNvPr id="20" name="矩形 19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55576" y="5301208"/>
            <a:ext cx="3564478" cy="1002454"/>
          </a:xfrm>
          <a:prstGeom prst="rect">
            <a:avLst/>
          </a:prstGeom>
          <a:blipFill rotWithShape="1">
            <a:blip r:embed="rId7"/>
            <a:stretch>
              <a:fillRect l="-3590" t="-7317" b="-14634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pic>
        <p:nvPicPr>
          <p:cNvPr id="23565" name="Picture 2" descr="举重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625" y="531813"/>
            <a:ext cx="717550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1"/>
          <p:cNvSpPr>
            <a:spLocks noChangeArrowheads="1"/>
          </p:cNvSpPr>
          <p:nvPr/>
        </p:nvSpPr>
        <p:spPr bwMode="auto">
          <a:xfrm>
            <a:off x="3276600" y="549275"/>
            <a:ext cx="2243138" cy="584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3200" b="1">
                <a:latin typeface="隶书" panose="02010509060101010101" pitchFamily="49" charset="-122"/>
                <a:ea typeface="隶书" panose="02010509060101010101" pitchFamily="49" charset="-122"/>
              </a:rPr>
              <a:t>评选总冠军</a:t>
            </a:r>
            <a:endParaRPr lang="zh-CN" altLang="en-US" sz="32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24579" name="Picture 2" descr="举重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625" y="531813"/>
            <a:ext cx="717550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554038" y="2351088"/>
            <a:ext cx="6400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 dirty="0"/>
              <a:t>任取级别</a:t>
            </a:r>
            <a:r>
              <a:rPr lang="en-US" altLang="zh-CN" sz="2800" b="1" i="1" dirty="0" err="1"/>
              <a:t>i</a:t>
            </a:r>
            <a:r>
              <a:rPr lang="en-US" altLang="zh-CN" sz="2800" b="1" dirty="0"/>
              <a:t>=4 (</a:t>
            </a:r>
            <a:r>
              <a:rPr lang="en-US" altLang="zh-CN" sz="2800" b="1" i="1" dirty="0"/>
              <a:t>w</a:t>
            </a:r>
            <a:r>
              <a:rPr lang="en-US" altLang="zh-CN" sz="2800" b="1" baseline="-25000" dirty="0"/>
              <a:t>4</a:t>
            </a:r>
            <a:r>
              <a:rPr lang="en-US" altLang="zh-CN" sz="2800" b="1" dirty="0"/>
              <a:t>=77kg</a:t>
            </a:r>
            <a:r>
              <a:rPr lang="zh-CN" altLang="zh-CN" sz="2800" b="1" dirty="0"/>
              <a:t>级</a:t>
            </a:r>
            <a:r>
              <a:rPr lang="en-US" altLang="zh-CN" sz="2800" b="1" dirty="0"/>
              <a:t>)</a:t>
            </a:r>
            <a:r>
              <a:rPr lang="zh-CN" altLang="zh-CN" sz="2800" b="1" dirty="0"/>
              <a:t>为</a:t>
            </a:r>
            <a:r>
              <a:rPr lang="zh-CN" altLang="zh-CN" sz="2800" b="1" dirty="0">
                <a:solidFill>
                  <a:srgbClr val="FF0000"/>
                </a:solidFill>
              </a:rPr>
              <a:t>标准</a:t>
            </a:r>
            <a:r>
              <a:rPr lang="zh-CN" altLang="zh-CN" sz="2800" b="1" dirty="0"/>
              <a:t>使</a:t>
            </a:r>
            <a:r>
              <a:rPr lang="en-US" altLang="zh-CN" sz="2800" b="1" dirty="0"/>
              <a:t> </a:t>
            </a:r>
            <a:r>
              <a:rPr lang="en-US" altLang="zh-CN" sz="2800" b="1" i="1" dirty="0">
                <a:solidFill>
                  <a:srgbClr val="FF0000"/>
                </a:solidFill>
              </a:rPr>
              <a:t>z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4</a:t>
            </a:r>
            <a:r>
              <a:rPr lang="en-US" altLang="zh-CN" sz="2800" b="1" dirty="0">
                <a:solidFill>
                  <a:srgbClr val="FF0000"/>
                </a:solidFill>
              </a:rPr>
              <a:t>=</a:t>
            </a:r>
            <a:r>
              <a:rPr lang="en-US" altLang="zh-CN" sz="2800" b="1" i="1" dirty="0">
                <a:solidFill>
                  <a:srgbClr val="FF0000"/>
                </a:solidFill>
              </a:rPr>
              <a:t>y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4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161135" y="1268760"/>
            <a:ext cx="3632469" cy="806375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24582" name="矩形 5"/>
          <p:cNvSpPr>
            <a:spLocks noChangeArrowheads="1"/>
          </p:cNvSpPr>
          <p:nvPr/>
        </p:nvSpPr>
        <p:spPr bwMode="auto">
          <a:xfrm>
            <a:off x="611188" y="1412875"/>
            <a:ext cx="3565525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zh-CN" sz="2800" b="1"/>
              <a:t>与</a:t>
            </a:r>
            <a:r>
              <a:rPr lang="zh-CN" altLang="en-US" sz="2800" b="1"/>
              <a:t>实力</a:t>
            </a:r>
            <a:r>
              <a:rPr lang="zh-CN" altLang="zh-CN" sz="2800" b="1"/>
              <a:t>成正比的</a:t>
            </a:r>
            <a:r>
              <a:rPr lang="zh-CN" altLang="zh-CN" sz="2800" b="1">
                <a:solidFill>
                  <a:srgbClr val="FF0000"/>
                </a:solidFill>
              </a:rPr>
              <a:t>指标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684213" y="4797425"/>
            <a:ext cx="79914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按</a:t>
            </a:r>
            <a:r>
              <a:rPr lang="en-US" altLang="zh-CN" sz="2800" b="1"/>
              <a:t>7</a:t>
            </a:r>
            <a:r>
              <a:rPr lang="zh-CN" altLang="zh-CN" sz="2800" b="1"/>
              <a:t>个级别冠军的折合成绩排名，第一者为</a:t>
            </a:r>
            <a:r>
              <a:rPr lang="zh-CN" altLang="zh-CN" sz="2800" b="1">
                <a:solidFill>
                  <a:srgbClr val="FF0000"/>
                </a:solidFill>
              </a:rPr>
              <a:t>总冠军</a:t>
            </a:r>
            <a:r>
              <a:rPr lang="en-US" altLang="zh-CN" sz="2800" b="1"/>
              <a:t>.</a:t>
            </a:r>
            <a:endParaRPr lang="zh-CN" altLang="zh-CN" sz="2800" b="1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755650" y="4030663"/>
            <a:ext cx="7632700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r>
              <a:rPr lang="en-US" altLang="zh-CN" sz="2800" b="1"/>
              <a:t>~ </a:t>
            </a:r>
            <a:r>
              <a:rPr lang="zh-CN" altLang="zh-CN" sz="2800" b="1"/>
              <a:t>将体重折合成</a:t>
            </a:r>
            <a:r>
              <a:rPr lang="en-US" altLang="zh-CN" sz="2800" b="1"/>
              <a:t>77kg</a:t>
            </a:r>
            <a:r>
              <a:rPr lang="zh-CN" altLang="zh-CN" sz="2800" b="1"/>
              <a:t>级后级别</a:t>
            </a:r>
            <a:r>
              <a:rPr lang="en-US" altLang="zh-CN" sz="2800" b="1" i="1"/>
              <a:t>i</a:t>
            </a:r>
            <a:r>
              <a:rPr lang="zh-CN" altLang="zh-CN" sz="2800" b="1"/>
              <a:t>冠军的实际成绩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sp>
        <p:nvSpPr>
          <p:cNvPr id="12" name="矩形 1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983012" y="5514896"/>
            <a:ext cx="1969032" cy="523220"/>
          </a:xfrm>
          <a:prstGeom prst="rect">
            <a:avLst/>
          </a:prstGeom>
          <a:blipFill rotWithShape="1">
            <a:blip r:embed="rId3"/>
            <a:stretch>
              <a:fillRect t="-15116" b="-32558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grpSp>
        <p:nvGrpSpPr>
          <p:cNvPr id="16" name="组合 15"/>
          <p:cNvGrpSpPr/>
          <p:nvPr/>
        </p:nvGrpSpPr>
        <p:grpSpPr bwMode="auto">
          <a:xfrm>
            <a:off x="1433513" y="3101975"/>
            <a:ext cx="4543425" cy="847725"/>
            <a:chOff x="1434269" y="3101963"/>
            <a:chExt cx="4543100" cy="848374"/>
          </a:xfrm>
        </p:grpSpPr>
        <p:sp>
          <p:nvSpPr>
            <p:cNvPr id="9" name="矩形 8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3400638" y="3101963"/>
              <a:ext cx="2576731" cy="848374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24592" name="矩形 10"/>
            <p:cNvSpPr>
              <a:spLocks noChangeArrowheads="1"/>
            </p:cNvSpPr>
            <p:nvPr/>
          </p:nvSpPr>
          <p:spPr bwMode="auto">
            <a:xfrm>
              <a:off x="1792503" y="3291352"/>
              <a:ext cx="1627369" cy="5232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zh-CN" sz="2800" b="1"/>
                <a:t>折合成绩</a:t>
              </a:r>
              <a:endParaRPr lang="zh-CN" altLang="en-US" sz="2800" b="1"/>
            </a:p>
          </p:txBody>
        </p:sp>
        <p:sp>
          <p:nvSpPr>
            <p:cNvPr id="24593" name="右箭头 22"/>
            <p:cNvSpPr>
              <a:spLocks noChangeArrowheads="1"/>
            </p:cNvSpPr>
            <p:nvPr/>
          </p:nvSpPr>
          <p:spPr bwMode="auto">
            <a:xfrm>
              <a:off x="1434269" y="3356992"/>
              <a:ext cx="215900" cy="484187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 bwMode="auto">
          <a:xfrm>
            <a:off x="7019925" y="2390775"/>
            <a:ext cx="1549400" cy="484188"/>
            <a:chOff x="7020272" y="2390797"/>
            <a:chExt cx="1548316" cy="484187"/>
          </a:xfrm>
        </p:grpSpPr>
        <p:sp>
          <p:nvSpPr>
            <p:cNvPr id="7" name="矩形 6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236172" y="2391271"/>
              <a:ext cx="1332416" cy="461665"/>
            </a:xfrm>
            <a:prstGeom prst="rect">
              <a:avLst/>
            </a:prstGeom>
            <a:blipFill rotWithShape="1">
              <a:blip r:embed="rId5"/>
              <a:stretch>
                <a:fillRect l="-913" t="-10526" r="-5936" b="-28947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24590" name="右箭头 22"/>
            <p:cNvSpPr>
              <a:spLocks noChangeArrowheads="1"/>
            </p:cNvSpPr>
            <p:nvPr/>
          </p:nvSpPr>
          <p:spPr bwMode="auto">
            <a:xfrm>
              <a:off x="7020272" y="2390797"/>
              <a:ext cx="215900" cy="484187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628650" y="5516563"/>
            <a:ext cx="62722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模型中系数</a:t>
            </a:r>
            <a:r>
              <a:rPr lang="en-US" altLang="zh-CN" sz="2800" b="1" i="1"/>
              <a:t>k</a:t>
            </a:r>
            <a:r>
              <a:rPr lang="zh-CN" altLang="zh-CN" sz="2800" b="1"/>
              <a:t>随世界纪录的刷新而改变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 animBg="1"/>
      <p:bldP spid="1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矩形 1"/>
          <p:cNvSpPr>
            <a:spLocks noChangeArrowheads="1"/>
          </p:cNvSpPr>
          <p:nvPr/>
        </p:nvSpPr>
        <p:spPr bwMode="auto">
          <a:xfrm>
            <a:off x="1376363" y="468313"/>
            <a:ext cx="2243137" cy="584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3200" b="1">
                <a:latin typeface="隶书" panose="02010509060101010101" pitchFamily="49" charset="-122"/>
                <a:ea typeface="隶书" panose="02010509060101010101" pitchFamily="49" charset="-122"/>
              </a:rPr>
              <a:t>评选总冠军</a:t>
            </a:r>
            <a:endParaRPr lang="zh-CN" altLang="en-US" sz="32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25603" name="Picture 2" descr="举重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3" y="504825"/>
            <a:ext cx="717550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矩形 5"/>
          <p:cNvSpPr>
            <a:spLocks noChangeArrowheads="1"/>
          </p:cNvSpPr>
          <p:nvPr/>
        </p:nvSpPr>
        <p:spPr bwMode="auto">
          <a:xfrm>
            <a:off x="5076825" y="530225"/>
            <a:ext cx="16271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>
                <a:solidFill>
                  <a:srgbClr val="FF0000"/>
                </a:solidFill>
              </a:rPr>
              <a:t>折合成绩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 bwMode="auto">
          <a:xfrm>
            <a:off x="611188" y="1196975"/>
            <a:ext cx="2217737" cy="1387475"/>
            <a:chOff x="611560" y="1196752"/>
            <a:chExt cx="2217081" cy="1387971"/>
          </a:xfrm>
        </p:grpSpPr>
        <p:sp>
          <p:nvSpPr>
            <p:cNvPr id="9" name="矩形 8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11560" y="1736286"/>
              <a:ext cx="2217081" cy="848437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25700" name="矩形 29"/>
            <p:cNvSpPr>
              <a:spLocks noChangeArrowheads="1"/>
            </p:cNvSpPr>
            <p:nvPr/>
          </p:nvSpPr>
          <p:spPr bwMode="auto">
            <a:xfrm>
              <a:off x="906417" y="1196752"/>
              <a:ext cx="1422184" cy="46166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zh-CN" b="1">
                  <a:solidFill>
                    <a:srgbClr val="000000"/>
                  </a:solidFill>
                </a:rPr>
                <a:t>线性模型</a:t>
              </a:r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 bwMode="auto">
          <a:xfrm>
            <a:off x="3363913" y="1198563"/>
            <a:ext cx="2222500" cy="1427162"/>
            <a:chOff x="3364310" y="1198339"/>
            <a:chExt cx="2221313" cy="1426994"/>
          </a:xfrm>
        </p:grpSpPr>
        <p:sp>
          <p:nvSpPr>
            <p:cNvPr id="10" name="矩形 9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3364310" y="1691295"/>
              <a:ext cx="2221313" cy="934038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25698" name="矩形 25"/>
            <p:cNvSpPr>
              <a:spLocks noChangeArrowheads="1"/>
            </p:cNvSpPr>
            <p:nvPr/>
          </p:nvSpPr>
          <p:spPr bwMode="auto">
            <a:xfrm>
              <a:off x="3570713" y="1198339"/>
              <a:ext cx="1808508" cy="46166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zh-CN" b="1">
                  <a:solidFill>
                    <a:srgbClr val="000000"/>
                  </a:solidFill>
                </a:rPr>
                <a:t>幂函数模型 </a:t>
              </a:r>
              <a:endParaRPr lang="zh-CN" altLang="en-US" b="1">
                <a:solidFill>
                  <a:srgbClr val="000000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 bwMode="auto">
          <a:xfrm>
            <a:off x="5708650" y="1222375"/>
            <a:ext cx="2903538" cy="1398588"/>
            <a:chOff x="5708707" y="1222036"/>
            <a:chExt cx="2903808" cy="1398140"/>
          </a:xfrm>
        </p:grpSpPr>
        <p:sp>
          <p:nvSpPr>
            <p:cNvPr id="11" name="矩形 10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708707" y="1683701"/>
              <a:ext cx="2903808" cy="936475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25696" name="矩形 25"/>
            <p:cNvSpPr>
              <a:spLocks noChangeArrowheads="1"/>
            </p:cNvSpPr>
            <p:nvPr/>
          </p:nvSpPr>
          <p:spPr bwMode="auto">
            <a:xfrm>
              <a:off x="5946977" y="1222036"/>
              <a:ext cx="2427268" cy="46166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zh-CN" b="1">
                  <a:solidFill>
                    <a:srgbClr val="000000"/>
                  </a:solidFill>
                </a:rPr>
                <a:t>幂函数</a:t>
              </a:r>
              <a:r>
                <a:rPr lang="zh-CN" altLang="zh-CN" b="1"/>
                <a:t>改进</a:t>
              </a:r>
              <a:r>
                <a:rPr lang="zh-CN" altLang="zh-CN" b="1">
                  <a:solidFill>
                    <a:srgbClr val="000000"/>
                  </a:solidFill>
                </a:rPr>
                <a:t>模型 </a:t>
              </a:r>
              <a:endParaRPr lang="zh-CN" altLang="en-US" b="1">
                <a:solidFill>
                  <a:srgbClr val="000000"/>
                </a:solidFill>
              </a:endParaRPr>
            </a:p>
          </p:txBody>
        </p:sp>
      </p:grp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971550" y="2636838"/>
            <a:ext cx="7345363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zh-CN" altLang="zh-CN" sz="2800" b="1" dirty="0"/>
              <a:t>评选</a:t>
            </a:r>
            <a:r>
              <a:rPr lang="en-US" altLang="zh-CN" sz="2800" b="1" dirty="0"/>
              <a:t>2008</a:t>
            </a:r>
            <a:r>
              <a:rPr lang="zh-CN" altLang="zh-CN" sz="2800" b="1" dirty="0"/>
              <a:t>年北京奥运会男子举重比赛</a:t>
            </a:r>
            <a:r>
              <a:rPr lang="zh-CN" altLang="zh-CN" sz="2800" b="1" dirty="0">
                <a:solidFill>
                  <a:srgbClr val="FF0000"/>
                </a:solidFill>
              </a:rPr>
              <a:t>总冠军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68263" y="3141663"/>
          <a:ext cx="9040812" cy="3459164"/>
        </p:xfrm>
        <a:graphic>
          <a:graphicData uri="http://schemas.openxmlformats.org/drawingml/2006/table">
            <a:tbl>
              <a:tblPr/>
              <a:tblGrid>
                <a:gridCol w="1190625"/>
                <a:gridCol w="1800225"/>
                <a:gridCol w="936625"/>
                <a:gridCol w="1584325"/>
                <a:gridCol w="1655762"/>
                <a:gridCol w="1873250"/>
              </a:tblGrid>
              <a:tr h="30956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级别</a:t>
                      </a:r>
                      <a:endParaRPr kumimoji="0" 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冠军获得者</a:t>
                      </a:r>
                      <a:endParaRPr kumimoji="0" 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总成绩</a:t>
                      </a:r>
                      <a:endParaRPr kumimoji="0" 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折合成绩及名次</a:t>
                      </a:r>
                      <a:endParaRPr kumimoji="0" 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619123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线性模型</a:t>
                      </a:r>
                      <a:endParaRPr kumimoji="0" 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幂函数模型</a:t>
                      </a:r>
                      <a:endParaRPr kumimoji="0" 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幂函数改进模型</a:t>
                      </a:r>
                      <a:endParaRPr kumimoji="0" 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56 kg</a:t>
                      </a: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级</a:t>
                      </a:r>
                      <a:endParaRPr kumimoji="0" 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龙清泉（中）</a:t>
                      </a:r>
                      <a:endParaRPr kumimoji="0" 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292 kg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344.8621</a:t>
                      </a: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kumimoji="0" 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361.0644 </a:t>
                      </a: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kumimoji="0" 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367.8969 </a:t>
                      </a: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kumimoji="0" 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62 kg</a:t>
                      </a: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级</a:t>
                      </a:r>
                      <a:endParaRPr kumimoji="0" 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张湘祥（中）</a:t>
                      </a:r>
                      <a:endParaRPr kumimoji="0" 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319 kg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358.2213</a:t>
                      </a: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kumimoji="0" 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368.5729 </a:t>
                      </a: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kumimoji="0" 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369.6175 </a:t>
                      </a: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kumimoji="0" 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69 kg</a:t>
                      </a: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级</a:t>
                      </a:r>
                      <a:endParaRPr kumimoji="0" 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廖辉（中）</a:t>
                      </a:r>
                      <a:endParaRPr kumimoji="0" 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348 kg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369.5814</a:t>
                      </a: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kumimoji="0" 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374.4039 </a:t>
                      </a: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kumimoji="0" 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373.3957 </a:t>
                      </a: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kumimoji="0" 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77 kg</a:t>
                      </a: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级</a:t>
                      </a:r>
                      <a:endParaRPr kumimoji="0" 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史才秀（韩）</a:t>
                      </a:r>
                      <a:endParaRPr kumimoji="0" 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366 kg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366.0000</a:t>
                      </a: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kumimoji="0" 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366.0000 </a:t>
                      </a: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kumimoji="0" 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366.0000 </a:t>
                      </a: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kumimoji="0" 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85 kg</a:t>
                      </a: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级</a:t>
                      </a:r>
                      <a:endParaRPr kumimoji="0" 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陆永（中）</a:t>
                      </a:r>
                      <a:endParaRPr kumimoji="0" 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394 kg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372.2621</a:t>
                      </a: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kumimoji="0" 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368.8735 </a:t>
                      </a: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kumimoji="0" 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371.7543 </a:t>
                      </a: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kumimoji="0" 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94 kg</a:t>
                      </a: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级</a:t>
                      </a:r>
                      <a:endParaRPr kumimoji="0" 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伊利亚（哈）</a:t>
                      </a:r>
                      <a:endParaRPr kumimoji="0" 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406 kg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361.1818</a:t>
                      </a: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kumimoji="0" 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355.4413 </a:t>
                      </a: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kumimoji="0" 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362.5143 </a:t>
                      </a: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kumimoji="0" 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105 kg</a:t>
                      </a: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级</a:t>
                      </a:r>
                      <a:endParaRPr kumimoji="0" 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阿拉姆诺夫（白）</a:t>
                      </a:r>
                      <a:endParaRPr kumimoji="0" 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436 kg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362.0121</a:t>
                      </a: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kumimoji="0" 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354.5581 </a:t>
                      </a: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kumimoji="0" 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367.7366 </a:t>
                      </a: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kumimoji="0" 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107950" y="4797425"/>
          <a:ext cx="9039225" cy="360363"/>
        </p:xfrm>
        <a:graphic>
          <a:graphicData uri="http://schemas.openxmlformats.org/drawingml/2006/table">
            <a:tbl>
              <a:tblPr/>
              <a:tblGrid>
                <a:gridCol w="1190625"/>
                <a:gridCol w="1800225"/>
                <a:gridCol w="936625"/>
                <a:gridCol w="1584325"/>
                <a:gridCol w="1655763"/>
                <a:gridCol w="1871662"/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69 kg</a:t>
                      </a: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级</a:t>
                      </a:r>
                      <a:endParaRPr kumimoji="0" 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廖辉（中）</a:t>
                      </a:r>
                      <a:endParaRPr kumimoji="0" 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348 kg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369.5814</a:t>
                      </a: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kumimoji="0" 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374.4039 </a:t>
                      </a: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kumimoji="0" 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373.3957 </a:t>
                      </a: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kumimoji="0" 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3754496"/>
            <a:ext cx="792088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/>
              <a:t>3</a:t>
            </a:r>
            <a:r>
              <a:rPr lang="zh-CN" altLang="zh-CN" sz="2800" b="1" dirty="0"/>
              <a:t>个模型中都</a:t>
            </a:r>
            <a:r>
              <a:rPr lang="zh-CN" altLang="zh-CN" sz="2800" b="1" dirty="0">
                <a:solidFill>
                  <a:srgbClr val="FF0000"/>
                </a:solidFill>
              </a:rPr>
              <a:t>只有一个</a:t>
            </a:r>
            <a:r>
              <a:rPr lang="zh-CN" altLang="zh-CN" sz="2800" b="1" dirty="0"/>
              <a:t>以因子形式出现的</a:t>
            </a:r>
            <a:r>
              <a:rPr lang="zh-CN" altLang="zh-CN" sz="2800" b="1" dirty="0">
                <a:solidFill>
                  <a:srgbClr val="FF0000"/>
                </a:solidFill>
              </a:rPr>
              <a:t>系数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k</a:t>
            </a:r>
            <a:r>
              <a:rPr lang="en-US" altLang="zh-CN" sz="2800" b="1" dirty="0"/>
              <a:t>,</a:t>
            </a:r>
            <a:r>
              <a:rPr lang="zh-CN" altLang="en-US" sz="2800" b="1" dirty="0" smtClean="0"/>
              <a:t>可以在</a:t>
            </a:r>
            <a:r>
              <a:rPr lang="zh-CN" altLang="zh-CN" sz="2800" b="1" dirty="0" smtClean="0"/>
              <a:t>构造</a:t>
            </a:r>
            <a:r>
              <a:rPr lang="zh-CN" altLang="zh-CN" sz="2800" b="1" dirty="0"/>
              <a:t>折合</a:t>
            </a:r>
            <a:r>
              <a:rPr lang="zh-CN" altLang="zh-CN" sz="2800" b="1" dirty="0" smtClean="0"/>
              <a:t>成绩</a:t>
            </a:r>
            <a:r>
              <a:rPr lang="zh-CN" altLang="en-US" sz="2800" b="1" dirty="0" smtClean="0"/>
              <a:t>时消去</a:t>
            </a:r>
            <a:r>
              <a:rPr lang="en-US" altLang="zh-CN" sz="2800" b="1" dirty="0" smtClean="0"/>
              <a:t>,</a:t>
            </a:r>
            <a:r>
              <a:rPr lang="zh-CN" altLang="en-US" sz="2800" b="1" dirty="0" smtClean="0"/>
              <a:t>便于评选</a:t>
            </a:r>
            <a:r>
              <a:rPr lang="zh-CN" altLang="zh-CN" sz="2800" b="1" dirty="0"/>
              <a:t>总冠军</a:t>
            </a:r>
            <a:r>
              <a:rPr lang="en-US" altLang="zh-CN" sz="2800" b="1" dirty="0" smtClean="0"/>
              <a:t>.</a:t>
            </a:r>
            <a:endParaRPr lang="zh-CN" altLang="zh-CN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419872" y="692696"/>
            <a:ext cx="2232249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小结与评注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531102" y="1369597"/>
            <a:ext cx="785732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>
                <a:solidFill>
                  <a:srgbClr val="FF0000"/>
                </a:solidFill>
              </a:rPr>
              <a:t>举重成绩与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体重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关系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的</a:t>
            </a:r>
            <a:r>
              <a:rPr lang="zh-CN" altLang="zh-CN" sz="2800" b="1" dirty="0">
                <a:solidFill>
                  <a:srgbClr val="FF0000"/>
                </a:solidFill>
              </a:rPr>
              <a:t>数学模型</a:t>
            </a:r>
            <a:r>
              <a:rPr lang="zh-CN" altLang="zh-CN" sz="2800" b="1" dirty="0"/>
              <a:t>是评选总冠军方法的</a:t>
            </a:r>
            <a:r>
              <a:rPr lang="zh-CN" altLang="zh-CN" sz="2800" b="1" dirty="0" smtClean="0"/>
              <a:t>基础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467544" y="2530360"/>
            <a:ext cx="777686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通过世界纪录</a:t>
            </a:r>
            <a:r>
              <a:rPr lang="zh-CN" altLang="zh-CN" sz="2800" b="1" dirty="0">
                <a:solidFill>
                  <a:srgbClr val="FF0000"/>
                </a:solidFill>
              </a:rPr>
              <a:t>数据观察</a:t>
            </a:r>
            <a:r>
              <a:rPr lang="zh-CN" altLang="en-US" sz="2800" b="1" dirty="0">
                <a:solidFill>
                  <a:srgbClr val="FF0000"/>
                </a:solidFill>
              </a:rPr>
              <a:t>和</a:t>
            </a:r>
            <a:r>
              <a:rPr lang="zh-CN" altLang="zh-CN" sz="2800" b="1" dirty="0">
                <a:solidFill>
                  <a:srgbClr val="FF0000"/>
                </a:solidFill>
              </a:rPr>
              <a:t>机理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分析</a:t>
            </a:r>
            <a:r>
              <a:rPr lang="zh-CN" altLang="en-US" sz="2800" b="1" dirty="0" smtClean="0"/>
              <a:t>分别</a:t>
            </a:r>
            <a:r>
              <a:rPr lang="zh-CN" altLang="zh-CN" sz="2800" b="1" dirty="0"/>
              <a:t>建立线性模型、幂函数模型和幂函数改进</a:t>
            </a:r>
            <a:r>
              <a:rPr lang="zh-CN" altLang="zh-CN" sz="2800" b="1" dirty="0" smtClean="0"/>
              <a:t>模型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779463" y="549275"/>
          <a:ext cx="1195387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3" name="Clip" r:id="rId1" imgW="18926175" imgH="28251150" progId="MS_ClipArt_Gallery.2">
                  <p:embed/>
                </p:oleObj>
              </mc:Choice>
              <mc:Fallback>
                <p:oleObj name="Clip" r:id="rId1" imgW="18926175" imgH="28251150" progId="MS_ClipArt_Gallery.2">
                  <p:embed/>
                  <p:pic>
                    <p:nvPicPr>
                      <p:cNvPr id="0" name="图片 553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463" y="549275"/>
                        <a:ext cx="1195387" cy="127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2743200" y="1371600"/>
            <a:ext cx="48768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dirty="0"/>
              <a:t>帆船在海面上乘风远航，确定最佳的</a:t>
            </a:r>
            <a:r>
              <a:rPr lang="zh-CN" altLang="en-US" sz="2800" b="1" dirty="0">
                <a:solidFill>
                  <a:srgbClr val="FF0000"/>
                </a:solidFill>
              </a:rPr>
              <a:t>航行方向</a:t>
            </a:r>
            <a:r>
              <a:rPr lang="zh-CN" altLang="en-US" sz="2800" b="1" dirty="0"/>
              <a:t>及</a:t>
            </a:r>
            <a:r>
              <a:rPr lang="zh-CN" altLang="en-US" sz="2800" b="1" dirty="0">
                <a:solidFill>
                  <a:srgbClr val="FF0000"/>
                </a:solidFill>
              </a:rPr>
              <a:t>帆的朝向</a:t>
            </a:r>
            <a:r>
              <a:rPr lang="en-US" altLang="zh-CN" sz="2800" b="1" dirty="0"/>
              <a:t>.</a:t>
            </a:r>
            <a:endParaRPr lang="en-US" altLang="zh-CN" sz="2800" b="1" dirty="0"/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609600" y="2544763"/>
            <a:ext cx="1905000" cy="5794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简化问题</a:t>
            </a:r>
            <a:endParaRPr lang="zh-CN" altLang="en-US" sz="3200" b="1">
              <a:ea typeface="楷体_GB2312" pitchFamily="49" charset="-122"/>
            </a:endParaRPr>
          </a:p>
        </p:txBody>
      </p:sp>
      <p:grpSp>
        <p:nvGrpSpPr>
          <p:cNvPr id="2" name="Group 38"/>
          <p:cNvGrpSpPr/>
          <p:nvPr/>
        </p:nvGrpSpPr>
        <p:grpSpPr bwMode="auto">
          <a:xfrm>
            <a:off x="5181600" y="2605088"/>
            <a:ext cx="3810000" cy="3338512"/>
            <a:chOff x="3264" y="1392"/>
            <a:chExt cx="2400" cy="2103"/>
          </a:xfrm>
        </p:grpSpPr>
        <p:sp>
          <p:nvSpPr>
            <p:cNvPr id="37902" name="Line 8"/>
            <p:cNvSpPr>
              <a:spLocks noChangeShapeType="1"/>
            </p:cNvSpPr>
            <p:nvPr/>
          </p:nvSpPr>
          <p:spPr bwMode="auto">
            <a:xfrm>
              <a:off x="3456" y="3216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3" name="Line 9"/>
            <p:cNvSpPr>
              <a:spLocks noChangeShapeType="1"/>
            </p:cNvSpPr>
            <p:nvPr/>
          </p:nvSpPr>
          <p:spPr bwMode="auto">
            <a:xfrm flipV="1">
              <a:off x="3456" y="1728"/>
              <a:ext cx="96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4" name="Line 22"/>
            <p:cNvSpPr>
              <a:spLocks noChangeShapeType="1"/>
            </p:cNvSpPr>
            <p:nvPr/>
          </p:nvSpPr>
          <p:spPr bwMode="auto">
            <a:xfrm flipV="1">
              <a:off x="5280" y="177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7905" name="Group 26"/>
            <p:cNvGrpSpPr/>
            <p:nvPr/>
          </p:nvGrpSpPr>
          <p:grpSpPr bwMode="auto">
            <a:xfrm>
              <a:off x="3373" y="2064"/>
              <a:ext cx="991" cy="1048"/>
              <a:chOff x="3373" y="2064"/>
              <a:chExt cx="991" cy="1048"/>
            </a:xfrm>
          </p:grpSpPr>
          <p:sp>
            <p:nvSpPr>
              <p:cNvPr id="37916" name="Line 10"/>
              <p:cNvSpPr>
                <a:spLocks noChangeShapeType="1"/>
              </p:cNvSpPr>
              <p:nvPr/>
            </p:nvSpPr>
            <p:spPr bwMode="auto">
              <a:xfrm rot="-1043931">
                <a:off x="3502" y="2776"/>
                <a:ext cx="288" cy="33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17" name="Line 11"/>
              <p:cNvSpPr>
                <a:spLocks noChangeShapeType="1"/>
              </p:cNvSpPr>
              <p:nvPr/>
            </p:nvSpPr>
            <p:spPr bwMode="auto">
              <a:xfrm rot="20556069" flipV="1">
                <a:off x="3373" y="2272"/>
                <a:ext cx="576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18" name="Arc 13"/>
              <p:cNvSpPr/>
              <p:nvPr/>
            </p:nvSpPr>
            <p:spPr bwMode="auto">
              <a:xfrm rot="20556069" flipH="1">
                <a:off x="3810" y="2105"/>
                <a:ext cx="384" cy="96"/>
              </a:xfrm>
              <a:custGeom>
                <a:avLst/>
                <a:gdLst>
                  <a:gd name="T0" fmla="*/ 0 w 21600"/>
                  <a:gd name="T1" fmla="*/ 0 h 21600"/>
                  <a:gd name="T2" fmla="*/ 7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19" name="Line 21"/>
              <p:cNvSpPr>
                <a:spLocks noChangeShapeType="1"/>
              </p:cNvSpPr>
              <p:nvPr/>
            </p:nvSpPr>
            <p:spPr bwMode="auto">
              <a:xfrm rot="20556069" flipH="1">
                <a:off x="3740" y="2452"/>
                <a:ext cx="624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20" name="Arc 25"/>
              <p:cNvSpPr/>
              <p:nvPr/>
            </p:nvSpPr>
            <p:spPr bwMode="auto">
              <a:xfrm>
                <a:off x="4224" y="2064"/>
                <a:ext cx="48" cy="33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5 h 21600"/>
                  <a:gd name="T4" fmla="*/ 0 w 21600"/>
                  <a:gd name="T5" fmla="*/ 5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7906" name="Text Box 27"/>
            <p:cNvSpPr txBox="1">
              <a:spLocks noChangeArrowheads="1"/>
            </p:cNvSpPr>
            <p:nvPr/>
          </p:nvSpPr>
          <p:spPr bwMode="auto">
            <a:xfrm>
              <a:off x="3264" y="3168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/>
                <a:t>A</a:t>
              </a:r>
              <a:endParaRPr lang="en-US" altLang="zh-CN" sz="2800" b="1" i="1"/>
            </a:p>
          </p:txBody>
        </p:sp>
        <p:sp>
          <p:nvSpPr>
            <p:cNvPr id="37907" name="Text Box 28"/>
            <p:cNvSpPr txBox="1">
              <a:spLocks noChangeArrowheads="1"/>
            </p:cNvSpPr>
            <p:nvPr/>
          </p:nvSpPr>
          <p:spPr bwMode="auto">
            <a:xfrm>
              <a:off x="5280" y="3168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/>
                <a:t>B</a:t>
              </a:r>
              <a:endParaRPr lang="en-US" altLang="zh-CN" sz="2800" b="1" i="1"/>
            </a:p>
          </p:txBody>
        </p:sp>
        <p:sp>
          <p:nvSpPr>
            <p:cNvPr id="37908" name="Text Box 29"/>
            <p:cNvSpPr txBox="1">
              <a:spLocks noChangeArrowheads="1"/>
            </p:cNvSpPr>
            <p:nvPr/>
          </p:nvSpPr>
          <p:spPr bwMode="auto">
            <a:xfrm>
              <a:off x="5280" y="3024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zh-CN" sz="2800" b="1"/>
                <a:t> </a:t>
              </a:r>
              <a:endParaRPr lang="en-US" altLang="zh-CN" sz="2800" b="1"/>
            </a:p>
          </p:txBody>
        </p:sp>
        <p:sp>
          <p:nvSpPr>
            <p:cNvPr id="37909" name="Text Box 30"/>
            <p:cNvSpPr txBox="1">
              <a:spLocks noChangeArrowheads="1"/>
            </p:cNvSpPr>
            <p:nvPr/>
          </p:nvSpPr>
          <p:spPr bwMode="auto">
            <a:xfrm>
              <a:off x="3360" y="3033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zh-CN" sz="2800" b="1"/>
                <a:t> </a:t>
              </a:r>
              <a:endParaRPr lang="en-US" altLang="zh-CN" sz="2800" b="1"/>
            </a:p>
          </p:txBody>
        </p:sp>
        <p:sp>
          <p:nvSpPr>
            <p:cNvPr id="37910" name="Text Box 31"/>
            <p:cNvSpPr txBox="1">
              <a:spLocks noChangeArrowheads="1"/>
            </p:cNvSpPr>
            <p:nvPr/>
          </p:nvSpPr>
          <p:spPr bwMode="auto">
            <a:xfrm>
              <a:off x="3552" y="2928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ym typeface="Symbol" panose="05050102010706020507" pitchFamily="18" charset="2"/>
                </a:rPr>
                <a:t></a:t>
              </a:r>
              <a:r>
                <a:rPr lang="en-US" altLang="zh-CN" sz="2800" b="1"/>
                <a:t> </a:t>
              </a:r>
              <a:endParaRPr lang="en-US" altLang="zh-CN" sz="2800" b="1"/>
            </a:p>
          </p:txBody>
        </p:sp>
        <p:sp>
          <p:nvSpPr>
            <p:cNvPr id="37911" name="Line 32"/>
            <p:cNvSpPr>
              <a:spLocks noChangeShapeType="1"/>
            </p:cNvSpPr>
            <p:nvPr/>
          </p:nvSpPr>
          <p:spPr bwMode="auto">
            <a:xfrm>
              <a:off x="4512" y="2784"/>
              <a:ext cx="76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2" name="Text Box 33"/>
            <p:cNvSpPr txBox="1">
              <a:spLocks noChangeArrowheads="1"/>
            </p:cNvSpPr>
            <p:nvPr/>
          </p:nvSpPr>
          <p:spPr bwMode="auto">
            <a:xfrm>
              <a:off x="4608" y="2361"/>
              <a:ext cx="6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风向</a:t>
              </a:r>
              <a:endParaRPr lang="zh-CN" altLang="en-US" sz="2800" b="1"/>
            </a:p>
          </p:txBody>
        </p:sp>
        <p:sp>
          <p:nvSpPr>
            <p:cNvPr id="37913" name="Text Box 34"/>
            <p:cNvSpPr txBox="1">
              <a:spLocks noChangeArrowheads="1"/>
            </p:cNvSpPr>
            <p:nvPr/>
          </p:nvSpPr>
          <p:spPr bwMode="auto">
            <a:xfrm>
              <a:off x="5088" y="1440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北</a:t>
              </a:r>
              <a:endParaRPr lang="zh-CN" altLang="en-US" sz="2800" b="1"/>
            </a:p>
          </p:txBody>
        </p:sp>
        <p:sp>
          <p:nvSpPr>
            <p:cNvPr id="37914" name="Text Box 35"/>
            <p:cNvSpPr txBox="1">
              <a:spLocks noChangeArrowheads="1"/>
            </p:cNvSpPr>
            <p:nvPr/>
          </p:nvSpPr>
          <p:spPr bwMode="auto">
            <a:xfrm>
              <a:off x="4080" y="1392"/>
              <a:ext cx="6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航向</a:t>
              </a:r>
              <a:endParaRPr lang="zh-CN" altLang="en-US" sz="2800" b="1"/>
            </a:p>
          </p:txBody>
        </p:sp>
        <p:sp>
          <p:nvSpPr>
            <p:cNvPr id="37915" name="Text Box 36"/>
            <p:cNvSpPr txBox="1">
              <a:spLocks noChangeArrowheads="1"/>
            </p:cNvSpPr>
            <p:nvPr/>
          </p:nvSpPr>
          <p:spPr bwMode="auto">
            <a:xfrm>
              <a:off x="3504" y="1824"/>
              <a:ext cx="6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accent2"/>
                  </a:solidFill>
                </a:rPr>
                <a:t>帆船</a:t>
              </a:r>
              <a:endParaRPr lang="zh-CN" altLang="en-US" sz="2800" b="1">
                <a:solidFill>
                  <a:schemeClr val="accent2"/>
                </a:solidFill>
              </a:endParaRPr>
            </a:p>
          </p:txBody>
        </p:sp>
      </p:grpSp>
      <p:sp>
        <p:nvSpPr>
          <p:cNvPr id="18473" name="Text Box 41"/>
          <p:cNvSpPr txBox="1">
            <a:spLocks noChangeArrowheads="1"/>
          </p:cNvSpPr>
          <p:nvPr/>
        </p:nvSpPr>
        <p:spPr bwMode="auto">
          <a:xfrm>
            <a:off x="457200" y="3124200"/>
            <a:ext cx="4343400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/>
              <a:t>海面上东风劲吹，设帆船要从</a:t>
            </a:r>
            <a:r>
              <a:rPr lang="en-US" altLang="zh-CN" sz="2800" b="1" i="1"/>
              <a:t>A</a:t>
            </a:r>
            <a:r>
              <a:rPr lang="zh-CN" altLang="en-US" sz="2800" b="1"/>
              <a:t>点驶向正东方的</a:t>
            </a:r>
            <a:r>
              <a:rPr lang="en-US" altLang="zh-CN" sz="2800" b="1" i="1"/>
              <a:t>B</a:t>
            </a:r>
            <a:r>
              <a:rPr lang="zh-CN" altLang="en-US" sz="2800" b="1"/>
              <a:t>点，确定起航时的航向</a:t>
            </a:r>
            <a:r>
              <a:rPr lang="zh-CN" altLang="en-US" sz="2800" b="1" i="1">
                <a:sym typeface="Symbol" panose="05050102010706020507" pitchFamily="18" charset="2"/>
              </a:rPr>
              <a:t></a:t>
            </a:r>
            <a:r>
              <a:rPr lang="zh-CN" altLang="en-US" sz="2800" b="1">
                <a:sym typeface="Symbol" panose="05050102010706020507" pitchFamily="18" charset="2"/>
              </a:rPr>
              <a:t>，</a:t>
            </a:r>
            <a:endParaRPr lang="zh-CN" altLang="en-US" sz="2800" b="1"/>
          </a:p>
        </p:txBody>
      </p:sp>
      <p:grpSp>
        <p:nvGrpSpPr>
          <p:cNvPr id="4" name="Group 45"/>
          <p:cNvGrpSpPr/>
          <p:nvPr/>
        </p:nvGrpSpPr>
        <p:grpSpPr bwMode="auto">
          <a:xfrm>
            <a:off x="457200" y="3962400"/>
            <a:ext cx="6629400" cy="1433513"/>
            <a:chOff x="288" y="2496"/>
            <a:chExt cx="4176" cy="903"/>
          </a:xfrm>
        </p:grpSpPr>
        <p:grpSp>
          <p:nvGrpSpPr>
            <p:cNvPr id="37897" name="Group 40"/>
            <p:cNvGrpSpPr/>
            <p:nvPr/>
          </p:nvGrpSpPr>
          <p:grpSpPr bwMode="auto">
            <a:xfrm>
              <a:off x="3216" y="2496"/>
              <a:ext cx="1248" cy="576"/>
              <a:chOff x="3216" y="2208"/>
              <a:chExt cx="1248" cy="576"/>
            </a:xfrm>
          </p:grpSpPr>
          <p:sp>
            <p:nvSpPr>
              <p:cNvPr id="37899" name="Line 23"/>
              <p:cNvSpPr>
                <a:spLocks noChangeShapeType="1"/>
              </p:cNvSpPr>
              <p:nvPr/>
            </p:nvSpPr>
            <p:spPr bwMode="auto">
              <a:xfrm flipV="1">
                <a:off x="3312" y="2352"/>
                <a:ext cx="1152" cy="432"/>
              </a:xfrm>
              <a:prstGeom prst="line">
                <a:avLst/>
              </a:prstGeom>
              <a:noFill/>
              <a:ln w="57150">
                <a:solidFill>
                  <a:srgbClr val="FF66CC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0" name="Text Box 37"/>
              <p:cNvSpPr txBox="1">
                <a:spLocks noChangeArrowheads="1"/>
              </p:cNvSpPr>
              <p:nvPr/>
            </p:nvSpPr>
            <p:spPr bwMode="auto">
              <a:xfrm>
                <a:off x="3216" y="2400"/>
                <a:ext cx="38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FF3300"/>
                    </a:solidFill>
                  </a:rPr>
                  <a:t>帆</a:t>
                </a:r>
                <a:endParaRPr lang="zh-CN" altLang="en-US" sz="2800" b="1">
                  <a:solidFill>
                    <a:srgbClr val="FF3300"/>
                  </a:solidFill>
                </a:endParaRPr>
              </a:p>
            </p:txBody>
          </p:sp>
          <p:sp>
            <p:nvSpPr>
              <p:cNvPr id="37901" name="Text Box 39"/>
              <p:cNvSpPr txBox="1">
                <a:spLocks noChangeArrowheads="1"/>
              </p:cNvSpPr>
              <p:nvPr/>
            </p:nvSpPr>
            <p:spPr bwMode="auto">
              <a:xfrm>
                <a:off x="3936" y="2208"/>
                <a:ext cx="33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FF3300"/>
                    </a:solidFill>
                    <a:sym typeface="Symbol" panose="05050102010706020507" pitchFamily="18" charset="2"/>
                  </a:rPr>
                  <a:t></a:t>
                </a:r>
                <a:endParaRPr lang="en-US" altLang="zh-CN" sz="2800" b="1">
                  <a:solidFill>
                    <a:srgbClr val="FF3300"/>
                  </a:solidFill>
                </a:endParaRPr>
              </a:p>
            </p:txBody>
          </p:sp>
        </p:grpSp>
        <p:sp>
          <p:nvSpPr>
            <p:cNvPr id="37898" name="Text Box 42"/>
            <p:cNvSpPr txBox="1">
              <a:spLocks noChangeArrowheads="1"/>
            </p:cNvSpPr>
            <p:nvPr/>
          </p:nvSpPr>
          <p:spPr bwMode="auto">
            <a:xfrm>
              <a:off x="288" y="3072"/>
              <a:ext cx="19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3300"/>
                  </a:solidFill>
                  <a:sym typeface="Symbol" panose="05050102010706020507" pitchFamily="18" charset="2"/>
                </a:rPr>
                <a:t>以及帆的朝向</a:t>
              </a:r>
              <a:r>
                <a:rPr lang="zh-CN" altLang="en-US" sz="2800" b="1" i="1">
                  <a:solidFill>
                    <a:srgbClr val="FF3300"/>
                  </a:solidFill>
                  <a:sym typeface="Symbol" panose="05050102010706020507" pitchFamily="18" charset="2"/>
                </a:rPr>
                <a:t> </a:t>
              </a:r>
              <a:r>
                <a:rPr lang="en-US" altLang="zh-CN" sz="2800" b="1" i="1">
                  <a:solidFill>
                    <a:srgbClr val="FF3300"/>
                  </a:solidFill>
                  <a:sym typeface="Symbol" panose="05050102010706020507" pitchFamily="18" charset="2"/>
                </a:rPr>
                <a:t>.</a:t>
              </a:r>
              <a:endParaRPr lang="en-US" altLang="zh-CN" sz="2800" b="1">
                <a:solidFill>
                  <a:srgbClr val="FF3300"/>
                </a:solidFill>
                <a:sym typeface="Symbol" panose="05050102010706020507" pitchFamily="18" charset="2"/>
              </a:endParaRPr>
            </a:p>
          </p:txBody>
        </p:sp>
      </p:grpSp>
      <p:sp>
        <p:nvSpPr>
          <p:cNvPr id="37896" name="Rectangle 46"/>
          <p:cNvSpPr>
            <a:spLocks noChangeArrowheads="1"/>
          </p:cNvSpPr>
          <p:nvPr/>
        </p:nvSpPr>
        <p:spPr bwMode="auto">
          <a:xfrm>
            <a:off x="3131840" y="620688"/>
            <a:ext cx="3341618" cy="58356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smtClean="0">
                <a:latin typeface="+mj-lt"/>
                <a:ea typeface="楷体" panose="02010609060101010101" pitchFamily="49" charset="-122"/>
              </a:rPr>
              <a:t>2.5  </a:t>
            </a:r>
            <a:r>
              <a:rPr lang="zh-CN" altLang="en-US" sz="3200" b="1" dirty="0">
                <a:latin typeface="+mj-lt"/>
                <a:ea typeface="楷体" panose="02010609060101010101" pitchFamily="49" charset="-122"/>
              </a:rPr>
              <a:t>扬帆远航</a:t>
            </a:r>
            <a:endParaRPr lang="zh-CN" altLang="en-US" sz="3200" b="1" dirty="0">
              <a:latin typeface="+mj-lt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1000"/>
                                        <p:tgtEl>
                                          <p:spTgt spid="18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utoUpdateAnimBg="0"/>
      <p:bldP spid="18439" grpId="0" animBg="1" autoUpdateAnimBg="0"/>
      <p:bldP spid="18473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533400" y="427038"/>
          <a:ext cx="10144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5" name="Clip" r:id="rId1" imgW="18926175" imgH="28251150" progId="MS_ClipArt_Gallery.2">
                  <p:embed/>
                </p:oleObj>
              </mc:Choice>
              <mc:Fallback>
                <p:oleObj name="Clip" r:id="rId1" imgW="18926175" imgH="28251150" progId="MS_ClipArt_Gallery.2">
                  <p:embed/>
                  <p:pic>
                    <p:nvPicPr>
                      <p:cNvPr id="0" name="图片 563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27038"/>
                        <a:ext cx="10144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5" name="Text Box 32"/>
          <p:cNvSpPr txBox="1">
            <a:spLocks noChangeArrowheads="1"/>
          </p:cNvSpPr>
          <p:nvPr/>
        </p:nvSpPr>
        <p:spPr bwMode="auto">
          <a:xfrm>
            <a:off x="1905000" y="762000"/>
            <a:ext cx="1905000" cy="5794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模型分析</a:t>
            </a:r>
            <a:endParaRPr lang="zh-CN" altLang="en-US" sz="3200" b="1">
              <a:ea typeface="楷体_GB2312" pitchFamily="49" charset="-122"/>
            </a:endParaRPr>
          </a:p>
        </p:txBody>
      </p:sp>
      <p:sp>
        <p:nvSpPr>
          <p:cNvPr id="19489" name="Text Box 33"/>
          <p:cNvSpPr txBox="1">
            <a:spLocks noChangeArrowheads="1"/>
          </p:cNvSpPr>
          <p:nvPr/>
        </p:nvSpPr>
        <p:spPr bwMode="auto">
          <a:xfrm>
            <a:off x="4114800" y="547688"/>
            <a:ext cx="419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风</a:t>
            </a:r>
            <a:r>
              <a:rPr lang="en-US" altLang="zh-CN" sz="2800" b="1"/>
              <a:t>(</a:t>
            </a:r>
            <a:r>
              <a:rPr lang="zh-CN" altLang="en-US" sz="2800" b="1"/>
              <a:t>通过帆</a:t>
            </a:r>
            <a:r>
              <a:rPr lang="en-US" altLang="zh-CN" sz="2800" b="1"/>
              <a:t>)</a:t>
            </a:r>
            <a:r>
              <a:rPr lang="zh-CN" altLang="en-US" sz="2800" b="1"/>
              <a:t>对船的推力</a:t>
            </a:r>
            <a:r>
              <a:rPr lang="en-US" altLang="zh-CN" sz="2800" b="1" i="1"/>
              <a:t>w</a:t>
            </a:r>
            <a:endParaRPr lang="en-US" altLang="zh-CN" sz="2800" b="1"/>
          </a:p>
        </p:txBody>
      </p:sp>
      <p:sp>
        <p:nvSpPr>
          <p:cNvPr id="19490" name="Text Box 34"/>
          <p:cNvSpPr txBox="1">
            <a:spLocks noChangeArrowheads="1"/>
          </p:cNvSpPr>
          <p:nvPr/>
        </p:nvSpPr>
        <p:spPr bwMode="auto">
          <a:xfrm>
            <a:off x="4114800" y="1157288"/>
            <a:ext cx="388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风对船体部分的阻力</a:t>
            </a:r>
            <a:r>
              <a:rPr lang="en-US" altLang="zh-CN" sz="2800" b="1" i="1"/>
              <a:t>p</a:t>
            </a:r>
            <a:endParaRPr lang="en-US" altLang="zh-CN" sz="2800" b="1"/>
          </a:p>
        </p:txBody>
      </p:sp>
      <p:sp>
        <p:nvSpPr>
          <p:cNvPr id="19492" name="Text Box 36"/>
          <p:cNvSpPr txBox="1">
            <a:spLocks noChangeArrowheads="1"/>
          </p:cNvSpPr>
          <p:nvPr/>
        </p:nvSpPr>
        <p:spPr bwMode="auto">
          <a:xfrm>
            <a:off x="381000" y="1833563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推力</a:t>
            </a:r>
            <a:r>
              <a:rPr lang="en-US" altLang="zh-CN" sz="2800" b="1" i="1"/>
              <a:t>w</a:t>
            </a:r>
            <a:r>
              <a:rPr lang="zh-CN" altLang="zh-CN" sz="2800" b="1"/>
              <a:t>的分解</a:t>
            </a:r>
            <a:endParaRPr lang="zh-CN" altLang="en-US" sz="2800" b="1"/>
          </a:p>
        </p:txBody>
      </p:sp>
      <p:grpSp>
        <p:nvGrpSpPr>
          <p:cNvPr id="2" name="Group 82"/>
          <p:cNvGrpSpPr/>
          <p:nvPr/>
        </p:nvGrpSpPr>
        <p:grpSpPr bwMode="auto">
          <a:xfrm>
            <a:off x="5029200" y="1752600"/>
            <a:ext cx="3886200" cy="3352800"/>
            <a:chOff x="3120" y="1104"/>
            <a:chExt cx="2448" cy="2112"/>
          </a:xfrm>
        </p:grpSpPr>
        <p:grpSp>
          <p:nvGrpSpPr>
            <p:cNvPr id="38944" name="Group 55"/>
            <p:cNvGrpSpPr/>
            <p:nvPr/>
          </p:nvGrpSpPr>
          <p:grpSpPr bwMode="auto">
            <a:xfrm>
              <a:off x="3120" y="1104"/>
              <a:ext cx="2448" cy="2112"/>
              <a:chOff x="3120" y="1104"/>
              <a:chExt cx="2448" cy="2112"/>
            </a:xfrm>
          </p:grpSpPr>
          <p:grpSp>
            <p:nvGrpSpPr>
              <p:cNvPr id="38948" name="Group 31"/>
              <p:cNvGrpSpPr/>
              <p:nvPr/>
            </p:nvGrpSpPr>
            <p:grpSpPr bwMode="auto">
              <a:xfrm>
                <a:off x="3120" y="1104"/>
                <a:ext cx="2448" cy="2112"/>
                <a:chOff x="2640" y="288"/>
                <a:chExt cx="2448" cy="2112"/>
              </a:xfrm>
            </p:grpSpPr>
            <p:sp>
              <p:nvSpPr>
                <p:cNvPr id="38950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2846" y="288"/>
                  <a:ext cx="1375" cy="19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8951" name="Group 7"/>
                <p:cNvGrpSpPr/>
                <p:nvPr/>
              </p:nvGrpSpPr>
              <p:grpSpPr bwMode="auto">
                <a:xfrm>
                  <a:off x="2727" y="734"/>
                  <a:ext cx="1419" cy="1393"/>
                  <a:chOff x="3373" y="2064"/>
                  <a:chExt cx="991" cy="1048"/>
                </a:xfrm>
              </p:grpSpPr>
              <p:sp>
                <p:nvSpPr>
                  <p:cNvPr id="38958" name="Line 8"/>
                  <p:cNvSpPr>
                    <a:spLocks noChangeShapeType="1"/>
                  </p:cNvSpPr>
                  <p:nvPr/>
                </p:nvSpPr>
                <p:spPr bwMode="auto">
                  <a:xfrm rot="-1043931">
                    <a:off x="3502" y="2776"/>
                    <a:ext cx="288" cy="336"/>
                  </a:xfrm>
                  <a:prstGeom prst="line">
                    <a:avLst/>
                  </a:prstGeom>
                  <a:noFill/>
                  <a:ln w="9525">
                    <a:solidFill>
                      <a:schemeClr val="accent2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959" name="Line 9"/>
                  <p:cNvSpPr>
                    <a:spLocks noChangeShapeType="1"/>
                  </p:cNvSpPr>
                  <p:nvPr/>
                </p:nvSpPr>
                <p:spPr bwMode="auto">
                  <a:xfrm rot="20556069" flipV="1">
                    <a:off x="3373" y="2272"/>
                    <a:ext cx="576" cy="480"/>
                  </a:xfrm>
                  <a:prstGeom prst="line">
                    <a:avLst/>
                  </a:prstGeom>
                  <a:noFill/>
                  <a:ln w="9525">
                    <a:solidFill>
                      <a:schemeClr val="accent2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960" name="Arc 10"/>
                  <p:cNvSpPr/>
                  <p:nvPr/>
                </p:nvSpPr>
                <p:spPr bwMode="auto">
                  <a:xfrm rot="20556069" flipH="1">
                    <a:off x="3810" y="2105"/>
                    <a:ext cx="384" cy="96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7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2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961" name="Line 11"/>
                  <p:cNvSpPr>
                    <a:spLocks noChangeShapeType="1"/>
                  </p:cNvSpPr>
                  <p:nvPr/>
                </p:nvSpPr>
                <p:spPr bwMode="auto">
                  <a:xfrm rot="20556069" flipH="1">
                    <a:off x="3740" y="2452"/>
                    <a:ext cx="624" cy="528"/>
                  </a:xfrm>
                  <a:prstGeom prst="line">
                    <a:avLst/>
                  </a:prstGeom>
                  <a:noFill/>
                  <a:ln w="9525">
                    <a:solidFill>
                      <a:schemeClr val="accent2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962" name="Arc 12"/>
                  <p:cNvSpPr/>
                  <p:nvPr/>
                </p:nvSpPr>
                <p:spPr bwMode="auto">
                  <a:xfrm>
                    <a:off x="4224" y="2064"/>
                    <a:ext cx="48" cy="336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5 h 21600"/>
                      <a:gd name="T4" fmla="*/ 0 w 21600"/>
                      <a:gd name="T5" fmla="*/ 5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2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8952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756" y="2073"/>
                  <a:ext cx="412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Char char="•"/>
                  </a:pPr>
                  <a:r>
                    <a:rPr lang="en-US" altLang="zh-CN" sz="2800" b="1"/>
                    <a:t> </a:t>
                  </a:r>
                  <a:endParaRPr lang="en-US" altLang="zh-CN" sz="2800" b="1"/>
                </a:p>
              </p:txBody>
            </p:sp>
            <p:sp>
              <p:nvSpPr>
                <p:cNvPr id="3895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984" y="1977"/>
                  <a:ext cx="412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 i="1">
                      <a:sym typeface="Symbol" panose="05050102010706020507" pitchFamily="18" charset="2"/>
                    </a:rPr>
                    <a:t></a:t>
                  </a:r>
                  <a:r>
                    <a:rPr lang="en-US" altLang="zh-CN" sz="2800" b="1" i="1"/>
                    <a:t> </a:t>
                  </a:r>
                  <a:endParaRPr lang="en-US" altLang="zh-CN" sz="2800" b="1"/>
                </a:p>
              </p:txBody>
            </p:sp>
            <p:sp>
              <p:nvSpPr>
                <p:cNvPr id="38954" name="Line 18"/>
                <p:cNvSpPr>
                  <a:spLocks noChangeShapeType="1"/>
                </p:cNvSpPr>
                <p:nvPr/>
              </p:nvSpPr>
              <p:spPr bwMode="auto">
                <a:xfrm>
                  <a:off x="3396" y="1488"/>
                  <a:ext cx="1356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955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2640" y="1169"/>
                  <a:ext cx="1649" cy="574"/>
                </a:xfrm>
                <a:prstGeom prst="line">
                  <a:avLst/>
                </a:prstGeom>
                <a:noFill/>
                <a:ln w="57150">
                  <a:solidFill>
                    <a:srgbClr val="FF66CC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956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533" y="1104"/>
                  <a:ext cx="482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 i="1">
                      <a:sym typeface="Symbol" panose="05050102010706020507" pitchFamily="18" charset="2"/>
                    </a:rPr>
                    <a:t></a:t>
                  </a:r>
                  <a:endParaRPr lang="en-US" altLang="zh-CN" sz="2800" b="1"/>
                </a:p>
              </p:txBody>
            </p:sp>
            <p:sp>
              <p:nvSpPr>
                <p:cNvPr id="38957" name="Line 30"/>
                <p:cNvSpPr>
                  <a:spLocks noChangeShapeType="1"/>
                </p:cNvSpPr>
                <p:nvPr/>
              </p:nvSpPr>
              <p:spPr bwMode="auto">
                <a:xfrm>
                  <a:off x="2832" y="2256"/>
                  <a:ext cx="22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8949" name="Text Box 43"/>
              <p:cNvSpPr txBox="1">
                <a:spLocks noChangeArrowheads="1"/>
              </p:cNvSpPr>
              <p:nvPr/>
            </p:nvSpPr>
            <p:spPr bwMode="auto">
              <a:xfrm>
                <a:off x="4992" y="2025"/>
                <a:ext cx="48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/>
                  <a:t>w</a:t>
                </a:r>
                <a:endParaRPr lang="en-US" altLang="zh-CN" sz="2800" b="1"/>
              </a:p>
            </p:txBody>
          </p:sp>
        </p:grpSp>
        <p:grpSp>
          <p:nvGrpSpPr>
            <p:cNvPr id="38945" name="Group 72"/>
            <p:cNvGrpSpPr/>
            <p:nvPr/>
          </p:nvGrpSpPr>
          <p:grpSpPr bwMode="auto">
            <a:xfrm>
              <a:off x="4416" y="1353"/>
              <a:ext cx="768" cy="327"/>
              <a:chOff x="4416" y="1344"/>
              <a:chExt cx="768" cy="327"/>
            </a:xfrm>
          </p:grpSpPr>
          <p:sp>
            <p:nvSpPr>
              <p:cNvPr id="38946" name="Line 61"/>
              <p:cNvSpPr>
                <a:spLocks noChangeShapeType="1"/>
              </p:cNvSpPr>
              <p:nvPr/>
            </p:nvSpPr>
            <p:spPr bwMode="auto">
              <a:xfrm>
                <a:off x="4416" y="1536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47" name="Text Box 66"/>
              <p:cNvSpPr txBox="1">
                <a:spLocks noChangeArrowheads="1"/>
              </p:cNvSpPr>
              <p:nvPr/>
            </p:nvSpPr>
            <p:spPr bwMode="auto">
              <a:xfrm>
                <a:off x="4896" y="1344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/>
                  <a:t>p</a:t>
                </a:r>
                <a:endParaRPr lang="en-US" altLang="zh-CN" sz="2800" b="1"/>
              </a:p>
            </p:txBody>
          </p:sp>
        </p:grpSp>
      </p:grpSp>
      <p:sp>
        <p:nvSpPr>
          <p:cNvPr id="19526" name="Text Box 70"/>
          <p:cNvSpPr txBox="1">
            <a:spLocks noChangeArrowheads="1"/>
          </p:cNvSpPr>
          <p:nvPr/>
        </p:nvSpPr>
        <p:spPr bwMode="auto">
          <a:xfrm>
            <a:off x="381000" y="3810000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阻力</a:t>
            </a:r>
            <a:r>
              <a:rPr lang="en-US" altLang="zh-CN" sz="2800" b="1" i="1"/>
              <a:t>p</a:t>
            </a:r>
            <a:r>
              <a:rPr lang="zh-CN" altLang="en-US" sz="2800" b="1"/>
              <a:t>的分解</a:t>
            </a:r>
            <a:endParaRPr lang="zh-CN" altLang="en-US" sz="2800" b="1"/>
          </a:p>
        </p:txBody>
      </p:sp>
      <p:grpSp>
        <p:nvGrpSpPr>
          <p:cNvPr id="7" name="Group 79"/>
          <p:cNvGrpSpPr/>
          <p:nvPr/>
        </p:nvGrpSpPr>
        <p:grpSpPr bwMode="auto">
          <a:xfrm>
            <a:off x="3200400" y="1857375"/>
            <a:ext cx="5181600" cy="2562225"/>
            <a:chOff x="2016" y="1161"/>
            <a:chExt cx="3264" cy="1614"/>
          </a:xfrm>
        </p:grpSpPr>
        <p:sp>
          <p:nvSpPr>
            <p:cNvPr id="38938" name="Text Box 37"/>
            <p:cNvSpPr txBox="1">
              <a:spLocks noChangeArrowheads="1"/>
            </p:cNvSpPr>
            <p:nvPr/>
          </p:nvSpPr>
          <p:spPr bwMode="auto">
            <a:xfrm>
              <a:off x="2016" y="1161"/>
              <a:ext cx="11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/>
                <a:t>w=w</a:t>
              </a:r>
              <a:r>
                <a:rPr lang="en-US" altLang="zh-CN" sz="2800" b="1" baseline="-25000"/>
                <a:t>1</a:t>
              </a:r>
              <a:r>
                <a:rPr lang="en-US" altLang="zh-CN" sz="2800" b="1" i="1"/>
                <a:t>+w</a:t>
              </a:r>
              <a:r>
                <a:rPr lang="en-US" altLang="zh-CN" sz="2800" b="1" baseline="-25000"/>
                <a:t>2</a:t>
              </a:r>
              <a:endParaRPr lang="en-US" altLang="zh-CN" sz="2800" b="1" i="1"/>
            </a:p>
          </p:txBody>
        </p:sp>
        <p:grpSp>
          <p:nvGrpSpPr>
            <p:cNvPr id="38939" name="Group 42"/>
            <p:cNvGrpSpPr/>
            <p:nvPr/>
          </p:nvGrpSpPr>
          <p:grpSpPr bwMode="auto">
            <a:xfrm>
              <a:off x="3936" y="2304"/>
              <a:ext cx="1344" cy="384"/>
              <a:chOff x="3888" y="2304"/>
              <a:chExt cx="1344" cy="384"/>
            </a:xfrm>
          </p:grpSpPr>
          <p:sp>
            <p:nvSpPr>
              <p:cNvPr id="38942" name="Line 40"/>
              <p:cNvSpPr>
                <a:spLocks noChangeShapeType="1"/>
              </p:cNvSpPr>
              <p:nvPr/>
            </p:nvSpPr>
            <p:spPr bwMode="auto">
              <a:xfrm>
                <a:off x="3888" y="2304"/>
                <a:ext cx="96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43" name="Line 41"/>
              <p:cNvSpPr>
                <a:spLocks noChangeShapeType="1"/>
              </p:cNvSpPr>
              <p:nvPr/>
            </p:nvSpPr>
            <p:spPr bwMode="auto">
              <a:xfrm flipV="1">
                <a:off x="3984" y="2304"/>
                <a:ext cx="1248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8940" name="Text Box 46"/>
            <p:cNvSpPr txBox="1">
              <a:spLocks noChangeArrowheads="1"/>
            </p:cNvSpPr>
            <p:nvPr/>
          </p:nvSpPr>
          <p:spPr bwMode="auto">
            <a:xfrm>
              <a:off x="3936" y="2304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/>
                <a:t>w</a:t>
              </a:r>
              <a:r>
                <a:rPr lang="en-US" altLang="zh-CN" sz="2800" b="1" i="1" baseline="-25000"/>
                <a:t>1</a:t>
              </a:r>
              <a:endParaRPr lang="en-US" altLang="zh-CN" sz="2800" b="1" i="1"/>
            </a:p>
          </p:txBody>
        </p:sp>
        <p:sp>
          <p:nvSpPr>
            <p:cNvPr id="38941" name="Text Box 47"/>
            <p:cNvSpPr txBox="1">
              <a:spLocks noChangeArrowheads="1"/>
            </p:cNvSpPr>
            <p:nvPr/>
          </p:nvSpPr>
          <p:spPr bwMode="auto">
            <a:xfrm>
              <a:off x="4416" y="2448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/>
                <a:t>w</a:t>
              </a:r>
              <a:r>
                <a:rPr lang="en-US" altLang="zh-CN" sz="2800" b="1" i="1" baseline="-25000"/>
                <a:t>2</a:t>
              </a:r>
              <a:endParaRPr lang="en-US" altLang="zh-CN" sz="2800" b="1" i="1"/>
            </a:p>
          </p:txBody>
        </p:sp>
      </p:grpSp>
      <p:grpSp>
        <p:nvGrpSpPr>
          <p:cNvPr id="9" name="Group 60"/>
          <p:cNvGrpSpPr/>
          <p:nvPr/>
        </p:nvGrpSpPr>
        <p:grpSpPr bwMode="auto">
          <a:xfrm>
            <a:off x="3200400" y="2528888"/>
            <a:ext cx="3200400" cy="2043112"/>
            <a:chOff x="2016" y="1584"/>
            <a:chExt cx="2016" cy="1287"/>
          </a:xfrm>
        </p:grpSpPr>
        <p:sp>
          <p:nvSpPr>
            <p:cNvPr id="38933" name="Text Box 53"/>
            <p:cNvSpPr txBox="1">
              <a:spLocks noChangeArrowheads="1"/>
            </p:cNvSpPr>
            <p:nvPr/>
          </p:nvSpPr>
          <p:spPr bwMode="auto">
            <a:xfrm>
              <a:off x="2016" y="1584"/>
              <a:ext cx="10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/>
                <a:t>w</a:t>
              </a:r>
              <a:r>
                <a:rPr lang="en-US" altLang="zh-CN" sz="2800" b="1" baseline="-25000"/>
                <a:t>1</a:t>
              </a:r>
              <a:r>
                <a:rPr lang="en-US" altLang="zh-CN" sz="2800" b="1" i="1"/>
                <a:t>=f</a:t>
              </a:r>
              <a:r>
                <a:rPr lang="en-US" altLang="zh-CN" sz="2800" b="1" baseline="-25000"/>
                <a:t>1</a:t>
              </a:r>
              <a:r>
                <a:rPr lang="en-US" altLang="zh-CN" sz="2800" b="1" i="1"/>
                <a:t>+f</a:t>
              </a:r>
              <a:r>
                <a:rPr lang="en-US" altLang="zh-CN" sz="2800" b="1" baseline="-25000"/>
                <a:t>2</a:t>
              </a:r>
              <a:endParaRPr lang="en-US" altLang="zh-CN" sz="2800" b="1" i="1"/>
            </a:p>
          </p:txBody>
        </p:sp>
        <p:sp>
          <p:nvSpPr>
            <p:cNvPr id="38934" name="Line 56"/>
            <p:cNvSpPr>
              <a:spLocks noChangeShapeType="1"/>
            </p:cNvSpPr>
            <p:nvPr/>
          </p:nvSpPr>
          <p:spPr bwMode="auto">
            <a:xfrm flipH="1" flipV="1">
              <a:off x="3744" y="2496"/>
              <a:ext cx="288" cy="192"/>
            </a:xfrm>
            <a:prstGeom prst="line">
              <a:avLst/>
            </a:prstGeom>
            <a:noFill/>
            <a:ln w="38100">
              <a:solidFill>
                <a:srgbClr val="FF99FF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5" name="Line 57"/>
            <p:cNvSpPr>
              <a:spLocks noChangeShapeType="1"/>
            </p:cNvSpPr>
            <p:nvPr/>
          </p:nvSpPr>
          <p:spPr bwMode="auto">
            <a:xfrm flipV="1">
              <a:off x="3744" y="2304"/>
              <a:ext cx="144" cy="192"/>
            </a:xfrm>
            <a:prstGeom prst="line">
              <a:avLst/>
            </a:prstGeom>
            <a:noFill/>
            <a:ln w="38100">
              <a:solidFill>
                <a:srgbClr val="FF99FF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6" name="Text Box 58"/>
            <p:cNvSpPr txBox="1">
              <a:spLocks noChangeArrowheads="1"/>
            </p:cNvSpPr>
            <p:nvPr/>
          </p:nvSpPr>
          <p:spPr bwMode="auto">
            <a:xfrm>
              <a:off x="3518" y="2313"/>
              <a:ext cx="32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66CC"/>
                  </a:solidFill>
                </a:rPr>
                <a:t>f</a:t>
              </a:r>
              <a:r>
                <a:rPr lang="en-US" altLang="zh-CN" sz="2800" b="1" i="1" baseline="-25000">
                  <a:solidFill>
                    <a:srgbClr val="FF66CC"/>
                  </a:solidFill>
                </a:rPr>
                <a:t>1</a:t>
              </a:r>
              <a:endParaRPr lang="en-US" altLang="zh-CN" sz="2800" b="1" i="1"/>
            </a:p>
          </p:txBody>
        </p:sp>
        <p:sp>
          <p:nvSpPr>
            <p:cNvPr id="38937" name="Text Box 59"/>
            <p:cNvSpPr txBox="1">
              <a:spLocks noChangeArrowheads="1"/>
            </p:cNvSpPr>
            <p:nvPr/>
          </p:nvSpPr>
          <p:spPr bwMode="auto">
            <a:xfrm>
              <a:off x="3696" y="2544"/>
              <a:ext cx="32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66CC"/>
                  </a:solidFill>
                </a:rPr>
                <a:t>f</a:t>
              </a:r>
              <a:r>
                <a:rPr lang="en-US" altLang="zh-CN" sz="2800" b="1" i="1" baseline="-25000">
                  <a:solidFill>
                    <a:srgbClr val="FF66CC"/>
                  </a:solidFill>
                </a:rPr>
                <a:t>2</a:t>
              </a:r>
              <a:endParaRPr lang="en-US" altLang="zh-CN" sz="2800" b="1" i="1"/>
            </a:p>
          </p:txBody>
        </p:sp>
      </p:grpSp>
      <p:grpSp>
        <p:nvGrpSpPr>
          <p:cNvPr id="10" name="Group 85"/>
          <p:cNvGrpSpPr/>
          <p:nvPr/>
        </p:nvGrpSpPr>
        <p:grpSpPr bwMode="auto">
          <a:xfrm>
            <a:off x="6629400" y="1752600"/>
            <a:ext cx="1524000" cy="685800"/>
            <a:chOff x="4128" y="1104"/>
            <a:chExt cx="960" cy="432"/>
          </a:xfrm>
        </p:grpSpPr>
        <p:sp>
          <p:nvSpPr>
            <p:cNvPr id="38929" name="Line 62"/>
            <p:cNvSpPr>
              <a:spLocks noChangeShapeType="1"/>
            </p:cNvSpPr>
            <p:nvPr/>
          </p:nvSpPr>
          <p:spPr bwMode="auto">
            <a:xfrm>
              <a:off x="4608" y="1248"/>
              <a:ext cx="288" cy="288"/>
            </a:xfrm>
            <a:prstGeom prst="line">
              <a:avLst/>
            </a:prstGeom>
            <a:noFill/>
            <a:ln w="38100">
              <a:solidFill>
                <a:srgbClr val="FF66CC"/>
              </a:solidFill>
              <a:round/>
              <a:head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0" name="Line 63"/>
            <p:cNvSpPr>
              <a:spLocks noChangeShapeType="1"/>
            </p:cNvSpPr>
            <p:nvPr/>
          </p:nvSpPr>
          <p:spPr bwMode="auto">
            <a:xfrm flipV="1">
              <a:off x="4416" y="1248"/>
              <a:ext cx="192" cy="288"/>
            </a:xfrm>
            <a:prstGeom prst="line">
              <a:avLst/>
            </a:prstGeom>
            <a:noFill/>
            <a:ln w="38100">
              <a:solidFill>
                <a:srgbClr val="FF66CC"/>
              </a:solidFill>
              <a:round/>
              <a:head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1" name="Text Box 67"/>
            <p:cNvSpPr txBox="1">
              <a:spLocks noChangeArrowheads="1"/>
            </p:cNvSpPr>
            <p:nvPr/>
          </p:nvSpPr>
          <p:spPr bwMode="auto">
            <a:xfrm>
              <a:off x="4704" y="1104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66CC"/>
                  </a:solidFill>
                </a:rPr>
                <a:t>p</a:t>
              </a:r>
              <a:r>
                <a:rPr lang="en-US" altLang="zh-CN" sz="2800" b="1" baseline="-25000">
                  <a:solidFill>
                    <a:srgbClr val="FF66CC"/>
                  </a:solidFill>
                </a:rPr>
                <a:t>2</a:t>
              </a:r>
              <a:endParaRPr lang="en-US" altLang="zh-CN" sz="2800" b="1"/>
            </a:p>
          </p:txBody>
        </p:sp>
        <p:sp>
          <p:nvSpPr>
            <p:cNvPr id="38932" name="Text Box 68"/>
            <p:cNvSpPr txBox="1">
              <a:spLocks noChangeArrowheads="1"/>
            </p:cNvSpPr>
            <p:nvPr/>
          </p:nvSpPr>
          <p:spPr bwMode="auto">
            <a:xfrm>
              <a:off x="4128" y="1200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66CC"/>
                  </a:solidFill>
                </a:rPr>
                <a:t>p</a:t>
              </a:r>
              <a:r>
                <a:rPr lang="en-US" altLang="zh-CN" sz="2800" b="1" baseline="-25000">
                  <a:solidFill>
                    <a:srgbClr val="FF66CC"/>
                  </a:solidFill>
                </a:rPr>
                <a:t>1</a:t>
              </a:r>
              <a:endParaRPr lang="en-US" altLang="zh-CN" sz="2800" b="1"/>
            </a:p>
          </p:txBody>
        </p:sp>
      </p:grpSp>
      <p:sp>
        <p:nvSpPr>
          <p:cNvPr id="19530" name="Text Box 74"/>
          <p:cNvSpPr txBox="1">
            <a:spLocks noChangeArrowheads="1"/>
          </p:cNvSpPr>
          <p:nvPr/>
        </p:nvSpPr>
        <p:spPr bwMode="auto">
          <a:xfrm>
            <a:off x="3200400" y="3824288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p</a:t>
            </a:r>
            <a:r>
              <a:rPr lang="en-US" altLang="zh-CN" sz="2800" b="1"/>
              <a:t>=</a:t>
            </a:r>
            <a:r>
              <a:rPr lang="en-US" altLang="zh-CN" sz="2800" b="1" i="1"/>
              <a:t>p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+</a:t>
            </a:r>
            <a:r>
              <a:rPr lang="en-US" altLang="zh-CN" sz="2800" b="1" i="1"/>
              <a:t>p</a:t>
            </a:r>
            <a:r>
              <a:rPr lang="en-US" altLang="zh-CN" sz="2800" b="1" baseline="-25000"/>
              <a:t>2</a:t>
            </a:r>
            <a:endParaRPr lang="en-US" altLang="zh-CN" sz="2800" b="1"/>
          </a:p>
        </p:txBody>
      </p:sp>
      <p:sp>
        <p:nvSpPr>
          <p:cNvPr id="19533" name="Text Box 77"/>
          <p:cNvSpPr txBox="1">
            <a:spLocks noChangeArrowheads="1"/>
          </p:cNvSpPr>
          <p:nvPr/>
        </p:nvSpPr>
        <p:spPr bwMode="auto">
          <a:xfrm>
            <a:off x="304800" y="5248275"/>
            <a:ext cx="1066800" cy="10668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模型假设</a:t>
            </a:r>
            <a:endParaRPr lang="zh-CN" altLang="en-US" sz="3200" b="1">
              <a:ea typeface="楷体_GB2312" pitchFamily="49" charset="-122"/>
            </a:endParaRPr>
          </a:p>
        </p:txBody>
      </p:sp>
      <p:sp>
        <p:nvSpPr>
          <p:cNvPr id="19534" name="Text Box 78"/>
          <p:cNvSpPr txBox="1">
            <a:spLocks noChangeArrowheads="1"/>
          </p:cNvSpPr>
          <p:nvPr/>
        </p:nvSpPr>
        <p:spPr bwMode="auto">
          <a:xfrm>
            <a:off x="1676400" y="5105400"/>
            <a:ext cx="691515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en-US" altLang="zh-CN" sz="2800" b="1"/>
              <a:t> </a:t>
            </a:r>
            <a:r>
              <a:rPr lang="en-US" altLang="zh-CN" sz="2800" b="1" i="1"/>
              <a:t>w</a:t>
            </a:r>
            <a:r>
              <a:rPr lang="zh-CN" altLang="en-US" sz="2800" b="1"/>
              <a:t>与帆迎风面积</a:t>
            </a:r>
            <a:r>
              <a:rPr lang="en-US" altLang="zh-CN" sz="2800" b="1" i="1"/>
              <a:t>s</a:t>
            </a:r>
            <a:r>
              <a:rPr lang="en-US" altLang="zh-CN" sz="2800" b="1" baseline="-25000"/>
              <a:t>1</a:t>
            </a:r>
            <a:r>
              <a:rPr lang="zh-CN" altLang="en-US" sz="2800" b="1"/>
              <a:t>成正比，</a:t>
            </a:r>
            <a:r>
              <a:rPr lang="en-US" altLang="zh-CN" sz="2800" b="1" i="1"/>
              <a:t>p</a:t>
            </a:r>
            <a:r>
              <a:rPr lang="zh-CN" altLang="en-US" sz="2800" b="1"/>
              <a:t>与船迎风面积</a:t>
            </a:r>
            <a:r>
              <a:rPr lang="en-US" altLang="zh-CN" sz="2800" b="1" i="1"/>
              <a:t>s</a:t>
            </a:r>
            <a:r>
              <a:rPr lang="en-US" altLang="zh-CN" sz="2800" b="1" baseline="-25000"/>
              <a:t>2</a:t>
            </a:r>
            <a:r>
              <a:rPr lang="zh-CN" altLang="en-US" sz="2800" b="1"/>
              <a:t>成正比，比例系数相同且</a:t>
            </a:r>
            <a:r>
              <a:rPr lang="zh-CN" altLang="en-US" sz="2800" b="1" i="1"/>
              <a:t> </a:t>
            </a:r>
            <a:r>
              <a:rPr lang="en-US" altLang="zh-CN" sz="2800" b="1" i="1"/>
              <a:t>s</a:t>
            </a:r>
            <a:r>
              <a:rPr lang="en-US" altLang="zh-CN" sz="2800" b="1" baseline="-25000"/>
              <a:t>1</a:t>
            </a:r>
            <a:r>
              <a:rPr lang="zh-CN" altLang="en-US" sz="2800" b="1"/>
              <a:t>远大于</a:t>
            </a:r>
            <a:r>
              <a:rPr lang="zh-CN" altLang="en-US" sz="2800" b="1" baseline="-25000"/>
              <a:t> </a:t>
            </a:r>
            <a:r>
              <a:rPr lang="en-US" altLang="zh-CN" sz="2800" b="1" i="1"/>
              <a:t>s</a:t>
            </a:r>
            <a:r>
              <a:rPr lang="en-US" altLang="zh-CN" sz="2800" b="1" baseline="-25000"/>
              <a:t>2 .</a:t>
            </a:r>
            <a:endParaRPr lang="en-US" altLang="zh-CN" sz="2800" b="1" baseline="-25000"/>
          </a:p>
        </p:txBody>
      </p:sp>
      <p:sp>
        <p:nvSpPr>
          <p:cNvPr id="19536" name="Text Box 80"/>
          <p:cNvSpPr txBox="1">
            <a:spLocks noChangeArrowheads="1"/>
          </p:cNvSpPr>
          <p:nvPr/>
        </p:nvSpPr>
        <p:spPr bwMode="auto">
          <a:xfrm>
            <a:off x="914400" y="3138488"/>
            <a:ext cx="3124200" cy="5191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f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~</a:t>
            </a:r>
            <a:r>
              <a:rPr lang="zh-CN" altLang="en-US" sz="2800" b="1"/>
              <a:t>航行方向的推力</a:t>
            </a:r>
            <a:endParaRPr lang="zh-CN" altLang="en-US" sz="2800" b="1"/>
          </a:p>
        </p:txBody>
      </p:sp>
      <p:sp>
        <p:nvSpPr>
          <p:cNvPr id="19537" name="Text Box 81"/>
          <p:cNvSpPr txBox="1">
            <a:spLocks noChangeArrowheads="1"/>
          </p:cNvSpPr>
          <p:nvPr/>
        </p:nvSpPr>
        <p:spPr bwMode="auto">
          <a:xfrm>
            <a:off x="838200" y="4419600"/>
            <a:ext cx="3352800" cy="5191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p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 ~</a:t>
            </a:r>
            <a:r>
              <a:rPr lang="zh-CN" altLang="en-US" sz="2800" b="1"/>
              <a:t>航行方向的阻力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9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9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9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9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9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89" grpId="0" autoUpdateAnimBg="0"/>
      <p:bldP spid="19490" grpId="0" autoUpdateAnimBg="0"/>
      <p:bldP spid="19492" grpId="0" autoUpdateAnimBg="0"/>
      <p:bldP spid="19526" grpId="0" autoUpdateAnimBg="0"/>
      <p:bldP spid="19530" grpId="0" autoUpdateAnimBg="0"/>
      <p:bldP spid="19533" grpId="0" animBg="1" autoUpdateAnimBg="0"/>
      <p:bldP spid="19534" grpId="0" autoUpdateAnimBg="0"/>
      <p:bldP spid="19536" grpId="0" animBg="1" autoUpdateAnimBg="0"/>
      <p:bldP spid="19537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676400" y="3076575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 dirty="0"/>
              <a:t>w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=</a:t>
            </a:r>
            <a:r>
              <a:rPr lang="en-US" altLang="zh-CN" sz="2800" b="1" i="1" dirty="0" err="1"/>
              <a:t>w</a:t>
            </a:r>
            <a:r>
              <a:rPr lang="en-US" altLang="zh-CN" sz="2800" b="1" dirty="0" err="1"/>
              <a:t>sin</a:t>
            </a:r>
            <a:r>
              <a:rPr lang="en-US" altLang="zh-CN" sz="2800" b="1" dirty="0"/>
              <a:t>(</a:t>
            </a:r>
            <a:r>
              <a:rPr lang="en-US" altLang="zh-CN" sz="2800" b="1" i="1" dirty="0">
                <a:sym typeface="Symbol" panose="05050102010706020507" pitchFamily="18" charset="2"/>
              </a:rPr>
              <a:t></a:t>
            </a:r>
            <a:r>
              <a:rPr lang="en-US" altLang="zh-CN" b="1" dirty="0"/>
              <a:t>–</a:t>
            </a:r>
            <a:r>
              <a:rPr lang="en-US" altLang="zh-CN" sz="2800" b="1" i="1" dirty="0">
                <a:sym typeface="Symbol" panose="05050102010706020507" pitchFamily="18" charset="2"/>
              </a:rPr>
              <a:t></a:t>
            </a:r>
            <a:r>
              <a:rPr lang="en-US" altLang="zh-CN" sz="2800" b="1" dirty="0">
                <a:sym typeface="Symbol" panose="05050102010706020507" pitchFamily="18" charset="2"/>
              </a:rPr>
              <a:t>)</a:t>
            </a:r>
            <a:endParaRPr lang="en-US" altLang="zh-CN" sz="2800" b="1" dirty="0">
              <a:sym typeface="Symbol" panose="05050102010706020507" pitchFamily="18" charset="2"/>
            </a:endParaRP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1676400" y="3686175"/>
            <a:ext cx="411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 dirty="0"/>
              <a:t>f</a:t>
            </a:r>
            <a:r>
              <a:rPr lang="en-US" altLang="zh-CN" sz="2800" b="1" baseline="-25000" dirty="0"/>
              <a:t>1</a:t>
            </a:r>
            <a:r>
              <a:rPr lang="en-US" altLang="zh-CN" sz="2800" b="1" i="1" dirty="0"/>
              <a:t>=w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sin</a:t>
            </a:r>
            <a:r>
              <a:rPr lang="en-US" altLang="zh-CN" sz="2800" b="1" i="1" dirty="0">
                <a:sym typeface="Symbol" panose="05050102010706020507" pitchFamily="18" charset="2"/>
              </a:rPr>
              <a:t>=</a:t>
            </a:r>
            <a:r>
              <a:rPr lang="en-US" altLang="zh-CN" sz="2800" b="1" i="1" dirty="0" err="1">
                <a:sym typeface="Symbol" panose="05050102010706020507" pitchFamily="18" charset="2"/>
              </a:rPr>
              <a:t>w</a:t>
            </a:r>
            <a:r>
              <a:rPr lang="en-US" altLang="zh-CN" sz="2800" b="1" dirty="0" err="1"/>
              <a:t>sin</a:t>
            </a:r>
            <a:r>
              <a:rPr lang="en-US" altLang="zh-CN" sz="2800" b="1" i="1" dirty="0">
                <a:sym typeface="Symbol" panose="05050102010706020507" pitchFamily="18" charset="2"/>
              </a:rPr>
              <a:t> </a:t>
            </a:r>
            <a:r>
              <a:rPr lang="en-US" altLang="zh-CN" sz="2800" b="1" dirty="0"/>
              <a:t>sin(</a:t>
            </a:r>
            <a:r>
              <a:rPr lang="en-US" altLang="zh-CN" sz="2800" b="1" i="1" dirty="0">
                <a:sym typeface="Symbol" panose="05050102010706020507" pitchFamily="18" charset="2"/>
              </a:rPr>
              <a:t></a:t>
            </a:r>
            <a:r>
              <a:rPr lang="en-US" altLang="zh-CN" b="1" dirty="0"/>
              <a:t>–</a:t>
            </a:r>
            <a:r>
              <a:rPr lang="en-US" altLang="zh-CN" sz="2800" b="1" i="1" dirty="0">
                <a:sym typeface="Symbol" panose="05050102010706020507" pitchFamily="18" charset="2"/>
              </a:rPr>
              <a:t></a:t>
            </a:r>
            <a:r>
              <a:rPr lang="en-US" altLang="zh-CN" sz="2800" b="1" dirty="0">
                <a:sym typeface="Symbol" panose="05050102010706020507" pitchFamily="18" charset="2"/>
              </a:rPr>
              <a:t>)</a:t>
            </a:r>
            <a:endParaRPr lang="en-US" altLang="zh-CN" sz="2800" b="1" dirty="0">
              <a:sym typeface="Symbol" panose="05050102010706020507" pitchFamily="18" charset="2"/>
            </a:endParaRP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1676400" y="4295775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p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=</a:t>
            </a:r>
            <a:r>
              <a:rPr lang="en-US" altLang="zh-CN" sz="2800" b="1" i="1"/>
              <a:t>p</a:t>
            </a:r>
            <a:r>
              <a:rPr lang="en-US" altLang="zh-CN" sz="2800" b="1"/>
              <a:t>cos</a:t>
            </a:r>
            <a:r>
              <a:rPr lang="en-US" altLang="zh-CN" sz="2800" b="1" i="1">
                <a:sym typeface="Symbol" panose="05050102010706020507" pitchFamily="18" charset="2"/>
              </a:rPr>
              <a:t></a:t>
            </a:r>
            <a:endParaRPr lang="en-US" altLang="zh-CN" sz="2800" b="1">
              <a:sym typeface="Symbol" panose="05050102010706020507" pitchFamily="18" charset="2"/>
            </a:endParaRPr>
          </a:p>
        </p:txBody>
      </p:sp>
      <p:sp>
        <p:nvSpPr>
          <p:cNvPr id="60421" name="Text Box 7"/>
          <p:cNvSpPr txBox="1">
            <a:spLocks noChangeArrowheads="1"/>
          </p:cNvSpPr>
          <p:nvPr/>
        </p:nvSpPr>
        <p:spPr bwMode="auto">
          <a:xfrm>
            <a:off x="304800" y="623888"/>
            <a:ext cx="1066800" cy="10668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模型假设</a:t>
            </a:r>
            <a:endParaRPr lang="zh-CN" altLang="en-US" sz="3200" b="1">
              <a:ea typeface="楷体_GB2312" pitchFamily="49" charset="-122"/>
            </a:endParaRPr>
          </a:p>
        </p:txBody>
      </p:sp>
      <p:grpSp>
        <p:nvGrpSpPr>
          <p:cNvPr id="2" name="Group 46"/>
          <p:cNvGrpSpPr/>
          <p:nvPr/>
        </p:nvGrpSpPr>
        <p:grpSpPr bwMode="auto">
          <a:xfrm>
            <a:off x="5181600" y="1995488"/>
            <a:ext cx="3886200" cy="3352800"/>
            <a:chOff x="3120" y="1104"/>
            <a:chExt cx="2448" cy="2112"/>
          </a:xfrm>
        </p:grpSpPr>
        <p:grpSp>
          <p:nvGrpSpPr>
            <p:cNvPr id="60436" name="Group 8"/>
            <p:cNvGrpSpPr/>
            <p:nvPr/>
          </p:nvGrpSpPr>
          <p:grpSpPr bwMode="auto">
            <a:xfrm>
              <a:off x="3120" y="1104"/>
              <a:ext cx="2448" cy="2112"/>
              <a:chOff x="3120" y="1104"/>
              <a:chExt cx="2448" cy="2112"/>
            </a:xfrm>
          </p:grpSpPr>
          <p:grpSp>
            <p:nvGrpSpPr>
              <p:cNvPr id="60451" name="Group 9"/>
              <p:cNvGrpSpPr/>
              <p:nvPr/>
            </p:nvGrpSpPr>
            <p:grpSpPr bwMode="auto">
              <a:xfrm>
                <a:off x="3120" y="1104"/>
                <a:ext cx="2448" cy="2112"/>
                <a:chOff x="3120" y="1104"/>
                <a:chExt cx="2448" cy="2112"/>
              </a:xfrm>
            </p:grpSpPr>
            <p:grpSp>
              <p:nvGrpSpPr>
                <p:cNvPr id="60455" name="Group 10"/>
                <p:cNvGrpSpPr/>
                <p:nvPr/>
              </p:nvGrpSpPr>
              <p:grpSpPr bwMode="auto">
                <a:xfrm>
                  <a:off x="3120" y="1104"/>
                  <a:ext cx="2448" cy="2112"/>
                  <a:chOff x="2640" y="288"/>
                  <a:chExt cx="2448" cy="2112"/>
                </a:xfrm>
              </p:grpSpPr>
              <p:sp>
                <p:nvSpPr>
                  <p:cNvPr id="60457" name="Line 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6" y="288"/>
                    <a:ext cx="1375" cy="19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60458" name="Group 12"/>
                  <p:cNvGrpSpPr/>
                  <p:nvPr/>
                </p:nvGrpSpPr>
                <p:grpSpPr bwMode="auto">
                  <a:xfrm>
                    <a:off x="2727" y="734"/>
                    <a:ext cx="1419" cy="1393"/>
                    <a:chOff x="3373" y="2064"/>
                    <a:chExt cx="991" cy="1048"/>
                  </a:xfrm>
                </p:grpSpPr>
                <p:sp>
                  <p:nvSpPr>
                    <p:cNvPr id="60465" name="Line 13"/>
                    <p:cNvSpPr>
                      <a:spLocks noChangeShapeType="1"/>
                    </p:cNvSpPr>
                    <p:nvPr/>
                  </p:nvSpPr>
                  <p:spPr bwMode="auto">
                    <a:xfrm rot="-1043931">
                      <a:off x="3502" y="2776"/>
                      <a:ext cx="288" cy="33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accent2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466" name="Line 14"/>
                    <p:cNvSpPr>
                      <a:spLocks noChangeShapeType="1"/>
                    </p:cNvSpPr>
                    <p:nvPr/>
                  </p:nvSpPr>
                  <p:spPr bwMode="auto">
                    <a:xfrm rot="20556069" flipV="1">
                      <a:off x="3373" y="2272"/>
                      <a:ext cx="576" cy="48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accent2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467" name="Arc 15"/>
                    <p:cNvSpPr/>
                    <p:nvPr/>
                  </p:nvSpPr>
                  <p:spPr bwMode="auto">
                    <a:xfrm rot="20556069" flipH="1">
                      <a:off x="3810" y="2105"/>
                      <a:ext cx="384" cy="96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7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1600"/>
                        <a:gd name="T11" fmla="*/ 21600 w 21600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accent2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468" name="Line 16"/>
                    <p:cNvSpPr>
                      <a:spLocks noChangeShapeType="1"/>
                    </p:cNvSpPr>
                    <p:nvPr/>
                  </p:nvSpPr>
                  <p:spPr bwMode="auto">
                    <a:xfrm rot="20556069" flipH="1">
                      <a:off x="3740" y="2452"/>
                      <a:ext cx="624" cy="52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accent2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469" name="Arc 17"/>
                    <p:cNvSpPr/>
                    <p:nvPr/>
                  </p:nvSpPr>
                  <p:spPr bwMode="auto">
                    <a:xfrm>
                      <a:off x="4224" y="2064"/>
                      <a:ext cx="48" cy="336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5 h 21600"/>
                        <a:gd name="T4" fmla="*/ 0 w 21600"/>
                        <a:gd name="T5" fmla="*/ 5 h 21600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1600"/>
                        <a:gd name="T11" fmla="*/ 21600 w 21600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accent2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0459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56" y="2073"/>
                    <a:ext cx="412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Char char="•"/>
                    </a:pPr>
                    <a:r>
                      <a:rPr lang="en-US" altLang="zh-CN" sz="2800"/>
                      <a:t> </a:t>
                    </a:r>
                    <a:endParaRPr lang="en-US" altLang="zh-CN" sz="2800"/>
                  </a:p>
                </p:txBody>
              </p:sp>
              <p:sp>
                <p:nvSpPr>
                  <p:cNvPr id="60460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84" y="1977"/>
                    <a:ext cx="412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i="1">
                        <a:sym typeface="Symbol" panose="05050102010706020507" pitchFamily="18" charset="2"/>
                      </a:rPr>
                      <a:t></a:t>
                    </a:r>
                    <a:r>
                      <a:rPr lang="en-US" altLang="zh-CN" sz="2800"/>
                      <a:t> </a:t>
                    </a:r>
                    <a:endParaRPr lang="en-US" altLang="zh-CN" sz="2800"/>
                  </a:p>
                </p:txBody>
              </p:sp>
              <p:sp>
                <p:nvSpPr>
                  <p:cNvPr id="60461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3396" y="1488"/>
                    <a:ext cx="1356" cy="0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head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462" name="Line 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40" y="1169"/>
                    <a:ext cx="1649" cy="574"/>
                  </a:xfrm>
                  <a:prstGeom prst="line">
                    <a:avLst/>
                  </a:prstGeom>
                  <a:noFill/>
                  <a:ln w="57150">
                    <a:solidFill>
                      <a:srgbClr val="FF66CC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463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33" y="1104"/>
                    <a:ext cx="482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i="1">
                        <a:sym typeface="Symbol" panose="05050102010706020507" pitchFamily="18" charset="2"/>
                      </a:rPr>
                      <a:t></a:t>
                    </a:r>
                    <a:endParaRPr lang="en-US" altLang="zh-CN" sz="2800"/>
                  </a:p>
                </p:txBody>
              </p:sp>
              <p:sp>
                <p:nvSpPr>
                  <p:cNvPr id="60464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2832" y="2256"/>
                    <a:ext cx="225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0456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4992" y="2025"/>
                  <a:ext cx="480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 i="1"/>
                    <a:t>w</a:t>
                  </a:r>
                  <a:endParaRPr lang="en-US" altLang="zh-CN" sz="2800" b="1"/>
                </a:p>
              </p:txBody>
            </p:sp>
          </p:grpSp>
          <p:grpSp>
            <p:nvGrpSpPr>
              <p:cNvPr id="60452" name="Group 25"/>
              <p:cNvGrpSpPr/>
              <p:nvPr/>
            </p:nvGrpSpPr>
            <p:grpSpPr bwMode="auto">
              <a:xfrm>
                <a:off x="4416" y="1353"/>
                <a:ext cx="768" cy="327"/>
                <a:chOff x="4416" y="1344"/>
                <a:chExt cx="768" cy="327"/>
              </a:xfrm>
            </p:grpSpPr>
            <p:sp>
              <p:nvSpPr>
                <p:cNvPr id="60453" name="Line 26"/>
                <p:cNvSpPr>
                  <a:spLocks noChangeShapeType="1"/>
                </p:cNvSpPr>
                <p:nvPr/>
              </p:nvSpPr>
              <p:spPr bwMode="auto">
                <a:xfrm>
                  <a:off x="4416" y="1536"/>
                  <a:ext cx="48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454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896" y="1344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 i="1"/>
                    <a:t>p</a:t>
                  </a:r>
                  <a:endParaRPr lang="en-US" altLang="zh-CN" sz="2800"/>
                </a:p>
              </p:txBody>
            </p:sp>
          </p:grpSp>
        </p:grpSp>
        <p:grpSp>
          <p:nvGrpSpPr>
            <p:cNvPr id="60437" name="Group 30"/>
            <p:cNvGrpSpPr/>
            <p:nvPr/>
          </p:nvGrpSpPr>
          <p:grpSpPr bwMode="auto">
            <a:xfrm>
              <a:off x="3936" y="2304"/>
              <a:ext cx="1344" cy="384"/>
              <a:chOff x="3888" y="2304"/>
              <a:chExt cx="1344" cy="384"/>
            </a:xfrm>
          </p:grpSpPr>
          <p:sp>
            <p:nvSpPr>
              <p:cNvPr id="60449" name="Line 31"/>
              <p:cNvSpPr>
                <a:spLocks noChangeShapeType="1"/>
              </p:cNvSpPr>
              <p:nvPr/>
            </p:nvSpPr>
            <p:spPr bwMode="auto">
              <a:xfrm>
                <a:off x="3888" y="2304"/>
                <a:ext cx="96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50" name="Line 32"/>
              <p:cNvSpPr>
                <a:spLocks noChangeShapeType="1"/>
              </p:cNvSpPr>
              <p:nvPr/>
            </p:nvSpPr>
            <p:spPr bwMode="auto">
              <a:xfrm flipV="1">
                <a:off x="3984" y="2304"/>
                <a:ext cx="1248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0438" name="Text Box 33"/>
            <p:cNvSpPr txBox="1">
              <a:spLocks noChangeArrowheads="1"/>
            </p:cNvSpPr>
            <p:nvPr/>
          </p:nvSpPr>
          <p:spPr bwMode="auto">
            <a:xfrm>
              <a:off x="3936" y="2304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/>
                <a:t>w</a:t>
              </a:r>
              <a:r>
                <a:rPr lang="en-US" altLang="zh-CN" sz="2800" b="1" baseline="-25000"/>
                <a:t>1</a:t>
              </a:r>
              <a:endParaRPr lang="en-US" altLang="zh-CN" sz="2800" b="1"/>
            </a:p>
          </p:txBody>
        </p:sp>
        <p:sp>
          <p:nvSpPr>
            <p:cNvPr id="60439" name="Text Box 34"/>
            <p:cNvSpPr txBox="1">
              <a:spLocks noChangeArrowheads="1"/>
            </p:cNvSpPr>
            <p:nvPr/>
          </p:nvSpPr>
          <p:spPr bwMode="auto">
            <a:xfrm>
              <a:off x="4416" y="2448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/>
                <a:t>w</a:t>
              </a:r>
              <a:r>
                <a:rPr lang="en-US" altLang="zh-CN" sz="2800" b="1" baseline="-25000"/>
                <a:t>2</a:t>
              </a:r>
              <a:endParaRPr lang="en-US" altLang="zh-CN" sz="2800" b="1"/>
            </a:p>
          </p:txBody>
        </p:sp>
        <p:sp>
          <p:nvSpPr>
            <p:cNvPr id="60440" name="Line 37"/>
            <p:cNvSpPr>
              <a:spLocks noChangeShapeType="1"/>
            </p:cNvSpPr>
            <p:nvPr/>
          </p:nvSpPr>
          <p:spPr bwMode="auto">
            <a:xfrm flipH="1" flipV="1">
              <a:off x="3744" y="2496"/>
              <a:ext cx="288" cy="192"/>
            </a:xfrm>
            <a:prstGeom prst="line">
              <a:avLst/>
            </a:prstGeom>
            <a:noFill/>
            <a:ln w="38100">
              <a:solidFill>
                <a:srgbClr val="FF99FF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41" name="Line 38"/>
            <p:cNvSpPr>
              <a:spLocks noChangeShapeType="1"/>
            </p:cNvSpPr>
            <p:nvPr/>
          </p:nvSpPr>
          <p:spPr bwMode="auto">
            <a:xfrm flipV="1">
              <a:off x="3744" y="2304"/>
              <a:ext cx="144" cy="192"/>
            </a:xfrm>
            <a:prstGeom prst="line">
              <a:avLst/>
            </a:prstGeom>
            <a:noFill/>
            <a:ln w="38100">
              <a:solidFill>
                <a:srgbClr val="FF99FF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42" name="Text Box 39"/>
            <p:cNvSpPr txBox="1">
              <a:spLocks noChangeArrowheads="1"/>
            </p:cNvSpPr>
            <p:nvPr/>
          </p:nvSpPr>
          <p:spPr bwMode="auto">
            <a:xfrm>
              <a:off x="3518" y="2313"/>
              <a:ext cx="32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66CC"/>
                  </a:solidFill>
                </a:rPr>
                <a:t>f</a:t>
              </a:r>
              <a:r>
                <a:rPr lang="en-US" altLang="zh-CN" sz="2800" b="1" baseline="-25000">
                  <a:solidFill>
                    <a:srgbClr val="FF66CC"/>
                  </a:solidFill>
                </a:rPr>
                <a:t>1</a:t>
              </a:r>
              <a:endParaRPr lang="en-US" altLang="zh-CN" sz="2800"/>
            </a:p>
          </p:txBody>
        </p:sp>
        <p:sp>
          <p:nvSpPr>
            <p:cNvPr id="60443" name="Text Box 40"/>
            <p:cNvSpPr txBox="1">
              <a:spLocks noChangeArrowheads="1"/>
            </p:cNvSpPr>
            <p:nvPr/>
          </p:nvSpPr>
          <p:spPr bwMode="auto">
            <a:xfrm>
              <a:off x="3696" y="2544"/>
              <a:ext cx="32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66CC"/>
                  </a:solidFill>
                </a:rPr>
                <a:t>f</a:t>
              </a:r>
              <a:r>
                <a:rPr lang="en-US" altLang="zh-CN" sz="2800" b="1" baseline="-25000">
                  <a:solidFill>
                    <a:srgbClr val="FF66CC"/>
                  </a:solidFill>
                </a:rPr>
                <a:t>2</a:t>
              </a:r>
              <a:endParaRPr lang="en-US" altLang="zh-CN" sz="2800"/>
            </a:p>
          </p:txBody>
        </p:sp>
        <p:grpSp>
          <p:nvGrpSpPr>
            <p:cNvPr id="60444" name="Group 41"/>
            <p:cNvGrpSpPr/>
            <p:nvPr/>
          </p:nvGrpSpPr>
          <p:grpSpPr bwMode="auto">
            <a:xfrm>
              <a:off x="4128" y="1104"/>
              <a:ext cx="960" cy="432"/>
              <a:chOff x="4128" y="1104"/>
              <a:chExt cx="960" cy="432"/>
            </a:xfrm>
          </p:grpSpPr>
          <p:sp>
            <p:nvSpPr>
              <p:cNvPr id="60445" name="Line 42"/>
              <p:cNvSpPr>
                <a:spLocks noChangeShapeType="1"/>
              </p:cNvSpPr>
              <p:nvPr/>
            </p:nvSpPr>
            <p:spPr bwMode="auto">
              <a:xfrm>
                <a:off x="4608" y="1248"/>
                <a:ext cx="288" cy="288"/>
              </a:xfrm>
              <a:prstGeom prst="line">
                <a:avLst/>
              </a:prstGeom>
              <a:noFill/>
              <a:ln w="38100">
                <a:solidFill>
                  <a:srgbClr val="FF66CC"/>
                </a:solidFill>
                <a:round/>
                <a:head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46" name="Line 43"/>
              <p:cNvSpPr>
                <a:spLocks noChangeShapeType="1"/>
              </p:cNvSpPr>
              <p:nvPr/>
            </p:nvSpPr>
            <p:spPr bwMode="auto">
              <a:xfrm flipV="1">
                <a:off x="4416" y="1248"/>
                <a:ext cx="192" cy="288"/>
              </a:xfrm>
              <a:prstGeom prst="line">
                <a:avLst/>
              </a:prstGeom>
              <a:noFill/>
              <a:ln w="38100">
                <a:solidFill>
                  <a:srgbClr val="FF66CC"/>
                </a:solidFill>
                <a:round/>
                <a:head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47" name="Text Box 44"/>
              <p:cNvSpPr txBox="1">
                <a:spLocks noChangeArrowheads="1"/>
              </p:cNvSpPr>
              <p:nvPr/>
            </p:nvSpPr>
            <p:spPr bwMode="auto">
              <a:xfrm>
                <a:off x="4704" y="1104"/>
                <a:ext cx="38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FF66CC"/>
                    </a:solidFill>
                  </a:rPr>
                  <a:t>p</a:t>
                </a:r>
                <a:r>
                  <a:rPr lang="en-US" altLang="zh-CN" sz="2800" b="1" baseline="-25000">
                    <a:solidFill>
                      <a:srgbClr val="FF66CC"/>
                    </a:solidFill>
                  </a:rPr>
                  <a:t>2</a:t>
                </a:r>
                <a:endParaRPr lang="en-US" altLang="zh-CN" sz="2800"/>
              </a:p>
            </p:txBody>
          </p:sp>
          <p:sp>
            <p:nvSpPr>
              <p:cNvPr id="60448" name="Text Box 45"/>
              <p:cNvSpPr txBox="1">
                <a:spLocks noChangeArrowheads="1"/>
              </p:cNvSpPr>
              <p:nvPr/>
            </p:nvSpPr>
            <p:spPr bwMode="auto">
              <a:xfrm>
                <a:off x="4128" y="1200"/>
                <a:ext cx="38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FF66CC"/>
                    </a:solidFill>
                  </a:rPr>
                  <a:t>p</a:t>
                </a:r>
                <a:r>
                  <a:rPr lang="en-US" altLang="zh-CN" sz="2800" b="1" baseline="-25000">
                    <a:solidFill>
                      <a:srgbClr val="FF66CC"/>
                    </a:solidFill>
                  </a:rPr>
                  <a:t>1</a:t>
                </a:r>
                <a:endParaRPr lang="en-US" altLang="zh-CN" sz="2800"/>
              </a:p>
            </p:txBody>
          </p:sp>
        </p:grpSp>
      </p:grpSp>
      <p:sp>
        <p:nvSpPr>
          <p:cNvPr id="20527" name="Text Box 47"/>
          <p:cNvSpPr txBox="1">
            <a:spLocks noChangeArrowheads="1"/>
          </p:cNvSpPr>
          <p:nvPr/>
        </p:nvSpPr>
        <p:spPr bwMode="auto">
          <a:xfrm>
            <a:off x="1752600" y="700088"/>
            <a:ext cx="403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en-US" altLang="zh-CN" sz="2800" b="1" i="1"/>
              <a:t>w</a:t>
            </a:r>
            <a:r>
              <a:rPr lang="en-US" altLang="zh-CN" sz="2800" b="1" baseline="-25000"/>
              <a:t>2</a:t>
            </a:r>
            <a:r>
              <a:rPr lang="zh-CN" altLang="en-US" sz="2800" b="1"/>
              <a:t>与帆面平行，可忽略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  <p:sp>
        <p:nvSpPr>
          <p:cNvPr id="20528" name="Text Box 48"/>
          <p:cNvSpPr txBox="1">
            <a:spLocks noChangeArrowheads="1"/>
          </p:cNvSpPr>
          <p:nvPr/>
        </p:nvSpPr>
        <p:spPr bwMode="auto">
          <a:xfrm>
            <a:off x="1752600" y="1233488"/>
            <a:ext cx="518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en-US" altLang="zh-CN" sz="2800" b="1" i="1"/>
              <a:t>f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, </a:t>
            </a:r>
            <a:r>
              <a:rPr lang="en-US" altLang="zh-CN" sz="2800" b="1" i="1"/>
              <a:t>p</a:t>
            </a:r>
            <a:r>
              <a:rPr lang="en-US" altLang="zh-CN" sz="2800" b="1" baseline="-25000"/>
              <a:t>2</a:t>
            </a:r>
            <a:r>
              <a:rPr lang="zh-CN" altLang="en-US" sz="2800" b="1"/>
              <a:t>垂直于船身，可由舵抵消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  <p:sp>
        <p:nvSpPr>
          <p:cNvPr id="20529" name="Text Box 49"/>
          <p:cNvSpPr txBox="1">
            <a:spLocks noChangeArrowheads="1"/>
          </p:cNvSpPr>
          <p:nvPr/>
        </p:nvSpPr>
        <p:spPr bwMode="auto">
          <a:xfrm>
            <a:off x="304800" y="2671763"/>
            <a:ext cx="1066800" cy="10668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模型建立</a:t>
            </a:r>
            <a:endParaRPr lang="zh-CN" altLang="en-US" sz="3200" b="1">
              <a:ea typeface="楷体_GB2312" pitchFamily="49" charset="-122"/>
            </a:endParaRPr>
          </a:p>
        </p:txBody>
      </p:sp>
      <p:sp>
        <p:nvSpPr>
          <p:cNvPr id="20530" name="Text Box 50"/>
          <p:cNvSpPr txBox="1">
            <a:spLocks noChangeArrowheads="1"/>
          </p:cNvSpPr>
          <p:nvPr/>
        </p:nvSpPr>
        <p:spPr bwMode="auto">
          <a:xfrm>
            <a:off x="1600200" y="2452688"/>
            <a:ext cx="228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w=ks</a:t>
            </a:r>
            <a:r>
              <a:rPr lang="en-US" altLang="zh-CN" sz="2800" b="1" baseline="-25000"/>
              <a:t>1</a:t>
            </a:r>
            <a:r>
              <a:rPr lang="en-US" altLang="zh-CN" sz="2800" b="1" i="1"/>
              <a:t>,  p=ks</a:t>
            </a:r>
            <a:r>
              <a:rPr lang="en-US" altLang="zh-CN" sz="2800" b="1" baseline="-25000"/>
              <a:t>2</a:t>
            </a:r>
            <a:endParaRPr lang="en-US" altLang="zh-CN" sz="2800" b="1" i="1"/>
          </a:p>
        </p:txBody>
      </p:sp>
      <p:sp>
        <p:nvSpPr>
          <p:cNvPr id="20535" name="Text Box 55"/>
          <p:cNvSpPr txBox="1">
            <a:spLocks noChangeArrowheads="1"/>
          </p:cNvSpPr>
          <p:nvPr/>
        </p:nvSpPr>
        <p:spPr bwMode="auto">
          <a:xfrm>
            <a:off x="1676400" y="5653088"/>
            <a:ext cx="5410200" cy="5191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船在正东方向速度分量</a:t>
            </a:r>
            <a:r>
              <a:rPr lang="en-US" altLang="zh-CN" sz="2800" b="1" i="1"/>
              <a:t>v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=</a:t>
            </a:r>
            <a:r>
              <a:rPr lang="en-US" altLang="zh-CN" sz="2800" b="1" i="1"/>
              <a:t>v</a:t>
            </a:r>
            <a:r>
              <a:rPr lang="en-US" altLang="zh-CN" sz="2800" b="1"/>
              <a:t>cos</a:t>
            </a:r>
            <a:r>
              <a:rPr lang="en-US" altLang="zh-CN" sz="2800" b="1" i="1">
                <a:sym typeface="Symbol" panose="05050102010706020507" pitchFamily="18" charset="2"/>
              </a:rPr>
              <a:t></a:t>
            </a:r>
            <a:endParaRPr lang="en-US" altLang="zh-CN" sz="2800" b="1">
              <a:sym typeface="Symbol" panose="05050102010706020507" pitchFamily="18" charset="2"/>
            </a:endParaRPr>
          </a:p>
        </p:txBody>
      </p:sp>
      <p:sp>
        <p:nvSpPr>
          <p:cNvPr id="20541" name="Text Box 61"/>
          <p:cNvSpPr txBox="1">
            <a:spLocks noChangeArrowheads="1"/>
          </p:cNvSpPr>
          <p:nvPr/>
        </p:nvSpPr>
        <p:spPr bwMode="auto">
          <a:xfrm>
            <a:off x="1752600" y="1781175"/>
            <a:ext cx="49069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航向速度</a:t>
            </a:r>
            <a:r>
              <a:rPr lang="en-US" altLang="zh-CN" sz="2800" b="1" i="1"/>
              <a:t>v</a:t>
            </a:r>
            <a:r>
              <a:rPr lang="zh-CN" altLang="en-US" sz="2800" b="1"/>
              <a:t>与力</a:t>
            </a:r>
            <a:r>
              <a:rPr lang="en-US" altLang="zh-CN" sz="2800" b="1" i="1"/>
              <a:t>f=f</a:t>
            </a:r>
            <a:r>
              <a:rPr lang="en-US" altLang="zh-CN" sz="2800" b="1" baseline="-25000"/>
              <a:t>1</a:t>
            </a:r>
            <a:r>
              <a:rPr lang="en-US" altLang="zh-CN" b="1"/>
              <a:t>–</a:t>
            </a:r>
            <a:r>
              <a:rPr lang="en-US" altLang="zh-CN" sz="2800" b="1" i="1"/>
              <a:t>p</a:t>
            </a:r>
            <a:r>
              <a:rPr lang="en-US" altLang="zh-CN" sz="2800" b="1" baseline="-25000"/>
              <a:t>1</a:t>
            </a:r>
            <a:r>
              <a:rPr lang="zh-CN" altLang="en-US" sz="2800" b="1"/>
              <a:t>成正比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  <p:sp>
        <p:nvSpPr>
          <p:cNvPr id="20543" name="Text Box 63"/>
          <p:cNvSpPr txBox="1">
            <a:spLocks noChangeArrowheads="1"/>
          </p:cNvSpPr>
          <p:nvPr/>
        </p:nvSpPr>
        <p:spPr bwMode="auto">
          <a:xfrm>
            <a:off x="1676400" y="4981575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v</a:t>
            </a:r>
            <a:r>
              <a:rPr lang="en-US" altLang="zh-CN" sz="2800" b="1"/>
              <a:t>=</a:t>
            </a:r>
            <a:r>
              <a:rPr lang="en-US" altLang="zh-CN" sz="2800" b="1" i="1"/>
              <a:t>k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(</a:t>
            </a:r>
            <a:r>
              <a:rPr lang="en-US" altLang="zh-CN" sz="2800" b="1" i="1"/>
              <a:t>f</a:t>
            </a:r>
            <a:r>
              <a:rPr lang="en-US" altLang="zh-CN" sz="2800" b="1" baseline="-25000"/>
              <a:t>1</a:t>
            </a:r>
            <a:r>
              <a:rPr lang="en-US" altLang="zh-CN" b="1"/>
              <a:t>–</a:t>
            </a:r>
            <a:r>
              <a:rPr lang="en-US" altLang="zh-CN" sz="2800" b="1" i="1"/>
              <a:t>p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)</a:t>
            </a:r>
            <a:endParaRPr lang="en-US" altLang="zh-CN" sz="2800" b="1"/>
          </a:p>
        </p:txBody>
      </p:sp>
      <p:grpSp>
        <p:nvGrpSpPr>
          <p:cNvPr id="10" name="Group 71"/>
          <p:cNvGrpSpPr/>
          <p:nvPr/>
        </p:nvGrpSpPr>
        <p:grpSpPr bwMode="auto">
          <a:xfrm>
            <a:off x="6629400" y="5043488"/>
            <a:ext cx="914400" cy="519112"/>
            <a:chOff x="4176" y="3024"/>
            <a:chExt cx="576" cy="327"/>
          </a:xfrm>
        </p:grpSpPr>
        <p:sp>
          <p:nvSpPr>
            <p:cNvPr id="60434" name="Line 64"/>
            <p:cNvSpPr>
              <a:spLocks noChangeShapeType="1"/>
            </p:cNvSpPr>
            <p:nvPr/>
          </p:nvSpPr>
          <p:spPr bwMode="auto">
            <a:xfrm>
              <a:off x="4176" y="3072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5" name="Text Box 66"/>
            <p:cNvSpPr txBox="1">
              <a:spLocks noChangeArrowheads="1"/>
            </p:cNvSpPr>
            <p:nvPr/>
          </p:nvSpPr>
          <p:spPr bwMode="auto">
            <a:xfrm>
              <a:off x="4320" y="3024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/>
                <a:t>v</a:t>
              </a:r>
              <a:r>
                <a:rPr lang="en-US" altLang="zh-CN" sz="2800" b="1" baseline="-25000"/>
                <a:t>1</a:t>
              </a:r>
              <a:endParaRPr lang="en-US" altLang="zh-CN" sz="2800" b="1"/>
            </a:p>
          </p:txBody>
        </p:sp>
      </p:grpSp>
      <p:grpSp>
        <p:nvGrpSpPr>
          <p:cNvPr id="11" name="Group 70"/>
          <p:cNvGrpSpPr/>
          <p:nvPr/>
        </p:nvGrpSpPr>
        <p:grpSpPr bwMode="auto">
          <a:xfrm>
            <a:off x="6553200" y="2833688"/>
            <a:ext cx="533400" cy="609600"/>
            <a:chOff x="4128" y="1632"/>
            <a:chExt cx="336" cy="384"/>
          </a:xfrm>
        </p:grpSpPr>
        <p:sp>
          <p:nvSpPr>
            <p:cNvPr id="60432" name="Line 68"/>
            <p:cNvSpPr>
              <a:spLocks noChangeShapeType="1"/>
            </p:cNvSpPr>
            <p:nvPr/>
          </p:nvSpPr>
          <p:spPr bwMode="auto">
            <a:xfrm flipV="1">
              <a:off x="4224" y="1680"/>
              <a:ext cx="24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3" name="Text Box 69"/>
            <p:cNvSpPr txBox="1">
              <a:spLocks noChangeArrowheads="1"/>
            </p:cNvSpPr>
            <p:nvPr/>
          </p:nvSpPr>
          <p:spPr bwMode="auto">
            <a:xfrm>
              <a:off x="4128" y="1632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/>
                <a:t>v</a:t>
              </a:r>
              <a:endParaRPr lang="en-US" altLang="zh-CN" sz="28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0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1000"/>
                                        <p:tgtEl>
                                          <p:spTgt spid="2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2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utoUpdateAnimBg="0"/>
      <p:bldP spid="20485" grpId="0" autoUpdateAnimBg="0"/>
      <p:bldP spid="20486" grpId="0" autoUpdateAnimBg="0"/>
      <p:bldP spid="20527" grpId="0" autoUpdateAnimBg="0"/>
      <p:bldP spid="20528" grpId="0" autoUpdateAnimBg="0"/>
      <p:bldP spid="20529" grpId="0" animBg="1" autoUpdateAnimBg="0"/>
      <p:bldP spid="20530" grpId="0" autoUpdateAnimBg="0"/>
      <p:bldP spid="20535" grpId="0" animBg="1" autoUpdateAnimBg="0"/>
      <p:bldP spid="20541" grpId="0" autoUpdateAnimBg="0"/>
      <p:bldP spid="20543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2" name="Text Box 38"/>
          <p:cNvSpPr txBox="1">
            <a:spLocks noChangeArrowheads="1"/>
          </p:cNvSpPr>
          <p:nvPr/>
        </p:nvSpPr>
        <p:spPr bwMode="auto">
          <a:xfrm>
            <a:off x="533400" y="4648200"/>
            <a:ext cx="4953000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solidFill>
                  <a:srgbClr val="FF3300"/>
                </a:solidFill>
              </a:rPr>
              <a:t>2) </a:t>
            </a:r>
            <a:r>
              <a:rPr lang="zh-CN" altLang="en-US" sz="2800" b="1">
                <a:solidFill>
                  <a:srgbClr val="FF3300"/>
                </a:solidFill>
              </a:rPr>
              <a:t>令</a:t>
            </a:r>
            <a:r>
              <a:rPr lang="zh-CN" altLang="en-US" sz="2800" b="1" i="1">
                <a:solidFill>
                  <a:srgbClr val="FF3300"/>
                </a:solidFill>
                <a:sym typeface="Symbol" panose="05050102010706020507" pitchFamily="18" charset="2"/>
              </a:rPr>
              <a:t> </a:t>
            </a:r>
            <a:r>
              <a:rPr lang="en-US" altLang="zh-CN" sz="2800" b="1" i="1">
                <a:solidFill>
                  <a:srgbClr val="FF3300"/>
                </a:solidFill>
                <a:sym typeface="Symbol" panose="05050102010706020507" pitchFamily="18" charset="2"/>
              </a:rPr>
              <a:t>= </a:t>
            </a:r>
            <a:r>
              <a:rPr lang="en-US" altLang="zh-CN" sz="2800" b="1">
                <a:solidFill>
                  <a:srgbClr val="FF3300"/>
                </a:solidFill>
                <a:sym typeface="Symbol" panose="05050102010706020507" pitchFamily="18" charset="2"/>
              </a:rPr>
              <a:t>/2,</a:t>
            </a:r>
            <a:r>
              <a:rPr lang="zh-CN" altLang="zh-CN" sz="2800" b="1">
                <a:sym typeface="Symbol" panose="05050102010706020507" pitchFamily="18" charset="2"/>
              </a:rPr>
              <a:t> </a:t>
            </a:r>
            <a:endParaRPr lang="zh-CN" altLang="zh-CN" sz="2800" b="1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i="1"/>
              <a:t>v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=</a:t>
            </a:r>
            <a:r>
              <a:rPr lang="en-US" altLang="zh-CN" sz="2800" b="1" i="1"/>
              <a:t>k</a:t>
            </a:r>
            <a:r>
              <a:rPr lang="en-US" altLang="zh-CN" sz="2800" b="1" baseline="-25000"/>
              <a:t>1 </a:t>
            </a:r>
            <a:r>
              <a:rPr lang="en-US" altLang="zh-CN" sz="2800" b="1"/>
              <a:t>[</a:t>
            </a:r>
            <a:r>
              <a:rPr lang="en-US" altLang="zh-CN" sz="2800" b="1" i="1"/>
              <a:t>w</a:t>
            </a:r>
            <a:r>
              <a:rPr lang="en-US" altLang="zh-CN" sz="2800" b="1"/>
              <a:t>(1</a:t>
            </a:r>
            <a:r>
              <a:rPr lang="en-US" altLang="zh-CN" b="1"/>
              <a:t>–</a:t>
            </a:r>
            <a:r>
              <a:rPr lang="en-US" altLang="zh-CN" sz="2800" b="1">
                <a:sym typeface="Symbol" panose="05050102010706020507" pitchFamily="18" charset="2"/>
              </a:rPr>
              <a:t>cos</a:t>
            </a:r>
            <a:r>
              <a:rPr lang="en-US" altLang="zh-CN" sz="2800" b="1" i="1">
                <a:sym typeface="Symbol" panose="05050102010706020507" pitchFamily="18" charset="2"/>
              </a:rPr>
              <a:t></a:t>
            </a:r>
            <a:r>
              <a:rPr lang="en-US" altLang="zh-CN" sz="2800" b="1">
                <a:sym typeface="Symbol" panose="05050102010706020507" pitchFamily="18" charset="2"/>
              </a:rPr>
              <a:t>)/2</a:t>
            </a:r>
            <a:r>
              <a:rPr lang="en-US" altLang="zh-CN" b="1"/>
              <a:t>–</a:t>
            </a:r>
            <a:r>
              <a:rPr lang="en-US" altLang="zh-CN" sz="2800" b="1" i="1"/>
              <a:t>p</a:t>
            </a:r>
            <a:r>
              <a:rPr lang="en-US" altLang="zh-CN" sz="2800" b="1"/>
              <a:t>cos</a:t>
            </a:r>
            <a:r>
              <a:rPr lang="en-US" altLang="zh-CN" sz="2800" b="1" i="1">
                <a:sym typeface="Symbol" panose="05050102010706020507" pitchFamily="18" charset="2"/>
              </a:rPr>
              <a:t></a:t>
            </a:r>
            <a:r>
              <a:rPr lang="en-US" altLang="zh-CN" sz="2800" b="1">
                <a:sym typeface="Symbol" panose="05050102010706020507" pitchFamily="18" charset="2"/>
              </a:rPr>
              <a:t>]cos</a:t>
            </a:r>
            <a:r>
              <a:rPr lang="en-US" altLang="zh-CN" sz="2800" b="1" i="1">
                <a:sym typeface="Symbol" panose="05050102010706020507" pitchFamily="18" charset="2"/>
              </a:rPr>
              <a:t> </a:t>
            </a:r>
            <a:endParaRPr lang="en-US" altLang="zh-CN" sz="2800" b="1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rgbClr val="FF3300"/>
                </a:solidFill>
                <a:sym typeface="Symbol" panose="05050102010706020507" pitchFamily="18" charset="2"/>
              </a:rPr>
              <a:t>求</a:t>
            </a:r>
            <a:r>
              <a:rPr lang="zh-CN" altLang="en-US" sz="2800" b="1" i="1">
                <a:solidFill>
                  <a:srgbClr val="FF3300"/>
                </a:solidFill>
                <a:sym typeface="Symbol" panose="05050102010706020507" pitchFamily="18" charset="2"/>
              </a:rPr>
              <a:t></a:t>
            </a:r>
            <a:r>
              <a:rPr lang="zh-CN" altLang="en-US" sz="2800" b="1">
                <a:solidFill>
                  <a:srgbClr val="FF3300"/>
                </a:solidFill>
                <a:sym typeface="Symbol" panose="05050102010706020507" pitchFamily="18" charset="2"/>
              </a:rPr>
              <a:t>使</a:t>
            </a:r>
            <a:r>
              <a:rPr lang="en-US" altLang="zh-CN" sz="2800" b="1" i="1">
                <a:solidFill>
                  <a:srgbClr val="FF3300"/>
                </a:solidFill>
              </a:rPr>
              <a:t>v</a:t>
            </a:r>
            <a:r>
              <a:rPr lang="en-US" altLang="zh-CN" sz="2800" b="1" baseline="-25000">
                <a:solidFill>
                  <a:srgbClr val="FF3300"/>
                </a:solidFill>
              </a:rPr>
              <a:t>1</a:t>
            </a:r>
            <a:r>
              <a:rPr lang="zh-CN" altLang="en-US" sz="2800" b="1">
                <a:solidFill>
                  <a:srgbClr val="FF3300"/>
                </a:solidFill>
              </a:rPr>
              <a:t>最大</a:t>
            </a:r>
            <a:r>
              <a:rPr lang="zh-CN" altLang="en-US" sz="2800" b="1"/>
              <a:t>（</a:t>
            </a:r>
            <a:r>
              <a:rPr lang="en-US" altLang="zh-CN" sz="2800" b="1" i="1"/>
              <a:t>w=ks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, </a:t>
            </a:r>
            <a:r>
              <a:rPr lang="en-US" altLang="zh-CN" sz="2800" b="1" i="1"/>
              <a:t>p=ks</a:t>
            </a:r>
            <a:r>
              <a:rPr lang="en-US" altLang="zh-CN" sz="2800" b="1" baseline="-25000"/>
              <a:t>2</a:t>
            </a:r>
            <a:r>
              <a:rPr lang="zh-CN" altLang="en-US" sz="2800" b="1"/>
              <a:t>）</a:t>
            </a:r>
            <a:endParaRPr lang="zh-CN" altLang="en-US" sz="2800" b="1"/>
          </a:p>
        </p:txBody>
      </p:sp>
      <p:sp>
        <p:nvSpPr>
          <p:cNvPr id="21544" name="Text Box 40"/>
          <p:cNvSpPr txBox="1">
            <a:spLocks noChangeArrowheads="1"/>
          </p:cNvSpPr>
          <p:nvPr/>
        </p:nvSpPr>
        <p:spPr bwMode="auto">
          <a:xfrm>
            <a:off x="533400" y="2909888"/>
            <a:ext cx="4114800" cy="5191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1) </a:t>
            </a:r>
            <a:r>
              <a:rPr lang="zh-CN" altLang="en-US" sz="2800" b="1"/>
              <a:t>当</a:t>
            </a:r>
            <a:r>
              <a:rPr lang="zh-CN" altLang="en-US" sz="2800" b="1" i="1">
                <a:sym typeface="Symbol" panose="05050102010706020507" pitchFamily="18" charset="2"/>
              </a:rPr>
              <a:t></a:t>
            </a:r>
            <a:r>
              <a:rPr lang="zh-CN" altLang="en-US" sz="2800" b="1">
                <a:sym typeface="Symbol" panose="05050102010706020507" pitchFamily="18" charset="2"/>
              </a:rPr>
              <a:t>固定时求</a:t>
            </a:r>
            <a:r>
              <a:rPr lang="zh-CN" altLang="en-US" sz="2800" b="1" i="1">
                <a:sym typeface="Symbol" panose="05050102010706020507" pitchFamily="18" charset="2"/>
              </a:rPr>
              <a:t></a:t>
            </a:r>
            <a:r>
              <a:rPr lang="zh-CN" altLang="en-US" sz="2800" b="1">
                <a:sym typeface="Symbol" panose="05050102010706020507" pitchFamily="18" charset="2"/>
              </a:rPr>
              <a:t>使</a:t>
            </a:r>
            <a:r>
              <a:rPr lang="en-US" altLang="zh-CN" sz="2800" b="1" i="1"/>
              <a:t>f</a:t>
            </a:r>
            <a:r>
              <a:rPr lang="en-US" altLang="zh-CN" sz="2800" b="1" baseline="-25000"/>
              <a:t>1</a:t>
            </a:r>
            <a:r>
              <a:rPr lang="zh-CN" altLang="en-US" sz="2800" b="1"/>
              <a:t>最大</a:t>
            </a:r>
            <a:endParaRPr lang="zh-CN" altLang="en-US" sz="2800" b="1" baseline="-25000"/>
          </a:p>
        </p:txBody>
      </p:sp>
      <p:sp>
        <p:nvSpPr>
          <p:cNvPr id="21545" name="Text Box 41"/>
          <p:cNvSpPr txBox="1">
            <a:spLocks noChangeArrowheads="1"/>
          </p:cNvSpPr>
          <p:nvPr/>
        </p:nvSpPr>
        <p:spPr bwMode="auto">
          <a:xfrm>
            <a:off x="762000" y="3505200"/>
            <a:ext cx="373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f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=</a:t>
            </a:r>
            <a:r>
              <a:rPr lang="en-US" altLang="zh-CN" sz="2800" b="1" i="1"/>
              <a:t>w</a:t>
            </a:r>
            <a:r>
              <a:rPr lang="en-US" altLang="zh-CN" sz="2800" b="1"/>
              <a:t>[cos(</a:t>
            </a:r>
            <a:r>
              <a:rPr lang="en-US" altLang="zh-CN" sz="2800" b="1" i="1">
                <a:sym typeface="Symbol" panose="05050102010706020507" pitchFamily="18" charset="2"/>
              </a:rPr>
              <a:t></a:t>
            </a:r>
            <a:r>
              <a:rPr lang="en-US" altLang="zh-CN" b="1"/>
              <a:t>–</a:t>
            </a:r>
            <a:r>
              <a:rPr lang="en-US" altLang="zh-CN" sz="2800" b="1">
                <a:sym typeface="Symbol" panose="05050102010706020507" pitchFamily="18" charset="2"/>
              </a:rPr>
              <a:t>2</a:t>
            </a:r>
            <a:r>
              <a:rPr lang="en-US" altLang="zh-CN" sz="2800" b="1" i="1">
                <a:sym typeface="Symbol" panose="05050102010706020507" pitchFamily="18" charset="2"/>
              </a:rPr>
              <a:t></a:t>
            </a:r>
            <a:r>
              <a:rPr lang="en-US" altLang="zh-CN" sz="2800" b="1">
                <a:sym typeface="Symbol" panose="05050102010706020507" pitchFamily="18" charset="2"/>
              </a:rPr>
              <a:t>)</a:t>
            </a:r>
            <a:r>
              <a:rPr lang="en-US" altLang="zh-CN" b="1"/>
              <a:t>–</a:t>
            </a:r>
            <a:r>
              <a:rPr lang="en-US" altLang="zh-CN" sz="2800" b="1">
                <a:sym typeface="Symbol" panose="05050102010706020507" pitchFamily="18" charset="2"/>
              </a:rPr>
              <a:t>cos</a:t>
            </a:r>
            <a:r>
              <a:rPr lang="en-US" altLang="zh-CN" sz="2800" b="1" i="1">
                <a:sym typeface="Symbol" panose="05050102010706020507" pitchFamily="18" charset="2"/>
              </a:rPr>
              <a:t></a:t>
            </a:r>
            <a:r>
              <a:rPr lang="en-US" altLang="zh-CN" sz="2800" b="1">
                <a:sym typeface="Symbol" panose="05050102010706020507" pitchFamily="18" charset="2"/>
              </a:rPr>
              <a:t>]/2</a:t>
            </a:r>
            <a:endParaRPr lang="en-US" altLang="zh-CN" sz="2800" b="1">
              <a:sym typeface="Symbol" panose="05050102010706020507" pitchFamily="18" charset="2"/>
            </a:endParaRPr>
          </a:p>
        </p:txBody>
      </p:sp>
      <p:grpSp>
        <p:nvGrpSpPr>
          <p:cNvPr id="2" name="Group 42"/>
          <p:cNvGrpSpPr/>
          <p:nvPr/>
        </p:nvGrpSpPr>
        <p:grpSpPr bwMode="auto">
          <a:xfrm>
            <a:off x="304800" y="4114800"/>
            <a:ext cx="5181600" cy="519113"/>
            <a:chOff x="2544" y="3504"/>
            <a:chExt cx="3120" cy="327"/>
          </a:xfrm>
        </p:grpSpPr>
        <p:sp>
          <p:nvSpPr>
            <p:cNvPr id="61495" name="Text Box 43"/>
            <p:cNvSpPr txBox="1">
              <a:spLocks noChangeArrowheads="1"/>
            </p:cNvSpPr>
            <p:nvPr/>
          </p:nvSpPr>
          <p:spPr bwMode="auto">
            <a:xfrm>
              <a:off x="2784" y="3504"/>
              <a:ext cx="28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ym typeface="Symbol" panose="05050102010706020507" pitchFamily="18" charset="2"/>
                </a:rPr>
                <a:t> = </a:t>
              </a:r>
              <a:r>
                <a:rPr lang="en-US" altLang="zh-CN" sz="2800" b="1">
                  <a:sym typeface="Symbol" panose="05050102010706020507" pitchFamily="18" charset="2"/>
                </a:rPr>
                <a:t>/2 </a:t>
              </a:r>
              <a:r>
                <a:rPr lang="zh-CN" altLang="zh-CN" sz="2800" b="1">
                  <a:sym typeface="Symbol" panose="05050102010706020507" pitchFamily="18" charset="2"/>
                </a:rPr>
                <a:t>时 </a:t>
              </a:r>
              <a:r>
                <a:rPr lang="en-US" altLang="zh-CN" sz="2800" b="1" i="1"/>
                <a:t>f</a:t>
              </a:r>
              <a:r>
                <a:rPr lang="en-US" altLang="zh-CN" sz="2800" b="1" baseline="-25000"/>
                <a:t>1</a:t>
              </a:r>
              <a:r>
                <a:rPr lang="en-US" altLang="zh-CN" sz="2800" b="1"/>
                <a:t>=</a:t>
              </a:r>
              <a:r>
                <a:rPr lang="en-US" altLang="zh-CN" sz="2800" b="1" i="1"/>
                <a:t>w</a:t>
              </a:r>
              <a:r>
                <a:rPr lang="en-US" altLang="zh-CN" sz="2800" b="1"/>
                <a:t>(1</a:t>
              </a:r>
              <a:r>
                <a:rPr lang="en-US" altLang="zh-CN" b="1"/>
                <a:t>–</a:t>
              </a:r>
              <a:r>
                <a:rPr lang="en-US" altLang="zh-CN" sz="2800" b="1">
                  <a:sym typeface="Symbol" panose="05050102010706020507" pitchFamily="18" charset="2"/>
                </a:rPr>
                <a:t>cos</a:t>
              </a:r>
              <a:r>
                <a:rPr lang="en-US" altLang="zh-CN" sz="2800" b="1" i="1">
                  <a:sym typeface="Symbol" panose="05050102010706020507" pitchFamily="18" charset="2"/>
                </a:rPr>
                <a:t></a:t>
              </a:r>
              <a:r>
                <a:rPr lang="en-US" altLang="zh-CN" sz="2800" b="1">
                  <a:sym typeface="Symbol" panose="05050102010706020507" pitchFamily="18" charset="2"/>
                </a:rPr>
                <a:t>)/2</a:t>
              </a:r>
              <a:r>
                <a:rPr lang="zh-CN" altLang="zh-CN" sz="2800" b="1">
                  <a:sym typeface="Symbol" panose="05050102010706020507" pitchFamily="18" charset="2"/>
                </a:rPr>
                <a:t>最大</a:t>
              </a:r>
              <a:endParaRPr lang="zh-CN" altLang="en-US" sz="2800" b="1">
                <a:sym typeface="Symbol" panose="05050102010706020507" pitchFamily="18" charset="2"/>
              </a:endParaRPr>
            </a:p>
          </p:txBody>
        </p:sp>
        <p:sp>
          <p:nvSpPr>
            <p:cNvPr id="61496" name="AutoShape 44"/>
            <p:cNvSpPr>
              <a:spLocks noChangeArrowheads="1"/>
            </p:cNvSpPr>
            <p:nvPr/>
          </p:nvSpPr>
          <p:spPr bwMode="auto">
            <a:xfrm>
              <a:off x="2544" y="3552"/>
              <a:ext cx="192" cy="240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549" name="Rectangle 45"/>
          <p:cNvSpPr>
            <a:spLocks noChangeArrowheads="1"/>
          </p:cNvSpPr>
          <p:nvPr/>
        </p:nvSpPr>
        <p:spPr bwMode="auto">
          <a:xfrm>
            <a:off x="3810000" y="595313"/>
            <a:ext cx="25542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i="1"/>
              <a:t>= k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(</a:t>
            </a:r>
            <a:r>
              <a:rPr lang="en-US" altLang="zh-CN" sz="2800" b="1" i="1"/>
              <a:t>f</a:t>
            </a:r>
            <a:r>
              <a:rPr lang="en-US" altLang="zh-CN" sz="2800" b="1" baseline="-25000"/>
              <a:t>1</a:t>
            </a:r>
            <a:r>
              <a:rPr lang="en-US" altLang="zh-CN" b="1"/>
              <a:t>–</a:t>
            </a:r>
            <a:r>
              <a:rPr lang="en-US" altLang="zh-CN" sz="2800" b="1" i="1"/>
              <a:t>p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)cos</a:t>
            </a:r>
            <a:r>
              <a:rPr lang="en-US" altLang="zh-CN" sz="2800" b="1" i="1">
                <a:sym typeface="Symbol" panose="05050102010706020507" pitchFamily="18" charset="2"/>
              </a:rPr>
              <a:t></a:t>
            </a:r>
            <a:endParaRPr lang="en-US" altLang="zh-CN" sz="2800" b="1" i="1">
              <a:sym typeface="Symbol" panose="05050102010706020507" pitchFamily="18" charset="2"/>
            </a:endParaRPr>
          </a:p>
        </p:txBody>
      </p:sp>
      <p:sp>
        <p:nvSpPr>
          <p:cNvPr id="21550" name="Text Box 46"/>
          <p:cNvSpPr txBox="1">
            <a:spLocks noChangeArrowheads="1"/>
          </p:cNvSpPr>
          <p:nvPr/>
        </p:nvSpPr>
        <p:spPr bwMode="auto">
          <a:xfrm>
            <a:off x="2400300" y="1219200"/>
            <a:ext cx="411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f</a:t>
            </a:r>
            <a:r>
              <a:rPr lang="en-US" altLang="zh-CN" sz="2800" b="1" baseline="-25000"/>
              <a:t>1</a:t>
            </a:r>
            <a:r>
              <a:rPr lang="en-US" altLang="zh-CN" sz="2800" b="1" i="1"/>
              <a:t>=w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sin</a:t>
            </a:r>
            <a:r>
              <a:rPr lang="en-US" altLang="zh-CN" sz="2800" b="1" i="1">
                <a:sym typeface="Symbol" panose="05050102010706020507" pitchFamily="18" charset="2"/>
              </a:rPr>
              <a:t>=w</a:t>
            </a:r>
            <a:r>
              <a:rPr lang="en-US" altLang="zh-CN" sz="2800" b="1"/>
              <a:t>sin</a:t>
            </a:r>
            <a:r>
              <a:rPr lang="en-US" altLang="zh-CN" sz="2800" b="1" i="1">
                <a:sym typeface="Symbol" panose="05050102010706020507" pitchFamily="18" charset="2"/>
              </a:rPr>
              <a:t> </a:t>
            </a:r>
            <a:r>
              <a:rPr lang="en-US" altLang="zh-CN" sz="2800" b="1"/>
              <a:t>sin(</a:t>
            </a:r>
            <a:r>
              <a:rPr lang="en-US" altLang="zh-CN" sz="2800" b="1" i="1">
                <a:sym typeface="Symbol" panose="05050102010706020507" pitchFamily="18" charset="2"/>
              </a:rPr>
              <a:t></a:t>
            </a:r>
            <a:r>
              <a:rPr lang="en-US" altLang="zh-CN" b="1"/>
              <a:t>–</a:t>
            </a:r>
            <a:r>
              <a:rPr lang="en-US" altLang="zh-CN" sz="2800" b="1" i="1">
                <a:sym typeface="Symbol" panose="05050102010706020507" pitchFamily="18" charset="2"/>
              </a:rPr>
              <a:t></a:t>
            </a:r>
            <a:r>
              <a:rPr lang="en-US" altLang="zh-CN" sz="2800" b="1">
                <a:sym typeface="Symbol" panose="05050102010706020507" pitchFamily="18" charset="2"/>
              </a:rPr>
              <a:t>)</a:t>
            </a:r>
            <a:endParaRPr lang="en-US" altLang="zh-CN" sz="2800" b="1">
              <a:sym typeface="Symbol" panose="05050102010706020507" pitchFamily="18" charset="2"/>
            </a:endParaRPr>
          </a:p>
        </p:txBody>
      </p:sp>
      <p:sp>
        <p:nvSpPr>
          <p:cNvPr id="21551" name="Text Box 47"/>
          <p:cNvSpPr txBox="1">
            <a:spLocks noChangeArrowheads="1"/>
          </p:cNvSpPr>
          <p:nvPr/>
        </p:nvSpPr>
        <p:spPr bwMode="auto">
          <a:xfrm>
            <a:off x="6743700" y="1219200"/>
            <a:ext cx="1562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p</a:t>
            </a:r>
            <a:r>
              <a:rPr lang="en-US" altLang="zh-CN" sz="2800" b="1" baseline="-25000"/>
              <a:t>1</a:t>
            </a:r>
            <a:r>
              <a:rPr lang="en-US" altLang="zh-CN" sz="2800" b="1" i="1"/>
              <a:t>=p</a:t>
            </a:r>
            <a:r>
              <a:rPr lang="en-US" altLang="zh-CN" sz="2800" b="1"/>
              <a:t>cos</a:t>
            </a:r>
            <a:r>
              <a:rPr lang="en-US" altLang="zh-CN" sz="2800" b="1" i="1">
                <a:sym typeface="Symbol" panose="05050102010706020507" pitchFamily="18" charset="2"/>
              </a:rPr>
              <a:t></a:t>
            </a:r>
            <a:endParaRPr lang="en-US" altLang="zh-CN" sz="2800" b="1" i="1">
              <a:sym typeface="Symbol" panose="05050102010706020507" pitchFamily="18" charset="2"/>
            </a:endParaRPr>
          </a:p>
        </p:txBody>
      </p:sp>
      <p:sp>
        <p:nvSpPr>
          <p:cNvPr id="21577" name="Text Box 73"/>
          <p:cNvSpPr txBox="1">
            <a:spLocks noChangeArrowheads="1"/>
          </p:cNvSpPr>
          <p:nvPr/>
        </p:nvSpPr>
        <p:spPr bwMode="auto">
          <a:xfrm>
            <a:off x="2362200" y="2209800"/>
            <a:ext cx="2743200" cy="519113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求</a:t>
            </a:r>
            <a:r>
              <a:rPr lang="zh-CN" altLang="en-US" sz="2800" b="1" i="1">
                <a:sym typeface="Symbol" panose="05050102010706020507" pitchFamily="18" charset="2"/>
              </a:rPr>
              <a:t></a:t>
            </a:r>
            <a:r>
              <a:rPr lang="en-US" altLang="zh-CN" sz="2800" b="1" i="1">
                <a:sym typeface="Symbol" panose="05050102010706020507" pitchFamily="18" charset="2"/>
              </a:rPr>
              <a:t>, </a:t>
            </a:r>
            <a:r>
              <a:rPr lang="en-US" altLang="zh-CN" sz="2800" b="1">
                <a:sym typeface="Symbol" panose="05050102010706020507" pitchFamily="18" charset="2"/>
              </a:rPr>
              <a:t>,</a:t>
            </a:r>
            <a:r>
              <a:rPr lang="zh-CN" altLang="zh-CN" sz="2800" b="1">
                <a:sym typeface="Symbol" panose="05050102010706020507" pitchFamily="18" charset="2"/>
              </a:rPr>
              <a:t>使 </a:t>
            </a:r>
            <a:r>
              <a:rPr lang="en-US" altLang="zh-CN" sz="2800" b="1" i="1"/>
              <a:t>v</a:t>
            </a:r>
            <a:r>
              <a:rPr lang="en-US" altLang="zh-CN" sz="2800" b="1" baseline="-25000"/>
              <a:t>1</a:t>
            </a:r>
            <a:r>
              <a:rPr lang="zh-CN" altLang="zh-CN" sz="2800" b="1">
                <a:sym typeface="Symbol" panose="05050102010706020507" pitchFamily="18" charset="2"/>
              </a:rPr>
              <a:t>最大</a:t>
            </a:r>
            <a:endParaRPr lang="zh-CN" altLang="en-US" sz="2800" b="1">
              <a:sym typeface="Symbol" panose="05050102010706020507" pitchFamily="18" charset="2"/>
            </a:endParaRPr>
          </a:p>
        </p:txBody>
      </p:sp>
      <p:sp>
        <p:nvSpPr>
          <p:cNvPr id="61450" name="Text Box 109"/>
          <p:cNvSpPr txBox="1">
            <a:spLocks noChangeArrowheads="1"/>
          </p:cNvSpPr>
          <p:nvPr/>
        </p:nvSpPr>
        <p:spPr bwMode="auto">
          <a:xfrm>
            <a:off x="228600" y="533400"/>
            <a:ext cx="1981200" cy="5794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模型建立</a:t>
            </a:r>
            <a:endParaRPr lang="zh-CN" altLang="en-US" sz="3200" b="1">
              <a:ea typeface="楷体_GB2312" pitchFamily="49" charset="-122"/>
            </a:endParaRPr>
          </a:p>
        </p:txBody>
      </p:sp>
      <p:sp>
        <p:nvSpPr>
          <p:cNvPr id="21614" name="Text Box 110"/>
          <p:cNvSpPr txBox="1">
            <a:spLocks noChangeArrowheads="1"/>
          </p:cNvSpPr>
          <p:nvPr/>
        </p:nvSpPr>
        <p:spPr bwMode="auto">
          <a:xfrm>
            <a:off x="2362200" y="60960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v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=</a:t>
            </a:r>
            <a:r>
              <a:rPr lang="en-US" altLang="zh-CN" sz="2800" b="1" i="1"/>
              <a:t>v</a:t>
            </a:r>
            <a:r>
              <a:rPr lang="en-US" altLang="zh-CN" sz="2800" b="1"/>
              <a:t>cos</a:t>
            </a:r>
            <a:r>
              <a:rPr lang="en-US" altLang="zh-CN" sz="2800" b="1" i="1">
                <a:sym typeface="Symbol" panose="05050102010706020507" pitchFamily="18" charset="2"/>
              </a:rPr>
              <a:t></a:t>
            </a:r>
            <a:endParaRPr lang="en-US" altLang="zh-CN" sz="2800"/>
          </a:p>
        </p:txBody>
      </p:sp>
      <p:grpSp>
        <p:nvGrpSpPr>
          <p:cNvPr id="61452" name="Group 118"/>
          <p:cNvGrpSpPr/>
          <p:nvPr/>
        </p:nvGrpSpPr>
        <p:grpSpPr bwMode="auto">
          <a:xfrm>
            <a:off x="5181600" y="1752600"/>
            <a:ext cx="3886200" cy="3567113"/>
            <a:chOff x="3264" y="1104"/>
            <a:chExt cx="2448" cy="2247"/>
          </a:xfrm>
        </p:grpSpPr>
        <p:grpSp>
          <p:nvGrpSpPr>
            <p:cNvPr id="61454" name="Group 74"/>
            <p:cNvGrpSpPr/>
            <p:nvPr/>
          </p:nvGrpSpPr>
          <p:grpSpPr bwMode="auto">
            <a:xfrm>
              <a:off x="3264" y="1104"/>
              <a:ext cx="2448" cy="2112"/>
              <a:chOff x="3120" y="1104"/>
              <a:chExt cx="2448" cy="2112"/>
            </a:xfrm>
          </p:grpSpPr>
          <p:grpSp>
            <p:nvGrpSpPr>
              <p:cNvPr id="61461" name="Group 75"/>
              <p:cNvGrpSpPr/>
              <p:nvPr/>
            </p:nvGrpSpPr>
            <p:grpSpPr bwMode="auto">
              <a:xfrm>
                <a:off x="3120" y="1104"/>
                <a:ext cx="2448" cy="2112"/>
                <a:chOff x="3120" y="1104"/>
                <a:chExt cx="2448" cy="2112"/>
              </a:xfrm>
            </p:grpSpPr>
            <p:grpSp>
              <p:nvGrpSpPr>
                <p:cNvPr id="61476" name="Group 76"/>
                <p:cNvGrpSpPr/>
                <p:nvPr/>
              </p:nvGrpSpPr>
              <p:grpSpPr bwMode="auto">
                <a:xfrm>
                  <a:off x="3120" y="1104"/>
                  <a:ext cx="2448" cy="2112"/>
                  <a:chOff x="3120" y="1104"/>
                  <a:chExt cx="2448" cy="2112"/>
                </a:xfrm>
              </p:grpSpPr>
              <p:grpSp>
                <p:nvGrpSpPr>
                  <p:cNvPr id="61480" name="Group 77"/>
                  <p:cNvGrpSpPr/>
                  <p:nvPr/>
                </p:nvGrpSpPr>
                <p:grpSpPr bwMode="auto">
                  <a:xfrm>
                    <a:off x="3120" y="1104"/>
                    <a:ext cx="2448" cy="2112"/>
                    <a:chOff x="2640" y="288"/>
                    <a:chExt cx="2448" cy="2112"/>
                  </a:xfrm>
                </p:grpSpPr>
                <p:sp>
                  <p:nvSpPr>
                    <p:cNvPr id="61482" name="Line 7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46" y="288"/>
                      <a:ext cx="1375" cy="197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61483" name="Group 79"/>
                    <p:cNvGrpSpPr/>
                    <p:nvPr/>
                  </p:nvGrpSpPr>
                  <p:grpSpPr bwMode="auto">
                    <a:xfrm>
                      <a:off x="2727" y="734"/>
                      <a:ext cx="1419" cy="1393"/>
                      <a:chOff x="3373" y="2064"/>
                      <a:chExt cx="991" cy="1048"/>
                    </a:xfrm>
                  </p:grpSpPr>
                  <p:sp>
                    <p:nvSpPr>
                      <p:cNvPr id="61490" name="Line 80"/>
                      <p:cNvSpPr>
                        <a:spLocks noChangeShapeType="1"/>
                      </p:cNvSpPr>
                      <p:nvPr/>
                    </p:nvSpPr>
                    <p:spPr bwMode="auto">
                      <a:xfrm rot="-1043931">
                        <a:off x="3502" y="2776"/>
                        <a:ext cx="288" cy="33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1491" name="Line 81"/>
                      <p:cNvSpPr>
                        <a:spLocks noChangeShapeType="1"/>
                      </p:cNvSpPr>
                      <p:nvPr/>
                    </p:nvSpPr>
                    <p:spPr bwMode="auto">
                      <a:xfrm rot="20556069" flipV="1">
                        <a:off x="3373" y="2272"/>
                        <a:ext cx="576" cy="48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1492" name="Arc 82"/>
                      <p:cNvSpPr/>
                      <p:nvPr/>
                    </p:nvSpPr>
                    <p:spPr bwMode="auto">
                      <a:xfrm rot="20556069" flipH="1">
                        <a:off x="3810" y="2105"/>
                        <a:ext cx="384" cy="96"/>
                      </a:xfrm>
                      <a:custGeom>
                        <a:avLst/>
                        <a:gdLst>
                          <a:gd name="T0" fmla="*/ 0 w 21600"/>
                          <a:gd name="T1" fmla="*/ 0 h 21600"/>
                          <a:gd name="T2" fmla="*/ 7 w 21600"/>
                          <a:gd name="T3" fmla="*/ 0 h 21600"/>
                          <a:gd name="T4" fmla="*/ 0 w 21600"/>
                          <a:gd name="T5" fmla="*/ 0 h 21600"/>
                          <a:gd name="T6" fmla="*/ 0 60000 65536"/>
                          <a:gd name="T7" fmla="*/ 0 60000 65536"/>
                          <a:gd name="T8" fmla="*/ 0 60000 65536"/>
                          <a:gd name="T9" fmla="*/ 0 w 21600"/>
                          <a:gd name="T10" fmla="*/ 0 h 21600"/>
                          <a:gd name="T11" fmla="*/ 21600 w 21600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9525">
                        <a:solidFill>
                          <a:schemeClr val="accent2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1493" name="Line 83"/>
                      <p:cNvSpPr>
                        <a:spLocks noChangeShapeType="1"/>
                      </p:cNvSpPr>
                      <p:nvPr/>
                    </p:nvSpPr>
                    <p:spPr bwMode="auto">
                      <a:xfrm rot="20556069" flipH="1">
                        <a:off x="3740" y="2452"/>
                        <a:ext cx="624" cy="528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1494" name="Arc 84"/>
                      <p:cNvSpPr/>
                      <p:nvPr/>
                    </p:nvSpPr>
                    <p:spPr bwMode="auto">
                      <a:xfrm>
                        <a:off x="4224" y="2064"/>
                        <a:ext cx="48" cy="336"/>
                      </a:xfrm>
                      <a:custGeom>
                        <a:avLst/>
                        <a:gdLst>
                          <a:gd name="T0" fmla="*/ 0 w 21600"/>
                          <a:gd name="T1" fmla="*/ 0 h 21600"/>
                          <a:gd name="T2" fmla="*/ 0 w 21600"/>
                          <a:gd name="T3" fmla="*/ 5 h 21600"/>
                          <a:gd name="T4" fmla="*/ 0 w 21600"/>
                          <a:gd name="T5" fmla="*/ 5 h 21600"/>
                          <a:gd name="T6" fmla="*/ 0 60000 65536"/>
                          <a:gd name="T7" fmla="*/ 0 60000 65536"/>
                          <a:gd name="T8" fmla="*/ 0 60000 65536"/>
                          <a:gd name="T9" fmla="*/ 0 w 21600"/>
                          <a:gd name="T10" fmla="*/ 0 h 21600"/>
                          <a:gd name="T11" fmla="*/ 21600 w 21600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9525">
                        <a:solidFill>
                          <a:schemeClr val="accent2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61484" name="Text Box 8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56" y="2073"/>
                      <a:ext cx="412" cy="3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  <a:buFontTx/>
                        <a:buChar char="•"/>
                      </a:pPr>
                      <a:r>
                        <a:rPr lang="en-US" altLang="zh-CN" sz="2800"/>
                        <a:t> </a:t>
                      </a:r>
                      <a:endParaRPr lang="en-US" altLang="zh-CN" sz="2800"/>
                    </a:p>
                  </p:txBody>
                </p:sp>
                <p:sp>
                  <p:nvSpPr>
                    <p:cNvPr id="61485" name="Text Box 8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84" y="1977"/>
                      <a:ext cx="412" cy="3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US" altLang="zh-CN" sz="2800" i="1">
                          <a:sym typeface="Symbol" panose="05050102010706020507" pitchFamily="18" charset="2"/>
                        </a:rPr>
                        <a:t></a:t>
                      </a:r>
                      <a:r>
                        <a:rPr lang="en-US" altLang="zh-CN" sz="2800"/>
                        <a:t> </a:t>
                      </a:r>
                      <a:endParaRPr lang="en-US" altLang="zh-CN" sz="2800"/>
                    </a:p>
                  </p:txBody>
                </p:sp>
                <p:sp>
                  <p:nvSpPr>
                    <p:cNvPr id="61486" name="Line 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96" y="1488"/>
                      <a:ext cx="1356" cy="0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1487" name="Line 8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640" y="1169"/>
                      <a:ext cx="1649" cy="574"/>
                    </a:xfrm>
                    <a:prstGeom prst="line">
                      <a:avLst/>
                    </a:prstGeom>
                    <a:noFill/>
                    <a:ln w="57150">
                      <a:solidFill>
                        <a:srgbClr val="FF66CC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1488" name="Text Box 8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533" y="1104"/>
                      <a:ext cx="482" cy="3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US" altLang="zh-CN" sz="2800" i="1">
                          <a:sym typeface="Symbol" panose="05050102010706020507" pitchFamily="18" charset="2"/>
                        </a:rPr>
                        <a:t></a:t>
                      </a:r>
                      <a:endParaRPr lang="en-US" altLang="zh-CN" sz="2800"/>
                    </a:p>
                  </p:txBody>
                </p:sp>
                <p:sp>
                  <p:nvSpPr>
                    <p:cNvPr id="61489" name="Line 9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32" y="2256"/>
                      <a:ext cx="225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1481" name="Text Box 9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92" y="2025"/>
                    <a:ext cx="480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 i="1"/>
                      <a:t>w</a:t>
                    </a:r>
                    <a:endParaRPr lang="en-US" altLang="zh-CN" sz="2800" b="1"/>
                  </a:p>
                </p:txBody>
              </p:sp>
            </p:grpSp>
            <p:grpSp>
              <p:nvGrpSpPr>
                <p:cNvPr id="61477" name="Group 92"/>
                <p:cNvGrpSpPr/>
                <p:nvPr/>
              </p:nvGrpSpPr>
              <p:grpSpPr bwMode="auto">
                <a:xfrm>
                  <a:off x="4416" y="1353"/>
                  <a:ext cx="768" cy="327"/>
                  <a:chOff x="4416" y="1344"/>
                  <a:chExt cx="768" cy="327"/>
                </a:xfrm>
              </p:grpSpPr>
              <p:sp>
                <p:nvSpPr>
                  <p:cNvPr id="61478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4416" y="1536"/>
                    <a:ext cx="48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stealth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479" name="Text Box 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96" y="1344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 i="1"/>
                      <a:t>p</a:t>
                    </a:r>
                    <a:endParaRPr lang="en-US" altLang="zh-CN" sz="2800"/>
                  </a:p>
                </p:txBody>
              </p:sp>
            </p:grpSp>
          </p:grpSp>
          <p:grpSp>
            <p:nvGrpSpPr>
              <p:cNvPr id="61462" name="Group 95"/>
              <p:cNvGrpSpPr/>
              <p:nvPr/>
            </p:nvGrpSpPr>
            <p:grpSpPr bwMode="auto">
              <a:xfrm>
                <a:off x="3936" y="2304"/>
                <a:ext cx="1344" cy="384"/>
                <a:chOff x="3888" y="2304"/>
                <a:chExt cx="1344" cy="384"/>
              </a:xfrm>
            </p:grpSpPr>
            <p:sp>
              <p:nvSpPr>
                <p:cNvPr id="61474" name="Line 96"/>
                <p:cNvSpPr>
                  <a:spLocks noChangeShapeType="1"/>
                </p:cNvSpPr>
                <p:nvPr/>
              </p:nvSpPr>
              <p:spPr bwMode="auto">
                <a:xfrm>
                  <a:off x="3888" y="2304"/>
                  <a:ext cx="96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475" name="Line 97"/>
                <p:cNvSpPr>
                  <a:spLocks noChangeShapeType="1"/>
                </p:cNvSpPr>
                <p:nvPr/>
              </p:nvSpPr>
              <p:spPr bwMode="auto">
                <a:xfrm flipV="1">
                  <a:off x="3984" y="2304"/>
                  <a:ext cx="1248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1463" name="Text Box 98"/>
              <p:cNvSpPr txBox="1">
                <a:spLocks noChangeArrowheads="1"/>
              </p:cNvSpPr>
              <p:nvPr/>
            </p:nvSpPr>
            <p:spPr bwMode="auto">
              <a:xfrm>
                <a:off x="3936" y="2304"/>
                <a:ext cx="38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/>
                  <a:t>w</a:t>
                </a:r>
                <a:r>
                  <a:rPr lang="en-US" altLang="zh-CN" sz="2800" b="1" baseline="-25000"/>
                  <a:t>1</a:t>
                </a:r>
                <a:endParaRPr lang="en-US" altLang="zh-CN" sz="2800" b="1"/>
              </a:p>
            </p:txBody>
          </p:sp>
          <p:sp>
            <p:nvSpPr>
              <p:cNvPr id="61464" name="Text Box 99"/>
              <p:cNvSpPr txBox="1">
                <a:spLocks noChangeArrowheads="1"/>
              </p:cNvSpPr>
              <p:nvPr/>
            </p:nvSpPr>
            <p:spPr bwMode="auto">
              <a:xfrm>
                <a:off x="4416" y="2448"/>
                <a:ext cx="38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/>
                  <a:t>w</a:t>
                </a:r>
                <a:r>
                  <a:rPr lang="en-US" altLang="zh-CN" sz="2800" b="1" baseline="-25000"/>
                  <a:t>2</a:t>
                </a:r>
                <a:endParaRPr lang="en-US" altLang="zh-CN" sz="2800" b="1"/>
              </a:p>
            </p:txBody>
          </p:sp>
          <p:sp>
            <p:nvSpPr>
              <p:cNvPr id="61465" name="Line 100"/>
              <p:cNvSpPr>
                <a:spLocks noChangeShapeType="1"/>
              </p:cNvSpPr>
              <p:nvPr/>
            </p:nvSpPr>
            <p:spPr bwMode="auto">
              <a:xfrm flipH="1" flipV="1">
                <a:off x="3744" y="2496"/>
                <a:ext cx="288" cy="192"/>
              </a:xfrm>
              <a:prstGeom prst="line">
                <a:avLst/>
              </a:prstGeom>
              <a:noFill/>
              <a:ln w="38100">
                <a:solidFill>
                  <a:srgbClr val="FF99FF"/>
                </a:solidFill>
                <a:rou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66" name="Line 101"/>
              <p:cNvSpPr>
                <a:spLocks noChangeShapeType="1"/>
              </p:cNvSpPr>
              <p:nvPr/>
            </p:nvSpPr>
            <p:spPr bwMode="auto">
              <a:xfrm flipV="1">
                <a:off x="3744" y="2304"/>
                <a:ext cx="144" cy="192"/>
              </a:xfrm>
              <a:prstGeom prst="line">
                <a:avLst/>
              </a:prstGeom>
              <a:noFill/>
              <a:ln w="38100">
                <a:solidFill>
                  <a:srgbClr val="FF99FF"/>
                </a:solidFill>
                <a:rou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67" name="Text Box 102"/>
              <p:cNvSpPr txBox="1">
                <a:spLocks noChangeArrowheads="1"/>
              </p:cNvSpPr>
              <p:nvPr/>
            </p:nvSpPr>
            <p:spPr bwMode="auto">
              <a:xfrm>
                <a:off x="3518" y="2313"/>
                <a:ext cx="32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FF66CC"/>
                    </a:solidFill>
                  </a:rPr>
                  <a:t>f</a:t>
                </a:r>
                <a:r>
                  <a:rPr lang="en-US" altLang="zh-CN" sz="2800" b="1" baseline="-25000">
                    <a:solidFill>
                      <a:srgbClr val="FF66CC"/>
                    </a:solidFill>
                  </a:rPr>
                  <a:t>1</a:t>
                </a:r>
                <a:endParaRPr lang="en-US" altLang="zh-CN" sz="2800"/>
              </a:p>
            </p:txBody>
          </p:sp>
          <p:sp>
            <p:nvSpPr>
              <p:cNvPr id="61468" name="Text Box 103"/>
              <p:cNvSpPr txBox="1">
                <a:spLocks noChangeArrowheads="1"/>
              </p:cNvSpPr>
              <p:nvPr/>
            </p:nvSpPr>
            <p:spPr bwMode="auto">
              <a:xfrm>
                <a:off x="3696" y="2544"/>
                <a:ext cx="32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FF66CC"/>
                    </a:solidFill>
                  </a:rPr>
                  <a:t>f</a:t>
                </a:r>
                <a:r>
                  <a:rPr lang="en-US" altLang="zh-CN" sz="2800" b="1" baseline="-25000">
                    <a:solidFill>
                      <a:srgbClr val="FF66CC"/>
                    </a:solidFill>
                  </a:rPr>
                  <a:t>2</a:t>
                </a:r>
                <a:endParaRPr lang="en-US" altLang="zh-CN" sz="2800"/>
              </a:p>
            </p:txBody>
          </p:sp>
          <p:grpSp>
            <p:nvGrpSpPr>
              <p:cNvPr id="61469" name="Group 104"/>
              <p:cNvGrpSpPr/>
              <p:nvPr/>
            </p:nvGrpSpPr>
            <p:grpSpPr bwMode="auto">
              <a:xfrm>
                <a:off x="4128" y="1104"/>
                <a:ext cx="960" cy="432"/>
                <a:chOff x="4128" y="1104"/>
                <a:chExt cx="960" cy="432"/>
              </a:xfrm>
            </p:grpSpPr>
            <p:sp>
              <p:nvSpPr>
                <p:cNvPr id="61470" name="Line 105"/>
                <p:cNvSpPr>
                  <a:spLocks noChangeShapeType="1"/>
                </p:cNvSpPr>
                <p:nvPr/>
              </p:nvSpPr>
              <p:spPr bwMode="auto">
                <a:xfrm>
                  <a:off x="4608" y="1248"/>
                  <a:ext cx="288" cy="288"/>
                </a:xfrm>
                <a:prstGeom prst="line">
                  <a:avLst/>
                </a:prstGeom>
                <a:noFill/>
                <a:ln w="38100">
                  <a:solidFill>
                    <a:srgbClr val="FF66CC"/>
                  </a:solidFill>
                  <a:round/>
                  <a:head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471" name="Line 106"/>
                <p:cNvSpPr>
                  <a:spLocks noChangeShapeType="1"/>
                </p:cNvSpPr>
                <p:nvPr/>
              </p:nvSpPr>
              <p:spPr bwMode="auto">
                <a:xfrm flipV="1">
                  <a:off x="4416" y="1248"/>
                  <a:ext cx="192" cy="288"/>
                </a:xfrm>
                <a:prstGeom prst="line">
                  <a:avLst/>
                </a:prstGeom>
                <a:noFill/>
                <a:ln w="38100">
                  <a:solidFill>
                    <a:srgbClr val="FF66CC"/>
                  </a:solidFill>
                  <a:round/>
                  <a:head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472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4704" y="1104"/>
                  <a:ext cx="384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 i="1">
                      <a:solidFill>
                        <a:srgbClr val="FF66CC"/>
                      </a:solidFill>
                    </a:rPr>
                    <a:t>p</a:t>
                  </a:r>
                  <a:r>
                    <a:rPr lang="en-US" altLang="zh-CN" sz="2800" b="1" baseline="-25000">
                      <a:solidFill>
                        <a:srgbClr val="FF66CC"/>
                      </a:solidFill>
                    </a:rPr>
                    <a:t>2</a:t>
                  </a:r>
                  <a:endParaRPr lang="en-US" altLang="zh-CN" sz="2800"/>
                </a:p>
              </p:txBody>
            </p:sp>
            <p:sp>
              <p:nvSpPr>
                <p:cNvPr id="61473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4128" y="1200"/>
                  <a:ext cx="384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 i="1">
                      <a:solidFill>
                        <a:srgbClr val="FF66CC"/>
                      </a:solidFill>
                    </a:rPr>
                    <a:t>p</a:t>
                  </a:r>
                  <a:r>
                    <a:rPr lang="en-US" altLang="zh-CN" sz="2800" b="1" baseline="-25000">
                      <a:solidFill>
                        <a:srgbClr val="FF66CC"/>
                      </a:solidFill>
                    </a:rPr>
                    <a:t>1</a:t>
                  </a:r>
                  <a:endParaRPr lang="en-US" altLang="zh-CN" sz="2800"/>
                </a:p>
              </p:txBody>
            </p:sp>
          </p:grpSp>
        </p:grpSp>
        <p:grpSp>
          <p:nvGrpSpPr>
            <p:cNvPr id="61455" name="Group 112"/>
            <p:cNvGrpSpPr/>
            <p:nvPr/>
          </p:nvGrpSpPr>
          <p:grpSpPr bwMode="auto">
            <a:xfrm>
              <a:off x="4176" y="3024"/>
              <a:ext cx="576" cy="327"/>
              <a:chOff x="4176" y="3024"/>
              <a:chExt cx="576" cy="327"/>
            </a:xfrm>
          </p:grpSpPr>
          <p:sp>
            <p:nvSpPr>
              <p:cNvPr id="61459" name="Line 113"/>
              <p:cNvSpPr>
                <a:spLocks noChangeShapeType="1"/>
              </p:cNvSpPr>
              <p:nvPr/>
            </p:nvSpPr>
            <p:spPr bwMode="auto">
              <a:xfrm>
                <a:off x="4176" y="3072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60" name="Text Box 114"/>
              <p:cNvSpPr txBox="1">
                <a:spLocks noChangeArrowheads="1"/>
              </p:cNvSpPr>
              <p:nvPr/>
            </p:nvSpPr>
            <p:spPr bwMode="auto">
              <a:xfrm>
                <a:off x="4320" y="3024"/>
                <a:ext cx="43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/>
                  <a:t>v</a:t>
                </a:r>
                <a:r>
                  <a:rPr lang="en-US" altLang="zh-CN" sz="2800" b="1" baseline="-25000"/>
                  <a:t>1</a:t>
                </a:r>
                <a:endParaRPr lang="en-US" altLang="zh-CN" sz="2800" b="1"/>
              </a:p>
            </p:txBody>
          </p:sp>
        </p:grpSp>
        <p:grpSp>
          <p:nvGrpSpPr>
            <p:cNvPr id="61456" name="Group 115"/>
            <p:cNvGrpSpPr/>
            <p:nvPr/>
          </p:nvGrpSpPr>
          <p:grpSpPr bwMode="auto">
            <a:xfrm>
              <a:off x="4128" y="1632"/>
              <a:ext cx="336" cy="384"/>
              <a:chOff x="4128" y="1632"/>
              <a:chExt cx="336" cy="384"/>
            </a:xfrm>
          </p:grpSpPr>
          <p:sp>
            <p:nvSpPr>
              <p:cNvPr id="61457" name="Line 116"/>
              <p:cNvSpPr>
                <a:spLocks noChangeShapeType="1"/>
              </p:cNvSpPr>
              <p:nvPr/>
            </p:nvSpPr>
            <p:spPr bwMode="auto">
              <a:xfrm flipV="1">
                <a:off x="4224" y="1680"/>
                <a:ext cx="24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58" name="Text Box 117"/>
              <p:cNvSpPr txBox="1">
                <a:spLocks noChangeArrowheads="1"/>
              </p:cNvSpPr>
              <p:nvPr/>
            </p:nvSpPr>
            <p:spPr bwMode="auto">
              <a:xfrm>
                <a:off x="4128" y="1632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/>
                  <a:t>v</a:t>
                </a:r>
                <a:endParaRPr lang="en-US" altLang="zh-CN" sz="2800" b="1"/>
              </a:p>
            </p:txBody>
          </p:sp>
        </p:grpSp>
      </p:grpSp>
      <p:sp>
        <p:nvSpPr>
          <p:cNvPr id="21623" name="Text Box 119"/>
          <p:cNvSpPr txBox="1">
            <a:spLocks noChangeArrowheads="1"/>
          </p:cNvSpPr>
          <p:nvPr/>
        </p:nvSpPr>
        <p:spPr bwMode="auto">
          <a:xfrm>
            <a:off x="228600" y="2133600"/>
            <a:ext cx="1981200" cy="5794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模型求解</a:t>
            </a:r>
            <a:endParaRPr lang="zh-CN" altLang="en-US" sz="3200" b="1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1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21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2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42" grpId="0" animBg="1" autoUpdateAnimBg="0"/>
      <p:bldP spid="21544" grpId="0" animBg="1"/>
      <p:bldP spid="21545" grpId="0" animBg="1" autoUpdateAnimBg="0"/>
      <p:bldP spid="21549" grpId="0" animBg="1" autoUpdateAnimBg="0"/>
      <p:bldP spid="21550" grpId="0" animBg="1" autoUpdateAnimBg="0"/>
      <p:bldP spid="21551" grpId="0" animBg="1" autoUpdateAnimBg="0"/>
      <p:bldP spid="21577" grpId="0" animBg="1"/>
      <p:bldP spid="21614" grpId="0" animBg="1" autoUpdateAnimBg="0"/>
      <p:bldP spid="21623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Text Box 2"/>
          <p:cNvSpPr txBox="1">
            <a:spLocks noChangeArrowheads="1"/>
          </p:cNvSpPr>
          <p:nvPr/>
        </p:nvSpPr>
        <p:spPr bwMode="auto">
          <a:xfrm>
            <a:off x="1371600" y="471488"/>
            <a:ext cx="457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记单层玻璃窗传导的热量</a:t>
            </a:r>
            <a:r>
              <a:rPr lang="en-US" altLang="zh-CN" sz="2800" b="1" i="1"/>
              <a:t>Q</a:t>
            </a:r>
            <a:r>
              <a:rPr lang="en-US" altLang="zh-CN" sz="2800" b="1" baseline="-25000"/>
              <a:t>2</a:t>
            </a:r>
            <a:endParaRPr lang="en-US" altLang="zh-CN" sz="2800" b="1" baseline="-25000"/>
          </a:p>
        </p:txBody>
      </p:sp>
      <p:graphicFrame>
        <p:nvGraphicFramePr>
          <p:cNvPr id="4115" name="Object 19"/>
          <p:cNvGraphicFramePr>
            <a:graphicFrameLocks noChangeAspect="1"/>
          </p:cNvGraphicFramePr>
          <p:nvPr/>
        </p:nvGraphicFramePr>
        <p:xfrm>
          <a:off x="381000" y="1081088"/>
          <a:ext cx="310038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4" name="公式" r:id="rId1" imgW="1091565" imgH="469900" progId="Equation.3">
                  <p:embed/>
                </p:oleObj>
              </mc:Choice>
              <mc:Fallback>
                <p:oleObj name="公式" r:id="rId1" imgW="1091565" imgH="469900" progId="Equation.3">
                  <p:embed/>
                  <p:pic>
                    <p:nvPicPr>
                      <p:cNvPr id="0" name="Object 1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081088"/>
                        <a:ext cx="3100388" cy="990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3366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6" name="Group 23"/>
          <p:cNvGrpSpPr/>
          <p:nvPr/>
        </p:nvGrpSpPr>
        <p:grpSpPr bwMode="auto">
          <a:xfrm>
            <a:off x="6354763" y="476250"/>
            <a:ext cx="2789237" cy="2895600"/>
            <a:chOff x="4032" y="96"/>
            <a:chExt cx="1728" cy="1824"/>
          </a:xfrm>
        </p:grpSpPr>
        <p:grpSp>
          <p:nvGrpSpPr>
            <p:cNvPr id="7184" name="Group 3"/>
            <p:cNvGrpSpPr/>
            <p:nvPr/>
          </p:nvGrpSpPr>
          <p:grpSpPr bwMode="auto">
            <a:xfrm>
              <a:off x="4032" y="96"/>
              <a:ext cx="1584" cy="1824"/>
              <a:chOff x="4032" y="1008"/>
              <a:chExt cx="1584" cy="1824"/>
            </a:xfrm>
          </p:grpSpPr>
          <p:grpSp>
            <p:nvGrpSpPr>
              <p:cNvPr id="7188" name="Group 4"/>
              <p:cNvGrpSpPr/>
              <p:nvPr/>
            </p:nvGrpSpPr>
            <p:grpSpPr bwMode="auto">
              <a:xfrm>
                <a:off x="4272" y="1008"/>
                <a:ext cx="1056" cy="1584"/>
                <a:chOff x="4272" y="1008"/>
                <a:chExt cx="1056" cy="1584"/>
              </a:xfrm>
            </p:grpSpPr>
            <p:sp>
              <p:nvSpPr>
                <p:cNvPr id="7195" name="Line 5"/>
                <p:cNvSpPr>
                  <a:spLocks noChangeShapeType="1"/>
                </p:cNvSpPr>
                <p:nvPr/>
              </p:nvSpPr>
              <p:spPr bwMode="auto">
                <a:xfrm>
                  <a:off x="4272" y="1248"/>
                  <a:ext cx="10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96" name="Line 6"/>
                <p:cNvSpPr>
                  <a:spLocks noChangeShapeType="1"/>
                </p:cNvSpPr>
                <p:nvPr/>
              </p:nvSpPr>
              <p:spPr bwMode="auto">
                <a:xfrm flipV="1">
                  <a:off x="4272" y="1008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97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5328" y="1008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98" name="Line 8"/>
                <p:cNvSpPr>
                  <a:spLocks noChangeShapeType="1"/>
                </p:cNvSpPr>
                <p:nvPr/>
              </p:nvSpPr>
              <p:spPr bwMode="auto">
                <a:xfrm>
                  <a:off x="4704" y="1248"/>
                  <a:ext cx="0" cy="110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99" name="Line 9"/>
                <p:cNvSpPr>
                  <a:spLocks noChangeShapeType="1"/>
                </p:cNvSpPr>
                <p:nvPr/>
              </p:nvSpPr>
              <p:spPr bwMode="auto">
                <a:xfrm>
                  <a:off x="4992" y="1248"/>
                  <a:ext cx="0" cy="110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00" name="Line 10"/>
                <p:cNvSpPr>
                  <a:spLocks noChangeShapeType="1"/>
                </p:cNvSpPr>
                <p:nvPr/>
              </p:nvSpPr>
              <p:spPr bwMode="auto">
                <a:xfrm>
                  <a:off x="4272" y="2352"/>
                  <a:ext cx="10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01" name="Line 11"/>
                <p:cNvSpPr>
                  <a:spLocks noChangeShapeType="1"/>
                </p:cNvSpPr>
                <p:nvPr/>
              </p:nvSpPr>
              <p:spPr bwMode="auto">
                <a:xfrm>
                  <a:off x="4272" y="235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02" name="Line 12"/>
                <p:cNvSpPr>
                  <a:spLocks noChangeShapeType="1"/>
                </p:cNvSpPr>
                <p:nvPr/>
              </p:nvSpPr>
              <p:spPr bwMode="auto">
                <a:xfrm>
                  <a:off x="5328" y="235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189" name="Text Box 13"/>
              <p:cNvSpPr txBox="1">
                <a:spLocks noChangeArrowheads="1"/>
              </p:cNvSpPr>
              <p:nvPr/>
            </p:nvSpPr>
            <p:spPr bwMode="auto">
              <a:xfrm>
                <a:off x="4704" y="1728"/>
                <a:ext cx="336" cy="288"/>
              </a:xfrm>
              <a:prstGeom prst="rect">
                <a:avLst/>
              </a:prstGeom>
              <a:solidFill>
                <a:srgbClr val="CC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2</a:t>
                </a:r>
                <a:r>
                  <a:rPr lang="en-US" altLang="zh-CN" b="1" i="1"/>
                  <a:t>d</a:t>
                </a:r>
                <a:endParaRPr lang="en-US" altLang="zh-CN" b="1"/>
              </a:p>
            </p:txBody>
          </p:sp>
          <p:sp>
            <p:nvSpPr>
              <p:cNvPr id="7190" name="Line 14"/>
              <p:cNvSpPr>
                <a:spLocks noChangeShapeType="1"/>
              </p:cNvSpPr>
              <p:nvPr/>
            </p:nvSpPr>
            <p:spPr bwMode="auto">
              <a:xfrm>
                <a:off x="4464" y="187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1" name="Line 15"/>
              <p:cNvSpPr>
                <a:spLocks noChangeShapeType="1"/>
              </p:cNvSpPr>
              <p:nvPr/>
            </p:nvSpPr>
            <p:spPr bwMode="auto">
              <a:xfrm flipH="1">
                <a:off x="4992" y="187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2" name="Text Box 16"/>
              <p:cNvSpPr txBox="1">
                <a:spLocks noChangeArrowheads="1"/>
              </p:cNvSpPr>
              <p:nvPr/>
            </p:nvSpPr>
            <p:spPr bwMode="auto">
              <a:xfrm>
                <a:off x="4704" y="2544"/>
                <a:ext cx="336" cy="288"/>
              </a:xfrm>
              <a:prstGeom prst="rect">
                <a:avLst/>
              </a:prstGeom>
              <a:solidFill>
                <a:srgbClr val="CC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/>
                  <a:t>墙</a:t>
                </a:r>
                <a:endParaRPr lang="zh-CN" altLang="en-US" b="1"/>
              </a:p>
            </p:txBody>
          </p:sp>
          <p:sp>
            <p:nvSpPr>
              <p:cNvPr id="7193" name="Text Box 17"/>
              <p:cNvSpPr txBox="1">
                <a:spLocks noChangeArrowheads="1"/>
              </p:cNvSpPr>
              <p:nvPr/>
            </p:nvSpPr>
            <p:spPr bwMode="auto">
              <a:xfrm>
                <a:off x="4032" y="1200"/>
                <a:ext cx="336" cy="748"/>
              </a:xfrm>
              <a:prstGeom prst="rect">
                <a:avLst/>
              </a:prstGeom>
              <a:solidFill>
                <a:srgbClr val="CC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/>
                  <a:t>室内  </a:t>
                </a:r>
                <a:r>
                  <a:rPr lang="en-US" altLang="zh-CN" b="1" i="1"/>
                  <a:t>T</a:t>
                </a:r>
                <a:r>
                  <a:rPr lang="en-US" altLang="zh-CN" b="1" baseline="-25000"/>
                  <a:t>1</a:t>
                </a:r>
                <a:endParaRPr lang="en-US" altLang="zh-CN" b="1" baseline="-25000"/>
              </a:p>
            </p:txBody>
          </p:sp>
          <p:sp>
            <p:nvSpPr>
              <p:cNvPr id="7194" name="Text Box 18"/>
              <p:cNvSpPr txBox="1">
                <a:spLocks noChangeArrowheads="1"/>
              </p:cNvSpPr>
              <p:nvPr/>
            </p:nvSpPr>
            <p:spPr bwMode="auto">
              <a:xfrm>
                <a:off x="5280" y="1200"/>
                <a:ext cx="336" cy="748"/>
              </a:xfrm>
              <a:prstGeom prst="rect">
                <a:avLst/>
              </a:prstGeom>
              <a:solidFill>
                <a:srgbClr val="CC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/>
                  <a:t>室外  </a:t>
                </a:r>
                <a:r>
                  <a:rPr lang="en-US" altLang="zh-CN" b="1" i="1"/>
                  <a:t>T</a:t>
                </a:r>
                <a:r>
                  <a:rPr lang="en-US" altLang="zh-CN" b="1" baseline="-25000"/>
                  <a:t>2</a:t>
                </a:r>
                <a:endParaRPr lang="en-US" altLang="zh-CN" b="1" baseline="-25000"/>
              </a:p>
            </p:txBody>
          </p:sp>
        </p:grpSp>
        <p:grpSp>
          <p:nvGrpSpPr>
            <p:cNvPr id="7185" name="Group 20"/>
            <p:cNvGrpSpPr/>
            <p:nvPr/>
          </p:nvGrpSpPr>
          <p:grpSpPr bwMode="auto">
            <a:xfrm>
              <a:off x="4224" y="1056"/>
              <a:ext cx="1536" cy="327"/>
              <a:chOff x="4224" y="3360"/>
              <a:chExt cx="1536" cy="327"/>
            </a:xfrm>
          </p:grpSpPr>
          <p:sp>
            <p:nvSpPr>
              <p:cNvPr id="7186" name="Text Box 21"/>
              <p:cNvSpPr txBox="1">
                <a:spLocks noChangeArrowheads="1"/>
              </p:cNvSpPr>
              <p:nvPr/>
            </p:nvSpPr>
            <p:spPr bwMode="auto">
              <a:xfrm>
                <a:off x="5280" y="3360"/>
                <a:ext cx="48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/>
                  <a:t>Q</a:t>
                </a:r>
                <a:r>
                  <a:rPr lang="en-US" altLang="zh-CN" sz="2800" b="1" baseline="-25000"/>
                  <a:t>2</a:t>
                </a:r>
                <a:endParaRPr lang="en-US" altLang="zh-CN" sz="2800" b="1"/>
              </a:p>
            </p:txBody>
          </p:sp>
          <p:sp>
            <p:nvSpPr>
              <p:cNvPr id="7187" name="Line 22"/>
              <p:cNvSpPr>
                <a:spLocks noChangeShapeType="1"/>
              </p:cNvSpPr>
              <p:nvPr/>
            </p:nvSpPr>
            <p:spPr bwMode="auto">
              <a:xfrm>
                <a:off x="4224" y="3552"/>
                <a:ext cx="1104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120" name="Text Box 24"/>
          <p:cNvSpPr txBox="1">
            <a:spLocks noChangeArrowheads="1"/>
          </p:cNvSpPr>
          <p:nvPr/>
        </p:nvSpPr>
        <p:spPr bwMode="auto">
          <a:xfrm>
            <a:off x="609600" y="2224088"/>
            <a:ext cx="50371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双层与单层窗传导的热量之比</a:t>
            </a:r>
            <a:endParaRPr lang="zh-CN" altLang="en-US" sz="2800" b="1"/>
          </a:p>
        </p:txBody>
      </p:sp>
      <p:graphicFrame>
        <p:nvGraphicFramePr>
          <p:cNvPr id="4123" name="Object 27"/>
          <p:cNvGraphicFramePr>
            <a:graphicFrameLocks noChangeAspect="1"/>
          </p:cNvGraphicFramePr>
          <p:nvPr/>
        </p:nvGraphicFramePr>
        <p:xfrm>
          <a:off x="468313" y="2852738"/>
          <a:ext cx="57912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5" name="公式" r:id="rId3" imgW="2146300" imgH="520700" progId="Equation.3">
                  <p:embed/>
                </p:oleObj>
              </mc:Choice>
              <mc:Fallback>
                <p:oleObj name="公式" r:id="rId3" imgW="2146300" imgH="520700" progId="Equation.3">
                  <p:embed/>
                  <p:pic>
                    <p:nvPicPr>
                      <p:cNvPr id="0" name="Object 2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852738"/>
                        <a:ext cx="57912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5" name="Object 29"/>
          <p:cNvGraphicFramePr>
            <a:graphicFrameLocks noChangeAspect="1"/>
          </p:cNvGraphicFramePr>
          <p:nvPr/>
        </p:nvGraphicFramePr>
        <p:xfrm>
          <a:off x="7019925" y="3500438"/>
          <a:ext cx="1649413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6" name="公式" r:id="rId5" imgW="584200" imgH="254000" progId="Equation.3">
                  <p:embed/>
                </p:oleObj>
              </mc:Choice>
              <mc:Fallback>
                <p:oleObj name="公式" r:id="rId5" imgW="584200" imgH="2540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3500438"/>
                        <a:ext cx="1649413" cy="649287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6" name="Text Box 30"/>
          <p:cNvSpPr txBox="1">
            <a:spLocks noChangeArrowheads="1"/>
          </p:cNvSpPr>
          <p:nvPr/>
        </p:nvSpPr>
        <p:spPr bwMode="auto">
          <a:xfrm>
            <a:off x="395288" y="4292600"/>
            <a:ext cx="8516276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 dirty="0"/>
              <a:t>k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=4</a:t>
            </a:r>
            <a:r>
              <a:rPr lang="en-US" altLang="zh-CN" sz="2800" b="1" dirty="0">
                <a:sym typeface="Symbol" panose="05050102010706020507" pitchFamily="18" charset="2"/>
              </a:rPr>
              <a:t>~8 10</a:t>
            </a:r>
            <a:r>
              <a:rPr lang="en-US" altLang="zh-CN" sz="2800" b="1" baseline="30000" dirty="0">
                <a:sym typeface="Symbol" panose="05050102010706020507" pitchFamily="18" charset="2"/>
              </a:rPr>
              <a:t>-3 </a:t>
            </a:r>
            <a:r>
              <a:rPr lang="en-US" altLang="zh-CN" sz="2800" b="1" dirty="0">
                <a:sym typeface="Symbol" panose="05050102010706020507" pitchFamily="18" charset="2"/>
              </a:rPr>
              <a:t>(J/</a:t>
            </a:r>
            <a:r>
              <a:rPr lang="en-US" altLang="zh-CN" sz="2800" b="1" dirty="0" err="1">
                <a:sym typeface="Symbol" panose="05050102010706020507" pitchFamily="18" charset="2"/>
              </a:rPr>
              <a:t>cm</a:t>
            </a:r>
            <a:r>
              <a:rPr lang="en-US" altLang="zh-CN" sz="2800" b="1" dirty="0" err="1">
                <a:cs typeface="Times New Roman" panose="02020603050405020304" pitchFamily="18" charset="0"/>
                <a:sym typeface="Symbol" panose="05050102010706020507" pitchFamily="18" charset="2"/>
              </a:rPr>
              <a:t>·s</a:t>
            </a:r>
            <a:r>
              <a:rPr lang="en-US" altLang="zh-CN" sz="2800" b="1" dirty="0" err="1">
                <a:sym typeface="Symbol" panose="05050102010706020507" pitchFamily="18" charset="2"/>
              </a:rPr>
              <a:t>·kw·h</a:t>
            </a:r>
            <a:r>
              <a:rPr lang="en-US" altLang="zh-CN" sz="2800" b="1" dirty="0">
                <a:sym typeface="Symbol" panose="05050102010706020507" pitchFamily="18" charset="2"/>
              </a:rPr>
              <a:t>),  </a:t>
            </a:r>
            <a:r>
              <a:rPr lang="en-US" altLang="zh-CN" sz="2800" b="1" i="1" dirty="0"/>
              <a:t>k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=2.5</a:t>
            </a:r>
            <a:r>
              <a:rPr lang="en-US" altLang="zh-CN" sz="2800" b="1" dirty="0">
                <a:sym typeface="Symbol" panose="05050102010706020507" pitchFamily="18" charset="2"/>
              </a:rPr>
              <a:t>10</a:t>
            </a:r>
            <a:r>
              <a:rPr lang="en-US" altLang="zh-CN" sz="2800" b="1" baseline="30000" dirty="0">
                <a:sym typeface="Symbol" panose="05050102010706020507" pitchFamily="18" charset="2"/>
              </a:rPr>
              <a:t>-4</a:t>
            </a:r>
            <a:r>
              <a:rPr lang="en-US" altLang="zh-CN" sz="2800" b="1" dirty="0">
                <a:sym typeface="Symbol" panose="05050102010706020507" pitchFamily="18" charset="2"/>
              </a:rPr>
              <a:t>, </a:t>
            </a:r>
            <a:r>
              <a:rPr lang="en-US" altLang="zh-CN" sz="2800" b="1" baseline="30000" dirty="0">
                <a:sym typeface="Symbol" panose="05050102010706020507" pitchFamily="18" charset="2"/>
              </a:rPr>
              <a:t>  </a:t>
            </a:r>
            <a:r>
              <a:rPr lang="en-US" altLang="zh-CN" sz="2800" b="1" i="1" dirty="0"/>
              <a:t>k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/</a:t>
            </a:r>
            <a:r>
              <a:rPr lang="en-US" altLang="zh-CN" sz="2800" b="1" i="1" dirty="0"/>
              <a:t>k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=16 ~32</a:t>
            </a:r>
            <a:endParaRPr lang="en-US" altLang="zh-CN" sz="2800" b="1" dirty="0"/>
          </a:p>
        </p:txBody>
      </p:sp>
      <p:sp>
        <p:nvSpPr>
          <p:cNvPr id="4152" name="Text Box 56"/>
          <p:cNvSpPr txBox="1">
            <a:spLocks noChangeArrowheads="1"/>
          </p:cNvSpPr>
          <p:nvPr/>
        </p:nvSpPr>
        <p:spPr bwMode="auto">
          <a:xfrm>
            <a:off x="457200" y="4800600"/>
            <a:ext cx="3254375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/>
              <a:t>对</a:t>
            </a:r>
            <a:r>
              <a:rPr lang="en-US" altLang="zh-CN" sz="2800" b="1" i="1"/>
              <a:t>Q</a:t>
            </a:r>
            <a:r>
              <a:rPr lang="en-US" altLang="zh-CN" sz="2800" b="1" baseline="-25000"/>
              <a:t>1</a:t>
            </a:r>
            <a:r>
              <a:rPr lang="zh-CN" altLang="en-US" sz="2800" b="1"/>
              <a:t>比</a:t>
            </a:r>
            <a:r>
              <a:rPr lang="en-US" altLang="zh-CN" sz="2800" b="1" i="1"/>
              <a:t>Q</a:t>
            </a:r>
            <a:r>
              <a:rPr lang="en-US" altLang="zh-CN" sz="2800" b="1" baseline="-25000"/>
              <a:t>2</a:t>
            </a:r>
            <a:r>
              <a:rPr lang="zh-CN" altLang="en-US" sz="2800" b="1"/>
              <a:t>的减少量作最保守的估计，</a:t>
            </a:r>
            <a:endParaRPr lang="zh-CN" altLang="en-US" sz="2800" b="1"/>
          </a:p>
        </p:txBody>
      </p:sp>
      <p:sp>
        <p:nvSpPr>
          <p:cNvPr id="4153" name="Text Box 57"/>
          <p:cNvSpPr txBox="1">
            <a:spLocks noChangeArrowheads="1"/>
          </p:cNvSpPr>
          <p:nvPr/>
        </p:nvSpPr>
        <p:spPr bwMode="auto">
          <a:xfrm>
            <a:off x="609600" y="5943600"/>
            <a:ext cx="2324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取</a:t>
            </a:r>
            <a:r>
              <a:rPr lang="en-US" altLang="zh-CN" sz="2800" b="1" i="1"/>
              <a:t>k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/</a:t>
            </a:r>
            <a:r>
              <a:rPr lang="en-US" altLang="zh-CN" sz="2800" b="1" i="1"/>
              <a:t>k</a:t>
            </a:r>
            <a:r>
              <a:rPr lang="en-US" altLang="zh-CN" sz="2800" b="1" baseline="-25000"/>
              <a:t>2 </a:t>
            </a:r>
            <a:r>
              <a:rPr lang="en-US" altLang="zh-CN" sz="2800" b="1"/>
              <a:t>=16</a:t>
            </a:r>
            <a:endParaRPr lang="en-US" altLang="zh-CN" sz="2800" b="1"/>
          </a:p>
        </p:txBody>
      </p:sp>
      <p:grpSp>
        <p:nvGrpSpPr>
          <p:cNvPr id="6" name="Group 59"/>
          <p:cNvGrpSpPr/>
          <p:nvPr/>
        </p:nvGrpSpPr>
        <p:grpSpPr bwMode="auto">
          <a:xfrm>
            <a:off x="3886200" y="5029200"/>
            <a:ext cx="4881563" cy="1219200"/>
            <a:chOff x="2448" y="3168"/>
            <a:chExt cx="3024" cy="768"/>
          </a:xfrm>
        </p:grpSpPr>
        <p:graphicFrame>
          <p:nvGraphicFramePr>
            <p:cNvPr id="7174" name="Object 32"/>
            <p:cNvGraphicFramePr>
              <a:graphicFrameLocks noChangeAspect="1"/>
            </p:cNvGraphicFramePr>
            <p:nvPr/>
          </p:nvGraphicFramePr>
          <p:xfrm>
            <a:off x="2904" y="3168"/>
            <a:ext cx="2568" cy="7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97" name="公式" r:id="rId7" imgW="1485900" imgH="520700" progId="Equation.3">
                    <p:embed/>
                  </p:oleObj>
                </mc:Choice>
                <mc:Fallback>
                  <p:oleObj name="公式" r:id="rId7" imgW="1485900" imgH="52070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4" y="3168"/>
                          <a:ext cx="2568" cy="768"/>
                        </a:xfrm>
                        <a:prstGeom prst="rect">
                          <a:avLst/>
                        </a:prstGeom>
                        <a:solidFill>
                          <a:srgbClr val="FFCC66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3" name="AutoShape 58"/>
            <p:cNvSpPr>
              <a:spLocks noChangeArrowheads="1"/>
            </p:cNvSpPr>
            <p:nvPr/>
          </p:nvSpPr>
          <p:spPr bwMode="auto">
            <a:xfrm>
              <a:off x="2448" y="3456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158" name="Object 62"/>
          <p:cNvGraphicFramePr>
            <a:graphicFrameLocks noChangeAspect="1"/>
          </p:cNvGraphicFramePr>
          <p:nvPr/>
        </p:nvGraphicFramePr>
        <p:xfrm>
          <a:off x="3657600" y="1004888"/>
          <a:ext cx="26733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8" name="公式" r:id="rId9" imgW="990600" imgH="419100" progId="Equation.3">
                  <p:embed/>
                </p:oleObj>
              </mc:Choice>
              <mc:Fallback>
                <p:oleObj name="公式" r:id="rId9" imgW="990600" imgH="41910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004888"/>
                        <a:ext cx="2673350" cy="1143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3366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2" name="Text Box 64"/>
          <p:cNvSpPr txBox="1">
            <a:spLocks noChangeArrowheads="1"/>
          </p:cNvSpPr>
          <p:nvPr/>
        </p:nvSpPr>
        <p:spPr bwMode="auto">
          <a:xfrm>
            <a:off x="381000" y="411163"/>
            <a:ext cx="1008063" cy="57943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建模</a:t>
            </a:r>
            <a:endParaRPr lang="zh-CN" altLang="en-US" sz="3200" b="1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4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1000"/>
                                        <p:tgtEl>
                                          <p:spTgt spid="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1000"/>
                                        <p:tgtEl>
                                          <p:spTgt spid="4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1000"/>
                                        <p:tgtEl>
                                          <p:spTgt spid="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1000"/>
                                        <p:tgtEl>
                                          <p:spTgt spid="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0" grpId="0" autoUpdateAnimBg="0"/>
      <p:bldP spid="4126" grpId="0" autoUpdateAnimBg="0"/>
      <p:bldP spid="4152" grpId="0" autoUpdateAnimBg="0"/>
      <p:bldP spid="4153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6858000" y="4281488"/>
            <a:ext cx="2057400" cy="51911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60</a:t>
            </a:r>
            <a:r>
              <a:rPr lang="en-US" altLang="zh-CN" sz="2800" b="1" baseline="30000">
                <a:cs typeface="Times New Roman" panose="02020603050405020304" pitchFamily="18" charset="0"/>
              </a:rPr>
              <a:t>º</a:t>
            </a:r>
            <a:r>
              <a:rPr lang="en-US" altLang="zh-CN" sz="2800" b="1" baseline="30000"/>
              <a:t> </a:t>
            </a:r>
            <a:r>
              <a:rPr lang="en-US" altLang="zh-CN" sz="2800" b="1"/>
              <a:t>&lt; </a:t>
            </a:r>
            <a:r>
              <a:rPr lang="en-US" altLang="zh-CN" sz="2800" b="1" i="1">
                <a:sym typeface="Symbol" panose="05050102010706020507" pitchFamily="18" charset="2"/>
              </a:rPr>
              <a:t></a:t>
            </a:r>
            <a:r>
              <a:rPr lang="en-US" altLang="zh-CN" sz="2800" b="1">
                <a:sym typeface="Symbol" panose="05050102010706020507" pitchFamily="18" charset="2"/>
              </a:rPr>
              <a:t> &lt; 75</a:t>
            </a:r>
            <a:r>
              <a:rPr lang="en-US" altLang="zh-CN" sz="2800" b="1" baseline="30000">
                <a:cs typeface="Times New Roman" panose="02020603050405020304" pitchFamily="18" charset="0"/>
              </a:rPr>
              <a:t>º</a:t>
            </a:r>
            <a:r>
              <a:rPr lang="en-US" altLang="zh-CN" sz="2800" b="1" baseline="30000"/>
              <a:t> </a:t>
            </a:r>
            <a:endParaRPr lang="en-US" altLang="zh-CN" sz="2800" b="1" baseline="30000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2133600" y="43434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/>
              <a:t> 1&lt; </a:t>
            </a:r>
            <a:r>
              <a:rPr lang="en-US" altLang="zh-CN" sz="2800" i="1"/>
              <a:t>t</a:t>
            </a:r>
            <a:r>
              <a:rPr lang="en-US" altLang="zh-CN" sz="2800"/>
              <a:t> &lt; 2</a:t>
            </a:r>
            <a:endParaRPr lang="en-US" altLang="zh-CN" sz="2800" baseline="-25000"/>
          </a:p>
        </p:txBody>
      </p:sp>
      <p:graphicFrame>
        <p:nvGraphicFramePr>
          <p:cNvPr id="89092" name="Object 4"/>
          <p:cNvGraphicFramePr>
            <a:graphicFrameLocks noChangeAspect="1"/>
          </p:cNvGraphicFramePr>
          <p:nvPr/>
        </p:nvGraphicFramePr>
        <p:xfrm>
          <a:off x="1042988" y="2565400"/>
          <a:ext cx="3455987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5" name="公式" r:id="rId1" imgW="1752600" imgH="254000" progId="Equation.3">
                  <p:embed/>
                </p:oleObj>
              </mc:Choice>
              <mc:Fallback>
                <p:oleObj name="公式" r:id="rId1" imgW="1752600" imgH="254000" progId="Equation.3">
                  <p:embed/>
                  <p:pic>
                    <p:nvPicPr>
                      <p:cNvPr id="0" name="图片 573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565400"/>
                        <a:ext cx="3455987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3" name="Object 5"/>
          <p:cNvGraphicFramePr>
            <a:graphicFrameLocks noChangeAspect="1"/>
          </p:cNvGraphicFramePr>
          <p:nvPr/>
        </p:nvGraphicFramePr>
        <p:xfrm>
          <a:off x="4572000" y="2347913"/>
          <a:ext cx="4103688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6" name="公式" r:id="rId3" imgW="1548765" imgH="393700" progId="Equation.3">
                  <p:embed/>
                </p:oleObj>
              </mc:Choice>
              <mc:Fallback>
                <p:oleObj name="公式" r:id="rId3" imgW="1548765" imgH="393700" progId="Equation.3">
                  <p:embed/>
                  <p:pic>
                    <p:nvPicPr>
                      <p:cNvPr id="0" name="图片 573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347913"/>
                        <a:ext cx="4103688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0"/>
          <p:cNvGrpSpPr/>
          <p:nvPr/>
        </p:nvGrpSpPr>
        <p:grpSpPr bwMode="auto">
          <a:xfrm>
            <a:off x="609600" y="3213100"/>
            <a:ext cx="7923213" cy="1008063"/>
            <a:chOff x="384" y="1824"/>
            <a:chExt cx="5136" cy="720"/>
          </a:xfrm>
        </p:grpSpPr>
        <p:sp>
          <p:nvSpPr>
            <p:cNvPr id="39956" name="Text Box 5"/>
            <p:cNvSpPr txBox="1">
              <a:spLocks noChangeArrowheads="1"/>
            </p:cNvSpPr>
            <p:nvPr/>
          </p:nvSpPr>
          <p:spPr bwMode="auto">
            <a:xfrm>
              <a:off x="4608" y="1968"/>
              <a:ext cx="912" cy="414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 i="1"/>
                <a:t>v</a:t>
              </a:r>
              <a:r>
                <a:rPr lang="en-US" altLang="zh-CN" sz="3200" b="1" baseline="-25000"/>
                <a:t>1</a:t>
              </a:r>
              <a:r>
                <a:rPr lang="zh-CN" altLang="en-US" sz="3200" b="1"/>
                <a:t>最大</a:t>
              </a:r>
              <a:endParaRPr lang="zh-CN" altLang="en-US" sz="3200" b="1"/>
            </a:p>
          </p:txBody>
        </p:sp>
        <p:graphicFrame>
          <p:nvGraphicFramePr>
            <p:cNvPr id="39940" name="Object 6"/>
            <p:cNvGraphicFramePr>
              <a:graphicFrameLocks noChangeAspect="1"/>
            </p:cNvGraphicFramePr>
            <p:nvPr/>
          </p:nvGraphicFramePr>
          <p:xfrm>
            <a:off x="864" y="1824"/>
            <a:ext cx="3456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87" name="公式" r:id="rId5" imgW="2349500" imgH="520700" progId="Equation.3">
                    <p:embed/>
                  </p:oleObj>
                </mc:Choice>
                <mc:Fallback>
                  <p:oleObj name="公式" r:id="rId5" imgW="2349500" imgH="520700" progId="Equation.3">
                    <p:embed/>
                    <p:pic>
                      <p:nvPicPr>
                        <p:cNvPr id="0" name="图片 573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1824"/>
                          <a:ext cx="3456" cy="720"/>
                        </a:xfrm>
                        <a:prstGeom prst="rect">
                          <a:avLst/>
                        </a:prstGeom>
                        <a:solidFill>
                          <a:srgbClr val="99FFCC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57" name="AutoShape 28"/>
            <p:cNvSpPr>
              <a:spLocks noChangeArrowheads="1"/>
            </p:cNvSpPr>
            <p:nvPr/>
          </p:nvSpPr>
          <p:spPr bwMode="auto">
            <a:xfrm>
              <a:off x="384" y="1968"/>
              <a:ext cx="240" cy="240"/>
            </a:xfrm>
            <a:prstGeom prst="notchedRightArrow">
              <a:avLst>
                <a:gd name="adj1" fmla="val 50000"/>
                <a:gd name="adj2" fmla="val 25000"/>
              </a:avLst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559" name="Text Box 31"/>
          <p:cNvSpPr txBox="1">
            <a:spLocks noChangeArrowheads="1"/>
          </p:cNvSpPr>
          <p:nvPr/>
        </p:nvSpPr>
        <p:spPr bwMode="auto">
          <a:xfrm>
            <a:off x="539750" y="5157788"/>
            <a:ext cx="633413" cy="94615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备注</a:t>
            </a:r>
            <a:endParaRPr lang="zh-CN" altLang="en-US" sz="2800" b="1"/>
          </a:p>
        </p:txBody>
      </p:sp>
      <p:sp>
        <p:nvSpPr>
          <p:cNvPr id="22560" name="Text Box 32"/>
          <p:cNvSpPr txBox="1">
            <a:spLocks noChangeArrowheads="1"/>
          </p:cNvSpPr>
          <p:nvPr/>
        </p:nvSpPr>
        <p:spPr bwMode="auto">
          <a:xfrm>
            <a:off x="1331913" y="5076825"/>
            <a:ext cx="76327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 baseline="-25000"/>
              <a:t> </a:t>
            </a:r>
            <a:r>
              <a:rPr lang="zh-CN" altLang="en-US" sz="2800" b="1"/>
              <a:t>只讨论起航时的航向，是静态模型</a:t>
            </a:r>
            <a:r>
              <a:rPr lang="en-US" altLang="zh-CN" sz="2800" b="1"/>
              <a:t>.</a:t>
            </a:r>
            <a:endParaRPr lang="en-US" altLang="zh-CN" sz="2800" b="1"/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航行过程中终点</a:t>
            </a:r>
            <a:r>
              <a:rPr lang="en-US" altLang="zh-CN" sz="2800" b="1" i="1"/>
              <a:t>B</a:t>
            </a:r>
            <a:r>
              <a:rPr lang="zh-CN" altLang="en-US" sz="2800" b="1"/>
              <a:t>将不在正东方，应调整</a:t>
            </a:r>
            <a:r>
              <a:rPr lang="zh-CN" altLang="en-US" sz="2800" b="1" i="1">
                <a:sym typeface="Symbol" panose="05050102010706020507" pitchFamily="18" charset="2"/>
              </a:rPr>
              <a:t></a:t>
            </a:r>
            <a:r>
              <a:rPr lang="zh-CN" altLang="en-US" sz="2800" b="1">
                <a:sym typeface="Symbol" panose="05050102010706020507" pitchFamily="18" charset="2"/>
              </a:rPr>
              <a:t>和</a:t>
            </a:r>
            <a:r>
              <a:rPr lang="zh-CN" altLang="en-US" sz="2800" b="1" i="1">
                <a:sym typeface="Symbol" panose="05050102010706020507" pitchFamily="18" charset="2"/>
              </a:rPr>
              <a:t> </a:t>
            </a:r>
            <a:r>
              <a:rPr lang="en-US" altLang="zh-CN" sz="2800" b="1" i="1">
                <a:sym typeface="Symbol" panose="05050102010706020507" pitchFamily="18" charset="2"/>
              </a:rPr>
              <a:t>.</a:t>
            </a:r>
            <a:r>
              <a:rPr lang="en-US" altLang="zh-CN" sz="2800" b="1" baseline="-25000"/>
              <a:t> </a:t>
            </a:r>
            <a:endParaRPr lang="en-US" altLang="zh-CN" sz="2800" b="1" baseline="-25000"/>
          </a:p>
        </p:txBody>
      </p:sp>
      <p:sp>
        <p:nvSpPr>
          <p:cNvPr id="22562" name="Text Box 34"/>
          <p:cNvSpPr txBox="1">
            <a:spLocks noChangeArrowheads="1"/>
          </p:cNvSpPr>
          <p:nvPr/>
        </p:nvSpPr>
        <p:spPr bwMode="auto">
          <a:xfrm>
            <a:off x="3733800" y="1843088"/>
            <a:ext cx="381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记 </a:t>
            </a:r>
            <a:r>
              <a:rPr lang="en-US" altLang="zh-CN" sz="2800" b="1" i="1"/>
              <a:t>t</a:t>
            </a:r>
            <a:r>
              <a:rPr lang="en-US" altLang="zh-CN" sz="2800" b="1"/>
              <a:t>=1+2</a:t>
            </a:r>
            <a:r>
              <a:rPr lang="en-US" altLang="zh-CN" sz="2800" b="1" i="1"/>
              <a:t>s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/</a:t>
            </a:r>
            <a:r>
              <a:rPr lang="en-US" altLang="zh-CN" sz="2800" b="1" i="1"/>
              <a:t>s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,  </a:t>
            </a:r>
            <a:r>
              <a:rPr lang="en-US" altLang="zh-CN" sz="2800" b="1" i="1"/>
              <a:t>k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=</a:t>
            </a:r>
            <a:r>
              <a:rPr lang="en-US" altLang="zh-CN" sz="2800" b="1" i="1"/>
              <a:t>k</a:t>
            </a:r>
            <a:r>
              <a:rPr lang="en-US" altLang="zh-CN" sz="2800" b="1" baseline="-25000"/>
              <a:t>1</a:t>
            </a:r>
            <a:r>
              <a:rPr lang="en-US" altLang="zh-CN" sz="2800" b="1" i="1"/>
              <a:t>w</a:t>
            </a:r>
            <a:r>
              <a:rPr lang="en-US" altLang="zh-CN" sz="2800" b="1"/>
              <a:t>/2</a:t>
            </a:r>
            <a:endParaRPr lang="en-US" altLang="zh-CN" sz="2800" b="1" baseline="-25000"/>
          </a:p>
        </p:txBody>
      </p:sp>
      <p:sp>
        <p:nvSpPr>
          <p:cNvPr id="22563" name="Text Box 35"/>
          <p:cNvSpPr txBox="1">
            <a:spLocks noChangeArrowheads="1"/>
          </p:cNvSpPr>
          <p:nvPr/>
        </p:nvSpPr>
        <p:spPr bwMode="auto">
          <a:xfrm>
            <a:off x="2895600" y="1066800"/>
            <a:ext cx="5105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800" b="1">
                <a:sym typeface="Symbol" panose="05050102010706020507" pitchFamily="18" charset="2"/>
              </a:rPr>
              <a:t> =(</a:t>
            </a:r>
            <a:r>
              <a:rPr lang="en-US" altLang="zh-CN" sz="2800" b="1" i="1">
                <a:sym typeface="Symbol" panose="05050102010706020507" pitchFamily="18" charset="2"/>
              </a:rPr>
              <a:t> </a:t>
            </a:r>
            <a:r>
              <a:rPr lang="en-US" altLang="zh-CN" sz="2800" b="1" i="1"/>
              <a:t>k</a:t>
            </a:r>
            <a:r>
              <a:rPr lang="en-US" altLang="zh-CN" sz="2800" b="1" baseline="-25000"/>
              <a:t>1</a:t>
            </a:r>
            <a:r>
              <a:rPr lang="en-US" altLang="zh-CN" sz="2800" b="1" i="1"/>
              <a:t>w</a:t>
            </a:r>
            <a:r>
              <a:rPr lang="en-US" altLang="zh-CN" sz="2800" b="1"/>
              <a:t>/2)[1</a:t>
            </a:r>
            <a:r>
              <a:rPr lang="en-US" altLang="zh-CN" b="1"/>
              <a:t>–</a:t>
            </a:r>
            <a:r>
              <a:rPr lang="en-US" altLang="zh-CN" sz="2800" b="1"/>
              <a:t>(1+2</a:t>
            </a:r>
            <a:r>
              <a:rPr lang="en-US" altLang="zh-CN" sz="2800" b="1" i="1"/>
              <a:t>p/w</a:t>
            </a:r>
            <a:r>
              <a:rPr lang="en-US" altLang="zh-CN" sz="2800" b="1"/>
              <a:t>)cos</a:t>
            </a:r>
            <a:r>
              <a:rPr lang="en-US" altLang="zh-CN" sz="2800" b="1" i="1">
                <a:sym typeface="Symbol" panose="05050102010706020507" pitchFamily="18" charset="2"/>
              </a:rPr>
              <a:t></a:t>
            </a:r>
            <a:r>
              <a:rPr lang="en-US" altLang="zh-CN" sz="2800" b="1">
                <a:sym typeface="Symbol" panose="05050102010706020507" pitchFamily="18" charset="2"/>
              </a:rPr>
              <a:t>]cos</a:t>
            </a:r>
            <a:r>
              <a:rPr lang="en-US" altLang="zh-CN" sz="2800" b="1" i="1">
                <a:sym typeface="Symbol" panose="05050102010706020507" pitchFamily="18" charset="2"/>
              </a:rPr>
              <a:t> </a:t>
            </a:r>
            <a:r>
              <a:rPr lang="en-US" altLang="zh-CN" sz="2800" b="1">
                <a:sym typeface="Symbol" panose="05050102010706020507" pitchFamily="18" charset="2"/>
              </a:rPr>
              <a:t> </a:t>
            </a:r>
            <a:endParaRPr lang="en-US" altLang="zh-CN" sz="2800" b="1">
              <a:sym typeface="Symbol" panose="05050102010706020507" pitchFamily="18" charset="2"/>
            </a:endParaRPr>
          </a:p>
        </p:txBody>
      </p:sp>
      <p:sp>
        <p:nvSpPr>
          <p:cNvPr id="22564" name="Text Box 36"/>
          <p:cNvSpPr txBox="1">
            <a:spLocks noChangeArrowheads="1"/>
          </p:cNvSpPr>
          <p:nvPr/>
        </p:nvSpPr>
        <p:spPr bwMode="auto">
          <a:xfrm>
            <a:off x="1143000" y="184308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w=ks</a:t>
            </a:r>
            <a:r>
              <a:rPr lang="en-US" altLang="zh-CN" sz="2800" b="1" baseline="-25000"/>
              <a:t>1</a:t>
            </a:r>
            <a:r>
              <a:rPr lang="en-US" altLang="zh-CN" sz="2800" b="1" i="1"/>
              <a:t>, p=ks</a:t>
            </a:r>
            <a:r>
              <a:rPr lang="en-US" altLang="zh-CN" sz="2800" b="1" baseline="-25000"/>
              <a:t>2</a:t>
            </a:r>
            <a:endParaRPr lang="en-US" altLang="zh-CN" sz="2800" b="1" i="1" baseline="-25000"/>
          </a:p>
        </p:txBody>
      </p:sp>
      <p:sp>
        <p:nvSpPr>
          <p:cNvPr id="22565" name="Text Box 37"/>
          <p:cNvSpPr txBox="1">
            <a:spLocks noChangeArrowheads="1"/>
          </p:cNvSpPr>
          <p:nvPr/>
        </p:nvSpPr>
        <p:spPr bwMode="auto">
          <a:xfrm>
            <a:off x="4038600" y="4281488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1/4&lt;</a:t>
            </a:r>
            <a:r>
              <a:rPr lang="en-US" altLang="zh-CN" sz="2800" b="1">
                <a:sym typeface="Symbol" panose="05050102010706020507" pitchFamily="18" charset="2"/>
              </a:rPr>
              <a:t>cos</a:t>
            </a:r>
            <a:r>
              <a:rPr lang="en-US" altLang="zh-CN" sz="2800" b="1" i="1">
                <a:sym typeface="Symbol" panose="05050102010706020507" pitchFamily="18" charset="2"/>
              </a:rPr>
              <a:t> </a:t>
            </a:r>
            <a:r>
              <a:rPr lang="en-US" altLang="zh-CN" sz="2800" b="1">
                <a:sym typeface="Symbol" panose="05050102010706020507" pitchFamily="18" charset="2"/>
              </a:rPr>
              <a:t>&lt;1/2</a:t>
            </a:r>
            <a:endParaRPr lang="en-US" altLang="zh-CN" sz="2800" b="1"/>
          </a:p>
        </p:txBody>
      </p:sp>
      <p:sp>
        <p:nvSpPr>
          <p:cNvPr id="39950" name="Text Box 38"/>
          <p:cNvSpPr txBox="1">
            <a:spLocks noChangeArrowheads="1"/>
          </p:cNvSpPr>
          <p:nvPr/>
        </p:nvSpPr>
        <p:spPr bwMode="auto">
          <a:xfrm>
            <a:off x="381000" y="533400"/>
            <a:ext cx="1905000" cy="5794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模型求解</a:t>
            </a:r>
            <a:endParaRPr lang="zh-CN" altLang="en-US" sz="3200" b="1">
              <a:ea typeface="楷体_GB2312" pitchFamily="49" charset="-122"/>
            </a:endParaRPr>
          </a:p>
        </p:txBody>
      </p:sp>
      <p:sp>
        <p:nvSpPr>
          <p:cNvPr id="22567" name="Text Box 39"/>
          <p:cNvSpPr txBox="1">
            <a:spLocks noChangeArrowheads="1"/>
          </p:cNvSpPr>
          <p:nvPr/>
        </p:nvSpPr>
        <p:spPr bwMode="auto">
          <a:xfrm>
            <a:off x="2667000" y="457200"/>
            <a:ext cx="51054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b="1" i="1"/>
              <a:t>v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=</a:t>
            </a:r>
            <a:r>
              <a:rPr lang="en-US" altLang="zh-CN" sz="2800" b="1" i="1"/>
              <a:t>k</a:t>
            </a:r>
            <a:r>
              <a:rPr lang="en-US" altLang="zh-CN" sz="2800" b="1" baseline="-25000"/>
              <a:t>1 </a:t>
            </a:r>
            <a:r>
              <a:rPr lang="en-US" altLang="zh-CN" sz="2800" b="1"/>
              <a:t>[</a:t>
            </a:r>
            <a:r>
              <a:rPr lang="en-US" altLang="zh-CN" sz="2800" b="1" i="1"/>
              <a:t>w</a:t>
            </a:r>
            <a:r>
              <a:rPr lang="en-US" altLang="zh-CN" sz="2800" b="1"/>
              <a:t>(1</a:t>
            </a:r>
            <a:r>
              <a:rPr lang="en-US" altLang="zh-CN" b="1"/>
              <a:t>–</a:t>
            </a:r>
            <a:r>
              <a:rPr lang="en-US" altLang="zh-CN" sz="2800" b="1">
                <a:sym typeface="Symbol" panose="05050102010706020507" pitchFamily="18" charset="2"/>
              </a:rPr>
              <a:t>cos</a:t>
            </a:r>
            <a:r>
              <a:rPr lang="en-US" altLang="zh-CN" sz="2800" b="1" i="1">
                <a:sym typeface="Symbol" panose="05050102010706020507" pitchFamily="18" charset="2"/>
              </a:rPr>
              <a:t></a:t>
            </a:r>
            <a:r>
              <a:rPr lang="en-US" altLang="zh-CN" sz="2800" b="1">
                <a:sym typeface="Symbol" panose="05050102010706020507" pitchFamily="18" charset="2"/>
              </a:rPr>
              <a:t>)/2</a:t>
            </a:r>
            <a:r>
              <a:rPr lang="en-US" altLang="zh-CN" b="1"/>
              <a:t>–</a:t>
            </a:r>
            <a:r>
              <a:rPr lang="en-US" altLang="zh-CN" sz="2800" b="1" i="1"/>
              <a:t>p</a:t>
            </a:r>
            <a:r>
              <a:rPr lang="en-US" altLang="zh-CN" sz="2800" b="1"/>
              <a:t>cos</a:t>
            </a:r>
            <a:r>
              <a:rPr lang="en-US" altLang="zh-CN" sz="2800" b="1" i="1">
                <a:sym typeface="Symbol" panose="05050102010706020507" pitchFamily="18" charset="2"/>
              </a:rPr>
              <a:t></a:t>
            </a:r>
            <a:r>
              <a:rPr lang="en-US" altLang="zh-CN" sz="2800" b="1">
                <a:sym typeface="Symbol" panose="05050102010706020507" pitchFamily="18" charset="2"/>
              </a:rPr>
              <a:t>]cos</a:t>
            </a:r>
            <a:r>
              <a:rPr lang="en-US" altLang="zh-CN" sz="2800" b="1" i="1">
                <a:sym typeface="Symbol" panose="05050102010706020507" pitchFamily="18" charset="2"/>
              </a:rPr>
              <a:t> </a:t>
            </a:r>
            <a:endParaRPr lang="en-US" altLang="zh-CN" sz="2800" b="1" i="1">
              <a:sym typeface="Symbol" panose="05050102010706020507" pitchFamily="18" charset="2"/>
            </a:endParaRPr>
          </a:p>
        </p:txBody>
      </p:sp>
      <p:sp>
        <p:nvSpPr>
          <p:cNvPr id="22568" name="Text Box 40"/>
          <p:cNvSpPr txBox="1">
            <a:spLocks noChangeArrowheads="1"/>
          </p:cNvSpPr>
          <p:nvPr/>
        </p:nvSpPr>
        <p:spPr bwMode="auto">
          <a:xfrm>
            <a:off x="457200" y="42672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1"/>
              <a:t>s</a:t>
            </a:r>
            <a:r>
              <a:rPr lang="en-US" altLang="zh-CN" sz="2800" baseline="-25000"/>
              <a:t>1</a:t>
            </a:r>
            <a:r>
              <a:rPr lang="en-US" altLang="zh-CN" sz="2800"/>
              <a:t>&gt;&gt;</a:t>
            </a:r>
            <a:r>
              <a:rPr lang="en-US" altLang="zh-CN" sz="2800" baseline="-25000"/>
              <a:t> </a:t>
            </a:r>
            <a:r>
              <a:rPr lang="en-US" altLang="zh-CN" sz="2800" i="1"/>
              <a:t>s</a:t>
            </a:r>
            <a:r>
              <a:rPr lang="en-US" altLang="zh-CN" sz="2800" baseline="-25000"/>
              <a:t>2</a:t>
            </a:r>
            <a:endParaRPr lang="en-US" altLang="zh-CN" sz="2800"/>
          </a:p>
        </p:txBody>
      </p:sp>
      <p:sp>
        <p:nvSpPr>
          <p:cNvPr id="22569" name="AutoShape 41"/>
          <p:cNvSpPr>
            <a:spLocks noChangeArrowheads="1"/>
          </p:cNvSpPr>
          <p:nvPr/>
        </p:nvSpPr>
        <p:spPr bwMode="auto">
          <a:xfrm>
            <a:off x="1828800" y="4343400"/>
            <a:ext cx="152400" cy="485775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70" name="AutoShape 42"/>
          <p:cNvSpPr>
            <a:spLocks noChangeArrowheads="1"/>
          </p:cNvSpPr>
          <p:nvPr/>
        </p:nvSpPr>
        <p:spPr bwMode="auto">
          <a:xfrm>
            <a:off x="3733800" y="4343400"/>
            <a:ext cx="152400" cy="485775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zh-CN" sz="2800"/>
          </a:p>
        </p:txBody>
      </p:sp>
      <p:sp>
        <p:nvSpPr>
          <p:cNvPr id="22571" name="AutoShape 43"/>
          <p:cNvSpPr>
            <a:spLocks noChangeArrowheads="1"/>
          </p:cNvSpPr>
          <p:nvPr/>
        </p:nvSpPr>
        <p:spPr bwMode="auto">
          <a:xfrm>
            <a:off x="6477000" y="4343400"/>
            <a:ext cx="152400" cy="485775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22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10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1000"/>
                                        <p:tgtEl>
                                          <p:spTgt spid="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22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225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animBg="1" autoUpdateAnimBg="0"/>
      <p:bldP spid="22537" grpId="0" autoUpdateAnimBg="0"/>
      <p:bldP spid="22559" grpId="0" animBg="1" autoUpdateAnimBg="0"/>
      <p:bldP spid="22562" grpId="0" autoUpdateAnimBg="0"/>
      <p:bldP spid="22563" grpId="0" autoUpdateAnimBg="0"/>
      <p:bldP spid="22564" grpId="0" autoUpdateAnimBg="0"/>
      <p:bldP spid="22565" grpId="0" autoUpdateAnimBg="0"/>
      <p:bldP spid="22567" grpId="0" autoUpdateAnimBg="0"/>
      <p:bldP spid="22568" grpId="0" autoUpdateAnimBg="0"/>
      <p:bldP spid="22569" grpId="0" animBg="1"/>
      <p:bldP spid="22570" grpId="0" animBg="1" autoUpdateAnimBg="0"/>
      <p:bldP spid="22571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2843808" y="622993"/>
            <a:ext cx="3341618" cy="58356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smtClean="0">
                <a:latin typeface="+mj-lt"/>
                <a:ea typeface="楷体" panose="02010609060101010101" pitchFamily="49" charset="-122"/>
              </a:rPr>
              <a:t>2.6  </a:t>
            </a:r>
            <a:r>
              <a:rPr lang="zh-CN" altLang="en-US" sz="3200" b="1" dirty="0" smtClean="0">
                <a:latin typeface="+mj-lt"/>
                <a:ea typeface="楷体" panose="02010609060101010101" pitchFamily="49" charset="-122"/>
              </a:rPr>
              <a:t>节水洗衣机</a:t>
            </a:r>
            <a:endParaRPr lang="zh-CN" altLang="en-US" sz="3200" b="1" dirty="0">
              <a:latin typeface="+mj-lt"/>
              <a:ea typeface="楷体" panose="02010609060101010101" pitchFamily="49" charset="-122"/>
            </a:endParaRPr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7812360" y="476672"/>
          <a:ext cx="97155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3" name="Clip" r:id="rId1" imgW="971550" imgH="971550" progId="MS_ClipArt_Gallery.2">
                  <p:embed/>
                </p:oleObj>
              </mc:Choice>
              <mc:Fallback>
                <p:oleObj name="Clip" r:id="rId1" imgW="971550" imgH="971550" progId="MS_ClipArt_Gallery.2">
                  <p:embed/>
                  <p:pic>
                    <p:nvPicPr>
                      <p:cNvPr id="0" name="图片 583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360" y="476672"/>
                        <a:ext cx="97155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33400" y="1628800"/>
            <a:ext cx="8077200" cy="356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chemeClr val="tx1"/>
                </a:solidFill>
              </a:rPr>
              <a:t>        </a:t>
            </a:r>
            <a:r>
              <a:rPr lang="zh-CN" altLang="en-US" b="1" dirty="0">
                <a:solidFill>
                  <a:schemeClr val="tx1"/>
                </a:solidFill>
              </a:rPr>
              <a:t>我国淡水资源有限，节约用水人人有责。洗衣在家庭用水中占有相当大的份额</a:t>
            </a:r>
            <a:r>
              <a:rPr lang="zh-CN" altLang="en-US" b="1" dirty="0" smtClean="0">
                <a:solidFill>
                  <a:schemeClr val="tx1"/>
                </a:solidFill>
              </a:rPr>
              <a:t>，节约</a:t>
            </a:r>
            <a:r>
              <a:rPr lang="zh-CN" altLang="en-US" b="1" dirty="0">
                <a:solidFill>
                  <a:schemeClr val="tx1"/>
                </a:solidFill>
              </a:rPr>
              <a:t>洗衣机用水十分重要。</a:t>
            </a:r>
            <a:r>
              <a:rPr lang="zh-CN" altLang="en-US" b="1" dirty="0" smtClean="0">
                <a:solidFill>
                  <a:schemeClr val="tx1"/>
                </a:solidFill>
              </a:rPr>
              <a:t>假设放</a:t>
            </a:r>
            <a:r>
              <a:rPr lang="zh-CN" altLang="en-US" b="1" dirty="0">
                <a:solidFill>
                  <a:schemeClr val="tx1"/>
                </a:solidFill>
              </a:rPr>
              <a:t>入衣物和洗涤剂后洗衣机的运行过程为：加水</a:t>
            </a:r>
            <a:r>
              <a:rPr lang="en-US" altLang="zh-CN" b="1" dirty="0" smtClean="0">
                <a:solidFill>
                  <a:schemeClr val="tx1"/>
                </a:solidFill>
              </a:rPr>
              <a:t>—</a:t>
            </a:r>
            <a:r>
              <a:rPr lang="zh-CN" altLang="en-US" b="1" dirty="0" smtClean="0">
                <a:solidFill>
                  <a:schemeClr val="tx1"/>
                </a:solidFill>
              </a:rPr>
              <a:t>漂洗</a:t>
            </a:r>
            <a:r>
              <a:rPr lang="en-US" altLang="zh-CN" b="1" dirty="0" smtClean="0">
                <a:solidFill>
                  <a:schemeClr val="tx1"/>
                </a:solidFill>
              </a:rPr>
              <a:t>—</a:t>
            </a:r>
            <a:r>
              <a:rPr lang="zh-CN" altLang="en-US" b="1" dirty="0" smtClean="0">
                <a:solidFill>
                  <a:schemeClr val="tx1"/>
                </a:solidFill>
              </a:rPr>
              <a:t>脱水</a:t>
            </a:r>
            <a:r>
              <a:rPr lang="en-US" altLang="zh-CN" b="1" dirty="0" smtClean="0">
                <a:solidFill>
                  <a:schemeClr val="tx1"/>
                </a:solidFill>
              </a:rPr>
              <a:t>—</a:t>
            </a:r>
            <a:r>
              <a:rPr lang="zh-CN" altLang="en-US" b="1" dirty="0" smtClean="0">
                <a:solidFill>
                  <a:schemeClr val="tx1"/>
                </a:solidFill>
              </a:rPr>
              <a:t>加</a:t>
            </a:r>
            <a:r>
              <a:rPr lang="zh-CN" altLang="en-US" b="1" dirty="0">
                <a:solidFill>
                  <a:schemeClr val="tx1"/>
                </a:solidFill>
              </a:rPr>
              <a:t>水</a:t>
            </a:r>
            <a:r>
              <a:rPr lang="en-US" altLang="zh-CN" b="1" dirty="0" smtClean="0">
                <a:solidFill>
                  <a:schemeClr val="tx1"/>
                </a:solidFill>
              </a:rPr>
              <a:t>—</a:t>
            </a:r>
            <a:r>
              <a:rPr lang="zh-CN" altLang="en-US" b="1" dirty="0" smtClean="0">
                <a:solidFill>
                  <a:schemeClr val="tx1"/>
                </a:solidFill>
              </a:rPr>
              <a:t>漂洗</a:t>
            </a:r>
            <a:r>
              <a:rPr lang="en-US" altLang="zh-CN" b="1" dirty="0" smtClean="0">
                <a:solidFill>
                  <a:schemeClr val="tx1"/>
                </a:solidFill>
              </a:rPr>
              <a:t>—</a:t>
            </a:r>
            <a:r>
              <a:rPr lang="zh-CN" altLang="en-US" b="1" dirty="0" smtClean="0">
                <a:solidFill>
                  <a:schemeClr val="tx1"/>
                </a:solidFill>
              </a:rPr>
              <a:t>脱水</a:t>
            </a:r>
            <a:r>
              <a:rPr lang="en-US" altLang="zh-CN" b="1" dirty="0">
                <a:solidFill>
                  <a:schemeClr val="tx1"/>
                </a:solidFill>
              </a:rPr>
              <a:t>…</a:t>
            </a:r>
            <a:r>
              <a:rPr lang="zh-CN" altLang="en-US" b="1" dirty="0">
                <a:solidFill>
                  <a:schemeClr val="tx1"/>
                </a:solidFill>
              </a:rPr>
              <a:t>（称“加水</a:t>
            </a:r>
            <a:r>
              <a:rPr lang="en-US" altLang="zh-CN" b="1" dirty="0" smtClean="0">
                <a:solidFill>
                  <a:schemeClr val="tx1"/>
                </a:solidFill>
              </a:rPr>
              <a:t>—</a:t>
            </a:r>
            <a:r>
              <a:rPr lang="zh-CN" altLang="en-US" b="1" dirty="0" smtClean="0">
                <a:solidFill>
                  <a:schemeClr val="tx1"/>
                </a:solidFill>
              </a:rPr>
              <a:t>漂洗</a:t>
            </a:r>
            <a:r>
              <a:rPr lang="en-US" altLang="zh-CN" b="1" dirty="0" smtClean="0">
                <a:solidFill>
                  <a:schemeClr val="tx1"/>
                </a:solidFill>
              </a:rPr>
              <a:t>—</a:t>
            </a:r>
            <a:r>
              <a:rPr lang="zh-CN" altLang="en-US" b="1" dirty="0" smtClean="0">
                <a:solidFill>
                  <a:schemeClr val="tx1"/>
                </a:solidFill>
              </a:rPr>
              <a:t>脱水</a:t>
            </a:r>
            <a:r>
              <a:rPr lang="zh-CN" altLang="en-US" b="1" dirty="0">
                <a:solidFill>
                  <a:schemeClr val="tx1"/>
                </a:solidFill>
              </a:rPr>
              <a:t>”</a:t>
            </a:r>
            <a:r>
              <a:rPr lang="zh-CN" altLang="en-US" b="1" dirty="0" smtClean="0">
                <a:solidFill>
                  <a:schemeClr val="tx1"/>
                </a:solidFill>
              </a:rPr>
              <a:t>为一</a:t>
            </a:r>
            <a:r>
              <a:rPr lang="zh-CN" altLang="en-US" b="1" dirty="0">
                <a:solidFill>
                  <a:schemeClr val="tx1"/>
                </a:solidFill>
              </a:rPr>
              <a:t>轮）。请为洗衣机设计一种程序（包括运行多少轮，每轮加水量等），使在满足一定洗涤效果的条件下，总用水量最少</a:t>
            </a:r>
            <a:r>
              <a:rPr lang="zh-CN" altLang="en-US" b="1" dirty="0" smtClean="0">
                <a:solidFill>
                  <a:schemeClr val="tx1"/>
                </a:solidFill>
              </a:rPr>
              <a:t>。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686204"/>
            <a:ext cx="1627369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问题分析</a:t>
            </a:r>
            <a:endParaRPr lang="zh-CN" altLang="en-US" sz="2800" b="1" dirty="0"/>
          </a:p>
        </p:txBody>
      </p:sp>
      <p:sp>
        <p:nvSpPr>
          <p:cNvPr id="3" name="矩形 2"/>
          <p:cNvSpPr/>
          <p:nvPr/>
        </p:nvSpPr>
        <p:spPr>
          <a:xfrm>
            <a:off x="3059832" y="692696"/>
            <a:ext cx="3791423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洗衣机运行的基本过程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323528" y="1340768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/>
              <a:t>将待</a:t>
            </a:r>
            <a:r>
              <a:rPr lang="zh-CN" altLang="zh-CN" sz="2800" b="1" dirty="0" smtClean="0"/>
              <a:t>洗衣</a:t>
            </a:r>
            <a:r>
              <a:rPr lang="zh-CN" altLang="zh-CN" sz="2800" b="1" dirty="0"/>
              <a:t>物和</a:t>
            </a:r>
            <a:r>
              <a:rPr lang="zh-CN" altLang="zh-CN" sz="2800" b="1" dirty="0" smtClean="0"/>
              <a:t>洗涤剂放</a:t>
            </a:r>
            <a:r>
              <a:rPr lang="zh-CN" altLang="zh-CN" sz="2800" b="1" dirty="0"/>
              <a:t>入缸内，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加水</a:t>
            </a:r>
            <a:r>
              <a:rPr lang="zh-CN" altLang="zh-CN" sz="2800" b="1" dirty="0"/>
              <a:t>后启动</a:t>
            </a:r>
            <a:r>
              <a:rPr lang="zh-CN" altLang="zh-CN" sz="2800" b="1" dirty="0" smtClean="0"/>
              <a:t>洗衣机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323528" y="1988840"/>
            <a:ext cx="8640960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漂洗</a:t>
            </a:r>
            <a:r>
              <a:rPr lang="zh-CN" altLang="zh-CN" sz="2800" b="1" dirty="0"/>
              <a:t>中通过</a:t>
            </a:r>
            <a:r>
              <a:rPr lang="zh-CN" altLang="zh-CN" sz="2800" b="1" dirty="0">
                <a:solidFill>
                  <a:srgbClr val="FF0000"/>
                </a:solidFill>
              </a:rPr>
              <a:t>洗涤剂</a:t>
            </a:r>
            <a:r>
              <a:rPr lang="zh-CN" altLang="zh-CN" sz="2800" b="1" dirty="0"/>
              <a:t>的物理化学作用，将附着在衣物上的</a:t>
            </a:r>
            <a:r>
              <a:rPr lang="zh-CN" altLang="zh-CN" sz="2800" b="1" dirty="0">
                <a:solidFill>
                  <a:srgbClr val="FF0000"/>
                </a:solidFill>
              </a:rPr>
              <a:t>污物溶于水中</a:t>
            </a:r>
            <a:r>
              <a:rPr lang="zh-CN" altLang="zh-CN" sz="2800" b="1" dirty="0"/>
              <a:t>，再</a:t>
            </a:r>
            <a:r>
              <a:rPr lang="zh-CN" altLang="zh-CN" sz="2800" b="1" dirty="0">
                <a:solidFill>
                  <a:srgbClr val="FF0000"/>
                </a:solidFill>
              </a:rPr>
              <a:t>脱去</a:t>
            </a:r>
            <a:r>
              <a:rPr lang="zh-CN" altLang="zh-CN" sz="2800" b="1" dirty="0"/>
              <a:t>含有污物的</a:t>
            </a:r>
            <a:r>
              <a:rPr lang="zh-CN" altLang="zh-CN" sz="2800" b="1" dirty="0">
                <a:solidFill>
                  <a:srgbClr val="FF0000"/>
                </a:solidFill>
              </a:rPr>
              <a:t>污水</a:t>
            </a:r>
            <a:r>
              <a:rPr lang="zh-CN" altLang="zh-CN" sz="2800" b="1" dirty="0"/>
              <a:t>，</a:t>
            </a:r>
            <a:r>
              <a:rPr lang="zh-CN" altLang="zh-CN" sz="2800" b="1" dirty="0" smtClean="0"/>
              <a:t>构成 “</a:t>
            </a:r>
            <a:r>
              <a:rPr lang="zh-CN" altLang="zh-CN" sz="2800" b="1" dirty="0"/>
              <a:t>加水—漂洗—脱水</a:t>
            </a:r>
            <a:r>
              <a:rPr lang="zh-CN" altLang="zh-CN" sz="2800" b="1" dirty="0" smtClean="0"/>
              <a:t>” 一轮</a:t>
            </a:r>
            <a:r>
              <a:rPr lang="zh-CN" altLang="en-US" sz="2800" b="1" dirty="0" smtClean="0"/>
              <a:t>运行过程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323528" y="3645024"/>
            <a:ext cx="8352928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一轮后残留在衣物上的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污物有</a:t>
            </a:r>
            <a:r>
              <a:rPr lang="zh-CN" altLang="zh-CN" sz="2800" b="1" dirty="0">
                <a:solidFill>
                  <a:srgbClr val="FF0000"/>
                </a:solidFill>
              </a:rPr>
              <a:t>所减少</a:t>
            </a:r>
            <a:r>
              <a:rPr lang="zh-CN" altLang="zh-CN" sz="2800" b="1" dirty="0"/>
              <a:t>，但若尚未达到洗净的效果，就需要再来一</a:t>
            </a:r>
            <a:r>
              <a:rPr lang="zh-CN" altLang="zh-CN" sz="2800" b="1" dirty="0" smtClean="0"/>
              <a:t>轮</a:t>
            </a:r>
            <a:r>
              <a:rPr lang="zh-CN" altLang="en-US" sz="2800" b="1" dirty="0"/>
              <a:t>，</a:t>
            </a:r>
            <a:r>
              <a:rPr lang="zh-CN" altLang="zh-CN" sz="2800" b="1" dirty="0" smtClean="0"/>
              <a:t>如此循环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7" name="矩形 6"/>
          <p:cNvSpPr/>
          <p:nvPr/>
        </p:nvSpPr>
        <p:spPr>
          <a:xfrm>
            <a:off x="351589" y="4869160"/>
            <a:ext cx="8324867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直到</a:t>
            </a:r>
            <a:r>
              <a:rPr lang="zh-CN" altLang="zh-CN" sz="2800" b="1" dirty="0"/>
              <a:t>衣物</a:t>
            </a:r>
            <a:r>
              <a:rPr lang="zh-CN" altLang="zh-CN" sz="2800" b="1" dirty="0" smtClean="0"/>
              <a:t>上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污物</a:t>
            </a:r>
            <a:r>
              <a:rPr lang="zh-CN" altLang="zh-CN" sz="2800" b="1" dirty="0">
                <a:solidFill>
                  <a:srgbClr val="FF0000"/>
                </a:solidFill>
              </a:rPr>
              <a:t>减少到相对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清洁</a:t>
            </a:r>
            <a:r>
              <a:rPr lang="zh-CN" altLang="en-US" sz="2800" b="1" dirty="0" smtClean="0"/>
              <a:t>，</a:t>
            </a:r>
            <a:r>
              <a:rPr lang="zh-CN" altLang="zh-CN" sz="2800" b="1" dirty="0" smtClean="0"/>
              <a:t>可以接受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740775" y="5733256"/>
            <a:ext cx="78064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/>
              <a:t>建模应</a:t>
            </a:r>
            <a:r>
              <a:rPr lang="zh-CN" altLang="zh-CN" sz="2800" b="1" dirty="0" smtClean="0"/>
              <a:t>考虑</a:t>
            </a:r>
            <a:r>
              <a:rPr lang="zh-CN" altLang="en-US" sz="2800" b="1" dirty="0" smtClean="0"/>
              <a:t>：</a:t>
            </a:r>
            <a:r>
              <a:rPr lang="zh-CN" altLang="zh-CN" sz="2800" b="1" dirty="0" smtClean="0"/>
              <a:t>现实</a:t>
            </a:r>
            <a:r>
              <a:rPr lang="zh-CN" altLang="zh-CN" sz="2800" b="1" dirty="0"/>
              <a:t>生活中洗衣机</a:t>
            </a:r>
            <a:r>
              <a:rPr lang="zh-CN" altLang="zh-CN" sz="2800" b="1" dirty="0" smtClean="0"/>
              <a:t>大多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运行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2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或</a:t>
            </a:r>
            <a:r>
              <a:rPr lang="en-US" altLang="zh-CN" sz="2800" b="1" dirty="0">
                <a:solidFill>
                  <a:srgbClr val="FF0000"/>
                </a:solidFill>
              </a:rPr>
              <a:t>3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轮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5" y="1412776"/>
            <a:ext cx="8208912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 smtClean="0"/>
              <a:t>     </a:t>
            </a:r>
            <a:r>
              <a:rPr lang="zh-CN" altLang="zh-CN" sz="2800" b="1" dirty="0" smtClean="0"/>
              <a:t>一次性</a:t>
            </a:r>
            <a:r>
              <a:rPr lang="zh-CN" altLang="zh-CN" sz="2800" b="1" dirty="0"/>
              <a:t>加入的</a:t>
            </a:r>
            <a:r>
              <a:rPr lang="zh-CN" altLang="zh-CN" sz="2800" b="1" dirty="0" smtClean="0"/>
              <a:t>洗涤剂</a:t>
            </a:r>
            <a:r>
              <a:rPr lang="zh-CN" altLang="en-US" sz="2800" b="1" dirty="0" smtClean="0"/>
              <a:t>虽</a:t>
            </a:r>
            <a:r>
              <a:rPr lang="zh-CN" altLang="zh-CN" sz="2800" b="1" dirty="0" smtClean="0"/>
              <a:t>能</a:t>
            </a:r>
            <a:r>
              <a:rPr lang="zh-CN" altLang="zh-CN" sz="2800" b="1" dirty="0"/>
              <a:t>帮助衣物</a:t>
            </a:r>
            <a:r>
              <a:rPr lang="zh-CN" altLang="zh-CN" sz="2800" b="1" dirty="0" smtClean="0"/>
              <a:t>上污物溶于</a:t>
            </a:r>
            <a:r>
              <a:rPr lang="zh-CN" altLang="zh-CN" sz="2800" b="1" dirty="0"/>
              <a:t>水，</a:t>
            </a:r>
            <a:r>
              <a:rPr lang="zh-CN" altLang="zh-CN" sz="2800" b="1" dirty="0" smtClean="0"/>
              <a:t>但也不</a:t>
            </a:r>
            <a:r>
              <a:rPr lang="zh-CN" altLang="zh-CN" sz="2800" b="1" dirty="0"/>
              <a:t>希望留在衣物</a:t>
            </a:r>
            <a:r>
              <a:rPr lang="zh-CN" altLang="zh-CN" sz="2800" b="1" dirty="0" smtClean="0"/>
              <a:t>上，因此将</a:t>
            </a:r>
            <a:r>
              <a:rPr lang="zh-CN" altLang="zh-CN" sz="2800" b="1" dirty="0">
                <a:solidFill>
                  <a:srgbClr val="FF0000"/>
                </a:solidFill>
              </a:rPr>
              <a:t>“污物”视为衣物上原有的污物与留在衣物上的洗涤剂的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总和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3" name="矩形 2"/>
          <p:cNvSpPr/>
          <p:nvPr/>
        </p:nvSpPr>
        <p:spPr>
          <a:xfrm>
            <a:off x="467545" y="3068960"/>
            <a:ext cx="8208912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 smtClean="0"/>
              <a:t>    </a:t>
            </a:r>
            <a:r>
              <a:rPr lang="zh-CN" altLang="zh-CN" sz="2800" b="1" dirty="0" smtClean="0"/>
              <a:t>洗涤剂</a:t>
            </a:r>
            <a:r>
              <a:rPr lang="zh-CN" altLang="zh-CN" sz="2800" b="1" dirty="0"/>
              <a:t>溶解污物的过程</a:t>
            </a:r>
            <a:r>
              <a:rPr lang="zh-CN" altLang="zh-CN" sz="2800" b="1" dirty="0" smtClean="0"/>
              <a:t>涉及物理化学</a:t>
            </a:r>
            <a:r>
              <a:rPr lang="zh-CN" altLang="zh-CN" sz="2800" b="1" dirty="0"/>
              <a:t>的微观机制</a:t>
            </a:r>
            <a:r>
              <a:rPr lang="zh-CN" altLang="zh-CN" sz="2800" b="1" dirty="0" smtClean="0"/>
              <a:t>，</a:t>
            </a:r>
            <a:r>
              <a:rPr lang="zh-CN" altLang="en-US" sz="2800" b="1" dirty="0" smtClean="0"/>
              <a:t>只需</a:t>
            </a:r>
            <a:r>
              <a:rPr lang="zh-CN" altLang="zh-CN" sz="2800" b="1" dirty="0" smtClean="0"/>
              <a:t>从</a:t>
            </a:r>
            <a:r>
              <a:rPr lang="zh-CN" altLang="zh-CN" sz="2800" b="1" dirty="0"/>
              <a:t>宏观层面上认为</a:t>
            </a:r>
            <a:r>
              <a:rPr lang="zh-CN" altLang="zh-CN" sz="2800" b="1" dirty="0" smtClean="0"/>
              <a:t>，每</a:t>
            </a:r>
            <a:r>
              <a:rPr lang="zh-CN" altLang="zh-CN" sz="2800" b="1" dirty="0"/>
              <a:t>一轮运行中</a:t>
            </a:r>
            <a:r>
              <a:rPr lang="zh-CN" altLang="zh-CN" sz="2800" b="1" dirty="0">
                <a:solidFill>
                  <a:srgbClr val="FF0000"/>
                </a:solidFill>
              </a:rPr>
              <a:t>污物都已充分溶于水中</a:t>
            </a:r>
            <a:r>
              <a:rPr lang="zh-CN" altLang="zh-CN" sz="2800" b="1" dirty="0"/>
              <a:t>，</a:t>
            </a:r>
            <a:r>
              <a:rPr lang="zh-CN" altLang="zh-CN" sz="2800" b="1" dirty="0">
                <a:solidFill>
                  <a:srgbClr val="FF0000"/>
                </a:solidFill>
              </a:rPr>
              <a:t>形成一定的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浓度</a:t>
            </a:r>
            <a:r>
              <a:rPr lang="en-US" altLang="zh-CN" sz="2800" b="1" dirty="0" smtClean="0"/>
              <a:t>.  </a:t>
            </a:r>
            <a:r>
              <a:rPr lang="zh-CN" altLang="zh-CN" sz="2800" b="1" dirty="0" smtClean="0"/>
              <a:t>通过</a:t>
            </a:r>
            <a:r>
              <a:rPr lang="zh-CN" altLang="zh-CN" sz="2800" b="1" dirty="0"/>
              <a:t>一轮一轮地加水和脱水，使污物浓度不断</a:t>
            </a:r>
            <a:r>
              <a:rPr lang="zh-CN" altLang="zh-CN" sz="2800" b="1" dirty="0" smtClean="0"/>
              <a:t>降低</a:t>
            </a:r>
            <a:r>
              <a:rPr lang="en-US" altLang="zh-CN" sz="2800" b="1" dirty="0" smtClean="0"/>
              <a:t>.</a:t>
            </a:r>
            <a:endParaRPr lang="zh-CN" altLang="zh-CN" sz="2800" b="1" dirty="0"/>
          </a:p>
        </p:txBody>
      </p:sp>
      <p:sp>
        <p:nvSpPr>
          <p:cNvPr id="4" name="矩形 3"/>
          <p:cNvSpPr/>
          <p:nvPr/>
        </p:nvSpPr>
        <p:spPr>
          <a:xfrm>
            <a:off x="627267" y="5373216"/>
            <a:ext cx="78624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/>
              <a:t>  </a:t>
            </a:r>
            <a:r>
              <a:rPr lang="zh-CN" altLang="zh-CN" sz="2800" b="1" dirty="0" smtClean="0"/>
              <a:t>不</a:t>
            </a:r>
            <a:r>
              <a:rPr lang="zh-CN" altLang="zh-CN" sz="2800" b="1" dirty="0"/>
              <a:t>讨论</a:t>
            </a:r>
            <a:r>
              <a:rPr lang="zh-CN" altLang="zh-CN" sz="2800" b="1" dirty="0" smtClean="0"/>
              <a:t>通常</a:t>
            </a:r>
            <a:r>
              <a:rPr lang="zh-CN" altLang="zh-CN" sz="2800" b="1" dirty="0"/>
              <a:t>洗衣机运行的最后一步</a:t>
            </a:r>
            <a:r>
              <a:rPr lang="zh-CN" altLang="zh-CN" sz="2800" b="1" dirty="0" smtClean="0"/>
              <a:t>—甩</a:t>
            </a:r>
            <a:r>
              <a:rPr lang="zh-CN" altLang="zh-CN" sz="2800" b="1" dirty="0"/>
              <a:t>干或</a:t>
            </a:r>
            <a:r>
              <a:rPr lang="zh-CN" altLang="zh-CN" sz="2800" b="1" dirty="0" smtClean="0"/>
              <a:t>烘干</a:t>
            </a:r>
            <a:r>
              <a:rPr lang="en-US" altLang="zh-CN" sz="2800" b="1" dirty="0" smtClean="0"/>
              <a:t>.</a:t>
            </a:r>
            <a:endParaRPr lang="zh-CN" altLang="zh-CN" sz="2800" b="1" dirty="0"/>
          </a:p>
        </p:txBody>
      </p:sp>
      <p:sp>
        <p:nvSpPr>
          <p:cNvPr id="5" name="矩形 4"/>
          <p:cNvSpPr/>
          <p:nvPr/>
        </p:nvSpPr>
        <p:spPr>
          <a:xfrm>
            <a:off x="683568" y="686204"/>
            <a:ext cx="1627369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问题分析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3059832" y="692696"/>
            <a:ext cx="3791423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洗衣机运行的基本过程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620688"/>
            <a:ext cx="1717137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模型假设 </a:t>
            </a:r>
            <a:endParaRPr lang="zh-CN" altLang="en-US" sz="2800" b="1" dirty="0"/>
          </a:p>
        </p:txBody>
      </p:sp>
      <p:sp>
        <p:nvSpPr>
          <p:cNvPr id="3" name="矩形 2"/>
          <p:cNvSpPr/>
          <p:nvPr/>
        </p:nvSpPr>
        <p:spPr>
          <a:xfrm>
            <a:off x="899592" y="1300866"/>
            <a:ext cx="79928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/>
              <a:t>1. </a:t>
            </a:r>
            <a:r>
              <a:rPr lang="zh-CN" altLang="zh-CN" sz="2800" b="1" dirty="0" smtClean="0"/>
              <a:t>每</a:t>
            </a:r>
            <a:r>
              <a:rPr lang="zh-CN" altLang="zh-CN" sz="2800" b="1" dirty="0"/>
              <a:t>轮漂洗后衣物上的污物</a:t>
            </a:r>
            <a:r>
              <a:rPr lang="zh-CN" altLang="zh-CN" sz="2800" b="1" dirty="0">
                <a:solidFill>
                  <a:srgbClr val="FF0000"/>
                </a:solidFill>
              </a:rPr>
              <a:t>全部均匀地溶于水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中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899592" y="1896094"/>
            <a:ext cx="76328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/>
              <a:t>2. </a:t>
            </a:r>
            <a:r>
              <a:rPr lang="zh-CN" altLang="zh-CN" sz="2800" b="1" dirty="0" smtClean="0"/>
              <a:t>与</a:t>
            </a:r>
            <a:r>
              <a:rPr lang="zh-CN" altLang="zh-CN" sz="2800" b="1" dirty="0"/>
              <a:t>每轮的加水量相比，每轮脱水后衣物仍</a:t>
            </a:r>
            <a:r>
              <a:rPr lang="zh-CN" altLang="zh-CN" sz="2800" b="1" dirty="0" smtClean="0"/>
              <a:t>含</a:t>
            </a:r>
            <a:endParaRPr lang="en-US" altLang="zh-CN" sz="2800" b="1" dirty="0" smtClean="0"/>
          </a:p>
          <a:p>
            <a:r>
              <a:rPr lang="en-US" altLang="zh-CN" sz="2800" b="1" dirty="0"/>
              <a:t> </a:t>
            </a:r>
            <a:r>
              <a:rPr lang="en-US" altLang="zh-CN" sz="2800" b="1" dirty="0" smtClean="0"/>
              <a:t>   </a:t>
            </a:r>
            <a:r>
              <a:rPr lang="zh-CN" altLang="zh-CN" sz="2800" b="1" dirty="0" smtClean="0"/>
              <a:t>少量</a:t>
            </a:r>
            <a:r>
              <a:rPr lang="zh-CN" altLang="zh-CN" sz="2800" b="1" dirty="0"/>
              <a:t>的水</a:t>
            </a:r>
            <a:r>
              <a:rPr lang="zh-CN" altLang="zh-CN" sz="2800" b="1" dirty="0" smtClean="0"/>
              <a:t>，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每</a:t>
            </a:r>
            <a:r>
              <a:rPr lang="zh-CN" altLang="zh-CN" sz="2800" b="1" dirty="0">
                <a:solidFill>
                  <a:srgbClr val="FF0000"/>
                </a:solidFill>
              </a:rPr>
              <a:t>轮的含水量为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常数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878890" y="2935524"/>
            <a:ext cx="80135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b="1" dirty="0" smtClean="0"/>
              <a:t>3.  </a:t>
            </a:r>
            <a:r>
              <a:rPr lang="zh-CN" altLang="zh-CN" sz="2800" b="1" dirty="0" smtClean="0"/>
              <a:t>每</a:t>
            </a:r>
            <a:r>
              <a:rPr lang="zh-CN" altLang="zh-CN" sz="2800" b="1" dirty="0"/>
              <a:t>轮脱水</a:t>
            </a:r>
            <a:r>
              <a:rPr lang="zh-CN" altLang="zh-CN" sz="2800" b="1" dirty="0" smtClean="0"/>
              <a:t>前后</a:t>
            </a:r>
            <a:r>
              <a:rPr lang="zh-CN" altLang="zh-CN" sz="2800" b="1" dirty="0"/>
              <a:t>污物在水中的</a:t>
            </a:r>
            <a:r>
              <a:rPr lang="zh-CN" altLang="zh-CN" sz="2800" b="1" dirty="0">
                <a:solidFill>
                  <a:srgbClr val="FF0000"/>
                </a:solidFill>
              </a:rPr>
              <a:t>浓度保持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不变</a:t>
            </a:r>
            <a:r>
              <a:rPr lang="en-US" altLang="zh-CN" sz="2800" b="1" dirty="0"/>
              <a:t>.</a:t>
            </a:r>
            <a:endParaRPr lang="zh-CN" altLang="zh-CN" sz="2800" b="1" dirty="0"/>
          </a:p>
        </p:txBody>
      </p:sp>
      <p:sp>
        <p:nvSpPr>
          <p:cNvPr id="7" name="矩形 6"/>
          <p:cNvSpPr/>
          <p:nvPr/>
        </p:nvSpPr>
        <p:spPr>
          <a:xfrm>
            <a:off x="827584" y="3655604"/>
            <a:ext cx="75667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buAutoNum type="arabicPeriod" startAt="4"/>
            </a:pPr>
            <a:r>
              <a:rPr lang="zh-CN" altLang="zh-CN" sz="2800" b="1" dirty="0" smtClean="0"/>
              <a:t>最后</a:t>
            </a:r>
            <a:r>
              <a:rPr lang="zh-CN" altLang="zh-CN" sz="2800" b="1" dirty="0"/>
              <a:t>一轮脱水后衣物的污物含量</a:t>
            </a:r>
            <a:r>
              <a:rPr lang="zh-CN" altLang="zh-CN" sz="2800" b="1" dirty="0" smtClean="0"/>
              <a:t>与初始含量</a:t>
            </a:r>
            <a:endParaRPr lang="en-US" altLang="zh-CN" sz="2800" b="1" dirty="0" smtClean="0"/>
          </a:p>
          <a:p>
            <a:pPr lvl="0"/>
            <a:r>
              <a:rPr lang="en-US" altLang="zh-CN" sz="2800" b="1" dirty="0"/>
              <a:t> </a:t>
            </a:r>
            <a:r>
              <a:rPr lang="en-US" altLang="zh-CN" sz="2800" b="1" dirty="0" smtClean="0"/>
              <a:t>     </a:t>
            </a:r>
            <a:r>
              <a:rPr lang="zh-CN" altLang="zh-CN" sz="2800" b="1" dirty="0" smtClean="0"/>
              <a:t>之比</a:t>
            </a:r>
            <a:r>
              <a:rPr lang="en-US" altLang="zh-CN" sz="2800" b="1" dirty="0" smtClean="0"/>
              <a:t> (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污物比</a:t>
            </a:r>
            <a:r>
              <a:rPr lang="en-US" altLang="zh-CN" sz="2800" b="1" dirty="0" smtClean="0"/>
              <a:t>) </a:t>
            </a:r>
            <a:r>
              <a:rPr lang="zh-CN" altLang="zh-CN" sz="2800" b="1" dirty="0" smtClean="0"/>
              <a:t>，</a:t>
            </a:r>
            <a:r>
              <a:rPr lang="zh-CN" altLang="zh-CN" sz="2800" b="1" dirty="0"/>
              <a:t>需</a:t>
            </a:r>
            <a:r>
              <a:rPr lang="zh-CN" altLang="zh-CN" sz="2800" b="1" dirty="0">
                <a:solidFill>
                  <a:srgbClr val="FF0000"/>
                </a:solidFill>
              </a:rPr>
              <a:t>不超过某个给定的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数值</a:t>
            </a:r>
            <a:r>
              <a:rPr lang="en-US" altLang="zh-CN" sz="2800" b="1" dirty="0" smtClean="0"/>
              <a:t>.</a:t>
            </a:r>
            <a:endParaRPr lang="zh-CN" altLang="zh-CN" sz="2800" b="1" dirty="0"/>
          </a:p>
        </p:txBody>
      </p:sp>
      <p:sp>
        <p:nvSpPr>
          <p:cNvPr id="8" name="矩形 7"/>
          <p:cNvSpPr/>
          <p:nvPr/>
        </p:nvSpPr>
        <p:spPr>
          <a:xfrm>
            <a:off x="806882" y="4725144"/>
            <a:ext cx="736551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buAutoNum type="arabicPeriod" startAt="5"/>
            </a:pPr>
            <a:r>
              <a:rPr lang="zh-CN" altLang="zh-CN" sz="2800" b="1" dirty="0" smtClean="0"/>
              <a:t>建模目标</a:t>
            </a:r>
            <a:r>
              <a:rPr lang="zh-CN" altLang="en-US" sz="2800" b="1" dirty="0" smtClean="0"/>
              <a:t>：</a:t>
            </a:r>
            <a:r>
              <a:rPr lang="zh-CN" altLang="zh-CN" sz="2800" b="1" dirty="0" smtClean="0"/>
              <a:t>在</a:t>
            </a:r>
            <a:r>
              <a:rPr lang="zh-CN" altLang="zh-CN" sz="2800" b="1" dirty="0"/>
              <a:t>满足衣物</a:t>
            </a:r>
            <a:r>
              <a:rPr lang="zh-CN" altLang="zh-CN" sz="2800" b="1" dirty="0">
                <a:solidFill>
                  <a:srgbClr val="FF0000"/>
                </a:solidFill>
              </a:rPr>
              <a:t>污物比</a:t>
            </a:r>
            <a:r>
              <a:rPr lang="zh-CN" altLang="zh-CN" sz="2800" b="1" dirty="0"/>
              <a:t>的条件下</a:t>
            </a:r>
            <a:r>
              <a:rPr lang="zh-CN" altLang="zh-CN" sz="2800" b="1" dirty="0" smtClean="0"/>
              <a:t>，</a:t>
            </a:r>
            <a:endParaRPr lang="en-US" altLang="zh-CN" sz="2800" b="1" dirty="0" smtClean="0"/>
          </a:p>
          <a:p>
            <a:pPr lvl="0"/>
            <a:r>
              <a:rPr lang="en-US" altLang="zh-CN" sz="2800" b="1" dirty="0"/>
              <a:t> </a:t>
            </a:r>
            <a:r>
              <a:rPr lang="en-US" altLang="zh-CN" sz="2800" b="1" dirty="0" smtClean="0"/>
              <a:t>     </a:t>
            </a:r>
            <a:r>
              <a:rPr lang="zh-CN" altLang="zh-CN" sz="2800" b="1" dirty="0" smtClean="0"/>
              <a:t>确定</a:t>
            </a:r>
            <a:r>
              <a:rPr lang="zh-CN" altLang="zh-CN" sz="2800" b="1" dirty="0"/>
              <a:t>洗衣机运行多少</a:t>
            </a:r>
            <a:r>
              <a:rPr lang="zh-CN" altLang="zh-CN" sz="2800" b="1" dirty="0" smtClean="0"/>
              <a:t>轮</a:t>
            </a:r>
            <a:r>
              <a:rPr lang="en-US" altLang="zh-CN" sz="2800" b="1" dirty="0"/>
              <a:t> </a:t>
            </a:r>
            <a:r>
              <a:rPr lang="en-US" altLang="zh-CN" sz="2800" b="1" dirty="0" smtClean="0"/>
              <a:t>(</a:t>
            </a:r>
            <a:r>
              <a:rPr lang="zh-CN" altLang="en-US" sz="2800" b="1" dirty="0" smtClean="0"/>
              <a:t>最多</a:t>
            </a:r>
            <a:r>
              <a:rPr lang="en-US" altLang="zh-CN" sz="2800" b="1" dirty="0" smtClean="0"/>
              <a:t>4</a:t>
            </a:r>
            <a:r>
              <a:rPr lang="zh-CN" altLang="zh-CN" sz="2800" b="1" dirty="0" smtClean="0"/>
              <a:t>轮</a:t>
            </a:r>
            <a:r>
              <a:rPr lang="en-US" altLang="zh-CN" sz="2800" b="1" dirty="0" smtClean="0"/>
              <a:t>) </a:t>
            </a:r>
            <a:r>
              <a:rPr lang="zh-CN" altLang="zh-CN" sz="2800" b="1" dirty="0" smtClean="0"/>
              <a:t>及</a:t>
            </a:r>
            <a:r>
              <a:rPr lang="zh-CN" altLang="zh-CN" sz="2800" b="1" dirty="0">
                <a:solidFill>
                  <a:srgbClr val="FF0000"/>
                </a:solidFill>
              </a:rPr>
              <a:t>每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轮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lvl="0"/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    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的</a:t>
            </a:r>
            <a:r>
              <a:rPr lang="zh-CN" altLang="zh-CN" sz="2800" b="1" dirty="0">
                <a:solidFill>
                  <a:srgbClr val="FF0000"/>
                </a:solidFill>
              </a:rPr>
              <a:t>加水量</a:t>
            </a:r>
            <a:r>
              <a:rPr lang="zh-CN" altLang="zh-CN" sz="2800" b="1" dirty="0"/>
              <a:t>，使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总用水量最少</a:t>
            </a:r>
            <a:r>
              <a:rPr lang="en-US" altLang="zh-CN" sz="2800" b="1" dirty="0" smtClean="0"/>
              <a:t>.</a:t>
            </a:r>
            <a:endParaRPr lang="zh-CN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  <p:bldP spid="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692696"/>
            <a:ext cx="1686013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/>
              <a:t>模型建立</a:t>
            </a:r>
            <a:endParaRPr lang="zh-CN" altLang="en-US" sz="2800" b="1" dirty="0"/>
          </a:p>
        </p:txBody>
      </p:sp>
      <p:sp>
        <p:nvSpPr>
          <p:cNvPr id="3" name="矩形 2"/>
          <p:cNvSpPr/>
          <p:nvPr/>
        </p:nvSpPr>
        <p:spPr>
          <a:xfrm>
            <a:off x="971912" y="1308942"/>
            <a:ext cx="76693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洗衣机</a:t>
            </a:r>
            <a:r>
              <a:rPr lang="zh-CN" altLang="zh-CN" sz="2800" b="1" dirty="0"/>
              <a:t>共运行</a:t>
            </a:r>
            <a:r>
              <a:rPr lang="en-US" altLang="zh-CN" sz="2800" b="1" i="1" dirty="0"/>
              <a:t>n</a:t>
            </a:r>
            <a:r>
              <a:rPr lang="zh-CN" altLang="zh-CN" sz="2800" b="1" dirty="0" smtClean="0"/>
              <a:t>轮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n</a:t>
            </a:r>
            <a:r>
              <a:rPr lang="en-US" altLang="zh-CN" sz="2800" b="1" dirty="0" smtClean="0"/>
              <a:t>=2,3,4),  </a:t>
            </a:r>
            <a:r>
              <a:rPr lang="en-US" altLang="zh-CN" sz="2800" b="1" i="1" dirty="0" smtClean="0"/>
              <a:t>x</a:t>
            </a:r>
            <a:r>
              <a:rPr lang="en-US" altLang="zh-CN" sz="2800" b="1" baseline="-25000" dirty="0" smtClean="0"/>
              <a:t>0</a:t>
            </a:r>
            <a:r>
              <a:rPr lang="en-US" altLang="zh-CN" sz="2800" b="1" dirty="0" smtClean="0"/>
              <a:t>~</a:t>
            </a:r>
            <a:r>
              <a:rPr lang="zh-CN" altLang="zh-CN" sz="2800" b="1" dirty="0" smtClean="0"/>
              <a:t>初始</a:t>
            </a:r>
            <a:r>
              <a:rPr lang="zh-CN" altLang="zh-CN" sz="2800" b="1" dirty="0"/>
              <a:t>污物</a:t>
            </a:r>
            <a:r>
              <a:rPr lang="zh-CN" altLang="zh-CN" sz="2800" b="1" dirty="0" smtClean="0"/>
              <a:t>含量</a:t>
            </a:r>
            <a:r>
              <a:rPr lang="en-US" altLang="zh-CN" sz="2800" b="1" dirty="0" smtClean="0"/>
              <a:t>.</a:t>
            </a:r>
            <a:endParaRPr lang="en-US" altLang="zh-CN" sz="2800" b="1" dirty="0" smtClean="0"/>
          </a:p>
        </p:txBody>
      </p:sp>
      <p:sp>
        <p:nvSpPr>
          <p:cNvPr id="4" name="矩形 3"/>
          <p:cNvSpPr/>
          <p:nvPr/>
        </p:nvSpPr>
        <p:spPr>
          <a:xfrm>
            <a:off x="971912" y="2726222"/>
            <a:ext cx="76693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1" dirty="0" smtClean="0"/>
              <a:t>c</a:t>
            </a:r>
            <a:r>
              <a:rPr lang="en-US" altLang="zh-CN" sz="2800" b="1" dirty="0" smtClean="0"/>
              <a:t>~</a:t>
            </a:r>
            <a:r>
              <a:rPr lang="zh-CN" altLang="zh-CN" sz="2800" b="1" dirty="0" smtClean="0"/>
              <a:t>每</a:t>
            </a:r>
            <a:r>
              <a:rPr lang="zh-CN" altLang="zh-CN" sz="2800" b="1" dirty="0"/>
              <a:t>轮脱水后</a:t>
            </a:r>
            <a:r>
              <a:rPr lang="zh-CN" altLang="zh-CN" sz="2800" b="1" dirty="0" smtClean="0"/>
              <a:t>衣物含水量</a:t>
            </a:r>
            <a:r>
              <a:rPr lang="zh-CN" altLang="zh-CN" sz="2800" b="1" dirty="0"/>
              <a:t>，</a:t>
            </a:r>
            <a:r>
              <a:rPr lang="en-US" altLang="zh-CN" sz="2800" b="1" i="1" dirty="0" smtClean="0"/>
              <a:t>ε</a:t>
            </a:r>
            <a:r>
              <a:rPr lang="en-US" altLang="zh-CN" sz="2800" b="1" dirty="0" smtClean="0"/>
              <a:t>~</a:t>
            </a:r>
            <a:r>
              <a:rPr lang="zh-CN" altLang="en-US" sz="2800" b="1" dirty="0" smtClean="0"/>
              <a:t>最终</a:t>
            </a:r>
            <a:r>
              <a:rPr lang="zh-CN" altLang="zh-CN" sz="2800" b="1" dirty="0" smtClean="0"/>
              <a:t>污物比</a:t>
            </a:r>
            <a:r>
              <a:rPr lang="en-US" altLang="zh-CN" sz="2800" b="1" dirty="0" smtClean="0"/>
              <a:t> (</a:t>
            </a:r>
            <a:r>
              <a:rPr lang="zh-CN" altLang="zh-CN" sz="2800" b="1" dirty="0" smtClean="0"/>
              <a:t>给定</a:t>
            </a:r>
            <a:r>
              <a:rPr lang="en-US" altLang="zh-CN" sz="2800" b="1" dirty="0" smtClean="0"/>
              <a:t>).</a:t>
            </a:r>
            <a:endParaRPr lang="zh-CN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3563888" y="4208020"/>
                <a:ext cx="1800200" cy="902811"/>
              </a:xfrm>
              <a:prstGeom prst="rect">
                <a:avLst/>
              </a:prstGeom>
              <a:solidFill>
                <a:srgbClr val="FFCCFF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280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28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800" i="1">
                              <a:latin typeface="Cambria Math"/>
                            </a:rPr>
                            <m:t>𝑐</m:t>
                          </m:r>
                        </m:den>
                      </m:f>
                      <m:r>
                        <a:rPr lang="en-US" altLang="zh-CN" sz="2800">
                          <a:latin typeface="Cambria Math"/>
                        </a:rPr>
                        <m:t>,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4208020"/>
                <a:ext cx="1800200" cy="902811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899592" y="4149080"/>
            <a:ext cx="2448272" cy="954107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脱水</a:t>
            </a:r>
            <a:r>
              <a:rPr lang="zh-CN" altLang="zh-CN" sz="2800" b="1" dirty="0"/>
              <a:t>前后污物浓度保持</a:t>
            </a:r>
            <a:r>
              <a:rPr lang="zh-CN" altLang="zh-CN" sz="2800" b="1" dirty="0" smtClean="0"/>
              <a:t>不变</a:t>
            </a:r>
            <a:r>
              <a:rPr lang="en-US" altLang="zh-CN" sz="2800" b="1" dirty="0" smtClean="0"/>
              <a:t> </a:t>
            </a:r>
            <a:endParaRPr lang="zh-CN" altLang="en-US" sz="2800" b="1" dirty="0"/>
          </a:p>
        </p:txBody>
      </p:sp>
      <p:sp>
        <p:nvSpPr>
          <p:cNvPr id="9" name="矩形 8"/>
          <p:cNvSpPr/>
          <p:nvPr/>
        </p:nvSpPr>
        <p:spPr>
          <a:xfrm>
            <a:off x="899592" y="3429000"/>
            <a:ext cx="57811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/>
              <a:t>污物</a:t>
            </a:r>
            <a:r>
              <a:rPr lang="zh-CN" altLang="zh-CN" sz="2800" b="1" dirty="0" smtClean="0"/>
              <a:t>浓度</a:t>
            </a:r>
            <a:r>
              <a:rPr lang="en-US" altLang="zh-CN" sz="2800" b="1" dirty="0" smtClean="0"/>
              <a:t>~</a:t>
            </a:r>
            <a:r>
              <a:rPr lang="zh-CN" altLang="zh-CN" sz="2800" b="1" dirty="0" smtClean="0"/>
              <a:t>单位</a:t>
            </a:r>
            <a:r>
              <a:rPr lang="zh-CN" altLang="zh-CN" sz="2800" b="1" dirty="0"/>
              <a:t>容积水中的污物</a:t>
            </a:r>
            <a:r>
              <a:rPr lang="zh-CN" altLang="zh-CN" sz="2800" b="1" dirty="0" smtClean="0"/>
              <a:t>含量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0" name="矩形 9"/>
          <p:cNvSpPr/>
          <p:nvPr/>
        </p:nvSpPr>
        <p:spPr>
          <a:xfrm>
            <a:off x="1000338" y="2001017"/>
            <a:ext cx="74888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1" dirty="0" err="1" smtClean="0"/>
              <a:t>u</a:t>
            </a:r>
            <a:r>
              <a:rPr lang="en-US" altLang="zh-CN" sz="2800" b="1" i="1" baseline="-25000" dirty="0" err="1" smtClean="0"/>
              <a:t>k</a:t>
            </a:r>
            <a:r>
              <a:rPr lang="en-US" altLang="zh-CN" sz="2800" b="1" dirty="0"/>
              <a:t>~</a:t>
            </a:r>
            <a:r>
              <a:rPr lang="zh-CN" altLang="zh-CN" sz="2800" b="1" dirty="0" smtClean="0"/>
              <a:t>第</a:t>
            </a:r>
            <a:r>
              <a:rPr lang="en-US" altLang="zh-CN" sz="2800" b="1" i="1" dirty="0"/>
              <a:t>k</a:t>
            </a:r>
            <a:r>
              <a:rPr lang="zh-CN" altLang="zh-CN" sz="2800" b="1" dirty="0"/>
              <a:t>轮加水量，</a:t>
            </a:r>
            <a:r>
              <a:rPr lang="en-US" altLang="zh-CN" sz="2800" b="1" i="1" dirty="0" err="1" smtClean="0"/>
              <a:t>x</a:t>
            </a:r>
            <a:r>
              <a:rPr lang="en-US" altLang="zh-CN" sz="2800" b="1" i="1" baseline="-25000" dirty="0" err="1" smtClean="0"/>
              <a:t>k</a:t>
            </a:r>
            <a:r>
              <a:rPr lang="en-US" altLang="zh-CN" sz="2800" b="1" dirty="0"/>
              <a:t>~</a:t>
            </a:r>
            <a:r>
              <a:rPr lang="zh-CN" altLang="zh-CN" sz="2800" b="1" dirty="0" smtClean="0"/>
              <a:t>第</a:t>
            </a:r>
            <a:r>
              <a:rPr lang="en-US" altLang="zh-CN" sz="2800" b="1" i="1" dirty="0"/>
              <a:t>k</a:t>
            </a:r>
            <a:r>
              <a:rPr lang="zh-CN" altLang="zh-CN" sz="2800" b="1" dirty="0"/>
              <a:t>轮脱水后污物</a:t>
            </a:r>
            <a:r>
              <a:rPr lang="zh-CN" altLang="zh-CN" sz="2800" b="1" dirty="0" smtClean="0"/>
              <a:t>含量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5256076" y="4182373"/>
                <a:ext cx="2268252" cy="902811"/>
              </a:xfrm>
              <a:prstGeom prst="rect">
                <a:avLst/>
              </a:prstGeom>
              <a:solidFill>
                <a:srgbClr val="FFCCFF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28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/>
                            </a:rPr>
                            <m:t>+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𝑐</m:t>
                          </m:r>
                        </m:den>
                      </m:f>
                      <m:r>
                        <a:rPr lang="en-US" altLang="zh-CN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28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800" i="1">
                              <a:latin typeface="Cambria Math"/>
                            </a:rPr>
                            <m:t>𝑐</m:t>
                          </m:r>
                        </m:den>
                      </m:f>
                      <m:r>
                        <a:rPr lang="en-US" altLang="zh-CN" sz="2800">
                          <a:latin typeface="Cambria Math"/>
                        </a:rPr>
                        <m:t>,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076" y="4182373"/>
                <a:ext cx="2268252" cy="90281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676077" y="5281619"/>
                <a:ext cx="2455763" cy="902811"/>
              </a:xfrm>
              <a:prstGeom prst="rect">
                <a:avLst/>
              </a:prstGeom>
              <a:solidFill>
                <a:srgbClr val="FFCCFF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28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zh-CN" sz="28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/>
                            </a:rPr>
                            <m:t>+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𝑐</m:t>
                          </m:r>
                        </m:den>
                      </m:f>
                      <m:r>
                        <a:rPr lang="en-US" altLang="zh-CN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28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800" i="1">
                              <a:latin typeface="Cambria Math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77" y="5281619"/>
                <a:ext cx="2455763" cy="90281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7380312" y="422108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……</a:t>
            </a:r>
            <a:endParaRPr lang="zh-CN" altLang="en-US" sz="3200" b="1" dirty="0"/>
          </a:p>
        </p:txBody>
      </p:sp>
      <p:grpSp>
        <p:nvGrpSpPr>
          <p:cNvPr id="15" name="组合 14"/>
          <p:cNvGrpSpPr/>
          <p:nvPr/>
        </p:nvGrpSpPr>
        <p:grpSpPr>
          <a:xfrm>
            <a:off x="3563888" y="5229200"/>
            <a:ext cx="4663269" cy="992131"/>
            <a:chOff x="3563888" y="5229200"/>
            <a:chExt cx="4663269" cy="99213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矩形 7"/>
                <p:cNvSpPr/>
                <p:nvPr/>
              </p:nvSpPr>
              <p:spPr>
                <a:xfrm>
                  <a:off x="3851920" y="5229200"/>
                  <a:ext cx="4375237" cy="992131"/>
                </a:xfrm>
                <a:prstGeom prst="rect">
                  <a:avLst/>
                </a:prstGeom>
                <a:solidFill>
                  <a:srgbClr val="FFFF00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CN" altLang="zh-CN" sz="2800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zh-CN" altLang="zh-CN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800" i="1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zh-CN" altLang="zh-CN" sz="2800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zh-CN" sz="28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/>
                                  </a:rPr>
                                  <m:t>c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zh-CN" altLang="zh-CN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sz="2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en-US" altLang="zh-CN" sz="2800" i="1">
                                <a:latin typeface="Cambria Math"/>
                              </a:rPr>
                              <m:t>…(</m:t>
                            </m:r>
                            <m:sSub>
                              <m:sSubPr>
                                <m:ctrlPr>
                                  <a:rPr lang="zh-CN" altLang="zh-CN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sz="2800" i="1">
                                <a:latin typeface="Cambria Math"/>
                              </a:rPr>
                              <m:t>𝑐</m:t>
                            </m:r>
                            <m:r>
                              <a:rPr lang="en-US" altLang="zh-CN" sz="2800" i="1">
                                <a:latin typeface="Cambria Math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1920" y="5229200"/>
                  <a:ext cx="4375237" cy="99213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4" name="右箭头 13"/>
            <p:cNvSpPr/>
            <p:nvPr/>
          </p:nvSpPr>
          <p:spPr bwMode="auto">
            <a:xfrm>
              <a:off x="3563888" y="5445224"/>
              <a:ext cx="226302" cy="64807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 animBg="1"/>
      <p:bldP spid="7" grpId="0" animBg="1"/>
      <p:bldP spid="9" grpId="0"/>
      <p:bldP spid="10" grpId="0"/>
      <p:bldP spid="11" grpId="0" animBg="1"/>
      <p:bldP spid="12" grpId="0" animBg="1"/>
      <p:bldP spid="1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131840" y="639444"/>
            <a:ext cx="39604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建模目标要求 </a:t>
            </a:r>
            <a:r>
              <a:rPr lang="zh-CN" altLang="en-US" sz="3200" b="1" i="1" dirty="0" smtClean="0"/>
              <a:t> </a:t>
            </a:r>
            <a:r>
              <a:rPr lang="en-US" altLang="zh-CN" sz="3200" b="1" i="1" dirty="0" err="1" smtClean="0">
                <a:solidFill>
                  <a:srgbClr val="FF0000"/>
                </a:solidFill>
              </a:rPr>
              <a:t>x</a:t>
            </a:r>
            <a:r>
              <a:rPr lang="en-US" altLang="zh-CN" sz="3200" b="1" i="1" baseline="-25000" dirty="0" err="1" smtClean="0">
                <a:solidFill>
                  <a:srgbClr val="FF0000"/>
                </a:solidFill>
              </a:rPr>
              <a:t>n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/</a:t>
            </a:r>
            <a:r>
              <a:rPr lang="en-US" altLang="zh-CN" sz="3200" b="1" i="1" dirty="0" smtClean="0">
                <a:solidFill>
                  <a:srgbClr val="FF0000"/>
                </a:solidFill>
              </a:rPr>
              <a:t>x</a:t>
            </a:r>
            <a:r>
              <a:rPr lang="en-US" altLang="zh-CN" sz="3200" b="1" baseline="-25000" dirty="0" smtClean="0">
                <a:solidFill>
                  <a:srgbClr val="FF0000"/>
                </a:solidFill>
              </a:rPr>
              <a:t>0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≤ </a:t>
            </a:r>
            <a:r>
              <a:rPr lang="en-US" altLang="zh-CN" sz="3200" b="1" i="1" dirty="0" smtClean="0">
                <a:solidFill>
                  <a:srgbClr val="FF0000"/>
                </a:solidFill>
              </a:rPr>
              <a:t>ε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2240094" y="1484784"/>
                <a:ext cx="4375237" cy="992131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280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zh-CN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28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latin typeface="Cambria Math"/>
                                </a:rPr>
                                <m:t>c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zh-CN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28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CN" sz="2800" i="1">
                                  <a:latin typeface="Cambria Math"/>
                                </a:rPr>
                                <m:t>𝑐</m:t>
                              </m:r>
                            </m:e>
                          </m:d>
                          <m:r>
                            <a:rPr lang="en-US" altLang="zh-CN" sz="2800" i="1">
                              <a:latin typeface="Cambria Math"/>
                            </a:rPr>
                            <m:t>…(</m:t>
                          </m:r>
                          <m:sSub>
                            <m:sSubPr>
                              <m:ctrlPr>
                                <a:rPr lang="zh-CN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/>
                            </a:rPr>
                            <m:t>+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𝑐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094" y="1484784"/>
                <a:ext cx="4375237" cy="992131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9" name="组合 8"/>
          <p:cNvGrpSpPr/>
          <p:nvPr/>
        </p:nvGrpSpPr>
        <p:grpSpPr>
          <a:xfrm>
            <a:off x="539552" y="2924944"/>
            <a:ext cx="7806329" cy="2677656"/>
            <a:chOff x="539552" y="2924944"/>
            <a:chExt cx="7806329" cy="267765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矩形 1"/>
                <p:cNvSpPr/>
                <p:nvPr/>
              </p:nvSpPr>
              <p:spPr>
                <a:xfrm>
                  <a:off x="1839351" y="2952512"/>
                  <a:ext cx="4184031" cy="9921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CN" altLang="zh-CN" sz="2800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zh-CN" sz="28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/>
                                  </a:rPr>
                                  <m:t>c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zh-CN" altLang="zh-CN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sz="2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en-US" altLang="zh-CN" sz="2800" i="1">
                                <a:latin typeface="Cambria Math"/>
                              </a:rPr>
                              <m:t>…(</m:t>
                            </m:r>
                            <m:sSub>
                              <m:sSubPr>
                                <m:ctrlPr>
                                  <a:rPr lang="zh-CN" altLang="zh-CN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sz="2800" i="1">
                                <a:latin typeface="Cambria Math"/>
                              </a:rPr>
                              <m:t>𝑐</m:t>
                            </m:r>
                            <m:r>
                              <a:rPr lang="en-US" altLang="zh-CN" sz="2800" i="1">
                                <a:latin typeface="Cambria Math"/>
                              </a:rPr>
                              <m:t>)</m:t>
                            </m:r>
                          </m:den>
                        </m:f>
                        <m:r>
                          <a:rPr lang="en-US" altLang="zh-CN" sz="2800">
                            <a:latin typeface="Cambria Math"/>
                          </a:rPr>
                          <m:t>≤</m:t>
                        </m:r>
                        <m:r>
                          <a:rPr lang="en-US" altLang="zh-CN" sz="2800" i="1">
                            <a:latin typeface="Cambria Math"/>
                          </a:rPr>
                          <m:t>𝜀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2" name="矩形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9351" y="2952512"/>
                  <a:ext cx="4184031" cy="992131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矩形 5"/>
                <p:cNvSpPr/>
                <p:nvPr/>
              </p:nvSpPr>
              <p:spPr>
                <a:xfrm>
                  <a:off x="2483768" y="4941168"/>
                  <a:ext cx="2170466" cy="5252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zh-CN" sz="2800" dirty="0"/>
                    <a:t> </a:t>
                  </a:r>
                  <a14:m>
                    <m:oMath xmlns:m="http://schemas.openxmlformats.org/officeDocument/2006/math">
                      <m:r>
                        <a:rPr lang="en-US" altLang="zh-CN" sz="2800" i="1">
                          <a:latin typeface="Cambria Math"/>
                        </a:rPr>
                        <m:t>𝑧</m:t>
                      </m:r>
                      <m:r>
                        <a:rPr lang="en-US" altLang="zh-CN" sz="280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2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𝑘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a14:m>
                  <a:r>
                    <a:rPr lang="en-US" altLang="zh-CN" sz="2800" dirty="0"/>
                    <a:t> </a:t>
                  </a:r>
                  <a:endParaRPr lang="zh-CN" altLang="en-US" sz="2800" dirty="0"/>
                </a:p>
              </p:txBody>
            </p:sp>
          </mc:Choice>
          <mc:Fallback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3768" y="4941168"/>
                  <a:ext cx="2170466" cy="52527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7" name="矩形 6"/>
            <p:cNvSpPr/>
            <p:nvPr/>
          </p:nvSpPr>
          <p:spPr>
            <a:xfrm>
              <a:off x="539552" y="2924944"/>
              <a:ext cx="7806329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zh-CN" altLang="zh-CN" sz="2800" b="1" dirty="0" smtClean="0"/>
                <a:t>在条件</a:t>
              </a:r>
              <a:r>
                <a:rPr lang="en-US" altLang="zh-CN" sz="2800" b="1" dirty="0" smtClean="0"/>
                <a:t>                                                 </a:t>
              </a:r>
              <a:r>
                <a:rPr lang="zh-CN" altLang="zh-CN" sz="2800" b="1" dirty="0" smtClean="0"/>
                <a:t>下</a:t>
              </a:r>
              <a:r>
                <a:rPr lang="zh-CN" altLang="zh-CN" sz="2800" b="1" dirty="0"/>
                <a:t>确定洗衣机</a:t>
              </a:r>
              <a:r>
                <a:rPr lang="zh-CN" altLang="zh-CN" sz="2800" b="1" dirty="0">
                  <a:solidFill>
                    <a:srgbClr val="FF0000"/>
                  </a:solidFill>
                </a:rPr>
                <a:t>运行轮数</a:t>
              </a:r>
              <a:r>
                <a:rPr lang="en-US" altLang="zh-CN" sz="2800" b="1" i="1" dirty="0" smtClean="0">
                  <a:solidFill>
                    <a:srgbClr val="FF0000"/>
                  </a:solidFill>
                </a:rPr>
                <a:t>n</a:t>
              </a:r>
              <a:r>
                <a:rPr lang="en-US" altLang="zh-CN" sz="2800" b="1" dirty="0">
                  <a:solidFill>
                    <a:srgbClr val="FF0000"/>
                  </a:solidFill>
                </a:rPr>
                <a:t>(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=2,3,4</a:t>
              </a:r>
              <a:r>
                <a:rPr lang="en-US" altLang="zh-CN" sz="2800" b="1" dirty="0">
                  <a:solidFill>
                    <a:srgbClr val="FF0000"/>
                  </a:solidFill>
                </a:rPr>
                <a:t>)</a:t>
              </a:r>
              <a:r>
                <a:rPr lang="zh-CN" altLang="zh-CN" sz="2800" b="1" dirty="0" smtClean="0">
                  <a:solidFill>
                    <a:srgbClr val="FF0000"/>
                  </a:solidFill>
                </a:rPr>
                <a:t>和</a:t>
              </a:r>
              <a:r>
                <a:rPr lang="zh-CN" altLang="zh-CN" sz="2800" b="1" dirty="0">
                  <a:solidFill>
                    <a:srgbClr val="FF0000"/>
                  </a:solidFill>
                </a:rPr>
                <a:t>每轮加水量</a:t>
              </a:r>
              <a:r>
                <a:rPr lang="en-US" altLang="zh-CN" sz="2800" b="1" i="1" dirty="0" err="1">
                  <a:solidFill>
                    <a:srgbClr val="FF0000"/>
                  </a:solidFill>
                </a:rPr>
                <a:t>u</a:t>
              </a:r>
              <a:r>
                <a:rPr lang="en-US" altLang="zh-CN" sz="2800" b="1" i="1" baseline="-25000" dirty="0" err="1">
                  <a:solidFill>
                    <a:srgbClr val="FF0000"/>
                  </a:solidFill>
                </a:rPr>
                <a:t>k</a:t>
              </a:r>
              <a:r>
                <a:rPr lang="en-US" altLang="zh-CN" sz="2800" b="1" dirty="0">
                  <a:solidFill>
                    <a:srgbClr val="FF0000"/>
                  </a:solidFill>
                </a:rPr>
                <a:t> (</a:t>
              </a:r>
              <a:r>
                <a:rPr lang="en-US" altLang="zh-CN" sz="2800" b="1" i="1" dirty="0">
                  <a:solidFill>
                    <a:srgbClr val="FF0000"/>
                  </a:solidFill>
                </a:rPr>
                <a:t>k</a:t>
              </a:r>
              <a:r>
                <a:rPr lang="en-US" altLang="zh-CN" sz="2800" b="1" dirty="0">
                  <a:solidFill>
                    <a:srgbClr val="FF0000"/>
                  </a:solidFill>
                </a:rPr>
                <a:t>=1,2,…,</a:t>
              </a:r>
              <a:r>
                <a:rPr lang="en-US" altLang="zh-CN" sz="2800" b="1" i="1" dirty="0">
                  <a:solidFill>
                    <a:srgbClr val="FF0000"/>
                  </a:solidFill>
                </a:rPr>
                <a:t> n</a:t>
              </a:r>
              <a:r>
                <a:rPr lang="en-US" altLang="zh-CN" sz="2800" b="1" dirty="0">
                  <a:solidFill>
                    <a:srgbClr val="FF0000"/>
                  </a:solidFill>
                </a:rPr>
                <a:t>)</a:t>
              </a:r>
              <a:r>
                <a:rPr lang="zh-CN" altLang="zh-CN" sz="2800" b="1" dirty="0">
                  <a:solidFill>
                    <a:srgbClr val="FF0000"/>
                  </a:solidFill>
                </a:rPr>
                <a:t>，</a:t>
              </a:r>
              <a:r>
                <a:rPr lang="zh-CN" altLang="zh-CN" sz="2800" b="1" dirty="0" smtClean="0"/>
                <a:t>使总用水量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                         </a:t>
              </a:r>
              <a:r>
                <a:rPr lang="zh-CN" altLang="en-US" sz="2800" b="1" dirty="0" smtClean="0"/>
                <a:t>最少</a:t>
              </a:r>
              <a:r>
                <a:rPr lang="en-US" altLang="zh-CN" sz="2800" b="1" dirty="0" smtClean="0"/>
                <a:t>.</a:t>
              </a:r>
              <a:endParaRPr lang="zh-CN" altLang="en-US" sz="2800" b="1" dirty="0"/>
            </a:p>
          </p:txBody>
        </p:sp>
      </p:grpSp>
      <p:sp>
        <p:nvSpPr>
          <p:cNvPr id="8" name="矩形 7"/>
          <p:cNvSpPr/>
          <p:nvPr/>
        </p:nvSpPr>
        <p:spPr>
          <a:xfrm>
            <a:off x="683568" y="692696"/>
            <a:ext cx="1686013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/>
              <a:t>模型建立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13215" y="752148"/>
            <a:ext cx="1717137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模型简化 </a:t>
            </a:r>
            <a:endParaRPr lang="zh-CN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5725700" y="1492970"/>
                <a:ext cx="2255041" cy="934038"/>
              </a:xfrm>
              <a:prstGeom prst="rect">
                <a:avLst/>
              </a:prstGeom>
              <a:solidFill>
                <a:srgbClr val="FFCCFF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3200">
                                <a:latin typeface="Cambria Math"/>
                              </a:rPr>
                              <m:t>c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zh-CN" altLang="zh-CN" sz="3200" i="1">
                                <a:latin typeface="Cambria Math"/>
                              </a:rPr>
                            </m:ctrlPr>
                          </m:sSubPr>
                          <m:e>
                            <m:nary>
                              <m:naryPr>
                                <m:chr m:val="∏"/>
                                <m:limLoc m:val="undOvr"/>
                                <m:ctrlPr>
                                  <a:rPr lang="zh-CN" altLang="zh-CN" sz="3200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 </m:t>
                                </m:r>
                              </m:e>
                            </m:nary>
                            <m:r>
                              <a:rPr lang="en-US" altLang="zh-CN" sz="3200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altLang="zh-CN" sz="3200">
                        <a:latin typeface="Cambria Math"/>
                      </a:rPr>
                      <m:t>≤</m:t>
                    </m:r>
                    <m:r>
                      <a:rPr lang="en-US" altLang="zh-CN" sz="3200" i="1">
                        <a:latin typeface="Cambria Math"/>
                      </a:rPr>
                      <m:t>𝜀</m:t>
                    </m:r>
                  </m:oMath>
                </a14:m>
                <a:r>
                  <a:rPr lang="en-US" altLang="zh-CN" sz="3200" dirty="0"/>
                  <a:t> </a:t>
                </a:r>
                <a:endParaRPr lang="zh-CN" altLang="en-US" sz="3200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700" y="1492970"/>
                <a:ext cx="2255041" cy="934038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938809" y="1489343"/>
                <a:ext cx="3425361" cy="892104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3200">
                                <a:latin typeface="Cambria Math"/>
                              </a:rPr>
                              <m:t>c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zh-CN" altLang="zh-CN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sz="32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3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3200" i="1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sz="3200" i="1">
                                <a:latin typeface="Cambria Math"/>
                              </a:rPr>
                              <m:t>𝑐</m:t>
                            </m:r>
                          </m:e>
                        </m:d>
                        <m:r>
                          <a:rPr lang="en-US" altLang="zh-CN" sz="3200" i="1">
                            <a:latin typeface="Cambria Math"/>
                          </a:rPr>
                          <m:t>…(</m:t>
                        </m:r>
                        <m:sSub>
                          <m:sSubPr>
                            <m:ctrlPr>
                              <a:rPr lang="zh-CN" altLang="zh-CN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3200" i="1">
                            <a:latin typeface="Cambria Math"/>
                          </a:rPr>
                          <m:t>+</m:t>
                        </m:r>
                        <m:r>
                          <a:rPr lang="en-US" altLang="zh-CN" sz="3200" i="1">
                            <a:latin typeface="Cambria Math"/>
                          </a:rPr>
                          <m:t>𝑐</m:t>
                        </m:r>
                        <m:r>
                          <a:rPr lang="en-US" altLang="zh-CN" sz="3200" i="1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en-US" altLang="zh-CN" sz="3200">
                        <a:latin typeface="Cambria Math"/>
                      </a:rPr>
                      <m:t>≤</m:t>
                    </m:r>
                    <m:r>
                      <a:rPr lang="en-US" altLang="zh-CN" sz="3200" i="1">
                        <a:latin typeface="Cambria Math"/>
                      </a:rPr>
                      <m:t>𝜀</m:t>
                    </m:r>
                  </m:oMath>
                </a14:m>
                <a:r>
                  <a:rPr lang="en-US" altLang="zh-CN" sz="3200" dirty="0"/>
                  <a:t> </a:t>
                </a:r>
                <a:endParaRPr lang="zh-CN" altLang="en-US" sz="3200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809" y="1489343"/>
                <a:ext cx="3425361" cy="89210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611560" y="2786116"/>
                <a:ext cx="3228641" cy="587148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r>
                  <a:rPr lang="zh-CN" altLang="zh-CN" sz="32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200" b="0" i="0" smtClean="0">
                        <a:latin typeface="Cambria Math"/>
                      </a:rPr>
                      <m:t>min</m:t>
                    </m:r>
                    <m:r>
                      <a:rPr lang="en-US" altLang="zh-CN" sz="3200" b="0" i="0" smtClean="0">
                        <a:latin typeface="Cambria Math"/>
                      </a:rPr>
                      <m:t> </m:t>
                    </m:r>
                    <m:r>
                      <a:rPr lang="en-US" altLang="zh-CN" sz="3200" i="1">
                        <a:latin typeface="Cambria Math"/>
                      </a:rPr>
                      <m:t>𝑧</m:t>
                    </m:r>
                    <m:r>
                      <a:rPr lang="en-US" altLang="zh-CN" sz="320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sz="32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sz="3200" i="1">
                            <a:latin typeface="Cambria Math"/>
                          </a:rPr>
                          <m:t>𝑘</m:t>
                        </m:r>
                        <m:r>
                          <a:rPr lang="en-US" altLang="zh-CN" sz="32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sz="3200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zh-CN" altLang="zh-CN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3200" dirty="0"/>
                  <a:t> </a:t>
                </a:r>
                <a:endParaRPr lang="zh-CN" altLang="en-US" sz="3200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786116"/>
                <a:ext cx="3228641" cy="58714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5741684" y="3495671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 smtClean="0"/>
              <a:t>几何平均</a:t>
            </a:r>
            <a:r>
              <a:rPr lang="zh-CN" altLang="zh-CN" b="1" dirty="0"/>
              <a:t>值</a:t>
            </a:r>
            <a:endParaRPr lang="zh-CN" altLang="en-US" b="1" dirty="0"/>
          </a:p>
        </p:txBody>
      </p:sp>
      <p:sp>
        <p:nvSpPr>
          <p:cNvPr id="11" name="矩形 10"/>
          <p:cNvSpPr/>
          <p:nvPr/>
        </p:nvSpPr>
        <p:spPr>
          <a:xfrm>
            <a:off x="1976120" y="3493623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 smtClean="0"/>
              <a:t>算术平均值</a:t>
            </a:r>
            <a:endParaRPr lang="zh-CN" altLang="en-US" b="1" dirty="0"/>
          </a:p>
        </p:txBody>
      </p:sp>
      <p:sp>
        <p:nvSpPr>
          <p:cNvPr id="12" name="矩形 11"/>
          <p:cNvSpPr/>
          <p:nvPr/>
        </p:nvSpPr>
        <p:spPr>
          <a:xfrm>
            <a:off x="1043608" y="4149080"/>
            <a:ext cx="7272808" cy="1076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i="1" dirty="0"/>
              <a:t>n</a:t>
            </a:r>
            <a:r>
              <a:rPr lang="zh-CN" altLang="zh-CN" sz="2800" b="1" dirty="0"/>
              <a:t>个数的几何平均值小于或等于算术平均值，当且仅当</a:t>
            </a:r>
            <a:r>
              <a:rPr lang="en-US" altLang="zh-CN" sz="2800" b="1" i="1" dirty="0"/>
              <a:t>n</a:t>
            </a:r>
            <a:r>
              <a:rPr lang="zh-CN" altLang="zh-CN" sz="2800" b="1" dirty="0"/>
              <a:t>个数相等时等号</a:t>
            </a:r>
            <a:r>
              <a:rPr lang="zh-CN" altLang="zh-CN" sz="2800" b="1" dirty="0" smtClean="0"/>
              <a:t>成立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3" name="矩形 12"/>
          <p:cNvSpPr/>
          <p:nvPr/>
        </p:nvSpPr>
        <p:spPr>
          <a:xfrm>
            <a:off x="1298317" y="5482004"/>
            <a:ext cx="6712802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b="1" i="1" dirty="0" err="1"/>
              <a:t>u</a:t>
            </a:r>
            <a:r>
              <a:rPr lang="en-US" altLang="zh-CN" sz="2800" b="1" i="1" baseline="-25000" dirty="0" err="1"/>
              <a:t>k</a:t>
            </a:r>
            <a:r>
              <a:rPr lang="en-US" altLang="zh-CN" sz="2800" b="1" dirty="0"/>
              <a:t> </a:t>
            </a:r>
            <a:r>
              <a:rPr lang="zh-CN" altLang="zh-CN" sz="2800" b="1" dirty="0" smtClean="0"/>
              <a:t>全</a:t>
            </a:r>
            <a:r>
              <a:rPr lang="zh-CN" altLang="zh-CN" sz="2800" b="1" dirty="0"/>
              <a:t>相等，即每轮加水量是一个固定</a:t>
            </a:r>
            <a:r>
              <a:rPr lang="zh-CN" altLang="zh-CN" sz="2800" b="1" dirty="0" smtClean="0"/>
              <a:t>值</a:t>
            </a:r>
            <a:r>
              <a:rPr lang="en-US" altLang="zh-CN" sz="2800" b="1" i="1" dirty="0" smtClean="0"/>
              <a:t>u. </a:t>
            </a:r>
            <a:endParaRPr lang="zh-CN" altLang="en-US" sz="2800" b="1" dirty="0"/>
          </a:p>
        </p:txBody>
      </p:sp>
      <p:grpSp>
        <p:nvGrpSpPr>
          <p:cNvPr id="19" name="组合 18"/>
          <p:cNvGrpSpPr/>
          <p:nvPr/>
        </p:nvGrpSpPr>
        <p:grpSpPr>
          <a:xfrm>
            <a:off x="4371116" y="1124744"/>
            <a:ext cx="1253869" cy="1184052"/>
            <a:chOff x="4371116" y="1124744"/>
            <a:chExt cx="1253869" cy="1184052"/>
          </a:xfrm>
        </p:grpSpPr>
        <p:sp>
          <p:nvSpPr>
            <p:cNvPr id="3" name="矩形 2"/>
            <p:cNvSpPr/>
            <p:nvPr/>
          </p:nvSpPr>
          <p:spPr>
            <a:xfrm>
              <a:off x="4371116" y="1124744"/>
              <a:ext cx="125386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i="1" dirty="0" smtClean="0"/>
                <a:t>c </a:t>
              </a:r>
              <a:r>
                <a:rPr lang="en-US" altLang="zh-CN" sz="2800" b="1" dirty="0" smtClean="0">
                  <a:latin typeface="Times New Roman" panose="02020603050405020304"/>
                  <a:cs typeface="Times New Roman" panose="02020603050405020304"/>
                </a:rPr>
                <a:t>&lt;&lt; </a:t>
              </a:r>
              <a:r>
                <a:rPr lang="en-US" altLang="zh-CN" sz="2800" b="1" i="1" dirty="0" err="1" smtClean="0"/>
                <a:t>u</a:t>
              </a:r>
              <a:r>
                <a:rPr lang="en-US" altLang="zh-CN" sz="2800" b="1" i="1" baseline="-25000" dirty="0" err="1" smtClean="0"/>
                <a:t>k</a:t>
              </a:r>
              <a:endParaRPr lang="zh-CN" altLang="en-US" sz="2800" b="1" dirty="0"/>
            </a:p>
          </p:txBody>
        </p:sp>
        <p:sp>
          <p:nvSpPr>
            <p:cNvPr id="14" name="右箭头 13"/>
            <p:cNvSpPr/>
            <p:nvPr/>
          </p:nvSpPr>
          <p:spPr bwMode="auto">
            <a:xfrm>
              <a:off x="4809372" y="1661585"/>
              <a:ext cx="245335" cy="647211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923928" y="2780928"/>
            <a:ext cx="1638517" cy="680167"/>
            <a:chOff x="3789541" y="2780928"/>
            <a:chExt cx="1638517" cy="68016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矩形 14"/>
                <p:cNvSpPr/>
                <p:nvPr/>
              </p:nvSpPr>
              <p:spPr>
                <a:xfrm>
                  <a:off x="3923928" y="2780928"/>
                  <a:ext cx="1504130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zh-CN" sz="3200" dirty="0" smtClean="0"/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/>
                        </a:rPr>
                        <m:t>min</m:t>
                      </m:r>
                      <m:sSub>
                        <m:sSubPr>
                          <m:ctrlPr>
                            <a:rPr lang="zh-CN" altLang="zh-CN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sz="32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3200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a14:m>
                  <a:endParaRPr lang="zh-CN" altLang="en-US" sz="3200" dirty="0"/>
                </a:p>
              </p:txBody>
            </p:sp>
          </mc:Choice>
          <mc:Fallback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3928" y="2780928"/>
                  <a:ext cx="1504130" cy="58477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7" name="右箭头 16"/>
            <p:cNvSpPr/>
            <p:nvPr/>
          </p:nvSpPr>
          <p:spPr bwMode="auto">
            <a:xfrm>
              <a:off x="3789541" y="2813884"/>
              <a:ext cx="206395" cy="647211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521480" y="2780928"/>
            <a:ext cx="3189030" cy="653640"/>
            <a:chOff x="5521480" y="2780928"/>
            <a:chExt cx="3189030" cy="65364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矩形 8"/>
                <p:cNvSpPr/>
                <p:nvPr/>
              </p:nvSpPr>
              <p:spPr>
                <a:xfrm>
                  <a:off x="5741684" y="2780928"/>
                  <a:ext cx="2968826" cy="653640"/>
                </a:xfrm>
                <a:prstGeom prst="rect">
                  <a:avLst/>
                </a:prstGeom>
                <a:solidFill>
                  <a:srgbClr val="FFCCFF"/>
                </a:solidFill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zh-CN" sz="3200" i="1">
                              <a:latin typeface="Cambria Math"/>
                            </a:rPr>
                          </m:ctrlPr>
                        </m:sSubPr>
                        <m:e>
                          <m:nary>
                            <m:naryPr>
                              <m:chr m:val="∏"/>
                              <m:limLoc m:val="undOvr"/>
                              <m:ctrlPr>
                                <a:rPr lang="zh-CN" altLang="zh-CN" sz="320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altLang="zh-CN" sz="32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zh-CN" sz="32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3200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zh-CN" sz="3200" i="1">
                                  <a:latin typeface="Cambria Math"/>
                                </a:rPr>
                                <m:t> </m:t>
                              </m:r>
                            </m:e>
                          </m:nary>
                          <m:r>
                            <a:rPr lang="en-US" altLang="zh-CN" sz="32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3200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en-US" altLang="zh-CN" sz="3200" dirty="0"/>
                    <a:t>=</a:t>
                  </a:r>
                  <a:r>
                    <a:rPr lang="zh-CN" altLang="zh-CN" sz="3200" dirty="0"/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zh-CN" altLang="zh-CN" sz="3200" i="1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3200">
                              <a:latin typeface="Cambria Math"/>
                            </a:rPr>
                            <m:t>c</m:t>
                          </m:r>
                        </m:e>
                        <m:sup>
                          <m:r>
                            <a:rPr lang="en-US" altLang="zh-CN" sz="3200" i="1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altLang="zh-CN" sz="3200">
                          <a:latin typeface="Cambria Math"/>
                        </a:rPr>
                        <m:t>/</m:t>
                      </m:r>
                      <m:r>
                        <a:rPr lang="en-US" altLang="zh-CN" sz="3200" i="1">
                          <a:latin typeface="Cambria Math"/>
                        </a:rPr>
                        <m:t>𝜀</m:t>
                      </m:r>
                    </m:oMath>
                  </a14:m>
                  <a:r>
                    <a:rPr lang="en-US" altLang="zh-CN" sz="3200" i="1" dirty="0"/>
                    <a:t> </a:t>
                  </a:r>
                  <a:endParaRPr lang="zh-CN" altLang="en-US" sz="3200" dirty="0"/>
                </a:p>
              </p:txBody>
            </p:sp>
          </mc:Choice>
          <mc:Fallback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1684" y="2780928"/>
                  <a:ext cx="2968826" cy="65364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13084" b="-18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8" name="右箭头 17"/>
            <p:cNvSpPr/>
            <p:nvPr/>
          </p:nvSpPr>
          <p:spPr bwMode="auto">
            <a:xfrm>
              <a:off x="5521480" y="2780928"/>
              <a:ext cx="202648" cy="647211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  <p:bldP spid="11" grpId="0"/>
      <p:bldP spid="12" grpId="0"/>
      <p:bldP spid="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86667" y="620688"/>
            <a:ext cx="1717137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模型简化 </a:t>
            </a:r>
            <a:endParaRPr lang="zh-CN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971600" y="1340768"/>
                <a:ext cx="3228641" cy="587148"/>
              </a:xfrm>
              <a:prstGeom prst="rect">
                <a:avLst/>
              </a:prstGeom>
              <a:solidFill>
                <a:srgbClr val="FFCCFF"/>
              </a:solidFill>
            </p:spPr>
            <p:txBody>
              <a:bodyPr wrap="none">
                <a:spAutoFit/>
              </a:bodyPr>
              <a:lstStyle/>
              <a:p>
                <a:r>
                  <a:rPr lang="zh-CN" altLang="zh-CN" sz="32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200" b="0" i="0" smtClean="0">
                        <a:latin typeface="Cambria Math"/>
                      </a:rPr>
                      <m:t>min</m:t>
                    </m:r>
                    <m:r>
                      <a:rPr lang="en-US" altLang="zh-CN" sz="3200" b="0" i="0" smtClean="0">
                        <a:latin typeface="Cambria Math"/>
                      </a:rPr>
                      <m:t> </m:t>
                    </m:r>
                    <m:r>
                      <a:rPr lang="en-US" altLang="zh-CN" sz="3200" i="1">
                        <a:latin typeface="Cambria Math"/>
                      </a:rPr>
                      <m:t>𝑧</m:t>
                    </m:r>
                    <m:r>
                      <a:rPr lang="en-US" altLang="zh-CN" sz="320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sz="32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sz="3200" i="1">
                            <a:latin typeface="Cambria Math"/>
                          </a:rPr>
                          <m:t>𝑘</m:t>
                        </m:r>
                        <m:r>
                          <a:rPr lang="en-US" altLang="zh-CN" sz="32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sz="3200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zh-CN" altLang="zh-CN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3200" dirty="0"/>
                  <a:t> </a:t>
                </a:r>
                <a:endParaRPr lang="zh-CN" altLang="en-US" sz="3200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340768"/>
                <a:ext cx="3228641" cy="587148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5004048" y="1344987"/>
                <a:ext cx="2968826" cy="653640"/>
              </a:xfrm>
              <a:prstGeom prst="rect">
                <a:avLst/>
              </a:prstGeom>
              <a:solidFill>
                <a:srgbClr val="FFCCFF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3200" i="1">
                            <a:latin typeface="Cambria Math"/>
                          </a:rPr>
                        </m:ctrlPr>
                      </m:sSubPr>
                      <m:e>
                        <m:nary>
                          <m:naryPr>
                            <m:chr m:val="∏"/>
                            <m:limLoc m:val="undOvr"/>
                            <m:ctrlPr>
                              <a:rPr lang="zh-CN" altLang="zh-CN" sz="320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altLang="zh-CN" sz="32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sz="320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3200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sz="3200" i="1">
                                <a:latin typeface="Cambria Math"/>
                              </a:rPr>
                              <m:t> </m:t>
                            </m:r>
                          </m:e>
                        </m:nary>
                        <m:r>
                          <a:rPr lang="en-US" altLang="zh-CN" sz="3200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CN" sz="32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3200" dirty="0"/>
                  <a:t>=</a:t>
                </a:r>
                <a:r>
                  <a:rPr lang="zh-CN" altLang="zh-CN" sz="3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32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/>
                          </a:rPr>
                          <m:t>c</m:t>
                        </m:r>
                      </m:e>
                      <m:sup>
                        <m:r>
                          <a:rPr lang="en-US" altLang="zh-CN" sz="3200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sz="3200">
                        <a:latin typeface="Cambria Math"/>
                      </a:rPr>
                      <m:t>/</m:t>
                    </m:r>
                    <m:r>
                      <a:rPr lang="en-US" altLang="zh-CN" sz="3200" i="1">
                        <a:latin typeface="Cambria Math"/>
                      </a:rPr>
                      <m:t>𝜀</m:t>
                    </m:r>
                  </m:oMath>
                </a14:m>
                <a:r>
                  <a:rPr lang="en-US" altLang="zh-CN" sz="3200" i="1" dirty="0"/>
                  <a:t> </a:t>
                </a:r>
                <a:endParaRPr lang="zh-CN" altLang="en-US" sz="3200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1344987"/>
                <a:ext cx="2968826" cy="653640"/>
              </a:xfrm>
              <a:prstGeom prst="rect">
                <a:avLst/>
              </a:prstGeom>
              <a:blipFill rotWithShape="1">
                <a:blip r:embed="rId2"/>
                <a:stretch>
                  <a:fillRect t="-13084" b="-18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4067944" y="1916832"/>
            <a:ext cx="10130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i="1" dirty="0" err="1"/>
              <a:t>u</a:t>
            </a:r>
            <a:r>
              <a:rPr lang="en-US" altLang="zh-CN" sz="2800" b="1" i="1" baseline="-25000" dirty="0" err="1"/>
              <a:t>k</a:t>
            </a:r>
            <a:r>
              <a:rPr lang="en-US" altLang="zh-CN" sz="2800" b="1" dirty="0"/>
              <a:t> </a:t>
            </a:r>
            <a:r>
              <a:rPr lang="en-US" altLang="zh-CN" sz="2800" b="1" dirty="0" smtClean="0"/>
              <a:t>=</a:t>
            </a:r>
            <a:r>
              <a:rPr lang="en-US" altLang="zh-CN" sz="2800" b="1" i="1" dirty="0" smtClean="0"/>
              <a:t>u </a:t>
            </a:r>
            <a:endParaRPr lang="zh-CN" altLang="en-US" sz="2800" b="1" dirty="0"/>
          </a:p>
        </p:txBody>
      </p:sp>
      <p:grpSp>
        <p:nvGrpSpPr>
          <p:cNvPr id="19" name="组合 18"/>
          <p:cNvGrpSpPr/>
          <p:nvPr/>
        </p:nvGrpSpPr>
        <p:grpSpPr>
          <a:xfrm>
            <a:off x="1331639" y="2076763"/>
            <a:ext cx="2368341" cy="979457"/>
            <a:chOff x="1331639" y="2076763"/>
            <a:chExt cx="2368341" cy="97945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矩形 8"/>
                <p:cNvSpPr/>
                <p:nvPr/>
              </p:nvSpPr>
              <p:spPr>
                <a:xfrm>
                  <a:off x="1331639" y="2471445"/>
                  <a:ext cx="2368341" cy="584775"/>
                </a:xfrm>
                <a:prstGeom prst="rect">
                  <a:avLst/>
                </a:prstGeom>
                <a:solidFill>
                  <a:srgbClr val="FFFF00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lang="zh-CN" altLang="zh-CN" sz="3200" dirty="0" smtClean="0"/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/>
                        </a:rPr>
                        <m:t>min</m:t>
                      </m:r>
                      <m:r>
                        <a:rPr lang="en-US" altLang="zh-CN" sz="3200" b="0" i="0" smtClean="0">
                          <a:latin typeface="Cambria Math"/>
                        </a:rPr>
                        <m:t> </m:t>
                      </m:r>
                      <m:r>
                        <a:rPr lang="en-US" altLang="zh-CN" sz="3200" i="1">
                          <a:latin typeface="Cambria Math"/>
                        </a:rPr>
                        <m:t>𝑧</m:t>
                      </m:r>
                      <m:r>
                        <a:rPr lang="en-US" altLang="zh-CN" sz="3200">
                          <a:latin typeface="Cambria Math"/>
                        </a:rPr>
                        <m:t>=</m:t>
                      </m:r>
                      <m:r>
                        <a:rPr lang="en-US" altLang="zh-CN" sz="3200" i="1">
                          <a:latin typeface="Cambria Math"/>
                        </a:rPr>
                        <m:t>𝑛𝑢</m:t>
                      </m:r>
                    </m:oMath>
                  </a14:m>
                  <a:r>
                    <a:rPr lang="en-US" altLang="zh-CN" sz="3200" dirty="0"/>
                    <a:t> </a:t>
                  </a:r>
                  <a:endParaRPr lang="zh-CN" altLang="en-US" sz="3200" dirty="0"/>
                </a:p>
              </p:txBody>
            </p:sp>
          </mc:Choice>
          <mc:Fallback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1639" y="2471445"/>
                  <a:ext cx="2368341" cy="58477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3" name="下箭头 12"/>
            <p:cNvSpPr/>
            <p:nvPr/>
          </p:nvSpPr>
          <p:spPr bwMode="auto">
            <a:xfrm>
              <a:off x="2310713" y="2076763"/>
              <a:ext cx="904062" cy="261610"/>
            </a:xfrm>
            <a:prstGeom prst="down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486007" y="2060848"/>
            <a:ext cx="2004908" cy="971814"/>
            <a:chOff x="5486007" y="2060848"/>
            <a:chExt cx="2004908" cy="97181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矩形 7"/>
                <p:cNvSpPr/>
                <p:nvPr/>
              </p:nvSpPr>
              <p:spPr>
                <a:xfrm>
                  <a:off x="5486007" y="2447887"/>
                  <a:ext cx="2004908" cy="584775"/>
                </a:xfrm>
                <a:prstGeom prst="rect">
                  <a:avLst/>
                </a:prstGeom>
                <a:solidFill>
                  <a:srgbClr val="FFFF00"/>
                </a:solidFill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zh-CN" altLang="zh-CN" sz="32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latin typeface="Cambria Math"/>
                            </a:rPr>
                            <m:t>𝑢</m:t>
                          </m:r>
                        </m:e>
                        <m:sup>
                          <m:r>
                            <a:rPr lang="en-US" altLang="zh-CN" sz="3200" i="1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altLang="zh-CN" sz="32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zh-CN" altLang="zh-CN" sz="3200" i="1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3200">
                              <a:latin typeface="Cambria Math"/>
                            </a:rPr>
                            <m:t>c</m:t>
                          </m:r>
                        </m:e>
                        <m:sup>
                          <m:r>
                            <a:rPr lang="en-US" altLang="zh-CN" sz="3200" i="1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altLang="zh-CN" sz="3200">
                          <a:latin typeface="Cambria Math"/>
                        </a:rPr>
                        <m:t>/</m:t>
                      </m:r>
                      <m:r>
                        <a:rPr lang="en-US" altLang="zh-CN" sz="3200" i="1">
                          <a:latin typeface="Cambria Math"/>
                        </a:rPr>
                        <m:t>𝜀</m:t>
                      </m:r>
                    </m:oMath>
                  </a14:m>
                  <a:r>
                    <a:rPr lang="en-US" altLang="zh-CN" sz="3200" dirty="0"/>
                    <a:t> </a:t>
                  </a:r>
                  <a:endParaRPr lang="zh-CN" altLang="en-US" sz="3200" dirty="0"/>
                </a:p>
              </p:txBody>
            </p:sp>
          </mc:Choice>
          <mc:Fallback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6007" y="2447887"/>
                  <a:ext cx="2004908" cy="58477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4" name="下箭头 13"/>
            <p:cNvSpPr/>
            <p:nvPr/>
          </p:nvSpPr>
          <p:spPr bwMode="auto">
            <a:xfrm>
              <a:off x="5940152" y="2060848"/>
              <a:ext cx="904062" cy="261610"/>
            </a:xfrm>
            <a:prstGeom prst="down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432359" y="3068960"/>
            <a:ext cx="5875946" cy="1384995"/>
            <a:chOff x="1432359" y="3068960"/>
            <a:chExt cx="5875946" cy="1384995"/>
          </a:xfrm>
        </p:grpSpPr>
        <p:sp>
          <p:nvSpPr>
            <p:cNvPr id="10" name="矩形 9"/>
            <p:cNvSpPr/>
            <p:nvPr/>
          </p:nvSpPr>
          <p:spPr>
            <a:xfrm>
              <a:off x="1432359" y="3068960"/>
              <a:ext cx="5875946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2800" b="1" dirty="0" smtClean="0">
                  <a:solidFill>
                    <a:srgbClr val="FF0000"/>
                  </a:solidFill>
                </a:rPr>
                <a:t>问题化为</a:t>
              </a:r>
              <a:r>
                <a:rPr lang="zh-CN" altLang="en-US" sz="2800" b="1" dirty="0" smtClean="0">
                  <a:solidFill>
                    <a:srgbClr val="FF0000"/>
                  </a:solidFill>
                </a:rPr>
                <a:t>在条件                    下</a:t>
              </a:r>
              <a:r>
                <a:rPr lang="zh-CN" altLang="zh-CN" sz="2800" b="1" dirty="0" smtClean="0">
                  <a:solidFill>
                    <a:srgbClr val="FF0000"/>
                  </a:solidFill>
                </a:rPr>
                <a:t>求</a:t>
              </a:r>
              <a:r>
                <a:rPr lang="en-US" altLang="zh-CN" sz="2800" b="1" i="1" dirty="0">
                  <a:solidFill>
                    <a:srgbClr val="FF0000"/>
                  </a:solidFill>
                </a:rPr>
                <a:t>u</a:t>
              </a:r>
              <a:r>
                <a:rPr lang="zh-CN" altLang="zh-CN" sz="2800" b="1" dirty="0" smtClean="0">
                  <a:solidFill>
                    <a:srgbClr val="FF0000"/>
                  </a:solidFill>
                </a:rPr>
                <a:t>和</a:t>
              </a:r>
              <a:endParaRPr lang="en-US" altLang="zh-CN" sz="2800" b="1" dirty="0" smtClean="0">
                <a:solidFill>
                  <a:srgbClr val="FF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800" b="1" i="1" dirty="0" smtClean="0">
                  <a:solidFill>
                    <a:srgbClr val="FF0000"/>
                  </a:solidFill>
                </a:rPr>
                <a:t>n 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(=2,3,4) </a:t>
              </a:r>
              <a:r>
                <a:rPr lang="zh-CN" altLang="zh-CN" sz="2800" b="1" dirty="0" smtClean="0">
                  <a:solidFill>
                    <a:srgbClr val="FF0000"/>
                  </a:solidFill>
                </a:rPr>
                <a:t>使</a:t>
              </a:r>
              <a:r>
                <a:rPr lang="en-US" altLang="zh-CN" sz="2800" b="1" i="1" dirty="0" smtClean="0">
                  <a:solidFill>
                    <a:srgbClr val="FF0000"/>
                  </a:solidFill>
                </a:rPr>
                <a:t> z</a:t>
              </a:r>
              <a:r>
                <a:rPr lang="en-US" altLang="zh-CN" sz="2800" b="1" i="1" dirty="0" smtClean="0">
                  <a:solidFill>
                    <a:srgbClr val="FF0000"/>
                  </a:solidFill>
                  <a:latin typeface="+mj-lt"/>
                </a:rPr>
                <a:t>=</a:t>
              </a:r>
              <a:r>
                <a:rPr lang="en-US" altLang="zh-CN" sz="2800" b="1" i="1" dirty="0" smtClean="0">
                  <a:solidFill>
                    <a:srgbClr val="FF0000"/>
                  </a:solidFill>
                  <a:latin typeface="+mn-lt"/>
                </a:rPr>
                <a:t>nu </a:t>
              </a:r>
              <a:r>
                <a:rPr lang="zh-CN" altLang="zh-CN" sz="2800" b="1" dirty="0" smtClean="0">
                  <a:solidFill>
                    <a:srgbClr val="FF0000"/>
                  </a:solidFill>
                </a:rPr>
                <a:t>最小</a:t>
              </a:r>
              <a:r>
                <a:rPr lang="en-US" altLang="zh-CN" sz="2800" b="1" dirty="0">
                  <a:solidFill>
                    <a:srgbClr val="FF0000"/>
                  </a:solidFill>
                </a:rPr>
                <a:t>.</a:t>
              </a:r>
              <a:endParaRPr lang="zh-CN" altLang="zh-CN" sz="28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矩形 14"/>
                <p:cNvSpPr/>
                <p:nvPr/>
              </p:nvSpPr>
              <p:spPr>
                <a:xfrm>
                  <a:off x="4056504" y="3208858"/>
                  <a:ext cx="1885516" cy="52322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zh-CN" altLang="zh-CN" sz="28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  <m:sup>
                          <m: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  <m:r>
                        <a:rPr lang="en-US" altLang="zh-CN" sz="2800" b="1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zh-CN" altLang="zh-CN" sz="28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p>
                          <m: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  <m:r>
                        <a:rPr lang="en-US" altLang="zh-CN" sz="2800" b="1">
                          <a:solidFill>
                            <a:srgbClr val="FF0000"/>
                          </a:solidFill>
                          <a:latin typeface="Cambria Math"/>
                        </a:rPr>
                        <m:t>/</m:t>
                      </m:r>
                      <m:r>
                        <a:rPr lang="en-US" altLang="zh-CN" sz="2800" b="1" i="1">
                          <a:solidFill>
                            <a:srgbClr val="FF0000"/>
                          </a:solidFill>
                          <a:latin typeface="Cambria Math"/>
                        </a:rPr>
                        <m:t>𝜺</m:t>
                      </m:r>
                    </m:oMath>
                  </a14:m>
                  <a:r>
                    <a:rPr lang="en-US" altLang="zh-CN" sz="2800" b="1" dirty="0">
                      <a:solidFill>
                        <a:srgbClr val="FF0000"/>
                      </a:solidFill>
                    </a:rPr>
                    <a:t> </a:t>
                  </a:r>
                  <a:endParaRPr lang="zh-CN" altLang="en-US" sz="28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6504" y="3208858"/>
                  <a:ext cx="1885516" cy="52322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17" name="组合 16"/>
          <p:cNvGrpSpPr/>
          <p:nvPr/>
        </p:nvGrpSpPr>
        <p:grpSpPr>
          <a:xfrm>
            <a:off x="1021379" y="4565396"/>
            <a:ext cx="6928102" cy="677989"/>
            <a:chOff x="1021379" y="4910390"/>
            <a:chExt cx="6928102" cy="677989"/>
          </a:xfrm>
        </p:grpSpPr>
        <p:sp>
          <p:nvSpPr>
            <p:cNvPr id="6" name="右箭头 5"/>
            <p:cNvSpPr/>
            <p:nvPr/>
          </p:nvSpPr>
          <p:spPr bwMode="auto">
            <a:xfrm>
              <a:off x="5762830" y="4941168"/>
              <a:ext cx="202648" cy="647211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矩形 3"/>
                <p:cNvSpPr/>
                <p:nvPr/>
              </p:nvSpPr>
              <p:spPr>
                <a:xfrm>
                  <a:off x="2150673" y="4941168"/>
                  <a:ext cx="360278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zh-CN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sz="28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sz="2800" i="1">
                                <a:latin typeface="Cambria Math"/>
                              </a:rPr>
                              <m:t>𝑐</m:t>
                            </m:r>
                          </m:e>
                        </m:d>
                        <m:r>
                          <a:rPr lang="en-US" altLang="zh-CN" sz="2800" i="1">
                            <a:latin typeface="Cambria Math"/>
                          </a:rPr>
                          <m:t>…(</m:t>
                        </m:r>
                        <m:sSub>
                          <m:sSubPr>
                            <m:ctrlPr>
                              <a:rPr lang="zh-CN" altLang="zh-CN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/>
                          </a:rPr>
                          <m:t>+</m:t>
                        </m:r>
                        <m:r>
                          <a:rPr lang="en-US" altLang="zh-CN" sz="2800" i="1">
                            <a:latin typeface="Cambria Math"/>
                          </a:rPr>
                          <m:t>𝑐</m:t>
                        </m:r>
                        <m:r>
                          <a:rPr lang="en-US" altLang="zh-CN" sz="28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4" name="矩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0673" y="4941168"/>
                  <a:ext cx="3602781" cy="52322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矩形 10"/>
                <p:cNvSpPr/>
                <p:nvPr/>
              </p:nvSpPr>
              <p:spPr>
                <a:xfrm>
                  <a:off x="6149281" y="4910390"/>
                  <a:ext cx="1800200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zh-CN" sz="3200" i="1">
                              <a:latin typeface="Cambria Math"/>
                            </a:rPr>
                          </m:ctrlPr>
                        </m:sSubPr>
                        <m:e>
                          <m:nary>
                            <m:naryPr>
                              <m:chr m:val="∏"/>
                              <m:limLoc m:val="undOvr"/>
                              <m:ctrlPr>
                                <a:rPr lang="zh-CN" altLang="zh-CN" sz="320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altLang="zh-CN" sz="32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zh-CN" sz="32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3200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zh-CN" sz="3200" i="1">
                                  <a:latin typeface="Cambria Math"/>
                                </a:rPr>
                                <m:t> </m:t>
                              </m:r>
                            </m:e>
                          </m:nary>
                          <m:r>
                            <a:rPr lang="en-US" altLang="zh-CN" sz="32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3200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en-US" altLang="zh-CN" sz="3200" dirty="0" smtClean="0"/>
                    <a:t>  </a:t>
                  </a:r>
                  <a:endParaRPr lang="zh-CN" altLang="en-US" sz="3200" dirty="0"/>
                </a:p>
              </p:txBody>
            </p:sp>
          </mc:Choice>
          <mc:Fallback>
            <p:sp>
              <p:nvSpPr>
                <p:cNvPr id="11" name="矩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9281" y="4910390"/>
                  <a:ext cx="1800200" cy="58477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6" name="矩形 15"/>
            <p:cNvSpPr/>
            <p:nvPr/>
          </p:nvSpPr>
          <p:spPr>
            <a:xfrm>
              <a:off x="1021379" y="5003163"/>
              <a:ext cx="1116011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>
              <a:spAutoFit/>
            </a:bodyPr>
            <a:lstStyle/>
            <a:p>
              <a:r>
                <a:rPr lang="zh-CN" altLang="zh-CN" sz="2800" b="1" dirty="0" smtClean="0"/>
                <a:t>简化</a:t>
              </a:r>
              <a:r>
                <a:rPr lang="en-US" altLang="zh-CN" sz="2800" b="1" dirty="0" smtClean="0"/>
                <a:t>:</a:t>
              </a:r>
              <a:r>
                <a:rPr lang="zh-CN" altLang="zh-CN" sz="2800" b="1" dirty="0" smtClean="0"/>
                <a:t> </a:t>
              </a:r>
              <a:endParaRPr lang="zh-CN" altLang="en-US" sz="2800" dirty="0"/>
            </a:p>
          </p:txBody>
        </p:sp>
      </p:grpSp>
      <p:sp>
        <p:nvSpPr>
          <p:cNvPr id="18" name="矩形 17"/>
          <p:cNvSpPr/>
          <p:nvPr/>
        </p:nvSpPr>
        <p:spPr>
          <a:xfrm>
            <a:off x="1030763" y="5373216"/>
            <a:ext cx="7511061" cy="1076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b="1" i="1" dirty="0"/>
              <a:t>u</a:t>
            </a:r>
            <a:r>
              <a:rPr lang="zh-CN" altLang="zh-CN" sz="2800" b="1" dirty="0"/>
              <a:t>是第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轮加水量，此后各</a:t>
            </a:r>
            <a:r>
              <a:rPr lang="zh-CN" altLang="zh-CN" sz="2800" b="1" dirty="0" smtClean="0"/>
              <a:t>轮加</a:t>
            </a:r>
            <a:r>
              <a:rPr lang="zh-CN" altLang="zh-CN" sz="2800" b="1" dirty="0"/>
              <a:t>水量应</a:t>
            </a:r>
            <a:r>
              <a:rPr lang="zh-CN" altLang="zh-CN" sz="2800" b="1" dirty="0" smtClean="0"/>
              <a:t>减掉</a:t>
            </a:r>
            <a:r>
              <a:rPr lang="en-US" altLang="zh-CN" sz="2800" b="1" i="1" dirty="0" smtClean="0"/>
              <a:t>c</a:t>
            </a:r>
            <a:r>
              <a:rPr lang="zh-CN" altLang="zh-CN" sz="2800" b="1" dirty="0"/>
              <a:t>（脱水后衣物的含水量</a:t>
            </a:r>
            <a:r>
              <a:rPr lang="zh-CN" altLang="zh-CN" sz="2800" b="1" dirty="0" smtClean="0"/>
              <a:t>）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3976" y="671027"/>
            <a:ext cx="1627369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模型求解</a:t>
            </a:r>
            <a:endParaRPr lang="zh-CN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5880227" y="717998"/>
                <a:ext cx="1860125" cy="52322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/>
                          </a:rPr>
                          <m:t>𝑢</m:t>
                        </m:r>
                      </m:e>
                      <m:sup>
                        <m:r>
                          <a:rPr lang="en-US" altLang="zh-CN" sz="2800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sz="28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zh-CN" altLang="zh-CN" sz="28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/>
                          </a:rPr>
                          <m:t>c</m:t>
                        </m:r>
                      </m:e>
                      <m:sup>
                        <m:r>
                          <a:rPr lang="en-US" altLang="zh-CN" sz="2800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sz="2800">
                        <a:latin typeface="Cambria Math"/>
                      </a:rPr>
                      <m:t>/</m:t>
                    </m:r>
                    <m:r>
                      <a:rPr lang="en-US" altLang="zh-CN" sz="2800" i="1">
                        <a:latin typeface="Cambria Math"/>
                      </a:rPr>
                      <m:t>𝜀</m:t>
                    </m:r>
                  </m:oMath>
                </a14:m>
                <a:r>
                  <a:rPr lang="en-US" altLang="zh-CN" sz="2800" dirty="0"/>
                  <a:t> 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227" y="717998"/>
                <a:ext cx="1860125" cy="52322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2699792" y="692696"/>
                <a:ext cx="2109873" cy="52322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r>
                  <a:rPr lang="zh-CN" altLang="zh-CN" sz="28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/>
                      </a:rPr>
                      <m:t>min</m:t>
                    </m:r>
                    <m:r>
                      <a:rPr lang="en-US" altLang="zh-CN" sz="2800" b="0" i="0" smtClean="0">
                        <a:latin typeface="Cambria Math"/>
                      </a:rPr>
                      <m:t> </m:t>
                    </m:r>
                    <m:r>
                      <a:rPr lang="en-US" altLang="zh-CN" sz="2800" i="1">
                        <a:latin typeface="Cambria Math"/>
                      </a:rPr>
                      <m:t>𝑧</m:t>
                    </m:r>
                    <m:r>
                      <a:rPr lang="en-US" altLang="zh-CN" sz="2800">
                        <a:latin typeface="Cambria Math"/>
                      </a:rPr>
                      <m:t>=</m:t>
                    </m:r>
                    <m:r>
                      <a:rPr lang="en-US" altLang="zh-CN" sz="2800" i="1">
                        <a:latin typeface="Cambria Math"/>
                      </a:rPr>
                      <m:t>𝑛𝑢</m:t>
                    </m:r>
                  </m:oMath>
                </a14:m>
                <a:r>
                  <a:rPr lang="en-US" altLang="zh-CN" sz="2800" dirty="0"/>
                  <a:t> 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692696"/>
                <a:ext cx="2109873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867784" y="3921526"/>
                <a:ext cx="3664016" cy="803618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/>
                      </a:rPr>
                      <m:t>𝑢</m:t>
                    </m:r>
                    <m:r>
                      <a:rPr lang="en-US" altLang="zh-CN" sz="320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zh-CN" altLang="zh-CN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zh-CN" sz="3200" i="1">
                            <a:latin typeface="Cambria Math"/>
                          </a:rPr>
                          <m:t>𝑛</m:t>
                        </m:r>
                        <m:r>
                          <a:rPr lang="en-US" altLang="zh-CN" sz="320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altLang="zh-CN" sz="3200" i="1">
                        <a:latin typeface="Cambria Math"/>
                      </a:rPr>
                      <m:t>𝑐</m:t>
                    </m:r>
                    <m:r>
                      <a:rPr lang="en-US" altLang="zh-CN" sz="3200" i="1">
                        <a:latin typeface="Cambria Math"/>
                      </a:rPr>
                      <m:t>,   </m:t>
                    </m:r>
                    <m:sSub>
                      <m:sSubPr>
                        <m:ctrlPr>
                          <a:rPr lang="zh-CN" altLang="zh-CN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zh-CN" sz="3200" i="1">
                            <a:latin typeface="Cambria Math"/>
                          </a:rPr>
                          <m:t>𝑛</m:t>
                        </m:r>
                        <m:r>
                          <a:rPr lang="en-US" altLang="zh-CN" sz="320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altLang="zh-CN" sz="32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zh-CN" altLang="zh-CN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CN" altLang="zh-CN" sz="3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/>
                              </a:rPr>
                              <m:t>1/</m:t>
                            </m:r>
                            <m:r>
                              <a:rPr lang="en-US" altLang="zh-CN" sz="3200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3200" dirty="0"/>
                  <a:t> </a:t>
                </a:r>
                <a:endParaRPr lang="zh-CN" altLang="en-US" sz="3200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784" y="3921526"/>
                <a:ext cx="3664016" cy="80361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4939461" y="3981158"/>
                <a:ext cx="3604705" cy="743986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/>
                      </a:rPr>
                      <m:t>𝑧</m:t>
                    </m:r>
                    <m:r>
                      <a:rPr lang="en-US" altLang="zh-CN" sz="320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zh-CN" altLang="zh-CN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zh-CN" sz="3200" i="1">
                            <a:latin typeface="Cambria Math"/>
                          </a:rPr>
                          <m:t>𝑛</m:t>
                        </m:r>
                        <m:r>
                          <a:rPr lang="en-US" altLang="zh-CN" sz="320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altLang="zh-CN" sz="3200" i="1">
                        <a:latin typeface="Cambria Math"/>
                      </a:rPr>
                      <m:t>𝑐</m:t>
                    </m:r>
                    <m:r>
                      <a:rPr lang="en-US" altLang="zh-CN" sz="3200" i="1">
                        <a:latin typeface="Cambria Math"/>
                      </a:rPr>
                      <m:t>,   </m:t>
                    </m:r>
                    <m:sSub>
                      <m:sSubPr>
                        <m:ctrlPr>
                          <a:rPr lang="zh-CN" altLang="zh-CN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zh-CN" sz="3200" i="1">
                            <a:latin typeface="Cambria Math"/>
                          </a:rPr>
                          <m:t>𝑛</m:t>
                        </m:r>
                        <m:r>
                          <a:rPr lang="en-US" altLang="zh-CN" sz="320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altLang="zh-CN" sz="32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zh-CN" altLang="zh-CN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zh-CN" altLang="zh-CN" sz="3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/>
                              </a:rPr>
                              <m:t>1/</m:t>
                            </m:r>
                            <m:r>
                              <a:rPr lang="en-US" altLang="zh-CN" sz="3200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3200" dirty="0"/>
                  <a:t> </a:t>
                </a:r>
                <a:endParaRPr lang="zh-CN" altLang="en-US" sz="3200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461" y="3981158"/>
                <a:ext cx="3604705" cy="74398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1370529" y="2700549"/>
            <a:ext cx="6641520" cy="1076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对于给定的</a:t>
            </a:r>
            <a:r>
              <a:rPr lang="en-US" altLang="zh-CN" sz="2800" b="1" i="1" dirty="0" err="1"/>
              <a:t>c,ε</a:t>
            </a:r>
            <a:r>
              <a:rPr lang="en-US" altLang="zh-CN" sz="2800" b="1" i="1" dirty="0"/>
              <a:t>,</a:t>
            </a:r>
            <a:r>
              <a:rPr lang="en-US" altLang="zh-CN" sz="2800" b="1" dirty="0"/>
              <a:t> </a:t>
            </a:r>
            <a:r>
              <a:rPr lang="zh-CN" altLang="en-US" sz="2800" b="1" dirty="0" smtClean="0"/>
              <a:t>依次固定</a:t>
            </a:r>
            <a:r>
              <a:rPr lang="en-US" altLang="zh-CN" sz="2800" b="1" i="1" dirty="0" smtClean="0"/>
              <a:t>n</a:t>
            </a:r>
            <a:r>
              <a:rPr lang="en-US" altLang="zh-CN" sz="2800" b="1" dirty="0" smtClean="0"/>
              <a:t>=2,3,4</a:t>
            </a:r>
            <a:r>
              <a:rPr lang="zh-CN" altLang="zh-CN" sz="2800" b="1" dirty="0" smtClean="0"/>
              <a:t>，</a:t>
            </a:r>
            <a:r>
              <a:rPr lang="zh-CN" altLang="zh-CN" sz="2800" b="1" dirty="0"/>
              <a:t>比较</a:t>
            </a:r>
            <a:r>
              <a:rPr lang="zh-CN" altLang="zh-CN" sz="2800" b="1" dirty="0" smtClean="0"/>
              <a:t>总</a:t>
            </a:r>
            <a:r>
              <a:rPr lang="zh-CN" altLang="zh-CN" sz="2800" b="1" dirty="0"/>
              <a:t>用水量</a:t>
            </a:r>
            <a:r>
              <a:rPr lang="en-US" altLang="zh-CN" sz="2800" b="1" i="1" dirty="0"/>
              <a:t>z</a:t>
            </a:r>
            <a:r>
              <a:rPr lang="zh-CN" altLang="zh-CN" sz="2800" b="1" dirty="0" smtClean="0"/>
              <a:t>的</a:t>
            </a:r>
            <a:r>
              <a:rPr lang="zh-CN" altLang="en-US" sz="2800" b="1" dirty="0" smtClean="0"/>
              <a:t>大小，确定</a:t>
            </a:r>
            <a:r>
              <a:rPr lang="en-US" altLang="zh-CN" sz="2800" b="1" i="1" dirty="0" smtClean="0"/>
              <a:t>u</a:t>
            </a:r>
            <a:r>
              <a:rPr lang="zh-CN" altLang="zh-CN" sz="2800" b="1" dirty="0"/>
              <a:t>和</a:t>
            </a:r>
            <a:r>
              <a:rPr lang="en-US" altLang="zh-CN" sz="2800" b="1" i="1" dirty="0"/>
              <a:t>n</a:t>
            </a:r>
            <a:r>
              <a:rPr lang="zh-CN" altLang="zh-CN" sz="2800" b="1" dirty="0"/>
              <a:t>的</a:t>
            </a:r>
            <a:r>
              <a:rPr lang="zh-CN" altLang="zh-CN" sz="2800" b="1" dirty="0" smtClean="0"/>
              <a:t>解</a:t>
            </a:r>
            <a:r>
              <a:rPr lang="en-US" altLang="zh-CN" sz="2800" b="1" dirty="0" smtClean="0"/>
              <a:t>.</a:t>
            </a:r>
            <a:endParaRPr lang="zh-CN" altLang="zh-CN" sz="2800" b="1" dirty="0"/>
          </a:p>
        </p:txBody>
      </p:sp>
      <p:sp>
        <p:nvSpPr>
          <p:cNvPr id="10" name="矩形 9"/>
          <p:cNvSpPr/>
          <p:nvPr/>
        </p:nvSpPr>
        <p:spPr>
          <a:xfrm>
            <a:off x="1243297" y="4897321"/>
            <a:ext cx="6696744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对于固定的</a:t>
            </a:r>
            <a:r>
              <a:rPr lang="en-US" altLang="zh-CN" sz="2800" b="1" i="1" dirty="0"/>
              <a:t>c, </a:t>
            </a:r>
            <a:r>
              <a:rPr lang="zh-CN" altLang="zh-CN" sz="2800" b="1" dirty="0"/>
              <a:t>数值</a:t>
            </a:r>
            <a:r>
              <a:rPr lang="en-US" altLang="zh-CN" sz="2800" b="1" dirty="0"/>
              <a:t>𝜇</a:t>
            </a:r>
            <a:r>
              <a:rPr lang="en-US" altLang="zh-CN" sz="2800" b="1" i="1" baseline="-25000" dirty="0"/>
              <a:t>n</a:t>
            </a:r>
            <a:r>
              <a:rPr lang="zh-CN" altLang="zh-CN" sz="2800" b="1" dirty="0"/>
              <a:t>和</a:t>
            </a:r>
            <a:r>
              <a:rPr lang="en-US" altLang="zh-CN" sz="2800" b="1" i="1" dirty="0" err="1"/>
              <a:t>λ</a:t>
            </a:r>
            <a:r>
              <a:rPr lang="en-US" altLang="zh-CN" sz="2800" b="1" i="1" baseline="-25000" dirty="0" err="1"/>
              <a:t>n</a:t>
            </a:r>
            <a:r>
              <a:rPr lang="zh-CN" altLang="zh-CN" sz="2800" b="1" dirty="0"/>
              <a:t>直接反映了每轮加水量和总用水量的</a:t>
            </a:r>
            <a:r>
              <a:rPr lang="zh-CN" altLang="zh-CN" sz="2800" b="1" dirty="0" smtClean="0"/>
              <a:t>大小</a:t>
            </a:r>
            <a:r>
              <a:rPr lang="en-US" altLang="zh-CN" sz="2800" b="1" dirty="0" smtClean="0"/>
              <a:t>.</a:t>
            </a:r>
            <a:endParaRPr lang="zh-CN" altLang="zh-CN" sz="2800" b="1" dirty="0"/>
          </a:p>
        </p:txBody>
      </p:sp>
      <p:grpSp>
        <p:nvGrpSpPr>
          <p:cNvPr id="16" name="组合 15"/>
          <p:cNvGrpSpPr/>
          <p:nvPr/>
        </p:nvGrpSpPr>
        <p:grpSpPr>
          <a:xfrm>
            <a:off x="5940152" y="1439198"/>
            <a:ext cx="1425775" cy="981690"/>
            <a:chOff x="5940152" y="1439198"/>
            <a:chExt cx="1425775" cy="98169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矩形 4"/>
                <p:cNvSpPr/>
                <p:nvPr/>
              </p:nvSpPr>
              <p:spPr>
                <a:xfrm>
                  <a:off x="5940152" y="1758591"/>
                  <a:ext cx="1425775" cy="662297"/>
                </a:xfrm>
                <a:prstGeom prst="rect">
                  <a:avLst/>
                </a:prstGeom>
                <a:solidFill>
                  <a:srgbClr val="FFCCFF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lang="zh-CN" altLang="zh-CN" sz="2800" i="1" dirty="0"/>
                    <a:t> </a:t>
                  </a:r>
                  <a14:m>
                    <m:oMath xmlns:m="http://schemas.openxmlformats.org/officeDocument/2006/math">
                      <m:r>
                        <a:rPr lang="en-US" altLang="zh-CN" sz="2800" i="1">
                          <a:latin typeface="Cambria Math"/>
                        </a:rPr>
                        <m:t>𝑢</m:t>
                      </m:r>
                      <m:r>
                        <a:rPr lang="en-US" altLang="zh-CN" sz="28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/>
                            </a:rPr>
                            <m:t>𝑐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zh-CN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/>
                                </a:rPr>
                                <m:t>1/</m:t>
                              </m:r>
                              <m:r>
                                <a:rPr lang="en-US" altLang="zh-CN" sz="2800" i="1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0152" y="1758591"/>
                  <a:ext cx="1425775" cy="66229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1" name="下箭头 10"/>
            <p:cNvSpPr/>
            <p:nvPr/>
          </p:nvSpPr>
          <p:spPr bwMode="auto">
            <a:xfrm>
              <a:off x="6260226" y="1439198"/>
              <a:ext cx="904062" cy="261610"/>
            </a:xfrm>
            <a:prstGeom prst="down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877468" y="1340768"/>
            <a:ext cx="1784591" cy="1152128"/>
            <a:chOff x="2877468" y="1340768"/>
            <a:chExt cx="1784591" cy="115212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矩形 5"/>
                <p:cNvSpPr/>
                <p:nvPr/>
              </p:nvSpPr>
              <p:spPr>
                <a:xfrm>
                  <a:off x="2877468" y="1657411"/>
                  <a:ext cx="1784591" cy="835485"/>
                </a:xfrm>
                <a:prstGeom prst="rect">
                  <a:avLst/>
                </a:prstGeom>
                <a:solidFill>
                  <a:srgbClr val="FFCCFF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>
                            <a:latin typeface="Cambria Math"/>
                          </a:rPr>
                          <m:t>𝑧</m:t>
                        </m:r>
                        <m:r>
                          <a:rPr lang="en-US" altLang="zh-CN" sz="2800">
                            <a:latin typeface="Cambria Math"/>
                          </a:rPr>
                          <m:t>=</m:t>
                        </m:r>
                        <m:r>
                          <a:rPr lang="en-US" altLang="zh-CN" sz="2800" i="1">
                            <a:latin typeface="Cambria Math"/>
                          </a:rPr>
                          <m:t>𝑛</m:t>
                        </m:r>
                        <m:f>
                          <m:fPr>
                            <m:ctrlPr>
                              <a:rPr lang="zh-CN" altLang="zh-CN" sz="2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/>
                              </a:rPr>
                              <m:t>𝑐</m:t>
                            </m:r>
                          </m:num>
                          <m:den>
                            <m:sSup>
                              <m:sSupPr>
                                <m:ctrlPr>
                                  <a:rPr lang="zh-CN" altLang="zh-CN" sz="28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1/</m:t>
                                </m:r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7468" y="1657411"/>
                  <a:ext cx="1784591" cy="83548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2" name="下箭头 11"/>
            <p:cNvSpPr/>
            <p:nvPr/>
          </p:nvSpPr>
          <p:spPr bwMode="auto">
            <a:xfrm>
              <a:off x="3347864" y="1340768"/>
              <a:ext cx="904062" cy="261610"/>
            </a:xfrm>
            <a:prstGeom prst="down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14" name="直接箭头连接符 13"/>
          <p:cNvCxnSpPr/>
          <p:nvPr/>
        </p:nvCxnSpPr>
        <p:spPr bwMode="auto">
          <a:xfrm flipH="1" flipV="1">
            <a:off x="4766448" y="1215916"/>
            <a:ext cx="1113779" cy="54267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/>
          <p:nvPr/>
        </p:nvGrpSpPr>
        <p:grpSpPr bwMode="auto">
          <a:xfrm>
            <a:off x="5257800" y="1447800"/>
            <a:ext cx="3733800" cy="2867025"/>
            <a:chOff x="2978" y="288"/>
            <a:chExt cx="2782" cy="2136"/>
          </a:xfrm>
        </p:grpSpPr>
        <p:sp>
          <p:nvSpPr>
            <p:cNvPr id="8204" name="Text Box 3"/>
            <p:cNvSpPr txBox="1">
              <a:spLocks noChangeArrowheads="1"/>
            </p:cNvSpPr>
            <p:nvPr/>
          </p:nvSpPr>
          <p:spPr bwMode="auto">
            <a:xfrm>
              <a:off x="5387" y="2083"/>
              <a:ext cx="373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h</a:t>
              </a:r>
              <a:endParaRPr lang="en-US" altLang="zh-CN" b="1"/>
            </a:p>
          </p:txBody>
        </p:sp>
        <p:sp>
          <p:nvSpPr>
            <p:cNvPr id="8205" name="Line 4"/>
            <p:cNvSpPr>
              <a:spLocks noChangeShapeType="1"/>
            </p:cNvSpPr>
            <p:nvPr/>
          </p:nvSpPr>
          <p:spPr bwMode="auto">
            <a:xfrm>
              <a:off x="3425" y="2083"/>
              <a:ext cx="20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6" name="Line 5"/>
            <p:cNvSpPr>
              <a:spLocks noChangeShapeType="1"/>
            </p:cNvSpPr>
            <p:nvPr/>
          </p:nvSpPr>
          <p:spPr bwMode="auto">
            <a:xfrm flipV="1">
              <a:off x="3425" y="432"/>
              <a:ext cx="0" cy="16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7" name="Arc 6"/>
            <p:cNvSpPr/>
            <p:nvPr/>
          </p:nvSpPr>
          <p:spPr bwMode="auto">
            <a:xfrm flipH="1" flipV="1">
              <a:off x="3804" y="647"/>
              <a:ext cx="1549" cy="1149"/>
            </a:xfrm>
            <a:custGeom>
              <a:avLst/>
              <a:gdLst>
                <a:gd name="T0" fmla="*/ 2 w 21535"/>
                <a:gd name="T1" fmla="*/ 0 h 21596"/>
                <a:gd name="T2" fmla="*/ 111 w 21535"/>
                <a:gd name="T3" fmla="*/ 56 h 21596"/>
                <a:gd name="T4" fmla="*/ 0 w 21535"/>
                <a:gd name="T5" fmla="*/ 61 h 21596"/>
                <a:gd name="T6" fmla="*/ 0 60000 65536"/>
                <a:gd name="T7" fmla="*/ 0 60000 65536"/>
                <a:gd name="T8" fmla="*/ 0 60000 65536"/>
                <a:gd name="T9" fmla="*/ 0 w 21535"/>
                <a:gd name="T10" fmla="*/ 0 h 21596"/>
                <a:gd name="T11" fmla="*/ 21535 w 21535"/>
                <a:gd name="T12" fmla="*/ 21596 h 215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35" h="21596" fill="none" extrusionOk="0">
                  <a:moveTo>
                    <a:pt x="407" y="-1"/>
                  </a:moveTo>
                  <a:cubicBezTo>
                    <a:pt x="11527" y="209"/>
                    <a:pt x="20671" y="8829"/>
                    <a:pt x="21534" y="19919"/>
                  </a:cubicBezTo>
                </a:path>
                <a:path w="21535" h="21596" stroke="0" extrusionOk="0">
                  <a:moveTo>
                    <a:pt x="407" y="-1"/>
                  </a:moveTo>
                  <a:cubicBezTo>
                    <a:pt x="11527" y="209"/>
                    <a:pt x="20671" y="8829"/>
                    <a:pt x="21534" y="19919"/>
                  </a:cubicBezTo>
                  <a:lnTo>
                    <a:pt x="0" y="21596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8" name="Line 7"/>
            <p:cNvSpPr>
              <a:spLocks noChangeShapeType="1"/>
            </p:cNvSpPr>
            <p:nvPr/>
          </p:nvSpPr>
          <p:spPr bwMode="auto">
            <a:xfrm>
              <a:off x="3425" y="1652"/>
              <a:ext cx="11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9" name="Line 8"/>
            <p:cNvSpPr>
              <a:spLocks noChangeShapeType="1"/>
            </p:cNvSpPr>
            <p:nvPr/>
          </p:nvSpPr>
          <p:spPr bwMode="auto">
            <a:xfrm>
              <a:off x="4512" y="1652"/>
              <a:ext cx="0" cy="4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0" name="Line 9"/>
            <p:cNvSpPr>
              <a:spLocks noChangeShapeType="1"/>
            </p:cNvSpPr>
            <p:nvPr/>
          </p:nvSpPr>
          <p:spPr bwMode="auto">
            <a:xfrm>
              <a:off x="3425" y="1150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1" name="Line 10"/>
            <p:cNvSpPr>
              <a:spLocks noChangeShapeType="1"/>
            </p:cNvSpPr>
            <p:nvPr/>
          </p:nvSpPr>
          <p:spPr bwMode="auto">
            <a:xfrm>
              <a:off x="3923" y="1150"/>
              <a:ext cx="0" cy="9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2" name="Text Box 11"/>
            <p:cNvSpPr txBox="1">
              <a:spLocks noChangeArrowheads="1"/>
            </p:cNvSpPr>
            <p:nvPr/>
          </p:nvSpPr>
          <p:spPr bwMode="auto">
            <a:xfrm>
              <a:off x="3425" y="288"/>
              <a:ext cx="1519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Q</a:t>
              </a:r>
              <a:r>
                <a:rPr lang="en-US" altLang="zh-CN" b="1" baseline="-25000"/>
                <a:t>1</a:t>
              </a:r>
              <a:r>
                <a:rPr lang="en-US" altLang="zh-CN" b="1"/>
                <a:t>/</a:t>
              </a:r>
              <a:r>
                <a:rPr lang="en-US" altLang="zh-CN" b="1" i="1"/>
                <a:t>Q</a:t>
              </a:r>
              <a:r>
                <a:rPr lang="en-US" altLang="zh-CN" b="1" baseline="-25000"/>
                <a:t>2</a:t>
              </a:r>
              <a:endParaRPr lang="en-US" altLang="zh-CN" b="1"/>
            </a:p>
          </p:txBody>
        </p:sp>
        <p:sp>
          <p:nvSpPr>
            <p:cNvPr id="8213" name="Text Box 12"/>
            <p:cNvSpPr txBox="1">
              <a:spLocks noChangeArrowheads="1"/>
            </p:cNvSpPr>
            <p:nvPr/>
          </p:nvSpPr>
          <p:spPr bwMode="auto">
            <a:xfrm>
              <a:off x="4378" y="2064"/>
              <a:ext cx="374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4</a:t>
              </a:r>
              <a:endParaRPr lang="en-US" altLang="zh-CN" b="1"/>
            </a:p>
          </p:txBody>
        </p:sp>
        <p:sp>
          <p:nvSpPr>
            <p:cNvPr id="8214" name="Text Box 13"/>
            <p:cNvSpPr txBox="1">
              <a:spLocks noChangeArrowheads="1"/>
            </p:cNvSpPr>
            <p:nvPr/>
          </p:nvSpPr>
          <p:spPr bwMode="auto">
            <a:xfrm>
              <a:off x="3802" y="2054"/>
              <a:ext cx="374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8215" name="Text Box 14"/>
            <p:cNvSpPr txBox="1">
              <a:spLocks noChangeArrowheads="1"/>
            </p:cNvSpPr>
            <p:nvPr/>
          </p:nvSpPr>
          <p:spPr bwMode="auto">
            <a:xfrm>
              <a:off x="3239" y="2011"/>
              <a:ext cx="373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/>
                <a:t>O</a:t>
              </a:r>
              <a:endParaRPr lang="en-US" altLang="zh-CN" i="1"/>
            </a:p>
          </p:txBody>
        </p:sp>
        <p:sp>
          <p:nvSpPr>
            <p:cNvPr id="8216" name="Text Box 15"/>
            <p:cNvSpPr txBox="1">
              <a:spLocks noChangeArrowheads="1"/>
            </p:cNvSpPr>
            <p:nvPr/>
          </p:nvSpPr>
          <p:spPr bwMode="auto">
            <a:xfrm>
              <a:off x="2978" y="1008"/>
              <a:ext cx="622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0.06</a:t>
              </a:r>
              <a:endParaRPr lang="en-US" altLang="zh-CN"/>
            </a:p>
          </p:txBody>
        </p:sp>
        <p:sp>
          <p:nvSpPr>
            <p:cNvPr id="8217" name="Text Box 16"/>
            <p:cNvSpPr txBox="1">
              <a:spLocks noChangeArrowheads="1"/>
            </p:cNvSpPr>
            <p:nvPr/>
          </p:nvSpPr>
          <p:spPr bwMode="auto">
            <a:xfrm>
              <a:off x="2978" y="1488"/>
              <a:ext cx="622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0.03</a:t>
              </a:r>
              <a:endParaRPr lang="en-US" altLang="zh-CN" b="1"/>
            </a:p>
          </p:txBody>
        </p:sp>
        <p:sp>
          <p:nvSpPr>
            <p:cNvPr id="8218" name="Text Box 17"/>
            <p:cNvSpPr txBox="1">
              <a:spLocks noChangeArrowheads="1"/>
            </p:cNvSpPr>
            <p:nvPr/>
          </p:nvSpPr>
          <p:spPr bwMode="auto">
            <a:xfrm>
              <a:off x="2978" y="1680"/>
              <a:ext cx="622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0.02</a:t>
              </a:r>
              <a:endParaRPr lang="en-US" altLang="zh-CN"/>
            </a:p>
          </p:txBody>
        </p:sp>
        <p:sp>
          <p:nvSpPr>
            <p:cNvPr id="8219" name="Line 18"/>
            <p:cNvSpPr>
              <a:spLocks noChangeShapeType="1"/>
            </p:cNvSpPr>
            <p:nvPr/>
          </p:nvSpPr>
          <p:spPr bwMode="auto">
            <a:xfrm>
              <a:off x="5042" y="1796"/>
              <a:ext cx="0" cy="2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0" name="Line 19"/>
            <p:cNvSpPr>
              <a:spLocks noChangeShapeType="1"/>
            </p:cNvSpPr>
            <p:nvPr/>
          </p:nvSpPr>
          <p:spPr bwMode="auto">
            <a:xfrm flipH="1">
              <a:off x="3425" y="1796"/>
              <a:ext cx="16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1" name="Text Box 20"/>
            <p:cNvSpPr txBox="1">
              <a:spLocks noChangeArrowheads="1"/>
            </p:cNvSpPr>
            <p:nvPr/>
          </p:nvSpPr>
          <p:spPr bwMode="auto">
            <a:xfrm>
              <a:off x="4954" y="2065"/>
              <a:ext cx="374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6</a:t>
              </a:r>
              <a:endParaRPr lang="en-US" altLang="zh-CN"/>
            </a:p>
          </p:txBody>
        </p:sp>
      </p:grpSp>
      <p:sp>
        <p:nvSpPr>
          <p:cNvPr id="8197" name="Text Box 22"/>
          <p:cNvSpPr txBox="1">
            <a:spLocks noChangeArrowheads="1"/>
          </p:cNvSpPr>
          <p:nvPr/>
        </p:nvSpPr>
        <p:spPr bwMode="auto">
          <a:xfrm>
            <a:off x="468313" y="549275"/>
            <a:ext cx="1981200" cy="5794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模型应用</a:t>
            </a:r>
            <a:endParaRPr lang="zh-CN" altLang="en-US" sz="3200" b="1">
              <a:ea typeface="楷体_GB2312" pitchFamily="49" charset="-122"/>
            </a:endParaRPr>
          </a:p>
        </p:txBody>
      </p:sp>
      <p:sp>
        <p:nvSpPr>
          <p:cNvPr id="5143" name="Text Box 23"/>
          <p:cNvSpPr txBox="1">
            <a:spLocks noChangeArrowheads="1"/>
          </p:cNvSpPr>
          <p:nvPr/>
        </p:nvSpPr>
        <p:spPr bwMode="auto">
          <a:xfrm>
            <a:off x="381000" y="1447800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取 </a:t>
            </a:r>
            <a:r>
              <a:rPr lang="en-US" altLang="zh-CN" sz="2800" b="1" i="1"/>
              <a:t>h</a:t>
            </a:r>
            <a:r>
              <a:rPr lang="en-US" altLang="zh-CN" sz="2800" b="1"/>
              <a:t>=</a:t>
            </a:r>
            <a:r>
              <a:rPr lang="en-US" altLang="zh-CN" sz="2800" b="1" i="1"/>
              <a:t>l/d</a:t>
            </a:r>
            <a:r>
              <a:rPr lang="en-US" altLang="zh-CN" sz="2800" b="1"/>
              <a:t>=4,  </a:t>
            </a:r>
            <a:r>
              <a:rPr lang="zh-CN" altLang="en-US" sz="2800" b="1"/>
              <a:t>则 </a:t>
            </a:r>
            <a:r>
              <a:rPr lang="en-US" altLang="zh-CN" sz="2800" b="1" i="1">
                <a:solidFill>
                  <a:srgbClr val="FF3300"/>
                </a:solidFill>
              </a:rPr>
              <a:t>Q</a:t>
            </a:r>
            <a:r>
              <a:rPr lang="en-US" altLang="zh-CN" sz="2800" b="1" baseline="-25000">
                <a:solidFill>
                  <a:srgbClr val="FF3300"/>
                </a:solidFill>
              </a:rPr>
              <a:t>1</a:t>
            </a:r>
            <a:r>
              <a:rPr lang="en-US" altLang="zh-CN" sz="2800" b="1">
                <a:solidFill>
                  <a:srgbClr val="FF3300"/>
                </a:solidFill>
              </a:rPr>
              <a:t>/</a:t>
            </a:r>
            <a:r>
              <a:rPr lang="en-US" altLang="zh-CN" sz="2800" b="1" i="1">
                <a:solidFill>
                  <a:srgbClr val="FF3300"/>
                </a:solidFill>
              </a:rPr>
              <a:t>Q</a:t>
            </a:r>
            <a:r>
              <a:rPr lang="en-US" altLang="zh-CN" sz="2800" b="1" baseline="-25000">
                <a:solidFill>
                  <a:srgbClr val="FF3300"/>
                </a:solidFill>
              </a:rPr>
              <a:t>2</a:t>
            </a:r>
            <a:r>
              <a:rPr lang="en-US" altLang="zh-CN" sz="2800" b="1">
                <a:solidFill>
                  <a:srgbClr val="FF3300"/>
                </a:solidFill>
              </a:rPr>
              <a:t>=0.03</a:t>
            </a:r>
            <a:endParaRPr lang="en-US" altLang="zh-CN" sz="2800" b="1">
              <a:solidFill>
                <a:srgbClr val="FF3300"/>
              </a:solidFill>
            </a:endParaRPr>
          </a:p>
        </p:txBody>
      </p:sp>
      <p:sp>
        <p:nvSpPr>
          <p:cNvPr id="5144" name="Text Box 24"/>
          <p:cNvSpPr txBox="1">
            <a:spLocks noChangeArrowheads="1"/>
          </p:cNvSpPr>
          <p:nvPr/>
        </p:nvSpPr>
        <p:spPr bwMode="auto">
          <a:xfrm>
            <a:off x="381000" y="2012950"/>
            <a:ext cx="4114800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/>
              <a:t>即双层玻璃窗与同样多材料的单层玻璃窗相比，可减少</a:t>
            </a:r>
            <a:r>
              <a:rPr lang="en-US" altLang="zh-CN" sz="2800" b="1"/>
              <a:t>97%</a:t>
            </a:r>
            <a:r>
              <a:rPr lang="zh-CN" altLang="en-US" sz="2800" b="1"/>
              <a:t>的热量损失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  <p:sp>
        <p:nvSpPr>
          <p:cNvPr id="5145" name="Text Box 25"/>
          <p:cNvSpPr txBox="1">
            <a:spLocks noChangeArrowheads="1"/>
          </p:cNvSpPr>
          <p:nvPr/>
        </p:nvSpPr>
        <p:spPr bwMode="auto">
          <a:xfrm>
            <a:off x="381000" y="3687763"/>
            <a:ext cx="2057400" cy="57943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结果分析</a:t>
            </a:r>
            <a:endParaRPr lang="zh-CN" altLang="en-US" sz="3200" b="1">
              <a:ea typeface="楷体_GB2312" pitchFamily="49" charset="-122"/>
            </a:endParaRPr>
          </a:p>
        </p:txBody>
      </p:sp>
      <p:sp>
        <p:nvSpPr>
          <p:cNvPr id="5147" name="Text Box 27"/>
          <p:cNvSpPr txBox="1">
            <a:spLocks noChangeArrowheads="1"/>
          </p:cNvSpPr>
          <p:nvPr/>
        </p:nvSpPr>
        <p:spPr bwMode="auto">
          <a:xfrm>
            <a:off x="381000" y="4267200"/>
            <a:ext cx="76962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i="1">
                <a:ea typeface="楷体_GB2312" pitchFamily="49" charset="-122"/>
              </a:rPr>
              <a:t>Q</a:t>
            </a:r>
            <a:r>
              <a:rPr lang="en-US" altLang="zh-CN" sz="2800" b="1" baseline="-25000">
                <a:ea typeface="楷体_GB2312" pitchFamily="49" charset="-122"/>
              </a:rPr>
              <a:t>1</a:t>
            </a:r>
            <a:r>
              <a:rPr lang="en-US" altLang="zh-CN" sz="2800" b="1">
                <a:ea typeface="楷体_GB2312" pitchFamily="49" charset="-122"/>
              </a:rPr>
              <a:t>/</a:t>
            </a:r>
            <a:r>
              <a:rPr lang="en-US" altLang="zh-CN" sz="2800" b="1" i="1">
                <a:ea typeface="楷体_GB2312" pitchFamily="49" charset="-122"/>
              </a:rPr>
              <a:t>Q</a:t>
            </a:r>
            <a:r>
              <a:rPr lang="en-US" altLang="zh-CN" sz="2800" b="1" baseline="-25000">
                <a:ea typeface="楷体_GB2312" pitchFamily="49" charset="-122"/>
              </a:rPr>
              <a:t>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所以如此小，是由于层间空气的热传导系数</a:t>
            </a:r>
            <a:r>
              <a:rPr lang="en-US" altLang="zh-CN" sz="2800" b="1" i="1">
                <a:ea typeface="楷体_GB2312" pitchFamily="49" charset="-122"/>
              </a:rPr>
              <a:t>k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极低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而这要求空气非常干燥、不流通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48" name="Text Box 28"/>
          <p:cNvSpPr txBox="1">
            <a:spLocks noChangeArrowheads="1"/>
          </p:cNvSpPr>
          <p:nvPr/>
        </p:nvSpPr>
        <p:spPr bwMode="auto">
          <a:xfrm>
            <a:off x="381000" y="5410200"/>
            <a:ext cx="777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房间通过天花板、墙壁、</a:t>
            </a:r>
            <a:r>
              <a:rPr lang="en-US" altLang="zh-CN" sz="2800" b="1"/>
              <a:t>…</a:t>
            </a:r>
            <a:r>
              <a:rPr lang="zh-CN" altLang="en-US" sz="2800" b="1"/>
              <a:t>损失的热量更多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  <p:graphicFrame>
        <p:nvGraphicFramePr>
          <p:cNvPr id="5152" name="Object 32"/>
          <p:cNvGraphicFramePr>
            <a:graphicFrameLocks noChangeAspect="1"/>
          </p:cNvGraphicFramePr>
          <p:nvPr/>
        </p:nvGraphicFramePr>
        <p:xfrm>
          <a:off x="2667000" y="457200"/>
          <a:ext cx="3276600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9" name="公式" r:id="rId1" imgW="1485900" imgH="520700" progId="Equation.3">
                  <p:embed/>
                </p:oleObj>
              </mc:Choice>
              <mc:Fallback>
                <p:oleObj name="公式" r:id="rId1" imgW="1485900" imgH="520700" progId="Equation.3">
                  <p:embed/>
                  <p:pic>
                    <p:nvPicPr>
                      <p:cNvPr id="0" name="Object 3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57200"/>
                        <a:ext cx="3276600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4" name="Text Box 34"/>
          <p:cNvSpPr txBox="1">
            <a:spLocks noChangeArrowheads="1"/>
          </p:cNvSpPr>
          <p:nvPr/>
        </p:nvSpPr>
        <p:spPr bwMode="auto">
          <a:xfrm>
            <a:off x="381000" y="5957888"/>
            <a:ext cx="58467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实际上双层窗的功效不会如此之大</a:t>
            </a:r>
            <a:r>
              <a:rPr lang="en-US" altLang="zh-CN" sz="2800" b="1">
                <a:solidFill>
                  <a:srgbClr val="FF0000"/>
                </a:solidFill>
              </a:rPr>
              <a:t>!</a:t>
            </a:r>
            <a:endParaRPr lang="en-US" altLang="zh-CN" sz="2800">
              <a:solidFill>
                <a:srgbClr val="FF0000"/>
              </a:solidFill>
            </a:endParaRPr>
          </a:p>
        </p:txBody>
      </p:sp>
      <p:graphicFrame>
        <p:nvGraphicFramePr>
          <p:cNvPr id="8195" name="Object 86"/>
          <p:cNvGraphicFramePr>
            <a:graphicFrameLocks noChangeAspect="1"/>
          </p:cNvGraphicFramePr>
          <p:nvPr/>
        </p:nvGraphicFramePr>
        <p:xfrm>
          <a:off x="7812088" y="620713"/>
          <a:ext cx="10350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0" name="Clip" r:id="rId3" imgW="33689925" imgH="18973800" progId="MS_ClipArt_Gallery.2">
                  <p:embed/>
                </p:oleObj>
              </mc:Choice>
              <mc:Fallback>
                <p:oleObj name="Clip" r:id="rId3" imgW="33689925" imgH="18973800" progId="MS_ClipArt_Gallery.2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088" y="620713"/>
                        <a:ext cx="10350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1000"/>
                                        <p:tgtEl>
                                          <p:spTgt spid="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1000"/>
                                        <p:tgtEl>
                                          <p:spTgt spid="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1000"/>
                                        <p:tgtEl>
                                          <p:spTgt spid="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5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3" grpId="0" animBg="1" autoUpdateAnimBg="0"/>
      <p:bldP spid="5144" grpId="0" animBg="1" autoUpdateAnimBg="0"/>
      <p:bldP spid="5145" grpId="0" animBg="1" autoUpdateAnimBg="0"/>
      <p:bldP spid="5147" grpId="0" animBg="1" autoUpdateAnimBg="0"/>
      <p:bldP spid="5148" grpId="0" animBg="1" autoUpdateAnimBg="0"/>
      <p:bldP spid="5154" grpId="0" animBg="1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3976" y="671027"/>
            <a:ext cx="1627369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模型求解</a:t>
            </a:r>
            <a:endParaRPr lang="zh-CN" altLang="en-US" sz="2800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99592" y="1484784"/>
          <a:ext cx="4392488" cy="23762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2048"/>
                <a:gridCol w="792088"/>
                <a:gridCol w="720080"/>
                <a:gridCol w="792088"/>
                <a:gridCol w="792088"/>
                <a:gridCol w="864096"/>
              </a:tblGrid>
              <a:tr h="33971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ε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0.5%</a:t>
                      </a:r>
                      <a:endParaRPr lang="zh-CN" sz="2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1%</a:t>
                      </a:r>
                      <a:endParaRPr lang="zh-CN" sz="2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2%</a:t>
                      </a:r>
                      <a:endParaRPr lang="zh-CN" sz="2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5%</a:t>
                      </a:r>
                      <a:endParaRPr lang="zh-CN" sz="2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10 %</a:t>
                      </a:r>
                      <a:endParaRPr lang="zh-CN" sz="2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36359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𝜇</a:t>
                      </a:r>
                      <a:r>
                        <a:rPr lang="en-US" sz="2000" kern="100" baseline="-25000">
                          <a:effectLst/>
                        </a:rPr>
                        <a:t>2</a:t>
                      </a:r>
                      <a:endParaRPr lang="zh-CN" sz="2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14.2</a:t>
                      </a:r>
                      <a:endParaRPr lang="zh-CN" sz="2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10.0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7.1</a:t>
                      </a:r>
                      <a:endParaRPr lang="zh-CN" sz="2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4.5</a:t>
                      </a:r>
                      <a:endParaRPr lang="zh-CN" sz="2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3.2</a:t>
                      </a:r>
                      <a:endParaRPr lang="zh-CN" sz="2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3329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𝜇</a:t>
                      </a:r>
                      <a:r>
                        <a:rPr lang="en-US" sz="2000" kern="100" baseline="-25000">
                          <a:effectLst/>
                        </a:rPr>
                        <a:t> 3</a:t>
                      </a:r>
                      <a:endParaRPr lang="zh-CN" sz="2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5.8</a:t>
                      </a:r>
                      <a:endParaRPr lang="zh-CN" sz="2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4.6</a:t>
                      </a:r>
                      <a:endParaRPr lang="zh-CN" sz="2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3.7</a:t>
                      </a:r>
                      <a:endParaRPr lang="zh-CN" sz="2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2.7</a:t>
                      </a:r>
                      <a:endParaRPr lang="zh-CN" sz="2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2.2</a:t>
                      </a:r>
                      <a:endParaRPr lang="zh-CN" sz="2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3329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𝜇</a:t>
                      </a:r>
                      <a:r>
                        <a:rPr lang="en-US" sz="2000" kern="100" baseline="-25000">
                          <a:effectLst/>
                        </a:rPr>
                        <a:t> 4</a:t>
                      </a:r>
                      <a:endParaRPr lang="zh-CN" sz="2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3.8</a:t>
                      </a:r>
                      <a:endParaRPr lang="zh-CN" sz="2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3.2</a:t>
                      </a:r>
                      <a:endParaRPr lang="zh-CN" sz="2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2.7</a:t>
                      </a:r>
                      <a:endParaRPr lang="zh-CN" sz="2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2.1</a:t>
                      </a:r>
                      <a:endParaRPr lang="zh-CN" sz="2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1.8</a:t>
                      </a:r>
                      <a:endParaRPr lang="zh-CN" sz="2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3422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λ</a:t>
                      </a:r>
                      <a:r>
                        <a:rPr lang="en-US" sz="2000" kern="100" baseline="-25000" dirty="0">
                          <a:effectLst/>
                        </a:rPr>
                        <a:t>2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28.3</a:t>
                      </a:r>
                      <a:endParaRPr lang="zh-CN" sz="2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20.0</a:t>
                      </a:r>
                      <a:endParaRPr lang="zh-CN" sz="2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14.2</a:t>
                      </a:r>
                      <a:endParaRPr lang="zh-CN" sz="2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8.9</a:t>
                      </a:r>
                      <a:endParaRPr lang="zh-CN" sz="2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6.3</a:t>
                      </a:r>
                      <a:endParaRPr lang="zh-CN" sz="2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360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λ</a:t>
                      </a:r>
                      <a:r>
                        <a:rPr lang="en-US" sz="2000" kern="100" baseline="-25000">
                          <a:effectLst/>
                        </a:rPr>
                        <a:t>3</a:t>
                      </a:r>
                      <a:endParaRPr lang="zh-CN" sz="2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17.5</a:t>
                      </a:r>
                      <a:endParaRPr lang="zh-CN" sz="2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13.9</a:t>
                      </a:r>
                      <a:endParaRPr lang="zh-CN" sz="2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11.1</a:t>
                      </a:r>
                      <a:endParaRPr lang="zh-CN" sz="2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8.1</a:t>
                      </a:r>
                      <a:endParaRPr lang="zh-CN" sz="2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6.5</a:t>
                      </a:r>
                      <a:endParaRPr lang="zh-CN" sz="2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2880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λ</a:t>
                      </a:r>
                      <a:r>
                        <a:rPr lang="en-US" sz="2000" kern="100" baseline="-25000">
                          <a:effectLst/>
                        </a:rPr>
                        <a:t>4</a:t>
                      </a:r>
                      <a:endParaRPr lang="zh-CN" sz="2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15.0</a:t>
                      </a:r>
                      <a:endParaRPr lang="zh-CN" sz="2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12.6</a:t>
                      </a:r>
                      <a:endParaRPr lang="zh-CN" sz="2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10.6</a:t>
                      </a:r>
                      <a:endParaRPr lang="zh-CN" sz="2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8.5</a:t>
                      </a:r>
                      <a:endParaRPr lang="zh-CN" sz="2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7.1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2267744" y="575295"/>
                <a:ext cx="3230821" cy="714683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</a:rPr>
                      <m:t>𝑢</m:t>
                    </m:r>
                    <m:r>
                      <a:rPr lang="en-US" altLang="zh-CN" sz="280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zh-CN" altLang="zh-CN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𝑛</m:t>
                        </m:r>
                        <m:r>
                          <a:rPr lang="en-US" altLang="zh-CN" sz="280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altLang="zh-CN" sz="2800" i="1">
                        <a:latin typeface="Cambria Math"/>
                      </a:rPr>
                      <m:t>𝑐</m:t>
                    </m:r>
                    <m:r>
                      <a:rPr lang="en-US" altLang="zh-CN" sz="2800" i="1">
                        <a:latin typeface="Cambria Math"/>
                      </a:rPr>
                      <m:t>,   </m:t>
                    </m:r>
                    <m:sSub>
                      <m:sSubPr>
                        <m:ctrlPr>
                          <a:rPr lang="zh-CN" altLang="zh-CN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𝑛</m:t>
                        </m:r>
                        <m:r>
                          <a:rPr lang="en-US" altLang="zh-CN" sz="280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altLang="zh-CN" sz="2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zh-CN" altLang="zh-CN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CN" altLang="zh-CN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/>
                              </a:rPr>
                              <m:t>1/</m:t>
                            </m:r>
                            <m:r>
                              <a:rPr lang="en-US" altLang="zh-CN" sz="2800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800" dirty="0"/>
                  <a:t> 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575295"/>
                <a:ext cx="3230821" cy="714683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5796136" y="634927"/>
                <a:ext cx="3174715" cy="662425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</a:rPr>
                      <m:t>𝑧</m:t>
                    </m:r>
                    <m:r>
                      <a:rPr lang="en-US" altLang="zh-CN" sz="280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zh-CN" altLang="zh-CN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𝑛</m:t>
                        </m:r>
                        <m:r>
                          <a:rPr lang="en-US" altLang="zh-CN" sz="280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altLang="zh-CN" sz="2800" i="1">
                        <a:latin typeface="Cambria Math"/>
                      </a:rPr>
                      <m:t>𝑐</m:t>
                    </m:r>
                    <m:r>
                      <a:rPr lang="en-US" altLang="zh-CN" sz="2800" i="1">
                        <a:latin typeface="Cambria Math"/>
                      </a:rPr>
                      <m:t>,   </m:t>
                    </m:r>
                    <m:sSub>
                      <m:sSubPr>
                        <m:ctrlPr>
                          <a:rPr lang="zh-CN" altLang="zh-CN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𝑛</m:t>
                        </m:r>
                        <m:r>
                          <a:rPr lang="en-US" altLang="zh-CN" sz="280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altLang="zh-CN" sz="2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zh-CN" altLang="zh-CN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zh-CN" altLang="zh-CN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/>
                              </a:rPr>
                              <m:t>1/</m:t>
                            </m:r>
                            <m:r>
                              <a:rPr lang="en-US" altLang="zh-CN" sz="2800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800" dirty="0"/>
                  <a:t> 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634927"/>
                <a:ext cx="3174715" cy="66242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7" name="组合 6"/>
          <p:cNvGrpSpPr/>
          <p:nvPr/>
        </p:nvGrpSpPr>
        <p:grpSpPr>
          <a:xfrm>
            <a:off x="251520" y="3789040"/>
            <a:ext cx="3462345" cy="2822275"/>
            <a:chOff x="0" y="0"/>
            <a:chExt cx="2699068" cy="2182177"/>
          </a:xfrm>
        </p:grpSpPr>
        <p:grpSp>
          <p:nvGrpSpPr>
            <p:cNvPr id="13" name="组合 12"/>
            <p:cNvGrpSpPr/>
            <p:nvPr/>
          </p:nvGrpSpPr>
          <p:grpSpPr>
            <a:xfrm>
              <a:off x="228600" y="0"/>
              <a:ext cx="2470468" cy="2039620"/>
              <a:chOff x="0" y="0"/>
              <a:chExt cx="2470468" cy="2039620"/>
            </a:xfrm>
          </p:grpSpPr>
          <p:sp>
            <p:nvSpPr>
              <p:cNvPr id="15" name="文本框 3"/>
              <p:cNvSpPr txBox="1"/>
              <p:nvPr/>
            </p:nvSpPr>
            <p:spPr>
              <a:xfrm>
                <a:off x="2214563" y="1771650"/>
                <a:ext cx="255905" cy="26797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 i="1" kern="100">
                    <a:effectLst/>
                    <a:latin typeface="Times New Roman" panose="02020603050405020304"/>
                    <a:ea typeface="宋体" panose="02010600030101010101" pitchFamily="2" charset="-122"/>
                    <a:cs typeface="Times New Roman" panose="02020603050405020304"/>
                  </a:rPr>
                  <a:t>ε</a:t>
                </a:r>
                <a:endParaRPr lang="zh-CN" sz="1050" kern="100">
                  <a:effectLst/>
                  <a:ea typeface="宋体" panose="02010600030101010101" pitchFamily="2" charset="-122"/>
                  <a:cs typeface="Times New Roman" panose="02020603050405020304"/>
                </a:endParaRPr>
              </a:p>
            </p:txBody>
          </p:sp>
          <p:sp>
            <p:nvSpPr>
              <p:cNvPr id="16" name="文本框 4"/>
              <p:cNvSpPr txBox="1"/>
              <p:nvPr/>
            </p:nvSpPr>
            <p:spPr>
              <a:xfrm>
                <a:off x="0" y="0"/>
                <a:ext cx="338138" cy="312103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 i="1" kern="100">
                    <a:effectLst/>
                    <a:latin typeface="Cambria Math" panose="02040503050406030204"/>
                    <a:ea typeface="宋体" panose="02010600030101010101" pitchFamily="2" charset="-122"/>
                    <a:cs typeface="Times New Roman" panose="02020603050405020304"/>
                  </a:rPr>
                  <a:t>𝜇</a:t>
                </a:r>
                <a:endParaRPr lang="zh-CN" sz="1050" kern="100">
                  <a:effectLst/>
                  <a:ea typeface="宋体" panose="02010600030101010101" pitchFamily="2" charset="-122"/>
                  <a:cs typeface="Times New Roman" panose="02020603050405020304"/>
                </a:endParaRPr>
              </a:p>
            </p:txBody>
          </p:sp>
        </p:grp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66687"/>
              <a:ext cx="2688590" cy="201549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" name="组合 7"/>
          <p:cNvGrpSpPr/>
          <p:nvPr/>
        </p:nvGrpSpPr>
        <p:grpSpPr>
          <a:xfrm>
            <a:off x="3208715" y="3826268"/>
            <a:ext cx="3446052" cy="2808311"/>
            <a:chOff x="0" y="0"/>
            <a:chExt cx="3207385" cy="2509520"/>
          </a:xfrm>
        </p:grpSpPr>
        <p:grpSp>
          <p:nvGrpSpPr>
            <p:cNvPr id="9" name="组合 8"/>
            <p:cNvGrpSpPr/>
            <p:nvPr/>
          </p:nvGrpSpPr>
          <p:grpSpPr>
            <a:xfrm>
              <a:off x="342900" y="0"/>
              <a:ext cx="2837180" cy="2366780"/>
              <a:chOff x="0" y="0"/>
              <a:chExt cx="2837180" cy="2366780"/>
            </a:xfrm>
          </p:grpSpPr>
          <p:sp>
            <p:nvSpPr>
              <p:cNvPr id="11" name="文本框 5"/>
              <p:cNvSpPr txBox="1"/>
              <p:nvPr/>
            </p:nvSpPr>
            <p:spPr>
              <a:xfrm>
                <a:off x="2581275" y="2052338"/>
                <a:ext cx="255905" cy="314442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 i="1" kern="100">
                    <a:effectLst/>
                    <a:latin typeface="Times New Roman" panose="02020603050405020304"/>
                    <a:ea typeface="宋体" panose="02010600030101010101" pitchFamily="2" charset="-122"/>
                    <a:cs typeface="Times New Roman" panose="02020603050405020304"/>
                  </a:rPr>
                  <a:t>ε</a:t>
                </a:r>
                <a:endParaRPr lang="zh-CN" sz="1050" kern="100">
                  <a:effectLst/>
                  <a:ea typeface="宋体" panose="02010600030101010101" pitchFamily="2" charset="-122"/>
                  <a:cs typeface="Times New Roman" panose="02020603050405020304"/>
                </a:endParaRPr>
              </a:p>
            </p:txBody>
          </p:sp>
          <p:sp>
            <p:nvSpPr>
              <p:cNvPr id="12" name="文本框 6"/>
              <p:cNvSpPr txBox="1"/>
              <p:nvPr/>
            </p:nvSpPr>
            <p:spPr>
              <a:xfrm>
                <a:off x="0" y="0"/>
                <a:ext cx="332105" cy="29781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 i="1" kern="100">
                    <a:effectLst/>
                    <a:latin typeface="Times New Roman" panose="02020603050405020304"/>
                    <a:ea typeface="宋体" panose="02010600030101010101" pitchFamily="2" charset="-122"/>
                    <a:cs typeface="Times New Roman" panose="02020603050405020304"/>
                  </a:rPr>
                  <a:t>λ</a:t>
                </a:r>
                <a:endParaRPr lang="zh-CN" sz="1050" kern="100">
                  <a:effectLst/>
                  <a:ea typeface="宋体" panose="02010600030101010101" pitchFamily="2" charset="-122"/>
                  <a:cs typeface="Times New Roman" panose="02020603050405020304"/>
                </a:endParaRPr>
              </a:p>
            </p:txBody>
          </p:sp>
        </p:grp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4775"/>
              <a:ext cx="3207385" cy="240474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" name="矩形 16"/>
          <p:cNvSpPr/>
          <p:nvPr/>
        </p:nvSpPr>
        <p:spPr>
          <a:xfrm>
            <a:off x="5508104" y="1556792"/>
            <a:ext cx="3257599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/>
              <a:t>若</a:t>
            </a:r>
            <a:r>
              <a:rPr lang="zh-CN" altLang="zh-CN" sz="2800" b="1" dirty="0" smtClean="0"/>
              <a:t>衣物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清洁</a:t>
            </a:r>
            <a:r>
              <a:rPr lang="zh-CN" altLang="zh-CN" sz="2800" b="1" dirty="0">
                <a:solidFill>
                  <a:srgbClr val="FF0000"/>
                </a:solidFill>
              </a:rPr>
              <a:t>程度要求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较高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ε</a:t>
            </a:r>
            <a:r>
              <a:rPr lang="zh-CN" altLang="en-US" sz="2800" b="1" dirty="0" smtClean="0"/>
              <a:t>≤</a:t>
            </a:r>
            <a:r>
              <a:rPr lang="en-US" altLang="zh-CN" sz="2800" b="1" dirty="0" smtClean="0"/>
              <a:t>2%</a:t>
            </a:r>
            <a:r>
              <a:rPr lang="en-US" altLang="zh-CN" sz="2800" b="1" dirty="0"/>
              <a:t>)</a:t>
            </a:r>
            <a:r>
              <a:rPr lang="zh-CN" altLang="zh-CN" sz="2800" b="1" dirty="0" smtClean="0"/>
              <a:t>，</a:t>
            </a:r>
            <a:r>
              <a:rPr lang="zh-CN" altLang="zh-CN" sz="2800" b="1" dirty="0"/>
              <a:t>洗衣机</a:t>
            </a:r>
            <a:r>
              <a:rPr lang="zh-CN" altLang="zh-CN" sz="2800" b="1" dirty="0">
                <a:solidFill>
                  <a:srgbClr val="FF0000"/>
                </a:solidFill>
              </a:rPr>
              <a:t>运行</a:t>
            </a:r>
            <a:r>
              <a:rPr lang="en-US" altLang="zh-CN" sz="2800" b="1" dirty="0">
                <a:solidFill>
                  <a:srgbClr val="FF0000"/>
                </a:solidFill>
              </a:rPr>
              <a:t>4</a:t>
            </a:r>
            <a:r>
              <a:rPr lang="zh-CN" altLang="zh-CN" sz="2800" b="1" dirty="0">
                <a:solidFill>
                  <a:srgbClr val="FF0000"/>
                </a:solidFill>
              </a:rPr>
              <a:t>轮</a:t>
            </a:r>
            <a:r>
              <a:rPr lang="zh-CN" altLang="zh-CN" sz="2800" b="1" dirty="0"/>
              <a:t>的总用水量</a:t>
            </a:r>
            <a:r>
              <a:rPr lang="zh-CN" altLang="zh-CN" sz="2800" b="1" dirty="0" smtClean="0"/>
              <a:t>最少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8" name="矩形 17"/>
          <p:cNvSpPr/>
          <p:nvPr/>
        </p:nvSpPr>
        <p:spPr>
          <a:xfrm>
            <a:off x="6433186" y="3957157"/>
            <a:ext cx="260572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solidFill>
                  <a:srgbClr val="FF0000"/>
                </a:solidFill>
              </a:rPr>
              <a:t>清洁程度要求较低</a:t>
            </a:r>
            <a:r>
              <a:rPr lang="zh-CN" altLang="zh-CN" sz="2800" b="1" dirty="0" smtClean="0"/>
              <a:t>时</a:t>
            </a:r>
            <a:r>
              <a:rPr lang="en-US" altLang="zh-CN" sz="2800" b="1" dirty="0"/>
              <a:t>(</a:t>
            </a:r>
            <a:r>
              <a:rPr lang="en-US" altLang="zh-CN" sz="2800" b="1" i="1" dirty="0" smtClean="0"/>
              <a:t>ε</a:t>
            </a:r>
            <a:r>
              <a:rPr lang="zh-CN" altLang="en-US" sz="2800" b="1" dirty="0" smtClean="0"/>
              <a:t>≥</a:t>
            </a:r>
            <a:r>
              <a:rPr lang="en-US" altLang="zh-CN" sz="2800" b="1" dirty="0" smtClean="0"/>
              <a:t>5%)</a:t>
            </a:r>
            <a:r>
              <a:rPr lang="zh-CN" altLang="zh-CN" sz="2800" b="1" dirty="0" smtClean="0"/>
              <a:t>，总</a:t>
            </a:r>
            <a:r>
              <a:rPr lang="zh-CN" altLang="zh-CN" sz="2800" b="1" dirty="0"/>
              <a:t>用水量都差不多</a:t>
            </a:r>
            <a:r>
              <a:rPr lang="zh-CN" altLang="zh-CN" sz="2800" b="1" dirty="0" smtClean="0"/>
              <a:t>，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运行</a:t>
            </a:r>
            <a:r>
              <a:rPr lang="en-US" altLang="zh-CN" sz="2800" b="1" dirty="0">
                <a:solidFill>
                  <a:srgbClr val="FF0000"/>
                </a:solidFill>
              </a:rPr>
              <a:t>3</a:t>
            </a:r>
            <a:r>
              <a:rPr lang="zh-CN" altLang="zh-CN" sz="2800" b="1" dirty="0">
                <a:solidFill>
                  <a:srgbClr val="FF0000"/>
                </a:solidFill>
              </a:rPr>
              <a:t>轮</a:t>
            </a:r>
            <a:r>
              <a:rPr lang="zh-CN" altLang="zh-CN" sz="2800" b="1" dirty="0"/>
              <a:t>更</a:t>
            </a:r>
            <a:r>
              <a:rPr lang="zh-CN" altLang="zh-CN" sz="2800" b="1" dirty="0" smtClean="0"/>
              <a:t>合适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0617" y="620688"/>
            <a:ext cx="1717137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模型讨论 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2954551" y="629608"/>
            <a:ext cx="43140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</a:rPr>
              <a:t>每轮加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水量</a:t>
            </a:r>
            <a:r>
              <a:rPr lang="en-US" altLang="zh-CN" sz="2800" b="1" i="1" dirty="0">
                <a:solidFill>
                  <a:srgbClr val="FF0000"/>
                </a:solidFill>
              </a:rPr>
              <a:t>u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的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上限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和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下限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22828" y="2659916"/>
            <a:ext cx="35638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1" dirty="0" smtClean="0"/>
              <a:t>c~</a:t>
            </a:r>
            <a:r>
              <a:rPr lang="zh-CN" altLang="zh-CN" sz="2800" b="1" dirty="0" smtClean="0"/>
              <a:t>脱水后衣物含水量</a:t>
            </a:r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4764615" y="3972530"/>
            <a:ext cx="1532280" cy="523220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r>
              <a:rPr lang="en-US" altLang="zh-CN" sz="2800" b="1" i="1" dirty="0" err="1" smtClean="0"/>
              <a:t>u</a:t>
            </a:r>
            <a:r>
              <a:rPr lang="en-US" altLang="zh-CN" sz="2800" b="1" i="1" baseline="-25000" dirty="0" err="1" smtClean="0"/>
              <a:t>min</a:t>
            </a:r>
            <a:r>
              <a:rPr lang="en-US" altLang="zh-CN" sz="2800" b="1" dirty="0" smtClean="0"/>
              <a:t>= </a:t>
            </a:r>
            <a:r>
              <a:rPr lang="en-US" altLang="zh-CN" sz="2800" b="1" i="1" dirty="0" err="1" smtClean="0"/>
              <a:t>bw</a:t>
            </a:r>
            <a:endParaRPr lang="zh-CN" altLang="en-US" sz="2800" b="1" dirty="0"/>
          </a:p>
        </p:txBody>
      </p:sp>
      <p:sp>
        <p:nvSpPr>
          <p:cNvPr id="9" name="矩形 8"/>
          <p:cNvSpPr/>
          <p:nvPr/>
        </p:nvSpPr>
        <p:spPr>
          <a:xfrm>
            <a:off x="582942" y="4564994"/>
            <a:ext cx="77158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1" dirty="0"/>
              <a:t>a</a:t>
            </a:r>
            <a:r>
              <a:rPr lang="zh-CN" altLang="zh-CN" sz="2800" b="1" dirty="0"/>
              <a:t>和</a:t>
            </a:r>
            <a:r>
              <a:rPr lang="en-US" altLang="zh-CN" sz="2800" b="1" i="1" dirty="0" smtClean="0"/>
              <a:t>b</a:t>
            </a:r>
            <a:r>
              <a:rPr lang="zh-CN" altLang="zh-CN" sz="2800" b="1" dirty="0" smtClean="0"/>
              <a:t>取决于</a:t>
            </a:r>
            <a:r>
              <a:rPr lang="zh-CN" altLang="zh-CN" sz="2800" b="1" dirty="0"/>
              <a:t>衣物的质地</a:t>
            </a:r>
            <a:r>
              <a:rPr lang="zh-CN" altLang="zh-CN" sz="2800" b="1" dirty="0" smtClean="0"/>
              <a:t>，</a:t>
            </a:r>
            <a:r>
              <a:rPr lang="zh-CN" altLang="en-US" sz="2800" b="1" dirty="0" smtClean="0"/>
              <a:t>其</a:t>
            </a:r>
            <a:r>
              <a:rPr lang="zh-CN" altLang="zh-CN" sz="2800" b="1" dirty="0" smtClean="0"/>
              <a:t>数值可通过实验确定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grpSp>
        <p:nvGrpSpPr>
          <p:cNvPr id="26" name="组合 25"/>
          <p:cNvGrpSpPr/>
          <p:nvPr/>
        </p:nvGrpSpPr>
        <p:grpSpPr>
          <a:xfrm>
            <a:off x="783496" y="1340768"/>
            <a:ext cx="4724608" cy="523220"/>
            <a:chOff x="783496" y="1340768"/>
            <a:chExt cx="4724608" cy="523220"/>
          </a:xfrm>
        </p:grpSpPr>
        <p:sp>
          <p:nvSpPr>
            <p:cNvPr id="3" name="矩形 2"/>
            <p:cNvSpPr/>
            <p:nvPr/>
          </p:nvSpPr>
          <p:spPr>
            <a:xfrm>
              <a:off x="783496" y="1340768"/>
              <a:ext cx="472460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800" b="1" dirty="0" smtClean="0"/>
                <a:t>缸体容积限制</a:t>
              </a:r>
              <a:r>
                <a:rPr lang="en-US" altLang="zh-CN" sz="2800" b="1" dirty="0" smtClean="0"/>
                <a:t>     </a:t>
              </a:r>
              <a:r>
                <a:rPr lang="en-US" altLang="zh-CN" sz="2800" b="1" i="1" dirty="0" smtClean="0"/>
                <a:t>u</a:t>
              </a:r>
              <a:r>
                <a:rPr lang="zh-CN" altLang="en-US" sz="2800" b="1" dirty="0"/>
                <a:t>的</a:t>
              </a:r>
              <a:r>
                <a:rPr lang="zh-CN" altLang="zh-CN" sz="2800" b="1" dirty="0" smtClean="0"/>
                <a:t>上限</a:t>
              </a:r>
              <a:r>
                <a:rPr lang="en-US" altLang="zh-CN" sz="2800" b="1" i="1" dirty="0" err="1" smtClean="0"/>
                <a:t>u</a:t>
              </a:r>
              <a:r>
                <a:rPr lang="en-US" altLang="zh-CN" sz="2800" b="1" i="1" baseline="-25000" dirty="0" err="1" smtClean="0"/>
                <a:t>max</a:t>
              </a:r>
              <a:endParaRPr lang="zh-CN" altLang="en-US" sz="2800" b="1" dirty="0"/>
            </a:p>
          </p:txBody>
        </p:sp>
        <p:sp>
          <p:nvSpPr>
            <p:cNvPr id="10" name="右箭头 9"/>
            <p:cNvSpPr/>
            <p:nvPr/>
          </p:nvSpPr>
          <p:spPr bwMode="auto">
            <a:xfrm>
              <a:off x="3109796" y="1340768"/>
              <a:ext cx="216024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684643" y="2636912"/>
            <a:ext cx="36834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1" dirty="0" smtClean="0">
                <a:solidFill>
                  <a:srgbClr val="000000"/>
                </a:solidFill>
              </a:rPr>
              <a:t>w</a:t>
            </a:r>
            <a:r>
              <a:rPr lang="en-US" altLang="zh-CN" sz="2800" b="1" dirty="0" smtClean="0"/>
              <a:t>~</a:t>
            </a:r>
            <a:r>
              <a:rPr lang="zh-CN" altLang="zh-CN" sz="2800" b="1" dirty="0" smtClean="0">
                <a:solidFill>
                  <a:srgbClr val="000000"/>
                </a:solidFill>
              </a:rPr>
              <a:t>洗涤</a:t>
            </a:r>
            <a:r>
              <a:rPr lang="zh-CN" altLang="zh-CN" sz="2800" b="1" dirty="0">
                <a:solidFill>
                  <a:srgbClr val="000000"/>
                </a:solidFill>
              </a:rPr>
              <a:t>前</a:t>
            </a:r>
            <a:r>
              <a:rPr lang="zh-CN" altLang="zh-CN" sz="2800" b="1" dirty="0" smtClean="0">
                <a:solidFill>
                  <a:srgbClr val="000000"/>
                </a:solidFill>
              </a:rPr>
              <a:t>衣物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质量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(kg)</a:t>
            </a:r>
            <a:endParaRPr lang="zh-CN" altLang="en-US" sz="2800" b="1" dirty="0"/>
          </a:p>
        </p:txBody>
      </p:sp>
      <p:sp>
        <p:nvSpPr>
          <p:cNvPr id="14" name="矩形 13"/>
          <p:cNvSpPr/>
          <p:nvPr/>
        </p:nvSpPr>
        <p:spPr>
          <a:xfrm>
            <a:off x="641903" y="3296910"/>
            <a:ext cx="4170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1" dirty="0" smtClean="0"/>
              <a:t>a~</a:t>
            </a:r>
            <a:r>
              <a:rPr lang="zh-CN" altLang="en-US" sz="2800" b="1" dirty="0" smtClean="0"/>
              <a:t>每</a:t>
            </a:r>
            <a:r>
              <a:rPr lang="en-US" altLang="zh-CN" sz="2800" b="1" dirty="0">
                <a:solidFill>
                  <a:srgbClr val="000000"/>
                </a:solidFill>
              </a:rPr>
              <a:t>kg</a:t>
            </a:r>
            <a:r>
              <a:rPr lang="zh-CN" altLang="zh-CN" sz="2800" b="1" dirty="0" smtClean="0"/>
              <a:t>衣物</a:t>
            </a:r>
            <a:r>
              <a:rPr lang="zh-CN" altLang="zh-CN" sz="2800" b="1" dirty="0"/>
              <a:t>脱水</a:t>
            </a:r>
            <a:r>
              <a:rPr lang="zh-CN" altLang="zh-CN" sz="2800" b="1" dirty="0" smtClean="0"/>
              <a:t>后含水量</a:t>
            </a:r>
            <a:endParaRPr lang="zh-CN" altLang="en-US" sz="2800" b="1" dirty="0"/>
          </a:p>
        </p:txBody>
      </p:sp>
      <p:sp>
        <p:nvSpPr>
          <p:cNvPr id="15" name="矩形 14"/>
          <p:cNvSpPr/>
          <p:nvPr/>
        </p:nvSpPr>
        <p:spPr>
          <a:xfrm>
            <a:off x="4771603" y="3296910"/>
            <a:ext cx="1146468" cy="523220"/>
          </a:xfrm>
          <a:prstGeom prst="rect">
            <a:avLst/>
          </a:prstGeom>
          <a:solidFill>
            <a:srgbClr val="FFCCFF"/>
          </a:solidFill>
        </p:spPr>
        <p:txBody>
          <a:bodyPr wrap="none">
            <a:spAutoFit/>
          </a:bodyPr>
          <a:lstStyle/>
          <a:p>
            <a:r>
              <a:rPr lang="en-US" altLang="zh-CN" sz="2800" b="1" i="1" dirty="0" smtClean="0"/>
              <a:t>c </a:t>
            </a:r>
            <a:r>
              <a:rPr lang="en-US" altLang="zh-CN" sz="2800" b="1" dirty="0" smtClean="0"/>
              <a:t>=</a:t>
            </a:r>
            <a:r>
              <a:rPr lang="en-US" altLang="zh-CN" sz="2800" b="1" i="1" dirty="0" smtClean="0"/>
              <a:t> </a:t>
            </a:r>
            <a:r>
              <a:rPr lang="en-US" altLang="zh-CN" sz="2800" b="1" i="1" dirty="0"/>
              <a:t>aw</a:t>
            </a:r>
            <a:endParaRPr lang="zh-CN" altLang="en-US" sz="2800" b="1" dirty="0"/>
          </a:p>
        </p:txBody>
      </p:sp>
      <p:sp>
        <p:nvSpPr>
          <p:cNvPr id="16" name="矩形 15"/>
          <p:cNvSpPr/>
          <p:nvPr/>
        </p:nvSpPr>
        <p:spPr>
          <a:xfrm>
            <a:off x="588151" y="3964523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b="1" i="1" dirty="0" smtClean="0"/>
              <a:t>b</a:t>
            </a:r>
            <a:r>
              <a:rPr lang="en-US" altLang="zh-CN" sz="2800" b="1" dirty="0" smtClean="0"/>
              <a:t>~</a:t>
            </a:r>
            <a:r>
              <a:rPr lang="zh-CN" altLang="en-US" sz="2800" b="1" dirty="0"/>
              <a:t>每</a:t>
            </a:r>
            <a:r>
              <a:rPr lang="en-US" altLang="zh-CN" sz="2800" b="1" dirty="0">
                <a:solidFill>
                  <a:srgbClr val="000000"/>
                </a:solidFill>
              </a:rPr>
              <a:t>kg</a:t>
            </a:r>
            <a:r>
              <a:rPr lang="zh-CN" altLang="zh-CN" sz="2800" b="1" dirty="0" smtClean="0"/>
              <a:t>衣物</a:t>
            </a:r>
            <a:r>
              <a:rPr lang="zh-CN" altLang="zh-CN" sz="2800" b="1" dirty="0"/>
              <a:t>浸泡所</a:t>
            </a:r>
            <a:r>
              <a:rPr lang="zh-CN" altLang="zh-CN" sz="2800" b="1" dirty="0" smtClean="0"/>
              <a:t>需水量</a:t>
            </a:r>
            <a:endParaRPr lang="zh-CN" altLang="en-US" sz="2800" b="1" dirty="0"/>
          </a:p>
        </p:txBody>
      </p:sp>
      <p:grpSp>
        <p:nvGrpSpPr>
          <p:cNvPr id="27" name="组合 26"/>
          <p:cNvGrpSpPr/>
          <p:nvPr/>
        </p:nvGrpSpPr>
        <p:grpSpPr>
          <a:xfrm>
            <a:off x="683568" y="1960036"/>
            <a:ext cx="4752528" cy="542705"/>
            <a:chOff x="683568" y="1960036"/>
            <a:chExt cx="4752528" cy="542705"/>
          </a:xfrm>
        </p:grpSpPr>
        <p:sp>
          <p:nvSpPr>
            <p:cNvPr id="4" name="矩形 3"/>
            <p:cNvSpPr/>
            <p:nvPr/>
          </p:nvSpPr>
          <p:spPr>
            <a:xfrm>
              <a:off x="683568" y="1979521"/>
              <a:ext cx="475252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800" b="1" dirty="0" smtClean="0"/>
                <a:t>浸没衣物</a:t>
              </a:r>
              <a:r>
                <a:rPr lang="zh-CN" altLang="en-US" sz="2800" b="1" dirty="0" smtClean="0"/>
                <a:t>需求      </a:t>
              </a:r>
              <a:r>
                <a:rPr lang="en-US" altLang="zh-CN" sz="2800" b="1" i="1" dirty="0" smtClean="0"/>
                <a:t>u</a:t>
              </a:r>
              <a:r>
                <a:rPr lang="zh-CN" altLang="en-US" sz="2800" b="1" dirty="0" smtClean="0"/>
                <a:t>的下</a:t>
              </a:r>
              <a:r>
                <a:rPr lang="zh-CN" altLang="zh-CN" sz="2800" b="1" dirty="0" smtClean="0"/>
                <a:t>限</a:t>
              </a:r>
              <a:r>
                <a:rPr lang="en-US" altLang="zh-CN" sz="2800" b="1" i="1" dirty="0" err="1" smtClean="0"/>
                <a:t>u</a:t>
              </a:r>
              <a:r>
                <a:rPr lang="en-US" altLang="zh-CN" sz="2800" b="1" i="1" baseline="-25000" dirty="0" err="1" smtClean="0"/>
                <a:t>min</a:t>
              </a:r>
              <a:endParaRPr lang="zh-CN" altLang="en-US" sz="2800" b="1" dirty="0"/>
            </a:p>
          </p:txBody>
        </p:sp>
        <p:sp>
          <p:nvSpPr>
            <p:cNvPr id="18" name="右箭头 17"/>
            <p:cNvSpPr/>
            <p:nvPr/>
          </p:nvSpPr>
          <p:spPr bwMode="auto">
            <a:xfrm>
              <a:off x="3059832" y="1960036"/>
              <a:ext cx="216024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5883550" y="1698426"/>
            <a:ext cx="2485515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b="1" i="1" dirty="0" err="1" smtClean="0"/>
              <a:t>u</a:t>
            </a:r>
            <a:r>
              <a:rPr lang="en-US" altLang="zh-CN" sz="2800" b="1" i="1" baseline="-25000" dirty="0" err="1" smtClean="0"/>
              <a:t>min</a:t>
            </a:r>
            <a:r>
              <a:rPr lang="en-US" altLang="zh-CN" sz="2800" b="1" i="1" dirty="0"/>
              <a:t> </a:t>
            </a:r>
            <a:r>
              <a:rPr lang="zh-CN" altLang="en-US" sz="2800" b="1" dirty="0"/>
              <a:t>≤ </a:t>
            </a:r>
            <a:r>
              <a:rPr lang="en-US" altLang="zh-CN" sz="2800" b="1" i="1" dirty="0" smtClean="0"/>
              <a:t>u</a:t>
            </a:r>
            <a:r>
              <a:rPr lang="zh-CN" altLang="en-US" sz="2800" b="1" dirty="0"/>
              <a:t> ≤</a:t>
            </a:r>
            <a:r>
              <a:rPr lang="en-US" altLang="zh-CN" sz="2800" b="1" i="1" dirty="0" smtClean="0"/>
              <a:t> </a:t>
            </a:r>
            <a:r>
              <a:rPr lang="en-US" altLang="zh-CN" sz="2800" b="1" i="1" dirty="0" err="1" smtClean="0"/>
              <a:t>u</a:t>
            </a:r>
            <a:r>
              <a:rPr lang="en-US" altLang="zh-CN" sz="2800" b="1" i="1" baseline="-25000" dirty="0" err="1" smtClean="0"/>
              <a:t>max</a:t>
            </a:r>
            <a:endParaRPr lang="zh-CN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/>
              <p:cNvSpPr/>
              <p:nvPr/>
            </p:nvSpPr>
            <p:spPr>
              <a:xfrm>
                <a:off x="6076131" y="3315831"/>
                <a:ext cx="274434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i="1" dirty="0" smtClean="0">
                    <a:solidFill>
                      <a:srgbClr val="FF0000"/>
                    </a:solidFill>
                  </a:rPr>
                  <a:t>u</a:t>
                </a:r>
                <a:r>
                  <a:rPr lang="en-US" altLang="zh-CN" sz="28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zh-CN" altLang="zh-CN" sz="2800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𝝁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altLang="zh-CN" sz="2800" b="1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sz="2800" b="1" i="1" dirty="0" smtClean="0">
                    <a:solidFill>
                      <a:schemeClr val="tx1"/>
                    </a:solidFill>
                  </a:rPr>
                  <a:t>c 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</a:rPr>
                  <a:t>=</a:t>
                </a:r>
                <a:r>
                  <a:rPr lang="zh-CN" altLang="zh-CN" sz="2800" b="1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𝝁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altLang="zh-CN" sz="2800" b="1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sz="2800" b="1" i="1" dirty="0">
                    <a:solidFill>
                      <a:srgbClr val="FF0000"/>
                    </a:solidFill>
                  </a:rPr>
                  <a:t>aw</a:t>
                </a:r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131" y="3315831"/>
                <a:ext cx="2744341" cy="523220"/>
              </a:xfrm>
              <a:prstGeom prst="rect">
                <a:avLst/>
              </a:prstGeom>
              <a:blipFill rotWithShape="1">
                <a:blip r:embed="rId1"/>
                <a:stretch>
                  <a:fillRect l="-4667" t="-11628" r="-3333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1" name="矩形 20"/>
          <p:cNvSpPr/>
          <p:nvPr/>
        </p:nvSpPr>
        <p:spPr>
          <a:xfrm>
            <a:off x="861063" y="5161196"/>
            <a:ext cx="1352769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b="1" i="1" dirty="0" err="1" smtClean="0"/>
              <a:t>u</a:t>
            </a:r>
            <a:r>
              <a:rPr lang="en-US" altLang="zh-CN" sz="2800" b="1" i="1" baseline="-25000" dirty="0" err="1" smtClean="0"/>
              <a:t>min</a:t>
            </a:r>
            <a:r>
              <a:rPr lang="en-US" altLang="zh-CN" sz="2800" b="1" i="1" dirty="0"/>
              <a:t> </a:t>
            </a:r>
            <a:r>
              <a:rPr lang="zh-CN" altLang="en-US" sz="2800" b="1" dirty="0"/>
              <a:t>≤ </a:t>
            </a:r>
            <a:r>
              <a:rPr lang="en-US" altLang="zh-CN" sz="2800" b="1" i="1" dirty="0" smtClean="0"/>
              <a:t>u</a:t>
            </a:r>
            <a:endParaRPr lang="zh-CN" altLang="en-US" sz="2800" b="1" dirty="0"/>
          </a:p>
        </p:txBody>
      </p:sp>
      <p:sp>
        <p:nvSpPr>
          <p:cNvPr id="22" name="矩形 21"/>
          <p:cNvSpPr/>
          <p:nvPr/>
        </p:nvSpPr>
        <p:spPr>
          <a:xfrm>
            <a:off x="827584" y="5805264"/>
            <a:ext cx="1519374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b="1" i="1" dirty="0" smtClean="0"/>
              <a:t>u</a:t>
            </a:r>
            <a:r>
              <a:rPr lang="zh-CN" altLang="en-US" sz="2800" b="1" dirty="0" smtClean="0"/>
              <a:t> </a:t>
            </a:r>
            <a:r>
              <a:rPr lang="zh-CN" altLang="en-US" sz="2800" b="1" dirty="0"/>
              <a:t>≤</a:t>
            </a:r>
            <a:r>
              <a:rPr lang="en-US" altLang="zh-CN" sz="2800" b="1" i="1" dirty="0" smtClean="0"/>
              <a:t> </a:t>
            </a:r>
            <a:r>
              <a:rPr lang="en-US" altLang="zh-CN" sz="2800" b="1" i="1" dirty="0" err="1" smtClean="0"/>
              <a:t>u</a:t>
            </a:r>
            <a:r>
              <a:rPr lang="en-US" altLang="zh-CN" sz="2800" b="1" i="1" baseline="-25000" dirty="0" err="1" smtClean="0"/>
              <a:t>max</a:t>
            </a:r>
            <a:endParaRPr lang="zh-CN" altLang="en-US" sz="2800" b="1" dirty="0"/>
          </a:p>
        </p:txBody>
      </p:sp>
      <p:grpSp>
        <p:nvGrpSpPr>
          <p:cNvPr id="28" name="组合 27"/>
          <p:cNvGrpSpPr/>
          <p:nvPr/>
        </p:nvGrpSpPr>
        <p:grpSpPr>
          <a:xfrm>
            <a:off x="2333620" y="5161196"/>
            <a:ext cx="1457792" cy="545034"/>
            <a:chOff x="2333620" y="5161196"/>
            <a:chExt cx="1457792" cy="545034"/>
          </a:xfrm>
          <a:solidFill>
            <a:srgbClr val="FFFF00"/>
          </a:solidFill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矩形 16"/>
                <p:cNvSpPr/>
                <p:nvPr/>
              </p:nvSpPr>
              <p:spPr>
                <a:xfrm>
                  <a:off x="2580375" y="5161196"/>
                  <a:ext cx="1211037" cy="523220"/>
                </a:xfrm>
                <a:prstGeom prst="rect">
                  <a:avLst/>
                </a:prstGeom>
                <a:grpFill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zh-CN" sz="28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/>
                            </a:rPr>
                            <m:t>𝒏</m:t>
                          </m:r>
                          <m:r>
                            <a:rPr lang="en-US" altLang="zh-CN" sz="2800" b="1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a14:m>
                  <a:r>
                    <a:rPr lang="en-US" altLang="zh-CN" sz="2800" b="1" i="1" dirty="0" smtClean="0"/>
                    <a:t>a</a:t>
                  </a:r>
                  <a:r>
                    <a:rPr lang="en-US" altLang="zh-CN" sz="2800" b="1" i="1" dirty="0" err="1"/>
                    <a:t>≥b</a:t>
                  </a:r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17" name="矩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0375" y="5161196"/>
                  <a:ext cx="1211037" cy="52322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11765" r="-9045" b="-3294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23" name="右箭头 22"/>
            <p:cNvSpPr/>
            <p:nvPr/>
          </p:nvSpPr>
          <p:spPr bwMode="auto">
            <a:xfrm>
              <a:off x="2333620" y="5221598"/>
              <a:ext cx="216024" cy="484632"/>
            </a:xfrm>
            <a:prstGeom prst="rightArrow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/>
              <p:cNvSpPr/>
              <p:nvPr/>
            </p:nvSpPr>
            <p:spPr>
              <a:xfrm>
                <a:off x="4108026" y="5191646"/>
                <a:ext cx="419078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</a:rPr>
                          <m:t>𝝁</m:t>
                        </m:r>
                      </m:e>
                      <m:sub>
                        <m:r>
                          <a:rPr lang="en-US" altLang="zh-CN" sz="2800" b="1" i="1">
                            <a:latin typeface="Cambria Math"/>
                          </a:rPr>
                          <m:t>𝒏</m:t>
                        </m:r>
                        <m:r>
                          <a:rPr lang="en-US" altLang="zh-CN" sz="2800" b="1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sz="2800" b="1" dirty="0" smtClean="0"/>
                  <a:t>=2, 3</a:t>
                </a:r>
                <a:r>
                  <a:rPr lang="zh-CN" altLang="en-US" sz="2800" b="1" dirty="0" smtClean="0"/>
                  <a:t>时大体上能满足</a:t>
                </a:r>
                <a:r>
                  <a:rPr lang="en-US" altLang="zh-CN" sz="2800" b="1" dirty="0" smtClean="0"/>
                  <a:t>.</a:t>
                </a:r>
                <a:endParaRPr lang="zh-CN" altLang="en-US" sz="2800" b="1" dirty="0"/>
              </a:p>
            </p:txBody>
          </p:sp>
        </mc:Choice>
        <mc:Fallback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026" y="5191646"/>
                <a:ext cx="4190783" cy="523220"/>
              </a:xfrm>
              <a:prstGeom prst="rect">
                <a:avLst/>
              </a:prstGeom>
              <a:blipFill rotWithShape="1">
                <a:blip r:embed="rId3"/>
                <a:stretch>
                  <a:fillRect t="-15294" b="-34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5" name="矩形 24"/>
          <p:cNvSpPr/>
          <p:nvPr/>
        </p:nvSpPr>
        <p:spPr>
          <a:xfrm>
            <a:off x="2699792" y="5877272"/>
            <a:ext cx="41907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通过控制</a:t>
            </a:r>
            <a:r>
              <a:rPr lang="en-US" altLang="zh-CN" sz="2800" b="1" i="1" dirty="0" smtClean="0"/>
              <a:t>w</a:t>
            </a:r>
            <a:r>
              <a:rPr lang="zh-CN" altLang="en-US" sz="2800" b="1" dirty="0" smtClean="0"/>
              <a:t>来满足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  <p:bldP spid="9" grpId="0"/>
      <p:bldP spid="13" grpId="0"/>
      <p:bldP spid="14" grpId="0"/>
      <p:bldP spid="15" grpId="0" animBg="1"/>
      <p:bldP spid="16" grpId="0"/>
      <p:bldP spid="19" grpId="0" animBg="1"/>
      <p:bldP spid="20" grpId="0"/>
      <p:bldP spid="21" grpId="0" animBg="1"/>
      <p:bldP spid="22" grpId="0" animBg="1"/>
      <p:bldP spid="24" grpId="0"/>
      <p:bldP spid="2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1" name="文本框 27650"/>
          <p:cNvSpPr txBox="1"/>
          <p:nvPr/>
        </p:nvSpPr>
        <p:spPr>
          <a:xfrm>
            <a:off x="1676400" y="381000"/>
            <a:ext cx="4648200" cy="64516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3600" b="1" dirty="0">
                <a:latin typeface="楷体_GB2312" pitchFamily="49" charset="-122"/>
                <a:ea typeface="楷体_GB2312" pitchFamily="49" charset="-122"/>
              </a:rPr>
              <a:t>2.7  </a:t>
            </a: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公平的席位分配</a:t>
            </a:r>
            <a:endParaRPr lang="zh-CN" altLang="en-US" sz="3600" b="1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7652" name="组合 27651"/>
          <p:cNvGrpSpPr/>
          <p:nvPr/>
        </p:nvGrpSpPr>
        <p:grpSpPr>
          <a:xfrm>
            <a:off x="990600" y="3200400"/>
            <a:ext cx="5257800" cy="3352800"/>
            <a:chOff x="816" y="2016"/>
            <a:chExt cx="3312" cy="2112"/>
          </a:xfrm>
        </p:grpSpPr>
        <p:sp>
          <p:nvSpPr>
            <p:cNvPr id="27653" name="文本框 27652"/>
            <p:cNvSpPr txBox="1"/>
            <p:nvPr/>
          </p:nvSpPr>
          <p:spPr>
            <a:xfrm>
              <a:off x="816" y="2064"/>
              <a:ext cx="3312" cy="202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系别  学生   比例      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20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席的分配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          人数  （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%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）   比例    结果</a:t>
              </a:r>
              <a:endParaRPr lang="zh-CN" altLang="en-US" sz="2800" b="1">
                <a:latin typeface="Times New Roman" panose="02020603050405020304" pitchFamily="18" charset="0"/>
              </a:endParaRPr>
            </a:p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 甲      </a:t>
              </a:r>
              <a:r>
                <a:rPr lang="en-US" altLang="zh-CN" sz="2800" b="1">
                  <a:latin typeface="Times New Roman" panose="02020603050405020304" pitchFamily="18" charset="0"/>
                </a:rPr>
                <a:t>103    51.5             </a:t>
              </a:r>
              <a:endParaRPr lang="en-US" altLang="zh-CN" sz="2800" b="1">
                <a:latin typeface="Times New Roman" panose="02020603050405020304" pitchFamily="18" charset="0"/>
              </a:endParaRPr>
            </a:p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乙       </a:t>
              </a:r>
              <a:r>
                <a:rPr lang="en-US" altLang="zh-CN" sz="2800" b="1">
                  <a:latin typeface="Times New Roman" panose="02020603050405020304" pitchFamily="18" charset="0"/>
                </a:rPr>
                <a:t>63     31.5</a:t>
              </a:r>
              <a:endParaRPr lang="en-US" altLang="zh-CN" sz="2800" b="1">
                <a:latin typeface="Times New Roman" panose="02020603050405020304" pitchFamily="18" charset="0"/>
              </a:endParaRPr>
            </a:p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丙       </a:t>
              </a:r>
              <a:r>
                <a:rPr lang="en-US" altLang="zh-CN" sz="2800" b="1">
                  <a:latin typeface="Times New Roman" panose="02020603050405020304" pitchFamily="18" charset="0"/>
                </a:rPr>
                <a:t>34     17.0</a:t>
              </a:r>
              <a:endParaRPr lang="en-US" altLang="zh-CN" sz="2800" b="1">
                <a:latin typeface="Times New Roman" panose="02020603050405020304" pitchFamily="18" charset="0"/>
              </a:endParaRPr>
            </a:p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总和  </a:t>
              </a:r>
              <a:r>
                <a:rPr lang="en-US" altLang="zh-CN" sz="2800" b="1">
                  <a:latin typeface="Times New Roman" panose="02020603050405020304" pitchFamily="18" charset="0"/>
                </a:rPr>
                <a:t>200    100.0     20.0       20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27654" name="直接连接符 27653"/>
            <p:cNvSpPr/>
            <p:nvPr/>
          </p:nvSpPr>
          <p:spPr>
            <a:xfrm>
              <a:off x="816" y="2688"/>
              <a:ext cx="326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55" name="直接连接符 27654"/>
            <p:cNvSpPr/>
            <p:nvPr/>
          </p:nvSpPr>
          <p:spPr>
            <a:xfrm>
              <a:off x="816" y="3744"/>
              <a:ext cx="326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56" name="直接连接符 27655"/>
            <p:cNvSpPr/>
            <p:nvPr/>
          </p:nvSpPr>
          <p:spPr>
            <a:xfrm>
              <a:off x="1344" y="2016"/>
              <a:ext cx="0" cy="206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57" name="直接连接符 27656"/>
            <p:cNvSpPr/>
            <p:nvPr/>
          </p:nvSpPr>
          <p:spPr>
            <a:xfrm>
              <a:off x="1920" y="2016"/>
              <a:ext cx="0" cy="206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58" name="直接连接符 27657"/>
            <p:cNvSpPr/>
            <p:nvPr/>
          </p:nvSpPr>
          <p:spPr>
            <a:xfrm>
              <a:off x="2640" y="2016"/>
              <a:ext cx="0" cy="206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59" name="直接连接符 27658"/>
            <p:cNvSpPr/>
            <p:nvPr/>
          </p:nvSpPr>
          <p:spPr>
            <a:xfrm>
              <a:off x="3360" y="2352"/>
              <a:ext cx="0" cy="17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60" name="直接连接符 27659"/>
            <p:cNvSpPr/>
            <p:nvPr/>
          </p:nvSpPr>
          <p:spPr>
            <a:xfrm>
              <a:off x="2640" y="2352"/>
              <a:ext cx="1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61" name="直接连接符 27660"/>
            <p:cNvSpPr/>
            <p:nvPr/>
          </p:nvSpPr>
          <p:spPr>
            <a:xfrm>
              <a:off x="4080" y="2016"/>
              <a:ext cx="0" cy="211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62" name="直接连接符 27661"/>
            <p:cNvSpPr/>
            <p:nvPr/>
          </p:nvSpPr>
          <p:spPr>
            <a:xfrm>
              <a:off x="816" y="2016"/>
              <a:ext cx="0" cy="206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63" name="直接连接符 27662"/>
            <p:cNvSpPr/>
            <p:nvPr/>
          </p:nvSpPr>
          <p:spPr>
            <a:xfrm>
              <a:off x="816" y="2016"/>
              <a:ext cx="326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64" name="直接连接符 27663"/>
            <p:cNvSpPr/>
            <p:nvPr/>
          </p:nvSpPr>
          <p:spPr>
            <a:xfrm>
              <a:off x="816" y="4080"/>
              <a:ext cx="326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7665" name="组合 27664"/>
          <p:cNvGrpSpPr/>
          <p:nvPr/>
        </p:nvGrpSpPr>
        <p:grpSpPr>
          <a:xfrm>
            <a:off x="6248400" y="3200400"/>
            <a:ext cx="2133600" cy="3276600"/>
            <a:chOff x="3840" y="2112"/>
            <a:chExt cx="1344" cy="2064"/>
          </a:xfrm>
        </p:grpSpPr>
        <p:sp>
          <p:nvSpPr>
            <p:cNvPr id="27666" name="文本框 27665"/>
            <p:cNvSpPr txBox="1"/>
            <p:nvPr/>
          </p:nvSpPr>
          <p:spPr>
            <a:xfrm>
              <a:off x="3840" y="2153"/>
              <a:ext cx="1344" cy="202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21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席的分配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 比例    结果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</a:rPr>
                <a:t>10.815</a:t>
              </a:r>
              <a:endParaRPr lang="en-US" altLang="zh-CN" sz="2800" b="1">
                <a:latin typeface="Times New Roman" panose="02020603050405020304" pitchFamily="18" charset="0"/>
              </a:endParaRPr>
            </a:p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</a:rPr>
                <a:t> 6.615       </a:t>
              </a:r>
              <a:endParaRPr lang="en-US" altLang="zh-CN" sz="2800" b="1">
                <a:latin typeface="Times New Roman" panose="02020603050405020304" pitchFamily="18" charset="0"/>
              </a:endParaRPr>
            </a:p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</a:rPr>
                <a:t> 3.570       </a:t>
              </a:r>
              <a:endParaRPr lang="en-US" altLang="zh-CN" sz="2800" b="1">
                <a:latin typeface="Times New Roman" panose="02020603050405020304" pitchFamily="18" charset="0"/>
              </a:endParaRPr>
            </a:p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</a:rPr>
                <a:t>21.000    21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27667" name="直接连接符 27666"/>
            <p:cNvSpPr/>
            <p:nvPr/>
          </p:nvSpPr>
          <p:spPr>
            <a:xfrm>
              <a:off x="3840" y="2448"/>
              <a:ext cx="12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68" name="直接连接符 27667"/>
            <p:cNvSpPr/>
            <p:nvPr/>
          </p:nvSpPr>
          <p:spPr>
            <a:xfrm>
              <a:off x="3840" y="2784"/>
              <a:ext cx="12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69" name="直接连接符 27668"/>
            <p:cNvSpPr/>
            <p:nvPr/>
          </p:nvSpPr>
          <p:spPr>
            <a:xfrm>
              <a:off x="3840" y="3840"/>
              <a:ext cx="12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70" name="直接连接符 27669"/>
            <p:cNvSpPr/>
            <p:nvPr/>
          </p:nvSpPr>
          <p:spPr>
            <a:xfrm>
              <a:off x="3840" y="4176"/>
              <a:ext cx="12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71" name="直接连接符 27670"/>
            <p:cNvSpPr/>
            <p:nvPr/>
          </p:nvSpPr>
          <p:spPr>
            <a:xfrm>
              <a:off x="4608" y="2448"/>
              <a:ext cx="0" cy="17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72" name="直接连接符 27671"/>
            <p:cNvSpPr/>
            <p:nvPr/>
          </p:nvSpPr>
          <p:spPr>
            <a:xfrm>
              <a:off x="5136" y="2112"/>
              <a:ext cx="0" cy="206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73" name="直接连接符 27672"/>
            <p:cNvSpPr/>
            <p:nvPr/>
          </p:nvSpPr>
          <p:spPr>
            <a:xfrm>
              <a:off x="3840" y="2112"/>
              <a:ext cx="12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7674" name="文本框 27673"/>
          <p:cNvSpPr txBox="1"/>
          <p:nvPr/>
        </p:nvSpPr>
        <p:spPr>
          <a:xfrm>
            <a:off x="228600" y="1143000"/>
            <a:ext cx="609600" cy="106680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问题</a:t>
            </a:r>
            <a:endParaRPr lang="zh-CN" altLang="en-US" sz="3200" b="1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7675" name="文本框 27674"/>
          <p:cNvSpPr txBox="1"/>
          <p:nvPr/>
        </p:nvSpPr>
        <p:spPr>
          <a:xfrm>
            <a:off x="990600" y="1143000"/>
            <a:ext cx="78486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三个系学生共</a:t>
            </a:r>
            <a:r>
              <a:rPr lang="en-US" altLang="zh-CN" sz="2400" b="1" dirty="0">
                <a:latin typeface="Times New Roman" panose="02020603050405020304" pitchFamily="18" charset="0"/>
              </a:rPr>
              <a:t>200</a:t>
            </a:r>
            <a:r>
              <a:rPr lang="zh-CN" altLang="en-US" sz="2400" b="1" dirty="0">
                <a:latin typeface="Times New Roman" panose="02020603050405020304" pitchFamily="18" charset="0"/>
              </a:rPr>
              <a:t>名（甲系</a:t>
            </a:r>
            <a:r>
              <a:rPr lang="en-US" altLang="zh-CN" sz="2400" b="1" dirty="0">
                <a:latin typeface="Times New Roman" panose="02020603050405020304" pitchFamily="18" charset="0"/>
              </a:rPr>
              <a:t>100</a:t>
            </a:r>
            <a:r>
              <a:rPr lang="zh-CN" altLang="en-US" sz="2400" b="1" dirty="0">
                <a:latin typeface="Times New Roman" panose="02020603050405020304" pitchFamily="18" charset="0"/>
              </a:rPr>
              <a:t>，乙系</a:t>
            </a:r>
            <a:r>
              <a:rPr lang="en-US" altLang="zh-CN" sz="2400" b="1" dirty="0">
                <a:latin typeface="Times New Roman" panose="02020603050405020304" pitchFamily="18" charset="0"/>
              </a:rPr>
              <a:t>60</a:t>
            </a:r>
            <a:r>
              <a:rPr lang="zh-CN" altLang="en-US" sz="2400" b="1" dirty="0">
                <a:latin typeface="Times New Roman" panose="02020603050405020304" pitchFamily="18" charset="0"/>
              </a:rPr>
              <a:t>，丙系</a:t>
            </a:r>
            <a:r>
              <a:rPr lang="en-US" altLang="zh-CN" sz="2400" b="1" dirty="0">
                <a:latin typeface="Times New Roman" panose="02020603050405020304" pitchFamily="18" charset="0"/>
              </a:rPr>
              <a:t>40</a:t>
            </a:r>
            <a:r>
              <a:rPr lang="zh-CN" altLang="en-US" sz="2400" b="1" dirty="0">
                <a:latin typeface="Times New Roman" panose="02020603050405020304" pitchFamily="18" charset="0"/>
              </a:rPr>
              <a:t>），代表会议共</a:t>
            </a:r>
            <a:r>
              <a:rPr lang="en-US" altLang="zh-CN" sz="2400" b="1" dirty="0">
                <a:latin typeface="Times New Roman" panose="02020603050405020304" pitchFamily="18" charset="0"/>
              </a:rPr>
              <a:t>20</a:t>
            </a:r>
            <a:r>
              <a:rPr lang="zh-CN" altLang="en-US" sz="2400" b="1" dirty="0">
                <a:latin typeface="Times New Roman" panose="02020603050405020304" pitchFamily="18" charset="0"/>
              </a:rPr>
              <a:t>席，按比例分配，三个系分别为</a:t>
            </a:r>
            <a:r>
              <a:rPr lang="en-US" altLang="zh-CN" sz="2400" b="1" dirty="0">
                <a:latin typeface="Times New Roman" panose="02020603050405020304" pitchFamily="18" charset="0"/>
              </a:rPr>
              <a:t>10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</a:rPr>
              <a:t>6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</a:rPr>
              <a:t>席。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27676" name="文本框 27675"/>
          <p:cNvSpPr txBox="1"/>
          <p:nvPr/>
        </p:nvSpPr>
        <p:spPr>
          <a:xfrm>
            <a:off x="990600" y="2057400"/>
            <a:ext cx="797401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现因学生转系，</a:t>
            </a: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三系人数为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103, 63, 34, </a:t>
            </a: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问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20</a:t>
            </a: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席如何分配。</a:t>
            </a:r>
            <a:endParaRPr lang="zh-CN" altLang="en-US" sz="2400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77" name="文本框 27676"/>
          <p:cNvSpPr txBox="1"/>
          <p:nvPr/>
        </p:nvSpPr>
        <p:spPr>
          <a:xfrm>
            <a:off x="990600" y="2590800"/>
            <a:ext cx="4495800" cy="45720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若增加为</a:t>
            </a:r>
            <a:r>
              <a:rPr lang="en-US" altLang="zh-CN" sz="2400" b="1" dirty="0">
                <a:latin typeface="Times New Roman" panose="02020603050405020304" pitchFamily="18" charset="0"/>
              </a:rPr>
              <a:t>21</a:t>
            </a:r>
            <a:r>
              <a:rPr lang="zh-CN" altLang="en-US" sz="2400" b="1" dirty="0">
                <a:latin typeface="Times New Roman" panose="02020603050405020304" pitchFamily="18" charset="0"/>
              </a:rPr>
              <a:t>席，又如何分配。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27678" name="文本框 27677"/>
          <p:cNvSpPr txBox="1"/>
          <p:nvPr/>
        </p:nvSpPr>
        <p:spPr>
          <a:xfrm>
            <a:off x="228600" y="3563938"/>
            <a:ext cx="609600" cy="2227262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比例加惯例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7679" name="文本框 27678"/>
          <p:cNvSpPr txBox="1"/>
          <p:nvPr/>
        </p:nvSpPr>
        <p:spPr>
          <a:xfrm>
            <a:off x="8458200" y="3505200"/>
            <a:ext cx="533400" cy="26543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对丙系公平吗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7693" name="组合 27692"/>
          <p:cNvGrpSpPr/>
          <p:nvPr/>
        </p:nvGrpSpPr>
        <p:grpSpPr>
          <a:xfrm>
            <a:off x="990600" y="3200400"/>
            <a:ext cx="5257800" cy="3352800"/>
            <a:chOff x="816" y="2016"/>
            <a:chExt cx="3312" cy="2112"/>
          </a:xfrm>
        </p:grpSpPr>
        <p:sp>
          <p:nvSpPr>
            <p:cNvPr id="27694" name="文本框 27693"/>
            <p:cNvSpPr txBox="1"/>
            <p:nvPr/>
          </p:nvSpPr>
          <p:spPr>
            <a:xfrm>
              <a:off x="816" y="2064"/>
              <a:ext cx="3312" cy="202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系别  学生   比例      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20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席的分配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          人数  （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%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）   比例    结果</a:t>
              </a:r>
              <a:endParaRPr lang="zh-CN" altLang="en-US" sz="2800" b="1">
                <a:latin typeface="Times New Roman" panose="02020603050405020304" pitchFamily="18" charset="0"/>
              </a:endParaRPr>
            </a:p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 甲      </a:t>
              </a:r>
              <a:r>
                <a:rPr lang="en-US" altLang="zh-CN" sz="2800" b="1">
                  <a:latin typeface="Times New Roman" panose="02020603050405020304" pitchFamily="18" charset="0"/>
                </a:rPr>
                <a:t>103    51.5      10.3       </a:t>
              </a:r>
              <a:endParaRPr lang="en-US" altLang="zh-CN" sz="2800" b="1">
                <a:latin typeface="Times New Roman" panose="02020603050405020304" pitchFamily="18" charset="0"/>
              </a:endParaRPr>
            </a:p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乙       </a:t>
              </a:r>
              <a:r>
                <a:rPr lang="en-US" altLang="zh-CN" sz="2800" b="1">
                  <a:latin typeface="Times New Roman" panose="02020603050405020304" pitchFamily="18" charset="0"/>
                </a:rPr>
                <a:t>63     31.5        6.3         </a:t>
              </a:r>
              <a:endParaRPr lang="en-US" altLang="zh-CN" sz="2800" b="1">
                <a:latin typeface="Times New Roman" panose="02020603050405020304" pitchFamily="18" charset="0"/>
              </a:endParaRPr>
            </a:p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丙       </a:t>
              </a:r>
              <a:r>
                <a:rPr lang="en-US" altLang="zh-CN" sz="2800" b="1">
                  <a:latin typeface="Times New Roman" panose="02020603050405020304" pitchFamily="18" charset="0"/>
                </a:rPr>
                <a:t>34     17.0        3.4         </a:t>
              </a:r>
              <a:endParaRPr lang="en-US" altLang="zh-CN" sz="2800" b="1">
                <a:latin typeface="Times New Roman" panose="02020603050405020304" pitchFamily="18" charset="0"/>
              </a:endParaRPr>
            </a:p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总和  </a:t>
              </a:r>
              <a:r>
                <a:rPr lang="en-US" altLang="zh-CN" sz="2800" b="1">
                  <a:latin typeface="Times New Roman" panose="02020603050405020304" pitchFamily="18" charset="0"/>
                </a:rPr>
                <a:t>200    100.0     20.0       20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27695" name="直接连接符 27694"/>
            <p:cNvSpPr/>
            <p:nvPr/>
          </p:nvSpPr>
          <p:spPr>
            <a:xfrm>
              <a:off x="816" y="2688"/>
              <a:ext cx="326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96" name="直接连接符 27695"/>
            <p:cNvSpPr/>
            <p:nvPr/>
          </p:nvSpPr>
          <p:spPr>
            <a:xfrm>
              <a:off x="816" y="3744"/>
              <a:ext cx="326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97" name="直接连接符 27696"/>
            <p:cNvSpPr/>
            <p:nvPr/>
          </p:nvSpPr>
          <p:spPr>
            <a:xfrm>
              <a:off x="1344" y="2016"/>
              <a:ext cx="0" cy="206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98" name="直接连接符 27697"/>
            <p:cNvSpPr/>
            <p:nvPr/>
          </p:nvSpPr>
          <p:spPr>
            <a:xfrm>
              <a:off x="1920" y="2016"/>
              <a:ext cx="0" cy="206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99" name="直接连接符 27698"/>
            <p:cNvSpPr/>
            <p:nvPr/>
          </p:nvSpPr>
          <p:spPr>
            <a:xfrm>
              <a:off x="2640" y="2016"/>
              <a:ext cx="0" cy="206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00" name="直接连接符 27699"/>
            <p:cNvSpPr/>
            <p:nvPr/>
          </p:nvSpPr>
          <p:spPr>
            <a:xfrm>
              <a:off x="3360" y="2352"/>
              <a:ext cx="0" cy="17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01" name="直接连接符 27700"/>
            <p:cNvSpPr/>
            <p:nvPr/>
          </p:nvSpPr>
          <p:spPr>
            <a:xfrm>
              <a:off x="2640" y="2352"/>
              <a:ext cx="1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02" name="直接连接符 27701"/>
            <p:cNvSpPr/>
            <p:nvPr/>
          </p:nvSpPr>
          <p:spPr>
            <a:xfrm>
              <a:off x="4080" y="2016"/>
              <a:ext cx="0" cy="211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03" name="直接连接符 27702"/>
            <p:cNvSpPr/>
            <p:nvPr/>
          </p:nvSpPr>
          <p:spPr>
            <a:xfrm>
              <a:off x="816" y="2016"/>
              <a:ext cx="0" cy="206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04" name="直接连接符 27703"/>
            <p:cNvSpPr/>
            <p:nvPr/>
          </p:nvSpPr>
          <p:spPr>
            <a:xfrm>
              <a:off x="816" y="2016"/>
              <a:ext cx="326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05" name="直接连接符 27704"/>
            <p:cNvSpPr/>
            <p:nvPr/>
          </p:nvSpPr>
          <p:spPr>
            <a:xfrm>
              <a:off x="816" y="4080"/>
              <a:ext cx="326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7680" name="组合 27679"/>
          <p:cNvGrpSpPr/>
          <p:nvPr/>
        </p:nvGrpSpPr>
        <p:grpSpPr>
          <a:xfrm>
            <a:off x="990600" y="3200400"/>
            <a:ext cx="5257800" cy="3352800"/>
            <a:chOff x="816" y="2016"/>
            <a:chExt cx="3312" cy="2112"/>
          </a:xfrm>
        </p:grpSpPr>
        <p:sp>
          <p:nvSpPr>
            <p:cNvPr id="27681" name="文本框 27680"/>
            <p:cNvSpPr txBox="1"/>
            <p:nvPr/>
          </p:nvSpPr>
          <p:spPr>
            <a:xfrm>
              <a:off x="816" y="2064"/>
              <a:ext cx="3312" cy="202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系别  学生   比例      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20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席的分配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          人数  （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%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）   比例    结果</a:t>
              </a:r>
              <a:endParaRPr lang="zh-CN" altLang="en-US" sz="2800" b="1">
                <a:latin typeface="Times New Roman" panose="02020603050405020304" pitchFamily="18" charset="0"/>
              </a:endParaRPr>
            </a:p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 甲      </a:t>
              </a:r>
              <a:r>
                <a:rPr lang="en-US" altLang="zh-CN" sz="2800" b="1">
                  <a:latin typeface="Times New Roman" panose="02020603050405020304" pitchFamily="18" charset="0"/>
                </a:rPr>
                <a:t>103    51.5      10.3       </a:t>
              </a: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10</a:t>
              </a:r>
              <a:endParaRPr lang="en-US" altLang="zh-CN" sz="2800" b="1">
                <a:latin typeface="Times New Roman" panose="02020603050405020304" pitchFamily="18" charset="0"/>
              </a:endParaRPr>
            </a:p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乙       </a:t>
              </a:r>
              <a:r>
                <a:rPr lang="en-US" altLang="zh-CN" sz="2800" b="1">
                  <a:latin typeface="Times New Roman" panose="02020603050405020304" pitchFamily="18" charset="0"/>
                </a:rPr>
                <a:t>63     31.5        6.3         </a:t>
              </a: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6</a:t>
              </a:r>
              <a:endParaRPr lang="en-US" altLang="zh-CN" sz="2800" b="1">
                <a:latin typeface="Times New Roman" panose="02020603050405020304" pitchFamily="18" charset="0"/>
              </a:endParaRPr>
            </a:p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丙       </a:t>
              </a:r>
              <a:r>
                <a:rPr lang="en-US" altLang="zh-CN" sz="2800" b="1">
                  <a:latin typeface="Times New Roman" panose="02020603050405020304" pitchFamily="18" charset="0"/>
                </a:rPr>
                <a:t>34     17.0        3.4         </a:t>
              </a: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2800" b="1">
                <a:latin typeface="Times New Roman" panose="02020603050405020304" pitchFamily="18" charset="0"/>
              </a:endParaRPr>
            </a:p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总和  </a:t>
              </a:r>
              <a:r>
                <a:rPr lang="en-US" altLang="zh-CN" sz="2800" b="1">
                  <a:latin typeface="Times New Roman" panose="02020603050405020304" pitchFamily="18" charset="0"/>
                </a:rPr>
                <a:t>200    100.0     20.0       20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27682" name="直接连接符 27681"/>
            <p:cNvSpPr/>
            <p:nvPr/>
          </p:nvSpPr>
          <p:spPr>
            <a:xfrm>
              <a:off x="816" y="2688"/>
              <a:ext cx="326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83" name="直接连接符 27682"/>
            <p:cNvSpPr/>
            <p:nvPr/>
          </p:nvSpPr>
          <p:spPr>
            <a:xfrm>
              <a:off x="816" y="3744"/>
              <a:ext cx="326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84" name="直接连接符 27683"/>
            <p:cNvSpPr/>
            <p:nvPr/>
          </p:nvSpPr>
          <p:spPr>
            <a:xfrm>
              <a:off x="1344" y="2016"/>
              <a:ext cx="0" cy="206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85" name="直接连接符 27684"/>
            <p:cNvSpPr/>
            <p:nvPr/>
          </p:nvSpPr>
          <p:spPr>
            <a:xfrm>
              <a:off x="1920" y="2016"/>
              <a:ext cx="0" cy="206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86" name="直接连接符 27685"/>
            <p:cNvSpPr/>
            <p:nvPr/>
          </p:nvSpPr>
          <p:spPr>
            <a:xfrm>
              <a:off x="2640" y="2016"/>
              <a:ext cx="0" cy="206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87" name="直接连接符 27686"/>
            <p:cNvSpPr/>
            <p:nvPr/>
          </p:nvSpPr>
          <p:spPr>
            <a:xfrm>
              <a:off x="3360" y="2352"/>
              <a:ext cx="0" cy="17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88" name="直接连接符 27687"/>
            <p:cNvSpPr/>
            <p:nvPr/>
          </p:nvSpPr>
          <p:spPr>
            <a:xfrm>
              <a:off x="2640" y="2352"/>
              <a:ext cx="1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89" name="直接连接符 27688"/>
            <p:cNvSpPr/>
            <p:nvPr/>
          </p:nvSpPr>
          <p:spPr>
            <a:xfrm>
              <a:off x="4080" y="2016"/>
              <a:ext cx="0" cy="211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90" name="直接连接符 27689"/>
            <p:cNvSpPr/>
            <p:nvPr/>
          </p:nvSpPr>
          <p:spPr>
            <a:xfrm>
              <a:off x="816" y="2016"/>
              <a:ext cx="0" cy="206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91" name="直接连接符 27690"/>
            <p:cNvSpPr/>
            <p:nvPr/>
          </p:nvSpPr>
          <p:spPr>
            <a:xfrm>
              <a:off x="816" y="2016"/>
              <a:ext cx="326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92" name="直接连接符 27691"/>
            <p:cNvSpPr/>
            <p:nvPr/>
          </p:nvSpPr>
          <p:spPr>
            <a:xfrm>
              <a:off x="816" y="4080"/>
              <a:ext cx="326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7706" name="组合 27705"/>
          <p:cNvGrpSpPr/>
          <p:nvPr/>
        </p:nvGrpSpPr>
        <p:grpSpPr>
          <a:xfrm>
            <a:off x="6248400" y="3200400"/>
            <a:ext cx="2133600" cy="3276600"/>
            <a:chOff x="3840" y="2112"/>
            <a:chExt cx="1344" cy="2064"/>
          </a:xfrm>
        </p:grpSpPr>
        <p:sp>
          <p:nvSpPr>
            <p:cNvPr id="27707" name="文本框 27706"/>
            <p:cNvSpPr txBox="1"/>
            <p:nvPr/>
          </p:nvSpPr>
          <p:spPr>
            <a:xfrm>
              <a:off x="3840" y="2153"/>
              <a:ext cx="1344" cy="202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21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席的分配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 比例    结果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</a:rPr>
                <a:t>10.815    </a:t>
              </a: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11</a:t>
              </a:r>
              <a:endParaRPr lang="en-US" altLang="zh-CN" sz="2800" b="1">
                <a:latin typeface="Times New Roman" panose="02020603050405020304" pitchFamily="18" charset="0"/>
              </a:endParaRPr>
            </a:p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</a:rPr>
                <a:t> 6.615       </a:t>
              </a: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7</a:t>
              </a:r>
              <a:endParaRPr lang="en-US" altLang="zh-CN" sz="2800" b="1">
                <a:latin typeface="Times New Roman" panose="02020603050405020304" pitchFamily="18" charset="0"/>
              </a:endParaRPr>
            </a:p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</a:rPr>
                <a:t> 3.570       </a:t>
              </a: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800" b="1">
                <a:latin typeface="Times New Roman" panose="02020603050405020304" pitchFamily="18" charset="0"/>
              </a:endParaRPr>
            </a:p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</a:rPr>
                <a:t>21.000    21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27708" name="直接连接符 27707"/>
            <p:cNvSpPr/>
            <p:nvPr/>
          </p:nvSpPr>
          <p:spPr>
            <a:xfrm>
              <a:off x="3840" y="2448"/>
              <a:ext cx="12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09" name="直接连接符 27708"/>
            <p:cNvSpPr/>
            <p:nvPr/>
          </p:nvSpPr>
          <p:spPr>
            <a:xfrm>
              <a:off x="3840" y="2784"/>
              <a:ext cx="12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10" name="直接连接符 27709"/>
            <p:cNvSpPr/>
            <p:nvPr/>
          </p:nvSpPr>
          <p:spPr>
            <a:xfrm>
              <a:off x="3840" y="3840"/>
              <a:ext cx="12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11" name="直接连接符 27710"/>
            <p:cNvSpPr/>
            <p:nvPr/>
          </p:nvSpPr>
          <p:spPr>
            <a:xfrm>
              <a:off x="3840" y="4176"/>
              <a:ext cx="12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12" name="直接连接符 27711"/>
            <p:cNvSpPr/>
            <p:nvPr/>
          </p:nvSpPr>
          <p:spPr>
            <a:xfrm>
              <a:off x="4608" y="2448"/>
              <a:ext cx="0" cy="17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13" name="直接连接符 27712"/>
            <p:cNvSpPr/>
            <p:nvPr/>
          </p:nvSpPr>
          <p:spPr>
            <a:xfrm>
              <a:off x="5136" y="2112"/>
              <a:ext cx="0" cy="206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14" name="直接连接符 27713"/>
            <p:cNvSpPr/>
            <p:nvPr/>
          </p:nvSpPr>
          <p:spPr>
            <a:xfrm>
              <a:off x="3840" y="2112"/>
              <a:ext cx="12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7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27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27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7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76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76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4" dur="500"/>
                                        <p:tgtEl>
                                          <p:spTgt spid="27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74" grpId="0" bldLvl="0" animBg="1"/>
      <p:bldP spid="27675" grpId="0"/>
      <p:bldP spid="27676" grpId="0"/>
      <p:bldP spid="27677" grpId="0" bldLvl="0" animBg="1"/>
      <p:bldP spid="27678" grpId="0" bldLvl="0" animBg="1"/>
      <p:bldP spid="27679" grpId="0" bldLvl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5" name="文本框 28674"/>
          <p:cNvSpPr txBox="1"/>
          <p:nvPr/>
        </p:nvSpPr>
        <p:spPr>
          <a:xfrm>
            <a:off x="152400" y="487363"/>
            <a:ext cx="3048000" cy="579437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3200" b="1" dirty="0">
                <a:latin typeface="Times New Roman" panose="02020603050405020304" pitchFamily="18" charset="0"/>
                <a:ea typeface="楷体_GB2312" pitchFamily="49" charset="-122"/>
              </a:rPr>
              <a:t>“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公平”分配方法</a:t>
            </a:r>
            <a:endParaRPr lang="zh-CN" altLang="en-US" sz="32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8676" name="文本框 28675"/>
          <p:cNvSpPr txBox="1"/>
          <p:nvPr/>
        </p:nvSpPr>
        <p:spPr>
          <a:xfrm>
            <a:off x="3276600" y="487363"/>
            <a:ext cx="4191000" cy="528637"/>
          </a:xfrm>
          <a:prstGeom prst="rect">
            <a:avLst/>
          </a:prstGeom>
          <a:solidFill>
            <a:srgbClr val="FFCC99"/>
          </a:solidFill>
          <a:ln w="9525" cap="flat" cmpd="sng">
            <a:solidFill>
              <a:srgbClr val="FFCCCC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衡量公平分配的数量指标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grpSp>
        <p:nvGrpSpPr>
          <p:cNvPr id="28677" name="组合 28676"/>
          <p:cNvGrpSpPr/>
          <p:nvPr/>
        </p:nvGrpSpPr>
        <p:grpSpPr>
          <a:xfrm>
            <a:off x="323850" y="1143000"/>
            <a:ext cx="2590800" cy="1447800"/>
            <a:chOff x="480" y="960"/>
            <a:chExt cx="1632" cy="912"/>
          </a:xfrm>
        </p:grpSpPr>
        <p:sp>
          <p:nvSpPr>
            <p:cNvPr id="28678" name="文本框 28677"/>
            <p:cNvSpPr txBox="1"/>
            <p:nvPr/>
          </p:nvSpPr>
          <p:spPr>
            <a:xfrm>
              <a:off x="528" y="1008"/>
              <a:ext cx="1536" cy="84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zh-CN" sz="2400" b="1" dirty="0">
                  <a:latin typeface="Times New Roman" panose="02020603050405020304" pitchFamily="18" charset="0"/>
                </a:rPr>
                <a:t>         人数    席位 </a:t>
              </a:r>
              <a:endParaRPr lang="zh-CN" altLang="zh-CN" sz="2400" b="1" dirty="0">
                <a:latin typeface="Times New Roman" panose="02020603050405020304" pitchFamily="18" charset="0"/>
              </a:endParaRPr>
            </a:p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zh-CN" sz="2400" b="1" dirty="0">
                  <a:latin typeface="Times New Roman" panose="02020603050405020304" pitchFamily="18" charset="0"/>
                </a:rPr>
                <a:t>A方     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p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1</a:t>
              </a:r>
              <a:r>
                <a:rPr lang="en-US" altLang="zh-CN" sz="2400" b="1">
                  <a:latin typeface="Times New Roman" panose="02020603050405020304" pitchFamily="18" charset="0"/>
                </a:rPr>
                <a:t>        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n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1</a:t>
              </a:r>
              <a:endParaRPr lang="en-US" altLang="zh-CN" sz="2400" b="1" baseline="-25000">
                <a:latin typeface="Times New Roman" panose="02020603050405020304" pitchFamily="18" charset="0"/>
              </a:endParaRPr>
            </a:p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zh-CN" sz="2400" b="1" dirty="0">
                  <a:latin typeface="Times New Roman" panose="02020603050405020304" pitchFamily="18" charset="0"/>
                </a:rPr>
                <a:t>B方     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p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2            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n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2</a:t>
              </a:r>
              <a:endParaRPr lang="en-US" altLang="zh-CN" sz="24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8679" name="直接连接符 28678"/>
            <p:cNvSpPr/>
            <p:nvPr/>
          </p:nvSpPr>
          <p:spPr>
            <a:xfrm>
              <a:off x="480" y="1248"/>
              <a:ext cx="163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680" name="直接连接符 28679"/>
            <p:cNvSpPr/>
            <p:nvPr/>
          </p:nvSpPr>
          <p:spPr>
            <a:xfrm>
              <a:off x="960" y="1008"/>
              <a:ext cx="0" cy="86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681" name="直接连接符 28680"/>
            <p:cNvSpPr/>
            <p:nvPr/>
          </p:nvSpPr>
          <p:spPr>
            <a:xfrm>
              <a:off x="1488" y="960"/>
              <a:ext cx="0" cy="91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8683" name="文本框 28682"/>
          <p:cNvSpPr txBox="1"/>
          <p:nvPr/>
        </p:nvSpPr>
        <p:spPr>
          <a:xfrm>
            <a:off x="3276600" y="1233488"/>
            <a:ext cx="451961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当</a:t>
            </a:r>
            <a:r>
              <a:rPr lang="en-US" altLang="zh-CN" sz="2800" b="1" i="1">
                <a:latin typeface="Times New Roman" panose="02020603050405020304" pitchFamily="18" charset="0"/>
              </a:rPr>
              <a:t>p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/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= </a:t>
            </a:r>
            <a:r>
              <a:rPr lang="en-US" altLang="zh-CN" sz="2800" b="1" i="1">
                <a:latin typeface="Times New Roman" panose="02020603050405020304" pitchFamily="18" charset="0"/>
              </a:rPr>
              <a:t>p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</a:rPr>
              <a:t>/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2</a:t>
            </a:r>
            <a:r>
              <a:rPr lang="zh-CN" altLang="zh-CN" sz="2800" b="1" dirty="0">
                <a:latin typeface="Times New Roman" panose="02020603050405020304" pitchFamily="18" charset="0"/>
              </a:rPr>
              <a:t> 时，分配公平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28689" name="文本框 28688"/>
          <p:cNvSpPr txBox="1"/>
          <p:nvPr/>
        </p:nvSpPr>
        <p:spPr>
          <a:xfrm>
            <a:off x="1828800" y="2833688"/>
            <a:ext cx="5867400" cy="519112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zh-CN" sz="2800" b="1">
                <a:latin typeface="Times New Roman" panose="02020603050405020304" pitchFamily="18" charset="0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</a:rPr>
              <a:t>p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/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– </a:t>
            </a:r>
            <a:r>
              <a:rPr lang="en-US" altLang="zh-CN" sz="2800" b="1" i="1">
                <a:latin typeface="Times New Roman" panose="02020603050405020304" pitchFamily="18" charset="0"/>
              </a:rPr>
              <a:t>p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</a:rPr>
              <a:t>/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2</a:t>
            </a:r>
            <a:r>
              <a:rPr lang="zh-CN" altLang="zh-CN" sz="2800" b="1">
                <a:latin typeface="Times New Roman" panose="02020603050405020304" pitchFamily="18" charset="0"/>
              </a:rPr>
              <a:t> ~ 对A的</a:t>
            </a:r>
            <a:r>
              <a:rPr lang="zh-CN" altLang="en-US" sz="2800" b="1" dirty="0">
                <a:latin typeface="Times New Roman" panose="02020603050405020304" pitchFamily="18" charset="0"/>
              </a:rPr>
              <a:t>绝对不公平度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28691" name="文本框 28690"/>
          <p:cNvSpPr txBox="1"/>
          <p:nvPr/>
        </p:nvSpPr>
        <p:spPr>
          <a:xfrm>
            <a:off x="381000" y="3616325"/>
            <a:ext cx="3962400" cy="1031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20000"/>
              </a:spcBef>
            </a:pPr>
            <a:r>
              <a:rPr lang="en-US" altLang="zh-CN" sz="2800" b="1" i="1">
                <a:latin typeface="Times New Roman" panose="02020603050405020304" pitchFamily="18" charset="0"/>
              </a:rPr>
              <a:t>p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=150,  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=10,  </a:t>
            </a:r>
            <a:r>
              <a:rPr lang="en-US" altLang="zh-CN" sz="2800" b="1" i="1">
                <a:latin typeface="Times New Roman" panose="02020603050405020304" pitchFamily="18" charset="0"/>
              </a:rPr>
              <a:t>p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/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=15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CN" sz="2800" b="1" i="1">
                <a:latin typeface="Times New Roman" panose="02020603050405020304" pitchFamily="18" charset="0"/>
              </a:rPr>
              <a:t>p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</a:rPr>
              <a:t>=100,  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</a:rPr>
              <a:t>=10,  </a:t>
            </a:r>
            <a:r>
              <a:rPr lang="en-US" altLang="zh-CN" sz="2800" b="1" i="1">
                <a:latin typeface="Times New Roman" panose="02020603050405020304" pitchFamily="18" charset="0"/>
              </a:rPr>
              <a:t>p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</a:rPr>
              <a:t>/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</a:rPr>
              <a:t>=10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28692" name="文本框 28691"/>
          <p:cNvSpPr txBox="1"/>
          <p:nvPr/>
        </p:nvSpPr>
        <p:spPr>
          <a:xfrm>
            <a:off x="4572000" y="3616325"/>
            <a:ext cx="4419600" cy="1031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20000"/>
              </a:spcBef>
            </a:pPr>
            <a:r>
              <a:rPr lang="en-US" altLang="zh-CN" sz="2800" b="1" i="1">
                <a:latin typeface="Times New Roman" panose="02020603050405020304" pitchFamily="18" charset="0"/>
              </a:rPr>
              <a:t>p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=1050,  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=10, </a:t>
            </a:r>
            <a:r>
              <a:rPr lang="en-US" altLang="zh-CN" sz="2800" b="1" i="1">
                <a:latin typeface="Times New Roman" panose="02020603050405020304" pitchFamily="18" charset="0"/>
              </a:rPr>
              <a:t> p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/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=105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CN" sz="2800" b="1" i="1">
                <a:latin typeface="Times New Roman" panose="02020603050405020304" pitchFamily="18" charset="0"/>
              </a:rPr>
              <a:t>p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</a:rPr>
              <a:t>=1000,  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</a:rPr>
              <a:t>=10,  </a:t>
            </a:r>
            <a:r>
              <a:rPr lang="en-US" altLang="zh-CN" sz="2800" b="1" i="1">
                <a:latin typeface="Times New Roman" panose="02020603050405020304" pitchFamily="18" charset="0"/>
              </a:rPr>
              <a:t>p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</a:rPr>
              <a:t>/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</a:rPr>
              <a:t>=100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28694" name="文本框 28693"/>
          <p:cNvSpPr txBox="1"/>
          <p:nvPr/>
        </p:nvSpPr>
        <p:spPr>
          <a:xfrm>
            <a:off x="914400" y="4724400"/>
            <a:ext cx="2514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800" b="1" i="1">
                <a:latin typeface="Times New Roman" panose="02020603050405020304" pitchFamily="18" charset="0"/>
              </a:rPr>
              <a:t>p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/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– </a:t>
            </a:r>
            <a:r>
              <a:rPr lang="en-US" altLang="zh-CN" sz="2800" b="1" i="1">
                <a:latin typeface="Times New Roman" panose="02020603050405020304" pitchFamily="18" charset="0"/>
              </a:rPr>
              <a:t>p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</a:rPr>
              <a:t>/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</a:rPr>
              <a:t>=5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28696" name="文本框 28695"/>
          <p:cNvSpPr txBox="1"/>
          <p:nvPr/>
        </p:nvSpPr>
        <p:spPr>
          <a:xfrm>
            <a:off x="4876800" y="5486400"/>
            <a:ext cx="34290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但后者对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zh-CN" sz="2800" b="1" dirty="0">
                <a:latin typeface="楷体_GB2312" pitchFamily="49" charset="-122"/>
                <a:ea typeface="楷体_GB2312" pitchFamily="49" charset="-122"/>
              </a:rPr>
              <a:t>的不公平程度已大大降低!</a:t>
            </a:r>
            <a:endParaRPr lang="en-US" altLang="zh-CN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8697" name="文本框 28696"/>
          <p:cNvSpPr txBox="1"/>
          <p:nvPr/>
        </p:nvSpPr>
        <p:spPr>
          <a:xfrm>
            <a:off x="1371600" y="5530850"/>
            <a:ext cx="24384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虽二者</a:t>
            </a:r>
            <a:r>
              <a:rPr lang="zh-CN" altLang="zh-CN" sz="2800" b="1"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绝对不公平度相同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8686" name="文本框 28685"/>
          <p:cNvSpPr txBox="1"/>
          <p:nvPr/>
        </p:nvSpPr>
        <p:spPr>
          <a:xfrm>
            <a:off x="3203575" y="1919288"/>
            <a:ext cx="4800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若 </a:t>
            </a:r>
            <a:r>
              <a:rPr lang="en-US" altLang="zh-CN" sz="2800" b="1" i="1">
                <a:latin typeface="Times New Roman" panose="02020603050405020304" pitchFamily="18" charset="0"/>
              </a:rPr>
              <a:t>p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/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&gt; </a:t>
            </a:r>
            <a:r>
              <a:rPr lang="en-US" altLang="zh-CN" sz="2800" b="1" i="1">
                <a:latin typeface="Times New Roman" panose="02020603050405020304" pitchFamily="18" charset="0"/>
              </a:rPr>
              <a:t>p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</a:rPr>
              <a:t>/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2</a:t>
            </a:r>
            <a:r>
              <a:rPr lang="zh-CN" altLang="zh-CN" sz="2800" b="1" dirty="0">
                <a:latin typeface="Times New Roman" panose="02020603050405020304" pitchFamily="18" charset="0"/>
              </a:rPr>
              <a:t> ，对    不公平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28699" name="文本框 28698"/>
          <p:cNvSpPr txBox="1"/>
          <p:nvPr/>
        </p:nvSpPr>
        <p:spPr>
          <a:xfrm>
            <a:off x="6227763" y="19050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</a:rPr>
              <a:t>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28700" name="文本框 28699"/>
          <p:cNvSpPr txBox="1"/>
          <p:nvPr/>
        </p:nvSpPr>
        <p:spPr>
          <a:xfrm>
            <a:off x="5410200" y="4724400"/>
            <a:ext cx="2514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800" b="1" i="1">
                <a:latin typeface="Times New Roman" panose="02020603050405020304" pitchFamily="18" charset="0"/>
              </a:rPr>
              <a:t>p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/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– </a:t>
            </a:r>
            <a:r>
              <a:rPr lang="en-US" altLang="zh-CN" sz="2800" b="1" i="1">
                <a:latin typeface="Times New Roman" panose="02020603050405020304" pitchFamily="18" charset="0"/>
              </a:rPr>
              <a:t>p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</a:rPr>
              <a:t>/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</a:rPr>
              <a:t>=5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6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6" dur="500"/>
                                        <p:tgtEl>
                                          <p:spTgt spid="2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2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2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6" dur="500"/>
                                        <p:tgtEl>
                                          <p:spTgt spid="28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61" dur="500"/>
                                        <p:tgtEl>
                                          <p:spTgt spid="2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6" dur="500"/>
                                        <p:tgtEl>
                                          <p:spTgt spid="2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ldLvl="0" animBg="1"/>
      <p:bldP spid="28676" grpId="0" bldLvl="0" animBg="1"/>
      <p:bldP spid="28683" grpId="0"/>
      <p:bldP spid="28689" grpId="0" bldLvl="0" animBg="1"/>
      <p:bldP spid="28691" grpId="0"/>
      <p:bldP spid="28692" grpId="0"/>
      <p:bldP spid="28694" grpId="0"/>
      <p:bldP spid="28696" grpId="0"/>
      <p:bldP spid="28697" grpId="0"/>
      <p:bldP spid="28686" grpId="0"/>
      <p:bldP spid="28699" grpId="0"/>
      <p:bldP spid="28700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9" name="文本框 29698"/>
          <p:cNvSpPr txBox="1"/>
          <p:nvPr/>
        </p:nvSpPr>
        <p:spPr>
          <a:xfrm>
            <a:off x="5410200" y="2909888"/>
            <a:ext cx="2895600" cy="1117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公平分配方案应使 </a:t>
            </a:r>
            <a:r>
              <a:rPr lang="en-US" altLang="zh-CN" sz="2800" b="1" i="1" err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800" b="1" i="1" baseline="-25000" err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800" b="1" baseline="-2500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2800" b="1" i="1" err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800" b="1" i="1" baseline="-25000" err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zh-CN" sz="2800" b="1" dirty="0">
                <a:latin typeface="楷体_GB2312" pitchFamily="49" charset="-122"/>
                <a:ea typeface="楷体_GB2312" pitchFamily="49" charset="-122"/>
              </a:rPr>
              <a:t>尽量小</a:t>
            </a:r>
            <a:endParaRPr lang="en-US" altLang="zh-CN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9700" name="文本框 29699"/>
          <p:cNvSpPr txBox="1"/>
          <p:nvPr/>
        </p:nvSpPr>
        <p:spPr>
          <a:xfrm>
            <a:off x="76200" y="4891088"/>
            <a:ext cx="9067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zh-CN" sz="2800" b="1" dirty="0">
                <a:latin typeface="Times New Roman" panose="02020603050405020304" pitchFamily="18" charset="0"/>
              </a:rPr>
              <a:t>设A, B已分别有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2 </a:t>
            </a:r>
            <a:r>
              <a:rPr lang="zh-CN" altLang="zh-CN" sz="2800" b="1" dirty="0">
                <a:latin typeface="Times New Roman" panose="02020603050405020304" pitchFamily="18" charset="0"/>
              </a:rPr>
              <a:t>席，若增加1席，问应分给A, 还是</a:t>
            </a:r>
            <a:r>
              <a:rPr lang="en-US" altLang="zh-CN" sz="2800" b="1">
                <a:latin typeface="Times New Roman" panose="02020603050405020304" pitchFamily="18" charset="0"/>
              </a:rPr>
              <a:t>B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29702" name="文本框 29701"/>
          <p:cNvSpPr txBox="1"/>
          <p:nvPr/>
        </p:nvSpPr>
        <p:spPr>
          <a:xfrm>
            <a:off x="685800" y="5729288"/>
            <a:ext cx="7467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不妨设分配开始时 </a:t>
            </a:r>
            <a:r>
              <a:rPr lang="en-US" altLang="zh-CN" sz="2800" b="1" i="1">
                <a:latin typeface="Times New Roman" panose="02020603050405020304" pitchFamily="18" charset="0"/>
              </a:rPr>
              <a:t>p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/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&gt; </a:t>
            </a:r>
            <a:r>
              <a:rPr lang="en-US" altLang="zh-CN" sz="2800" b="1" i="1">
                <a:latin typeface="Times New Roman" panose="02020603050405020304" pitchFamily="18" charset="0"/>
              </a:rPr>
              <a:t>p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</a:rPr>
              <a:t>/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2</a:t>
            </a:r>
            <a:r>
              <a:rPr lang="zh-CN" altLang="zh-CN" sz="2800" b="1" dirty="0">
                <a:latin typeface="Times New Roman" panose="02020603050405020304" pitchFamily="18" charset="0"/>
              </a:rPr>
              <a:t> ，即对A不公平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29706" name="对象 29705"/>
          <p:cNvGraphicFramePr/>
          <p:nvPr/>
        </p:nvGraphicFramePr>
        <p:xfrm>
          <a:off x="381000" y="2071688"/>
          <a:ext cx="4495800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1637665" imgH="431800" progId="Equation.3">
                  <p:embed/>
                </p:oleObj>
              </mc:Choice>
              <mc:Fallback>
                <p:oleObj name="" r:id="rId1" imgW="1637665" imgH="4318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1000" y="2071688"/>
                        <a:ext cx="4495800" cy="1190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7" name="文本框 29706"/>
          <p:cNvSpPr txBox="1"/>
          <p:nvPr/>
        </p:nvSpPr>
        <p:spPr>
          <a:xfrm>
            <a:off x="4876800" y="2300288"/>
            <a:ext cx="3733800" cy="519112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zh-CN" sz="2800" b="1">
                <a:latin typeface="Times New Roman" panose="02020603050405020304" pitchFamily="18" charset="0"/>
              </a:rPr>
              <a:t>~ 对A的</a:t>
            </a:r>
            <a:r>
              <a:rPr lang="zh-CN" altLang="en-US" sz="2800" b="1" dirty="0">
                <a:latin typeface="Times New Roman" panose="02020603050405020304" pitchFamily="18" charset="0"/>
              </a:rPr>
              <a:t>相对不公平度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29708" name="文本框 29707"/>
          <p:cNvSpPr txBox="1"/>
          <p:nvPr/>
        </p:nvSpPr>
        <p:spPr>
          <a:xfrm>
            <a:off x="3429000" y="623888"/>
            <a:ext cx="4191000" cy="519112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将绝对度量改为相对度量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9709" name="文本框 29708"/>
          <p:cNvSpPr txBox="1"/>
          <p:nvPr/>
        </p:nvSpPr>
        <p:spPr>
          <a:xfrm>
            <a:off x="533400" y="3457575"/>
            <a:ext cx="3352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类似地定义 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-25000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29717" name="文本框 29716"/>
          <p:cNvSpPr txBox="1"/>
          <p:nvPr/>
        </p:nvSpPr>
        <p:spPr>
          <a:xfrm>
            <a:off x="381000" y="4205288"/>
            <a:ext cx="8382000" cy="519112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将一次性的席位分配转化为动态的席位分配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</a:rPr>
              <a:t>即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29720" name="文本框 29719"/>
          <p:cNvSpPr txBox="1"/>
          <p:nvPr/>
        </p:nvSpPr>
        <p:spPr>
          <a:xfrm>
            <a:off x="304800" y="623888"/>
            <a:ext cx="3048000" cy="579437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3200" b="1" dirty="0">
                <a:latin typeface="Times New Roman" panose="02020603050405020304" pitchFamily="18" charset="0"/>
                <a:ea typeface="楷体_GB2312" pitchFamily="49" charset="-122"/>
              </a:rPr>
              <a:t>“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公平”分配方法</a:t>
            </a:r>
            <a:endParaRPr lang="zh-CN" altLang="en-US" sz="32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9721" name="文本框 29720"/>
          <p:cNvSpPr txBox="1"/>
          <p:nvPr/>
        </p:nvSpPr>
        <p:spPr>
          <a:xfrm>
            <a:off x="533400" y="1385888"/>
            <a:ext cx="3657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若 </a:t>
            </a:r>
            <a:r>
              <a:rPr lang="en-US" altLang="zh-CN" sz="2800" b="1" i="1">
                <a:latin typeface="Times New Roman" panose="02020603050405020304" pitchFamily="18" charset="0"/>
              </a:rPr>
              <a:t>p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/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&gt; </a:t>
            </a:r>
            <a:r>
              <a:rPr lang="en-US" altLang="zh-CN" sz="2800" b="1" i="1">
                <a:latin typeface="Times New Roman" panose="02020603050405020304" pitchFamily="18" charset="0"/>
              </a:rPr>
              <a:t>p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</a:rPr>
              <a:t>/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2</a:t>
            </a:r>
            <a:r>
              <a:rPr lang="zh-CN" altLang="zh-CN" sz="2800" b="1" dirty="0">
                <a:latin typeface="Times New Roman" panose="02020603050405020304" pitchFamily="18" charset="0"/>
              </a:rPr>
              <a:t> ，定义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2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animBg="1"/>
      <p:bldP spid="29700" grpId="0" animBg="1"/>
      <p:bldP spid="29702" grpId="0" animBg="1"/>
      <p:bldP spid="29707" grpId="0" bldLvl="0" animBg="1"/>
      <p:bldP spid="29708" grpId="0" bldLvl="0" animBg="1"/>
      <p:bldP spid="29709" grpId="0" animBg="1"/>
      <p:bldP spid="29717" grpId="0" bldLvl="0" animBg="1"/>
      <p:bldP spid="29721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3" name="文本框 30722"/>
          <p:cNvSpPr txBox="1"/>
          <p:nvPr/>
        </p:nvSpPr>
        <p:spPr>
          <a:xfrm>
            <a:off x="609600" y="1600200"/>
            <a:ext cx="3962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）若 </a:t>
            </a:r>
            <a:r>
              <a:rPr lang="en-US" altLang="zh-CN" sz="2800" b="1" i="1">
                <a:latin typeface="Times New Roman" panose="02020603050405020304" pitchFamily="18" charset="0"/>
              </a:rPr>
              <a:t>p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/(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+1)&gt; </a:t>
            </a:r>
            <a:r>
              <a:rPr lang="en-US" altLang="zh-CN" sz="2800" b="1" i="1">
                <a:latin typeface="Times New Roman" panose="02020603050405020304" pitchFamily="18" charset="0"/>
              </a:rPr>
              <a:t>p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</a:rPr>
              <a:t>/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</a:rPr>
              <a:t>，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30725" name="文本框 30724"/>
          <p:cNvSpPr txBox="1"/>
          <p:nvPr/>
        </p:nvSpPr>
        <p:spPr>
          <a:xfrm>
            <a:off x="4572000" y="1600200"/>
            <a:ext cx="2971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则这席应给 </a:t>
            </a:r>
            <a:r>
              <a:rPr lang="en-US" altLang="zh-CN" sz="2800" b="1">
                <a:latin typeface="Times New Roman" panose="02020603050405020304" pitchFamily="18" charset="0"/>
              </a:rPr>
              <a:t>A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30727" name="文本框 30726"/>
          <p:cNvSpPr txBox="1"/>
          <p:nvPr/>
        </p:nvSpPr>
        <p:spPr>
          <a:xfrm>
            <a:off x="609600" y="2438400"/>
            <a:ext cx="3962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）若 </a:t>
            </a:r>
            <a:r>
              <a:rPr lang="en-US" altLang="zh-CN" sz="2800" b="1" i="1">
                <a:latin typeface="Times New Roman" panose="02020603050405020304" pitchFamily="18" charset="0"/>
              </a:rPr>
              <a:t>p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/(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+1)&lt; </a:t>
            </a:r>
            <a:r>
              <a:rPr lang="en-US" altLang="zh-CN" sz="2800" b="1" i="1">
                <a:latin typeface="Times New Roman" panose="02020603050405020304" pitchFamily="18" charset="0"/>
              </a:rPr>
              <a:t>p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</a:rPr>
              <a:t>/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</a:rPr>
              <a:t>，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30731" name="文本框 30730"/>
          <p:cNvSpPr txBox="1"/>
          <p:nvPr/>
        </p:nvSpPr>
        <p:spPr>
          <a:xfrm>
            <a:off x="609600" y="3276600"/>
            <a:ext cx="389096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</a:rPr>
              <a:t>）若 </a:t>
            </a:r>
            <a:r>
              <a:rPr lang="en-US" altLang="zh-CN" sz="2800" b="1" i="1">
                <a:latin typeface="Times New Roman" panose="02020603050405020304" pitchFamily="18" charset="0"/>
              </a:rPr>
              <a:t>p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/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&gt; </a:t>
            </a:r>
            <a:r>
              <a:rPr lang="en-US" altLang="zh-CN" sz="2800" b="1" i="1">
                <a:latin typeface="Times New Roman" panose="02020603050405020304" pitchFamily="18" charset="0"/>
              </a:rPr>
              <a:t>p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</a:rPr>
              <a:t>/(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</a:rPr>
              <a:t>+1)</a:t>
            </a:r>
            <a:r>
              <a:rPr lang="zh-CN" altLang="en-US" sz="2800" b="1">
                <a:latin typeface="Times New Roman" panose="02020603050405020304" pitchFamily="18" charset="0"/>
              </a:rPr>
              <a:t>，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30732" name="文本框 30731"/>
          <p:cNvSpPr txBox="1"/>
          <p:nvPr/>
        </p:nvSpPr>
        <p:spPr>
          <a:xfrm>
            <a:off x="4419600" y="2438400"/>
            <a:ext cx="3200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应计算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-25000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 b="1" i="1">
                <a:latin typeface="Times New Roman" panose="02020603050405020304" pitchFamily="18" charset="0"/>
              </a:rPr>
              <a:t>+</a:t>
            </a:r>
            <a:r>
              <a:rPr lang="en-US" altLang="zh-CN" sz="2800" b="1">
                <a:latin typeface="Times New Roman" panose="02020603050405020304" pitchFamily="18" charset="0"/>
              </a:rPr>
              <a:t>1</a:t>
            </a:r>
            <a:r>
              <a:rPr lang="en-US" altLang="zh-CN" sz="2800" b="1" i="1">
                <a:latin typeface="Times New Roman" panose="02020603050405020304" pitchFamily="18" charset="0"/>
              </a:rPr>
              <a:t>, n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30733" name="文本框 30732"/>
          <p:cNvSpPr txBox="1"/>
          <p:nvPr/>
        </p:nvSpPr>
        <p:spPr>
          <a:xfrm>
            <a:off x="4419600" y="3276600"/>
            <a:ext cx="3124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应计算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-25000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</a:rPr>
              <a:t>+1)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30734" name="文本框 30733"/>
          <p:cNvSpPr txBox="1"/>
          <p:nvPr/>
        </p:nvSpPr>
        <p:spPr>
          <a:xfrm>
            <a:off x="609600" y="4953000"/>
            <a:ext cx="6553200" cy="519113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若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-25000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+1, 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</a:rPr>
              <a:t>) &lt; 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-25000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+1), 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则这席应给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30736" name="文本框 30735"/>
          <p:cNvSpPr txBox="1"/>
          <p:nvPr/>
        </p:nvSpPr>
        <p:spPr>
          <a:xfrm>
            <a:off x="533400" y="685800"/>
            <a:ext cx="3678238" cy="519113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应讨论以下几种情况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30737" name="对象 30736"/>
          <p:cNvGraphicFramePr/>
          <p:nvPr/>
        </p:nvGraphicFramePr>
        <p:xfrm>
          <a:off x="7600950" y="533400"/>
          <a:ext cx="13144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4762500" imgH="3505200" progId="MS_ClipArt_Gallery.2">
                  <p:embed/>
                </p:oleObj>
              </mc:Choice>
              <mc:Fallback>
                <p:oleObj name="" r:id="rId1" imgW="4762500" imgH="3505200" progId="MS_ClipArt_Gallery.2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00950" y="533400"/>
                        <a:ext cx="1314450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0" name="文本框 30739"/>
          <p:cNvSpPr txBox="1"/>
          <p:nvPr/>
        </p:nvSpPr>
        <p:spPr>
          <a:xfrm>
            <a:off x="4495800" y="685800"/>
            <a:ext cx="2743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初始 </a:t>
            </a:r>
            <a:r>
              <a:rPr lang="en-US" altLang="zh-CN" sz="2800" b="1" i="1">
                <a:latin typeface="Times New Roman" panose="02020603050405020304" pitchFamily="18" charset="0"/>
              </a:rPr>
              <a:t>p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/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&gt; </a:t>
            </a:r>
            <a:r>
              <a:rPr lang="en-US" altLang="zh-CN" sz="2800" b="1" i="1">
                <a:latin typeface="Times New Roman" panose="02020603050405020304" pitchFamily="18" charset="0"/>
              </a:rPr>
              <a:t>p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</a:rPr>
              <a:t>/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30743" name="文本框 30742"/>
          <p:cNvSpPr txBox="1"/>
          <p:nvPr/>
        </p:nvSpPr>
        <p:spPr>
          <a:xfrm>
            <a:off x="609600" y="4114800"/>
            <a:ext cx="914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问：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30744" name="文本框 30743"/>
          <p:cNvSpPr txBox="1"/>
          <p:nvPr/>
        </p:nvSpPr>
        <p:spPr>
          <a:xfrm>
            <a:off x="1524000" y="4114800"/>
            <a:ext cx="6019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800" b="1" i="1">
                <a:latin typeface="Times New Roman" panose="02020603050405020304" pitchFamily="18" charset="0"/>
              </a:rPr>
              <a:t>p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/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&lt;</a:t>
            </a:r>
            <a:r>
              <a:rPr lang="en-US" altLang="zh-CN" sz="2800" b="1" i="1">
                <a:latin typeface="Times New Roman" panose="02020603050405020304" pitchFamily="18" charset="0"/>
              </a:rPr>
              <a:t>p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</a:rPr>
              <a:t>/(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</a:rPr>
              <a:t>+1)</a:t>
            </a:r>
            <a:r>
              <a:rPr lang="en-US" altLang="zh-CN" sz="2800"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是否会出现？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30745" name="文本框 30744"/>
          <p:cNvSpPr txBox="1"/>
          <p:nvPr/>
        </p:nvSpPr>
        <p:spPr>
          <a:xfrm>
            <a:off x="7010400" y="4953000"/>
            <a:ext cx="609600" cy="519113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A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30752" name="文本框 30751"/>
          <p:cNvSpPr txBox="1"/>
          <p:nvPr/>
        </p:nvSpPr>
        <p:spPr>
          <a:xfrm>
            <a:off x="6553200" y="4129088"/>
            <a:ext cx="762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否</a:t>
            </a:r>
            <a:r>
              <a:rPr lang="en-US" altLang="zh-CN" sz="2800" b="1">
                <a:latin typeface="Times New Roman" panose="02020603050405020304" pitchFamily="18" charset="0"/>
              </a:rPr>
              <a:t>!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30753" name="文本框 30752"/>
          <p:cNvSpPr txBox="1"/>
          <p:nvPr/>
        </p:nvSpPr>
        <p:spPr>
          <a:xfrm>
            <a:off x="609600" y="5729288"/>
            <a:ext cx="6934200" cy="519112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若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-25000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+1, 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</a:rPr>
              <a:t>) &gt;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-25000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+1), 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则这席应给 </a:t>
            </a:r>
            <a:r>
              <a:rPr lang="en-US" altLang="zh-CN" sz="2800" b="1">
                <a:latin typeface="Times New Roman" panose="02020603050405020304" pitchFamily="18" charset="0"/>
              </a:rPr>
              <a:t>B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3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6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7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7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56" dur="500"/>
                                        <p:tgtEl>
                                          <p:spTgt spid="30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0" fill="hold"/>
                                        <p:tgtEl>
                                          <p:spTgt spid="30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0" fill="hold"/>
                                        <p:tgtEl>
                                          <p:spTgt spid="30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0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animBg="1"/>
      <p:bldP spid="30725" grpId="0" animBg="1"/>
      <p:bldP spid="30727" grpId="0" animBg="1"/>
      <p:bldP spid="30731" grpId="0" animBg="1"/>
      <p:bldP spid="30732" grpId="0" animBg="1"/>
      <p:bldP spid="30733" grpId="0" animBg="1"/>
      <p:bldP spid="30734" grpId="0" bldLvl="0" animBg="1"/>
      <p:bldP spid="30736" grpId="0" bldLvl="0" animBg="1"/>
      <p:bldP spid="30740" grpId="0" animBg="1"/>
      <p:bldP spid="30743" grpId="0"/>
      <p:bldP spid="30744" grpId="0" animBg="1"/>
      <p:bldP spid="30745" grpId="0" bldLvl="0" animBg="1"/>
      <p:bldP spid="30752" grpId="0"/>
      <p:bldP spid="30753" grpId="0" bldLvl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7" name="文本框 31746"/>
          <p:cNvSpPr txBox="1"/>
          <p:nvPr/>
        </p:nvSpPr>
        <p:spPr>
          <a:xfrm>
            <a:off x="609600" y="471488"/>
            <a:ext cx="6248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当 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-25000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+1, 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</a:rPr>
              <a:t>) &lt; 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-25000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+1),  </a:t>
            </a:r>
            <a:r>
              <a:rPr lang="zh-CN" altLang="en-US" sz="2800" b="1" dirty="0">
                <a:latin typeface="Times New Roman" panose="02020603050405020304" pitchFamily="18" charset="0"/>
              </a:rPr>
              <a:t>该席给</a:t>
            </a:r>
            <a:r>
              <a:rPr lang="en-US" altLang="zh-CN" sz="2800" b="1">
                <a:latin typeface="Times New Roman" panose="02020603050405020304" pitchFamily="18" charset="0"/>
              </a:rPr>
              <a:t>A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grpSp>
        <p:nvGrpSpPr>
          <p:cNvPr id="39989" name="组合 39988"/>
          <p:cNvGrpSpPr/>
          <p:nvPr/>
        </p:nvGrpSpPr>
        <p:grpSpPr>
          <a:xfrm>
            <a:off x="2743200" y="1066800"/>
            <a:ext cx="2590800" cy="533400"/>
            <a:chOff x="1728" y="672"/>
            <a:chExt cx="1632" cy="336"/>
          </a:xfrm>
        </p:grpSpPr>
        <p:sp>
          <p:nvSpPr>
            <p:cNvPr id="31749" name="文本框 31748"/>
            <p:cNvSpPr txBox="1"/>
            <p:nvPr/>
          </p:nvSpPr>
          <p:spPr>
            <a:xfrm>
              <a:off x="2064" y="672"/>
              <a:ext cx="129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sz="2800" b="1" i="1" err="1">
                  <a:latin typeface="Times New Roman" panose="02020603050405020304" pitchFamily="18" charset="0"/>
                </a:rPr>
                <a:t>r</a:t>
              </a:r>
              <a:r>
                <a:rPr lang="en-US" altLang="zh-CN" sz="2800" b="1" i="1" baseline="-25000" err="1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>
                  <a:latin typeface="Times New Roman" panose="02020603050405020304" pitchFamily="18" charset="0"/>
                </a:rPr>
                <a:t>, </a:t>
              </a:r>
              <a:r>
                <a:rPr lang="en-US" altLang="zh-CN" sz="2800" b="1" i="1" err="1">
                  <a:latin typeface="Times New Roman" panose="02020603050405020304" pitchFamily="18" charset="0"/>
                </a:rPr>
                <a:t>r</a:t>
              </a:r>
              <a:r>
                <a:rPr lang="en-US" altLang="zh-CN" sz="2800" b="1" i="1" baseline="-25000" err="1">
                  <a:latin typeface="Times New Roman" panose="02020603050405020304" pitchFamily="18" charset="0"/>
                </a:rPr>
                <a:t>B</a:t>
              </a:r>
              <a:r>
                <a:rPr lang="zh-CN" altLang="zh-CN" sz="2800" b="1" dirty="0">
                  <a:latin typeface="Times New Roman" panose="02020603050405020304" pitchFamily="18" charset="0"/>
                </a:rPr>
                <a:t>的定义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31750" name="下箭头 31749"/>
            <p:cNvSpPr/>
            <p:nvPr/>
          </p:nvSpPr>
          <p:spPr>
            <a:xfrm>
              <a:off x="1728" y="720"/>
              <a:ext cx="306" cy="288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CFF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aphicFrame>
        <p:nvGraphicFramePr>
          <p:cNvPr id="31751" name="对象 31750"/>
          <p:cNvGraphicFramePr/>
          <p:nvPr/>
        </p:nvGraphicFramePr>
        <p:xfrm>
          <a:off x="914400" y="1600200"/>
          <a:ext cx="50292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977265" imgH="355600" progId="Equation.3">
                  <p:embed/>
                </p:oleObj>
              </mc:Choice>
              <mc:Fallback>
                <p:oleObj name="" r:id="rId1" imgW="977265" imgH="3556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5029200" cy="1447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2" name="文本框 31751"/>
          <p:cNvSpPr txBox="1"/>
          <p:nvPr/>
        </p:nvSpPr>
        <p:spPr>
          <a:xfrm>
            <a:off x="5943600" y="2057400"/>
            <a:ext cx="1600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该席给</a:t>
            </a:r>
            <a:r>
              <a:rPr lang="en-US" altLang="zh-CN" sz="2800" b="1">
                <a:latin typeface="Times New Roman" panose="02020603050405020304" pitchFamily="18" charset="0"/>
              </a:rPr>
              <a:t>A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31753" name="文本框 31752"/>
          <p:cNvSpPr txBox="1"/>
          <p:nvPr/>
        </p:nvSpPr>
        <p:spPr>
          <a:xfrm>
            <a:off x="6096000" y="2667000"/>
            <a:ext cx="2514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否则</a:t>
            </a:r>
            <a:r>
              <a:rPr lang="en-US" altLang="zh-CN" sz="2800" b="1" dirty="0">
                <a:latin typeface="Times New Roman" panose="02020603050405020304" pitchFamily="18" charset="0"/>
              </a:rPr>
              <a:t>,  </a:t>
            </a:r>
            <a:r>
              <a:rPr lang="zh-CN" altLang="en-US" sz="2800" b="1" dirty="0">
                <a:latin typeface="Times New Roman" panose="02020603050405020304" pitchFamily="18" charset="0"/>
              </a:rPr>
              <a:t>该席给</a:t>
            </a:r>
            <a:r>
              <a:rPr lang="en-US" altLang="zh-CN" sz="2800" b="1">
                <a:latin typeface="Times New Roman" panose="02020603050405020304" pitchFamily="18" charset="0"/>
              </a:rPr>
              <a:t>B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grpSp>
        <p:nvGrpSpPr>
          <p:cNvPr id="31754" name="组合 31753"/>
          <p:cNvGrpSpPr/>
          <p:nvPr/>
        </p:nvGrpSpPr>
        <p:grpSpPr>
          <a:xfrm>
            <a:off x="0" y="3124200"/>
            <a:ext cx="9144000" cy="1371600"/>
            <a:chOff x="-48" y="1824"/>
            <a:chExt cx="5760" cy="864"/>
          </a:xfrm>
        </p:grpSpPr>
        <p:graphicFrame>
          <p:nvGraphicFramePr>
            <p:cNvPr id="31755" name="对象 31754"/>
            <p:cNvGraphicFramePr/>
            <p:nvPr/>
          </p:nvGraphicFramePr>
          <p:xfrm>
            <a:off x="607" y="1824"/>
            <a:ext cx="2723" cy="8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3" imgW="989965" imgH="355600" progId="Equation.3">
                    <p:embed/>
                  </p:oleObj>
                </mc:Choice>
                <mc:Fallback>
                  <p:oleObj name="" r:id="rId3" imgW="989965" imgH="355600" progId="Equation.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07" y="1824"/>
                          <a:ext cx="2723" cy="864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56" name="文本框 31755"/>
            <p:cNvSpPr txBox="1"/>
            <p:nvPr/>
          </p:nvSpPr>
          <p:spPr>
            <a:xfrm>
              <a:off x="-48" y="2112"/>
              <a:ext cx="672" cy="327"/>
            </a:xfrm>
            <a:prstGeom prst="rect">
              <a:avLst/>
            </a:prstGeom>
            <a:solidFill>
              <a:srgbClr val="FFFF00"/>
            </a:solidFill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定义</a:t>
              </a:r>
              <a:endParaRPr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31757" name="文本框 31756"/>
            <p:cNvSpPr txBox="1"/>
            <p:nvPr/>
          </p:nvSpPr>
          <p:spPr>
            <a:xfrm>
              <a:off x="3312" y="2121"/>
              <a:ext cx="2400" cy="327"/>
            </a:xfrm>
            <a:prstGeom prst="rect">
              <a:avLst/>
            </a:prstGeom>
            <a:solidFill>
              <a:srgbClr val="FFFF00"/>
            </a:solidFill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该席给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Q</a:t>
              </a:r>
              <a:r>
                <a:rPr lang="zh-CN" altLang="zh-CN" sz="2800" b="1">
                  <a:latin typeface="Times New Roman" panose="02020603050405020304" pitchFamily="18" charset="0"/>
                </a:rPr>
                <a:t>值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较大的一方</a:t>
              </a:r>
              <a:endParaRPr lang="zh-CN" altLang="en-US" sz="28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31758" name="文本框 31757"/>
          <p:cNvSpPr txBox="1"/>
          <p:nvPr/>
        </p:nvSpPr>
        <p:spPr>
          <a:xfrm>
            <a:off x="381000" y="4724400"/>
            <a:ext cx="1981200" cy="1117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推广到</a:t>
            </a:r>
            <a:r>
              <a:rPr lang="en-US" altLang="zh-CN" sz="2800" b="1" i="1">
                <a:latin typeface="Times New Roman" panose="02020603050405020304" pitchFamily="18" charset="0"/>
              </a:rPr>
              <a:t>m</a:t>
            </a:r>
            <a:r>
              <a:rPr lang="zh-CN" altLang="en-US" sz="2800" b="1" dirty="0">
                <a:latin typeface="Times New Roman" panose="02020603050405020304" pitchFamily="18" charset="0"/>
              </a:rPr>
              <a:t>方分配席位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31762" name="文本框 31761"/>
          <p:cNvSpPr txBox="1"/>
          <p:nvPr/>
        </p:nvSpPr>
        <p:spPr>
          <a:xfrm>
            <a:off x="1371600" y="5943600"/>
            <a:ext cx="3733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该席给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值最大的一方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1763" name="文本框 31762"/>
          <p:cNvSpPr txBox="1"/>
          <p:nvPr/>
        </p:nvSpPr>
        <p:spPr>
          <a:xfrm>
            <a:off x="5334000" y="5867400"/>
            <a:ext cx="1928813" cy="579438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3200" b="1" i="1"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lang="zh-CN" altLang="zh-CN" sz="3200" b="1" dirty="0">
                <a:latin typeface="Times New Roman" panose="02020603050405020304" pitchFamily="18" charset="0"/>
                <a:ea typeface="楷体_GB2312" pitchFamily="49" charset="-122"/>
              </a:rPr>
              <a:t> 值方法</a:t>
            </a:r>
            <a:endParaRPr lang="en-US" altLang="zh-CN" sz="32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39991" name="组合 39990"/>
          <p:cNvGrpSpPr/>
          <p:nvPr/>
        </p:nvGrpSpPr>
        <p:grpSpPr>
          <a:xfrm>
            <a:off x="2590800" y="4495800"/>
            <a:ext cx="6096000" cy="1371600"/>
            <a:chOff x="1632" y="2832"/>
            <a:chExt cx="3840" cy="864"/>
          </a:xfrm>
        </p:grpSpPr>
        <p:grpSp>
          <p:nvGrpSpPr>
            <p:cNvPr id="31759" name="组合 31758"/>
            <p:cNvGrpSpPr/>
            <p:nvPr/>
          </p:nvGrpSpPr>
          <p:grpSpPr>
            <a:xfrm>
              <a:off x="1632" y="2832"/>
              <a:ext cx="3840" cy="864"/>
              <a:chOff x="48" y="2928"/>
              <a:chExt cx="3840" cy="864"/>
            </a:xfrm>
          </p:grpSpPr>
          <p:graphicFrame>
            <p:nvGraphicFramePr>
              <p:cNvPr id="31760" name="对象 31759"/>
              <p:cNvGraphicFramePr/>
              <p:nvPr/>
            </p:nvGraphicFramePr>
            <p:xfrm>
              <a:off x="607" y="2928"/>
              <a:ext cx="3281" cy="8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2" name="" r:id="rId5" imgW="1192530" imgH="355600" progId="Equation.3">
                      <p:embed/>
                    </p:oleObj>
                  </mc:Choice>
                  <mc:Fallback>
                    <p:oleObj name="" r:id="rId5" imgW="1192530" imgH="355600" progId="Equation.3">
                      <p:embed/>
                      <p:pic>
                        <p:nvPicPr>
                          <p:cNvPr id="0" name="图片 3081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607" y="2928"/>
                            <a:ext cx="3281" cy="86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761" name="文本框 31760"/>
              <p:cNvSpPr txBox="1"/>
              <p:nvPr/>
            </p:nvSpPr>
            <p:spPr>
              <a:xfrm>
                <a:off x="48" y="3216"/>
                <a:ext cx="624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l">
                  <a:spcBef>
                    <a:spcPct val="50000"/>
                  </a:spcBef>
                </a:pPr>
                <a:r>
                  <a:rPr lang="zh-CN" altLang="en-US" sz="2800" dirty="0">
                    <a:latin typeface="Times New Roman" panose="02020603050405020304" pitchFamily="18" charset="0"/>
                  </a:rPr>
                  <a:t>计算</a:t>
                </a: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9990" name="矩形 39989"/>
            <p:cNvSpPr/>
            <p:nvPr/>
          </p:nvSpPr>
          <p:spPr>
            <a:xfrm>
              <a:off x="4704" y="3129"/>
              <a:ext cx="34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/>
              <a:r>
                <a:rPr lang="zh-CN" altLang="en-US" sz="2800">
                  <a:latin typeface="Times New Roman" panose="02020603050405020304" pitchFamily="18" charset="0"/>
                </a:rPr>
                <a:t>，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9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9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9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500"/>
                                        <p:tgtEl>
                                          <p:spTgt spid="39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3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31752" grpId="0"/>
      <p:bldP spid="31753" grpId="0"/>
      <p:bldP spid="31758" grpId="0"/>
      <p:bldP spid="31762" grpId="0"/>
      <p:bldP spid="31763" grpId="0" bldLvl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2770" name="对象 32769"/>
          <p:cNvGraphicFramePr/>
          <p:nvPr/>
        </p:nvGraphicFramePr>
        <p:xfrm>
          <a:off x="7600950" y="304800"/>
          <a:ext cx="13144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4762500" imgH="3505200" progId="MS_ClipArt_Gallery.2">
                  <p:embed/>
                </p:oleObj>
              </mc:Choice>
              <mc:Fallback>
                <p:oleObj name="" r:id="rId1" imgW="4762500" imgH="3505200" progId="MS_ClipArt_Gallery.2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00950" y="304800"/>
                        <a:ext cx="1314450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1" name="文本框 32770"/>
          <p:cNvSpPr txBox="1"/>
          <p:nvPr/>
        </p:nvSpPr>
        <p:spPr>
          <a:xfrm>
            <a:off x="838200" y="381000"/>
            <a:ext cx="5791200" cy="519113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三系用</a:t>
            </a:r>
            <a:r>
              <a:rPr lang="en-US" altLang="zh-CN" sz="2800" b="1" i="1">
                <a:latin typeface="Times New Roman" panose="02020603050405020304" pitchFamily="18" charset="0"/>
              </a:rPr>
              <a:t>Q</a:t>
            </a:r>
            <a:r>
              <a:rPr lang="zh-CN" altLang="en-US" sz="2800" b="1" dirty="0">
                <a:latin typeface="Times New Roman" panose="02020603050405020304" pitchFamily="18" charset="0"/>
              </a:rPr>
              <a:t>值方法重新分配 </a:t>
            </a:r>
            <a:r>
              <a:rPr lang="en-US" altLang="zh-CN" sz="2800" b="1" dirty="0">
                <a:latin typeface="Times New Roman" panose="02020603050405020304" pitchFamily="18" charset="0"/>
              </a:rPr>
              <a:t>21</a:t>
            </a:r>
            <a:r>
              <a:rPr lang="zh-CN" altLang="en-US" sz="2800" b="1" dirty="0">
                <a:latin typeface="Times New Roman" panose="02020603050405020304" pitchFamily="18" charset="0"/>
              </a:rPr>
              <a:t>个席位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32772" name="文本框 32771"/>
          <p:cNvSpPr txBox="1"/>
          <p:nvPr/>
        </p:nvSpPr>
        <p:spPr>
          <a:xfrm>
            <a:off x="685800" y="1066800"/>
            <a:ext cx="6629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按人数比例的整数部分已将</a:t>
            </a:r>
            <a:r>
              <a:rPr lang="en-US" altLang="zh-CN" sz="2800" b="1" dirty="0">
                <a:latin typeface="Times New Roman" panose="02020603050405020304" pitchFamily="18" charset="0"/>
              </a:rPr>
              <a:t>19</a:t>
            </a:r>
            <a:r>
              <a:rPr lang="zh-CN" altLang="en-US" sz="2800" b="1" dirty="0">
                <a:latin typeface="Times New Roman" panose="02020603050405020304" pitchFamily="18" charset="0"/>
              </a:rPr>
              <a:t>席分配完毕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32773" name="文本框 32772"/>
          <p:cNvSpPr txBox="1"/>
          <p:nvPr/>
        </p:nvSpPr>
        <p:spPr>
          <a:xfrm>
            <a:off x="914400" y="1676400"/>
            <a:ext cx="3352800" cy="1406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lnSpc>
                <a:spcPct val="120000"/>
              </a:lnSpc>
            </a:pPr>
            <a:r>
              <a:rPr lang="zh-CN" altLang="zh-CN" sz="2400" b="1" dirty="0">
                <a:latin typeface="Times New Roman" panose="02020603050405020304" pitchFamily="18" charset="0"/>
              </a:rPr>
              <a:t>甲系：</a:t>
            </a:r>
            <a:r>
              <a:rPr lang="en-US" altLang="zh-CN" sz="2400" b="1" i="1">
                <a:latin typeface="Times New Roman" panose="02020603050405020304" pitchFamily="18" charset="0"/>
              </a:rPr>
              <a:t>p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</a:rPr>
              <a:t>=103, </a:t>
            </a:r>
            <a:r>
              <a:rPr lang="en-US" altLang="zh-CN" sz="2400" b="1" i="1">
                <a:latin typeface="Times New Roman" panose="02020603050405020304" pitchFamily="18" charset="0"/>
              </a:rPr>
              <a:t>n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</a:rPr>
              <a:t>=10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zh-CN" altLang="zh-CN" sz="2400" b="1" dirty="0">
                <a:latin typeface="Times New Roman" panose="02020603050405020304" pitchFamily="18" charset="0"/>
              </a:rPr>
              <a:t>乙系：</a:t>
            </a:r>
            <a:r>
              <a:rPr lang="en-US" altLang="zh-CN" sz="2400" b="1" i="1">
                <a:latin typeface="Times New Roman" panose="02020603050405020304" pitchFamily="18" charset="0"/>
              </a:rPr>
              <a:t>p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</a:rPr>
              <a:t>=  63, </a:t>
            </a:r>
            <a:r>
              <a:rPr lang="en-US" altLang="zh-CN" sz="2400" b="1" i="1">
                <a:latin typeface="Times New Roman" panose="02020603050405020304" pitchFamily="18" charset="0"/>
              </a:rPr>
              <a:t>n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</a:rPr>
              <a:t>=  6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zh-CN" altLang="zh-CN" sz="2400" b="1" dirty="0">
                <a:latin typeface="Times New Roman" panose="02020603050405020304" pitchFamily="18" charset="0"/>
              </a:rPr>
              <a:t>丙系：</a:t>
            </a:r>
            <a:r>
              <a:rPr lang="en-US" altLang="zh-CN" sz="2400" b="1" i="1">
                <a:latin typeface="Times New Roman" panose="02020603050405020304" pitchFamily="18" charset="0"/>
              </a:rPr>
              <a:t>p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3</a:t>
            </a:r>
            <a:r>
              <a:rPr lang="en-US" altLang="zh-CN" sz="2400" b="1">
                <a:latin typeface="Times New Roman" panose="02020603050405020304" pitchFamily="18" charset="0"/>
              </a:rPr>
              <a:t>=  34, </a:t>
            </a:r>
            <a:r>
              <a:rPr lang="en-US" altLang="zh-CN" sz="2400" b="1" i="1">
                <a:latin typeface="Times New Roman" panose="02020603050405020304" pitchFamily="18" charset="0"/>
              </a:rPr>
              <a:t>n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3</a:t>
            </a:r>
            <a:r>
              <a:rPr lang="en-US" altLang="zh-CN" sz="2400" b="1">
                <a:latin typeface="Times New Roman" panose="02020603050405020304" pitchFamily="18" charset="0"/>
              </a:rPr>
              <a:t>=  3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32774" name="文本框 32773"/>
          <p:cNvSpPr txBox="1"/>
          <p:nvPr/>
        </p:nvSpPr>
        <p:spPr>
          <a:xfrm>
            <a:off x="4800600" y="1828800"/>
            <a:ext cx="2743200" cy="11176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txBody>
          <a:bodyPr>
            <a:spAutoFit/>
          </a:bodyPr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用</a:t>
            </a:r>
            <a:r>
              <a:rPr lang="en-US" altLang="zh-CN" sz="2800" b="1" i="1">
                <a:latin typeface="Times New Roman" panose="02020603050405020304" pitchFamily="18" charset="0"/>
              </a:rPr>
              <a:t>Q</a:t>
            </a:r>
            <a:r>
              <a:rPr lang="zh-CN" altLang="en-US" sz="2800" b="1" dirty="0">
                <a:latin typeface="Times New Roman" panose="02020603050405020304" pitchFamily="18" charset="0"/>
              </a:rPr>
              <a:t>值方法分配第</a:t>
            </a:r>
            <a:r>
              <a:rPr lang="en-US" altLang="zh-CN" sz="2800" b="1" dirty="0">
                <a:latin typeface="Times New Roman" panose="02020603050405020304" pitchFamily="18" charset="0"/>
              </a:rPr>
              <a:t>20</a:t>
            </a:r>
            <a:r>
              <a:rPr lang="zh-CN" altLang="en-US" sz="2800" b="1" dirty="0">
                <a:latin typeface="Times New Roman" panose="02020603050405020304" pitchFamily="18" charset="0"/>
              </a:rPr>
              <a:t>席和第</a:t>
            </a:r>
            <a:r>
              <a:rPr lang="en-US" altLang="zh-CN" sz="2800" b="1">
                <a:latin typeface="Times New Roman" panose="02020603050405020304" pitchFamily="18" charset="0"/>
              </a:rPr>
              <a:t>21</a:t>
            </a:r>
            <a:r>
              <a:rPr lang="zh-CN" altLang="en-US" sz="2800" b="1">
                <a:latin typeface="Times New Roman" panose="02020603050405020304" pitchFamily="18" charset="0"/>
              </a:rPr>
              <a:t>席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32775" name="文本框 32774"/>
          <p:cNvSpPr txBox="1"/>
          <p:nvPr/>
        </p:nvSpPr>
        <p:spPr>
          <a:xfrm>
            <a:off x="0" y="3429000"/>
            <a:ext cx="1295400" cy="519113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第</a:t>
            </a:r>
            <a:r>
              <a:rPr lang="en-US" altLang="zh-CN" sz="2800" b="1">
                <a:latin typeface="Times New Roman" panose="02020603050405020304" pitchFamily="18" charset="0"/>
              </a:rPr>
              <a:t>20</a:t>
            </a:r>
            <a:r>
              <a:rPr lang="zh-CN" altLang="en-US" sz="2800" b="1">
                <a:latin typeface="Times New Roman" panose="02020603050405020304" pitchFamily="18" charset="0"/>
              </a:rPr>
              <a:t>席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32776" name="对象 32775"/>
          <p:cNvGraphicFramePr/>
          <p:nvPr/>
        </p:nvGraphicFramePr>
        <p:xfrm>
          <a:off x="1295400" y="3048000"/>
          <a:ext cx="7620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2360930" imgH="330200" progId="Equation.3">
                  <p:embed/>
                </p:oleObj>
              </mc:Choice>
              <mc:Fallback>
                <p:oleObj name="" r:id="rId3" imgW="2360930" imgH="3302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5400" y="3048000"/>
                        <a:ext cx="7620000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8" name="文本框 32777"/>
          <p:cNvSpPr txBox="1"/>
          <p:nvPr/>
        </p:nvSpPr>
        <p:spPr>
          <a:xfrm>
            <a:off x="0" y="5029200"/>
            <a:ext cx="1295400" cy="519113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第</a:t>
            </a:r>
            <a:r>
              <a:rPr lang="en-US" altLang="zh-CN" sz="2800" b="1">
                <a:latin typeface="Times New Roman" panose="02020603050405020304" pitchFamily="18" charset="0"/>
              </a:rPr>
              <a:t>21</a:t>
            </a:r>
            <a:r>
              <a:rPr lang="zh-CN" altLang="en-US" sz="2800" b="1">
                <a:latin typeface="Times New Roman" panose="02020603050405020304" pitchFamily="18" charset="0"/>
              </a:rPr>
              <a:t>席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grpSp>
        <p:nvGrpSpPr>
          <p:cNvPr id="32786" name="组合 32785"/>
          <p:cNvGrpSpPr/>
          <p:nvPr/>
        </p:nvGrpSpPr>
        <p:grpSpPr>
          <a:xfrm>
            <a:off x="1295400" y="4648200"/>
            <a:ext cx="5105400" cy="1143000"/>
            <a:chOff x="960" y="2880"/>
            <a:chExt cx="3216" cy="768"/>
          </a:xfrm>
        </p:grpSpPr>
        <p:graphicFrame>
          <p:nvGraphicFramePr>
            <p:cNvPr id="32780" name="对象 32779"/>
            <p:cNvGraphicFramePr/>
            <p:nvPr/>
          </p:nvGraphicFramePr>
          <p:xfrm>
            <a:off x="960" y="2880"/>
            <a:ext cx="2688" cy="7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5" imgW="1193165" imgH="330200" progId="Equation.3">
                    <p:embed/>
                  </p:oleObj>
                </mc:Choice>
                <mc:Fallback>
                  <p:oleObj name="" r:id="rId5" imgW="1193165" imgH="330200" progId="Equation.3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60" y="2880"/>
                          <a:ext cx="2688" cy="7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1" name="文本框 32780"/>
            <p:cNvSpPr txBox="1"/>
            <p:nvPr/>
          </p:nvSpPr>
          <p:spPr>
            <a:xfrm>
              <a:off x="3582" y="3168"/>
              <a:ext cx="594" cy="34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同上</a:t>
              </a:r>
              <a:endParaRPr lang="zh-CN" altLang="en-US" sz="28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32782" name="文本框 32781"/>
          <p:cNvSpPr txBox="1"/>
          <p:nvPr/>
        </p:nvSpPr>
        <p:spPr>
          <a:xfrm>
            <a:off x="6781800" y="4876800"/>
            <a:ext cx="2133600" cy="94615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800" b="1" i="1">
                <a:latin typeface="Times New Roman" panose="02020603050405020304" pitchFamily="18" charset="0"/>
              </a:rPr>
              <a:t>Q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3</a:t>
            </a:r>
            <a:r>
              <a:rPr lang="zh-CN" altLang="zh-CN" sz="2800" b="1" dirty="0">
                <a:latin typeface="Times New Roman" panose="02020603050405020304" pitchFamily="18" charset="0"/>
              </a:rPr>
              <a:t>最大，第21席给丙系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32783" name="文本框 32782"/>
          <p:cNvSpPr txBox="1"/>
          <p:nvPr/>
        </p:nvSpPr>
        <p:spPr>
          <a:xfrm>
            <a:off x="1752600" y="5867400"/>
            <a:ext cx="4953000" cy="519113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甲系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11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席，乙系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席，丙系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席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2784" name="文本框 32783"/>
          <p:cNvSpPr txBox="1"/>
          <p:nvPr/>
        </p:nvSpPr>
        <p:spPr>
          <a:xfrm>
            <a:off x="152400" y="5715000"/>
            <a:ext cx="15240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值方法分配结果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2785" name="文本框 32784"/>
          <p:cNvSpPr txBox="1"/>
          <p:nvPr/>
        </p:nvSpPr>
        <p:spPr>
          <a:xfrm>
            <a:off x="6934200" y="5867400"/>
            <a:ext cx="1752600" cy="519113"/>
          </a:xfrm>
          <a:prstGeom prst="rect">
            <a:avLst/>
          </a:prstGeom>
          <a:solidFill>
            <a:srgbClr val="99CCFF"/>
          </a:solidFill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公平吗？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2777" name="文本框 32776"/>
          <p:cNvSpPr txBox="1"/>
          <p:nvPr/>
        </p:nvSpPr>
        <p:spPr>
          <a:xfrm>
            <a:off x="4953000" y="4267200"/>
            <a:ext cx="3810000" cy="519113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800" b="1" i="1">
                <a:latin typeface="Times New Roman" panose="02020603050405020304" pitchFamily="18" charset="0"/>
              </a:rPr>
              <a:t>Q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lang="zh-CN" altLang="zh-CN" sz="2800" b="1" dirty="0">
                <a:latin typeface="Times New Roman" panose="02020603050405020304" pitchFamily="18" charset="0"/>
              </a:rPr>
              <a:t>最大，第20席给甲系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6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0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27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27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ldLvl="0" animBg="1"/>
      <p:bldP spid="32772" grpId="0"/>
      <p:bldP spid="32773" grpId="0"/>
      <p:bldP spid="32774" grpId="0" bldLvl="0" animBg="1"/>
      <p:bldP spid="32775" grpId="0" bldLvl="0" animBg="1"/>
      <p:bldP spid="32778" grpId="0" bldLvl="0" animBg="1"/>
      <p:bldP spid="32782" grpId="0" bldLvl="0" animBg="1"/>
      <p:bldP spid="32783" grpId="0" bldLvl="0" animBg="1"/>
      <p:bldP spid="32784" grpId="0"/>
      <p:bldP spid="32785" grpId="0" bldLvl="0" animBg="1"/>
      <p:bldP spid="32777" grpId="0" bldLvl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9" name="文本框 24578"/>
          <p:cNvSpPr txBox="1"/>
          <p:nvPr/>
        </p:nvSpPr>
        <p:spPr>
          <a:xfrm>
            <a:off x="2286000" y="457200"/>
            <a:ext cx="3200400" cy="579438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进一步的讨论</a:t>
            </a:r>
            <a:endParaRPr lang="zh-CN" altLang="en-US" sz="32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4580" name="文本框 24579"/>
          <p:cNvSpPr txBox="1"/>
          <p:nvPr/>
        </p:nvSpPr>
        <p:spPr>
          <a:xfrm>
            <a:off x="304800" y="1143000"/>
            <a:ext cx="693578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800" b="1" i="1">
                <a:latin typeface="Times New Roman" panose="02020603050405020304" pitchFamily="18" charset="0"/>
              </a:rPr>
              <a:t>Q</a:t>
            </a:r>
            <a:r>
              <a:rPr lang="zh-CN" altLang="en-US" sz="2800" b="1" dirty="0">
                <a:latin typeface="Times New Roman" panose="02020603050405020304" pitchFamily="18" charset="0"/>
              </a:rPr>
              <a:t>值方法比“比例加惯例”方法更公平吗？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24581" name="文本框 24580"/>
          <p:cNvSpPr txBox="1"/>
          <p:nvPr/>
        </p:nvSpPr>
        <p:spPr>
          <a:xfrm>
            <a:off x="304800" y="1752600"/>
            <a:ext cx="4038600" cy="519113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席位分配的理想化准则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4582" name="文本框 24581"/>
          <p:cNvSpPr txBox="1"/>
          <p:nvPr/>
        </p:nvSpPr>
        <p:spPr>
          <a:xfrm>
            <a:off x="838200" y="2286000"/>
            <a:ext cx="7620000" cy="1117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已知</a:t>
            </a:r>
            <a:r>
              <a:rPr lang="en-US" altLang="zh-CN" sz="2800" b="1">
                <a:latin typeface="Times New Roman" panose="02020603050405020304" pitchFamily="18" charset="0"/>
              </a:rPr>
              <a:t>: </a:t>
            </a:r>
            <a:r>
              <a:rPr lang="en-US" altLang="zh-CN" sz="2800" b="1" i="1">
                <a:latin typeface="Times New Roman" panose="02020603050405020304" pitchFamily="18" charset="0"/>
              </a:rPr>
              <a:t>m</a:t>
            </a:r>
            <a:r>
              <a:rPr lang="zh-CN" altLang="en-US" sz="2800" b="1" dirty="0">
                <a:latin typeface="Times New Roman" panose="02020603050405020304" pitchFamily="18" charset="0"/>
              </a:rPr>
              <a:t>方人数分别为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</a:rPr>
              <a:t>p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 p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</a:rPr>
              <a:t>,… , </a:t>
            </a:r>
            <a:r>
              <a:rPr lang="en-US" altLang="zh-CN" sz="2800" b="1" i="1">
                <a:latin typeface="Times New Roman" panose="02020603050405020304" pitchFamily="18" charset="0"/>
              </a:rPr>
              <a:t>p</a:t>
            </a:r>
            <a:r>
              <a:rPr lang="en-US" altLang="zh-CN" sz="2800" b="1" i="1" baseline="-25000">
                <a:latin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记总人数为 </a:t>
            </a:r>
            <a:r>
              <a:rPr lang="en-US" altLang="zh-CN" sz="2800" b="1" i="1">
                <a:latin typeface="Times New Roman" panose="02020603050405020304" pitchFamily="18" charset="0"/>
              </a:rPr>
              <a:t>P</a:t>
            </a:r>
            <a:r>
              <a:rPr lang="en-US" altLang="zh-CN" sz="2800" b="1">
                <a:latin typeface="Times New Roman" panose="02020603050405020304" pitchFamily="18" charset="0"/>
              </a:rPr>
              <a:t>= </a:t>
            </a:r>
            <a:r>
              <a:rPr lang="en-US" altLang="zh-CN" sz="2800" b="1" i="1">
                <a:latin typeface="Times New Roman" panose="02020603050405020304" pitchFamily="18" charset="0"/>
              </a:rPr>
              <a:t>p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+</a:t>
            </a:r>
            <a:r>
              <a:rPr lang="en-US" altLang="zh-CN" sz="2800" b="1" i="1">
                <a:latin typeface="Times New Roman" panose="02020603050405020304" pitchFamily="18" charset="0"/>
              </a:rPr>
              <a:t>p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</a:rPr>
              <a:t>+…+</a:t>
            </a:r>
            <a:r>
              <a:rPr lang="en-US" altLang="zh-CN" sz="2800" b="1" i="1">
                <a:latin typeface="Times New Roman" panose="02020603050405020304" pitchFamily="18" charset="0"/>
              </a:rPr>
              <a:t>p</a:t>
            </a:r>
            <a:r>
              <a:rPr lang="en-US" altLang="zh-CN" sz="2800" b="1" i="1" baseline="-25000">
                <a:latin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</a:rPr>
              <a:t>,  </a:t>
            </a:r>
            <a:r>
              <a:rPr lang="zh-CN" altLang="en-US" sz="2800" b="1" dirty="0">
                <a:latin typeface="Times New Roman" panose="02020603050405020304" pitchFamily="18" charset="0"/>
              </a:rPr>
              <a:t>待分配的总席位为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zh-CN" altLang="en-US" sz="2800" b="1">
                <a:latin typeface="Times New Roman" panose="02020603050405020304" pitchFamily="18" charset="0"/>
              </a:rPr>
              <a:t>。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24583" name="文本框 24582"/>
          <p:cNvSpPr txBox="1"/>
          <p:nvPr/>
        </p:nvSpPr>
        <p:spPr>
          <a:xfrm>
            <a:off x="838200" y="3581400"/>
            <a:ext cx="7848600" cy="1117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设理想情况下</a:t>
            </a:r>
            <a:r>
              <a:rPr lang="en-US" altLang="zh-CN" sz="2800" b="1" i="1">
                <a:latin typeface="Times New Roman" panose="02020603050405020304" pitchFamily="18" charset="0"/>
              </a:rPr>
              <a:t>m</a:t>
            </a:r>
            <a:r>
              <a:rPr lang="zh-CN" altLang="en-US" sz="2800" b="1" dirty="0">
                <a:latin typeface="Times New Roman" panose="02020603050405020304" pitchFamily="18" charset="0"/>
              </a:rPr>
              <a:t>方分配的席位分别为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</a:rPr>
              <a:t>,… , 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 i="1" baseline="-25000">
                <a:latin typeface="Times New Roman" panose="02020603050405020304" pitchFamily="18" charset="0"/>
              </a:rPr>
              <a:t>m 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</a:rPr>
              <a:t>自然应有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+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</a:rPr>
              <a:t>+…+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 i="1" baseline="-25000">
                <a:latin typeface="Times New Roman" panose="02020603050405020304" pitchFamily="18" charset="0"/>
              </a:rPr>
              <a:t>m</a:t>
            </a:r>
            <a:r>
              <a:rPr lang="en-US" altLang="zh-CN" sz="2800" b="1" i="1">
                <a:latin typeface="Times New Roman" panose="02020603050405020304" pitchFamily="18" charset="0"/>
              </a:rPr>
              <a:t>=N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zh-CN" altLang="en-US" sz="2800" b="1">
                <a:latin typeface="Times New Roman" panose="02020603050405020304" pitchFamily="18" charset="0"/>
              </a:rPr>
              <a:t>，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24584" name="文本框 24583"/>
          <p:cNvSpPr txBox="1"/>
          <p:nvPr/>
        </p:nvSpPr>
        <p:spPr>
          <a:xfrm>
            <a:off x="381000" y="5653088"/>
            <a:ext cx="4038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记</a:t>
            </a:r>
            <a:r>
              <a:rPr lang="en-US" altLang="zh-CN" sz="2800" b="1" i="1" err="1">
                <a:latin typeface="Times New Roman" panose="02020603050405020304" pitchFamily="18" charset="0"/>
              </a:rPr>
              <a:t>q</a:t>
            </a:r>
            <a:r>
              <a:rPr lang="en-US" altLang="zh-CN" sz="2800" b="1" i="1" baseline="-25000" err="1">
                <a:latin typeface="Times New Roman" panose="02020603050405020304" pitchFamily="18" charset="0"/>
              </a:rPr>
              <a:t>i</a:t>
            </a:r>
            <a:r>
              <a:rPr lang="en-US" altLang="zh-CN" sz="2800" b="1">
                <a:latin typeface="Times New Roman" panose="02020603050405020304" pitchFamily="18" charset="0"/>
              </a:rPr>
              <a:t>=</a:t>
            </a:r>
            <a:r>
              <a:rPr lang="en-US" altLang="zh-CN" sz="2800" b="1" i="1" err="1">
                <a:latin typeface="Times New Roman" panose="02020603050405020304" pitchFamily="18" charset="0"/>
              </a:rPr>
              <a:t>Np</a:t>
            </a:r>
            <a:r>
              <a:rPr lang="en-US" altLang="zh-CN" sz="2800" b="1" i="1" baseline="-25000" err="1"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</a:rPr>
              <a:t>/</a:t>
            </a:r>
            <a:r>
              <a:rPr lang="en-US" altLang="zh-CN" sz="2800" b="1" i="1">
                <a:latin typeface="Times New Roman" panose="02020603050405020304" pitchFamily="18" charset="0"/>
              </a:rPr>
              <a:t>P</a:t>
            </a:r>
            <a:r>
              <a:rPr lang="en-US" altLang="zh-CN" sz="2800" b="1">
                <a:latin typeface="Times New Roman" panose="02020603050405020304" pitchFamily="18" charset="0"/>
              </a:rPr>
              <a:t>,  </a:t>
            </a:r>
            <a:r>
              <a:rPr lang="en-US" altLang="zh-CN" sz="2800" b="1" i="1">
                <a:latin typeface="Times New Roman" panose="02020603050405020304" pitchFamily="18" charset="0"/>
              </a:rPr>
              <a:t>i</a:t>
            </a:r>
            <a:r>
              <a:rPr lang="en-US" altLang="zh-CN" sz="2800" b="1">
                <a:latin typeface="Times New Roman" panose="02020603050405020304" pitchFamily="18" charset="0"/>
              </a:rPr>
              <a:t>=1,2, … , </a:t>
            </a:r>
            <a:r>
              <a:rPr lang="en-US" altLang="zh-CN" sz="2800" b="1" i="1">
                <a:latin typeface="Times New Roman" panose="02020603050405020304" pitchFamily="18" charset="0"/>
              </a:rPr>
              <a:t>m</a:t>
            </a:r>
            <a:r>
              <a:rPr lang="en-US" altLang="zh-CN" sz="2800" b="1">
                <a:latin typeface="Times New Roman" panose="02020603050405020304" pitchFamily="18" charset="0"/>
              </a:rPr>
              <a:t>,  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24587" name="文本框 24586"/>
          <p:cNvSpPr txBox="1"/>
          <p:nvPr/>
        </p:nvSpPr>
        <p:spPr>
          <a:xfrm>
            <a:off x="457200" y="4876800"/>
            <a:ext cx="8458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800" b="1" i="1" err="1">
                <a:latin typeface="Times New Roman" panose="02020603050405020304" pitchFamily="18" charset="0"/>
              </a:rPr>
              <a:t>n</a:t>
            </a:r>
            <a:r>
              <a:rPr lang="en-US" altLang="zh-CN" sz="2800" b="1" i="1" baseline="-25000" err="1"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应是 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和 </a:t>
            </a:r>
            <a:r>
              <a:rPr lang="en-US" altLang="zh-CN" sz="2800" b="1" i="1">
                <a:latin typeface="Times New Roman" panose="02020603050405020304" pitchFamily="18" charset="0"/>
              </a:rPr>
              <a:t>p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, … , </a:t>
            </a:r>
            <a:r>
              <a:rPr lang="en-US" altLang="zh-CN" sz="2800" b="1" i="1">
                <a:latin typeface="Times New Roman" panose="02020603050405020304" pitchFamily="18" charset="0"/>
              </a:rPr>
              <a:t>p</a:t>
            </a:r>
            <a:r>
              <a:rPr lang="en-US" altLang="zh-CN" sz="2800" b="1" i="1" baseline="-25000">
                <a:latin typeface="Times New Roman" panose="02020603050405020304" pitchFamily="18" charset="0"/>
              </a:rPr>
              <a:t>m</a:t>
            </a:r>
            <a:r>
              <a:rPr lang="en-US" altLang="zh-CN" sz="2800" b="1" i="1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的函数，即</a:t>
            </a:r>
            <a:r>
              <a:rPr lang="en-US" altLang="zh-CN" sz="2800" b="1" i="1" err="1">
                <a:latin typeface="Times New Roman" panose="02020603050405020304" pitchFamily="18" charset="0"/>
              </a:rPr>
              <a:t>n</a:t>
            </a:r>
            <a:r>
              <a:rPr lang="en-US" altLang="zh-CN" sz="2800" b="1" i="1" baseline="-25000" err="1">
                <a:latin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</a:rPr>
              <a:t>=</a:t>
            </a:r>
            <a:r>
              <a:rPr lang="en-US" altLang="zh-CN" sz="2800" b="1" i="1" err="1">
                <a:latin typeface="Times New Roman" panose="02020603050405020304" pitchFamily="18" charset="0"/>
              </a:rPr>
              <a:t> n</a:t>
            </a:r>
            <a:r>
              <a:rPr lang="en-US" altLang="zh-CN" sz="2800" b="1" i="1" baseline="-25000" err="1"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 p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, … , </a:t>
            </a:r>
            <a:r>
              <a:rPr lang="en-US" altLang="zh-CN" sz="2800" b="1" i="1">
                <a:latin typeface="Times New Roman" panose="02020603050405020304" pitchFamily="18" charset="0"/>
              </a:rPr>
              <a:t>p</a:t>
            </a:r>
            <a:r>
              <a:rPr lang="en-US" altLang="zh-CN" sz="2800" b="1" i="1" baseline="-25000">
                <a:latin typeface="Times New Roman" panose="02020603050405020304" pitchFamily="18" charset="0"/>
              </a:rPr>
              <a:t>m</a:t>
            </a:r>
            <a:r>
              <a:rPr lang="en-US" altLang="zh-CN" sz="2800" b="1">
                <a:latin typeface="Times New Roman" panose="02020603050405020304" pitchFamily="18" charset="0"/>
              </a:rPr>
              <a:t> )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24588" name="文本框 24587"/>
          <p:cNvSpPr txBox="1"/>
          <p:nvPr/>
        </p:nvSpPr>
        <p:spPr>
          <a:xfrm>
            <a:off x="4343400" y="5638800"/>
            <a:ext cx="4724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若</a:t>
            </a:r>
            <a:r>
              <a:rPr lang="en-US" altLang="zh-CN" sz="2800" b="1" i="1" err="1">
                <a:latin typeface="Times New Roman" panose="02020603050405020304" pitchFamily="18" charset="0"/>
              </a:rPr>
              <a:t>q</a:t>
            </a:r>
            <a:r>
              <a:rPr lang="en-US" altLang="zh-CN" sz="2800" b="1" i="1" baseline="-25000" err="1">
                <a:latin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均为整数，显然应 </a:t>
            </a:r>
            <a:r>
              <a:rPr lang="en-US" altLang="zh-CN" sz="2800" b="1" i="1" err="1">
                <a:latin typeface="Times New Roman" panose="02020603050405020304" pitchFamily="18" charset="0"/>
              </a:rPr>
              <a:t>n</a:t>
            </a:r>
            <a:r>
              <a:rPr lang="en-US" altLang="zh-CN" sz="2800" b="1" i="1" baseline="-25000" err="1">
                <a:latin typeface="Times New Roman" panose="02020603050405020304" pitchFamily="18" charset="0"/>
              </a:rPr>
              <a:t>i</a:t>
            </a:r>
            <a:r>
              <a:rPr lang="en-US" altLang="zh-CN" sz="2800" b="1" i="1" err="1">
                <a:latin typeface="Times New Roman" panose="02020603050405020304" pitchFamily="18" charset="0"/>
              </a:rPr>
              <a:t>=q</a:t>
            </a:r>
            <a:r>
              <a:rPr lang="en-US" altLang="zh-CN" sz="2800" b="1" i="1" baseline="-25000" err="1"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>
                <a:latin typeface="Times New Roman" panose="02020603050405020304" pitchFamily="18" charset="0"/>
              </a:rPr>
              <a:t> </a:t>
            </a:r>
            <a:endParaRPr lang="en-US" altLang="zh-CN" sz="2800" b="1" i="1" baseline="-25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1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ldLvl="0" animBg="1"/>
      <p:bldP spid="24580" grpId="0" animBg="1"/>
      <p:bldP spid="24581" grpId="0" bldLvl="0" animBg="1"/>
      <p:bldP spid="24582" grpId="0" animBg="1"/>
      <p:bldP spid="24583" grpId="0" animBg="1"/>
      <p:bldP spid="24584" grpId="0" animBg="1"/>
      <p:bldP spid="24587" grpId="0" animBg="1"/>
      <p:bldP spid="2458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3" name="文本框 25602"/>
          <p:cNvSpPr txBox="1"/>
          <p:nvPr/>
        </p:nvSpPr>
        <p:spPr>
          <a:xfrm>
            <a:off x="228600" y="609600"/>
            <a:ext cx="7010400" cy="519113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en-US" altLang="zh-CN" sz="2800" b="1" i="1" err="1">
                <a:latin typeface="Times New Roman" panose="02020603050405020304" pitchFamily="18" charset="0"/>
              </a:rPr>
              <a:t>q</a:t>
            </a:r>
            <a:r>
              <a:rPr lang="en-US" altLang="zh-CN" sz="2800" b="1" i="1" baseline="-25000" err="1">
                <a:latin typeface="Times New Roman" panose="02020603050405020304" pitchFamily="18" charset="0"/>
              </a:rPr>
              <a:t>i</a:t>
            </a:r>
            <a:r>
              <a:rPr lang="en-US" altLang="zh-CN" sz="2800" b="1" i="1" err="1">
                <a:latin typeface="Times New Roman" panose="02020603050405020304" pitchFamily="18" charset="0"/>
              </a:rPr>
              <a:t>=Np</a:t>
            </a:r>
            <a:r>
              <a:rPr lang="en-US" altLang="zh-CN" sz="2800" b="1" i="1" baseline="-25000" err="1"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</a:rPr>
              <a:t>/</a:t>
            </a:r>
            <a:r>
              <a:rPr lang="en-US" altLang="zh-CN" sz="2800" b="1" i="1">
                <a:latin typeface="Times New Roman" panose="02020603050405020304" pitchFamily="18" charset="0"/>
              </a:rPr>
              <a:t>P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不全为整数时，</a:t>
            </a:r>
            <a:r>
              <a:rPr lang="en-US" altLang="zh-CN" sz="2800" b="1" i="1" err="1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800" b="1" i="1" baseline="-2500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应满足的准则：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5604" name="文本框 25603"/>
          <p:cNvSpPr txBox="1"/>
          <p:nvPr/>
        </p:nvSpPr>
        <p:spPr>
          <a:xfrm>
            <a:off x="685800" y="1295400"/>
            <a:ext cx="6046788" cy="1117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记 </a:t>
            </a:r>
            <a:r>
              <a:rPr lang="en-US" altLang="zh-CN" sz="2800" b="1">
                <a:latin typeface="Times New Roman" panose="02020603050405020304" pitchFamily="18" charset="0"/>
              </a:rPr>
              <a:t>[</a:t>
            </a:r>
            <a:r>
              <a:rPr lang="en-US" altLang="zh-CN" sz="2800" b="1" i="1" err="1">
                <a:latin typeface="Times New Roman" panose="02020603050405020304" pitchFamily="18" charset="0"/>
              </a:rPr>
              <a:t>q</a:t>
            </a:r>
            <a:r>
              <a:rPr lang="en-US" altLang="zh-CN" sz="2800" b="1" i="1" baseline="-25000" err="1">
                <a:latin typeface="Times New Roman" panose="02020603050405020304" pitchFamily="18" charset="0"/>
              </a:rPr>
              <a:t>i</a:t>
            </a:r>
            <a:r>
              <a:rPr lang="en-US" altLang="zh-CN" sz="2800" b="1">
                <a:latin typeface="Times New Roman" panose="02020603050405020304" pitchFamily="18" charset="0"/>
              </a:rPr>
              <a:t>]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– </a:t>
            </a:r>
            <a:r>
              <a:rPr lang="en-US" altLang="zh-CN" sz="2800" b="1" err="1">
                <a:latin typeface="Times New Roman" panose="02020603050405020304" pitchFamily="18" charset="0"/>
              </a:rPr>
              <a:t>=floor(</a:t>
            </a:r>
            <a:r>
              <a:rPr lang="en-US" altLang="zh-CN" sz="2800" b="1" i="1" err="1">
                <a:latin typeface="Times New Roman" panose="02020603050405020304" pitchFamily="18" charset="0"/>
              </a:rPr>
              <a:t>q</a:t>
            </a:r>
            <a:r>
              <a:rPr lang="en-US" altLang="zh-CN" sz="2800" b="1" i="1" baseline="-25000" err="1"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</a:rPr>
              <a:t>) ~ </a:t>
            </a:r>
            <a:r>
              <a:rPr lang="zh-CN" altLang="en-US" sz="2800" b="1" dirty="0">
                <a:latin typeface="Times New Roman" panose="02020603050405020304" pitchFamily="18" charset="0"/>
              </a:rPr>
              <a:t>向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800" b="1" i="1" err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800" b="1" i="1" baseline="-2500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方向取整；      </a:t>
            </a:r>
            <a:r>
              <a:rPr lang="en-US" altLang="zh-CN" sz="2800" b="1">
                <a:latin typeface="Times New Roman" panose="02020603050405020304" pitchFamily="18" charset="0"/>
              </a:rPr>
              <a:t>[</a:t>
            </a:r>
            <a:r>
              <a:rPr lang="en-US" altLang="zh-CN" sz="2800" b="1" i="1" err="1">
                <a:latin typeface="Times New Roman" panose="02020603050405020304" pitchFamily="18" charset="0"/>
              </a:rPr>
              <a:t>q</a:t>
            </a:r>
            <a:r>
              <a:rPr lang="en-US" altLang="zh-CN" sz="2800" b="1" i="1" baseline="-25000" err="1">
                <a:latin typeface="Times New Roman" panose="02020603050405020304" pitchFamily="18" charset="0"/>
              </a:rPr>
              <a:t>i</a:t>
            </a:r>
            <a:r>
              <a:rPr lang="en-US" altLang="zh-CN" sz="2800" b="1">
                <a:latin typeface="Times New Roman" panose="02020603050405020304" pitchFamily="18" charset="0"/>
              </a:rPr>
              <a:t>]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+ </a:t>
            </a:r>
            <a:r>
              <a:rPr lang="en-US" altLang="zh-CN" sz="2800" b="1" err="1">
                <a:latin typeface="Times New Roman" panose="02020603050405020304" pitchFamily="18" charset="0"/>
              </a:rPr>
              <a:t>=ceil(</a:t>
            </a:r>
            <a:r>
              <a:rPr lang="en-US" altLang="zh-CN" sz="2800" b="1" i="1" err="1">
                <a:latin typeface="Times New Roman" panose="02020603050405020304" pitchFamily="18" charset="0"/>
              </a:rPr>
              <a:t>q</a:t>
            </a:r>
            <a:r>
              <a:rPr lang="en-US" altLang="zh-CN" sz="2800" b="1" i="1" baseline="-25000" err="1"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</a:rPr>
              <a:t>)  ~  </a:t>
            </a:r>
            <a:r>
              <a:rPr lang="zh-CN" altLang="en-US" sz="2800" b="1" dirty="0">
                <a:latin typeface="Times New Roman" panose="02020603050405020304" pitchFamily="18" charset="0"/>
              </a:rPr>
              <a:t>向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err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800" b="1" i="1" baseline="-2500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方向取整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sz="2800" b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5605" name="文本框 25604"/>
          <p:cNvSpPr txBox="1"/>
          <p:nvPr/>
        </p:nvSpPr>
        <p:spPr>
          <a:xfrm>
            <a:off x="304800" y="2667000"/>
            <a:ext cx="5029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1)  [</a:t>
            </a:r>
            <a:r>
              <a:rPr lang="en-US" altLang="zh-CN" sz="2800" b="1" i="1" err="1">
                <a:latin typeface="Times New Roman" panose="02020603050405020304" pitchFamily="18" charset="0"/>
              </a:rPr>
              <a:t>q</a:t>
            </a:r>
            <a:r>
              <a:rPr lang="en-US" altLang="zh-CN" sz="2800" b="1" i="1" baseline="-25000" err="1">
                <a:latin typeface="Times New Roman" panose="02020603050405020304" pitchFamily="18" charset="0"/>
              </a:rPr>
              <a:t>i</a:t>
            </a:r>
            <a:r>
              <a:rPr lang="en-US" altLang="zh-CN" sz="2800" b="1">
                <a:latin typeface="Times New Roman" panose="02020603050405020304" pitchFamily="18" charset="0"/>
              </a:rPr>
              <a:t>]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–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800" b="1" i="1" err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b="1" i="1" baseline="-2500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800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800" b="1">
                <a:latin typeface="Times New Roman" panose="02020603050405020304" pitchFamily="18" charset="0"/>
              </a:rPr>
              <a:t>[</a:t>
            </a:r>
            <a:r>
              <a:rPr lang="en-US" altLang="zh-CN" sz="2800" b="1" i="1" err="1">
                <a:latin typeface="Times New Roman" panose="02020603050405020304" pitchFamily="18" charset="0"/>
              </a:rPr>
              <a:t>q</a:t>
            </a:r>
            <a:r>
              <a:rPr lang="en-US" altLang="zh-CN" sz="2800" b="1" i="1" baseline="-25000" err="1">
                <a:latin typeface="Times New Roman" panose="02020603050405020304" pitchFamily="18" charset="0"/>
              </a:rPr>
              <a:t>i</a:t>
            </a:r>
            <a:r>
              <a:rPr lang="en-US" altLang="zh-CN" sz="2800" b="1">
                <a:latin typeface="Times New Roman" panose="02020603050405020304" pitchFamily="18" charset="0"/>
              </a:rPr>
              <a:t>]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+  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i</a:t>
            </a:r>
            <a:r>
              <a:rPr lang="en-US" altLang="zh-CN" sz="2800" b="1">
                <a:latin typeface="Times New Roman" panose="02020603050405020304" pitchFamily="18" charset="0"/>
              </a:rPr>
              <a:t>=1,2, … , </a:t>
            </a:r>
            <a:r>
              <a:rPr lang="en-US" altLang="zh-CN" sz="2800" b="1" i="1">
                <a:latin typeface="Times New Roman" panose="02020603050405020304" pitchFamily="18" charset="0"/>
              </a:rPr>
              <a:t>m</a:t>
            </a:r>
            <a:r>
              <a:rPr lang="en-US" altLang="zh-CN" sz="2800" b="1">
                <a:latin typeface="Times New Roman" panose="02020603050405020304" pitchFamily="18" charset="0"/>
              </a:rPr>
              <a:t>),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25606" name="文本框 25605"/>
          <p:cNvSpPr txBox="1"/>
          <p:nvPr/>
        </p:nvSpPr>
        <p:spPr>
          <a:xfrm>
            <a:off x="304800" y="3505200"/>
            <a:ext cx="8458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2)  </a:t>
            </a:r>
            <a:r>
              <a:rPr lang="en-US" altLang="zh-CN" sz="2800" b="1" i="1" err="1">
                <a:latin typeface="Times New Roman" panose="02020603050405020304" pitchFamily="18" charset="0"/>
              </a:rPr>
              <a:t>n</a:t>
            </a:r>
            <a:r>
              <a:rPr lang="en-US" altLang="zh-CN" sz="2800" b="1" i="1" baseline="-25000" err="1">
                <a:latin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latin typeface="Times New Roman" panose="02020603050405020304" pitchFamily="18" charset="0"/>
              </a:rPr>
              <a:t>p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, … , </a:t>
            </a:r>
            <a:r>
              <a:rPr lang="en-US" altLang="zh-CN" sz="2800" b="1" i="1">
                <a:latin typeface="Times New Roman" panose="02020603050405020304" pitchFamily="18" charset="0"/>
              </a:rPr>
              <a:t>p</a:t>
            </a:r>
            <a:r>
              <a:rPr lang="en-US" altLang="zh-CN" sz="2800" b="1" i="1" baseline="-25000">
                <a:latin typeface="Times New Roman" panose="02020603050405020304" pitchFamily="18" charset="0"/>
              </a:rPr>
              <a:t>m</a:t>
            </a:r>
            <a:r>
              <a:rPr lang="en-US" altLang="zh-CN" sz="2800" b="1">
                <a:latin typeface="Times New Roman" panose="02020603050405020304" pitchFamily="18" charset="0"/>
              </a:rPr>
              <a:t> )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800" b="1" i="1" err="1">
                <a:latin typeface="Times New Roman" panose="02020603050405020304" pitchFamily="18" charset="0"/>
              </a:rPr>
              <a:t>n</a:t>
            </a:r>
            <a:r>
              <a:rPr lang="en-US" altLang="zh-CN" sz="2800" b="1" i="1" baseline="-25000" err="1">
                <a:latin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</a:rPr>
              <a:t>+1, </a:t>
            </a:r>
            <a:r>
              <a:rPr lang="en-US" altLang="zh-CN" sz="2800" b="1" i="1">
                <a:latin typeface="Times New Roman" panose="02020603050405020304" pitchFamily="18" charset="0"/>
              </a:rPr>
              <a:t>p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, … , </a:t>
            </a:r>
            <a:r>
              <a:rPr lang="en-US" altLang="zh-CN" sz="2800" b="1" i="1">
                <a:latin typeface="Times New Roman" panose="02020603050405020304" pitchFamily="18" charset="0"/>
              </a:rPr>
              <a:t>p</a:t>
            </a:r>
            <a:r>
              <a:rPr lang="en-US" altLang="zh-CN" sz="2800" b="1" i="1" baseline="-25000">
                <a:latin typeface="Times New Roman" panose="02020603050405020304" pitchFamily="18" charset="0"/>
              </a:rPr>
              <a:t>m</a:t>
            </a:r>
            <a:r>
              <a:rPr lang="en-US" altLang="zh-CN" sz="2800" b="1">
                <a:latin typeface="Times New Roman" panose="02020603050405020304" pitchFamily="18" charset="0"/>
              </a:rPr>
              <a:t>) (</a:t>
            </a:r>
            <a:r>
              <a:rPr lang="en-US" altLang="zh-CN" sz="2800" b="1" i="1">
                <a:latin typeface="Times New Roman" panose="02020603050405020304" pitchFamily="18" charset="0"/>
              </a:rPr>
              <a:t>i</a:t>
            </a:r>
            <a:r>
              <a:rPr lang="en-US" altLang="zh-CN" sz="2800" b="1">
                <a:latin typeface="Times New Roman" panose="02020603050405020304" pitchFamily="18" charset="0"/>
              </a:rPr>
              <a:t>=1,2, … , </a:t>
            </a:r>
            <a:r>
              <a:rPr lang="en-US" altLang="zh-CN" sz="2800" b="1" i="1">
                <a:latin typeface="Times New Roman" panose="02020603050405020304" pitchFamily="18" charset="0"/>
              </a:rPr>
              <a:t>m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 </a:t>
            </a:r>
            <a:endParaRPr lang="en-US" altLang="zh-CN" sz="2800" b="1" baseline="-25000">
              <a:latin typeface="Times New Roman" panose="02020603050405020304" pitchFamily="18" charset="0"/>
            </a:endParaRPr>
          </a:p>
        </p:txBody>
      </p:sp>
      <p:sp>
        <p:nvSpPr>
          <p:cNvPr id="25608" name="文本框 25607"/>
          <p:cNvSpPr txBox="1"/>
          <p:nvPr/>
        </p:nvSpPr>
        <p:spPr>
          <a:xfrm>
            <a:off x="5181600" y="2743200"/>
            <a:ext cx="3962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即</a:t>
            </a:r>
            <a:r>
              <a:rPr lang="en-US" altLang="zh-CN" sz="2800" b="1" i="1" err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b="1" i="1" baseline="-2500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800" b="1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必取</a:t>
            </a:r>
            <a:r>
              <a:rPr lang="en-US" altLang="zh-CN" sz="2800" b="1">
                <a:latin typeface="Times New Roman" panose="02020603050405020304" pitchFamily="18" charset="0"/>
              </a:rPr>
              <a:t>[</a:t>
            </a:r>
            <a:r>
              <a:rPr lang="en-US" altLang="zh-CN" sz="2800" b="1" i="1" err="1">
                <a:latin typeface="Times New Roman" panose="02020603050405020304" pitchFamily="18" charset="0"/>
              </a:rPr>
              <a:t>q</a:t>
            </a:r>
            <a:r>
              <a:rPr lang="en-US" altLang="zh-CN" sz="2800" b="1" i="1" baseline="-25000" err="1">
                <a:latin typeface="Times New Roman" panose="02020603050405020304" pitchFamily="18" charset="0"/>
              </a:rPr>
              <a:t>i</a:t>
            </a:r>
            <a:r>
              <a:rPr lang="en-US" altLang="zh-CN" sz="2800" b="1">
                <a:latin typeface="Times New Roman" panose="02020603050405020304" pitchFamily="18" charset="0"/>
              </a:rPr>
              <a:t>]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– </a:t>
            </a:r>
            <a:r>
              <a:rPr lang="en-US" altLang="zh-CN" sz="2800" b="1">
                <a:latin typeface="Times New Roman" panose="02020603050405020304" pitchFamily="18" charset="0"/>
              </a:rPr>
              <a:t>, [</a:t>
            </a:r>
            <a:r>
              <a:rPr lang="en-US" altLang="zh-CN" sz="2800" b="1" i="1" err="1">
                <a:latin typeface="Times New Roman" panose="02020603050405020304" pitchFamily="18" charset="0"/>
              </a:rPr>
              <a:t>q</a:t>
            </a:r>
            <a:r>
              <a:rPr lang="en-US" altLang="zh-CN" sz="2800" b="1" i="1" baseline="-25000" err="1">
                <a:latin typeface="Times New Roman" panose="02020603050405020304" pitchFamily="18" charset="0"/>
              </a:rPr>
              <a:t>i</a:t>
            </a:r>
            <a:r>
              <a:rPr lang="en-US" altLang="zh-CN" sz="2800" b="1">
                <a:latin typeface="Times New Roman" panose="02020603050405020304" pitchFamily="18" charset="0"/>
              </a:rPr>
              <a:t>]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+ </a:t>
            </a:r>
            <a:r>
              <a:rPr lang="zh-CN" altLang="en-US" sz="2800" b="1" dirty="0">
                <a:latin typeface="Times New Roman" panose="02020603050405020304" pitchFamily="18" charset="0"/>
              </a:rPr>
              <a:t>之一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25609" name="文本框 25608"/>
          <p:cNvSpPr txBox="1"/>
          <p:nvPr/>
        </p:nvSpPr>
        <p:spPr>
          <a:xfrm>
            <a:off x="1981200" y="4205288"/>
            <a:ext cx="5334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即当总席位增加时， </a:t>
            </a:r>
            <a:r>
              <a:rPr lang="en-US" altLang="zh-CN" sz="2800" b="1" i="1" err="1">
                <a:latin typeface="Times New Roman" panose="02020603050405020304" pitchFamily="18" charset="0"/>
              </a:rPr>
              <a:t>n</a:t>
            </a:r>
            <a:r>
              <a:rPr lang="en-US" altLang="zh-CN" sz="2800" b="1" i="1" baseline="-25000" err="1">
                <a:latin typeface="Times New Roman" panose="02020603050405020304" pitchFamily="18" charset="0"/>
              </a:rPr>
              <a:t>i</a:t>
            </a:r>
            <a:r>
              <a:rPr lang="zh-CN" altLang="en-US" sz="2800" b="1" dirty="0">
                <a:latin typeface="Times New Roman" panose="02020603050405020304" pitchFamily="18" charset="0"/>
              </a:rPr>
              <a:t>不应减少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25610" name="文本框 25609"/>
          <p:cNvSpPr txBox="1"/>
          <p:nvPr/>
        </p:nvSpPr>
        <p:spPr>
          <a:xfrm>
            <a:off x="533400" y="5334000"/>
            <a:ext cx="434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endParaRPr sz="2400" b="1" dirty="0">
              <a:latin typeface="Times New Roman" panose="02020603050405020304" pitchFamily="18" charset="0"/>
            </a:endParaRPr>
          </a:p>
        </p:txBody>
      </p:sp>
      <p:sp>
        <p:nvSpPr>
          <p:cNvPr id="25611" name="文本框 25610"/>
          <p:cNvSpPr txBox="1"/>
          <p:nvPr/>
        </p:nvSpPr>
        <p:spPr>
          <a:xfrm>
            <a:off x="533400" y="4876800"/>
            <a:ext cx="7494588" cy="519113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“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比例加惯例”方法满足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），但不满足 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612" name="文本框 25611"/>
          <p:cNvSpPr txBox="1"/>
          <p:nvPr/>
        </p:nvSpPr>
        <p:spPr>
          <a:xfrm>
            <a:off x="457200" y="5562600"/>
            <a:ext cx="3200400" cy="519113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值方法满足 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,</a:t>
            </a:r>
            <a:endParaRPr lang="en-US" altLang="zh-CN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5613" name="文本框 25612"/>
          <p:cNvSpPr txBox="1"/>
          <p:nvPr/>
        </p:nvSpPr>
        <p:spPr>
          <a:xfrm>
            <a:off x="3505200" y="5562600"/>
            <a:ext cx="4595813" cy="519113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但不满足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令人遗憾！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ldLvl="0" animBg="1"/>
      <p:bldP spid="25604" grpId="0"/>
      <p:bldP spid="25605" grpId="0"/>
      <p:bldP spid="25606" grpId="0"/>
      <p:bldP spid="25608" grpId="0"/>
      <p:bldP spid="25609" grpId="0"/>
      <p:bldP spid="25611" grpId="0" bldLvl="0" animBg="1"/>
      <p:bldP spid="25612" grpId="0" bldLvl="0" animBg="1"/>
      <p:bldP spid="25613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755576" y="559784"/>
            <a:ext cx="6912371" cy="58356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 smtClean="0">
                <a:latin typeface="+mj-lt"/>
                <a:ea typeface="楷体" panose="02010609060101010101" pitchFamily="49" charset="-122"/>
              </a:rPr>
              <a:t>2.2  </a:t>
            </a:r>
            <a:r>
              <a:rPr lang="zh-CN" altLang="en-US" sz="3200" b="1" dirty="0" smtClean="0">
                <a:latin typeface="+mj-lt"/>
                <a:ea typeface="楷体" panose="02010609060101010101" pitchFamily="49" charset="-122"/>
              </a:rPr>
              <a:t>汽车</a:t>
            </a:r>
            <a:r>
              <a:rPr lang="zh-CN" altLang="en-US" sz="3200" b="1" dirty="0">
                <a:latin typeface="+mj-lt"/>
                <a:ea typeface="楷体" panose="02010609060101010101" pitchFamily="49" charset="-122"/>
              </a:rPr>
              <a:t>刹车距离与道路通行</a:t>
            </a:r>
            <a:r>
              <a:rPr lang="zh-CN" altLang="en-US" sz="3200" b="1" dirty="0" smtClean="0">
                <a:latin typeface="+mj-lt"/>
                <a:ea typeface="楷体" panose="02010609060101010101" pitchFamily="49" charset="-122"/>
              </a:rPr>
              <a:t>能力</a:t>
            </a:r>
            <a:endParaRPr lang="zh-CN" altLang="en-US" sz="3200" b="1" dirty="0">
              <a:latin typeface="+mj-lt"/>
              <a:ea typeface="楷体" panose="02010609060101010101" pitchFamily="49" charset="-122"/>
            </a:endParaRPr>
          </a:p>
        </p:txBody>
      </p:sp>
      <p:graphicFrame>
        <p:nvGraphicFramePr>
          <p:cNvPr id="20482" name="Object 5"/>
          <p:cNvGraphicFramePr>
            <a:graphicFrameLocks noChangeAspect="1"/>
          </p:cNvGraphicFramePr>
          <p:nvPr/>
        </p:nvGraphicFramePr>
        <p:xfrm>
          <a:off x="7805738" y="661501"/>
          <a:ext cx="94297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2" name="Clip" r:id="rId1" imgW="39271575" imgH="10239375" progId="MS_ClipArt_Gallery.2">
                  <p:embed/>
                </p:oleObj>
              </mc:Choice>
              <mc:Fallback>
                <p:oleObj name="Clip" r:id="rId1" imgW="39271575" imgH="10239375" progId="MS_ClipArt_Gallery.2">
                  <p:embed/>
                  <p:pic>
                    <p:nvPicPr>
                      <p:cNvPr id="0" name="Object 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5738" y="661501"/>
                        <a:ext cx="942975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62" name="Rectangle 6"/>
          <p:cNvSpPr>
            <a:spLocks noChangeArrowheads="1"/>
          </p:cNvSpPr>
          <p:nvPr/>
        </p:nvSpPr>
        <p:spPr bwMode="auto">
          <a:xfrm>
            <a:off x="529607" y="2122285"/>
            <a:ext cx="8137525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  <a:spcBef>
                <a:spcPct val="35000"/>
              </a:spcBef>
            </a:pPr>
            <a:r>
              <a:rPr lang="zh-CN" altLang="zh-CN" sz="2800" b="1" dirty="0" smtClean="0"/>
              <a:t>提高</a:t>
            </a:r>
            <a:r>
              <a:rPr lang="zh-CN" altLang="zh-CN" sz="2800" b="1" dirty="0"/>
              <a:t>道路通行能力</a:t>
            </a:r>
            <a:r>
              <a:rPr lang="zh-CN" altLang="zh-CN" sz="2800" b="1" dirty="0" smtClean="0"/>
              <a:t>是</a:t>
            </a:r>
            <a:r>
              <a:rPr lang="zh-CN" altLang="zh-CN" sz="2800" b="1" dirty="0"/>
              <a:t>现代</a:t>
            </a:r>
            <a:r>
              <a:rPr lang="zh-CN" altLang="zh-CN" sz="2800" b="1" dirty="0" smtClean="0"/>
              <a:t>城市交通面临</a:t>
            </a:r>
            <a:r>
              <a:rPr lang="zh-CN" altLang="zh-CN" sz="2800" b="1" dirty="0"/>
              <a:t>的重要</a:t>
            </a:r>
            <a:r>
              <a:rPr lang="zh-CN" altLang="zh-CN" sz="2800" b="1" dirty="0" smtClean="0"/>
              <a:t>课题</a:t>
            </a:r>
            <a:r>
              <a:rPr lang="en-US" altLang="zh-CN" sz="2800" b="1" dirty="0" smtClean="0"/>
              <a:t>.</a:t>
            </a:r>
            <a:endParaRPr lang="en-US" altLang="zh-CN" sz="2800" b="1" dirty="0"/>
          </a:p>
        </p:txBody>
      </p:sp>
      <p:sp>
        <p:nvSpPr>
          <p:cNvPr id="147463" name="Text Box 7"/>
          <p:cNvSpPr txBox="1">
            <a:spLocks noChangeArrowheads="1"/>
          </p:cNvSpPr>
          <p:nvPr/>
        </p:nvSpPr>
        <p:spPr bwMode="auto">
          <a:xfrm>
            <a:off x="391833" y="1412776"/>
            <a:ext cx="2091935" cy="5191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背景和问题</a:t>
            </a:r>
            <a:endParaRPr lang="zh-CN" altLang="en-US" sz="2800" b="1">
              <a:ea typeface="楷体_GB2312" pitchFamily="49" charset="-122"/>
            </a:endParaRPr>
          </a:p>
        </p:txBody>
      </p:sp>
      <p:sp>
        <p:nvSpPr>
          <p:cNvPr id="147464" name="Rectangle 8"/>
          <p:cNvSpPr>
            <a:spLocks noChangeArrowheads="1"/>
          </p:cNvSpPr>
          <p:nvPr/>
        </p:nvSpPr>
        <p:spPr bwMode="auto">
          <a:xfrm>
            <a:off x="638350" y="2924944"/>
            <a:ext cx="7920037" cy="55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ct val="35000"/>
              </a:spcBef>
              <a:buFont typeface="Arial" panose="020B0604020202020204" pitchFamily="34" charset="0"/>
              <a:buChar char="•"/>
            </a:pPr>
            <a:r>
              <a:rPr lang="zh-CN" altLang="zh-CN" sz="2800" b="1" dirty="0"/>
              <a:t>车辆速度越高、密度越大，道路通行</a:t>
            </a:r>
            <a:r>
              <a:rPr lang="zh-CN" altLang="zh-CN" sz="2800" b="1" dirty="0" smtClean="0"/>
              <a:t>能力越大</a:t>
            </a:r>
            <a:r>
              <a:rPr lang="en-US" altLang="zh-CN" sz="2800" b="1" dirty="0" smtClean="0"/>
              <a:t>.</a:t>
            </a:r>
            <a:endParaRPr lang="en-US" altLang="zh-CN" sz="2800" b="1" dirty="0"/>
          </a:p>
        </p:txBody>
      </p:sp>
      <p:sp>
        <p:nvSpPr>
          <p:cNvPr id="147465" name="Rectangle 9"/>
          <p:cNvSpPr>
            <a:spLocks noChangeArrowheads="1"/>
          </p:cNvSpPr>
          <p:nvPr/>
        </p:nvSpPr>
        <p:spPr bwMode="auto">
          <a:xfrm>
            <a:off x="539055" y="4970487"/>
            <a:ext cx="83534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spcBef>
                <a:spcPct val="35000"/>
              </a:spcBef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>
                <a:solidFill>
                  <a:srgbClr val="FF3300"/>
                </a:solidFill>
              </a:rPr>
              <a:t>介绍交通流的主要参数及基本</a:t>
            </a:r>
            <a:r>
              <a:rPr lang="zh-CN" altLang="en-US" sz="2800" b="1" dirty="0" smtClean="0">
                <a:solidFill>
                  <a:srgbClr val="FF3300"/>
                </a:solidFill>
              </a:rPr>
              <a:t>规律；</a:t>
            </a:r>
            <a:endParaRPr lang="en-US" altLang="zh-CN" sz="2800" b="1" dirty="0">
              <a:solidFill>
                <a:srgbClr val="FF3300"/>
              </a:solidFill>
            </a:endParaRPr>
          </a:p>
          <a:p>
            <a:pPr>
              <a:lnSpc>
                <a:spcPct val="120000"/>
              </a:lnSpc>
              <a:spcBef>
                <a:spcPct val="35000"/>
              </a:spcBef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>
                <a:solidFill>
                  <a:srgbClr val="FF3300"/>
                </a:solidFill>
              </a:rPr>
              <a:t>讨论汽车刹车距离与道路通行能力两个模型</a:t>
            </a:r>
            <a:r>
              <a:rPr lang="en-US" altLang="zh-CN" sz="2800" b="1" dirty="0" smtClean="0">
                <a:solidFill>
                  <a:srgbClr val="FF3300"/>
                </a:solidFill>
              </a:rPr>
              <a:t>.</a:t>
            </a:r>
            <a:r>
              <a:rPr lang="en-US" altLang="zh-CN" sz="2800" b="1" dirty="0" smtClean="0"/>
              <a:t> </a:t>
            </a:r>
            <a:endParaRPr lang="en-US" altLang="zh-CN" sz="2800" b="1" dirty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611981" y="3566679"/>
            <a:ext cx="7920037" cy="55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ct val="35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车速高，</a:t>
            </a:r>
            <a:r>
              <a:rPr lang="zh-CN" altLang="en-US" sz="2800" b="1" dirty="0"/>
              <a:t>刹车</a:t>
            </a:r>
            <a:r>
              <a:rPr lang="zh-CN" altLang="en-US" sz="2800" b="1" dirty="0" smtClean="0"/>
              <a:t>距离变</a:t>
            </a:r>
            <a:r>
              <a:rPr lang="zh-CN" altLang="en-US" sz="2800" b="1" dirty="0"/>
              <a:t>大，车辆密度将受到</a:t>
            </a:r>
            <a:r>
              <a:rPr lang="zh-CN" altLang="en-US" sz="2800" b="1" dirty="0" smtClean="0"/>
              <a:t>制约</a:t>
            </a:r>
            <a:r>
              <a:rPr lang="en-US" altLang="zh-CN" sz="2800" b="1" dirty="0" smtClean="0"/>
              <a:t>.</a:t>
            </a:r>
            <a:endParaRPr lang="en-US" altLang="zh-CN" sz="2800" b="1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87624" y="4221088"/>
            <a:ext cx="7344816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  <a:spcBef>
                <a:spcPct val="35000"/>
              </a:spcBef>
            </a:pPr>
            <a:r>
              <a:rPr lang="zh-CN" altLang="en-US" sz="2800" b="1" dirty="0" smtClean="0"/>
              <a:t>需要</a:t>
            </a:r>
            <a:r>
              <a:rPr lang="zh-CN" altLang="en-US" sz="2800" b="1" dirty="0"/>
              <a:t>对影响通行能力的因素进行综合</a:t>
            </a:r>
            <a:r>
              <a:rPr lang="zh-CN" altLang="en-US" sz="2800" b="1" dirty="0" smtClean="0"/>
              <a:t>分析</a:t>
            </a:r>
            <a:r>
              <a:rPr lang="en-US" altLang="zh-CN" sz="2800" b="1" dirty="0" smtClean="0"/>
              <a:t>.</a:t>
            </a:r>
            <a:endParaRPr lang="en-US" altLang="zh-CN" sz="2800" b="1" dirty="0"/>
          </a:p>
        </p:txBody>
      </p:sp>
      <p:sp>
        <p:nvSpPr>
          <p:cNvPr id="2" name="右箭头 1"/>
          <p:cNvSpPr/>
          <p:nvPr/>
        </p:nvSpPr>
        <p:spPr bwMode="auto">
          <a:xfrm>
            <a:off x="1044029" y="4312520"/>
            <a:ext cx="143595" cy="484632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4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47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474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2" grpId="0"/>
      <p:bldP spid="147463" grpId="0" animBg="1" autoUpdateAnimBg="0"/>
      <p:bldP spid="147464" grpId="0"/>
      <p:bldP spid="8" grpId="0"/>
      <p:bldP spid="9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714" name="标题 115713"/>
          <p:cNvSpPr>
            <a:spLocks noGrp="1"/>
          </p:cNvSpPr>
          <p:nvPr>
            <p:ph type="title"/>
          </p:nvPr>
        </p:nvSpPr>
        <p:spPr>
          <a:xfrm>
            <a:off x="1476375" y="706438"/>
            <a:ext cx="5111750" cy="922337"/>
          </a:xfrm>
          <a:noFill/>
          <a:ln>
            <a:noFill/>
          </a:ln>
        </p:spPr>
        <p:txBody>
          <a:bodyPr/>
          <a:p>
            <a:r>
              <a:rPr lang="zh-CN" altLang="en-US" dirty="0">
                <a:solidFill>
                  <a:schemeClr val="tx1"/>
                </a:solidFill>
              </a:rPr>
              <a:t>练习与实践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5715" name="文本占位符 115714"/>
          <p:cNvSpPr>
            <a:spLocks noGrp="1"/>
          </p:cNvSpPr>
          <p:nvPr>
            <p:ph type="body" idx="1"/>
          </p:nvPr>
        </p:nvSpPr>
        <p:spPr>
          <a:xfrm>
            <a:off x="457200" y="1960563"/>
            <a:ext cx="8229600" cy="3413125"/>
          </a:xfrm>
          <a:noFill/>
          <a:ln>
            <a:noFill/>
          </a:ln>
        </p:spPr>
        <p:txBody>
          <a:bodyPr/>
          <a:p>
            <a:r>
              <a:rPr lang="zh-CN" altLang="en-US" sz="4000" dirty="0">
                <a:latin typeface="楷体_GB2312" pitchFamily="49" charset="-122"/>
                <a:ea typeface="楷体_GB2312" pitchFamily="49" charset="-122"/>
              </a:rPr>
              <a:t>学校共</a:t>
            </a:r>
            <a:r>
              <a:rPr lang="en-US" altLang="zh-CN" sz="4000" dirty="0">
                <a:latin typeface="楷体_GB2312" pitchFamily="49" charset="-122"/>
                <a:ea typeface="楷体_GB2312" pitchFamily="49" charset="-122"/>
              </a:rPr>
              <a:t>1000</a:t>
            </a:r>
            <a:r>
              <a:rPr lang="zh-CN" altLang="en-US" sz="4000" dirty="0">
                <a:latin typeface="楷体_GB2312" pitchFamily="49" charset="-122"/>
                <a:ea typeface="楷体_GB2312" pitchFamily="49" charset="-122"/>
              </a:rPr>
              <a:t>学生，</a:t>
            </a:r>
            <a:r>
              <a:rPr lang="en-US" altLang="zh-CN" sz="4000" dirty="0">
                <a:latin typeface="楷体_GB2312" pitchFamily="49" charset="-122"/>
                <a:ea typeface="楷体_GB2312" pitchFamily="49" charset="-122"/>
              </a:rPr>
              <a:t>235</a:t>
            </a:r>
            <a:r>
              <a:rPr lang="zh-CN" altLang="en-US" sz="4000" dirty="0">
                <a:latin typeface="楷体_GB2312" pitchFamily="49" charset="-122"/>
                <a:ea typeface="楷体_GB2312" pitchFamily="49" charset="-122"/>
              </a:rPr>
              <a:t>人住在</a:t>
            </a:r>
            <a:r>
              <a:rPr lang="en-US" altLang="zh-CN" sz="4000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4000" dirty="0">
                <a:latin typeface="楷体_GB2312" pitchFamily="49" charset="-122"/>
                <a:ea typeface="楷体_GB2312" pitchFamily="49" charset="-122"/>
              </a:rPr>
              <a:t>栋，</a:t>
            </a:r>
            <a:r>
              <a:rPr lang="en-US" altLang="zh-CN" sz="4000" dirty="0">
                <a:latin typeface="楷体_GB2312" pitchFamily="49" charset="-122"/>
                <a:ea typeface="楷体_GB2312" pitchFamily="49" charset="-122"/>
              </a:rPr>
              <a:t>333</a:t>
            </a:r>
            <a:r>
              <a:rPr lang="zh-CN" altLang="en-US" sz="4000" dirty="0">
                <a:latin typeface="楷体_GB2312" pitchFamily="49" charset="-122"/>
                <a:ea typeface="楷体_GB2312" pitchFamily="49" charset="-122"/>
              </a:rPr>
              <a:t>人住在</a:t>
            </a:r>
            <a:r>
              <a:rPr lang="en-US" altLang="zh-CN" sz="4000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4000" dirty="0">
                <a:latin typeface="楷体_GB2312" pitchFamily="49" charset="-122"/>
                <a:ea typeface="楷体_GB2312" pitchFamily="49" charset="-122"/>
              </a:rPr>
              <a:t>栋</a:t>
            </a:r>
            <a:r>
              <a:rPr lang="en-US" altLang="zh-CN" sz="4000" dirty="0">
                <a:latin typeface="楷体_GB2312" pitchFamily="49" charset="-122"/>
                <a:ea typeface="楷体_GB2312" pitchFamily="49" charset="-122"/>
              </a:rPr>
              <a:t>,432</a:t>
            </a:r>
            <a:r>
              <a:rPr lang="zh-CN" altLang="en-US" sz="4000" dirty="0">
                <a:latin typeface="楷体_GB2312" pitchFamily="49" charset="-122"/>
                <a:ea typeface="楷体_GB2312" pitchFamily="49" charset="-122"/>
              </a:rPr>
              <a:t>人住在</a:t>
            </a:r>
            <a:r>
              <a:rPr lang="en-US" altLang="zh-CN" sz="4000" dirty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4000" dirty="0">
                <a:latin typeface="楷体_GB2312" pitchFamily="49" charset="-122"/>
                <a:ea typeface="楷体_GB2312" pitchFamily="49" charset="-122"/>
              </a:rPr>
              <a:t>栋</a:t>
            </a:r>
            <a:r>
              <a:rPr lang="en-US" altLang="zh-CN" sz="4000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4000" dirty="0">
                <a:latin typeface="楷体_GB2312" pitchFamily="49" charset="-122"/>
                <a:ea typeface="楷体_GB2312" pitchFamily="49" charset="-122"/>
              </a:rPr>
              <a:t>学生要组织一个十人的委员会，试用惯例分配方法和</a:t>
            </a:r>
            <a:r>
              <a:rPr lang="en-US" altLang="zh-CN" sz="4000" dirty="0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4000" dirty="0">
                <a:latin typeface="楷体_GB2312" pitchFamily="49" charset="-122"/>
                <a:ea typeface="楷体_GB2312" pitchFamily="49" charset="-122"/>
              </a:rPr>
              <a:t>值方法分配各栋的委员数，并比较结果。</a:t>
            </a:r>
            <a:endParaRPr lang="zh-CN" altLang="en-US" sz="40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15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charRg st="0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15715">
                                            <p:txEl>
                                              <p:charRg st="0" end="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4" grpId="0"/>
      <p:bldP spid="115715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738" name="文本框 116737"/>
          <p:cNvSpPr txBox="1"/>
          <p:nvPr/>
        </p:nvSpPr>
        <p:spPr>
          <a:xfrm>
            <a:off x="2362200" y="533400"/>
            <a:ext cx="5638800" cy="583565"/>
          </a:xfrm>
          <a:prstGeom prst="rect">
            <a:avLst/>
          </a:prstGeom>
          <a:solidFill>
            <a:srgbClr val="FF99FF"/>
          </a:solidFill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3200" b="1" dirty="0">
                <a:latin typeface="Times New Roman" panose="02020603050405020304" pitchFamily="18" charset="0"/>
                <a:ea typeface="楷体_GB2312" pitchFamily="49" charset="-122"/>
              </a:rPr>
              <a:t>2.8 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减肥计划</a:t>
            </a:r>
            <a:r>
              <a:rPr lang="en-US" altLang="zh-CN" sz="3200" b="1"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节食与运动</a:t>
            </a:r>
            <a:endParaRPr lang="zh-CN" altLang="en-US" sz="32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6739" name="文本框 116738"/>
          <p:cNvSpPr txBox="1"/>
          <p:nvPr/>
        </p:nvSpPr>
        <p:spPr>
          <a:xfrm>
            <a:off x="457200" y="1690688"/>
            <a:ext cx="609600" cy="1066800"/>
          </a:xfrm>
          <a:prstGeom prst="rect">
            <a:avLst/>
          </a:prstGeom>
          <a:solidFill>
            <a:srgbClr val="FF99FF"/>
          </a:solidFill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背景</a:t>
            </a:r>
            <a:endParaRPr lang="zh-CN" altLang="en-US" sz="32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6740" name="文本框 116739"/>
          <p:cNvSpPr txBox="1"/>
          <p:nvPr/>
        </p:nvSpPr>
        <p:spPr>
          <a:xfrm>
            <a:off x="1371600" y="2452688"/>
            <a:ext cx="7239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多数减肥食品达不到减肥目标，或不能维持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116741" name="文本框 116740"/>
          <p:cNvSpPr txBox="1"/>
          <p:nvPr/>
        </p:nvSpPr>
        <p:spPr>
          <a:xfrm>
            <a:off x="1371600" y="3073400"/>
            <a:ext cx="7315200" cy="111760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>
            <a:spAutoFit/>
          </a:bodyPr>
          <a:p>
            <a:pPr algn="l">
              <a:lnSpc>
                <a:spcPct val="120000"/>
              </a:lnSpc>
              <a:spcBef>
                <a:spcPct val="50000"/>
              </a:spcBef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通过控制饮食和适当的运动，在不伤害身体的前提下，达到减轻体重并维持下去的目标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116742" name="文本框 116741"/>
          <p:cNvSpPr txBox="1"/>
          <p:nvPr/>
        </p:nvSpPr>
        <p:spPr>
          <a:xfrm>
            <a:off x="457200" y="4343400"/>
            <a:ext cx="685800" cy="1066800"/>
          </a:xfrm>
          <a:prstGeom prst="rect">
            <a:avLst/>
          </a:prstGeom>
          <a:solidFill>
            <a:srgbClr val="FF99FF"/>
          </a:solidFill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分析</a:t>
            </a:r>
            <a:endParaRPr lang="zh-CN" altLang="en-US" sz="32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6743" name="文本框 116742"/>
          <p:cNvSpPr txBox="1"/>
          <p:nvPr/>
        </p:nvSpPr>
        <p:spPr>
          <a:xfrm>
            <a:off x="1295400" y="4357688"/>
            <a:ext cx="5943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体重变化由体内能量守恒破坏引起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116744" name="文本框 116743"/>
          <p:cNvSpPr txBox="1"/>
          <p:nvPr/>
        </p:nvSpPr>
        <p:spPr>
          <a:xfrm>
            <a:off x="1295400" y="5043488"/>
            <a:ext cx="5715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饮食（吸收热量）引起体重增加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116745" name="文本框 116744"/>
          <p:cNvSpPr txBox="1"/>
          <p:nvPr/>
        </p:nvSpPr>
        <p:spPr>
          <a:xfrm>
            <a:off x="1295400" y="5715000"/>
            <a:ext cx="6705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代谢和运动（消耗热量）引起体重减少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116746" name="文本框 116745"/>
          <p:cNvSpPr txBox="1"/>
          <p:nvPr/>
        </p:nvSpPr>
        <p:spPr>
          <a:xfrm>
            <a:off x="1371600" y="1219200"/>
            <a:ext cx="7239000" cy="1117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lnSpc>
                <a:spcPct val="120000"/>
              </a:lnSpc>
              <a:spcBef>
                <a:spcPct val="50000"/>
              </a:spcBef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体重指数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BMI=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(kg)/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800" b="1" baseline="3000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(m</a:t>
            </a:r>
            <a:r>
              <a:rPr lang="en-US" altLang="zh-CN" sz="2800" b="1" baseline="3000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).</a:t>
            </a:r>
            <a:r>
              <a:rPr lang="en-US" altLang="zh-CN" sz="2800" b="1" dirty="0">
                <a:latin typeface="Times New Roman" panose="02020603050405020304" pitchFamily="18" charset="0"/>
              </a:rPr>
              <a:t>  18.5&lt;BMI&lt;25 ~</a:t>
            </a:r>
            <a:r>
              <a:rPr lang="zh-CN" altLang="en-US" sz="2800" b="1" dirty="0">
                <a:latin typeface="Times New Roman" panose="02020603050405020304" pitchFamily="18" charset="0"/>
              </a:rPr>
              <a:t>正常； </a:t>
            </a:r>
            <a:r>
              <a:rPr lang="en-US" altLang="zh-CN" sz="2800" b="1" dirty="0">
                <a:latin typeface="Times New Roman" panose="02020603050405020304" pitchFamily="18" charset="0"/>
              </a:rPr>
              <a:t>BMI&gt;25 ~ </a:t>
            </a:r>
            <a:r>
              <a:rPr lang="zh-CN" altLang="en-US" sz="2800" b="1" dirty="0">
                <a:latin typeface="Times New Roman" panose="02020603050405020304" pitchFamily="18" charset="0"/>
              </a:rPr>
              <a:t>超重</a:t>
            </a:r>
            <a:r>
              <a:rPr lang="en-US" altLang="zh-CN" sz="2800" b="1" dirty="0">
                <a:latin typeface="Times New Roman" panose="02020603050405020304" pitchFamily="18" charset="0"/>
              </a:rPr>
              <a:t>;  BMI&gt;30 ~ </a:t>
            </a:r>
            <a:r>
              <a:rPr lang="zh-CN" altLang="en-US" sz="2800" b="1" dirty="0">
                <a:latin typeface="Times New Roman" panose="02020603050405020304" pitchFamily="18" charset="0"/>
              </a:rPr>
              <a:t>肥胖</a:t>
            </a:r>
            <a:r>
              <a:rPr lang="en-US" altLang="zh-CN" sz="2800" b="1">
                <a:latin typeface="Times New Roman" panose="02020603050405020304" pitchFamily="18" charset="0"/>
              </a:rPr>
              <a:t>.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1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0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5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0" dur="500"/>
                                        <p:tgtEl>
                                          <p:spTgt spid="11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bldLvl="0" animBg="1"/>
      <p:bldP spid="116740" grpId="0" animBg="1"/>
      <p:bldP spid="116741" grpId="0" bldLvl="0" animBg="1"/>
      <p:bldP spid="116742" grpId="0" bldLvl="0" animBg="1"/>
      <p:bldP spid="116743" grpId="0" animBg="1"/>
      <p:bldP spid="116744" grpId="0" animBg="1"/>
      <p:bldP spid="116745" grpId="0" animBg="1"/>
      <p:bldP spid="11674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762" name="文本框 117761"/>
          <p:cNvSpPr txBox="1"/>
          <p:nvPr/>
        </p:nvSpPr>
        <p:spPr>
          <a:xfrm>
            <a:off x="685800" y="482600"/>
            <a:ext cx="2133600" cy="579438"/>
          </a:xfrm>
          <a:prstGeom prst="rect">
            <a:avLst/>
          </a:prstGeom>
          <a:solidFill>
            <a:srgbClr val="FF99FF"/>
          </a:solidFill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模型假设</a:t>
            </a:r>
            <a:endParaRPr lang="zh-CN" altLang="en-US" sz="32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7763" name="文本框 117762"/>
          <p:cNvSpPr txBox="1"/>
          <p:nvPr/>
        </p:nvSpPr>
        <p:spPr>
          <a:xfrm>
            <a:off x="685800" y="1117600"/>
            <a:ext cx="5715000" cy="1117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）体重增加正比于吸收的热量</a:t>
            </a:r>
            <a:r>
              <a:rPr lang="en-US" altLang="zh-CN" sz="2800" b="1">
                <a:latin typeface="Times New Roman" panose="02020603050405020304" pitchFamily="18" charset="0"/>
              </a:rPr>
              <a:t>——</a:t>
            </a:r>
            <a:r>
              <a:rPr lang="zh-CN" altLang="en-US" sz="2800" b="1" dirty="0">
                <a:latin typeface="Times New Roman" panose="02020603050405020304" pitchFamily="18" charset="0"/>
              </a:rPr>
              <a:t>每</a:t>
            </a:r>
            <a:r>
              <a:rPr lang="en-US" altLang="zh-CN" sz="2800" b="1" dirty="0">
                <a:latin typeface="Times New Roman" panose="02020603050405020304" pitchFamily="18" charset="0"/>
              </a:rPr>
              <a:t>8000</a:t>
            </a:r>
            <a:r>
              <a:rPr lang="zh-CN" altLang="en-US" sz="2800" b="1" dirty="0">
                <a:latin typeface="Times New Roman" panose="02020603050405020304" pitchFamily="18" charset="0"/>
              </a:rPr>
              <a:t>千卡增加体重</a:t>
            </a: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千克；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117764" name="文本框 117763"/>
          <p:cNvSpPr txBox="1"/>
          <p:nvPr/>
        </p:nvSpPr>
        <p:spPr>
          <a:xfrm>
            <a:off x="609600" y="2311400"/>
            <a:ext cx="8229600" cy="15446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2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）代谢引起的体重减少正比于体重</a:t>
            </a:r>
            <a:r>
              <a:rPr lang="en-US" altLang="zh-CN" sz="2800" b="1">
                <a:latin typeface="Times New Roman" panose="02020603050405020304" pitchFamily="18" charset="0"/>
              </a:rPr>
              <a:t>——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每周每公斤体重消耗</a:t>
            </a:r>
            <a:r>
              <a:rPr lang="en-US" altLang="zh-CN" sz="2800" b="1" dirty="0">
                <a:latin typeface="Times New Roman" panose="02020603050405020304" pitchFamily="18" charset="0"/>
              </a:rPr>
              <a:t>200</a:t>
            </a:r>
            <a:r>
              <a:rPr lang="zh-CN" altLang="en-US" sz="2800" b="1" dirty="0">
                <a:latin typeface="Times New Roman" panose="02020603050405020304" pitchFamily="18" charset="0"/>
              </a:rPr>
              <a:t>千卡 </a:t>
            </a:r>
            <a:r>
              <a:rPr lang="en-US" altLang="zh-CN" sz="2800" b="1" dirty="0">
                <a:latin typeface="Times New Roman" panose="02020603050405020304" pitchFamily="18" charset="0"/>
              </a:rPr>
              <a:t>~ 320</a:t>
            </a:r>
            <a:r>
              <a:rPr lang="zh-CN" altLang="en-US" sz="2800" b="1" dirty="0">
                <a:latin typeface="Times New Roman" panose="02020603050405020304" pitchFamily="18" charset="0"/>
              </a:rPr>
              <a:t>千卡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</a:rPr>
              <a:t>因人而异</a:t>
            </a:r>
            <a:r>
              <a:rPr lang="en-US" altLang="zh-CN" sz="2800" b="1">
                <a:latin typeface="Times New Roman" panose="02020603050405020304" pitchFamily="18" charset="0"/>
              </a:rPr>
              <a:t>),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</a:rPr>
              <a:t>相当于</a:t>
            </a:r>
            <a:r>
              <a:rPr lang="en-US" altLang="zh-CN" sz="2800" b="1" dirty="0">
                <a:latin typeface="Times New Roman" panose="02020603050405020304" pitchFamily="18" charset="0"/>
              </a:rPr>
              <a:t>70</a:t>
            </a:r>
            <a:r>
              <a:rPr lang="zh-CN" altLang="en-US" sz="2800" b="1" dirty="0">
                <a:latin typeface="Times New Roman" panose="02020603050405020304" pitchFamily="18" charset="0"/>
              </a:rPr>
              <a:t>千克的人每天消耗</a:t>
            </a:r>
            <a:r>
              <a:rPr lang="en-US" altLang="zh-CN" sz="2800" b="1" dirty="0">
                <a:latin typeface="Times New Roman" panose="02020603050405020304" pitchFamily="18" charset="0"/>
              </a:rPr>
              <a:t>2000</a:t>
            </a:r>
            <a:r>
              <a:rPr lang="zh-CN" altLang="en-US" sz="2800" b="1" dirty="0">
                <a:latin typeface="Times New Roman" panose="02020603050405020304" pitchFamily="18" charset="0"/>
              </a:rPr>
              <a:t>千卡 </a:t>
            </a:r>
            <a:r>
              <a:rPr lang="en-US" altLang="zh-CN" sz="2800" b="1" dirty="0">
                <a:latin typeface="Times New Roman" panose="02020603050405020304" pitchFamily="18" charset="0"/>
              </a:rPr>
              <a:t>~ 3200</a:t>
            </a:r>
            <a:r>
              <a:rPr lang="zh-CN" altLang="en-US" sz="2800" b="1" dirty="0">
                <a:latin typeface="Times New Roman" panose="02020603050405020304" pitchFamily="18" charset="0"/>
              </a:rPr>
              <a:t>千卡；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117765" name="文本框 117764"/>
          <p:cNvSpPr txBox="1"/>
          <p:nvPr/>
        </p:nvSpPr>
        <p:spPr>
          <a:xfrm>
            <a:off x="609600" y="3925888"/>
            <a:ext cx="7543800" cy="1117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</a:rPr>
              <a:t>）运动引起的体重减少正比于体重，且与运动形式有关；   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17766" name="文本框 117765"/>
          <p:cNvSpPr txBox="1"/>
          <p:nvPr/>
        </p:nvSpPr>
        <p:spPr>
          <a:xfrm>
            <a:off x="533400" y="5130800"/>
            <a:ext cx="7620000" cy="1117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4</a:t>
            </a:r>
            <a:r>
              <a:rPr lang="zh-CN" altLang="en-US" sz="2800" b="1" dirty="0">
                <a:latin typeface="Times New Roman" panose="02020603050405020304" pitchFamily="18" charset="0"/>
              </a:rPr>
              <a:t>）为了安全与健康，每周体重减少不宜超过</a:t>
            </a:r>
            <a:r>
              <a:rPr lang="en-US" altLang="zh-CN" sz="2800" b="1" dirty="0">
                <a:latin typeface="Times New Roman" panose="02020603050405020304" pitchFamily="18" charset="0"/>
              </a:rPr>
              <a:t>1.5</a:t>
            </a:r>
            <a:r>
              <a:rPr lang="zh-CN" altLang="en-US" sz="2800" b="1" dirty="0">
                <a:latin typeface="Times New Roman" panose="02020603050405020304" pitchFamily="18" charset="0"/>
              </a:rPr>
              <a:t>千克，每周吸收热量不要小于</a:t>
            </a:r>
            <a:r>
              <a:rPr lang="en-US" altLang="zh-CN" sz="2800" b="1" dirty="0">
                <a:latin typeface="Times New Roman" panose="02020603050405020304" pitchFamily="18" charset="0"/>
              </a:rPr>
              <a:t>10000</a:t>
            </a:r>
            <a:r>
              <a:rPr lang="zh-CN" altLang="en-US" sz="2800" b="1" dirty="0">
                <a:latin typeface="Times New Roman" panose="02020603050405020304" pitchFamily="18" charset="0"/>
              </a:rPr>
              <a:t>千卡。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animBg="1"/>
      <p:bldP spid="117764" grpId="0" animBg="1"/>
      <p:bldP spid="117765" grpId="0" animBg="1"/>
      <p:bldP spid="11776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8786" name="文本框 118785"/>
          <p:cNvSpPr txBox="1"/>
          <p:nvPr/>
        </p:nvSpPr>
        <p:spPr>
          <a:xfrm>
            <a:off x="609600" y="1320800"/>
            <a:ext cx="8139113" cy="111760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>
            <a:spAutoFit/>
          </a:bodyPr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某甲体重</a:t>
            </a:r>
            <a:r>
              <a:rPr lang="en-US" altLang="zh-CN" sz="2800" b="1" dirty="0">
                <a:latin typeface="Times New Roman" panose="02020603050405020304" pitchFamily="18" charset="0"/>
              </a:rPr>
              <a:t>100</a:t>
            </a:r>
            <a:r>
              <a:rPr lang="zh-CN" altLang="en-US" sz="2800" b="1" dirty="0">
                <a:latin typeface="Times New Roman" panose="02020603050405020304" pitchFamily="18" charset="0"/>
              </a:rPr>
              <a:t>千克，目前每周吸收</a:t>
            </a:r>
            <a:r>
              <a:rPr lang="en-US" altLang="zh-CN" sz="2800" b="1" dirty="0">
                <a:latin typeface="Times New Roman" panose="02020603050405020304" pitchFamily="18" charset="0"/>
              </a:rPr>
              <a:t>20000</a:t>
            </a:r>
            <a:r>
              <a:rPr lang="zh-CN" altLang="en-US" sz="2800" b="1" dirty="0">
                <a:latin typeface="Times New Roman" panose="02020603050405020304" pitchFamily="18" charset="0"/>
              </a:rPr>
              <a:t>千卡热量，体重维持不变。现欲减肥至</a:t>
            </a:r>
            <a:r>
              <a:rPr lang="en-US" altLang="zh-CN" sz="2800" b="1" dirty="0">
                <a:latin typeface="Times New Roman" panose="02020603050405020304" pitchFamily="18" charset="0"/>
              </a:rPr>
              <a:t>75</a:t>
            </a:r>
            <a:r>
              <a:rPr lang="zh-CN" altLang="en-US" sz="2800" b="1" dirty="0">
                <a:latin typeface="Times New Roman" panose="02020603050405020304" pitchFamily="18" charset="0"/>
              </a:rPr>
              <a:t>千克。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18787" name="文本框 118786"/>
          <p:cNvSpPr txBox="1"/>
          <p:nvPr/>
        </p:nvSpPr>
        <p:spPr>
          <a:xfrm>
            <a:off x="611188" y="3149600"/>
            <a:ext cx="8208962" cy="1117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第一阶段：每周减肥</a:t>
            </a: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千克，每周吸收热量逐渐减少，直至达到下限（</a:t>
            </a:r>
            <a:r>
              <a:rPr lang="en-US" altLang="zh-CN" sz="2800" b="1" dirty="0">
                <a:latin typeface="Times New Roman" panose="02020603050405020304" pitchFamily="18" charset="0"/>
              </a:rPr>
              <a:t>10000</a:t>
            </a:r>
            <a:r>
              <a:rPr lang="zh-CN" altLang="en-US" sz="2800" b="1" dirty="0">
                <a:latin typeface="Times New Roman" panose="02020603050405020304" pitchFamily="18" charset="0"/>
              </a:rPr>
              <a:t>千卡）；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118788" name="文本框 118787"/>
          <p:cNvSpPr txBox="1"/>
          <p:nvPr/>
        </p:nvSpPr>
        <p:spPr>
          <a:xfrm>
            <a:off x="609600" y="4281488"/>
            <a:ext cx="82835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第二阶段：每周吸收热量保持下限，减肥达到目标    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118789" name="文本框 118788"/>
          <p:cNvSpPr txBox="1"/>
          <p:nvPr/>
        </p:nvSpPr>
        <p:spPr>
          <a:xfrm>
            <a:off x="304800" y="4891088"/>
            <a:ext cx="85883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）若要加快进程，第二阶段增加运动，试安排计划。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18790" name="文本框 118789"/>
          <p:cNvSpPr txBox="1"/>
          <p:nvPr/>
        </p:nvSpPr>
        <p:spPr>
          <a:xfrm>
            <a:off x="381000" y="2605088"/>
            <a:ext cx="84391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）在不运动的情况下安排一个两阶段计划。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118791" name="矩形 118790"/>
          <p:cNvSpPr/>
          <p:nvPr/>
        </p:nvSpPr>
        <p:spPr>
          <a:xfrm>
            <a:off x="838200" y="563563"/>
            <a:ext cx="1933575" cy="579437"/>
          </a:xfrm>
          <a:prstGeom prst="rect">
            <a:avLst/>
          </a:prstGeom>
          <a:solidFill>
            <a:srgbClr val="FF99FF"/>
          </a:solidFill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减肥计划</a:t>
            </a:r>
            <a:endParaRPr lang="zh-CN" altLang="en-US" sz="32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8792" name="文本框 118791"/>
          <p:cNvSpPr txBox="1"/>
          <p:nvPr/>
        </p:nvSpPr>
        <p:spPr>
          <a:xfrm>
            <a:off x="304800" y="5576888"/>
            <a:ext cx="85153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</a:rPr>
              <a:t>）给出达到目标后维持体重的方案。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8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8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6" grpId="0" bldLvl="0" animBg="1"/>
      <p:bldP spid="118787" grpId="0" animBg="1"/>
      <p:bldP spid="118788" grpId="0" animBg="1"/>
      <p:bldP spid="118789" grpId="0" animBg="1"/>
      <p:bldP spid="118790" grpId="0" animBg="1"/>
      <p:bldP spid="118792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19810" name="对象 119809"/>
          <p:cNvGraphicFramePr/>
          <p:nvPr/>
        </p:nvGraphicFramePr>
        <p:xfrm>
          <a:off x="1116013" y="1628775"/>
          <a:ext cx="61309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1" imgW="2653030" imgH="241300" progId="Equation.3">
                  <p:embed/>
                </p:oleObj>
              </mc:Choice>
              <mc:Fallback>
                <p:oleObj name="" r:id="rId1" imgW="2653030" imgH="2413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16013" y="1628775"/>
                        <a:ext cx="6130925" cy="4857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1" name="对象 119810"/>
          <p:cNvGraphicFramePr/>
          <p:nvPr/>
        </p:nvGraphicFramePr>
        <p:xfrm>
          <a:off x="639763" y="2209800"/>
          <a:ext cx="370205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3" imgW="1522095" imgH="215900" progId="Equation.3">
                  <p:embed/>
                </p:oleObj>
              </mc:Choice>
              <mc:Fallback>
                <p:oleObj name="" r:id="rId3" imgW="1522095" imgH="2159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9763" y="2209800"/>
                        <a:ext cx="3702050" cy="522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2" name="文本框 119811"/>
          <p:cNvSpPr txBox="1"/>
          <p:nvPr/>
        </p:nvSpPr>
        <p:spPr>
          <a:xfrm>
            <a:off x="914400" y="3505200"/>
            <a:ext cx="4419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确定某甲的代谢消耗系数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119813" name="文本框 119812"/>
          <p:cNvSpPr txBox="1"/>
          <p:nvPr/>
        </p:nvSpPr>
        <p:spPr>
          <a:xfrm>
            <a:off x="1066800" y="5867400"/>
            <a:ext cx="6858000" cy="519113"/>
          </a:xfrm>
          <a:prstGeom prst="rect">
            <a:avLst/>
          </a:prstGeom>
          <a:solidFill>
            <a:srgbClr val="66FF33"/>
          </a:solidFill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即每周每千克体重消耗 </a:t>
            </a:r>
            <a:r>
              <a:rPr lang="en-US" altLang="zh-CN" sz="2800" b="1" dirty="0">
                <a:latin typeface="Times New Roman" panose="02020603050405020304" pitchFamily="18" charset="0"/>
              </a:rPr>
              <a:t>20000/100=200</a:t>
            </a:r>
            <a:r>
              <a:rPr lang="zh-CN" altLang="en-US" sz="2800" b="1" dirty="0">
                <a:latin typeface="Times New Roman" panose="02020603050405020304" pitchFamily="18" charset="0"/>
              </a:rPr>
              <a:t>千卡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119814" name="文本框 119813"/>
          <p:cNvSpPr txBox="1"/>
          <p:nvPr/>
        </p:nvSpPr>
        <p:spPr>
          <a:xfrm>
            <a:off x="685800" y="381000"/>
            <a:ext cx="2133600" cy="579438"/>
          </a:xfrm>
          <a:prstGeom prst="rect">
            <a:avLst/>
          </a:prstGeom>
          <a:solidFill>
            <a:srgbClr val="FF99FF"/>
          </a:solidFill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基本模型</a:t>
            </a:r>
            <a:endParaRPr lang="zh-CN" altLang="en-US" sz="32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9815" name="文本框 119814"/>
          <p:cNvSpPr txBox="1"/>
          <p:nvPr/>
        </p:nvSpPr>
        <p:spPr>
          <a:xfrm>
            <a:off x="685800" y="990600"/>
            <a:ext cx="3657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800" b="1" i="1">
                <a:latin typeface="Times New Roman" panose="02020603050405020304" pitchFamily="18" charset="0"/>
              </a:rPr>
              <a:t>w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</a:rPr>
              <a:t>) ~ </a:t>
            </a:r>
            <a:r>
              <a:rPr lang="zh-CN" altLang="en-US" sz="2800" b="1">
                <a:latin typeface="Times New Roman" panose="02020603050405020304" pitchFamily="18" charset="0"/>
              </a:rPr>
              <a:t>第</a:t>
            </a:r>
            <a:r>
              <a:rPr lang="en-US" altLang="zh-CN" sz="2800" b="1" i="1">
                <a:latin typeface="Times New Roman" panose="02020603050405020304" pitchFamily="18" charset="0"/>
              </a:rPr>
              <a:t>k</a:t>
            </a:r>
            <a:r>
              <a:rPr lang="zh-CN" altLang="en-US" sz="2800" b="1" dirty="0">
                <a:latin typeface="Times New Roman" panose="02020603050405020304" pitchFamily="18" charset="0"/>
              </a:rPr>
              <a:t>周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</a:rPr>
              <a:t>末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体重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119816" name="文本框 119815"/>
          <p:cNvSpPr txBox="1"/>
          <p:nvPr/>
        </p:nvSpPr>
        <p:spPr>
          <a:xfrm>
            <a:off x="4495800" y="1004888"/>
            <a:ext cx="3657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800" b="1" i="1"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</a:rPr>
              <a:t>) ~</a:t>
            </a:r>
            <a:r>
              <a:rPr lang="zh-CN" altLang="en-US" sz="2800" b="1">
                <a:latin typeface="Times New Roman" panose="02020603050405020304" pitchFamily="18" charset="0"/>
              </a:rPr>
              <a:t>第</a:t>
            </a:r>
            <a:r>
              <a:rPr lang="en-US" altLang="zh-CN" sz="2800" b="1" i="1">
                <a:latin typeface="Times New Roman" panose="02020603050405020304" pitchFamily="18" charset="0"/>
              </a:rPr>
              <a:t>k</a:t>
            </a:r>
            <a:r>
              <a:rPr lang="zh-CN" altLang="en-US" sz="2800" b="1" dirty="0">
                <a:latin typeface="Times New Roman" panose="02020603050405020304" pitchFamily="18" charset="0"/>
              </a:rPr>
              <a:t>周吸收热量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119817" name="对象 119816"/>
          <p:cNvGraphicFramePr/>
          <p:nvPr/>
        </p:nvGraphicFramePr>
        <p:xfrm>
          <a:off x="7924800" y="304800"/>
          <a:ext cx="91440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5" imgW="4046855" imgH="3352800" progId="MS_ClipArt_Gallery.2">
                  <p:embed/>
                </p:oleObj>
              </mc:Choice>
              <mc:Fallback>
                <p:oleObj name="" r:id="rId5" imgW="4046855" imgH="3352800" progId="MS_ClipArt_Gallery.2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24800" y="304800"/>
                        <a:ext cx="914400" cy="757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9818" name="组合 119817"/>
          <p:cNvGrpSpPr/>
          <p:nvPr/>
        </p:nvGrpSpPr>
        <p:grpSpPr>
          <a:xfrm>
            <a:off x="4495800" y="2133600"/>
            <a:ext cx="4559300" cy="533400"/>
            <a:chOff x="1016" y="1872"/>
            <a:chExt cx="2872" cy="336"/>
          </a:xfrm>
        </p:grpSpPr>
        <p:sp>
          <p:nvSpPr>
            <p:cNvPr id="119819" name="文本框 119818"/>
            <p:cNvSpPr txBox="1"/>
            <p:nvPr/>
          </p:nvSpPr>
          <p:spPr>
            <a:xfrm>
              <a:off x="1200" y="1872"/>
              <a:ext cx="268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~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代谢消耗系数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(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因人而异</a:t>
              </a:r>
              <a:r>
                <a:rPr lang="en-US" altLang="zh-CN" sz="2800" b="1">
                  <a:latin typeface="Times New Roman" panose="02020603050405020304" pitchFamily="18" charset="0"/>
                </a:rPr>
                <a:t>)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19820" name="对象 119819"/>
            <p:cNvGraphicFramePr/>
            <p:nvPr/>
          </p:nvGraphicFramePr>
          <p:xfrm>
            <a:off x="1016" y="1892"/>
            <a:ext cx="232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" r:id="rId7" imgW="177800" imgH="240665" progId="Equation.3">
                    <p:embed/>
                  </p:oleObj>
                </mc:Choice>
                <mc:Fallback>
                  <p:oleObj name="" r:id="rId7" imgW="177800" imgH="240665" progId="Equation.3">
                    <p:embed/>
                    <p:pic>
                      <p:nvPicPr>
                        <p:cNvPr id="0" name="图片 310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016" y="1892"/>
                          <a:ext cx="232" cy="3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9821" name="文本框 119820"/>
          <p:cNvSpPr txBox="1"/>
          <p:nvPr/>
        </p:nvSpPr>
        <p:spPr>
          <a:xfrm>
            <a:off x="457200" y="2895600"/>
            <a:ext cx="5486400" cy="519113"/>
          </a:xfrm>
          <a:prstGeom prst="rect">
            <a:avLst/>
          </a:prstGeom>
          <a:solidFill>
            <a:srgbClr val="66FF33"/>
          </a:solidFill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）不运动情况的两阶段减肥计划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119822" name="矩形 119821"/>
          <p:cNvSpPr/>
          <p:nvPr/>
        </p:nvSpPr>
        <p:spPr>
          <a:xfrm>
            <a:off x="990600" y="4114800"/>
            <a:ext cx="5791200" cy="6048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每周吸收</a:t>
            </a:r>
            <a:r>
              <a:rPr lang="en-US" altLang="zh-CN" sz="2800" b="1" dirty="0">
                <a:latin typeface="Times New Roman" panose="02020603050405020304" pitchFamily="18" charset="0"/>
              </a:rPr>
              <a:t>20000</a:t>
            </a:r>
            <a:r>
              <a:rPr lang="zh-CN" altLang="en-US" sz="2800" b="1" dirty="0">
                <a:latin typeface="Times New Roman" panose="02020603050405020304" pitchFamily="18" charset="0"/>
              </a:rPr>
              <a:t>千卡 </a:t>
            </a:r>
            <a:r>
              <a:rPr lang="en-US" altLang="zh-CN" sz="2800" b="1" i="1">
                <a:latin typeface="Times New Roman" panose="02020603050405020304" pitchFamily="18" charset="0"/>
              </a:rPr>
              <a:t>w</a:t>
            </a:r>
            <a:r>
              <a:rPr lang="en-US" altLang="zh-CN" sz="2800" b="1" dirty="0">
                <a:latin typeface="Times New Roman" panose="02020603050405020304" pitchFamily="18" charset="0"/>
              </a:rPr>
              <a:t>=100</a:t>
            </a:r>
            <a:r>
              <a:rPr lang="zh-CN" altLang="en-US" sz="2800" b="1" dirty="0">
                <a:latin typeface="Times New Roman" panose="02020603050405020304" pitchFamily="18" charset="0"/>
              </a:rPr>
              <a:t>千克不变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119823" name="组合 119822"/>
          <p:cNvGrpSpPr/>
          <p:nvPr/>
        </p:nvGrpSpPr>
        <p:grpSpPr>
          <a:xfrm>
            <a:off x="990600" y="4981575"/>
            <a:ext cx="3151188" cy="504825"/>
            <a:chOff x="624" y="3264"/>
            <a:chExt cx="1985" cy="318"/>
          </a:xfrm>
        </p:grpSpPr>
        <p:graphicFrame>
          <p:nvGraphicFramePr>
            <p:cNvPr id="119824" name="对象 119823"/>
            <p:cNvGraphicFramePr/>
            <p:nvPr/>
          </p:nvGraphicFramePr>
          <p:xfrm>
            <a:off x="768" y="3264"/>
            <a:ext cx="1841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" r:id="rId9" imgW="1015365" imgH="203200" progId="Equation.3">
                    <p:embed/>
                  </p:oleObj>
                </mc:Choice>
                <mc:Fallback>
                  <p:oleObj name="" r:id="rId9" imgW="1015365" imgH="203200" progId="Equation.3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768" y="3264"/>
                          <a:ext cx="1841" cy="3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9825" name="右箭头 119824"/>
            <p:cNvSpPr/>
            <p:nvPr/>
          </p:nvSpPr>
          <p:spPr>
            <a:xfrm>
              <a:off x="624" y="3264"/>
              <a:ext cx="96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aphicFrame>
        <p:nvGraphicFramePr>
          <p:cNvPr id="119826" name="对象 119825"/>
          <p:cNvGraphicFramePr/>
          <p:nvPr/>
        </p:nvGraphicFramePr>
        <p:xfrm>
          <a:off x="4552950" y="4797425"/>
          <a:ext cx="4267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11" imgW="1777365" imgH="393700" progId="Equation.3">
                  <p:embed/>
                </p:oleObj>
              </mc:Choice>
              <mc:Fallback>
                <p:oleObj name="" r:id="rId11" imgW="1777365" imgH="3937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52950" y="4797425"/>
                        <a:ext cx="42672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1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19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19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19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9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9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1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19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19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119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2" grpId="0" animBg="1"/>
      <p:bldP spid="119813" grpId="0" bldLvl="0" animBg="1"/>
      <p:bldP spid="119815" grpId="0" animBg="1"/>
      <p:bldP spid="119816" grpId="0" animBg="1"/>
      <p:bldP spid="119821" grpId="0" bldLvl="0" animBg="1"/>
      <p:bldP spid="119822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0834" name="文本框 120833"/>
          <p:cNvSpPr txBox="1"/>
          <p:nvPr/>
        </p:nvSpPr>
        <p:spPr>
          <a:xfrm>
            <a:off x="323850" y="1181100"/>
            <a:ext cx="8458200" cy="519113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第一阶段</a:t>
            </a:r>
            <a:r>
              <a:rPr lang="en-US" altLang="zh-CN" sz="2800" b="1">
                <a:latin typeface="Times New Roman" panose="02020603050405020304" pitchFamily="18" charset="0"/>
              </a:rPr>
              <a:t>: </a:t>
            </a:r>
            <a:r>
              <a:rPr lang="en-US" altLang="zh-CN" sz="2800" b="1" i="1">
                <a:latin typeface="Times New Roman" panose="02020603050405020304" pitchFamily="18" charset="0"/>
              </a:rPr>
              <a:t>w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每周减</a:t>
            </a: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千克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减至下限</a:t>
            </a:r>
            <a:r>
              <a:rPr lang="en-US" altLang="zh-CN" sz="2800" b="1" dirty="0">
                <a:latin typeface="Times New Roman" panose="02020603050405020304" pitchFamily="18" charset="0"/>
              </a:rPr>
              <a:t>10000</a:t>
            </a:r>
            <a:r>
              <a:rPr lang="zh-CN" altLang="en-US" sz="2800" b="1" dirty="0">
                <a:latin typeface="Times New Roman" panose="02020603050405020304" pitchFamily="18" charset="0"/>
              </a:rPr>
              <a:t>千卡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120835" name="对象 120834"/>
          <p:cNvGraphicFramePr/>
          <p:nvPr/>
        </p:nvGraphicFramePr>
        <p:xfrm>
          <a:off x="647700" y="1757363"/>
          <a:ext cx="287813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" imgW="1179830" imgH="203200" progId="Equation.3">
                  <p:embed/>
                </p:oleObj>
              </mc:Choice>
              <mc:Fallback>
                <p:oleObj name="" r:id="rId1" imgW="1179830" imgH="2032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47700" y="1757363"/>
                        <a:ext cx="2878138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6" name="对象 120835"/>
          <p:cNvGraphicFramePr/>
          <p:nvPr/>
        </p:nvGraphicFramePr>
        <p:xfrm>
          <a:off x="1042988" y="4508500"/>
          <a:ext cx="28082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3" imgW="975995" imgH="177800" progId="Equation.3">
                  <p:embed/>
                </p:oleObj>
              </mc:Choice>
              <mc:Fallback>
                <p:oleObj name="" r:id="rId3" imgW="975995" imgH="1778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2988" y="4508500"/>
                        <a:ext cx="2808287" cy="469900"/>
                      </a:xfrm>
                      <a:prstGeom prst="rect">
                        <a:avLst/>
                      </a:prstGeom>
                      <a:solidFill>
                        <a:srgbClr val="FF99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7" name="对象 120836"/>
          <p:cNvGraphicFramePr/>
          <p:nvPr/>
        </p:nvGraphicFramePr>
        <p:xfrm>
          <a:off x="3924300" y="1757363"/>
          <a:ext cx="489743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5" imgW="2653030" imgH="241300" progId="Equation.3">
                  <p:embed/>
                </p:oleObj>
              </mc:Choice>
              <mc:Fallback>
                <p:oleObj name="" r:id="rId5" imgW="2653030" imgH="2413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24300" y="1757363"/>
                        <a:ext cx="4897438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38" name="文本框 120837"/>
          <p:cNvSpPr txBox="1"/>
          <p:nvPr/>
        </p:nvSpPr>
        <p:spPr>
          <a:xfrm>
            <a:off x="533400" y="5213350"/>
            <a:ext cx="8229600" cy="519113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第一阶段</a:t>
            </a:r>
            <a:r>
              <a:rPr lang="en-US" altLang="zh-CN" sz="2800" b="1" dirty="0">
                <a:latin typeface="Times New Roman" panose="02020603050405020304" pitchFamily="18" charset="0"/>
              </a:rPr>
              <a:t>10</a:t>
            </a:r>
            <a:r>
              <a:rPr lang="zh-CN" altLang="en-US" sz="2800" b="1" dirty="0">
                <a:latin typeface="Times New Roman" panose="02020603050405020304" pitchFamily="18" charset="0"/>
              </a:rPr>
              <a:t>周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每周减</a:t>
            </a: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千克，第</a:t>
            </a:r>
            <a:r>
              <a:rPr lang="en-US" altLang="zh-CN" sz="2800" b="1" dirty="0">
                <a:latin typeface="Times New Roman" panose="02020603050405020304" pitchFamily="18" charset="0"/>
              </a:rPr>
              <a:t>10</a:t>
            </a:r>
            <a:r>
              <a:rPr lang="zh-CN" altLang="en-US" sz="2800" b="1" dirty="0">
                <a:latin typeface="Times New Roman" panose="02020603050405020304" pitchFamily="18" charset="0"/>
              </a:rPr>
              <a:t>周末体重</a:t>
            </a:r>
            <a:r>
              <a:rPr lang="en-US" altLang="zh-CN" sz="2800" b="1" dirty="0">
                <a:latin typeface="Times New Roman" panose="02020603050405020304" pitchFamily="18" charset="0"/>
              </a:rPr>
              <a:t>90</a:t>
            </a:r>
            <a:r>
              <a:rPr lang="zh-CN" altLang="en-US" sz="2800" b="1" dirty="0">
                <a:latin typeface="Times New Roman" panose="02020603050405020304" pitchFamily="18" charset="0"/>
              </a:rPr>
              <a:t>千克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grpSp>
        <p:nvGrpSpPr>
          <p:cNvPr id="120839" name="组合 120838"/>
          <p:cNvGrpSpPr/>
          <p:nvPr/>
        </p:nvGrpSpPr>
        <p:grpSpPr>
          <a:xfrm>
            <a:off x="6227763" y="4421188"/>
            <a:ext cx="1636712" cy="485775"/>
            <a:chOff x="4224" y="2640"/>
            <a:chExt cx="1031" cy="306"/>
          </a:xfrm>
        </p:grpSpPr>
        <p:graphicFrame>
          <p:nvGraphicFramePr>
            <p:cNvPr id="120840" name="对象 120839"/>
            <p:cNvGraphicFramePr/>
            <p:nvPr/>
          </p:nvGraphicFramePr>
          <p:xfrm>
            <a:off x="4608" y="2640"/>
            <a:ext cx="647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" name="" r:id="rId7" imgW="494665" imgH="203200" progId="Equation.3">
                    <p:embed/>
                  </p:oleObj>
                </mc:Choice>
                <mc:Fallback>
                  <p:oleObj name="" r:id="rId7" imgW="494665" imgH="203200" progId="Equation.3">
                    <p:embed/>
                    <p:pic>
                      <p:nvPicPr>
                        <p:cNvPr id="0" name="图片 310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608" y="2640"/>
                          <a:ext cx="647" cy="265"/>
                        </a:xfrm>
                        <a:prstGeom prst="rect">
                          <a:avLst/>
                        </a:prstGeom>
                        <a:solidFill>
                          <a:srgbClr val="FF99FF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841" name="右箭头 120840"/>
            <p:cNvSpPr/>
            <p:nvPr/>
          </p:nvSpPr>
          <p:spPr>
            <a:xfrm>
              <a:off x="4224" y="2640"/>
              <a:ext cx="240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aphicFrame>
        <p:nvGraphicFramePr>
          <p:cNvPr id="120842" name="对象 120841"/>
          <p:cNvGraphicFramePr/>
          <p:nvPr/>
        </p:nvGraphicFramePr>
        <p:xfrm>
          <a:off x="5219700" y="2514600"/>
          <a:ext cx="2592388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9" imgW="1002665" imgH="203200" progId="Equation.3">
                  <p:embed/>
                </p:oleObj>
              </mc:Choice>
              <mc:Fallback>
                <p:oleObj name="" r:id="rId9" imgW="1002665" imgH="2032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19700" y="2514600"/>
                        <a:ext cx="2592388" cy="500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0843" name="组合 120842"/>
          <p:cNvGrpSpPr/>
          <p:nvPr/>
        </p:nvGrpSpPr>
        <p:grpSpPr>
          <a:xfrm>
            <a:off x="684213" y="3357563"/>
            <a:ext cx="5000625" cy="922337"/>
            <a:chOff x="431" y="1915"/>
            <a:chExt cx="3150" cy="581"/>
          </a:xfrm>
        </p:grpSpPr>
        <p:sp>
          <p:nvSpPr>
            <p:cNvPr id="120844" name="右箭头 120843"/>
            <p:cNvSpPr/>
            <p:nvPr/>
          </p:nvSpPr>
          <p:spPr>
            <a:xfrm>
              <a:off x="431" y="2016"/>
              <a:ext cx="155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120845" name="对象 120844"/>
            <p:cNvGraphicFramePr/>
            <p:nvPr/>
          </p:nvGraphicFramePr>
          <p:xfrm>
            <a:off x="641" y="1915"/>
            <a:ext cx="2940" cy="5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" name="" r:id="rId11" imgW="1853565" imgH="393700" progId="Equation.3">
                    <p:embed/>
                  </p:oleObj>
                </mc:Choice>
                <mc:Fallback>
                  <p:oleObj name="" r:id="rId11" imgW="1853565" imgH="393700" progId="Equation.3">
                    <p:embed/>
                    <p:pic>
                      <p:nvPicPr>
                        <p:cNvPr id="0" name="图片 3101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41" y="1915"/>
                          <a:ext cx="2940" cy="581"/>
                        </a:xfrm>
                        <a:prstGeom prst="rect">
                          <a:avLst/>
                        </a:prstGeom>
                        <a:solidFill>
                          <a:srgbClr val="FF99FF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0846" name="组合 120845"/>
          <p:cNvGrpSpPr/>
          <p:nvPr/>
        </p:nvGrpSpPr>
        <p:grpSpPr>
          <a:xfrm>
            <a:off x="6227763" y="3268663"/>
            <a:ext cx="1697037" cy="1012825"/>
            <a:chOff x="4211" y="1954"/>
            <a:chExt cx="1069" cy="638"/>
          </a:xfrm>
        </p:grpSpPr>
        <p:graphicFrame>
          <p:nvGraphicFramePr>
            <p:cNvPr id="120847" name="对象 120846"/>
            <p:cNvGraphicFramePr/>
            <p:nvPr/>
          </p:nvGraphicFramePr>
          <p:xfrm>
            <a:off x="4211" y="1954"/>
            <a:ext cx="1069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" r:id="rId13" imgW="697865" imgH="215900" progId="Equation.3">
                    <p:embed/>
                  </p:oleObj>
                </mc:Choice>
                <mc:Fallback>
                  <p:oleObj name="" r:id="rId13" imgW="697865" imgH="215900" progId="Equation.3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211" y="1954"/>
                          <a:ext cx="1069" cy="30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848" name="对象 120847"/>
            <p:cNvGraphicFramePr/>
            <p:nvPr/>
          </p:nvGraphicFramePr>
          <p:xfrm>
            <a:off x="4224" y="2304"/>
            <a:ext cx="105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" r:id="rId15" imgW="647065" imgH="203200" progId="Equation.3">
                    <p:embed/>
                  </p:oleObj>
                </mc:Choice>
                <mc:Fallback>
                  <p:oleObj name="" r:id="rId15" imgW="647065" imgH="203200" progId="Equation.3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224" y="2304"/>
                          <a:ext cx="1056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0849" name="组合 120848"/>
          <p:cNvGrpSpPr/>
          <p:nvPr/>
        </p:nvGrpSpPr>
        <p:grpSpPr>
          <a:xfrm>
            <a:off x="522288" y="5861050"/>
            <a:ext cx="8316912" cy="519113"/>
            <a:chOff x="240" y="3600"/>
            <a:chExt cx="5239" cy="327"/>
          </a:xfrm>
        </p:grpSpPr>
        <p:graphicFrame>
          <p:nvGraphicFramePr>
            <p:cNvPr id="120850" name="对象 120849"/>
            <p:cNvGraphicFramePr/>
            <p:nvPr/>
          </p:nvGraphicFramePr>
          <p:xfrm>
            <a:off x="1488" y="3600"/>
            <a:ext cx="3991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" r:id="rId17" imgW="2767330" imgH="241300" progId="Equation.3">
                    <p:embed/>
                  </p:oleObj>
                </mc:Choice>
                <mc:Fallback>
                  <p:oleObj name="" r:id="rId17" imgW="2767330" imgH="241300" progId="Equation.3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488" y="3600"/>
                          <a:ext cx="3991" cy="319"/>
                        </a:xfrm>
                        <a:prstGeom prst="rect">
                          <a:avLst/>
                        </a:prstGeom>
                        <a:solidFill>
                          <a:srgbClr val="66FF33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851" name="文本框 120850"/>
            <p:cNvSpPr txBox="1"/>
            <p:nvPr/>
          </p:nvSpPr>
          <p:spPr>
            <a:xfrm>
              <a:off x="240" y="3600"/>
              <a:ext cx="1248" cy="327"/>
            </a:xfrm>
            <a:prstGeom prst="rect">
              <a:avLst/>
            </a:prstGeom>
            <a:solidFill>
              <a:srgbClr val="66FF33"/>
            </a:solidFill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吸收热量为</a:t>
              </a:r>
              <a:endParaRPr lang="zh-CN" altLang="en-US" sz="28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120852" name="文本框 120851"/>
          <p:cNvSpPr txBox="1"/>
          <p:nvPr/>
        </p:nvSpPr>
        <p:spPr>
          <a:xfrm>
            <a:off x="323850" y="533400"/>
            <a:ext cx="5486400" cy="519113"/>
          </a:xfrm>
          <a:prstGeom prst="rect">
            <a:avLst/>
          </a:prstGeom>
          <a:solidFill>
            <a:srgbClr val="66FF33"/>
          </a:solidFill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）不运动情况的两阶段减肥计划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grpSp>
        <p:nvGrpSpPr>
          <p:cNvPr id="120853" name="组合 120852"/>
          <p:cNvGrpSpPr/>
          <p:nvPr/>
        </p:nvGrpSpPr>
        <p:grpSpPr>
          <a:xfrm>
            <a:off x="684213" y="2333625"/>
            <a:ext cx="4127500" cy="854075"/>
            <a:chOff x="431" y="1253"/>
            <a:chExt cx="2600" cy="538"/>
          </a:xfrm>
        </p:grpSpPr>
        <p:graphicFrame>
          <p:nvGraphicFramePr>
            <p:cNvPr id="120854" name="对象 120853"/>
            <p:cNvGraphicFramePr/>
            <p:nvPr/>
          </p:nvGraphicFramePr>
          <p:xfrm>
            <a:off x="703" y="1253"/>
            <a:ext cx="2328" cy="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19" imgW="1459865" imgH="393700" progId="Equation.3">
                    <p:embed/>
                  </p:oleObj>
                </mc:Choice>
                <mc:Fallback>
                  <p:oleObj name="" r:id="rId19" imgW="1459865" imgH="393700" progId="Equation.3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703" y="1253"/>
                          <a:ext cx="2328" cy="5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855" name="右箭头 120854"/>
            <p:cNvSpPr/>
            <p:nvPr/>
          </p:nvSpPr>
          <p:spPr>
            <a:xfrm>
              <a:off x="431" y="1355"/>
              <a:ext cx="136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aphicFrame>
        <p:nvGraphicFramePr>
          <p:cNvPr id="120856" name="对象 120855"/>
          <p:cNvGraphicFramePr/>
          <p:nvPr/>
        </p:nvGraphicFramePr>
        <p:xfrm>
          <a:off x="3851275" y="4494213"/>
          <a:ext cx="19843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21" imgW="862965" imgH="228600" progId="Equation.3">
                  <p:embed/>
                </p:oleObj>
              </mc:Choice>
              <mc:Fallback>
                <p:oleObj name="" r:id="rId21" imgW="862965" imgH="2286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851275" y="4494213"/>
                        <a:ext cx="1984375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0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0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0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20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08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08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08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08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3" dur="5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0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0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4" grpId="0" bldLvl="0" animBg="1"/>
      <p:bldP spid="120838" grpId="0" bldLvl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21858" name="对象 121857"/>
          <p:cNvGraphicFramePr/>
          <p:nvPr/>
        </p:nvGraphicFramePr>
        <p:xfrm>
          <a:off x="381000" y="2971800"/>
          <a:ext cx="8458200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" imgW="3478530" imgH="241300" progId="Equation.3">
                  <p:embed/>
                </p:oleObj>
              </mc:Choice>
              <mc:Fallback>
                <p:oleObj name="" r:id="rId1" imgW="3478530" imgH="2413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1000" y="2971800"/>
                        <a:ext cx="8458200" cy="668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59" name="文本框 121858"/>
          <p:cNvSpPr txBox="1"/>
          <p:nvPr/>
        </p:nvSpPr>
        <p:spPr>
          <a:xfrm>
            <a:off x="323850" y="1066800"/>
            <a:ext cx="7315200" cy="519113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第二阶段：每周</a:t>
            </a:r>
            <a:r>
              <a:rPr lang="en-US" altLang="zh-CN" sz="2800" b="1" i="1"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保持</a:t>
            </a:r>
            <a:r>
              <a:rPr lang="en-US" altLang="zh-CN" sz="2800" b="1" i="1">
                <a:latin typeface="Times New Roman" panose="02020603050405020304" pitchFamily="18" charset="0"/>
              </a:rPr>
              <a:t>C</a:t>
            </a:r>
            <a:r>
              <a:rPr lang="en-US" altLang="zh-CN" sz="2800" b="1" i="1" baseline="-25000">
                <a:latin typeface="Times New Roman" panose="02020603050405020304" pitchFamily="18" charset="0"/>
              </a:rPr>
              <a:t>m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latin typeface="Times New Roman" panose="02020603050405020304" pitchFamily="18" charset="0"/>
              </a:rPr>
              <a:t>w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减至</a:t>
            </a:r>
            <a:r>
              <a:rPr lang="en-US" altLang="zh-CN" sz="2800" b="1" dirty="0">
                <a:latin typeface="Times New Roman" panose="02020603050405020304" pitchFamily="18" charset="0"/>
              </a:rPr>
              <a:t>75</a:t>
            </a:r>
            <a:r>
              <a:rPr lang="zh-CN" altLang="en-US" sz="2800" b="1" dirty="0">
                <a:latin typeface="Times New Roman" panose="02020603050405020304" pitchFamily="18" charset="0"/>
              </a:rPr>
              <a:t>千克    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121860" name="对象 121859"/>
          <p:cNvGraphicFramePr/>
          <p:nvPr/>
        </p:nvGraphicFramePr>
        <p:xfrm>
          <a:off x="1190625" y="4868863"/>
          <a:ext cx="6542088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3" imgW="3454400" imgH="469900" progId="Equation.3">
                  <p:embed/>
                </p:oleObj>
              </mc:Choice>
              <mc:Fallback>
                <p:oleObj name="" r:id="rId3" imgW="3454400" imgH="4699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0625" y="4868863"/>
                        <a:ext cx="6542088" cy="881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1" name="对象 121860"/>
          <p:cNvGraphicFramePr/>
          <p:nvPr/>
        </p:nvGraphicFramePr>
        <p:xfrm>
          <a:off x="1600200" y="5805488"/>
          <a:ext cx="617220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5" imgW="2549525" imgH="266065" progId="Equation.3">
                  <p:embed/>
                </p:oleObj>
              </mc:Choice>
              <mc:Fallback>
                <p:oleObj name="" r:id="rId5" imgW="2549525" imgH="266065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00200" y="5805488"/>
                        <a:ext cx="6172200" cy="592137"/>
                      </a:xfrm>
                      <a:prstGeom prst="rect">
                        <a:avLst/>
                      </a:prstGeom>
                      <a:solidFill>
                        <a:srgbClr val="FF99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2" name="对象 121861"/>
          <p:cNvGraphicFramePr/>
          <p:nvPr/>
        </p:nvGraphicFramePr>
        <p:xfrm>
          <a:off x="1676400" y="3717925"/>
          <a:ext cx="4864100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7" imgW="1866900" imgH="419100" progId="Equation.3">
                  <p:embed/>
                </p:oleObj>
              </mc:Choice>
              <mc:Fallback>
                <p:oleObj name="" r:id="rId7" imgW="1866900" imgH="4191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76400" y="3717925"/>
                        <a:ext cx="4864100" cy="1158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3" name="文本框 121862"/>
          <p:cNvSpPr txBox="1"/>
          <p:nvPr/>
        </p:nvSpPr>
        <p:spPr>
          <a:xfrm>
            <a:off x="323850" y="433388"/>
            <a:ext cx="5486400" cy="519112"/>
          </a:xfrm>
          <a:prstGeom prst="rect">
            <a:avLst/>
          </a:prstGeom>
          <a:solidFill>
            <a:srgbClr val="66FF33"/>
          </a:solidFill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）不运动情况的两阶段减肥计划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grpSp>
        <p:nvGrpSpPr>
          <p:cNvPr id="121864" name="组合 121863"/>
          <p:cNvGrpSpPr/>
          <p:nvPr/>
        </p:nvGrpSpPr>
        <p:grpSpPr>
          <a:xfrm>
            <a:off x="395288" y="1641475"/>
            <a:ext cx="7200900" cy="519113"/>
            <a:chOff x="249" y="880"/>
            <a:chExt cx="4536" cy="327"/>
          </a:xfrm>
        </p:grpSpPr>
        <p:graphicFrame>
          <p:nvGraphicFramePr>
            <p:cNvPr id="121865" name="对象 121864"/>
            <p:cNvGraphicFramePr/>
            <p:nvPr/>
          </p:nvGraphicFramePr>
          <p:xfrm>
            <a:off x="1292" y="890"/>
            <a:ext cx="3493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9" imgW="2653030" imgH="241300" progId="Equation.3">
                    <p:embed/>
                  </p:oleObj>
                </mc:Choice>
                <mc:Fallback>
                  <p:oleObj name="" r:id="rId9" imgW="2653030" imgH="241300" progId="Equation.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292" y="890"/>
                          <a:ext cx="3493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1866" name="文本框 121865"/>
            <p:cNvSpPr txBox="1"/>
            <p:nvPr/>
          </p:nvSpPr>
          <p:spPr>
            <a:xfrm>
              <a:off x="249" y="880"/>
              <a:ext cx="104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基本模型</a:t>
              </a:r>
              <a:endParaRPr lang="zh-CN" altLang="en-US" sz="28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21867" name="组合 121866"/>
          <p:cNvGrpSpPr/>
          <p:nvPr/>
        </p:nvGrpSpPr>
        <p:grpSpPr>
          <a:xfrm>
            <a:off x="1187450" y="2301875"/>
            <a:ext cx="5613400" cy="579438"/>
            <a:chOff x="748" y="1296"/>
            <a:chExt cx="3536" cy="365"/>
          </a:xfrm>
        </p:grpSpPr>
        <p:graphicFrame>
          <p:nvGraphicFramePr>
            <p:cNvPr id="121868" name="对象 121867"/>
            <p:cNvGraphicFramePr/>
            <p:nvPr/>
          </p:nvGraphicFramePr>
          <p:xfrm>
            <a:off x="1020" y="1296"/>
            <a:ext cx="3264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" r:id="rId11" imgW="2169795" imgH="254000" progId="Equation.3">
                    <p:embed/>
                  </p:oleObj>
                </mc:Choice>
                <mc:Fallback>
                  <p:oleObj name="" r:id="rId11" imgW="2169795" imgH="254000" progId="Equation.3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020" y="1296"/>
                          <a:ext cx="3264" cy="365"/>
                        </a:xfrm>
                        <a:prstGeom prst="rect">
                          <a:avLst/>
                        </a:prstGeom>
                        <a:solidFill>
                          <a:srgbClr val="FF99FF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1869" name="右箭头 121868"/>
            <p:cNvSpPr/>
            <p:nvPr/>
          </p:nvSpPr>
          <p:spPr>
            <a:xfrm>
              <a:off x="748" y="1344"/>
              <a:ext cx="136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2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1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2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12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ldLvl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22882" name="对象 122881"/>
          <p:cNvGraphicFramePr/>
          <p:nvPr/>
        </p:nvGraphicFramePr>
        <p:xfrm>
          <a:off x="990600" y="2049463"/>
          <a:ext cx="640080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3031490" imgH="266065" progId="Equation.3">
                  <p:embed/>
                </p:oleObj>
              </mc:Choice>
              <mc:Fallback>
                <p:oleObj name="" r:id="rId1" imgW="3031490" imgH="266065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0600" y="2049463"/>
                        <a:ext cx="6400800" cy="560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3" name="对象 122882"/>
          <p:cNvGraphicFramePr/>
          <p:nvPr/>
        </p:nvGraphicFramePr>
        <p:xfrm>
          <a:off x="1770063" y="2762250"/>
          <a:ext cx="4783137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3" imgW="1574800" imgH="228600" progId="Equation.3">
                  <p:embed/>
                </p:oleObj>
              </mc:Choice>
              <mc:Fallback>
                <p:oleObj name="" r:id="rId3" imgW="1574800" imgH="2286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70063" y="2762250"/>
                        <a:ext cx="4783137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4" name="文本框 122883"/>
          <p:cNvSpPr txBox="1"/>
          <p:nvPr/>
        </p:nvSpPr>
        <p:spPr>
          <a:xfrm>
            <a:off x="457200" y="628650"/>
            <a:ext cx="7315200" cy="519113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第二阶段：每周</a:t>
            </a:r>
            <a:r>
              <a:rPr lang="en-US" altLang="zh-CN" sz="2800" b="1" i="1"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保持</a:t>
            </a:r>
            <a:r>
              <a:rPr lang="en-US" altLang="zh-CN" sz="2800" b="1" i="1">
                <a:latin typeface="Times New Roman" panose="02020603050405020304" pitchFamily="18" charset="0"/>
              </a:rPr>
              <a:t>C</a:t>
            </a:r>
            <a:r>
              <a:rPr lang="en-US" altLang="zh-CN" sz="2800" b="1" i="1" baseline="-25000">
                <a:latin typeface="Times New Roman" panose="02020603050405020304" pitchFamily="18" charset="0"/>
              </a:rPr>
              <a:t>m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latin typeface="Times New Roman" panose="02020603050405020304" pitchFamily="18" charset="0"/>
              </a:rPr>
              <a:t>w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减至</a:t>
            </a:r>
            <a:r>
              <a:rPr lang="en-US" altLang="zh-CN" sz="2800" b="1" dirty="0">
                <a:latin typeface="Times New Roman" panose="02020603050405020304" pitchFamily="18" charset="0"/>
              </a:rPr>
              <a:t>75</a:t>
            </a:r>
            <a:r>
              <a:rPr lang="zh-CN" altLang="en-US" sz="2800" b="1" dirty="0">
                <a:latin typeface="Times New Roman" panose="02020603050405020304" pitchFamily="18" charset="0"/>
              </a:rPr>
              <a:t>千克    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122885" name="对象 122884"/>
          <p:cNvGraphicFramePr/>
          <p:nvPr/>
        </p:nvGraphicFramePr>
        <p:xfrm>
          <a:off x="971550" y="1331913"/>
          <a:ext cx="63436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5" imgW="2549525" imgH="266065" progId="Equation.3">
                  <p:embed/>
                </p:oleObj>
              </mc:Choice>
              <mc:Fallback>
                <p:oleObj name="" r:id="rId5" imgW="2549525" imgH="266065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1550" y="1331913"/>
                        <a:ext cx="6343650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2886" name="组合 122885"/>
          <p:cNvGrpSpPr/>
          <p:nvPr/>
        </p:nvGrpSpPr>
        <p:grpSpPr>
          <a:xfrm>
            <a:off x="314325" y="4724400"/>
            <a:ext cx="8534400" cy="1331913"/>
            <a:chOff x="198" y="2976"/>
            <a:chExt cx="5376" cy="839"/>
          </a:xfrm>
        </p:grpSpPr>
        <p:sp>
          <p:nvSpPr>
            <p:cNvPr id="122887" name="文本框 122886"/>
            <p:cNvSpPr txBox="1"/>
            <p:nvPr/>
          </p:nvSpPr>
          <p:spPr>
            <a:xfrm>
              <a:off x="198" y="2976"/>
              <a:ext cx="5376" cy="839"/>
            </a:xfrm>
            <a:prstGeom prst="rect">
              <a:avLst/>
            </a:prstGeom>
            <a:solidFill>
              <a:srgbClr val="FFFF00"/>
            </a:solidFill>
            <a:ln w="9525">
              <a:noFill/>
            </a:ln>
          </p:spPr>
          <p:txBody>
            <a:bodyPr>
              <a:spAutoFit/>
            </a:bodyPr>
            <a:p>
              <a:pPr algn="l">
                <a:lnSpc>
                  <a:spcPct val="130000"/>
                </a:lnSpc>
                <a:spcBef>
                  <a:spcPct val="3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第二阶段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19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周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,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每周吸收热量保持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10000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千卡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,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体重按                                                                         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  <a:p>
              <a:pPr algn="l">
                <a:lnSpc>
                  <a:spcPct val="130000"/>
                </a:lnSpc>
                <a:spcBef>
                  <a:spcPct val="3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                                                              减少至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75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千克。</a:t>
              </a:r>
              <a:endParaRPr lang="zh-CN" altLang="en-US" sz="28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22888" name="对象 122887"/>
            <p:cNvGraphicFramePr/>
            <p:nvPr/>
          </p:nvGraphicFramePr>
          <p:xfrm>
            <a:off x="258" y="3478"/>
            <a:ext cx="3390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7" imgW="2349500" imgH="228600" progId="Equation.3">
                    <p:embed/>
                  </p:oleObj>
                </mc:Choice>
                <mc:Fallback>
                  <p:oleObj name="" r:id="rId7" imgW="2349500" imgH="228600" progId="Equation.3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58" y="3478"/>
                          <a:ext cx="3390" cy="3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2889" name="对象 122888"/>
          <p:cNvGraphicFramePr/>
          <p:nvPr/>
        </p:nvGraphicFramePr>
        <p:xfrm>
          <a:off x="2133600" y="3524250"/>
          <a:ext cx="3387725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9" imgW="1358900" imgH="419100" progId="Equation.3">
                  <p:embed/>
                </p:oleObj>
              </mc:Choice>
              <mc:Fallback>
                <p:oleObj name="" r:id="rId9" imgW="1358900" imgH="4191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33600" y="3524250"/>
                        <a:ext cx="3387725" cy="1089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12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2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22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23906" name="对象 123905"/>
          <p:cNvGraphicFramePr/>
          <p:nvPr/>
        </p:nvGraphicFramePr>
        <p:xfrm>
          <a:off x="4067175" y="3787775"/>
          <a:ext cx="485933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" imgW="2258695" imgH="203200" progId="Equation.3">
                  <p:embed/>
                </p:oleObj>
              </mc:Choice>
              <mc:Fallback>
                <p:oleObj name="" r:id="rId1" imgW="2258695" imgH="2032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67175" y="3787775"/>
                        <a:ext cx="4859338" cy="46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7" name="对象 123906"/>
          <p:cNvGraphicFramePr/>
          <p:nvPr/>
        </p:nvGraphicFramePr>
        <p:xfrm>
          <a:off x="179388" y="3787775"/>
          <a:ext cx="3543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3" imgW="1509395" imgH="215900" progId="Equation.3">
                  <p:embed/>
                </p:oleObj>
              </mc:Choice>
              <mc:Fallback>
                <p:oleObj name="" r:id="rId3" imgW="1509395" imgH="2159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388" y="3787775"/>
                        <a:ext cx="3543300" cy="469900"/>
                      </a:xfrm>
                      <a:prstGeom prst="rect">
                        <a:avLst/>
                      </a:prstGeom>
                      <a:solidFill>
                        <a:srgbClr val="66FF33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08" name="文本框 123907"/>
          <p:cNvSpPr txBox="1"/>
          <p:nvPr/>
        </p:nvSpPr>
        <p:spPr>
          <a:xfrm>
            <a:off x="179388" y="5876925"/>
            <a:ext cx="8964612" cy="604838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>
            <a:spAutoFit/>
          </a:bodyPr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运动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zh-CN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=24 (每周</a:t>
            </a:r>
            <a:r>
              <a:rPr lang="zh-CN" altLang="en-US" sz="2800" b="1" dirty="0">
                <a:latin typeface="Times New Roman" panose="02020603050405020304" pitchFamily="18" charset="0"/>
              </a:rPr>
              <a:t>跳舞</a:t>
            </a:r>
            <a:r>
              <a:rPr lang="en-US" altLang="zh-CN" sz="2800" b="1" dirty="0">
                <a:latin typeface="Times New Roman" panose="02020603050405020304" pitchFamily="18" charset="0"/>
              </a:rPr>
              <a:t>8</a:t>
            </a:r>
            <a:r>
              <a:rPr lang="zh-CN" altLang="en-US" sz="2800" b="1" dirty="0">
                <a:latin typeface="Times New Roman" panose="02020603050405020304" pitchFamily="18" charset="0"/>
              </a:rPr>
              <a:t>小时或自行车</a:t>
            </a:r>
            <a:r>
              <a:rPr lang="en-US" altLang="zh-CN" sz="2800" b="1" dirty="0">
                <a:latin typeface="Times New Roman" panose="02020603050405020304" pitchFamily="18" charset="0"/>
              </a:rPr>
              <a:t>10</a:t>
            </a:r>
            <a:r>
              <a:rPr lang="zh-CN" altLang="en-US" sz="2800" b="1" dirty="0">
                <a:latin typeface="Times New Roman" panose="02020603050405020304" pitchFamily="18" charset="0"/>
              </a:rPr>
              <a:t>小时</a:t>
            </a:r>
            <a:r>
              <a:rPr lang="en-US" altLang="zh-CN" sz="2800" b="1" dirty="0">
                <a:latin typeface="Times New Roman" panose="02020603050405020304" pitchFamily="18" charset="0"/>
              </a:rPr>
              <a:t>), 14</a:t>
            </a:r>
            <a:r>
              <a:rPr lang="zh-CN" altLang="en-US" sz="2800" b="1" dirty="0">
                <a:latin typeface="Times New Roman" panose="02020603050405020304" pitchFamily="18" charset="0"/>
              </a:rPr>
              <a:t>周即可。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123909" name="文本框 123908"/>
          <p:cNvSpPr txBox="1"/>
          <p:nvPr/>
        </p:nvSpPr>
        <p:spPr>
          <a:xfrm>
            <a:off x="228600" y="293688"/>
            <a:ext cx="5562600" cy="519112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）第二阶段增加运动的减肥计划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123910" name="组合 123909"/>
          <p:cNvGrpSpPr/>
          <p:nvPr/>
        </p:nvGrpSpPr>
        <p:grpSpPr>
          <a:xfrm>
            <a:off x="152400" y="796925"/>
            <a:ext cx="8305800" cy="1801813"/>
            <a:chOff x="288" y="624"/>
            <a:chExt cx="5232" cy="1135"/>
          </a:xfrm>
        </p:grpSpPr>
        <p:sp>
          <p:nvSpPr>
            <p:cNvPr id="123911" name="文本框 123910"/>
            <p:cNvSpPr txBox="1"/>
            <p:nvPr/>
          </p:nvSpPr>
          <p:spPr>
            <a:xfrm>
              <a:off x="336" y="624"/>
              <a:ext cx="5184" cy="113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根据资料每小时每千克体重消耗的热量 </a:t>
              </a: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 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(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千卡</a:t>
              </a:r>
              <a:r>
                <a:rPr lang="en-US" altLang="zh-CN" sz="2800" b="1">
                  <a:latin typeface="Times New Roman" panose="02020603050405020304" pitchFamily="18" charset="0"/>
                </a:rPr>
                <a:t>): </a:t>
              </a:r>
              <a:endParaRPr lang="en-US" altLang="zh-CN" sz="2800" b="1">
                <a:latin typeface="Times New Roman" panose="02020603050405020304" pitchFamily="18" charset="0"/>
              </a:endParaRPr>
            </a:p>
            <a:p>
              <a:pPr algn="l"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 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跑步    跳舞    乒乓    自行车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(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中速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)  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游泳</a:t>
              </a:r>
              <a:r>
                <a:rPr lang="en-US" altLang="zh-CN" sz="2800" b="1">
                  <a:latin typeface="Times New Roman" panose="02020603050405020304" pitchFamily="18" charset="0"/>
                </a:rPr>
                <a:t>(50</a:t>
              </a:r>
              <a:r>
                <a:rPr lang="zh-CN" altLang="en-US" sz="2800" b="1">
                  <a:latin typeface="Times New Roman" panose="02020603050405020304" pitchFamily="18" charset="0"/>
                </a:rPr>
                <a:t>米</a:t>
              </a:r>
              <a:r>
                <a:rPr lang="en-US" altLang="zh-CN" sz="2800" b="1">
                  <a:latin typeface="Times New Roman" panose="02020603050405020304" pitchFamily="18" charset="0"/>
                </a:rPr>
                <a:t>/</a:t>
              </a:r>
              <a:r>
                <a:rPr lang="zh-CN" altLang="en-US" sz="2800" b="1">
                  <a:latin typeface="Times New Roman" panose="02020603050405020304" pitchFamily="18" charset="0"/>
                </a:rPr>
                <a:t>分</a:t>
              </a:r>
              <a:r>
                <a:rPr lang="en-US" altLang="zh-CN" sz="2800" b="1">
                  <a:latin typeface="Times New Roman" panose="02020603050405020304" pitchFamily="18" charset="0"/>
                </a:rPr>
                <a:t>)</a:t>
              </a:r>
              <a:endParaRPr lang="en-US" altLang="zh-CN" sz="2800" b="1">
                <a:latin typeface="Times New Roman" panose="02020603050405020304" pitchFamily="18" charset="0"/>
              </a:endParaRPr>
            </a:p>
            <a:p>
              <a:pPr algn="l"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</a:rPr>
                <a:t>   7.0       3.0        4.4             2.5                     7.9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23912" name="直接连接符 123911"/>
            <p:cNvSpPr/>
            <p:nvPr/>
          </p:nvSpPr>
          <p:spPr>
            <a:xfrm>
              <a:off x="288" y="1392"/>
              <a:ext cx="51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913" name="直接连接符 123912"/>
            <p:cNvSpPr/>
            <p:nvPr/>
          </p:nvSpPr>
          <p:spPr>
            <a:xfrm>
              <a:off x="1056" y="1056"/>
              <a:ext cx="0" cy="62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914" name="直接连接符 123913"/>
            <p:cNvSpPr/>
            <p:nvPr/>
          </p:nvSpPr>
          <p:spPr>
            <a:xfrm>
              <a:off x="1728" y="1056"/>
              <a:ext cx="0" cy="62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915" name="直接连接符 123914"/>
            <p:cNvSpPr/>
            <p:nvPr/>
          </p:nvSpPr>
          <p:spPr>
            <a:xfrm>
              <a:off x="2400" y="1056"/>
              <a:ext cx="0" cy="62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916" name="直接连接符 123915"/>
            <p:cNvSpPr/>
            <p:nvPr/>
          </p:nvSpPr>
          <p:spPr>
            <a:xfrm>
              <a:off x="3888" y="1056"/>
              <a:ext cx="0" cy="62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23917" name="文本框 123916"/>
          <p:cNvSpPr txBox="1"/>
          <p:nvPr/>
        </p:nvSpPr>
        <p:spPr>
          <a:xfrm>
            <a:off x="6781800" y="2616200"/>
            <a:ext cx="1981200" cy="11176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txBody>
          <a:bodyPr>
            <a:spAutoFit/>
          </a:bodyPr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i="1">
                <a:latin typeface="Times New Roman" panose="02020603050405020304" pitchFamily="18" charset="0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</a:rPr>
              <a:t>~</a:t>
            </a:r>
            <a:r>
              <a:rPr lang="zh-CN" altLang="en-US" sz="2800" b="1" dirty="0">
                <a:latin typeface="Times New Roman" panose="02020603050405020304" pitchFamily="18" charset="0"/>
              </a:rPr>
              <a:t>每周运动时间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</a:rPr>
              <a:t>小时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grpSp>
        <p:nvGrpSpPr>
          <p:cNvPr id="123918" name="组合 123917"/>
          <p:cNvGrpSpPr/>
          <p:nvPr/>
        </p:nvGrpSpPr>
        <p:grpSpPr>
          <a:xfrm>
            <a:off x="228600" y="2597150"/>
            <a:ext cx="6248400" cy="1123950"/>
            <a:chOff x="144" y="1728"/>
            <a:chExt cx="3936" cy="708"/>
          </a:xfrm>
        </p:grpSpPr>
        <p:graphicFrame>
          <p:nvGraphicFramePr>
            <p:cNvPr id="123919" name="对象 123918"/>
            <p:cNvGraphicFramePr/>
            <p:nvPr/>
          </p:nvGraphicFramePr>
          <p:xfrm>
            <a:off x="1214" y="1728"/>
            <a:ext cx="2866" cy="7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5" imgW="2018665" imgH="520700" progId="Equation.3">
                    <p:embed/>
                  </p:oleObj>
                </mc:Choice>
                <mc:Fallback>
                  <p:oleObj name="" r:id="rId5" imgW="2018665" imgH="520700" progId="Equation.3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214" y="1728"/>
                          <a:ext cx="2866" cy="708"/>
                        </a:xfrm>
                        <a:prstGeom prst="rect">
                          <a:avLst/>
                        </a:prstGeom>
                        <a:solidFill>
                          <a:srgbClr val="FFCCFF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920" name="文本框 123919"/>
            <p:cNvSpPr txBox="1"/>
            <p:nvPr/>
          </p:nvSpPr>
          <p:spPr>
            <a:xfrm>
              <a:off x="144" y="1756"/>
              <a:ext cx="576" cy="596"/>
            </a:xfrm>
            <a:prstGeom prst="rect">
              <a:avLst/>
            </a:prstGeom>
            <a:solidFill>
              <a:srgbClr val="FFCCFF"/>
            </a:solidFill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基本模型</a:t>
              </a:r>
              <a:endParaRPr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23921" name="右箭头 123920"/>
            <p:cNvSpPr/>
            <p:nvPr/>
          </p:nvSpPr>
          <p:spPr>
            <a:xfrm>
              <a:off x="864" y="1872"/>
              <a:ext cx="144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aphicFrame>
        <p:nvGraphicFramePr>
          <p:cNvPr id="123922" name="对象 123921"/>
          <p:cNvGraphicFramePr/>
          <p:nvPr/>
        </p:nvGraphicFramePr>
        <p:xfrm>
          <a:off x="1258888" y="5334000"/>
          <a:ext cx="43957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7" imgW="2244725" imgH="266065" progId="Equation.3">
                  <p:embed/>
                </p:oleObj>
              </mc:Choice>
              <mc:Fallback>
                <p:oleObj name="" r:id="rId7" imgW="2244725" imgH="266065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58888" y="5334000"/>
                        <a:ext cx="4395787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3923" name="组合 123922"/>
          <p:cNvGrpSpPr/>
          <p:nvPr/>
        </p:nvGrpSpPr>
        <p:grpSpPr>
          <a:xfrm>
            <a:off x="6084888" y="5334000"/>
            <a:ext cx="1524000" cy="533400"/>
            <a:chOff x="4608" y="2976"/>
            <a:chExt cx="960" cy="336"/>
          </a:xfrm>
        </p:grpSpPr>
        <p:graphicFrame>
          <p:nvGraphicFramePr>
            <p:cNvPr id="123924" name="对象 123923"/>
            <p:cNvGraphicFramePr/>
            <p:nvPr/>
          </p:nvGraphicFramePr>
          <p:xfrm>
            <a:off x="4896" y="2976"/>
            <a:ext cx="672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9" imgW="494665" imgH="203200" progId="Equation.3">
                    <p:embed/>
                  </p:oleObj>
                </mc:Choice>
                <mc:Fallback>
                  <p:oleObj name="" r:id="rId9" imgW="494665" imgH="203200" progId="Equation.3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896" y="2976"/>
                          <a:ext cx="672" cy="2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925" name="右箭头 123924"/>
            <p:cNvSpPr/>
            <p:nvPr/>
          </p:nvSpPr>
          <p:spPr>
            <a:xfrm>
              <a:off x="4608" y="2976"/>
              <a:ext cx="144" cy="33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aphicFrame>
        <p:nvGraphicFramePr>
          <p:cNvPr id="123926" name="对象 123925"/>
          <p:cNvGraphicFramePr/>
          <p:nvPr/>
        </p:nvGraphicFramePr>
        <p:xfrm>
          <a:off x="1187450" y="4325938"/>
          <a:ext cx="640873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1" imgW="2476500" imgH="419100" progId="Equation.3">
                  <p:embed/>
                </p:oleObj>
              </mc:Choice>
              <mc:Fallback>
                <p:oleObj name="" r:id="rId11" imgW="2476500" imgH="4191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87450" y="4325938"/>
                        <a:ext cx="6408738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3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3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3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2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39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39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23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4" dur="500"/>
                                        <p:tgtEl>
                                          <p:spTgt spid="123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8" grpId="0" bldLvl="0" animBg="1"/>
      <p:bldP spid="123917" grpId="0" bldLvl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4930" name="文本框 124929"/>
          <p:cNvSpPr txBox="1"/>
          <p:nvPr/>
        </p:nvSpPr>
        <p:spPr>
          <a:xfrm>
            <a:off x="381000" y="654050"/>
            <a:ext cx="6858000" cy="519113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</a:rPr>
              <a:t>）达到目标体重</a:t>
            </a:r>
            <a:r>
              <a:rPr lang="en-US" altLang="zh-CN" sz="2800" b="1" dirty="0">
                <a:latin typeface="Times New Roman" panose="02020603050405020304" pitchFamily="18" charset="0"/>
              </a:rPr>
              <a:t>75</a:t>
            </a:r>
            <a:r>
              <a:rPr lang="zh-CN" altLang="en-US" sz="2800" b="1" dirty="0">
                <a:latin typeface="Times New Roman" panose="02020603050405020304" pitchFamily="18" charset="0"/>
              </a:rPr>
              <a:t>千克后维持不变的方案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124931" name="对象 124930"/>
          <p:cNvGraphicFramePr/>
          <p:nvPr/>
        </p:nvGraphicFramePr>
        <p:xfrm>
          <a:off x="855663" y="2270125"/>
          <a:ext cx="729773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3237230" imgH="241300" progId="Equation.3">
                  <p:embed/>
                </p:oleObj>
              </mc:Choice>
              <mc:Fallback>
                <p:oleObj name="" r:id="rId1" imgW="3237230" imgH="2413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55663" y="2270125"/>
                        <a:ext cx="7297737" cy="517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2" name="矩形 124931"/>
          <p:cNvSpPr/>
          <p:nvPr/>
        </p:nvSpPr>
        <p:spPr>
          <a:xfrm>
            <a:off x="685800" y="1416050"/>
            <a:ext cx="7543800" cy="519113"/>
          </a:xfrm>
          <a:prstGeom prst="rect">
            <a:avLst/>
          </a:prstGeom>
          <a:solidFill>
            <a:srgbClr val="66FF33"/>
          </a:solidFill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2800" b="1" dirty="0">
                <a:latin typeface="Times New Roman" panose="02020603050405020304" pitchFamily="18" charset="0"/>
              </a:rPr>
              <a:t>每周吸收热量</a:t>
            </a:r>
            <a:r>
              <a:rPr lang="en-US" altLang="zh-CN" sz="2800" b="1" i="1"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保持某常数</a:t>
            </a:r>
            <a:r>
              <a:rPr lang="en-US" altLang="zh-CN" sz="2800" b="1" i="1">
                <a:latin typeface="Times New Roman" panose="02020603050405020304" pitchFamily="18" charset="0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</a:rPr>
              <a:t>，使体重</a:t>
            </a:r>
            <a:r>
              <a:rPr lang="en-US" altLang="zh-CN" sz="2800" b="1" i="1">
                <a:latin typeface="Times New Roman" panose="02020603050405020304" pitchFamily="18" charset="0"/>
              </a:rPr>
              <a:t>w</a:t>
            </a:r>
            <a:r>
              <a:rPr lang="zh-CN" altLang="en-US" sz="2800" b="1" dirty="0">
                <a:latin typeface="Times New Roman" panose="02020603050405020304" pitchFamily="18" charset="0"/>
              </a:rPr>
              <a:t>不变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grpSp>
        <p:nvGrpSpPr>
          <p:cNvPr id="124933" name="组合 124932"/>
          <p:cNvGrpSpPr/>
          <p:nvPr/>
        </p:nvGrpSpPr>
        <p:grpSpPr>
          <a:xfrm>
            <a:off x="533400" y="3244850"/>
            <a:ext cx="4953000" cy="517525"/>
            <a:chOff x="336" y="1920"/>
            <a:chExt cx="3120" cy="326"/>
          </a:xfrm>
        </p:grpSpPr>
        <p:graphicFrame>
          <p:nvGraphicFramePr>
            <p:cNvPr id="124934" name="对象 124933"/>
            <p:cNvGraphicFramePr/>
            <p:nvPr/>
          </p:nvGraphicFramePr>
          <p:xfrm>
            <a:off x="770" y="1920"/>
            <a:ext cx="2686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3" imgW="1891665" imgH="241300" progId="Equation.3">
                    <p:embed/>
                  </p:oleObj>
                </mc:Choice>
                <mc:Fallback>
                  <p:oleObj name="" r:id="rId3" imgW="1891665" imgH="241300" progId="Equation.3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70" y="1920"/>
                          <a:ext cx="2686" cy="32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4935" name="右箭头 124934"/>
            <p:cNvSpPr/>
            <p:nvPr/>
          </p:nvSpPr>
          <p:spPr>
            <a:xfrm>
              <a:off x="336" y="1920"/>
              <a:ext cx="192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24936" name="组合 124935"/>
          <p:cNvGrpSpPr/>
          <p:nvPr/>
        </p:nvGrpSpPr>
        <p:grpSpPr>
          <a:xfrm>
            <a:off x="5791200" y="3092450"/>
            <a:ext cx="2684463" cy="868363"/>
            <a:chOff x="3648" y="1824"/>
            <a:chExt cx="1691" cy="547"/>
          </a:xfrm>
        </p:grpSpPr>
        <p:graphicFrame>
          <p:nvGraphicFramePr>
            <p:cNvPr id="124937" name="对象 124936"/>
            <p:cNvGraphicFramePr/>
            <p:nvPr/>
          </p:nvGraphicFramePr>
          <p:xfrm>
            <a:off x="3936" y="1824"/>
            <a:ext cx="1403" cy="5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5" imgW="1206500" imgH="469900" progId="Equation.3">
                    <p:embed/>
                  </p:oleObj>
                </mc:Choice>
                <mc:Fallback>
                  <p:oleObj name="" r:id="rId5" imgW="1206500" imgH="469900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936" y="1824"/>
                          <a:ext cx="1403" cy="5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4938" name="右箭头 124937"/>
            <p:cNvSpPr/>
            <p:nvPr/>
          </p:nvSpPr>
          <p:spPr>
            <a:xfrm>
              <a:off x="3648" y="1920"/>
              <a:ext cx="192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24939" name="组合 124938"/>
          <p:cNvGrpSpPr/>
          <p:nvPr/>
        </p:nvGrpSpPr>
        <p:grpSpPr>
          <a:xfrm>
            <a:off x="457200" y="4235450"/>
            <a:ext cx="7391400" cy="561975"/>
            <a:chOff x="288" y="2544"/>
            <a:chExt cx="4656" cy="354"/>
          </a:xfrm>
        </p:grpSpPr>
        <p:graphicFrame>
          <p:nvGraphicFramePr>
            <p:cNvPr id="124940" name="对象 124939"/>
            <p:cNvGraphicFramePr/>
            <p:nvPr/>
          </p:nvGraphicFramePr>
          <p:xfrm>
            <a:off x="1280" y="2544"/>
            <a:ext cx="3664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7" imgW="2270125" imgH="215900" progId="Equation.3">
                    <p:embed/>
                  </p:oleObj>
                </mc:Choice>
                <mc:Fallback>
                  <p:oleObj name="" r:id="rId7" imgW="2270125" imgH="215900" progId="Equation.3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280" y="2544"/>
                          <a:ext cx="3664" cy="354"/>
                        </a:xfrm>
                        <a:prstGeom prst="rect">
                          <a:avLst/>
                        </a:prstGeom>
                        <a:solidFill>
                          <a:srgbClr val="FF99FF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4941" name="文本框 124940"/>
            <p:cNvSpPr txBox="1"/>
            <p:nvPr/>
          </p:nvSpPr>
          <p:spPr>
            <a:xfrm>
              <a:off x="288" y="2553"/>
              <a:ext cx="1008" cy="327"/>
            </a:xfrm>
            <a:prstGeom prst="rect">
              <a:avLst/>
            </a:prstGeom>
            <a:solidFill>
              <a:srgbClr val="FF99FF"/>
            </a:solidFill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  <a:buChar char="•"/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不运动</a:t>
              </a:r>
              <a:endParaRPr lang="zh-CN" altLang="en-US" sz="28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4942" name="组合 124941"/>
          <p:cNvGrpSpPr/>
          <p:nvPr/>
        </p:nvGrpSpPr>
        <p:grpSpPr>
          <a:xfrm>
            <a:off x="457200" y="5073650"/>
            <a:ext cx="8458200" cy="565150"/>
            <a:chOff x="192" y="3072"/>
            <a:chExt cx="5232" cy="356"/>
          </a:xfrm>
        </p:grpSpPr>
        <p:graphicFrame>
          <p:nvGraphicFramePr>
            <p:cNvPr id="124943" name="对象 124942"/>
            <p:cNvGraphicFramePr/>
            <p:nvPr/>
          </p:nvGraphicFramePr>
          <p:xfrm>
            <a:off x="1920" y="3072"/>
            <a:ext cx="3504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9" imgW="2270125" imgH="215900" progId="Equation.3">
                    <p:embed/>
                  </p:oleObj>
                </mc:Choice>
                <mc:Fallback>
                  <p:oleObj name="" r:id="rId9" imgW="2270125" imgH="215900" progId="Equation.3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920" y="3072"/>
                          <a:ext cx="3504" cy="356"/>
                        </a:xfrm>
                        <a:prstGeom prst="rect">
                          <a:avLst/>
                        </a:prstGeom>
                        <a:solidFill>
                          <a:srgbClr val="FF99FF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4944" name="文本框 124943"/>
            <p:cNvSpPr txBox="1"/>
            <p:nvPr/>
          </p:nvSpPr>
          <p:spPr>
            <a:xfrm>
              <a:off x="192" y="3072"/>
              <a:ext cx="1728" cy="327"/>
            </a:xfrm>
            <a:prstGeom prst="rect">
              <a:avLst/>
            </a:prstGeom>
            <a:solidFill>
              <a:srgbClr val="FF99FF"/>
            </a:solidFill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  <a:buChar char="•"/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运动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(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内容同前</a:t>
              </a:r>
              <a:r>
                <a:rPr lang="en-US" altLang="zh-CN" sz="2800" b="1">
                  <a:latin typeface="Times New Roman" panose="02020603050405020304" pitchFamily="18" charset="0"/>
                </a:rPr>
                <a:t>)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2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2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4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49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49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2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ChangeArrowheads="1"/>
          </p:cNvSpPr>
          <p:nvPr/>
        </p:nvSpPr>
        <p:spPr bwMode="auto">
          <a:xfrm>
            <a:off x="468313" y="549275"/>
            <a:ext cx="4860925" cy="519113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 dirty="0">
                <a:ea typeface="楷体_GB2312" pitchFamily="49" charset="-122"/>
              </a:rPr>
              <a:t>交通流的主要参数及基本规律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148490" name="Text Box 10"/>
          <p:cNvSpPr txBox="1">
            <a:spLocks noChangeArrowheads="1"/>
          </p:cNvSpPr>
          <p:nvPr/>
        </p:nvSpPr>
        <p:spPr bwMode="auto">
          <a:xfrm>
            <a:off x="34925" y="3573463"/>
            <a:ext cx="9109075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</a:rPr>
              <a:t>流量</a:t>
            </a:r>
            <a:r>
              <a:rPr lang="en-US" altLang="zh-CN" sz="2800" b="1" i="1" dirty="0">
                <a:solidFill>
                  <a:srgbClr val="FF3300"/>
                </a:solidFill>
              </a:rPr>
              <a:t>q</a:t>
            </a:r>
            <a:r>
              <a:rPr lang="en-US" altLang="zh-CN" sz="2800" b="1" dirty="0"/>
              <a:t>~</a:t>
            </a:r>
            <a:r>
              <a:rPr lang="zh-CN" altLang="en-US" sz="2800" b="1" dirty="0">
                <a:solidFill>
                  <a:srgbClr val="000000"/>
                </a:solidFill>
                <a:cs typeface="Times New Roman" panose="02020603050405020304" pitchFamily="18" charset="0"/>
              </a:rPr>
              <a:t>某时刻单位时间内通过道路某断面的车辆数</a:t>
            </a:r>
            <a:r>
              <a:rPr lang="en-US" altLang="zh-CN" sz="2800" b="1" dirty="0">
                <a:solidFill>
                  <a:srgbClr val="000000"/>
                </a:solidFill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000000"/>
                </a:solidFill>
                <a:cs typeface="Times New Roman" panose="02020603050405020304" pitchFamily="18" charset="0"/>
              </a:rPr>
              <a:t>辆</a:t>
            </a:r>
            <a:r>
              <a:rPr lang="en-US" altLang="zh-CN" sz="2800" b="1" dirty="0">
                <a:solidFill>
                  <a:srgbClr val="000000"/>
                </a:solidFill>
                <a:cs typeface="Times New Roman" panose="02020603050405020304" pitchFamily="18" charset="0"/>
              </a:rPr>
              <a:t>/h</a:t>
            </a:r>
            <a:r>
              <a:rPr lang="en-US" altLang="zh-CN" sz="2800" b="1" dirty="0"/>
              <a:t> ) </a:t>
            </a:r>
            <a:endParaRPr lang="en-US" altLang="zh-CN" sz="2800" b="1" dirty="0"/>
          </a:p>
        </p:txBody>
      </p:sp>
      <p:sp>
        <p:nvSpPr>
          <p:cNvPr id="148491" name="Text Box 11"/>
          <p:cNvSpPr txBox="1">
            <a:spLocks noChangeArrowheads="1"/>
          </p:cNvSpPr>
          <p:nvPr/>
        </p:nvSpPr>
        <p:spPr bwMode="auto">
          <a:xfrm>
            <a:off x="0" y="4724400"/>
            <a:ext cx="9144000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</a:rPr>
              <a:t>密度</a:t>
            </a:r>
            <a:r>
              <a:rPr lang="en-US" altLang="zh-CN" sz="2800" b="1" i="1">
                <a:solidFill>
                  <a:srgbClr val="FF3300"/>
                </a:solidFill>
                <a:sym typeface="Symbol" panose="05050102010706020507" pitchFamily="18" charset="2"/>
              </a:rPr>
              <a:t>k</a:t>
            </a:r>
            <a:r>
              <a:rPr lang="en-US" altLang="zh-CN" sz="2800" b="1"/>
              <a:t>~</a:t>
            </a:r>
            <a:r>
              <a:rPr lang="zh-CN" altLang="en-US" sz="2800" b="1">
                <a:solidFill>
                  <a:srgbClr val="000000"/>
                </a:solidFill>
                <a:cs typeface="Times New Roman" panose="02020603050405020304" pitchFamily="18" charset="0"/>
              </a:rPr>
              <a:t>某时刻通过道路某断面单位长度内的车辆数</a:t>
            </a:r>
            <a:r>
              <a:rPr lang="en-US" altLang="zh-CN" sz="2800" b="1">
                <a:solidFill>
                  <a:srgbClr val="000000"/>
                </a:solidFill>
                <a:cs typeface="Times New Roman" panose="02020603050405020304" pitchFamily="18" charset="0"/>
              </a:rPr>
              <a:t>(</a:t>
            </a:r>
            <a:r>
              <a:rPr lang="zh-CN" altLang="en-US" b="1"/>
              <a:t>辆</a:t>
            </a:r>
            <a:r>
              <a:rPr lang="en-US" altLang="zh-CN" b="1"/>
              <a:t>/km</a:t>
            </a:r>
            <a:r>
              <a:rPr lang="en-US" altLang="zh-CN"/>
              <a:t> )</a:t>
            </a:r>
            <a:r>
              <a:rPr lang="en-US" altLang="zh-CN" sz="2800" b="1"/>
              <a:t> </a:t>
            </a:r>
            <a:endParaRPr lang="en-US" altLang="zh-CN" sz="2800" b="1"/>
          </a:p>
        </p:txBody>
      </p:sp>
      <p:sp>
        <p:nvSpPr>
          <p:cNvPr id="148492" name="Text Box 12"/>
          <p:cNvSpPr txBox="1">
            <a:spLocks noChangeArrowheads="1"/>
          </p:cNvSpPr>
          <p:nvPr/>
        </p:nvSpPr>
        <p:spPr bwMode="auto">
          <a:xfrm>
            <a:off x="34925" y="4149725"/>
            <a:ext cx="8280400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</a:rPr>
              <a:t>速度</a:t>
            </a:r>
            <a:r>
              <a:rPr lang="en-US" altLang="zh-CN" sz="2800" b="1" i="1">
                <a:solidFill>
                  <a:srgbClr val="FF3300"/>
                </a:solidFill>
              </a:rPr>
              <a:t>v </a:t>
            </a:r>
            <a:r>
              <a:rPr lang="en-US" altLang="zh-CN" sz="2800" b="1"/>
              <a:t>~</a:t>
            </a:r>
            <a:r>
              <a:rPr lang="zh-CN" altLang="en-US" sz="2800" b="1">
                <a:solidFill>
                  <a:srgbClr val="000000"/>
                </a:solidFill>
                <a:cs typeface="Times New Roman" panose="02020603050405020304" pitchFamily="18" charset="0"/>
              </a:rPr>
              <a:t>某时刻通过道路某断面的车辆速度</a:t>
            </a:r>
            <a:r>
              <a:rPr lang="en-US" altLang="zh-CN" sz="2800" b="1">
                <a:solidFill>
                  <a:srgbClr val="000000"/>
                </a:solidFill>
                <a:cs typeface="Times New Roman" panose="02020603050405020304" pitchFamily="18" charset="0"/>
              </a:rPr>
              <a:t>(km/h)</a:t>
            </a:r>
            <a:r>
              <a:rPr lang="en-US" altLang="zh-CN" sz="2800" b="1"/>
              <a:t> </a:t>
            </a:r>
            <a:endParaRPr lang="en-US" altLang="zh-CN" sz="2800" b="1"/>
          </a:p>
        </p:txBody>
      </p:sp>
      <p:sp>
        <p:nvSpPr>
          <p:cNvPr id="148496" name="Rectangle 16"/>
          <p:cNvSpPr>
            <a:spLocks noChangeArrowheads="1"/>
          </p:cNvSpPr>
          <p:nvPr/>
        </p:nvSpPr>
        <p:spPr bwMode="auto">
          <a:xfrm>
            <a:off x="323850" y="1196975"/>
            <a:ext cx="8351838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800" b="1">
                <a:solidFill>
                  <a:srgbClr val="FF3300"/>
                </a:solidFill>
              </a:rPr>
              <a:t>交通流</a:t>
            </a:r>
            <a:r>
              <a:rPr lang="en-US" altLang="zh-CN" sz="2800" b="1"/>
              <a:t>~ </a:t>
            </a:r>
            <a:r>
              <a:rPr lang="zh-CN" altLang="en-US" sz="2800" b="1"/>
              <a:t>标准长度的小型汽车在单方向道路上行驶形成的车流，没有外界因素如岔路、信号灯等的影响</a:t>
            </a:r>
            <a:r>
              <a:rPr lang="en-US" altLang="zh-CN" sz="2800" b="1"/>
              <a:t>. </a:t>
            </a:r>
            <a:endParaRPr lang="en-US" altLang="zh-CN" sz="2800" b="1"/>
          </a:p>
        </p:txBody>
      </p:sp>
      <p:graphicFrame>
        <p:nvGraphicFramePr>
          <p:cNvPr id="21506" name="Object 17"/>
          <p:cNvGraphicFramePr>
            <a:graphicFrameLocks noChangeAspect="1"/>
          </p:cNvGraphicFramePr>
          <p:nvPr/>
        </p:nvGraphicFramePr>
        <p:xfrm>
          <a:off x="7596188" y="692150"/>
          <a:ext cx="94297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7" name="Clip" r:id="rId1" imgW="39271575" imgH="10239375" progId="MS_ClipArt_Gallery.2">
                  <p:embed/>
                </p:oleObj>
              </mc:Choice>
              <mc:Fallback>
                <p:oleObj name="Clip" r:id="rId1" imgW="39271575" imgH="10239375" progId="MS_ClipArt_Gallery.2">
                  <p:embed/>
                  <p:pic>
                    <p:nvPicPr>
                      <p:cNvPr id="0" name="Object 1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692150"/>
                        <a:ext cx="942975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98" name="Rectangle 18"/>
          <p:cNvSpPr>
            <a:spLocks noChangeArrowheads="1"/>
          </p:cNvSpPr>
          <p:nvPr/>
        </p:nvSpPr>
        <p:spPr bwMode="auto">
          <a:xfrm>
            <a:off x="250825" y="2349500"/>
            <a:ext cx="8675688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800" b="1"/>
              <a:t>借用物理学概念</a:t>
            </a:r>
            <a:r>
              <a:rPr lang="en-US" altLang="zh-CN" sz="2800" b="1"/>
              <a:t>, </a:t>
            </a:r>
            <a:r>
              <a:rPr lang="zh-CN" altLang="en-US" sz="2800" b="1"/>
              <a:t>将交通流看作一辆辆汽车组成的连续流体</a:t>
            </a:r>
            <a:r>
              <a:rPr lang="en-US" altLang="zh-CN" sz="2800" b="1"/>
              <a:t>, </a:t>
            </a:r>
            <a:r>
              <a:rPr lang="zh-CN" altLang="en-US" sz="2800" b="1"/>
              <a:t>用</a:t>
            </a:r>
            <a:r>
              <a:rPr lang="zh-CN" altLang="en-US" sz="2800" b="1">
                <a:solidFill>
                  <a:srgbClr val="FF3300"/>
                </a:solidFill>
              </a:rPr>
              <a:t>流量、速度、密度</a:t>
            </a:r>
            <a:r>
              <a:rPr lang="en-US" altLang="zh-CN" sz="2800" b="1"/>
              <a:t>3</a:t>
            </a:r>
            <a:r>
              <a:rPr lang="zh-CN" altLang="en-US" sz="2800" b="1"/>
              <a:t>个参数描述其基本特性</a:t>
            </a:r>
            <a:r>
              <a:rPr lang="en-US" altLang="zh-CN" sz="2800" b="1"/>
              <a:t>. </a:t>
            </a:r>
            <a:endParaRPr lang="en-US" altLang="zh-CN" sz="2800" b="1"/>
          </a:p>
        </p:txBody>
      </p:sp>
      <p:graphicFrame>
        <p:nvGraphicFramePr>
          <p:cNvPr id="148499" name="Object 19"/>
          <p:cNvGraphicFramePr>
            <a:graphicFrameLocks noChangeAspect="1"/>
          </p:cNvGraphicFramePr>
          <p:nvPr/>
        </p:nvGraphicFramePr>
        <p:xfrm>
          <a:off x="5868144" y="5445224"/>
          <a:ext cx="11525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8" name="公式" r:id="rId3" imgW="431800" imgH="203200" progId="Equation.3">
                  <p:embed/>
                </p:oleObj>
              </mc:Choice>
              <mc:Fallback>
                <p:oleObj name="公式" r:id="rId3" imgW="431800" imgH="203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5445224"/>
                        <a:ext cx="1152525" cy="5365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500" name="Rectangle 20"/>
          <p:cNvSpPr>
            <a:spLocks noChangeArrowheads="1"/>
          </p:cNvSpPr>
          <p:nvPr/>
        </p:nvSpPr>
        <p:spPr bwMode="auto">
          <a:xfrm>
            <a:off x="1547664" y="5445224"/>
            <a:ext cx="4022725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 b="1" dirty="0"/>
              <a:t>3</a:t>
            </a:r>
            <a:r>
              <a:rPr lang="zh-CN" altLang="en-US" sz="2800" b="1" dirty="0"/>
              <a:t>个参数之间的基本关系 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8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8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148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148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148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8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8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90" grpId="0"/>
      <p:bldP spid="148491" grpId="0"/>
      <p:bldP spid="148492" grpId="0"/>
      <p:bldP spid="148496" grpId="0"/>
      <p:bldP spid="148498" grpId="0"/>
      <p:bldP spid="14850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7"/>
          <p:cNvGraphicFramePr>
            <a:graphicFrameLocks noChangeAspect="1"/>
          </p:cNvGraphicFramePr>
          <p:nvPr/>
        </p:nvGraphicFramePr>
        <p:xfrm>
          <a:off x="7596188" y="692150"/>
          <a:ext cx="94297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0" name="Clip" r:id="rId1" imgW="39271575" imgH="10239375" progId="MS_ClipArt_Gallery.2">
                  <p:embed/>
                </p:oleObj>
              </mc:Choice>
              <mc:Fallback>
                <p:oleObj name="Clip" r:id="rId1" imgW="39271575" imgH="10239375" progId="MS_ClipArt_Gallery.2">
                  <p:embed/>
                  <p:pic>
                    <p:nvPicPr>
                      <p:cNvPr id="0" name="Object 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692150"/>
                        <a:ext cx="942975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6" name="Text Box 8"/>
          <p:cNvSpPr txBox="1">
            <a:spLocks noChangeArrowheads="1"/>
          </p:cNvSpPr>
          <p:nvPr/>
        </p:nvSpPr>
        <p:spPr bwMode="auto">
          <a:xfrm>
            <a:off x="468313" y="1334220"/>
            <a:ext cx="3598862" cy="58261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lang="zh-CN" altLang="en-US" sz="2800" b="1" dirty="0"/>
              <a:t>速度</a:t>
            </a:r>
            <a:r>
              <a:rPr lang="en-US" altLang="zh-CN" sz="2800" b="1" i="1" dirty="0"/>
              <a:t>v </a:t>
            </a:r>
            <a:r>
              <a:rPr lang="zh-CN" altLang="en-US" sz="2800" b="1" dirty="0">
                <a:cs typeface="Times New Roman" panose="02020603050405020304" pitchFamily="18" charset="0"/>
              </a:rPr>
              <a:t>与</a:t>
            </a:r>
            <a:r>
              <a:rPr lang="zh-CN" altLang="en-US" sz="2800" b="1" dirty="0"/>
              <a:t>密度</a:t>
            </a:r>
            <a:r>
              <a:rPr lang="en-US" altLang="zh-CN" sz="2800" b="1" i="1" dirty="0">
                <a:sym typeface="Symbol" panose="05050102010706020507" pitchFamily="18" charset="2"/>
              </a:rPr>
              <a:t>k </a:t>
            </a:r>
            <a:r>
              <a:rPr lang="zh-CN" altLang="en-US" sz="2800" b="1" dirty="0">
                <a:cs typeface="Times New Roman" panose="02020603050405020304" pitchFamily="18" charset="0"/>
              </a:rPr>
              <a:t>的关系</a:t>
            </a:r>
            <a:r>
              <a:rPr lang="zh-CN" altLang="en-US" sz="2800" b="1" dirty="0"/>
              <a:t> </a:t>
            </a:r>
            <a:endParaRPr lang="zh-CN" altLang="en-US" sz="2800" b="1" dirty="0"/>
          </a:p>
        </p:txBody>
      </p:sp>
      <p:sp>
        <p:nvSpPr>
          <p:cNvPr id="22536" name="Rectangle 1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0543" name="Rectangle 15"/>
          <p:cNvSpPr>
            <a:spLocks noChangeArrowheads="1"/>
          </p:cNvSpPr>
          <p:nvPr/>
        </p:nvSpPr>
        <p:spPr bwMode="auto">
          <a:xfrm>
            <a:off x="611188" y="2852738"/>
            <a:ext cx="32686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 b="1" i="1"/>
              <a:t>v</a:t>
            </a:r>
            <a:r>
              <a:rPr lang="en-US" altLang="zh-CN" sz="2800" b="1" i="1" baseline="-25000"/>
              <a:t>f </a:t>
            </a:r>
            <a:r>
              <a:rPr lang="en-US" altLang="zh-CN" sz="2800" b="1" i="1"/>
              <a:t>~</a:t>
            </a:r>
            <a:r>
              <a:rPr lang="zh-CN" altLang="en-US" sz="2800" b="1"/>
              <a:t>畅行车速</a:t>
            </a:r>
            <a:r>
              <a:rPr lang="en-US" altLang="zh-CN" sz="2800" b="1"/>
              <a:t>(</a:t>
            </a:r>
            <a:r>
              <a:rPr lang="en-US" altLang="zh-CN" sz="2800" b="1" i="1"/>
              <a:t>k</a:t>
            </a:r>
            <a:r>
              <a:rPr lang="en-US" altLang="zh-CN" sz="2800" b="1"/>
              <a:t>=0</a:t>
            </a:r>
            <a:r>
              <a:rPr lang="zh-CN" altLang="en-US" sz="2800" b="1"/>
              <a:t>时</a:t>
            </a:r>
            <a:r>
              <a:rPr lang="en-US" altLang="zh-CN" sz="2800" b="1"/>
              <a:t>)</a:t>
            </a:r>
            <a:endParaRPr lang="en-US" altLang="zh-CN" sz="2800" b="1"/>
          </a:p>
        </p:txBody>
      </p:sp>
      <p:sp>
        <p:nvSpPr>
          <p:cNvPr id="150545" name="Rectangle 17"/>
          <p:cNvSpPr>
            <a:spLocks noChangeArrowheads="1"/>
          </p:cNvSpPr>
          <p:nvPr/>
        </p:nvSpPr>
        <p:spPr bwMode="auto">
          <a:xfrm>
            <a:off x="4284663" y="2852738"/>
            <a:ext cx="317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 b="1" i="1"/>
              <a:t>k</a:t>
            </a:r>
            <a:r>
              <a:rPr lang="en-US" altLang="zh-CN" sz="2800" b="1" i="1" baseline="-30000"/>
              <a:t>j</a:t>
            </a:r>
            <a:r>
              <a:rPr lang="en-US" altLang="zh-CN" sz="2800" b="1">
                <a:cs typeface="Times New Roman" panose="02020603050405020304" pitchFamily="18" charset="0"/>
              </a:rPr>
              <a:t>~</a:t>
            </a:r>
            <a:r>
              <a:rPr lang="zh-CN" altLang="en-US" sz="2800" b="1">
                <a:cs typeface="Times New Roman" panose="02020603050405020304" pitchFamily="18" charset="0"/>
              </a:rPr>
              <a:t>阻塞密度</a:t>
            </a:r>
            <a:r>
              <a:rPr lang="en-US" altLang="zh-CN" sz="2800" b="1">
                <a:cs typeface="Times New Roman" panose="02020603050405020304" pitchFamily="18" charset="0"/>
              </a:rPr>
              <a:t>(</a:t>
            </a:r>
            <a:r>
              <a:rPr lang="en-US" altLang="zh-CN" sz="2800" b="1" i="1"/>
              <a:t>v</a:t>
            </a:r>
            <a:r>
              <a:rPr lang="en-US" altLang="zh-CN" sz="2800" b="1"/>
              <a:t>=0</a:t>
            </a:r>
            <a:r>
              <a:rPr lang="zh-CN" altLang="en-US" sz="2800" b="1">
                <a:cs typeface="Times New Roman" panose="02020603050405020304" pitchFamily="18" charset="0"/>
              </a:rPr>
              <a:t>时</a:t>
            </a:r>
            <a:r>
              <a:rPr lang="en-US" altLang="zh-CN" sz="2800" b="1">
                <a:cs typeface="Times New Roman" panose="02020603050405020304" pitchFamily="18" charset="0"/>
              </a:rPr>
              <a:t>)</a:t>
            </a:r>
            <a:endParaRPr lang="en-US" altLang="zh-CN" sz="2800" b="1">
              <a:cs typeface="Times New Roman" panose="02020603050405020304" pitchFamily="18" charset="0"/>
            </a:endParaRPr>
          </a:p>
        </p:txBody>
      </p:sp>
      <p:sp>
        <p:nvSpPr>
          <p:cNvPr id="150546" name="Rectangle 18"/>
          <p:cNvSpPr>
            <a:spLocks noChangeArrowheads="1"/>
          </p:cNvSpPr>
          <p:nvPr/>
        </p:nvSpPr>
        <p:spPr bwMode="auto">
          <a:xfrm>
            <a:off x="449103" y="2114970"/>
            <a:ext cx="34307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 dirty="0" smtClean="0"/>
              <a:t>数据分析、机理分析</a:t>
            </a:r>
            <a:endParaRPr lang="zh-CN" altLang="en-US" sz="2800" b="1" dirty="0"/>
          </a:p>
        </p:txBody>
      </p:sp>
      <p:sp>
        <p:nvSpPr>
          <p:cNvPr id="150547" name="Rectangle 19"/>
          <p:cNvSpPr>
            <a:spLocks noChangeArrowheads="1"/>
          </p:cNvSpPr>
          <p:nvPr/>
        </p:nvSpPr>
        <p:spPr bwMode="auto">
          <a:xfrm>
            <a:off x="1331640" y="3612299"/>
            <a:ext cx="3518912" cy="52322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txBody>
          <a:bodyPr wrap="none" anchor="ctr">
            <a:spAutoFit/>
          </a:bodyPr>
          <a:lstStyle/>
          <a:p>
            <a:r>
              <a:rPr lang="zh-CN" altLang="en-US" sz="2800" b="1" dirty="0" smtClean="0">
                <a:cs typeface="Times New Roman" panose="02020603050405020304" pitchFamily="18" charset="0"/>
              </a:rPr>
              <a:t>流量</a:t>
            </a:r>
            <a:r>
              <a:rPr lang="en-US" altLang="zh-CN" sz="2800" b="1" i="1" dirty="0"/>
              <a:t>q</a:t>
            </a:r>
            <a:r>
              <a:rPr lang="zh-CN" altLang="en-US" sz="2800" b="1" dirty="0" smtClean="0">
                <a:cs typeface="Times New Roman" panose="02020603050405020304" pitchFamily="18" charset="0"/>
              </a:rPr>
              <a:t>与</a:t>
            </a:r>
            <a:r>
              <a:rPr lang="zh-CN" altLang="en-US" sz="2800" b="1" dirty="0"/>
              <a:t>密度</a:t>
            </a:r>
            <a:r>
              <a:rPr lang="en-US" altLang="zh-CN" sz="2800" b="1" i="1" dirty="0">
                <a:sym typeface="Symbol" panose="05050102010706020507" pitchFamily="18" charset="2"/>
              </a:rPr>
              <a:t>k </a:t>
            </a:r>
            <a:r>
              <a:rPr lang="zh-CN" altLang="en-US" sz="2800" b="1" dirty="0">
                <a:cs typeface="Times New Roman" panose="02020603050405020304" pitchFamily="18" charset="0"/>
              </a:rPr>
              <a:t>的关系</a:t>
            </a:r>
            <a:endParaRPr lang="zh-CN" altLang="en-US" sz="2800" b="1" dirty="0"/>
          </a:p>
        </p:txBody>
      </p:sp>
      <p:sp>
        <p:nvSpPr>
          <p:cNvPr id="150548" name="Rectangle 20"/>
          <p:cNvSpPr>
            <a:spLocks noChangeArrowheads="1"/>
          </p:cNvSpPr>
          <p:nvPr/>
        </p:nvSpPr>
        <p:spPr bwMode="auto">
          <a:xfrm>
            <a:off x="683568" y="6019234"/>
            <a:ext cx="44553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zh-CN" sz="2800" b="1" dirty="0" smtClean="0"/>
              <a:t>车速</a:t>
            </a:r>
            <a:r>
              <a:rPr lang="en-US" altLang="zh-CN" sz="2800" b="1" i="1" dirty="0"/>
              <a:t>v</a:t>
            </a:r>
            <a:r>
              <a:rPr lang="en-US" altLang="zh-CN" sz="2800" b="1" dirty="0"/>
              <a:t>=</a:t>
            </a:r>
            <a:r>
              <a:rPr lang="en-US" altLang="zh-CN" sz="2800" b="1" i="1" dirty="0" err="1"/>
              <a:t>v</a:t>
            </a:r>
            <a:r>
              <a:rPr lang="en-US" altLang="zh-CN" sz="2800" b="1" i="1" baseline="-25000" dirty="0" err="1"/>
              <a:t>f</a:t>
            </a:r>
            <a:r>
              <a:rPr lang="en-US" altLang="zh-CN" sz="2800" b="1" i="1" baseline="-25000" dirty="0"/>
              <a:t> </a:t>
            </a:r>
            <a:r>
              <a:rPr lang="en-US" altLang="zh-CN" sz="2800" b="1" dirty="0"/>
              <a:t>/</a:t>
            </a:r>
            <a:r>
              <a:rPr lang="en-US" altLang="zh-CN" sz="2800" b="1" dirty="0" smtClean="0"/>
              <a:t>2</a:t>
            </a:r>
            <a:r>
              <a:rPr lang="zh-CN" altLang="zh-CN" sz="2800" b="1" dirty="0" smtClean="0"/>
              <a:t>时</a:t>
            </a:r>
            <a:r>
              <a:rPr lang="zh-CN" altLang="zh-CN" sz="2800" b="1" dirty="0"/>
              <a:t>流量</a:t>
            </a:r>
            <a:r>
              <a:rPr lang="en-US" altLang="zh-CN" sz="2800" b="1" i="1" dirty="0" smtClean="0"/>
              <a:t>q</a:t>
            </a:r>
            <a:r>
              <a:rPr lang="zh-CN" altLang="zh-CN" sz="2800" b="1" dirty="0"/>
              <a:t>最大</a:t>
            </a:r>
            <a:endParaRPr lang="zh-CN" altLang="en-US" sz="2800" b="1" dirty="0"/>
          </a:p>
        </p:txBody>
      </p:sp>
      <p:sp>
        <p:nvSpPr>
          <p:cNvPr id="150555" name="Rectangle 27"/>
          <p:cNvSpPr>
            <a:spLocks noChangeArrowheads="1"/>
          </p:cNvSpPr>
          <p:nvPr/>
        </p:nvSpPr>
        <p:spPr bwMode="auto">
          <a:xfrm>
            <a:off x="611189" y="4231668"/>
            <a:ext cx="6481091" cy="107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 smtClean="0"/>
              <a:t>密度</a:t>
            </a:r>
            <a:r>
              <a:rPr lang="en-US" altLang="zh-CN" sz="2800" b="1" i="1" dirty="0" smtClean="0"/>
              <a:t>k</a:t>
            </a:r>
            <a:r>
              <a:rPr lang="zh-CN" altLang="zh-CN" sz="2800" b="1" dirty="0" smtClean="0"/>
              <a:t>变大</a:t>
            </a:r>
            <a:r>
              <a:rPr lang="zh-CN" altLang="en-US" sz="2800" b="1" dirty="0" smtClean="0"/>
              <a:t>，</a:t>
            </a:r>
            <a:r>
              <a:rPr lang="zh-CN" altLang="zh-CN" sz="2800" b="1" dirty="0" smtClean="0"/>
              <a:t>流量</a:t>
            </a:r>
            <a:r>
              <a:rPr lang="en-US" altLang="zh-CN" sz="2800" b="1" i="1" dirty="0"/>
              <a:t>q</a:t>
            </a:r>
            <a:r>
              <a:rPr lang="zh-CN" altLang="zh-CN" sz="2800" b="1" dirty="0" smtClean="0"/>
              <a:t>增加</a:t>
            </a:r>
            <a:r>
              <a:rPr lang="zh-CN" altLang="en-US" sz="2800" b="1" dirty="0" smtClean="0"/>
              <a:t>；</a:t>
            </a:r>
            <a:r>
              <a:rPr lang="en-US" altLang="zh-CN" sz="2800" b="1" i="1" dirty="0" smtClean="0"/>
              <a:t>k</a:t>
            </a:r>
            <a:r>
              <a:rPr lang="en-US" altLang="zh-CN" sz="2800" b="1" dirty="0" smtClean="0"/>
              <a:t>=</a:t>
            </a:r>
            <a:r>
              <a:rPr lang="en-US" altLang="zh-CN" sz="2800" b="1" i="1" dirty="0" err="1" smtClean="0"/>
              <a:t>k</a:t>
            </a:r>
            <a:r>
              <a:rPr lang="en-US" altLang="zh-CN" sz="2800" b="1" i="1" baseline="-25000" dirty="0" err="1" smtClean="0"/>
              <a:t>j</a:t>
            </a:r>
            <a:r>
              <a:rPr lang="en-US" altLang="zh-CN" sz="2800" b="1" dirty="0" smtClean="0"/>
              <a:t>/2</a:t>
            </a:r>
            <a:r>
              <a:rPr lang="zh-CN" altLang="zh-CN" sz="2800" b="1" dirty="0" smtClean="0"/>
              <a:t>时</a:t>
            </a:r>
            <a:r>
              <a:rPr lang="en-US" altLang="zh-CN" sz="2800" b="1" i="1" dirty="0"/>
              <a:t>q</a:t>
            </a:r>
            <a:r>
              <a:rPr lang="zh-CN" altLang="zh-CN" sz="2800" b="1" dirty="0" smtClean="0"/>
              <a:t>最大</a:t>
            </a:r>
            <a:r>
              <a:rPr lang="zh-CN" altLang="en-US" sz="2800" b="1" dirty="0" smtClean="0"/>
              <a:t>；</a:t>
            </a:r>
            <a:r>
              <a:rPr lang="en-US" altLang="zh-CN" sz="2800" b="1" i="1" dirty="0" smtClean="0"/>
              <a:t>k</a:t>
            </a:r>
            <a:r>
              <a:rPr lang="zh-CN" altLang="zh-CN" sz="2800" b="1" dirty="0"/>
              <a:t>继续变大</a:t>
            </a:r>
            <a:r>
              <a:rPr lang="zh-CN" altLang="zh-CN" sz="2800" b="1" dirty="0" smtClean="0"/>
              <a:t>，</a:t>
            </a:r>
            <a:r>
              <a:rPr lang="en-US" altLang="zh-CN" sz="2800" b="1" i="1" dirty="0"/>
              <a:t> q</a:t>
            </a:r>
            <a:r>
              <a:rPr lang="zh-CN" altLang="zh-CN" sz="2800" b="1" dirty="0" smtClean="0"/>
              <a:t>减小</a:t>
            </a:r>
            <a:r>
              <a:rPr lang="en-US" altLang="zh-CN" sz="2800" b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.</a:t>
            </a:r>
            <a:r>
              <a:rPr lang="en-US" altLang="zh-CN" sz="2800" b="1" dirty="0" smtClean="0"/>
              <a:t> </a:t>
            </a:r>
            <a:endParaRPr lang="en-US" altLang="zh-CN" sz="2800" b="1" dirty="0"/>
          </a:p>
        </p:txBody>
      </p:sp>
      <p:grpSp>
        <p:nvGrpSpPr>
          <p:cNvPr id="2" name="Group 31"/>
          <p:cNvGrpSpPr/>
          <p:nvPr/>
        </p:nvGrpSpPr>
        <p:grpSpPr bwMode="auto">
          <a:xfrm>
            <a:off x="4067175" y="1341438"/>
            <a:ext cx="5003800" cy="519112"/>
            <a:chOff x="2562" y="845"/>
            <a:chExt cx="3152" cy="327"/>
          </a:xfrm>
        </p:grpSpPr>
        <p:sp>
          <p:nvSpPr>
            <p:cNvPr id="22547" name="Rectangle 11"/>
            <p:cNvSpPr>
              <a:spLocks noChangeArrowheads="1"/>
            </p:cNvSpPr>
            <p:nvPr/>
          </p:nvSpPr>
          <p:spPr bwMode="auto">
            <a:xfrm>
              <a:off x="2562" y="845"/>
              <a:ext cx="31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800" b="1" dirty="0"/>
                <a:t>车流密度加大     司机被迫减速 </a:t>
              </a:r>
              <a:endParaRPr lang="zh-CN" altLang="en-US" sz="2800" b="1" dirty="0"/>
            </a:p>
          </p:txBody>
        </p:sp>
        <p:sp>
          <p:nvSpPr>
            <p:cNvPr id="22548" name="AutoShape 30"/>
            <p:cNvSpPr>
              <a:spLocks noChangeArrowheads="1"/>
            </p:cNvSpPr>
            <p:nvPr/>
          </p:nvSpPr>
          <p:spPr bwMode="auto">
            <a:xfrm>
              <a:off x="4105" y="845"/>
              <a:ext cx="90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468313" y="549275"/>
            <a:ext cx="4860925" cy="519113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 dirty="0">
                <a:ea typeface="楷体_GB2312" pitchFamily="49" charset="-122"/>
              </a:rPr>
              <a:t>交通流的主要参数及基本规律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5914233" y="549275"/>
          <a:ext cx="11525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1" name="公式" r:id="rId3" imgW="431800" imgH="203200" progId="Equation.3">
                  <p:embed/>
                </p:oleObj>
              </mc:Choice>
              <mc:Fallback>
                <p:oleObj name="公式" r:id="rId3" imgW="431800" imgH="203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4233" y="549275"/>
                        <a:ext cx="1152525" cy="5365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4071676" y="2103438"/>
            <a:ext cx="4316748" cy="549275"/>
            <a:chOff x="4071676" y="2103438"/>
            <a:chExt cx="4316748" cy="549275"/>
          </a:xfrm>
        </p:grpSpPr>
        <p:graphicFrame>
          <p:nvGraphicFramePr>
            <p:cNvPr id="150540" name="Object 12"/>
            <p:cNvGraphicFramePr>
              <a:graphicFrameLocks noChangeAspect="1"/>
            </p:cNvGraphicFramePr>
            <p:nvPr/>
          </p:nvGraphicFramePr>
          <p:xfrm>
            <a:off x="6083374" y="2133600"/>
            <a:ext cx="2305050" cy="519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62" name="公式" r:id="rId5" imgW="1054100" imgH="241300" progId="Equation.3">
                    <p:embed/>
                  </p:oleObj>
                </mc:Choice>
                <mc:Fallback>
                  <p:oleObj name="公式" r:id="rId5" imgW="1054100" imgH="2413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83374" y="2133600"/>
                          <a:ext cx="2305050" cy="519113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0542" name="Rectangle 14"/>
            <p:cNvSpPr>
              <a:spLocks noChangeArrowheads="1"/>
            </p:cNvSpPr>
            <p:nvPr/>
          </p:nvSpPr>
          <p:spPr bwMode="auto">
            <a:xfrm>
              <a:off x="4427612" y="2103438"/>
              <a:ext cx="1701800" cy="51911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800" b="1"/>
                <a:t>线性模型 </a:t>
              </a:r>
              <a:endParaRPr lang="zh-CN" altLang="en-US" sz="2800" b="1"/>
            </a:p>
          </p:txBody>
        </p:sp>
        <p:sp>
          <p:nvSpPr>
            <p:cNvPr id="23" name="右箭头 22"/>
            <p:cNvSpPr/>
            <p:nvPr/>
          </p:nvSpPr>
          <p:spPr bwMode="auto">
            <a:xfrm>
              <a:off x="4071676" y="2153558"/>
              <a:ext cx="143595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148237" y="3612299"/>
          <a:ext cx="24479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3" name="公式" r:id="rId7" imgW="1129665" imgH="241300" progId="Equation.3">
                  <p:embed/>
                </p:oleObj>
              </mc:Choice>
              <mc:Fallback>
                <p:oleObj name="公式" r:id="rId7" imgW="1129665" imgH="24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37" y="3612299"/>
                        <a:ext cx="2447925" cy="5143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7668344" y="4141335"/>
            <a:ext cx="630942" cy="1384995"/>
          </a:xfrm>
          <a:prstGeom prst="rect">
            <a:avLst/>
          </a:prstGeom>
          <a:solidFill>
            <a:srgbClr val="FFCC66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/>
              <a:t>抛物线</a:t>
            </a:r>
            <a:endParaRPr lang="zh-CN" altLang="en-US" sz="2800" b="1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5213544" y="5382582"/>
          <a:ext cx="2370018" cy="50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4" name="公式" r:id="rId9" imgW="1104900" imgH="241300" progId="Equation.3">
                  <p:embed/>
                </p:oleObj>
              </mc:Choice>
              <mc:Fallback>
                <p:oleObj name="公式" r:id="rId9" imgW="1104900" imgH="241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3544" y="5382582"/>
                        <a:ext cx="2370018" cy="50926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19"/>
          <p:cNvSpPr>
            <a:spLocks noChangeArrowheads="1"/>
          </p:cNvSpPr>
          <p:nvPr/>
        </p:nvSpPr>
        <p:spPr bwMode="auto">
          <a:xfrm>
            <a:off x="1475656" y="5382582"/>
            <a:ext cx="3518912" cy="52322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txBody>
          <a:bodyPr wrap="none" anchor="ctr">
            <a:spAutoFit/>
          </a:bodyPr>
          <a:lstStyle/>
          <a:p>
            <a:r>
              <a:rPr lang="zh-CN" altLang="en-US" sz="2800" b="1" dirty="0" smtClean="0">
                <a:cs typeface="Times New Roman" panose="02020603050405020304" pitchFamily="18" charset="0"/>
              </a:rPr>
              <a:t>流量</a:t>
            </a:r>
            <a:r>
              <a:rPr lang="en-US" altLang="zh-CN" sz="2800" b="1" i="1" dirty="0"/>
              <a:t>q</a:t>
            </a:r>
            <a:r>
              <a:rPr lang="zh-CN" altLang="en-US" sz="2800" b="1" dirty="0" smtClean="0">
                <a:cs typeface="Times New Roman" panose="02020603050405020304" pitchFamily="18" charset="0"/>
              </a:rPr>
              <a:t>与</a:t>
            </a:r>
            <a:r>
              <a:rPr lang="zh-CN" altLang="en-US" sz="2800" b="1" dirty="0"/>
              <a:t>速度</a:t>
            </a:r>
            <a:r>
              <a:rPr lang="en-US" altLang="zh-CN" sz="2800" b="1" i="1" dirty="0"/>
              <a:t>v</a:t>
            </a:r>
            <a:r>
              <a:rPr lang="zh-CN" altLang="en-US" sz="2800" b="1" dirty="0" smtClean="0">
                <a:cs typeface="Times New Roman" panose="02020603050405020304" pitchFamily="18" charset="0"/>
              </a:rPr>
              <a:t>的</a:t>
            </a:r>
            <a:r>
              <a:rPr lang="zh-CN" altLang="en-US" sz="2800" b="1" dirty="0">
                <a:cs typeface="Times New Roman" panose="02020603050405020304" pitchFamily="18" charset="0"/>
              </a:rPr>
              <a:t>关系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5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0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0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0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05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0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0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05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05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5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50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0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0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05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05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6" grpId="0" animBg="1"/>
      <p:bldP spid="150543" grpId="0"/>
      <p:bldP spid="150545" grpId="0"/>
      <p:bldP spid="150546" grpId="0"/>
      <p:bldP spid="150547" grpId="0" animBg="1"/>
      <p:bldP spid="150548" grpId="0"/>
      <p:bldP spid="150555" grpId="0"/>
      <p:bldP spid="5" grpId="0" animBg="1"/>
      <p:bldP spid="28" grpId="0" animBg="1"/>
    </p:bldLst>
  </p:timing>
</p:sld>
</file>

<file path=ppt/theme/theme1.xml><?xml version="1.0" encoding="utf-8"?>
<a:theme xmlns:a="http://schemas.openxmlformats.org/drawingml/2006/main" name="shuxuemoxing">
  <a:themeElements>
    <a:clrScheme name="shuxuemoxing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huxuemoxing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huxuemox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uxuemox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uxuemox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33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1_shuxuemoxing 8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3333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0000FF"/>
    </a:hlink>
    <a:folHlink>
      <a:srgbClr val="CC66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F:\数学模型电子教案\shuxuemoxing.pot</Template>
  <TotalTime>0</TotalTime>
  <Words>13017</Words>
  <Application>WPS 演示</Application>
  <PresentationFormat>全屏显示(4:3)</PresentationFormat>
  <Paragraphs>2170</Paragraphs>
  <Slides>79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85</vt:i4>
      </vt:variant>
      <vt:variant>
        <vt:lpstr>幻灯片标题</vt:lpstr>
      </vt:variant>
      <vt:variant>
        <vt:i4>79</vt:i4>
      </vt:variant>
    </vt:vector>
  </HeadingPairs>
  <TitlesOfParts>
    <vt:vector size="183" baseType="lpstr">
      <vt:lpstr>Arial</vt:lpstr>
      <vt:lpstr>宋体</vt:lpstr>
      <vt:lpstr>Wingdings</vt:lpstr>
      <vt:lpstr>Times New Roman</vt:lpstr>
      <vt:lpstr>楷体_GB2312</vt:lpstr>
      <vt:lpstr>新宋体</vt:lpstr>
      <vt:lpstr>隶书</vt:lpstr>
      <vt:lpstr>Symbol</vt:lpstr>
      <vt:lpstr>楷体</vt:lpstr>
      <vt:lpstr>Math1</vt:lpstr>
      <vt:lpstr>微软雅黑</vt:lpstr>
      <vt:lpstr>Arial Unicode MS</vt:lpstr>
      <vt:lpstr>Times New Roman</vt:lpstr>
      <vt:lpstr>Calibri</vt:lpstr>
      <vt:lpstr>Symbol</vt:lpstr>
      <vt:lpstr>Cambria Math</vt:lpstr>
      <vt:lpstr>Segoe Print</vt:lpstr>
      <vt:lpstr>BatangChe</vt:lpstr>
      <vt:lpstr>shuxuemoxing</vt:lpstr>
      <vt:lpstr>Equation.3</vt:lpstr>
      <vt:lpstr>Equation.3</vt:lpstr>
      <vt:lpstr>Equation.3</vt:lpstr>
      <vt:lpstr>Equation.3</vt:lpstr>
      <vt:lpstr>MS_ClipArt_Gallery.2</vt:lpstr>
      <vt:lpstr>MS_ClipArt_Gallery.2</vt:lpstr>
      <vt:lpstr>MS_ClipArt_Gallery.2</vt:lpstr>
      <vt:lpstr>Equation.3</vt:lpstr>
      <vt:lpstr>MS_ClipArt_Gallery.2</vt:lpstr>
      <vt:lpstr>Equation.3</vt:lpstr>
      <vt:lpstr>Equation.3</vt:lpstr>
      <vt:lpstr>Equation.3</vt:lpstr>
      <vt:lpstr>Equation.3</vt:lpstr>
      <vt:lpstr>Equation.3</vt:lpstr>
      <vt:lpstr>MS_ClipArt_Gallery.2</vt:lpstr>
      <vt:lpstr>Equation.3</vt:lpstr>
      <vt:lpstr>Equation.3</vt:lpstr>
      <vt:lpstr>Equation.3</vt:lpstr>
      <vt:lpstr>Equation.3</vt:lpstr>
      <vt:lpstr>MS_ClipArt_Gallery.2</vt:lpstr>
      <vt:lpstr>MS_ClipArt_Gallery.2</vt:lpstr>
      <vt:lpstr>MS_ClipArt_Gallery.2</vt:lpstr>
      <vt:lpstr>Equation.3</vt:lpstr>
      <vt:lpstr>MS_ClipArt_Gallery.2</vt:lpstr>
      <vt:lpstr>MS_ClipArt_Gallery.2</vt:lpstr>
      <vt:lpstr>Equation.3</vt:lpstr>
      <vt:lpstr>MS_ClipArt_Gallery.2</vt:lpstr>
      <vt:lpstr>MS_ClipArt_Gallery.2</vt:lpstr>
      <vt:lpstr>Equation.3</vt:lpstr>
      <vt:lpstr>Equation.3</vt:lpstr>
      <vt:lpstr>Equation.3</vt:lpstr>
      <vt:lpstr>MS_ClipArt_Gallery.2</vt:lpstr>
      <vt:lpstr>Equation.3</vt:lpstr>
      <vt:lpstr>Equation.3</vt:lpstr>
      <vt:lpstr>MS_ClipArt_Gallery.2</vt:lpstr>
      <vt:lpstr>Equation.3</vt:lpstr>
      <vt:lpstr>Equation.3</vt:lpstr>
      <vt:lpstr>Equation.3</vt:lpstr>
      <vt:lpstr>MS_ClipArt_Gallery.2</vt:lpstr>
      <vt:lpstr>Equation.3</vt:lpstr>
      <vt:lpstr>Equation.3</vt:lpstr>
      <vt:lpstr>Equation.3</vt:lpstr>
      <vt:lpstr>Equation.3</vt:lpstr>
      <vt:lpstr>MS_ClipArt_Gallery.2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练习与实践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NGC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Jiang</dc:creator>
  <cp:lastModifiedBy>Administrator</cp:lastModifiedBy>
  <cp:revision>314</cp:revision>
  <dcterms:created xsi:type="dcterms:W3CDTF">2000-02-23T13:25:00Z</dcterms:created>
  <dcterms:modified xsi:type="dcterms:W3CDTF">2021-09-02T01:32:33Z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