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9" r:id="rId2"/>
    <p:sldId id="340" r:id="rId3"/>
    <p:sldId id="351" r:id="rId4"/>
    <p:sldId id="341" r:id="rId5"/>
    <p:sldId id="342" r:id="rId6"/>
    <p:sldId id="343" r:id="rId7"/>
    <p:sldId id="352" r:id="rId8"/>
    <p:sldId id="350" r:id="rId9"/>
    <p:sldId id="344" r:id="rId10"/>
    <p:sldId id="345" r:id="rId11"/>
    <p:sldId id="346" r:id="rId12"/>
    <p:sldId id="347" r:id="rId13"/>
    <p:sldId id="348" r:id="rId14"/>
    <p:sldId id="349" r:id="rId15"/>
    <p:sldId id="336" r:id="rId16"/>
    <p:sldId id="301" r:id="rId17"/>
    <p:sldId id="316" r:id="rId18"/>
    <p:sldId id="263" r:id="rId19"/>
    <p:sldId id="265" r:id="rId20"/>
    <p:sldId id="333" r:id="rId21"/>
    <p:sldId id="273" r:id="rId22"/>
    <p:sldId id="335" r:id="rId23"/>
    <p:sldId id="324" r:id="rId24"/>
    <p:sldId id="328" r:id="rId25"/>
    <p:sldId id="266" r:id="rId26"/>
    <p:sldId id="329" r:id="rId27"/>
    <p:sldId id="330" r:id="rId28"/>
    <p:sldId id="315" r:id="rId29"/>
    <p:sldId id="332" r:id="rId30"/>
    <p:sldId id="355" r:id="rId31"/>
    <p:sldId id="356" r:id="rId32"/>
    <p:sldId id="357" r:id="rId33"/>
    <p:sldId id="358" r:id="rId34"/>
    <p:sldId id="359" r:id="rId35"/>
  </p:sldIdLst>
  <p:sldSz cx="9144000" cy="6858000" type="letter"/>
  <p:notesSz cx="6858000" cy="9144000"/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plex" panose="00000400000000000000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3CCCC"/>
    <a:srgbClr val="00FFCC"/>
    <a:srgbClr val="B2B2B2"/>
    <a:srgbClr val="FFFF00"/>
    <a:srgbClr val="CC0066"/>
    <a:srgbClr val="82BA12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howGuides="1">
      <p:cViewPr>
        <p:scale>
          <a:sx n="66" d="100"/>
          <a:sy n="66" d="100"/>
        </p:scale>
        <p:origin x="-1099" y="13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8352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15531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  <p:sp>
        <p:nvSpPr>
          <p:cNvPr id="32770" name="幻灯片图像占位符 32769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  <a:t>2019/9/24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  <a:t>2019/9/24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  <a:t>2019/9/24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Complex" panose="00000400000000000000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../../&#24320;&#22987;.pps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24.xml"/><Relationship Id="rId7" Type="http://schemas.openxmlformats.org/officeDocument/2006/relationships/image" Target="../media/image14.GIF"/><Relationship Id="rId12" Type="http://schemas.openxmlformats.org/officeDocument/2006/relationships/slide" Target="slide2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image" Target="../media/image16.png"/><Relationship Id="rId5" Type="http://schemas.openxmlformats.org/officeDocument/2006/relationships/slide" Target="slide21.xml"/><Relationship Id="rId10" Type="http://schemas.openxmlformats.org/officeDocument/2006/relationships/hyperlink" Target="../../&#24320;&#22987;.pps" TargetMode="External"/><Relationship Id="rId4" Type="http://schemas.openxmlformats.org/officeDocument/2006/relationships/slide" Target="slide26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1.wav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20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e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slide" Target="slide16.xml"/><Relationship Id="rId4" Type="http://schemas.openxmlformats.org/officeDocument/2006/relationships/image" Target="../media/image20.jpe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2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2" Type="http://schemas.openxmlformats.org/officeDocument/2006/relationships/audio" Target="file:///E:\&#26032;&#24314;&#25991;&#20214;&#22841;\014\&#22522;&#30784;&#37096;&#29579;&#21916;&#20179;\&#30005;&#23376;&#25945;&#26696;\ZH1-4H.WAV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file:///E:\&#26032;&#24314;&#25991;&#20214;&#22841;\014\&#22522;&#30784;&#37096;&#29579;&#21916;&#20179;\&#30005;&#23376;&#25945;&#26696;\ZH1-5HH.WAV" TargetMode="External"/><Relationship Id="rId1" Type="http://schemas.openxmlformats.org/officeDocument/2006/relationships/audio" Target="file:///E:\&#26032;&#24314;&#25991;&#20214;&#22841;\014\&#22522;&#30784;&#37096;&#29579;&#21916;&#20179;\&#30005;&#23376;&#25945;&#26696;\ZH1-5H.WAV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图片 151553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555" name="标题 151554"/>
          <p:cNvSpPr>
            <a:spLocks noGrp="1"/>
          </p:cNvSpPr>
          <p:nvPr>
            <p:ph type="title"/>
          </p:nvPr>
        </p:nvSpPr>
        <p:spPr>
          <a:xfrm>
            <a:off x="250825" y="549275"/>
            <a:ext cx="7772400" cy="838200"/>
          </a:xfrm>
          <a:ln/>
        </p:spPr>
        <p:txBody>
          <a:bodyPr anchor="ctr"/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§</a:t>
            </a:r>
            <a:r>
              <a:rPr lang="en-US" altLang="zh-CN" sz="3600" b="1" dirty="0">
                <a:solidFill>
                  <a:schemeClr val="accent2"/>
                </a:solidFill>
              </a:rPr>
              <a:t>2-0</a:t>
            </a:r>
            <a:r>
              <a:rPr lang="en-US" altLang="zh-CN" sz="3600" b="1">
                <a:solidFill>
                  <a:schemeClr val="accent2"/>
                </a:solidFill>
              </a:rPr>
              <a:t>    </a:t>
            </a:r>
            <a:r>
              <a:rPr lang="zh-CN" altLang="en-US" sz="3600" b="1" dirty="0">
                <a:solidFill>
                  <a:schemeClr val="accent2"/>
                </a:solidFill>
                <a:ea typeface="华文楷体" panose="02010600040101010101" pitchFamily="2" charset="-122"/>
              </a:rPr>
              <a:t>投影的方法</a:t>
            </a:r>
            <a:endParaRPr lang="zh-CN" altLang="en-US" sz="3600" b="1">
              <a:solidFill>
                <a:schemeClr val="accent2"/>
              </a:solidFill>
              <a:ea typeface="华文楷体" panose="02010600040101010101" pitchFamily="2" charset="-122"/>
            </a:endParaRPr>
          </a:p>
        </p:txBody>
      </p:sp>
      <p:sp>
        <p:nvSpPr>
          <p:cNvPr id="151556" name="文本框 151555"/>
          <p:cNvSpPr txBox="1"/>
          <p:nvPr/>
        </p:nvSpPr>
        <p:spPr>
          <a:xfrm>
            <a:off x="179388" y="1628775"/>
            <a:ext cx="84582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一、投影的方法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二、投影的分类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中心投影法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平行投影法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）斜投影法   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）正投影法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三、工程上常用用的几种投影图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多面正投影图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轴测投影图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标高投影图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透视投影图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1557" name="图片 15155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58" name="图片 15155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59" name="图片 151558">
            <a:hlinkClick r:id="" action="ppaction://noaction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图片 157697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699" name="标题 157698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  <a:ln/>
        </p:spPr>
        <p:txBody>
          <a:bodyPr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多面正投影图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7700" name="组合 157699"/>
          <p:cNvGrpSpPr/>
          <p:nvPr/>
        </p:nvGrpSpPr>
        <p:grpSpPr>
          <a:xfrm>
            <a:off x="1566863" y="1765300"/>
            <a:ext cx="2316162" cy="3394075"/>
            <a:chOff x="747" y="1148"/>
            <a:chExt cx="1459" cy="2138"/>
          </a:xfrm>
        </p:grpSpPr>
        <p:grpSp>
          <p:nvGrpSpPr>
            <p:cNvPr id="157701" name="组合 157700"/>
            <p:cNvGrpSpPr/>
            <p:nvPr/>
          </p:nvGrpSpPr>
          <p:grpSpPr>
            <a:xfrm>
              <a:off x="747" y="1148"/>
              <a:ext cx="550" cy="841"/>
              <a:chOff x="1389" y="1458"/>
              <a:chExt cx="385" cy="588"/>
            </a:xfrm>
          </p:grpSpPr>
          <p:sp>
            <p:nvSpPr>
              <p:cNvPr id="157702" name="任意多边形 157701"/>
              <p:cNvSpPr/>
              <p:nvPr/>
            </p:nvSpPr>
            <p:spPr>
              <a:xfrm>
                <a:off x="1389" y="1530"/>
                <a:ext cx="1" cy="516"/>
              </a:xfrm>
              <a:custGeom>
                <a:avLst/>
                <a:gdLst/>
                <a:ahLst/>
                <a:cxnLst/>
                <a:rect l="0" t="0" r="0" b="0"/>
                <a:pathLst>
                  <a:path w="1" h="4128">
                    <a:moveTo>
                      <a:pt x="0" y="0"/>
                    </a:moveTo>
                    <a:lnTo>
                      <a:pt x="0" y="4128"/>
                    </a:lnTo>
                    <a:lnTo>
                      <a:pt x="1" y="412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3" name="任意多边形 157702"/>
              <p:cNvSpPr/>
              <p:nvPr/>
            </p:nvSpPr>
            <p:spPr>
              <a:xfrm>
                <a:off x="1389" y="1458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4" name="任意多边形 157703"/>
              <p:cNvSpPr/>
              <p:nvPr/>
            </p:nvSpPr>
            <p:spPr>
              <a:xfrm>
                <a:off x="1389" y="1948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5">
                    <a:moveTo>
                      <a:pt x="0" y="785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5" name="任意多边形 157704"/>
              <p:cNvSpPr/>
              <p:nvPr/>
            </p:nvSpPr>
            <p:spPr>
              <a:xfrm>
                <a:off x="1773" y="1806"/>
                <a:ext cx="1" cy="142"/>
              </a:xfrm>
              <a:custGeom>
                <a:avLst/>
                <a:gdLst/>
                <a:ahLst/>
                <a:cxnLst/>
                <a:rect l="0" t="0" r="0" b="0"/>
                <a:pathLst>
                  <a:path w="1" h="1135">
                    <a:moveTo>
                      <a:pt x="0" y="0"/>
                    </a:moveTo>
                    <a:lnTo>
                      <a:pt x="0" y="1135"/>
                    </a:lnTo>
                    <a:lnTo>
                      <a:pt x="1" y="113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6" name="任意多边形 157705"/>
              <p:cNvSpPr/>
              <p:nvPr/>
            </p:nvSpPr>
            <p:spPr>
              <a:xfrm>
                <a:off x="1671" y="1806"/>
                <a:ext cx="102" cy="26"/>
              </a:xfrm>
              <a:custGeom>
                <a:avLst/>
                <a:gdLst/>
                <a:ahLst/>
                <a:cxnLst/>
                <a:rect l="0" t="0" r="0" b="0"/>
                <a:pathLst>
                  <a:path w="817" h="208">
                    <a:moveTo>
                      <a:pt x="0" y="208"/>
                    </a:moveTo>
                    <a:lnTo>
                      <a:pt x="816" y="0"/>
                    </a:lnTo>
                    <a:lnTo>
                      <a:pt x="81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7" name="任意多边形 157706"/>
              <p:cNvSpPr/>
              <p:nvPr/>
            </p:nvSpPr>
            <p:spPr>
              <a:xfrm>
                <a:off x="1671" y="1458"/>
                <a:ext cx="1" cy="374"/>
              </a:xfrm>
              <a:custGeom>
                <a:avLst/>
                <a:gdLst/>
                <a:ahLst/>
                <a:cxnLst/>
                <a:rect l="0" t="0" r="0" b="0"/>
                <a:pathLst>
                  <a:path w="1" h="2992">
                    <a:moveTo>
                      <a:pt x="0" y="0"/>
                    </a:moveTo>
                    <a:lnTo>
                      <a:pt x="0" y="2992"/>
                    </a:lnTo>
                    <a:lnTo>
                      <a:pt x="1" y="29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8" name="任意多边形 157707"/>
              <p:cNvSpPr/>
              <p:nvPr/>
            </p:nvSpPr>
            <p:spPr>
              <a:xfrm>
                <a:off x="1389" y="1584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709" name="组合 157708"/>
            <p:cNvGrpSpPr/>
            <p:nvPr/>
          </p:nvGrpSpPr>
          <p:grpSpPr>
            <a:xfrm>
              <a:off x="1382" y="2871"/>
              <a:ext cx="824" cy="415"/>
              <a:chOff x="1833" y="2662"/>
              <a:chExt cx="576" cy="290"/>
            </a:xfrm>
          </p:grpSpPr>
          <p:sp>
            <p:nvSpPr>
              <p:cNvPr id="157710" name="任意多边形 157709"/>
              <p:cNvSpPr/>
              <p:nvPr/>
            </p:nvSpPr>
            <p:spPr>
              <a:xfrm>
                <a:off x="1833" y="2662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4">
                    <a:moveTo>
                      <a:pt x="0" y="784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1" name="任意多边形 157710"/>
              <p:cNvSpPr/>
              <p:nvPr/>
            </p:nvSpPr>
            <p:spPr>
              <a:xfrm>
                <a:off x="1833" y="2760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2" name="任意多边形 157711"/>
              <p:cNvSpPr/>
              <p:nvPr/>
            </p:nvSpPr>
            <p:spPr>
              <a:xfrm>
                <a:off x="2025" y="2854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4">
                    <a:moveTo>
                      <a:pt x="0" y="784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3" name="任意多边形 157712"/>
              <p:cNvSpPr/>
              <p:nvPr/>
            </p:nvSpPr>
            <p:spPr>
              <a:xfrm>
                <a:off x="1965" y="2820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4" name="任意多边形 157713"/>
              <p:cNvSpPr/>
              <p:nvPr/>
            </p:nvSpPr>
            <p:spPr>
              <a:xfrm>
                <a:off x="2115" y="2688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5" name="任意多边形 157714"/>
              <p:cNvSpPr/>
              <p:nvPr/>
            </p:nvSpPr>
            <p:spPr>
              <a:xfrm>
                <a:off x="2217" y="2662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7716" name="组合 157715"/>
          <p:cNvGrpSpPr/>
          <p:nvPr/>
        </p:nvGrpSpPr>
        <p:grpSpPr>
          <a:xfrm>
            <a:off x="6610350" y="1630363"/>
            <a:ext cx="1120775" cy="3451225"/>
            <a:chOff x="4164" y="1027"/>
            <a:chExt cx="706" cy="2174"/>
          </a:xfrm>
        </p:grpSpPr>
        <p:grpSp>
          <p:nvGrpSpPr>
            <p:cNvPr id="157717" name="组合 157716"/>
            <p:cNvGrpSpPr/>
            <p:nvPr/>
          </p:nvGrpSpPr>
          <p:grpSpPr>
            <a:xfrm>
              <a:off x="4164" y="1027"/>
              <a:ext cx="697" cy="860"/>
              <a:chOff x="3867" y="1362"/>
              <a:chExt cx="487" cy="601"/>
            </a:xfrm>
          </p:grpSpPr>
          <p:sp>
            <p:nvSpPr>
              <p:cNvPr id="157718" name="任意多边形 157717"/>
              <p:cNvSpPr/>
              <p:nvPr/>
            </p:nvSpPr>
            <p:spPr>
              <a:xfrm>
                <a:off x="3867" y="1362"/>
                <a:ext cx="39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169">
                    <a:moveTo>
                      <a:pt x="0" y="0"/>
                    </a:moveTo>
                    <a:lnTo>
                      <a:pt x="3168" y="0"/>
                    </a:lnTo>
                    <a:lnTo>
                      <a:pt x="316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9" name="任意多边形 157718"/>
              <p:cNvSpPr/>
              <p:nvPr/>
            </p:nvSpPr>
            <p:spPr>
              <a:xfrm>
                <a:off x="4263" y="1362"/>
                <a:ext cx="1" cy="462"/>
              </a:xfrm>
              <a:custGeom>
                <a:avLst/>
                <a:gdLst/>
                <a:ahLst/>
                <a:cxnLst/>
                <a:rect l="0" t="0" r="0" b="0"/>
                <a:pathLst>
                  <a:path w="1" h="3696">
                    <a:moveTo>
                      <a:pt x="0" y="0"/>
                    </a:moveTo>
                    <a:lnTo>
                      <a:pt x="0" y="3696"/>
                    </a:lnTo>
                    <a:lnTo>
                      <a:pt x="1" y="369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任意多边形 157719"/>
              <p:cNvSpPr/>
              <p:nvPr/>
            </p:nvSpPr>
            <p:spPr>
              <a:xfrm>
                <a:off x="4263" y="1824"/>
                <a:ext cx="90" cy="1"/>
              </a:xfrm>
              <a:custGeom>
                <a:avLst/>
                <a:gdLst/>
                <a:ahLst/>
                <a:cxnLst/>
                <a:rect l="0" t="0" r="0" b="0"/>
                <a:pathLst>
                  <a:path w="721">
                    <a:moveTo>
                      <a:pt x="0" y="0"/>
                    </a:moveTo>
                    <a:lnTo>
                      <a:pt x="720" y="0"/>
                    </a:lnTo>
                    <a:lnTo>
                      <a:pt x="72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任意多边形 157720"/>
              <p:cNvSpPr/>
              <p:nvPr/>
            </p:nvSpPr>
            <p:spPr>
              <a:xfrm>
                <a:off x="4353" y="1824"/>
                <a:ext cx="1" cy="138"/>
              </a:xfrm>
              <a:custGeom>
                <a:avLst/>
                <a:gdLst/>
                <a:ahLst/>
                <a:cxnLst/>
                <a:rect l="0" t="0" r="0" b="0"/>
                <a:pathLst>
                  <a:path w="1" h="1104">
                    <a:moveTo>
                      <a:pt x="0" y="0"/>
                    </a:moveTo>
                    <a:lnTo>
                      <a:pt x="0" y="1104"/>
                    </a:lnTo>
                    <a:lnTo>
                      <a:pt x="1" y="110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2" name="任意多边形 157721"/>
              <p:cNvSpPr/>
              <p:nvPr/>
            </p:nvSpPr>
            <p:spPr>
              <a:xfrm>
                <a:off x="3867" y="1362"/>
                <a:ext cx="1" cy="600"/>
              </a:xfrm>
              <a:custGeom>
                <a:avLst/>
                <a:gdLst/>
                <a:ahLst/>
                <a:cxnLst/>
                <a:rect l="0" t="0" r="0" b="0"/>
                <a:pathLst>
                  <a:path w="1" h="4800">
                    <a:moveTo>
                      <a:pt x="0" y="0"/>
                    </a:moveTo>
                    <a:lnTo>
                      <a:pt x="0" y="4800"/>
                    </a:lnTo>
                    <a:lnTo>
                      <a:pt x="1" y="480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3" name="任意多边形 157722"/>
              <p:cNvSpPr/>
              <p:nvPr/>
            </p:nvSpPr>
            <p:spPr>
              <a:xfrm>
                <a:off x="3867" y="1962"/>
                <a:ext cx="48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889">
                    <a:moveTo>
                      <a:pt x="0" y="0"/>
                    </a:moveTo>
                    <a:lnTo>
                      <a:pt x="3888" y="0"/>
                    </a:lnTo>
                    <a:lnTo>
                      <a:pt x="388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4" name="任意多边形 157723"/>
              <p:cNvSpPr/>
              <p:nvPr/>
            </p:nvSpPr>
            <p:spPr>
              <a:xfrm>
                <a:off x="3867" y="1512"/>
                <a:ext cx="39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169">
                    <a:moveTo>
                      <a:pt x="0" y="0"/>
                    </a:moveTo>
                    <a:lnTo>
                      <a:pt x="3168" y="0"/>
                    </a:lnTo>
                    <a:lnTo>
                      <a:pt x="316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725" name="组合 157724"/>
            <p:cNvGrpSpPr/>
            <p:nvPr/>
          </p:nvGrpSpPr>
          <p:grpSpPr>
            <a:xfrm>
              <a:off x="4199" y="2736"/>
              <a:ext cx="671" cy="465"/>
              <a:chOff x="3891" y="2556"/>
              <a:chExt cx="469" cy="325"/>
            </a:xfrm>
          </p:grpSpPr>
          <p:sp>
            <p:nvSpPr>
              <p:cNvPr id="157726" name="任意多边形 157725"/>
              <p:cNvSpPr/>
              <p:nvPr/>
            </p:nvSpPr>
            <p:spPr>
              <a:xfrm>
                <a:off x="3891" y="2556"/>
                <a:ext cx="468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45">
                    <a:moveTo>
                      <a:pt x="0" y="0"/>
                    </a:moveTo>
                    <a:lnTo>
                      <a:pt x="3744" y="0"/>
                    </a:lnTo>
                    <a:lnTo>
                      <a:pt x="374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7" name="任意多边形 157726"/>
              <p:cNvSpPr/>
              <p:nvPr/>
            </p:nvSpPr>
            <p:spPr>
              <a:xfrm>
                <a:off x="4359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0"/>
                    </a:moveTo>
                    <a:lnTo>
                      <a:pt x="0" y="2592"/>
                    </a:lnTo>
                    <a:lnTo>
                      <a:pt x="1" y="25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8" name="任意多边形 157727"/>
              <p:cNvSpPr/>
              <p:nvPr/>
            </p:nvSpPr>
            <p:spPr>
              <a:xfrm>
                <a:off x="3891" y="2880"/>
                <a:ext cx="468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44">
                    <a:moveTo>
                      <a:pt x="37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9" name="任意多边形 157728"/>
              <p:cNvSpPr/>
              <p:nvPr/>
            </p:nvSpPr>
            <p:spPr>
              <a:xfrm>
                <a:off x="3891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25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0" name="任意多边形 157729"/>
              <p:cNvSpPr/>
              <p:nvPr/>
            </p:nvSpPr>
            <p:spPr>
              <a:xfrm>
                <a:off x="4257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0"/>
                    </a:moveTo>
                    <a:lnTo>
                      <a:pt x="0" y="2592"/>
                    </a:lnTo>
                    <a:lnTo>
                      <a:pt x="1" y="25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1" name="任意多边形 157730"/>
              <p:cNvSpPr/>
              <p:nvPr/>
            </p:nvSpPr>
            <p:spPr>
              <a:xfrm>
                <a:off x="3891" y="2766"/>
                <a:ext cx="366" cy="1"/>
              </a:xfrm>
              <a:custGeom>
                <a:avLst/>
                <a:gdLst/>
                <a:ahLst/>
                <a:cxnLst/>
                <a:rect l="0" t="0" r="0" b="0"/>
                <a:pathLst>
                  <a:path w="2929">
                    <a:moveTo>
                      <a:pt x="0" y="0"/>
                    </a:moveTo>
                    <a:lnTo>
                      <a:pt x="2928" y="0"/>
                    </a:lnTo>
                    <a:lnTo>
                      <a:pt x="292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57732" name="图片 15773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33" name="图片 15773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图片 161793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1795" name="标题 161794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  <a:ln/>
        </p:spPr>
        <p:txBody>
          <a:bodyPr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）多面正投影图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1796" name="组合 161795"/>
          <p:cNvGrpSpPr/>
          <p:nvPr/>
        </p:nvGrpSpPr>
        <p:grpSpPr>
          <a:xfrm>
            <a:off x="1566863" y="1765300"/>
            <a:ext cx="2316162" cy="3394075"/>
            <a:chOff x="747" y="1148"/>
            <a:chExt cx="1459" cy="2138"/>
          </a:xfrm>
        </p:grpSpPr>
        <p:grpSp>
          <p:nvGrpSpPr>
            <p:cNvPr id="161797" name="组合 161796"/>
            <p:cNvGrpSpPr/>
            <p:nvPr/>
          </p:nvGrpSpPr>
          <p:grpSpPr>
            <a:xfrm>
              <a:off x="747" y="1148"/>
              <a:ext cx="550" cy="841"/>
              <a:chOff x="1389" y="1458"/>
              <a:chExt cx="385" cy="588"/>
            </a:xfrm>
          </p:grpSpPr>
          <p:sp>
            <p:nvSpPr>
              <p:cNvPr id="161798" name="任意多边形 161797"/>
              <p:cNvSpPr/>
              <p:nvPr/>
            </p:nvSpPr>
            <p:spPr>
              <a:xfrm>
                <a:off x="1389" y="1530"/>
                <a:ext cx="1" cy="516"/>
              </a:xfrm>
              <a:custGeom>
                <a:avLst/>
                <a:gdLst/>
                <a:ahLst/>
                <a:cxnLst/>
                <a:rect l="0" t="0" r="0" b="0"/>
                <a:pathLst>
                  <a:path w="1" h="4128">
                    <a:moveTo>
                      <a:pt x="0" y="0"/>
                    </a:moveTo>
                    <a:lnTo>
                      <a:pt x="0" y="4128"/>
                    </a:lnTo>
                    <a:lnTo>
                      <a:pt x="1" y="412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799" name="任意多边形 161798"/>
              <p:cNvSpPr/>
              <p:nvPr/>
            </p:nvSpPr>
            <p:spPr>
              <a:xfrm>
                <a:off x="1389" y="1458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0" name="任意多边形 161799"/>
              <p:cNvSpPr/>
              <p:nvPr/>
            </p:nvSpPr>
            <p:spPr>
              <a:xfrm>
                <a:off x="1389" y="1948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5">
                    <a:moveTo>
                      <a:pt x="0" y="785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1" name="任意多边形 161800"/>
              <p:cNvSpPr/>
              <p:nvPr/>
            </p:nvSpPr>
            <p:spPr>
              <a:xfrm>
                <a:off x="1773" y="1806"/>
                <a:ext cx="1" cy="142"/>
              </a:xfrm>
              <a:custGeom>
                <a:avLst/>
                <a:gdLst/>
                <a:ahLst/>
                <a:cxnLst/>
                <a:rect l="0" t="0" r="0" b="0"/>
                <a:pathLst>
                  <a:path w="1" h="1135">
                    <a:moveTo>
                      <a:pt x="0" y="0"/>
                    </a:moveTo>
                    <a:lnTo>
                      <a:pt x="0" y="1135"/>
                    </a:lnTo>
                    <a:lnTo>
                      <a:pt x="1" y="113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2" name="任意多边形 161801"/>
              <p:cNvSpPr/>
              <p:nvPr/>
            </p:nvSpPr>
            <p:spPr>
              <a:xfrm>
                <a:off x="1671" y="1806"/>
                <a:ext cx="102" cy="26"/>
              </a:xfrm>
              <a:custGeom>
                <a:avLst/>
                <a:gdLst/>
                <a:ahLst/>
                <a:cxnLst/>
                <a:rect l="0" t="0" r="0" b="0"/>
                <a:pathLst>
                  <a:path w="817" h="208">
                    <a:moveTo>
                      <a:pt x="0" y="208"/>
                    </a:moveTo>
                    <a:lnTo>
                      <a:pt x="816" y="0"/>
                    </a:lnTo>
                    <a:lnTo>
                      <a:pt x="81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3" name="任意多边形 161802"/>
              <p:cNvSpPr/>
              <p:nvPr/>
            </p:nvSpPr>
            <p:spPr>
              <a:xfrm>
                <a:off x="1671" y="1458"/>
                <a:ext cx="1" cy="374"/>
              </a:xfrm>
              <a:custGeom>
                <a:avLst/>
                <a:gdLst/>
                <a:ahLst/>
                <a:cxnLst/>
                <a:rect l="0" t="0" r="0" b="0"/>
                <a:pathLst>
                  <a:path w="1" h="2992">
                    <a:moveTo>
                      <a:pt x="0" y="0"/>
                    </a:moveTo>
                    <a:lnTo>
                      <a:pt x="0" y="2992"/>
                    </a:lnTo>
                    <a:lnTo>
                      <a:pt x="1" y="29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4" name="任意多边形 161803"/>
              <p:cNvSpPr/>
              <p:nvPr/>
            </p:nvSpPr>
            <p:spPr>
              <a:xfrm>
                <a:off x="1389" y="1584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05" name="组合 161804"/>
            <p:cNvGrpSpPr/>
            <p:nvPr/>
          </p:nvGrpSpPr>
          <p:grpSpPr>
            <a:xfrm>
              <a:off x="1382" y="2871"/>
              <a:ext cx="824" cy="415"/>
              <a:chOff x="1833" y="2662"/>
              <a:chExt cx="576" cy="290"/>
            </a:xfrm>
          </p:grpSpPr>
          <p:sp>
            <p:nvSpPr>
              <p:cNvPr id="161806" name="任意多边形 161805"/>
              <p:cNvSpPr/>
              <p:nvPr/>
            </p:nvSpPr>
            <p:spPr>
              <a:xfrm>
                <a:off x="1833" y="2662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4">
                    <a:moveTo>
                      <a:pt x="0" y="784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7" name="任意多边形 161806"/>
              <p:cNvSpPr/>
              <p:nvPr/>
            </p:nvSpPr>
            <p:spPr>
              <a:xfrm>
                <a:off x="1833" y="2760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8" name="任意多边形 161807"/>
              <p:cNvSpPr/>
              <p:nvPr/>
            </p:nvSpPr>
            <p:spPr>
              <a:xfrm>
                <a:off x="2025" y="2854"/>
                <a:ext cx="384" cy="98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784">
                    <a:moveTo>
                      <a:pt x="0" y="784"/>
                    </a:moveTo>
                    <a:lnTo>
                      <a:pt x="3072" y="0"/>
                    </a:lnTo>
                    <a:lnTo>
                      <a:pt x="3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9" name="任意多边形 161808"/>
              <p:cNvSpPr/>
              <p:nvPr/>
            </p:nvSpPr>
            <p:spPr>
              <a:xfrm>
                <a:off x="1965" y="2820"/>
                <a:ext cx="282" cy="72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576">
                    <a:moveTo>
                      <a:pt x="0" y="576"/>
                    </a:moveTo>
                    <a:lnTo>
                      <a:pt x="2256" y="0"/>
                    </a:lnTo>
                    <a:lnTo>
                      <a:pt x="225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0" name="任意多边形 161809"/>
              <p:cNvSpPr/>
              <p:nvPr/>
            </p:nvSpPr>
            <p:spPr>
              <a:xfrm>
                <a:off x="2115" y="2688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1" name="任意多边形 161810"/>
              <p:cNvSpPr/>
              <p:nvPr/>
            </p:nvSpPr>
            <p:spPr>
              <a:xfrm>
                <a:off x="2217" y="2662"/>
                <a:ext cx="192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1812" name="组合 161811"/>
          <p:cNvGrpSpPr/>
          <p:nvPr/>
        </p:nvGrpSpPr>
        <p:grpSpPr>
          <a:xfrm>
            <a:off x="6610350" y="1630363"/>
            <a:ext cx="1120775" cy="3451225"/>
            <a:chOff x="4164" y="1027"/>
            <a:chExt cx="706" cy="2174"/>
          </a:xfrm>
        </p:grpSpPr>
        <p:grpSp>
          <p:nvGrpSpPr>
            <p:cNvPr id="161813" name="组合 161812"/>
            <p:cNvGrpSpPr/>
            <p:nvPr/>
          </p:nvGrpSpPr>
          <p:grpSpPr>
            <a:xfrm>
              <a:off x="4164" y="1027"/>
              <a:ext cx="697" cy="860"/>
              <a:chOff x="3867" y="1362"/>
              <a:chExt cx="487" cy="601"/>
            </a:xfrm>
          </p:grpSpPr>
          <p:sp>
            <p:nvSpPr>
              <p:cNvPr id="161814" name="任意多边形 161813"/>
              <p:cNvSpPr/>
              <p:nvPr/>
            </p:nvSpPr>
            <p:spPr>
              <a:xfrm>
                <a:off x="3867" y="1362"/>
                <a:ext cx="39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169">
                    <a:moveTo>
                      <a:pt x="0" y="0"/>
                    </a:moveTo>
                    <a:lnTo>
                      <a:pt x="3168" y="0"/>
                    </a:lnTo>
                    <a:lnTo>
                      <a:pt x="316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5" name="任意多边形 161814"/>
              <p:cNvSpPr/>
              <p:nvPr/>
            </p:nvSpPr>
            <p:spPr>
              <a:xfrm>
                <a:off x="4263" y="1362"/>
                <a:ext cx="1" cy="462"/>
              </a:xfrm>
              <a:custGeom>
                <a:avLst/>
                <a:gdLst/>
                <a:ahLst/>
                <a:cxnLst/>
                <a:rect l="0" t="0" r="0" b="0"/>
                <a:pathLst>
                  <a:path w="1" h="3696">
                    <a:moveTo>
                      <a:pt x="0" y="0"/>
                    </a:moveTo>
                    <a:lnTo>
                      <a:pt x="0" y="3696"/>
                    </a:lnTo>
                    <a:lnTo>
                      <a:pt x="1" y="369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6" name="任意多边形 161815"/>
              <p:cNvSpPr/>
              <p:nvPr/>
            </p:nvSpPr>
            <p:spPr>
              <a:xfrm>
                <a:off x="4263" y="1824"/>
                <a:ext cx="90" cy="1"/>
              </a:xfrm>
              <a:custGeom>
                <a:avLst/>
                <a:gdLst/>
                <a:ahLst/>
                <a:cxnLst/>
                <a:rect l="0" t="0" r="0" b="0"/>
                <a:pathLst>
                  <a:path w="721">
                    <a:moveTo>
                      <a:pt x="0" y="0"/>
                    </a:moveTo>
                    <a:lnTo>
                      <a:pt x="720" y="0"/>
                    </a:lnTo>
                    <a:lnTo>
                      <a:pt x="72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7" name="任意多边形 161816"/>
              <p:cNvSpPr/>
              <p:nvPr/>
            </p:nvSpPr>
            <p:spPr>
              <a:xfrm>
                <a:off x="4353" y="1824"/>
                <a:ext cx="1" cy="138"/>
              </a:xfrm>
              <a:custGeom>
                <a:avLst/>
                <a:gdLst/>
                <a:ahLst/>
                <a:cxnLst/>
                <a:rect l="0" t="0" r="0" b="0"/>
                <a:pathLst>
                  <a:path w="1" h="1104">
                    <a:moveTo>
                      <a:pt x="0" y="0"/>
                    </a:moveTo>
                    <a:lnTo>
                      <a:pt x="0" y="1104"/>
                    </a:lnTo>
                    <a:lnTo>
                      <a:pt x="1" y="110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8" name="任意多边形 161817"/>
              <p:cNvSpPr/>
              <p:nvPr/>
            </p:nvSpPr>
            <p:spPr>
              <a:xfrm>
                <a:off x="3867" y="1362"/>
                <a:ext cx="1" cy="600"/>
              </a:xfrm>
              <a:custGeom>
                <a:avLst/>
                <a:gdLst/>
                <a:ahLst/>
                <a:cxnLst/>
                <a:rect l="0" t="0" r="0" b="0"/>
                <a:pathLst>
                  <a:path w="1" h="4800">
                    <a:moveTo>
                      <a:pt x="0" y="0"/>
                    </a:moveTo>
                    <a:lnTo>
                      <a:pt x="0" y="4800"/>
                    </a:lnTo>
                    <a:lnTo>
                      <a:pt x="1" y="480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9" name="任意多边形 161818"/>
              <p:cNvSpPr/>
              <p:nvPr/>
            </p:nvSpPr>
            <p:spPr>
              <a:xfrm>
                <a:off x="3867" y="1962"/>
                <a:ext cx="48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889">
                    <a:moveTo>
                      <a:pt x="0" y="0"/>
                    </a:moveTo>
                    <a:lnTo>
                      <a:pt x="3888" y="0"/>
                    </a:lnTo>
                    <a:lnTo>
                      <a:pt x="388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0" name="任意多边形 161819"/>
              <p:cNvSpPr/>
              <p:nvPr/>
            </p:nvSpPr>
            <p:spPr>
              <a:xfrm>
                <a:off x="3867" y="1512"/>
                <a:ext cx="396" cy="1"/>
              </a:xfrm>
              <a:custGeom>
                <a:avLst/>
                <a:gdLst/>
                <a:ahLst/>
                <a:cxnLst/>
                <a:rect l="0" t="0" r="0" b="0"/>
                <a:pathLst>
                  <a:path w="3169">
                    <a:moveTo>
                      <a:pt x="0" y="0"/>
                    </a:moveTo>
                    <a:lnTo>
                      <a:pt x="3168" y="0"/>
                    </a:lnTo>
                    <a:lnTo>
                      <a:pt x="316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821" name="组合 161820"/>
            <p:cNvGrpSpPr/>
            <p:nvPr/>
          </p:nvGrpSpPr>
          <p:grpSpPr>
            <a:xfrm>
              <a:off x="4199" y="2736"/>
              <a:ext cx="671" cy="465"/>
              <a:chOff x="3891" y="2556"/>
              <a:chExt cx="469" cy="325"/>
            </a:xfrm>
          </p:grpSpPr>
          <p:sp>
            <p:nvSpPr>
              <p:cNvPr id="161822" name="任意多边形 161821"/>
              <p:cNvSpPr/>
              <p:nvPr/>
            </p:nvSpPr>
            <p:spPr>
              <a:xfrm>
                <a:off x="3891" y="2556"/>
                <a:ext cx="468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45">
                    <a:moveTo>
                      <a:pt x="0" y="0"/>
                    </a:moveTo>
                    <a:lnTo>
                      <a:pt x="3744" y="0"/>
                    </a:lnTo>
                    <a:lnTo>
                      <a:pt x="3745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3" name="任意多边形 161822"/>
              <p:cNvSpPr/>
              <p:nvPr/>
            </p:nvSpPr>
            <p:spPr>
              <a:xfrm>
                <a:off x="4359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0"/>
                    </a:moveTo>
                    <a:lnTo>
                      <a:pt x="0" y="2592"/>
                    </a:lnTo>
                    <a:lnTo>
                      <a:pt x="1" y="25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4" name="任意多边形 161823"/>
              <p:cNvSpPr/>
              <p:nvPr/>
            </p:nvSpPr>
            <p:spPr>
              <a:xfrm>
                <a:off x="3891" y="2880"/>
                <a:ext cx="468" cy="1"/>
              </a:xfrm>
              <a:custGeom>
                <a:avLst/>
                <a:gdLst/>
                <a:ahLst/>
                <a:cxnLst/>
                <a:rect l="0" t="0" r="0" b="0"/>
                <a:pathLst>
                  <a:path w="3744">
                    <a:moveTo>
                      <a:pt x="3744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5" name="任意多边形 161824"/>
              <p:cNvSpPr/>
              <p:nvPr/>
            </p:nvSpPr>
            <p:spPr>
              <a:xfrm>
                <a:off x="3891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259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6" name="任意多边形 161825"/>
              <p:cNvSpPr/>
              <p:nvPr/>
            </p:nvSpPr>
            <p:spPr>
              <a:xfrm>
                <a:off x="4257" y="2556"/>
                <a:ext cx="1" cy="324"/>
              </a:xfrm>
              <a:custGeom>
                <a:avLst/>
                <a:gdLst/>
                <a:ahLst/>
                <a:cxnLst/>
                <a:rect l="0" t="0" r="0" b="0"/>
                <a:pathLst>
                  <a:path w="1" h="2592">
                    <a:moveTo>
                      <a:pt x="0" y="0"/>
                    </a:moveTo>
                    <a:lnTo>
                      <a:pt x="0" y="2592"/>
                    </a:lnTo>
                    <a:lnTo>
                      <a:pt x="1" y="259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27" name="任意多边形 161826"/>
              <p:cNvSpPr/>
              <p:nvPr/>
            </p:nvSpPr>
            <p:spPr>
              <a:xfrm>
                <a:off x="3891" y="2766"/>
                <a:ext cx="366" cy="1"/>
              </a:xfrm>
              <a:custGeom>
                <a:avLst/>
                <a:gdLst/>
                <a:ahLst/>
                <a:cxnLst/>
                <a:rect l="0" t="0" r="0" b="0"/>
                <a:pathLst>
                  <a:path w="2929">
                    <a:moveTo>
                      <a:pt x="0" y="0"/>
                    </a:moveTo>
                    <a:lnTo>
                      <a:pt x="2928" y="0"/>
                    </a:lnTo>
                    <a:lnTo>
                      <a:pt x="292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61828" name="图片 16182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1829" name="图片 161828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图片 162817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2819" name="标题 162818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轴测投影图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2820" name="组合 162819"/>
          <p:cNvGrpSpPr/>
          <p:nvPr/>
        </p:nvGrpSpPr>
        <p:grpSpPr>
          <a:xfrm>
            <a:off x="1331913" y="1989138"/>
            <a:ext cx="6372225" cy="3465512"/>
            <a:chOff x="832" y="1604"/>
            <a:chExt cx="4014" cy="2183"/>
          </a:xfrm>
        </p:grpSpPr>
        <p:grpSp>
          <p:nvGrpSpPr>
            <p:cNvPr id="162821" name="组合 162820"/>
            <p:cNvGrpSpPr/>
            <p:nvPr/>
          </p:nvGrpSpPr>
          <p:grpSpPr>
            <a:xfrm>
              <a:off x="1320" y="1604"/>
              <a:ext cx="3526" cy="1948"/>
              <a:chOff x="1306" y="1063"/>
              <a:chExt cx="3080" cy="1702"/>
            </a:xfrm>
          </p:grpSpPr>
          <p:sp>
            <p:nvSpPr>
              <p:cNvPr id="162822" name="任意多边形 162821"/>
              <p:cNvSpPr/>
              <p:nvPr/>
            </p:nvSpPr>
            <p:spPr>
              <a:xfrm>
                <a:off x="1306" y="1484"/>
                <a:ext cx="2643" cy="920"/>
              </a:xfrm>
              <a:custGeom>
                <a:avLst/>
                <a:gdLst/>
                <a:ahLst/>
                <a:cxnLst/>
                <a:rect l="0" t="0" r="0" b="0"/>
                <a:pathLst>
                  <a:path w="18420" h="6408">
                    <a:moveTo>
                      <a:pt x="18420" y="0"/>
                    </a:moveTo>
                    <a:lnTo>
                      <a:pt x="0" y="6408"/>
                    </a:lnTo>
                    <a:lnTo>
                      <a:pt x="1" y="6408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3" name="任意多边形 162822"/>
              <p:cNvSpPr/>
              <p:nvPr/>
            </p:nvSpPr>
            <p:spPr>
              <a:xfrm>
                <a:off x="1306" y="1845"/>
                <a:ext cx="2643" cy="920"/>
              </a:xfrm>
              <a:custGeom>
                <a:avLst/>
                <a:gdLst/>
                <a:ahLst/>
                <a:cxnLst/>
                <a:rect l="0" t="0" r="0" b="0"/>
                <a:pathLst>
                  <a:path w="18420" h="6409">
                    <a:moveTo>
                      <a:pt x="18420" y="0"/>
                    </a:moveTo>
                    <a:lnTo>
                      <a:pt x="0" y="6409"/>
                    </a:lnTo>
                    <a:lnTo>
                      <a:pt x="1" y="6409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4" name="任意多边形 162823"/>
              <p:cNvSpPr/>
              <p:nvPr/>
            </p:nvSpPr>
            <p:spPr>
              <a:xfrm>
                <a:off x="1453" y="1416"/>
                <a:ext cx="2377" cy="825"/>
              </a:xfrm>
              <a:custGeom>
                <a:avLst/>
                <a:gdLst/>
                <a:ahLst/>
                <a:cxnLst/>
                <a:rect l="0" t="0" r="0" b="0"/>
                <a:pathLst>
                  <a:path w="16556" h="5759">
                    <a:moveTo>
                      <a:pt x="16556" y="0"/>
                    </a:moveTo>
                    <a:lnTo>
                      <a:pt x="0" y="5759"/>
                    </a:lnTo>
                    <a:lnTo>
                      <a:pt x="1" y="5759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5" name="任意多边形 162824"/>
              <p:cNvSpPr/>
              <p:nvPr/>
            </p:nvSpPr>
            <p:spPr>
              <a:xfrm>
                <a:off x="1453" y="1133"/>
                <a:ext cx="2377" cy="827"/>
              </a:xfrm>
              <a:custGeom>
                <a:avLst/>
                <a:gdLst/>
                <a:ahLst/>
                <a:cxnLst/>
                <a:rect l="0" t="0" r="0" b="0"/>
                <a:pathLst>
                  <a:path w="16556" h="5760">
                    <a:moveTo>
                      <a:pt x="16556" y="0"/>
                    </a:moveTo>
                    <a:lnTo>
                      <a:pt x="0" y="5760"/>
                    </a:lnTo>
                    <a:lnTo>
                      <a:pt x="1" y="5760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6" name="任意多边形 162825"/>
              <p:cNvSpPr/>
              <p:nvPr/>
            </p:nvSpPr>
            <p:spPr>
              <a:xfrm>
                <a:off x="1601" y="1063"/>
                <a:ext cx="2108" cy="733"/>
              </a:xfrm>
              <a:custGeom>
                <a:avLst/>
                <a:gdLst/>
                <a:ahLst/>
                <a:cxnLst/>
                <a:rect l="0" t="0" r="0" b="0"/>
                <a:pathLst>
                  <a:path w="14690" h="5110">
                    <a:moveTo>
                      <a:pt x="14690" y="0"/>
                    </a:moveTo>
                    <a:lnTo>
                      <a:pt x="0" y="5110"/>
                    </a:lnTo>
                    <a:lnTo>
                      <a:pt x="1" y="5110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7" name="任意多边形 162826"/>
              <p:cNvSpPr/>
              <p:nvPr/>
            </p:nvSpPr>
            <p:spPr>
              <a:xfrm>
                <a:off x="1744" y="1795"/>
                <a:ext cx="2642" cy="919"/>
              </a:xfrm>
              <a:custGeom>
                <a:avLst/>
                <a:gdLst/>
                <a:ahLst/>
                <a:cxnLst/>
                <a:rect l="0" t="0" r="0" b="0"/>
                <a:pathLst>
                  <a:path w="18421" h="6409">
                    <a:moveTo>
                      <a:pt x="18421" y="0"/>
                    </a:moveTo>
                    <a:lnTo>
                      <a:pt x="0" y="6409"/>
                    </a:lnTo>
                    <a:lnTo>
                      <a:pt x="1" y="6409"/>
                    </a:lnTo>
                  </a:path>
                </a:pathLst>
              </a:custGeom>
              <a:solidFill>
                <a:srgbClr val="5F5F5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2828" name="组合 162827"/>
            <p:cNvGrpSpPr/>
            <p:nvPr/>
          </p:nvGrpSpPr>
          <p:grpSpPr>
            <a:xfrm>
              <a:off x="832" y="1889"/>
              <a:ext cx="1694" cy="1898"/>
              <a:chOff x="1120" y="1968"/>
              <a:chExt cx="1480" cy="1658"/>
            </a:xfrm>
          </p:grpSpPr>
          <p:grpSp>
            <p:nvGrpSpPr>
              <p:cNvPr id="162829" name="组合 162828"/>
              <p:cNvGrpSpPr/>
              <p:nvPr/>
            </p:nvGrpSpPr>
            <p:grpSpPr>
              <a:xfrm>
                <a:off x="1120" y="1968"/>
                <a:ext cx="1480" cy="1658"/>
                <a:chOff x="880" y="1312"/>
                <a:chExt cx="1480" cy="1658"/>
              </a:xfrm>
            </p:grpSpPr>
            <p:grpSp>
              <p:nvGrpSpPr>
                <p:cNvPr id="162830" name="组合 162829"/>
                <p:cNvGrpSpPr/>
                <p:nvPr/>
              </p:nvGrpSpPr>
              <p:grpSpPr>
                <a:xfrm>
                  <a:off x="1057" y="1466"/>
                  <a:ext cx="993" cy="1431"/>
                  <a:chOff x="1250" y="2055"/>
                  <a:chExt cx="865" cy="1246"/>
                </a:xfrm>
              </p:grpSpPr>
              <p:sp>
                <p:nvSpPr>
                  <p:cNvPr id="162831" name="任意多边形 162830"/>
                  <p:cNvSpPr/>
                  <p:nvPr/>
                </p:nvSpPr>
                <p:spPr>
                  <a:xfrm>
                    <a:off x="2105" y="2148"/>
                    <a:ext cx="1" cy="71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680">
                        <a:moveTo>
                          <a:pt x="0" y="5680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2" name="任意多边形 162831"/>
                  <p:cNvSpPr/>
                  <p:nvPr/>
                </p:nvSpPr>
                <p:spPr>
                  <a:xfrm>
                    <a:off x="2095" y="2055"/>
                    <a:ext cx="20" cy="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5" h="749">
                        <a:moveTo>
                          <a:pt x="0" y="749"/>
                        </a:moveTo>
                        <a:lnTo>
                          <a:pt x="78" y="0"/>
                        </a:lnTo>
                        <a:lnTo>
                          <a:pt x="155" y="749"/>
                        </a:lnTo>
                        <a:lnTo>
                          <a:pt x="0" y="749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3" name="任意多边形 162832"/>
                  <p:cNvSpPr/>
                  <p:nvPr/>
                </p:nvSpPr>
                <p:spPr>
                  <a:xfrm>
                    <a:off x="2095" y="2055"/>
                    <a:ext cx="20" cy="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5" h="749">
                        <a:moveTo>
                          <a:pt x="0" y="749"/>
                        </a:moveTo>
                        <a:lnTo>
                          <a:pt x="78" y="0"/>
                        </a:lnTo>
                        <a:lnTo>
                          <a:pt x="155" y="749"/>
                        </a:lnTo>
                        <a:lnTo>
                          <a:pt x="0" y="749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4" name="任意多边形 162833"/>
                  <p:cNvSpPr/>
                  <p:nvPr/>
                </p:nvSpPr>
                <p:spPr>
                  <a:xfrm>
                    <a:off x="1767" y="2868"/>
                    <a:ext cx="329" cy="3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31" h="2911">
                        <a:moveTo>
                          <a:pt x="2631" y="0"/>
                        </a:moveTo>
                        <a:lnTo>
                          <a:pt x="0" y="2911"/>
                        </a:lnTo>
                        <a:lnTo>
                          <a:pt x="1" y="2911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5" name="任意多边形 162834"/>
                  <p:cNvSpPr/>
                  <p:nvPr/>
                </p:nvSpPr>
                <p:spPr>
                  <a:xfrm>
                    <a:off x="1703" y="3226"/>
                    <a:ext cx="71" cy="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8" h="604">
                        <a:moveTo>
                          <a:pt x="568" y="106"/>
                        </a:moveTo>
                        <a:lnTo>
                          <a:pt x="0" y="604"/>
                        </a:lnTo>
                        <a:lnTo>
                          <a:pt x="455" y="0"/>
                        </a:lnTo>
                        <a:lnTo>
                          <a:pt x="568" y="106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6" name="任意多边形 162835"/>
                  <p:cNvSpPr/>
                  <p:nvPr/>
                </p:nvSpPr>
                <p:spPr>
                  <a:xfrm>
                    <a:off x="1703" y="3226"/>
                    <a:ext cx="71" cy="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8" h="604">
                        <a:moveTo>
                          <a:pt x="568" y="106"/>
                        </a:moveTo>
                        <a:lnTo>
                          <a:pt x="0" y="604"/>
                        </a:lnTo>
                        <a:lnTo>
                          <a:pt x="455" y="0"/>
                        </a:lnTo>
                        <a:lnTo>
                          <a:pt x="568" y="106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7" name="任意多边形 162836"/>
                  <p:cNvSpPr/>
                  <p:nvPr/>
                </p:nvSpPr>
                <p:spPr>
                  <a:xfrm>
                    <a:off x="1358" y="2868"/>
                    <a:ext cx="738" cy="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902" h="784">
                        <a:moveTo>
                          <a:pt x="5902" y="0"/>
                        </a:moveTo>
                        <a:lnTo>
                          <a:pt x="0" y="784"/>
                        </a:lnTo>
                        <a:lnTo>
                          <a:pt x="1" y="784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8" name="任意多边形 162837"/>
                  <p:cNvSpPr/>
                  <p:nvPr/>
                </p:nvSpPr>
                <p:spPr>
                  <a:xfrm>
                    <a:off x="1250" y="2956"/>
                    <a:ext cx="11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77" h="196">
                        <a:moveTo>
                          <a:pt x="877" y="155"/>
                        </a:moveTo>
                        <a:lnTo>
                          <a:pt x="0" y="196"/>
                        </a:lnTo>
                        <a:lnTo>
                          <a:pt x="856" y="0"/>
                        </a:lnTo>
                        <a:lnTo>
                          <a:pt x="877" y="155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39" name="任意多边形 162838"/>
                  <p:cNvSpPr/>
                  <p:nvPr/>
                </p:nvSpPr>
                <p:spPr>
                  <a:xfrm>
                    <a:off x="1250" y="2956"/>
                    <a:ext cx="110" cy="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77" h="196">
                        <a:moveTo>
                          <a:pt x="877" y="155"/>
                        </a:moveTo>
                        <a:lnTo>
                          <a:pt x="0" y="196"/>
                        </a:lnTo>
                        <a:lnTo>
                          <a:pt x="856" y="0"/>
                        </a:lnTo>
                        <a:lnTo>
                          <a:pt x="877" y="155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2840" name="文本框 162839"/>
                <p:cNvSpPr txBox="1"/>
                <p:nvPr/>
              </p:nvSpPr>
              <p:spPr>
                <a:xfrm>
                  <a:off x="1981" y="1312"/>
                  <a:ext cx="353" cy="20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Z</a:t>
                  </a:r>
                  <a:endParaRPr lang="en-US" altLang="zh-CN" sz="1800" i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2841" name="文本框 162840"/>
                <p:cNvSpPr txBox="1"/>
                <p:nvPr/>
              </p:nvSpPr>
              <p:spPr>
                <a:xfrm>
                  <a:off x="880" y="2502"/>
                  <a:ext cx="353" cy="20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X</a:t>
                  </a:r>
                  <a:endParaRPr lang="en-US" altLang="zh-CN" sz="1800" i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2842" name="文本框 162841"/>
                <p:cNvSpPr txBox="1"/>
                <p:nvPr/>
              </p:nvSpPr>
              <p:spPr>
                <a:xfrm>
                  <a:off x="2007" y="2249"/>
                  <a:ext cx="353" cy="20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O</a:t>
                  </a:r>
                  <a:endParaRPr lang="en-US" altLang="zh-CN" sz="1800" i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2843" name="文本框 162842"/>
                <p:cNvSpPr txBox="1"/>
                <p:nvPr/>
              </p:nvSpPr>
              <p:spPr>
                <a:xfrm>
                  <a:off x="1576" y="2768"/>
                  <a:ext cx="366" cy="20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>
                      <a:latin typeface="Times New Roman" panose="02020603050405020304" pitchFamily="18" charset="0"/>
                    </a:rPr>
                    <a:t>Y</a:t>
                  </a:r>
                  <a:endParaRPr lang="en-US" altLang="zh-CN" sz="1800" i="1" baseline="-25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2844" name="组合 162843"/>
              <p:cNvGrpSpPr/>
              <p:nvPr/>
            </p:nvGrpSpPr>
            <p:grpSpPr>
              <a:xfrm>
                <a:off x="1546" y="2395"/>
                <a:ext cx="733" cy="1034"/>
                <a:chOff x="1467" y="2292"/>
                <a:chExt cx="639" cy="901"/>
              </a:xfrm>
            </p:grpSpPr>
            <p:grpSp>
              <p:nvGrpSpPr>
                <p:cNvPr id="162845" name="组合 162844"/>
                <p:cNvGrpSpPr/>
                <p:nvPr/>
              </p:nvGrpSpPr>
              <p:grpSpPr>
                <a:xfrm>
                  <a:off x="1467" y="2292"/>
                  <a:ext cx="639" cy="901"/>
                  <a:chOff x="1467" y="2292"/>
                  <a:chExt cx="639" cy="901"/>
                </a:xfrm>
              </p:grpSpPr>
              <p:sp>
                <p:nvSpPr>
                  <p:cNvPr id="162846" name="任意多边形 162845"/>
                  <p:cNvSpPr/>
                  <p:nvPr/>
                </p:nvSpPr>
                <p:spPr>
                  <a:xfrm>
                    <a:off x="1467" y="2872"/>
                    <a:ext cx="1" cy="32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2562">
                        <a:moveTo>
                          <a:pt x="0" y="0"/>
                        </a:moveTo>
                        <a:lnTo>
                          <a:pt x="0" y="2562"/>
                        </a:lnTo>
                        <a:lnTo>
                          <a:pt x="1" y="2562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47" name="任意多边形 162846"/>
                  <p:cNvSpPr/>
                  <p:nvPr/>
                </p:nvSpPr>
                <p:spPr>
                  <a:xfrm>
                    <a:off x="1848" y="2822"/>
                    <a:ext cx="1" cy="3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2561">
                        <a:moveTo>
                          <a:pt x="0" y="0"/>
                        </a:moveTo>
                        <a:lnTo>
                          <a:pt x="0" y="2561"/>
                        </a:lnTo>
                        <a:lnTo>
                          <a:pt x="1" y="2561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48" name="任意多边形 162847"/>
                  <p:cNvSpPr/>
                  <p:nvPr/>
                </p:nvSpPr>
                <p:spPr>
                  <a:xfrm>
                    <a:off x="1467" y="2822"/>
                    <a:ext cx="381" cy="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" h="401">
                        <a:moveTo>
                          <a:pt x="0" y="401"/>
                        </a:moveTo>
                        <a:lnTo>
                          <a:pt x="3047" y="0"/>
                        </a:lnTo>
                        <a:lnTo>
                          <a:pt x="3048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49" name="任意多边形 162848"/>
                  <p:cNvSpPr/>
                  <p:nvPr/>
                </p:nvSpPr>
                <p:spPr>
                  <a:xfrm>
                    <a:off x="1467" y="3142"/>
                    <a:ext cx="381" cy="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" h="402">
                        <a:moveTo>
                          <a:pt x="0" y="402"/>
                        </a:moveTo>
                        <a:lnTo>
                          <a:pt x="3047" y="0"/>
                        </a:lnTo>
                        <a:lnTo>
                          <a:pt x="3048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0" name="任意多边形 162849"/>
                  <p:cNvSpPr/>
                  <p:nvPr/>
                </p:nvSpPr>
                <p:spPr>
                  <a:xfrm>
                    <a:off x="1467" y="2730"/>
                    <a:ext cx="128" cy="1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0" h="1136">
                        <a:moveTo>
                          <a:pt x="0" y="1136"/>
                        </a:moveTo>
                        <a:lnTo>
                          <a:pt x="1029" y="0"/>
                        </a:lnTo>
                        <a:lnTo>
                          <a:pt x="103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1" name="任意多边形 162850"/>
                  <p:cNvSpPr/>
                  <p:nvPr/>
                </p:nvSpPr>
                <p:spPr>
                  <a:xfrm>
                    <a:off x="1848" y="2680"/>
                    <a:ext cx="128" cy="1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1" h="1137">
                        <a:moveTo>
                          <a:pt x="0" y="1137"/>
                        </a:moveTo>
                        <a:lnTo>
                          <a:pt x="1030" y="0"/>
                        </a:lnTo>
                        <a:lnTo>
                          <a:pt x="1031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2" name="任意多边形 162851"/>
                  <p:cNvSpPr/>
                  <p:nvPr/>
                </p:nvSpPr>
                <p:spPr>
                  <a:xfrm>
                    <a:off x="1848" y="2858"/>
                    <a:ext cx="257" cy="2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60" h="2272">
                        <a:moveTo>
                          <a:pt x="0" y="2272"/>
                        </a:moveTo>
                        <a:lnTo>
                          <a:pt x="2059" y="0"/>
                        </a:lnTo>
                        <a:lnTo>
                          <a:pt x="206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3" name="任意多边形 162852"/>
                  <p:cNvSpPr/>
                  <p:nvPr/>
                </p:nvSpPr>
                <p:spPr>
                  <a:xfrm>
                    <a:off x="1595" y="2680"/>
                    <a:ext cx="381" cy="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9" h="402">
                        <a:moveTo>
                          <a:pt x="0" y="402"/>
                        </a:moveTo>
                        <a:lnTo>
                          <a:pt x="3048" y="0"/>
                        </a:lnTo>
                        <a:lnTo>
                          <a:pt x="3049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4" name="任意多边形 162853"/>
                  <p:cNvSpPr/>
                  <p:nvPr/>
                </p:nvSpPr>
                <p:spPr>
                  <a:xfrm>
                    <a:off x="1595" y="2485"/>
                    <a:ext cx="1" cy="2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967">
                        <a:moveTo>
                          <a:pt x="0" y="1967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5" name="任意多边形 162854"/>
                  <p:cNvSpPr/>
                  <p:nvPr/>
                </p:nvSpPr>
                <p:spPr>
                  <a:xfrm>
                    <a:off x="1976" y="2434"/>
                    <a:ext cx="1" cy="2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1968">
                        <a:moveTo>
                          <a:pt x="0" y="1968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6" name="任意多边形 162855"/>
                  <p:cNvSpPr/>
                  <p:nvPr/>
                </p:nvSpPr>
                <p:spPr>
                  <a:xfrm>
                    <a:off x="1595" y="2434"/>
                    <a:ext cx="381" cy="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9" h="403">
                        <a:moveTo>
                          <a:pt x="0" y="403"/>
                        </a:moveTo>
                        <a:lnTo>
                          <a:pt x="3048" y="0"/>
                        </a:lnTo>
                        <a:lnTo>
                          <a:pt x="3049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7" name="任意多边形 162856"/>
                  <p:cNvSpPr/>
                  <p:nvPr/>
                </p:nvSpPr>
                <p:spPr>
                  <a:xfrm>
                    <a:off x="1595" y="2342"/>
                    <a:ext cx="129" cy="1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1" h="1137">
                        <a:moveTo>
                          <a:pt x="0" y="1137"/>
                        </a:moveTo>
                        <a:lnTo>
                          <a:pt x="1030" y="0"/>
                        </a:lnTo>
                        <a:lnTo>
                          <a:pt x="1031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8" name="任意多边形 162857"/>
                  <p:cNvSpPr/>
                  <p:nvPr/>
                </p:nvSpPr>
                <p:spPr>
                  <a:xfrm>
                    <a:off x="1976" y="2292"/>
                    <a:ext cx="129" cy="1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30" h="1136">
                        <a:moveTo>
                          <a:pt x="0" y="1136"/>
                        </a:moveTo>
                        <a:lnTo>
                          <a:pt x="1029" y="0"/>
                        </a:lnTo>
                        <a:lnTo>
                          <a:pt x="1030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9" name="任意多边形 162858"/>
                  <p:cNvSpPr/>
                  <p:nvPr/>
                </p:nvSpPr>
                <p:spPr>
                  <a:xfrm>
                    <a:off x="1724" y="2292"/>
                    <a:ext cx="381" cy="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8" h="402">
                        <a:moveTo>
                          <a:pt x="0" y="402"/>
                        </a:moveTo>
                        <a:lnTo>
                          <a:pt x="3047" y="0"/>
                        </a:lnTo>
                        <a:lnTo>
                          <a:pt x="3048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0" name="任意多边形 162859"/>
                  <p:cNvSpPr/>
                  <p:nvPr/>
                </p:nvSpPr>
                <p:spPr>
                  <a:xfrm>
                    <a:off x="2105" y="2292"/>
                    <a:ext cx="1" cy="5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4530">
                        <a:moveTo>
                          <a:pt x="0" y="0"/>
                        </a:moveTo>
                        <a:lnTo>
                          <a:pt x="0" y="4530"/>
                        </a:lnTo>
                        <a:lnTo>
                          <a:pt x="1" y="453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861" name="组合 162860"/>
                <p:cNvGrpSpPr/>
                <p:nvPr/>
              </p:nvGrpSpPr>
              <p:grpSpPr>
                <a:xfrm>
                  <a:off x="1467" y="2342"/>
                  <a:ext cx="629" cy="851"/>
                  <a:chOff x="1467" y="2342"/>
                  <a:chExt cx="629" cy="851"/>
                </a:xfrm>
              </p:grpSpPr>
              <p:sp>
                <p:nvSpPr>
                  <p:cNvPr id="162862" name="任意多边形 162861"/>
                  <p:cNvSpPr/>
                  <p:nvPr/>
                </p:nvSpPr>
                <p:spPr>
                  <a:xfrm>
                    <a:off x="1467" y="3146"/>
                    <a:ext cx="42" cy="4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5" h="369">
                        <a:moveTo>
                          <a:pt x="0" y="369"/>
                        </a:moveTo>
                        <a:lnTo>
                          <a:pt x="334" y="0"/>
                        </a:lnTo>
                        <a:lnTo>
                          <a:pt x="335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3" name="任意多边形 162862"/>
                  <p:cNvSpPr/>
                  <p:nvPr/>
                </p:nvSpPr>
                <p:spPr>
                  <a:xfrm>
                    <a:off x="1533" y="3064"/>
                    <a:ext cx="50" cy="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8" h="439">
                        <a:moveTo>
                          <a:pt x="0" y="439"/>
                        </a:moveTo>
                        <a:lnTo>
                          <a:pt x="397" y="0"/>
                        </a:lnTo>
                        <a:lnTo>
                          <a:pt x="398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4" name="任意多边形 162863"/>
                  <p:cNvSpPr/>
                  <p:nvPr/>
                </p:nvSpPr>
                <p:spPr>
                  <a:xfrm>
                    <a:off x="1608" y="2982"/>
                    <a:ext cx="50" cy="5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9" h="438">
                        <a:moveTo>
                          <a:pt x="0" y="438"/>
                        </a:moveTo>
                        <a:lnTo>
                          <a:pt x="397" y="0"/>
                        </a:lnTo>
                        <a:lnTo>
                          <a:pt x="399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5" name="任意多边形 162864"/>
                  <p:cNvSpPr/>
                  <p:nvPr/>
                </p:nvSpPr>
                <p:spPr>
                  <a:xfrm>
                    <a:off x="1682" y="2909"/>
                    <a:ext cx="42" cy="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6" h="369">
                        <a:moveTo>
                          <a:pt x="0" y="369"/>
                        </a:moveTo>
                        <a:lnTo>
                          <a:pt x="335" y="0"/>
                        </a:lnTo>
                        <a:lnTo>
                          <a:pt x="336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6" name="任意多边形 162865"/>
                  <p:cNvSpPr/>
                  <p:nvPr/>
                </p:nvSpPr>
                <p:spPr>
                  <a:xfrm>
                    <a:off x="1724" y="2342"/>
                    <a:ext cx="1" cy="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342">
                        <a:moveTo>
                          <a:pt x="0" y="0"/>
                        </a:moveTo>
                        <a:lnTo>
                          <a:pt x="0" y="342"/>
                        </a:lnTo>
                        <a:lnTo>
                          <a:pt x="1" y="34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7" name="任意多边形 162866"/>
                  <p:cNvSpPr/>
                  <p:nvPr/>
                </p:nvSpPr>
                <p:spPr>
                  <a:xfrm>
                    <a:off x="1724" y="2422"/>
                    <a:ext cx="1" cy="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2">
                        <a:moveTo>
                          <a:pt x="0" y="0"/>
                        </a:moveTo>
                        <a:lnTo>
                          <a:pt x="0" y="592"/>
                        </a:lnTo>
                        <a:lnTo>
                          <a:pt x="1" y="59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8" name="任意多边形 162867"/>
                  <p:cNvSpPr/>
                  <p:nvPr/>
                </p:nvSpPr>
                <p:spPr>
                  <a:xfrm>
                    <a:off x="1724" y="2533"/>
                    <a:ext cx="1" cy="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2">
                        <a:moveTo>
                          <a:pt x="0" y="0"/>
                        </a:moveTo>
                        <a:lnTo>
                          <a:pt x="0" y="592"/>
                        </a:lnTo>
                        <a:lnTo>
                          <a:pt x="1" y="59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9" name="任意多边形 162868"/>
                  <p:cNvSpPr/>
                  <p:nvPr/>
                </p:nvSpPr>
                <p:spPr>
                  <a:xfrm>
                    <a:off x="1724" y="2644"/>
                    <a:ext cx="1" cy="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2">
                        <a:moveTo>
                          <a:pt x="0" y="0"/>
                        </a:moveTo>
                        <a:lnTo>
                          <a:pt x="0" y="592"/>
                        </a:lnTo>
                        <a:lnTo>
                          <a:pt x="1" y="59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0" name="任意多边形 162869"/>
                  <p:cNvSpPr/>
                  <p:nvPr/>
                </p:nvSpPr>
                <p:spPr>
                  <a:xfrm>
                    <a:off x="1724" y="2755"/>
                    <a:ext cx="1" cy="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592">
                        <a:moveTo>
                          <a:pt x="0" y="0"/>
                        </a:moveTo>
                        <a:lnTo>
                          <a:pt x="0" y="592"/>
                        </a:lnTo>
                        <a:lnTo>
                          <a:pt x="1" y="59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1" name="任意多边形 162870"/>
                  <p:cNvSpPr/>
                  <p:nvPr/>
                </p:nvSpPr>
                <p:spPr>
                  <a:xfrm>
                    <a:off x="1724" y="2866"/>
                    <a:ext cx="1" cy="4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" h="342">
                        <a:moveTo>
                          <a:pt x="0" y="0"/>
                        </a:moveTo>
                        <a:lnTo>
                          <a:pt x="0" y="342"/>
                        </a:lnTo>
                        <a:lnTo>
                          <a:pt x="1" y="34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2" name="任意多边形 162871"/>
                  <p:cNvSpPr/>
                  <p:nvPr/>
                </p:nvSpPr>
                <p:spPr>
                  <a:xfrm>
                    <a:off x="1715" y="2910"/>
                    <a:ext cx="63" cy="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0" h="66">
                        <a:moveTo>
                          <a:pt x="0" y="66"/>
                        </a:moveTo>
                        <a:lnTo>
                          <a:pt x="498" y="0"/>
                        </a:lnTo>
                        <a:lnTo>
                          <a:pt x="500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3" name="任意多边形 162872"/>
                  <p:cNvSpPr/>
                  <p:nvPr/>
                </p:nvSpPr>
                <p:spPr>
                  <a:xfrm>
                    <a:off x="1814" y="2896"/>
                    <a:ext cx="73" cy="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6" h="77">
                        <a:moveTo>
                          <a:pt x="0" y="77"/>
                        </a:moveTo>
                        <a:lnTo>
                          <a:pt x="585" y="0"/>
                        </a:lnTo>
                        <a:lnTo>
                          <a:pt x="586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4" name="任意多边形 162873"/>
                  <p:cNvSpPr/>
                  <p:nvPr/>
                </p:nvSpPr>
                <p:spPr>
                  <a:xfrm>
                    <a:off x="1924" y="2881"/>
                    <a:ext cx="73" cy="1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88" h="78">
                        <a:moveTo>
                          <a:pt x="0" y="78"/>
                        </a:moveTo>
                        <a:lnTo>
                          <a:pt x="587" y="0"/>
                        </a:lnTo>
                        <a:lnTo>
                          <a:pt x="588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75" name="任意多边形 162874"/>
                  <p:cNvSpPr/>
                  <p:nvPr/>
                </p:nvSpPr>
                <p:spPr>
                  <a:xfrm>
                    <a:off x="2034" y="2868"/>
                    <a:ext cx="62" cy="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00" h="66">
                        <a:moveTo>
                          <a:pt x="0" y="66"/>
                        </a:moveTo>
                        <a:lnTo>
                          <a:pt x="499" y="0"/>
                        </a:lnTo>
                        <a:lnTo>
                          <a:pt x="500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876" name="组合 162875"/>
          <p:cNvGrpSpPr/>
          <p:nvPr/>
        </p:nvGrpSpPr>
        <p:grpSpPr>
          <a:xfrm>
            <a:off x="7626350" y="1660525"/>
            <a:ext cx="758825" cy="466725"/>
            <a:chOff x="4349" y="869"/>
            <a:chExt cx="418" cy="257"/>
          </a:xfrm>
        </p:grpSpPr>
        <p:sp>
          <p:nvSpPr>
            <p:cNvPr id="162877" name="文本框 162876"/>
            <p:cNvSpPr txBox="1"/>
            <p:nvPr/>
          </p:nvSpPr>
          <p:spPr>
            <a:xfrm>
              <a:off x="4400" y="869"/>
              <a:ext cx="202" cy="202"/>
            </a:xfrm>
            <a:prstGeom prst="rect">
              <a:avLst/>
            </a:prstGeom>
            <a:noFill/>
            <a:ln w="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62878" name="左箭头 162877"/>
            <p:cNvSpPr/>
            <p:nvPr/>
          </p:nvSpPr>
          <p:spPr>
            <a:xfrm rot="-1378403">
              <a:off x="4349" y="1072"/>
              <a:ext cx="418" cy="54"/>
            </a:xfrm>
            <a:prstGeom prst="leftArrow">
              <a:avLst>
                <a:gd name="adj1" fmla="val 50000"/>
                <a:gd name="adj2" fmla="val 348333"/>
              </a:avLst>
            </a:prstGeom>
            <a:solidFill>
              <a:srgbClr val="CCFFFF"/>
            </a:solidFill>
            <a:ln w="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2879" name="图片 16287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80" name="图片 162879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图片 163841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43" name="标题 16384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标高投影图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3844" name="组合 163843"/>
          <p:cNvGrpSpPr/>
          <p:nvPr/>
        </p:nvGrpSpPr>
        <p:grpSpPr>
          <a:xfrm>
            <a:off x="1063625" y="2266950"/>
            <a:ext cx="2779713" cy="2338388"/>
            <a:chOff x="1137" y="1613"/>
            <a:chExt cx="1358" cy="1141"/>
          </a:xfrm>
        </p:grpSpPr>
        <p:sp>
          <p:nvSpPr>
            <p:cNvPr id="163845" name="任意多边形 163844"/>
            <p:cNvSpPr/>
            <p:nvPr/>
          </p:nvSpPr>
          <p:spPr>
            <a:xfrm>
              <a:off x="1137" y="2067"/>
              <a:ext cx="1" cy="648"/>
            </a:xfrm>
            <a:custGeom>
              <a:avLst/>
              <a:gdLst/>
              <a:ahLst/>
              <a:cxnLst/>
              <a:rect l="0" t="0" r="0" b="0"/>
              <a:pathLst>
                <a:path w="1" h="5187">
                  <a:moveTo>
                    <a:pt x="0" y="0"/>
                  </a:moveTo>
                  <a:lnTo>
                    <a:pt x="0" y="5187"/>
                  </a:lnTo>
                  <a:lnTo>
                    <a:pt x="1" y="5187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6" name="任意多边形 163845"/>
            <p:cNvSpPr/>
            <p:nvPr/>
          </p:nvSpPr>
          <p:spPr>
            <a:xfrm>
              <a:off x="1318" y="1816"/>
              <a:ext cx="1" cy="913"/>
            </a:xfrm>
            <a:custGeom>
              <a:avLst/>
              <a:gdLst/>
              <a:ahLst/>
              <a:cxnLst/>
              <a:rect l="0" t="0" r="0" b="0"/>
              <a:pathLst>
                <a:path w="1" h="7304">
                  <a:moveTo>
                    <a:pt x="0" y="0"/>
                  </a:moveTo>
                  <a:lnTo>
                    <a:pt x="0" y="7304"/>
                  </a:lnTo>
                  <a:lnTo>
                    <a:pt x="1" y="7304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7" name="任意多边形 163846"/>
            <p:cNvSpPr/>
            <p:nvPr/>
          </p:nvSpPr>
          <p:spPr>
            <a:xfrm>
              <a:off x="1531" y="1613"/>
              <a:ext cx="3" cy="1107"/>
            </a:xfrm>
            <a:custGeom>
              <a:avLst/>
              <a:gdLst/>
              <a:ahLst/>
              <a:cxnLst/>
              <a:rect l="0" t="0" r="0" b="0"/>
              <a:pathLst>
                <a:path w="20" h="8861">
                  <a:moveTo>
                    <a:pt x="20" y="0"/>
                  </a:moveTo>
                  <a:lnTo>
                    <a:pt x="0" y="8861"/>
                  </a:lnTo>
                  <a:lnTo>
                    <a:pt x="1" y="8861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8" name="任意多边形 163847"/>
            <p:cNvSpPr/>
            <p:nvPr/>
          </p:nvSpPr>
          <p:spPr>
            <a:xfrm>
              <a:off x="2147" y="1628"/>
              <a:ext cx="1" cy="1123"/>
            </a:xfrm>
            <a:custGeom>
              <a:avLst/>
              <a:gdLst/>
              <a:ahLst/>
              <a:cxnLst/>
              <a:rect l="0" t="0" r="0" b="0"/>
              <a:pathLst>
                <a:path w="10" h="8985">
                  <a:moveTo>
                    <a:pt x="10" y="0"/>
                  </a:moveTo>
                  <a:lnTo>
                    <a:pt x="0" y="8985"/>
                  </a:lnTo>
                  <a:lnTo>
                    <a:pt x="1" y="8985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9" name="任意多边形 163848"/>
            <p:cNvSpPr/>
            <p:nvPr/>
          </p:nvSpPr>
          <p:spPr>
            <a:xfrm>
              <a:off x="2327" y="1838"/>
              <a:ext cx="2" cy="897"/>
            </a:xfrm>
            <a:custGeom>
              <a:avLst/>
              <a:gdLst/>
              <a:ahLst/>
              <a:cxnLst/>
              <a:rect l="0" t="0" r="0" b="0"/>
              <a:pathLst>
                <a:path w="10" h="7178">
                  <a:moveTo>
                    <a:pt x="0" y="0"/>
                  </a:moveTo>
                  <a:lnTo>
                    <a:pt x="9" y="7178"/>
                  </a:lnTo>
                  <a:lnTo>
                    <a:pt x="10" y="7178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0" name="任意多边形 163849"/>
            <p:cNvSpPr/>
            <p:nvPr/>
          </p:nvSpPr>
          <p:spPr>
            <a:xfrm>
              <a:off x="2492" y="2129"/>
              <a:ext cx="3" cy="625"/>
            </a:xfrm>
            <a:custGeom>
              <a:avLst/>
              <a:gdLst/>
              <a:ahLst/>
              <a:cxnLst/>
              <a:rect l="0" t="0" r="0" b="0"/>
              <a:pathLst>
                <a:path w="21" h="5003">
                  <a:moveTo>
                    <a:pt x="21" y="0"/>
                  </a:moveTo>
                  <a:lnTo>
                    <a:pt x="0" y="5003"/>
                  </a:lnTo>
                  <a:lnTo>
                    <a:pt x="1" y="5003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851" name="图片 16385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52" name="图片 163851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53" name="组合 163852"/>
          <p:cNvGrpSpPr/>
          <p:nvPr/>
        </p:nvGrpSpPr>
        <p:grpSpPr>
          <a:xfrm>
            <a:off x="636588" y="1814513"/>
            <a:ext cx="3722687" cy="1852612"/>
            <a:chOff x="401" y="1143"/>
            <a:chExt cx="2345" cy="1167"/>
          </a:xfrm>
        </p:grpSpPr>
        <p:grpSp>
          <p:nvGrpSpPr>
            <p:cNvPr id="163854" name="组合 163853"/>
            <p:cNvGrpSpPr/>
            <p:nvPr/>
          </p:nvGrpSpPr>
          <p:grpSpPr>
            <a:xfrm>
              <a:off x="401" y="1143"/>
              <a:ext cx="2345" cy="1167"/>
              <a:chOff x="401" y="1143"/>
              <a:chExt cx="2345" cy="1167"/>
            </a:xfrm>
          </p:grpSpPr>
          <p:sp>
            <p:nvSpPr>
              <p:cNvPr id="163855" name="任意多边形 163854"/>
              <p:cNvSpPr/>
              <p:nvPr/>
            </p:nvSpPr>
            <p:spPr>
              <a:xfrm>
                <a:off x="401" y="1759"/>
                <a:ext cx="2345" cy="551"/>
              </a:xfrm>
              <a:custGeom>
                <a:avLst/>
                <a:gdLst/>
                <a:ahLst/>
                <a:cxnLst/>
                <a:rect l="0" t="0" r="0" b="0"/>
                <a:pathLst>
                  <a:path w="14538" h="3422">
                    <a:moveTo>
                      <a:pt x="0" y="0"/>
                    </a:moveTo>
                    <a:lnTo>
                      <a:pt x="12667" y="0"/>
                    </a:lnTo>
                    <a:lnTo>
                      <a:pt x="14538" y="3422"/>
                    </a:lnTo>
                    <a:lnTo>
                      <a:pt x="1976" y="3422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56" name="任意多边形 163855"/>
              <p:cNvSpPr/>
              <p:nvPr/>
            </p:nvSpPr>
            <p:spPr>
              <a:xfrm>
                <a:off x="401" y="1450"/>
                <a:ext cx="2345" cy="553"/>
              </a:xfrm>
              <a:custGeom>
                <a:avLst/>
                <a:gdLst/>
                <a:ahLst/>
                <a:cxnLst/>
                <a:rect l="0" t="0" r="0" b="0"/>
                <a:pathLst>
                  <a:path w="14538" h="3423">
                    <a:moveTo>
                      <a:pt x="0" y="0"/>
                    </a:moveTo>
                    <a:lnTo>
                      <a:pt x="12667" y="0"/>
                    </a:lnTo>
                    <a:lnTo>
                      <a:pt x="14538" y="3423"/>
                    </a:lnTo>
                    <a:lnTo>
                      <a:pt x="1976" y="3423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57" name="任意多边形 163856"/>
              <p:cNvSpPr/>
              <p:nvPr/>
            </p:nvSpPr>
            <p:spPr>
              <a:xfrm>
                <a:off x="401" y="1143"/>
                <a:ext cx="2345" cy="552"/>
              </a:xfrm>
              <a:custGeom>
                <a:avLst/>
                <a:gdLst/>
                <a:ahLst/>
                <a:cxnLst/>
                <a:rect l="0" t="0" r="0" b="0"/>
                <a:pathLst>
                  <a:path w="14538" h="3423">
                    <a:moveTo>
                      <a:pt x="0" y="0"/>
                    </a:moveTo>
                    <a:lnTo>
                      <a:pt x="12667" y="0"/>
                    </a:lnTo>
                    <a:lnTo>
                      <a:pt x="14538" y="3423"/>
                    </a:lnTo>
                    <a:lnTo>
                      <a:pt x="1976" y="3423"/>
                    </a:ln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00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858" name="组合 163857"/>
              <p:cNvGrpSpPr/>
              <p:nvPr/>
            </p:nvGrpSpPr>
            <p:grpSpPr>
              <a:xfrm>
                <a:off x="668" y="1249"/>
                <a:ext cx="1756" cy="1036"/>
                <a:chOff x="668" y="1249"/>
                <a:chExt cx="1756" cy="1036"/>
              </a:xfrm>
            </p:grpSpPr>
            <p:grpSp>
              <p:nvGrpSpPr>
                <p:cNvPr id="163859" name="组合 163858"/>
                <p:cNvGrpSpPr/>
                <p:nvPr/>
              </p:nvGrpSpPr>
              <p:grpSpPr>
                <a:xfrm>
                  <a:off x="668" y="1249"/>
                  <a:ext cx="1756" cy="1036"/>
                  <a:chOff x="668" y="1249"/>
                  <a:chExt cx="1756" cy="1036"/>
                </a:xfrm>
              </p:grpSpPr>
              <p:sp>
                <p:nvSpPr>
                  <p:cNvPr id="163860" name="任意多边形 163859"/>
                  <p:cNvSpPr/>
                  <p:nvPr/>
                </p:nvSpPr>
                <p:spPr>
                  <a:xfrm>
                    <a:off x="1179" y="1249"/>
                    <a:ext cx="795" cy="2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922" h="1644">
                        <a:moveTo>
                          <a:pt x="2110" y="1065"/>
                        </a:moveTo>
                        <a:lnTo>
                          <a:pt x="1506" y="1334"/>
                        </a:lnTo>
                        <a:lnTo>
                          <a:pt x="1184" y="1451"/>
                        </a:lnTo>
                        <a:lnTo>
                          <a:pt x="821" y="1563"/>
                        </a:lnTo>
                        <a:lnTo>
                          <a:pt x="623" y="1613"/>
                        </a:lnTo>
                        <a:lnTo>
                          <a:pt x="429" y="1644"/>
                        </a:lnTo>
                        <a:lnTo>
                          <a:pt x="255" y="1639"/>
                        </a:lnTo>
                        <a:lnTo>
                          <a:pt x="118" y="1581"/>
                        </a:lnTo>
                        <a:lnTo>
                          <a:pt x="69" y="1527"/>
                        </a:lnTo>
                        <a:lnTo>
                          <a:pt x="32" y="1456"/>
                        </a:lnTo>
                        <a:lnTo>
                          <a:pt x="0" y="1282"/>
                        </a:lnTo>
                        <a:lnTo>
                          <a:pt x="16" y="1092"/>
                        </a:lnTo>
                        <a:lnTo>
                          <a:pt x="77" y="918"/>
                        </a:lnTo>
                        <a:lnTo>
                          <a:pt x="175" y="775"/>
                        </a:lnTo>
                        <a:lnTo>
                          <a:pt x="303" y="659"/>
                        </a:lnTo>
                        <a:lnTo>
                          <a:pt x="452" y="564"/>
                        </a:lnTo>
                        <a:lnTo>
                          <a:pt x="614" y="483"/>
                        </a:lnTo>
                        <a:lnTo>
                          <a:pt x="950" y="342"/>
                        </a:lnTo>
                        <a:lnTo>
                          <a:pt x="1286" y="222"/>
                        </a:lnTo>
                        <a:lnTo>
                          <a:pt x="1619" y="125"/>
                        </a:lnTo>
                        <a:lnTo>
                          <a:pt x="1946" y="54"/>
                        </a:lnTo>
                        <a:lnTo>
                          <a:pt x="2265" y="11"/>
                        </a:lnTo>
                        <a:lnTo>
                          <a:pt x="2576" y="0"/>
                        </a:lnTo>
                        <a:lnTo>
                          <a:pt x="2887" y="26"/>
                        </a:lnTo>
                        <a:lnTo>
                          <a:pt x="3203" y="91"/>
                        </a:lnTo>
                        <a:lnTo>
                          <a:pt x="3533" y="201"/>
                        </a:lnTo>
                        <a:lnTo>
                          <a:pt x="3885" y="360"/>
                        </a:lnTo>
                        <a:lnTo>
                          <a:pt x="4263" y="573"/>
                        </a:lnTo>
                        <a:lnTo>
                          <a:pt x="4648" y="833"/>
                        </a:lnTo>
                        <a:lnTo>
                          <a:pt x="4802" y="968"/>
                        </a:lnTo>
                        <a:lnTo>
                          <a:pt x="4901" y="1094"/>
                        </a:lnTo>
                        <a:lnTo>
                          <a:pt x="4922" y="1152"/>
                        </a:lnTo>
                        <a:lnTo>
                          <a:pt x="4922" y="1207"/>
                        </a:lnTo>
                        <a:lnTo>
                          <a:pt x="4898" y="1255"/>
                        </a:lnTo>
                        <a:lnTo>
                          <a:pt x="4849" y="1298"/>
                        </a:lnTo>
                        <a:lnTo>
                          <a:pt x="4693" y="1363"/>
                        </a:lnTo>
                        <a:lnTo>
                          <a:pt x="4497" y="1404"/>
                        </a:lnTo>
                        <a:lnTo>
                          <a:pt x="4300" y="1419"/>
                        </a:lnTo>
                        <a:lnTo>
                          <a:pt x="4117" y="1410"/>
                        </a:lnTo>
                        <a:lnTo>
                          <a:pt x="3783" y="1350"/>
                        </a:lnTo>
                        <a:lnTo>
                          <a:pt x="3466" y="1264"/>
                        </a:lnTo>
                        <a:lnTo>
                          <a:pt x="2803" y="1120"/>
                        </a:lnTo>
                        <a:lnTo>
                          <a:pt x="2450" y="1049"/>
                        </a:lnTo>
                        <a:lnTo>
                          <a:pt x="2274" y="1029"/>
                        </a:lnTo>
                        <a:lnTo>
                          <a:pt x="2110" y="1065"/>
                        </a:lnTo>
                        <a:lnTo>
                          <a:pt x="2111" y="1065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1" name="任意多边形 163860"/>
                  <p:cNvSpPr/>
                  <p:nvPr/>
                </p:nvSpPr>
                <p:spPr>
                  <a:xfrm>
                    <a:off x="668" y="1377"/>
                    <a:ext cx="1756" cy="90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91" h="5634">
                        <a:moveTo>
                          <a:pt x="3288" y="0"/>
                        </a:moveTo>
                        <a:lnTo>
                          <a:pt x="2244" y="976"/>
                        </a:lnTo>
                        <a:lnTo>
                          <a:pt x="1755" y="1493"/>
                        </a:lnTo>
                        <a:lnTo>
                          <a:pt x="1308" y="2038"/>
                        </a:lnTo>
                        <a:lnTo>
                          <a:pt x="895" y="2609"/>
                        </a:lnTo>
                        <a:lnTo>
                          <a:pt x="445" y="3175"/>
                        </a:lnTo>
                        <a:lnTo>
                          <a:pt x="212" y="3457"/>
                        </a:lnTo>
                        <a:lnTo>
                          <a:pt x="116" y="3608"/>
                        </a:lnTo>
                        <a:lnTo>
                          <a:pt x="43" y="3767"/>
                        </a:lnTo>
                        <a:lnTo>
                          <a:pt x="3" y="3941"/>
                        </a:lnTo>
                        <a:lnTo>
                          <a:pt x="0" y="4126"/>
                        </a:lnTo>
                        <a:lnTo>
                          <a:pt x="34" y="4310"/>
                        </a:lnTo>
                        <a:lnTo>
                          <a:pt x="105" y="4478"/>
                        </a:lnTo>
                        <a:lnTo>
                          <a:pt x="210" y="4616"/>
                        </a:lnTo>
                        <a:lnTo>
                          <a:pt x="347" y="4716"/>
                        </a:lnTo>
                        <a:lnTo>
                          <a:pt x="508" y="4786"/>
                        </a:lnTo>
                        <a:lnTo>
                          <a:pt x="685" y="4834"/>
                        </a:lnTo>
                        <a:lnTo>
                          <a:pt x="1057" y="4904"/>
                        </a:lnTo>
                        <a:lnTo>
                          <a:pt x="1409" y="4987"/>
                        </a:lnTo>
                        <a:lnTo>
                          <a:pt x="2072" y="5211"/>
                        </a:lnTo>
                        <a:lnTo>
                          <a:pt x="2754" y="5457"/>
                        </a:lnTo>
                        <a:lnTo>
                          <a:pt x="3121" y="5561"/>
                        </a:lnTo>
                        <a:lnTo>
                          <a:pt x="3491" y="5628"/>
                        </a:lnTo>
                        <a:lnTo>
                          <a:pt x="3851" y="5634"/>
                        </a:lnTo>
                        <a:lnTo>
                          <a:pt x="4023" y="5609"/>
                        </a:lnTo>
                        <a:lnTo>
                          <a:pt x="4188" y="5561"/>
                        </a:lnTo>
                        <a:lnTo>
                          <a:pt x="4344" y="5487"/>
                        </a:lnTo>
                        <a:lnTo>
                          <a:pt x="4490" y="5390"/>
                        </a:lnTo>
                        <a:lnTo>
                          <a:pt x="4779" y="5176"/>
                        </a:lnTo>
                        <a:lnTo>
                          <a:pt x="4933" y="5087"/>
                        </a:lnTo>
                        <a:lnTo>
                          <a:pt x="5099" y="5027"/>
                        </a:lnTo>
                        <a:lnTo>
                          <a:pt x="5275" y="4994"/>
                        </a:lnTo>
                        <a:lnTo>
                          <a:pt x="5457" y="4988"/>
                        </a:lnTo>
                        <a:lnTo>
                          <a:pt x="5638" y="5003"/>
                        </a:lnTo>
                        <a:lnTo>
                          <a:pt x="5815" y="5038"/>
                        </a:lnTo>
                        <a:lnTo>
                          <a:pt x="6154" y="5148"/>
                        </a:lnTo>
                        <a:lnTo>
                          <a:pt x="6814" y="5411"/>
                        </a:lnTo>
                        <a:lnTo>
                          <a:pt x="7154" y="5498"/>
                        </a:lnTo>
                        <a:lnTo>
                          <a:pt x="7505" y="5545"/>
                        </a:lnTo>
                        <a:lnTo>
                          <a:pt x="8223" y="5581"/>
                        </a:lnTo>
                        <a:lnTo>
                          <a:pt x="8940" y="5583"/>
                        </a:lnTo>
                        <a:lnTo>
                          <a:pt x="9293" y="5557"/>
                        </a:lnTo>
                        <a:lnTo>
                          <a:pt x="9640" y="5505"/>
                        </a:lnTo>
                        <a:lnTo>
                          <a:pt x="9980" y="5415"/>
                        </a:lnTo>
                        <a:lnTo>
                          <a:pt x="10306" y="5270"/>
                        </a:lnTo>
                        <a:lnTo>
                          <a:pt x="10462" y="5170"/>
                        </a:lnTo>
                        <a:lnTo>
                          <a:pt x="10610" y="5049"/>
                        </a:lnTo>
                        <a:lnTo>
                          <a:pt x="10740" y="4910"/>
                        </a:lnTo>
                        <a:lnTo>
                          <a:pt x="10838" y="4760"/>
                        </a:lnTo>
                        <a:lnTo>
                          <a:pt x="10891" y="4602"/>
                        </a:lnTo>
                        <a:lnTo>
                          <a:pt x="10888" y="4442"/>
                        </a:lnTo>
                        <a:lnTo>
                          <a:pt x="10839" y="4281"/>
                        </a:lnTo>
                        <a:lnTo>
                          <a:pt x="10756" y="4119"/>
                        </a:lnTo>
                        <a:lnTo>
                          <a:pt x="10543" y="3793"/>
                        </a:lnTo>
                        <a:lnTo>
                          <a:pt x="10348" y="3468"/>
                        </a:lnTo>
                        <a:lnTo>
                          <a:pt x="10030" y="2835"/>
                        </a:lnTo>
                        <a:lnTo>
                          <a:pt x="9851" y="2541"/>
                        </a:lnTo>
                        <a:lnTo>
                          <a:pt x="9632" y="2265"/>
                        </a:lnTo>
                        <a:lnTo>
                          <a:pt x="9402" y="1990"/>
                        </a:lnTo>
                        <a:lnTo>
                          <a:pt x="9195" y="1699"/>
                        </a:lnTo>
                        <a:lnTo>
                          <a:pt x="8812" y="1097"/>
                        </a:lnTo>
                        <a:lnTo>
                          <a:pt x="8604" y="812"/>
                        </a:lnTo>
                        <a:lnTo>
                          <a:pt x="8366" y="551"/>
                        </a:lnTo>
                        <a:lnTo>
                          <a:pt x="7839" y="71"/>
                        </a:lnTo>
                        <a:lnTo>
                          <a:pt x="7840" y="7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lgDash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2" name="任意多边形 163861"/>
                  <p:cNvSpPr/>
                  <p:nvPr/>
                </p:nvSpPr>
                <p:spPr>
                  <a:xfrm>
                    <a:off x="900" y="1672"/>
                    <a:ext cx="1305" cy="21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094" h="1340">
                        <a:moveTo>
                          <a:pt x="50" y="0"/>
                        </a:moveTo>
                        <a:lnTo>
                          <a:pt x="12" y="57"/>
                        </a:lnTo>
                        <a:lnTo>
                          <a:pt x="0" y="124"/>
                        </a:lnTo>
                        <a:lnTo>
                          <a:pt x="29" y="274"/>
                        </a:lnTo>
                        <a:lnTo>
                          <a:pt x="196" y="578"/>
                        </a:lnTo>
                        <a:lnTo>
                          <a:pt x="388" y="819"/>
                        </a:lnTo>
                        <a:lnTo>
                          <a:pt x="600" y="1003"/>
                        </a:lnTo>
                        <a:lnTo>
                          <a:pt x="843" y="1140"/>
                        </a:lnTo>
                        <a:lnTo>
                          <a:pt x="1117" y="1239"/>
                        </a:lnTo>
                        <a:lnTo>
                          <a:pt x="1411" y="1303"/>
                        </a:lnTo>
                        <a:lnTo>
                          <a:pt x="1715" y="1335"/>
                        </a:lnTo>
                        <a:lnTo>
                          <a:pt x="2019" y="1340"/>
                        </a:lnTo>
                        <a:lnTo>
                          <a:pt x="2316" y="1308"/>
                        </a:lnTo>
                        <a:lnTo>
                          <a:pt x="2600" y="1235"/>
                        </a:lnTo>
                        <a:lnTo>
                          <a:pt x="2866" y="1109"/>
                        </a:lnTo>
                        <a:lnTo>
                          <a:pt x="3120" y="951"/>
                        </a:lnTo>
                        <a:lnTo>
                          <a:pt x="3378" y="819"/>
                        </a:lnTo>
                        <a:lnTo>
                          <a:pt x="3515" y="780"/>
                        </a:lnTo>
                        <a:lnTo>
                          <a:pt x="3657" y="762"/>
                        </a:lnTo>
                        <a:lnTo>
                          <a:pt x="3953" y="767"/>
                        </a:lnTo>
                        <a:lnTo>
                          <a:pt x="4556" y="831"/>
                        </a:lnTo>
                        <a:lnTo>
                          <a:pt x="4850" y="871"/>
                        </a:lnTo>
                        <a:lnTo>
                          <a:pt x="5129" y="951"/>
                        </a:lnTo>
                        <a:lnTo>
                          <a:pt x="5654" y="1228"/>
                        </a:lnTo>
                        <a:lnTo>
                          <a:pt x="5788" y="1276"/>
                        </a:lnTo>
                        <a:lnTo>
                          <a:pt x="5923" y="1301"/>
                        </a:lnTo>
                        <a:lnTo>
                          <a:pt x="6206" y="1297"/>
                        </a:lnTo>
                        <a:lnTo>
                          <a:pt x="6809" y="1208"/>
                        </a:lnTo>
                        <a:lnTo>
                          <a:pt x="7124" y="1196"/>
                        </a:lnTo>
                        <a:lnTo>
                          <a:pt x="7420" y="1170"/>
                        </a:lnTo>
                        <a:lnTo>
                          <a:pt x="7544" y="1121"/>
                        </a:lnTo>
                        <a:lnTo>
                          <a:pt x="7651" y="1035"/>
                        </a:lnTo>
                        <a:lnTo>
                          <a:pt x="7857" y="792"/>
                        </a:lnTo>
                        <a:lnTo>
                          <a:pt x="7966" y="654"/>
                        </a:lnTo>
                        <a:lnTo>
                          <a:pt x="8054" y="513"/>
                        </a:lnTo>
                        <a:lnTo>
                          <a:pt x="8094" y="375"/>
                        </a:lnTo>
                        <a:lnTo>
                          <a:pt x="8088" y="310"/>
                        </a:lnTo>
                        <a:lnTo>
                          <a:pt x="8059" y="246"/>
                        </a:lnTo>
                        <a:lnTo>
                          <a:pt x="8060" y="246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3863" name="组合 163862"/>
                <p:cNvGrpSpPr/>
                <p:nvPr/>
              </p:nvGrpSpPr>
              <p:grpSpPr>
                <a:xfrm>
                  <a:off x="674" y="1547"/>
                  <a:ext cx="1736" cy="535"/>
                  <a:chOff x="1141" y="1705"/>
                  <a:chExt cx="1345" cy="415"/>
                </a:xfrm>
              </p:grpSpPr>
              <p:sp>
                <p:nvSpPr>
                  <p:cNvPr id="163864" name="任意多边形 163863"/>
                  <p:cNvSpPr/>
                  <p:nvPr/>
                </p:nvSpPr>
                <p:spPr>
                  <a:xfrm>
                    <a:off x="1316" y="1777"/>
                    <a:ext cx="39" cy="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9" h="249">
                        <a:moveTo>
                          <a:pt x="43" y="202"/>
                        </a:moveTo>
                        <a:lnTo>
                          <a:pt x="10" y="236"/>
                        </a:lnTo>
                        <a:lnTo>
                          <a:pt x="0" y="249"/>
                        </a:lnTo>
                        <a:lnTo>
                          <a:pt x="12" y="241"/>
                        </a:lnTo>
                        <a:lnTo>
                          <a:pt x="43" y="216"/>
                        </a:lnTo>
                        <a:lnTo>
                          <a:pt x="151" y="128"/>
                        </a:lnTo>
                        <a:lnTo>
                          <a:pt x="305" y="3"/>
                        </a:lnTo>
                        <a:lnTo>
                          <a:pt x="308" y="0"/>
                        </a:lnTo>
                        <a:lnTo>
                          <a:pt x="309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5" name="任意多边形 163864"/>
                  <p:cNvSpPr/>
                  <p:nvPr/>
                </p:nvSpPr>
                <p:spPr>
                  <a:xfrm>
                    <a:off x="1396" y="1705"/>
                    <a:ext cx="94" cy="4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8" h="330">
                        <a:moveTo>
                          <a:pt x="0" y="330"/>
                        </a:moveTo>
                        <a:lnTo>
                          <a:pt x="34" y="305"/>
                        </a:lnTo>
                        <a:lnTo>
                          <a:pt x="211" y="196"/>
                        </a:lnTo>
                        <a:lnTo>
                          <a:pt x="377" y="111"/>
                        </a:lnTo>
                        <a:lnTo>
                          <a:pt x="533" y="49"/>
                        </a:lnTo>
                        <a:lnTo>
                          <a:pt x="679" y="8"/>
                        </a:lnTo>
                        <a:lnTo>
                          <a:pt x="747" y="0"/>
                        </a:lnTo>
                        <a:lnTo>
                          <a:pt x="748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6" name="任意多边形 163865"/>
                  <p:cNvSpPr/>
                  <p:nvPr/>
                </p:nvSpPr>
                <p:spPr>
                  <a:xfrm>
                    <a:off x="1541" y="1705"/>
                    <a:ext cx="99" cy="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6" h="213">
                        <a:moveTo>
                          <a:pt x="0" y="0"/>
                        </a:moveTo>
                        <a:lnTo>
                          <a:pt x="34" y="3"/>
                        </a:lnTo>
                        <a:lnTo>
                          <a:pt x="265" y="61"/>
                        </a:lnTo>
                        <a:lnTo>
                          <a:pt x="719" y="200"/>
                        </a:lnTo>
                        <a:lnTo>
                          <a:pt x="795" y="213"/>
                        </a:lnTo>
                        <a:lnTo>
                          <a:pt x="796" y="213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7" name="任意多边形 163866"/>
                  <p:cNvSpPr/>
                  <p:nvPr/>
                </p:nvSpPr>
                <p:spPr>
                  <a:xfrm>
                    <a:off x="1691" y="1737"/>
                    <a:ext cx="103" cy="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5" h="10">
                        <a:moveTo>
                          <a:pt x="0" y="9"/>
                        </a:moveTo>
                        <a:lnTo>
                          <a:pt x="13" y="10"/>
                        </a:lnTo>
                        <a:lnTo>
                          <a:pt x="824" y="0"/>
                        </a:lnTo>
                        <a:lnTo>
                          <a:pt x="825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8" name="任意多边形 163867"/>
                  <p:cNvSpPr/>
                  <p:nvPr/>
                </p:nvSpPr>
                <p:spPr>
                  <a:xfrm>
                    <a:off x="1846" y="1737"/>
                    <a:ext cx="103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5" h="24">
                        <a:moveTo>
                          <a:pt x="0" y="0"/>
                        </a:moveTo>
                        <a:lnTo>
                          <a:pt x="824" y="24"/>
                        </a:lnTo>
                        <a:lnTo>
                          <a:pt x="825" y="24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69" name="任意多边形 163868"/>
                  <p:cNvSpPr/>
                  <p:nvPr/>
                </p:nvSpPr>
                <p:spPr>
                  <a:xfrm>
                    <a:off x="2000" y="1738"/>
                    <a:ext cx="103" cy="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5" h="24">
                        <a:moveTo>
                          <a:pt x="0" y="22"/>
                        </a:moveTo>
                        <a:lnTo>
                          <a:pt x="181" y="24"/>
                        </a:lnTo>
                        <a:lnTo>
                          <a:pt x="726" y="4"/>
                        </a:lnTo>
                        <a:lnTo>
                          <a:pt x="824" y="0"/>
                        </a:lnTo>
                        <a:lnTo>
                          <a:pt x="825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0" name="任意多边形 163869"/>
                  <p:cNvSpPr/>
                  <p:nvPr/>
                </p:nvSpPr>
                <p:spPr>
                  <a:xfrm>
                    <a:off x="2155" y="1736"/>
                    <a:ext cx="94" cy="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9" h="278">
                        <a:moveTo>
                          <a:pt x="0" y="0"/>
                        </a:moveTo>
                        <a:lnTo>
                          <a:pt x="206" y="12"/>
                        </a:lnTo>
                        <a:lnTo>
                          <a:pt x="430" y="77"/>
                        </a:lnTo>
                        <a:lnTo>
                          <a:pt x="554" y="140"/>
                        </a:lnTo>
                        <a:lnTo>
                          <a:pt x="692" y="228"/>
                        </a:lnTo>
                        <a:lnTo>
                          <a:pt x="758" y="278"/>
                        </a:lnTo>
                        <a:lnTo>
                          <a:pt x="759" y="27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1" name="任意多边形 163870"/>
                  <p:cNvSpPr/>
                  <p:nvPr/>
                </p:nvSpPr>
                <p:spPr>
                  <a:xfrm>
                    <a:off x="2289" y="1804"/>
                    <a:ext cx="38" cy="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3" h="274">
                        <a:moveTo>
                          <a:pt x="0" y="0"/>
                        </a:moveTo>
                        <a:lnTo>
                          <a:pt x="108" y="100"/>
                        </a:lnTo>
                        <a:lnTo>
                          <a:pt x="238" y="219"/>
                        </a:lnTo>
                        <a:lnTo>
                          <a:pt x="280" y="256"/>
                        </a:lnTo>
                        <a:lnTo>
                          <a:pt x="303" y="274"/>
                        </a:lnTo>
                        <a:lnTo>
                          <a:pt x="301" y="268"/>
                        </a:lnTo>
                        <a:lnTo>
                          <a:pt x="274" y="232"/>
                        </a:lnTo>
                        <a:lnTo>
                          <a:pt x="275" y="232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2" name="任意多边形 163871"/>
                  <p:cNvSpPr/>
                  <p:nvPr/>
                </p:nvSpPr>
                <p:spPr>
                  <a:xfrm>
                    <a:off x="1141" y="2017"/>
                    <a:ext cx="52" cy="3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0" h="298">
                        <a:moveTo>
                          <a:pt x="0" y="298"/>
                        </a:moveTo>
                        <a:lnTo>
                          <a:pt x="34" y="219"/>
                        </a:lnTo>
                        <a:lnTo>
                          <a:pt x="88" y="155"/>
                        </a:lnTo>
                        <a:lnTo>
                          <a:pt x="241" y="60"/>
                        </a:lnTo>
                        <a:lnTo>
                          <a:pt x="419" y="0"/>
                        </a:lnTo>
                        <a:lnTo>
                          <a:pt x="420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3" name="任意多边形 163872"/>
                  <p:cNvSpPr/>
                  <p:nvPr/>
                </p:nvSpPr>
                <p:spPr>
                  <a:xfrm>
                    <a:off x="1244" y="1996"/>
                    <a:ext cx="102" cy="1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1" h="87">
                        <a:moveTo>
                          <a:pt x="0" y="87"/>
                        </a:moveTo>
                        <a:lnTo>
                          <a:pt x="155" y="62"/>
                        </a:lnTo>
                        <a:lnTo>
                          <a:pt x="495" y="28"/>
                        </a:lnTo>
                        <a:lnTo>
                          <a:pt x="820" y="0"/>
                        </a:lnTo>
                        <a:lnTo>
                          <a:pt x="821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4" name="任意多边形 163873"/>
                  <p:cNvSpPr/>
                  <p:nvPr/>
                </p:nvSpPr>
                <p:spPr>
                  <a:xfrm>
                    <a:off x="1398" y="1987"/>
                    <a:ext cx="103" cy="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4" h="38">
                        <a:moveTo>
                          <a:pt x="0" y="38"/>
                        </a:moveTo>
                        <a:lnTo>
                          <a:pt x="659" y="0"/>
                        </a:lnTo>
                        <a:lnTo>
                          <a:pt x="823" y="8"/>
                        </a:lnTo>
                        <a:lnTo>
                          <a:pt x="824" y="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5" name="任意多边形 163874"/>
                  <p:cNvSpPr/>
                  <p:nvPr/>
                </p:nvSpPr>
                <p:spPr>
                  <a:xfrm>
                    <a:off x="1552" y="1992"/>
                    <a:ext cx="101" cy="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10" h="158">
                        <a:moveTo>
                          <a:pt x="0" y="0"/>
                        </a:moveTo>
                        <a:lnTo>
                          <a:pt x="128" y="17"/>
                        </a:lnTo>
                        <a:lnTo>
                          <a:pt x="809" y="158"/>
                        </a:lnTo>
                        <a:lnTo>
                          <a:pt x="810" y="15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6" name="任意多边形 163875"/>
                  <p:cNvSpPr/>
                  <p:nvPr/>
                </p:nvSpPr>
                <p:spPr>
                  <a:xfrm>
                    <a:off x="1703" y="2021"/>
                    <a:ext cx="103" cy="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19" h="84">
                        <a:moveTo>
                          <a:pt x="0" y="0"/>
                        </a:moveTo>
                        <a:lnTo>
                          <a:pt x="297" y="53"/>
                        </a:lnTo>
                        <a:lnTo>
                          <a:pt x="650" y="82"/>
                        </a:lnTo>
                        <a:lnTo>
                          <a:pt x="818" y="84"/>
                        </a:lnTo>
                        <a:lnTo>
                          <a:pt x="819" y="84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7" name="任意多边形 163876"/>
                  <p:cNvSpPr/>
                  <p:nvPr/>
                </p:nvSpPr>
                <p:spPr>
                  <a:xfrm>
                    <a:off x="1857" y="2024"/>
                    <a:ext cx="103" cy="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3" h="55">
                        <a:moveTo>
                          <a:pt x="0" y="55"/>
                        </a:moveTo>
                        <a:lnTo>
                          <a:pt x="484" y="31"/>
                        </a:lnTo>
                        <a:lnTo>
                          <a:pt x="822" y="0"/>
                        </a:lnTo>
                        <a:lnTo>
                          <a:pt x="823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8" name="任意多边形 163877"/>
                  <p:cNvSpPr/>
                  <p:nvPr/>
                </p:nvSpPr>
                <p:spPr>
                  <a:xfrm>
                    <a:off x="2011" y="2010"/>
                    <a:ext cx="103" cy="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3" h="76">
                        <a:moveTo>
                          <a:pt x="0" y="76"/>
                        </a:moveTo>
                        <a:lnTo>
                          <a:pt x="631" y="19"/>
                        </a:lnTo>
                        <a:lnTo>
                          <a:pt x="822" y="0"/>
                        </a:lnTo>
                        <a:lnTo>
                          <a:pt x="823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79" name="任意多边形 163878"/>
                  <p:cNvSpPr/>
                  <p:nvPr/>
                </p:nvSpPr>
                <p:spPr>
                  <a:xfrm>
                    <a:off x="2165" y="1992"/>
                    <a:ext cx="102" cy="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19" h="100">
                        <a:moveTo>
                          <a:pt x="0" y="100"/>
                        </a:moveTo>
                        <a:lnTo>
                          <a:pt x="110" y="86"/>
                        </a:lnTo>
                        <a:lnTo>
                          <a:pt x="818" y="0"/>
                        </a:lnTo>
                        <a:lnTo>
                          <a:pt x="819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80" name="任意多边形 163879"/>
                  <p:cNvSpPr/>
                  <p:nvPr/>
                </p:nvSpPr>
                <p:spPr>
                  <a:xfrm>
                    <a:off x="2319" y="1990"/>
                    <a:ext cx="88" cy="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05" h="358">
                        <a:moveTo>
                          <a:pt x="0" y="0"/>
                        </a:moveTo>
                        <a:lnTo>
                          <a:pt x="35" y="0"/>
                        </a:lnTo>
                        <a:lnTo>
                          <a:pt x="208" y="27"/>
                        </a:lnTo>
                        <a:lnTo>
                          <a:pt x="366" y="75"/>
                        </a:lnTo>
                        <a:lnTo>
                          <a:pt x="506" y="149"/>
                        </a:lnTo>
                        <a:lnTo>
                          <a:pt x="625" y="254"/>
                        </a:lnTo>
                        <a:lnTo>
                          <a:pt x="704" y="358"/>
                        </a:lnTo>
                        <a:lnTo>
                          <a:pt x="705" y="35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881" name="任意多边形 163880"/>
                  <p:cNvSpPr/>
                  <p:nvPr/>
                </p:nvSpPr>
                <p:spPr>
                  <a:xfrm>
                    <a:off x="2440" y="2074"/>
                    <a:ext cx="46" cy="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9" h="366">
                        <a:moveTo>
                          <a:pt x="0" y="0"/>
                        </a:moveTo>
                        <a:lnTo>
                          <a:pt x="153" y="106"/>
                        </a:lnTo>
                        <a:lnTo>
                          <a:pt x="303" y="219"/>
                        </a:lnTo>
                        <a:lnTo>
                          <a:pt x="350" y="285"/>
                        </a:lnTo>
                        <a:lnTo>
                          <a:pt x="368" y="366"/>
                        </a:lnTo>
                        <a:lnTo>
                          <a:pt x="369" y="366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3882" name="任意多边形 163881"/>
            <p:cNvSpPr/>
            <p:nvPr/>
          </p:nvSpPr>
          <p:spPr>
            <a:xfrm>
              <a:off x="660" y="1996"/>
              <a:ext cx="1764" cy="292"/>
            </a:xfrm>
            <a:custGeom>
              <a:avLst/>
              <a:gdLst/>
              <a:ahLst/>
              <a:cxnLst/>
              <a:rect l="0" t="0" r="0" b="0"/>
              <a:pathLst>
                <a:path w="1764" h="292">
                  <a:moveTo>
                    <a:pt x="12" y="0"/>
                  </a:moveTo>
                  <a:lnTo>
                    <a:pt x="0" y="68"/>
                  </a:lnTo>
                  <a:lnTo>
                    <a:pt x="24" y="116"/>
                  </a:lnTo>
                  <a:lnTo>
                    <a:pt x="108" y="164"/>
                  </a:lnTo>
                  <a:lnTo>
                    <a:pt x="156" y="164"/>
                  </a:lnTo>
                  <a:lnTo>
                    <a:pt x="248" y="196"/>
                  </a:lnTo>
                  <a:lnTo>
                    <a:pt x="348" y="212"/>
                  </a:lnTo>
                  <a:lnTo>
                    <a:pt x="444" y="260"/>
                  </a:lnTo>
                  <a:lnTo>
                    <a:pt x="580" y="292"/>
                  </a:lnTo>
                  <a:lnTo>
                    <a:pt x="700" y="276"/>
                  </a:lnTo>
                  <a:lnTo>
                    <a:pt x="800" y="216"/>
                  </a:lnTo>
                  <a:lnTo>
                    <a:pt x="896" y="180"/>
                  </a:lnTo>
                  <a:lnTo>
                    <a:pt x="1020" y="212"/>
                  </a:lnTo>
                  <a:lnTo>
                    <a:pt x="1116" y="260"/>
                  </a:lnTo>
                  <a:lnTo>
                    <a:pt x="1232" y="280"/>
                  </a:lnTo>
                  <a:lnTo>
                    <a:pt x="1316" y="284"/>
                  </a:lnTo>
                  <a:lnTo>
                    <a:pt x="1472" y="280"/>
                  </a:lnTo>
                  <a:lnTo>
                    <a:pt x="1596" y="260"/>
                  </a:lnTo>
                  <a:lnTo>
                    <a:pt x="1692" y="212"/>
                  </a:lnTo>
                  <a:lnTo>
                    <a:pt x="1752" y="160"/>
                  </a:lnTo>
                  <a:lnTo>
                    <a:pt x="1764" y="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83" name="文本框 163882"/>
          <p:cNvSpPr txBox="1"/>
          <p:nvPr/>
        </p:nvSpPr>
        <p:spPr>
          <a:xfrm>
            <a:off x="3962400" y="3390900"/>
            <a:ext cx="609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 i="1">
                <a:latin typeface="ISOCP" panose="00000400000000000000" pitchFamily="2" charset="0"/>
              </a:rPr>
              <a:t>15</a:t>
            </a:r>
          </a:p>
        </p:txBody>
      </p:sp>
      <p:sp>
        <p:nvSpPr>
          <p:cNvPr id="163884" name="文本框 163883"/>
          <p:cNvSpPr txBox="1"/>
          <p:nvPr/>
        </p:nvSpPr>
        <p:spPr>
          <a:xfrm>
            <a:off x="3949700" y="2882900"/>
            <a:ext cx="45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 i="1">
                <a:latin typeface="ISOCP" panose="00000400000000000000" pitchFamily="2" charset="0"/>
              </a:rPr>
              <a:t>20</a:t>
            </a:r>
          </a:p>
        </p:txBody>
      </p:sp>
      <p:sp>
        <p:nvSpPr>
          <p:cNvPr id="163885" name="文本框 163884"/>
          <p:cNvSpPr txBox="1"/>
          <p:nvPr/>
        </p:nvSpPr>
        <p:spPr>
          <a:xfrm>
            <a:off x="3924300" y="2400300"/>
            <a:ext cx="482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600" i="1">
                <a:latin typeface="ISOCP" panose="00000400000000000000" pitchFamily="2" charset="0"/>
              </a:rPr>
              <a:t>25</a:t>
            </a:r>
          </a:p>
        </p:txBody>
      </p:sp>
      <p:grpSp>
        <p:nvGrpSpPr>
          <p:cNvPr id="163886" name="组合 163885"/>
          <p:cNvGrpSpPr/>
          <p:nvPr/>
        </p:nvGrpSpPr>
        <p:grpSpPr>
          <a:xfrm>
            <a:off x="1066800" y="4197350"/>
            <a:ext cx="3098800" cy="747713"/>
            <a:chOff x="672" y="2644"/>
            <a:chExt cx="1952" cy="471"/>
          </a:xfrm>
        </p:grpSpPr>
        <p:grpSp>
          <p:nvGrpSpPr>
            <p:cNvPr id="163887" name="组合 163886"/>
            <p:cNvGrpSpPr/>
            <p:nvPr/>
          </p:nvGrpSpPr>
          <p:grpSpPr>
            <a:xfrm>
              <a:off x="672" y="2644"/>
              <a:ext cx="1747" cy="471"/>
              <a:chOff x="1139" y="2555"/>
              <a:chExt cx="1354" cy="365"/>
            </a:xfrm>
          </p:grpSpPr>
          <p:sp>
            <p:nvSpPr>
              <p:cNvPr id="163888" name="任意多边形 163887"/>
              <p:cNvSpPr/>
              <p:nvPr/>
            </p:nvSpPr>
            <p:spPr>
              <a:xfrm>
                <a:off x="1139" y="2555"/>
                <a:ext cx="1354" cy="365"/>
              </a:xfrm>
              <a:custGeom>
                <a:avLst/>
                <a:gdLst/>
                <a:ahLst/>
                <a:cxnLst/>
                <a:rect l="0" t="0" r="0" b="0"/>
                <a:pathLst>
                  <a:path w="10827" h="2918">
                    <a:moveTo>
                      <a:pt x="11" y="1206"/>
                    </a:moveTo>
                    <a:lnTo>
                      <a:pt x="0" y="1613"/>
                    </a:lnTo>
                    <a:lnTo>
                      <a:pt x="32" y="1792"/>
                    </a:lnTo>
                    <a:lnTo>
                      <a:pt x="72" y="1864"/>
                    </a:lnTo>
                    <a:lnTo>
                      <a:pt x="130" y="1921"/>
                    </a:lnTo>
                    <a:lnTo>
                      <a:pt x="293" y="1996"/>
                    </a:lnTo>
                    <a:lnTo>
                      <a:pt x="491" y="2045"/>
                    </a:lnTo>
                    <a:lnTo>
                      <a:pt x="694" y="2096"/>
                    </a:lnTo>
                    <a:lnTo>
                      <a:pt x="879" y="2168"/>
                    </a:lnTo>
                    <a:lnTo>
                      <a:pt x="1211" y="2350"/>
                    </a:lnTo>
                    <a:lnTo>
                      <a:pt x="1539" y="2512"/>
                    </a:lnTo>
                    <a:lnTo>
                      <a:pt x="1897" y="2611"/>
                    </a:lnTo>
                    <a:lnTo>
                      <a:pt x="2276" y="2673"/>
                    </a:lnTo>
                    <a:lnTo>
                      <a:pt x="3028" y="2828"/>
                    </a:lnTo>
                    <a:lnTo>
                      <a:pt x="3214" y="2858"/>
                    </a:lnTo>
                    <a:lnTo>
                      <a:pt x="3399" y="2869"/>
                    </a:lnTo>
                    <a:lnTo>
                      <a:pt x="3585" y="2854"/>
                    </a:lnTo>
                    <a:lnTo>
                      <a:pt x="3771" y="2815"/>
                    </a:lnTo>
                    <a:lnTo>
                      <a:pt x="4133" y="2679"/>
                    </a:lnTo>
                    <a:lnTo>
                      <a:pt x="4471" y="2491"/>
                    </a:lnTo>
                    <a:lnTo>
                      <a:pt x="4806" y="2318"/>
                    </a:lnTo>
                    <a:lnTo>
                      <a:pt x="4981" y="2262"/>
                    </a:lnTo>
                    <a:lnTo>
                      <a:pt x="5164" y="2237"/>
                    </a:lnTo>
                    <a:lnTo>
                      <a:pt x="5354" y="2239"/>
                    </a:lnTo>
                    <a:lnTo>
                      <a:pt x="5546" y="2263"/>
                    </a:lnTo>
                    <a:lnTo>
                      <a:pt x="5925" y="2356"/>
                    </a:lnTo>
                    <a:lnTo>
                      <a:pt x="6637" y="2615"/>
                    </a:lnTo>
                    <a:lnTo>
                      <a:pt x="6992" y="2739"/>
                    </a:lnTo>
                    <a:lnTo>
                      <a:pt x="7357" y="2835"/>
                    </a:lnTo>
                    <a:lnTo>
                      <a:pt x="7735" y="2894"/>
                    </a:lnTo>
                    <a:lnTo>
                      <a:pt x="8116" y="2918"/>
                    </a:lnTo>
                    <a:lnTo>
                      <a:pt x="8494" y="2906"/>
                    </a:lnTo>
                    <a:lnTo>
                      <a:pt x="8864" y="2859"/>
                    </a:lnTo>
                    <a:lnTo>
                      <a:pt x="9608" y="2713"/>
                    </a:lnTo>
                    <a:lnTo>
                      <a:pt x="9995" y="2640"/>
                    </a:lnTo>
                    <a:lnTo>
                      <a:pt x="10184" y="2592"/>
                    </a:lnTo>
                    <a:lnTo>
                      <a:pt x="10358" y="2523"/>
                    </a:lnTo>
                    <a:lnTo>
                      <a:pt x="10513" y="2424"/>
                    </a:lnTo>
                    <a:lnTo>
                      <a:pt x="10640" y="2286"/>
                    </a:lnTo>
                    <a:lnTo>
                      <a:pt x="10736" y="2119"/>
                    </a:lnTo>
                    <a:lnTo>
                      <a:pt x="10799" y="1934"/>
                    </a:lnTo>
                    <a:lnTo>
                      <a:pt x="10827" y="1743"/>
                    </a:lnTo>
                    <a:lnTo>
                      <a:pt x="10815" y="1555"/>
                    </a:lnTo>
                    <a:lnTo>
                      <a:pt x="10761" y="1374"/>
                    </a:lnTo>
                    <a:lnTo>
                      <a:pt x="10668" y="1206"/>
                    </a:lnTo>
                    <a:lnTo>
                      <a:pt x="10548" y="1055"/>
                    </a:lnTo>
                    <a:lnTo>
                      <a:pt x="10408" y="924"/>
                    </a:lnTo>
                    <a:lnTo>
                      <a:pt x="10254" y="814"/>
                    </a:lnTo>
                    <a:lnTo>
                      <a:pt x="10089" y="719"/>
                    </a:lnTo>
                    <a:lnTo>
                      <a:pt x="9742" y="564"/>
                    </a:lnTo>
                    <a:lnTo>
                      <a:pt x="9384" y="443"/>
                    </a:lnTo>
                    <a:lnTo>
                      <a:pt x="8652" y="246"/>
                    </a:lnTo>
                    <a:lnTo>
                      <a:pt x="7910" y="88"/>
                    </a:lnTo>
                    <a:lnTo>
                      <a:pt x="7536" y="34"/>
                    </a:lnTo>
                    <a:lnTo>
                      <a:pt x="7160" y="4"/>
                    </a:lnTo>
                    <a:lnTo>
                      <a:pt x="6404" y="0"/>
                    </a:lnTo>
                    <a:lnTo>
                      <a:pt x="5646" y="15"/>
                    </a:lnTo>
                    <a:lnTo>
                      <a:pt x="2617" y="14"/>
                    </a:lnTo>
                    <a:lnTo>
                      <a:pt x="2239" y="40"/>
                    </a:lnTo>
                    <a:lnTo>
                      <a:pt x="1873" y="110"/>
                    </a:lnTo>
                    <a:lnTo>
                      <a:pt x="1154" y="349"/>
                    </a:lnTo>
                    <a:lnTo>
                      <a:pt x="778" y="461"/>
                    </a:lnTo>
                    <a:lnTo>
                      <a:pt x="596" y="524"/>
                    </a:lnTo>
                    <a:lnTo>
                      <a:pt x="424" y="604"/>
                    </a:lnTo>
                    <a:lnTo>
                      <a:pt x="270" y="709"/>
                    </a:lnTo>
                    <a:lnTo>
                      <a:pt x="141" y="848"/>
                    </a:lnTo>
                    <a:lnTo>
                      <a:pt x="47" y="1019"/>
                    </a:lnTo>
                    <a:lnTo>
                      <a:pt x="11" y="1206"/>
                    </a:lnTo>
                    <a:lnTo>
                      <a:pt x="12" y="120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89" name="任意多边形 163888"/>
              <p:cNvSpPr/>
              <p:nvPr/>
            </p:nvSpPr>
            <p:spPr>
              <a:xfrm>
                <a:off x="1315" y="2604"/>
                <a:ext cx="1015" cy="254"/>
              </a:xfrm>
              <a:custGeom>
                <a:avLst/>
                <a:gdLst/>
                <a:ahLst/>
                <a:cxnLst/>
                <a:rect l="0" t="0" r="0" b="0"/>
                <a:pathLst>
                  <a:path w="8119" h="2035">
                    <a:moveTo>
                      <a:pt x="127" y="1494"/>
                    </a:moveTo>
                    <a:lnTo>
                      <a:pt x="244" y="1569"/>
                    </a:lnTo>
                    <a:lnTo>
                      <a:pt x="382" y="1616"/>
                    </a:lnTo>
                    <a:lnTo>
                      <a:pt x="645" y="1724"/>
                    </a:lnTo>
                    <a:lnTo>
                      <a:pt x="1162" y="1937"/>
                    </a:lnTo>
                    <a:lnTo>
                      <a:pt x="1436" y="2004"/>
                    </a:lnTo>
                    <a:lnTo>
                      <a:pt x="1718" y="2035"/>
                    </a:lnTo>
                    <a:lnTo>
                      <a:pt x="2001" y="2025"/>
                    </a:lnTo>
                    <a:lnTo>
                      <a:pt x="2279" y="1979"/>
                    </a:lnTo>
                    <a:lnTo>
                      <a:pt x="2549" y="1897"/>
                    </a:lnTo>
                    <a:lnTo>
                      <a:pt x="2804" y="1773"/>
                    </a:lnTo>
                    <a:lnTo>
                      <a:pt x="3049" y="1625"/>
                    </a:lnTo>
                    <a:lnTo>
                      <a:pt x="3300" y="1505"/>
                    </a:lnTo>
                    <a:lnTo>
                      <a:pt x="3433" y="1472"/>
                    </a:lnTo>
                    <a:lnTo>
                      <a:pt x="3571" y="1460"/>
                    </a:lnTo>
                    <a:lnTo>
                      <a:pt x="3857" y="1473"/>
                    </a:lnTo>
                    <a:lnTo>
                      <a:pt x="4425" y="1538"/>
                    </a:lnTo>
                    <a:lnTo>
                      <a:pt x="4699" y="1590"/>
                    </a:lnTo>
                    <a:lnTo>
                      <a:pt x="4971" y="1680"/>
                    </a:lnTo>
                    <a:lnTo>
                      <a:pt x="5505" y="1917"/>
                    </a:lnTo>
                    <a:lnTo>
                      <a:pt x="5773" y="1986"/>
                    </a:lnTo>
                    <a:lnTo>
                      <a:pt x="5908" y="1991"/>
                    </a:lnTo>
                    <a:lnTo>
                      <a:pt x="6043" y="1971"/>
                    </a:lnTo>
                    <a:lnTo>
                      <a:pt x="6317" y="1891"/>
                    </a:lnTo>
                    <a:lnTo>
                      <a:pt x="6455" y="1857"/>
                    </a:lnTo>
                    <a:lnTo>
                      <a:pt x="6594" y="1847"/>
                    </a:lnTo>
                    <a:lnTo>
                      <a:pt x="7145" y="1954"/>
                    </a:lnTo>
                    <a:lnTo>
                      <a:pt x="7278" y="1944"/>
                    </a:lnTo>
                    <a:lnTo>
                      <a:pt x="7409" y="1909"/>
                    </a:lnTo>
                    <a:lnTo>
                      <a:pt x="7678" y="1793"/>
                    </a:lnTo>
                    <a:lnTo>
                      <a:pt x="7958" y="1642"/>
                    </a:lnTo>
                    <a:lnTo>
                      <a:pt x="8062" y="1546"/>
                    </a:lnTo>
                    <a:lnTo>
                      <a:pt x="8092" y="1489"/>
                    </a:lnTo>
                    <a:lnTo>
                      <a:pt x="8100" y="1424"/>
                    </a:lnTo>
                    <a:lnTo>
                      <a:pt x="8119" y="1124"/>
                    </a:lnTo>
                    <a:lnTo>
                      <a:pt x="8109" y="991"/>
                    </a:lnTo>
                    <a:lnTo>
                      <a:pt x="8081" y="940"/>
                    </a:lnTo>
                    <a:lnTo>
                      <a:pt x="8036" y="898"/>
                    </a:lnTo>
                    <a:lnTo>
                      <a:pt x="7909" y="836"/>
                    </a:lnTo>
                    <a:lnTo>
                      <a:pt x="7763" y="778"/>
                    </a:lnTo>
                    <a:lnTo>
                      <a:pt x="7633" y="704"/>
                    </a:lnTo>
                    <a:lnTo>
                      <a:pt x="7524" y="613"/>
                    </a:lnTo>
                    <a:lnTo>
                      <a:pt x="7419" y="525"/>
                    </a:lnTo>
                    <a:lnTo>
                      <a:pt x="7303" y="455"/>
                    </a:lnTo>
                    <a:lnTo>
                      <a:pt x="7036" y="372"/>
                    </a:lnTo>
                    <a:lnTo>
                      <a:pt x="6459" y="307"/>
                    </a:lnTo>
                    <a:lnTo>
                      <a:pt x="5904" y="229"/>
                    </a:lnTo>
                    <a:lnTo>
                      <a:pt x="5352" y="121"/>
                    </a:lnTo>
                    <a:lnTo>
                      <a:pt x="4794" y="43"/>
                    </a:lnTo>
                    <a:lnTo>
                      <a:pt x="4231" y="13"/>
                    </a:lnTo>
                    <a:lnTo>
                      <a:pt x="3667" y="8"/>
                    </a:lnTo>
                    <a:lnTo>
                      <a:pt x="2541" y="16"/>
                    </a:lnTo>
                    <a:lnTo>
                      <a:pt x="1977" y="0"/>
                    </a:lnTo>
                    <a:lnTo>
                      <a:pt x="1698" y="43"/>
                    </a:lnTo>
                    <a:lnTo>
                      <a:pt x="1426" y="124"/>
                    </a:lnTo>
                    <a:lnTo>
                      <a:pt x="901" y="266"/>
                    </a:lnTo>
                    <a:lnTo>
                      <a:pt x="628" y="350"/>
                    </a:lnTo>
                    <a:lnTo>
                      <a:pt x="481" y="415"/>
                    </a:lnTo>
                    <a:lnTo>
                      <a:pt x="331" y="500"/>
                    </a:lnTo>
                    <a:lnTo>
                      <a:pt x="191" y="601"/>
                    </a:lnTo>
                    <a:lnTo>
                      <a:pt x="79" y="714"/>
                    </a:lnTo>
                    <a:lnTo>
                      <a:pt x="9" y="834"/>
                    </a:lnTo>
                    <a:lnTo>
                      <a:pt x="0" y="956"/>
                    </a:lnTo>
                    <a:lnTo>
                      <a:pt x="58" y="1078"/>
                    </a:lnTo>
                    <a:lnTo>
                      <a:pt x="88" y="1144"/>
                    </a:lnTo>
                    <a:lnTo>
                      <a:pt x="97" y="1216"/>
                    </a:lnTo>
                    <a:lnTo>
                      <a:pt x="90" y="1365"/>
                    </a:lnTo>
                    <a:lnTo>
                      <a:pt x="97" y="1434"/>
                    </a:lnTo>
                    <a:lnTo>
                      <a:pt x="127" y="1494"/>
                    </a:lnTo>
                    <a:lnTo>
                      <a:pt x="128" y="149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90" name="任意多边形 163889"/>
              <p:cNvSpPr/>
              <p:nvPr/>
            </p:nvSpPr>
            <p:spPr>
              <a:xfrm>
                <a:off x="1531" y="2668"/>
                <a:ext cx="616" cy="134"/>
              </a:xfrm>
              <a:custGeom>
                <a:avLst/>
                <a:gdLst/>
                <a:ahLst/>
                <a:cxnLst/>
                <a:rect l="0" t="0" r="0" b="0"/>
                <a:pathLst>
                  <a:path w="4922" h="1079">
                    <a:moveTo>
                      <a:pt x="37" y="636"/>
                    </a:moveTo>
                    <a:lnTo>
                      <a:pt x="39" y="807"/>
                    </a:lnTo>
                    <a:lnTo>
                      <a:pt x="60" y="890"/>
                    </a:lnTo>
                    <a:lnTo>
                      <a:pt x="101" y="966"/>
                    </a:lnTo>
                    <a:lnTo>
                      <a:pt x="159" y="1030"/>
                    </a:lnTo>
                    <a:lnTo>
                      <a:pt x="230" y="1069"/>
                    </a:lnTo>
                    <a:lnTo>
                      <a:pt x="309" y="1079"/>
                    </a:lnTo>
                    <a:lnTo>
                      <a:pt x="394" y="1069"/>
                    </a:lnTo>
                    <a:lnTo>
                      <a:pt x="732" y="929"/>
                    </a:lnTo>
                    <a:lnTo>
                      <a:pt x="1035" y="789"/>
                    </a:lnTo>
                    <a:lnTo>
                      <a:pt x="1348" y="676"/>
                    </a:lnTo>
                    <a:lnTo>
                      <a:pt x="1677" y="586"/>
                    </a:lnTo>
                    <a:lnTo>
                      <a:pt x="2010" y="509"/>
                    </a:lnTo>
                    <a:lnTo>
                      <a:pt x="2177" y="489"/>
                    </a:lnTo>
                    <a:lnTo>
                      <a:pt x="2345" y="490"/>
                    </a:lnTo>
                    <a:lnTo>
                      <a:pt x="2681" y="548"/>
                    </a:lnTo>
                    <a:lnTo>
                      <a:pt x="3006" y="653"/>
                    </a:lnTo>
                    <a:lnTo>
                      <a:pt x="3637" y="900"/>
                    </a:lnTo>
                    <a:lnTo>
                      <a:pt x="3965" y="982"/>
                    </a:lnTo>
                    <a:lnTo>
                      <a:pt x="4131" y="998"/>
                    </a:lnTo>
                    <a:lnTo>
                      <a:pt x="4302" y="990"/>
                    </a:lnTo>
                    <a:lnTo>
                      <a:pt x="4472" y="951"/>
                    </a:lnTo>
                    <a:lnTo>
                      <a:pt x="4531" y="897"/>
                    </a:lnTo>
                    <a:lnTo>
                      <a:pt x="4583" y="827"/>
                    </a:lnTo>
                    <a:lnTo>
                      <a:pt x="4751" y="737"/>
                    </a:lnTo>
                    <a:lnTo>
                      <a:pt x="4837" y="705"/>
                    </a:lnTo>
                    <a:lnTo>
                      <a:pt x="4900" y="671"/>
                    </a:lnTo>
                    <a:lnTo>
                      <a:pt x="4922" y="627"/>
                    </a:lnTo>
                    <a:lnTo>
                      <a:pt x="4902" y="574"/>
                    </a:lnTo>
                    <a:lnTo>
                      <a:pt x="4847" y="515"/>
                    </a:lnTo>
                    <a:lnTo>
                      <a:pt x="4769" y="454"/>
                    </a:lnTo>
                    <a:lnTo>
                      <a:pt x="4573" y="343"/>
                    </a:lnTo>
                    <a:lnTo>
                      <a:pt x="4382" y="276"/>
                    </a:lnTo>
                    <a:lnTo>
                      <a:pt x="4215" y="250"/>
                    </a:lnTo>
                    <a:lnTo>
                      <a:pt x="4058" y="242"/>
                    </a:lnTo>
                    <a:lnTo>
                      <a:pt x="3732" y="219"/>
                    </a:lnTo>
                    <a:lnTo>
                      <a:pt x="2380" y="39"/>
                    </a:lnTo>
                    <a:lnTo>
                      <a:pt x="2038" y="0"/>
                    </a:lnTo>
                    <a:lnTo>
                      <a:pt x="1699" y="5"/>
                    </a:lnTo>
                    <a:lnTo>
                      <a:pt x="1534" y="41"/>
                    </a:lnTo>
                    <a:lnTo>
                      <a:pt x="1374" y="97"/>
                    </a:lnTo>
                    <a:lnTo>
                      <a:pt x="1214" y="154"/>
                    </a:lnTo>
                    <a:lnTo>
                      <a:pt x="1052" y="186"/>
                    </a:lnTo>
                    <a:lnTo>
                      <a:pt x="717" y="181"/>
                    </a:lnTo>
                    <a:lnTo>
                      <a:pt x="358" y="177"/>
                    </a:lnTo>
                    <a:lnTo>
                      <a:pt x="189" y="216"/>
                    </a:lnTo>
                    <a:lnTo>
                      <a:pt x="115" y="257"/>
                    </a:lnTo>
                    <a:lnTo>
                      <a:pt x="53" y="313"/>
                    </a:lnTo>
                    <a:lnTo>
                      <a:pt x="7" y="387"/>
                    </a:lnTo>
                    <a:lnTo>
                      <a:pt x="0" y="469"/>
                    </a:lnTo>
                    <a:lnTo>
                      <a:pt x="37" y="636"/>
                    </a:lnTo>
                    <a:lnTo>
                      <a:pt x="38" y="6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891" name="文本框 163890"/>
            <p:cNvSpPr txBox="1"/>
            <p:nvPr/>
          </p:nvSpPr>
          <p:spPr>
            <a:xfrm>
              <a:off x="2384" y="283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15</a:t>
              </a:r>
            </a:p>
          </p:txBody>
        </p:sp>
        <p:sp>
          <p:nvSpPr>
            <p:cNvPr id="163892" name="文本框 163891"/>
            <p:cNvSpPr txBox="1"/>
            <p:nvPr/>
          </p:nvSpPr>
          <p:spPr>
            <a:xfrm>
              <a:off x="2168" y="2808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20</a:t>
              </a:r>
            </a:p>
          </p:txBody>
        </p:sp>
        <p:sp>
          <p:nvSpPr>
            <p:cNvPr id="163893" name="文本框 163892"/>
            <p:cNvSpPr txBox="1"/>
            <p:nvPr/>
          </p:nvSpPr>
          <p:spPr>
            <a:xfrm>
              <a:off x="1904" y="2816"/>
              <a:ext cx="3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25</a:t>
              </a:r>
            </a:p>
          </p:txBody>
        </p:sp>
      </p:grpSp>
      <p:grpSp>
        <p:nvGrpSpPr>
          <p:cNvPr id="163894" name="组合 163893"/>
          <p:cNvGrpSpPr/>
          <p:nvPr/>
        </p:nvGrpSpPr>
        <p:grpSpPr>
          <a:xfrm>
            <a:off x="5045075" y="1974850"/>
            <a:ext cx="3565525" cy="2751138"/>
            <a:chOff x="3178" y="1244"/>
            <a:chExt cx="2246" cy="1733"/>
          </a:xfrm>
        </p:grpSpPr>
        <p:grpSp>
          <p:nvGrpSpPr>
            <p:cNvPr id="163895" name="组合 163894"/>
            <p:cNvGrpSpPr/>
            <p:nvPr/>
          </p:nvGrpSpPr>
          <p:grpSpPr>
            <a:xfrm>
              <a:off x="3178" y="1244"/>
              <a:ext cx="2246" cy="1733"/>
              <a:chOff x="3178" y="1244"/>
              <a:chExt cx="2246" cy="1733"/>
            </a:xfrm>
          </p:grpSpPr>
          <p:sp>
            <p:nvSpPr>
              <p:cNvPr id="163896" name="任意多边形 163895"/>
              <p:cNvSpPr/>
              <p:nvPr/>
            </p:nvSpPr>
            <p:spPr>
              <a:xfrm>
                <a:off x="3178" y="1244"/>
                <a:ext cx="2246" cy="1733"/>
              </a:xfrm>
              <a:custGeom>
                <a:avLst/>
                <a:gdLst/>
                <a:ahLst/>
                <a:cxnLst/>
                <a:rect l="0" t="0" r="0" b="0"/>
                <a:pathLst>
                  <a:path w="13929" h="10743">
                    <a:moveTo>
                      <a:pt x="0" y="0"/>
                    </a:moveTo>
                    <a:lnTo>
                      <a:pt x="13929" y="0"/>
                    </a:lnTo>
                    <a:lnTo>
                      <a:pt x="13929" y="10743"/>
                    </a:lnTo>
                    <a:lnTo>
                      <a:pt x="0" y="10743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FFFF"/>
                  </a:gs>
                </a:gsLst>
                <a:lin ang="5400000" scaled="1"/>
                <a:tileRect/>
              </a:gradFill>
              <a:ln w="127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897" name="组合 163896"/>
              <p:cNvGrpSpPr/>
              <p:nvPr/>
            </p:nvGrpSpPr>
            <p:grpSpPr>
              <a:xfrm>
                <a:off x="3417" y="1652"/>
                <a:ext cx="1772" cy="940"/>
                <a:chOff x="3417" y="1887"/>
                <a:chExt cx="1772" cy="471"/>
              </a:xfrm>
            </p:grpSpPr>
            <p:sp>
              <p:nvSpPr>
                <p:cNvPr id="163898" name="任意多边形 163897"/>
                <p:cNvSpPr/>
                <p:nvPr/>
              </p:nvSpPr>
              <p:spPr>
                <a:xfrm>
                  <a:off x="3417" y="1887"/>
                  <a:ext cx="1772" cy="4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91" h="2918">
                      <a:moveTo>
                        <a:pt x="0" y="1209"/>
                      </a:moveTo>
                      <a:lnTo>
                        <a:pt x="5" y="1409"/>
                      </a:lnTo>
                      <a:lnTo>
                        <a:pt x="33" y="1606"/>
                      </a:lnTo>
                      <a:lnTo>
                        <a:pt x="104" y="1772"/>
                      </a:lnTo>
                      <a:lnTo>
                        <a:pt x="232" y="1889"/>
                      </a:lnTo>
                      <a:lnTo>
                        <a:pt x="403" y="1965"/>
                      </a:lnTo>
                      <a:lnTo>
                        <a:pt x="598" y="2021"/>
                      </a:lnTo>
                      <a:lnTo>
                        <a:pt x="798" y="2077"/>
                      </a:lnTo>
                      <a:lnTo>
                        <a:pt x="986" y="2148"/>
                      </a:lnTo>
                      <a:lnTo>
                        <a:pt x="1325" y="2327"/>
                      </a:lnTo>
                      <a:lnTo>
                        <a:pt x="1656" y="2494"/>
                      </a:lnTo>
                      <a:lnTo>
                        <a:pt x="2015" y="2597"/>
                      </a:lnTo>
                      <a:lnTo>
                        <a:pt x="2393" y="2664"/>
                      </a:lnTo>
                      <a:lnTo>
                        <a:pt x="2776" y="2732"/>
                      </a:lnTo>
                      <a:lnTo>
                        <a:pt x="3150" y="2819"/>
                      </a:lnTo>
                      <a:lnTo>
                        <a:pt x="3337" y="2853"/>
                      </a:lnTo>
                      <a:lnTo>
                        <a:pt x="3524" y="2869"/>
                      </a:lnTo>
                      <a:lnTo>
                        <a:pt x="3712" y="2858"/>
                      </a:lnTo>
                      <a:lnTo>
                        <a:pt x="3899" y="2824"/>
                      </a:lnTo>
                      <a:lnTo>
                        <a:pt x="4084" y="2767"/>
                      </a:lnTo>
                      <a:lnTo>
                        <a:pt x="4265" y="2693"/>
                      </a:lnTo>
                      <a:lnTo>
                        <a:pt x="4607" y="2507"/>
                      </a:lnTo>
                      <a:lnTo>
                        <a:pt x="4944" y="2328"/>
                      </a:lnTo>
                      <a:lnTo>
                        <a:pt x="5118" y="2268"/>
                      </a:lnTo>
                      <a:lnTo>
                        <a:pt x="5302" y="2238"/>
                      </a:lnTo>
                      <a:lnTo>
                        <a:pt x="5492" y="2237"/>
                      </a:lnTo>
                      <a:lnTo>
                        <a:pt x="5685" y="2258"/>
                      </a:lnTo>
                      <a:lnTo>
                        <a:pt x="6068" y="2349"/>
                      </a:lnTo>
                      <a:lnTo>
                        <a:pt x="6787" y="2609"/>
                      </a:lnTo>
                      <a:lnTo>
                        <a:pt x="7143" y="2735"/>
                      </a:lnTo>
                      <a:lnTo>
                        <a:pt x="7510" y="2832"/>
                      </a:lnTo>
                      <a:lnTo>
                        <a:pt x="7890" y="2893"/>
                      </a:lnTo>
                      <a:lnTo>
                        <a:pt x="8274" y="2918"/>
                      </a:lnTo>
                      <a:lnTo>
                        <a:pt x="8654" y="2906"/>
                      </a:lnTo>
                      <a:lnTo>
                        <a:pt x="9027" y="2858"/>
                      </a:lnTo>
                      <a:lnTo>
                        <a:pt x="9775" y="2711"/>
                      </a:lnTo>
                      <a:lnTo>
                        <a:pt x="10166" y="2637"/>
                      </a:lnTo>
                      <a:lnTo>
                        <a:pt x="10354" y="2588"/>
                      </a:lnTo>
                      <a:lnTo>
                        <a:pt x="10530" y="2518"/>
                      </a:lnTo>
                      <a:lnTo>
                        <a:pt x="10684" y="2416"/>
                      </a:lnTo>
                      <a:lnTo>
                        <a:pt x="10810" y="2276"/>
                      </a:lnTo>
                      <a:lnTo>
                        <a:pt x="10904" y="2106"/>
                      </a:lnTo>
                      <a:lnTo>
                        <a:pt x="10966" y="1918"/>
                      </a:lnTo>
                      <a:lnTo>
                        <a:pt x="10991" y="1726"/>
                      </a:lnTo>
                      <a:lnTo>
                        <a:pt x="10975" y="1537"/>
                      </a:lnTo>
                      <a:lnTo>
                        <a:pt x="10916" y="1356"/>
                      </a:lnTo>
                      <a:lnTo>
                        <a:pt x="10820" y="1189"/>
                      </a:lnTo>
                      <a:lnTo>
                        <a:pt x="10697" y="1038"/>
                      </a:lnTo>
                      <a:lnTo>
                        <a:pt x="10554" y="910"/>
                      </a:lnTo>
                      <a:lnTo>
                        <a:pt x="10397" y="799"/>
                      </a:lnTo>
                      <a:lnTo>
                        <a:pt x="10230" y="705"/>
                      </a:lnTo>
                      <a:lnTo>
                        <a:pt x="9879" y="554"/>
                      </a:lnTo>
                      <a:lnTo>
                        <a:pt x="9518" y="433"/>
                      </a:lnTo>
                      <a:lnTo>
                        <a:pt x="8781" y="237"/>
                      </a:lnTo>
                      <a:lnTo>
                        <a:pt x="8034" y="81"/>
                      </a:lnTo>
                      <a:lnTo>
                        <a:pt x="7657" y="29"/>
                      </a:lnTo>
                      <a:lnTo>
                        <a:pt x="7278" y="1"/>
                      </a:lnTo>
                      <a:lnTo>
                        <a:pt x="6517" y="0"/>
                      </a:lnTo>
                      <a:lnTo>
                        <a:pt x="5754" y="15"/>
                      </a:lnTo>
                      <a:lnTo>
                        <a:pt x="2707" y="19"/>
                      </a:lnTo>
                      <a:lnTo>
                        <a:pt x="2328" y="51"/>
                      </a:lnTo>
                      <a:lnTo>
                        <a:pt x="1954" y="127"/>
                      </a:lnTo>
                      <a:lnTo>
                        <a:pt x="1589" y="244"/>
                      </a:lnTo>
                      <a:lnTo>
                        <a:pt x="1235" y="377"/>
                      </a:lnTo>
                      <a:lnTo>
                        <a:pt x="892" y="511"/>
                      </a:lnTo>
                      <a:lnTo>
                        <a:pt x="548" y="674"/>
                      </a:lnTo>
                      <a:lnTo>
                        <a:pt x="371" y="774"/>
                      </a:lnTo>
                      <a:lnTo>
                        <a:pt x="196" y="893"/>
                      </a:lnTo>
                      <a:lnTo>
                        <a:pt x="56" y="1036"/>
                      </a:lnTo>
                      <a:lnTo>
                        <a:pt x="15" y="1119"/>
                      </a:lnTo>
                      <a:lnTo>
                        <a:pt x="0" y="1209"/>
                      </a:lnTo>
                      <a:lnTo>
                        <a:pt x="1" y="1209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99" name="任意多边形 163898"/>
                <p:cNvSpPr/>
                <p:nvPr/>
              </p:nvSpPr>
              <p:spPr>
                <a:xfrm>
                  <a:off x="3644" y="1948"/>
                  <a:ext cx="1335" cy="3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83" h="2035">
                      <a:moveTo>
                        <a:pt x="39" y="1248"/>
                      </a:moveTo>
                      <a:lnTo>
                        <a:pt x="249" y="1442"/>
                      </a:lnTo>
                      <a:lnTo>
                        <a:pt x="492" y="1598"/>
                      </a:lnTo>
                      <a:lnTo>
                        <a:pt x="750" y="1724"/>
                      </a:lnTo>
                      <a:lnTo>
                        <a:pt x="1015" y="1829"/>
                      </a:lnTo>
                      <a:lnTo>
                        <a:pt x="1286" y="1921"/>
                      </a:lnTo>
                      <a:lnTo>
                        <a:pt x="1563" y="1995"/>
                      </a:lnTo>
                      <a:lnTo>
                        <a:pt x="1846" y="2035"/>
                      </a:lnTo>
                      <a:lnTo>
                        <a:pt x="2132" y="2031"/>
                      </a:lnTo>
                      <a:lnTo>
                        <a:pt x="2416" y="1987"/>
                      </a:lnTo>
                      <a:lnTo>
                        <a:pt x="2691" y="1906"/>
                      </a:lnTo>
                      <a:lnTo>
                        <a:pt x="2951" y="1783"/>
                      </a:lnTo>
                      <a:lnTo>
                        <a:pt x="3200" y="1633"/>
                      </a:lnTo>
                      <a:lnTo>
                        <a:pt x="3454" y="1509"/>
                      </a:lnTo>
                      <a:lnTo>
                        <a:pt x="3588" y="1475"/>
                      </a:lnTo>
                      <a:lnTo>
                        <a:pt x="3729" y="1461"/>
                      </a:lnTo>
                      <a:lnTo>
                        <a:pt x="4018" y="1475"/>
                      </a:lnTo>
                      <a:lnTo>
                        <a:pt x="4309" y="1507"/>
                      </a:lnTo>
                      <a:lnTo>
                        <a:pt x="4594" y="1540"/>
                      </a:lnTo>
                      <a:lnTo>
                        <a:pt x="4873" y="1594"/>
                      </a:lnTo>
                      <a:lnTo>
                        <a:pt x="5147" y="1687"/>
                      </a:lnTo>
                      <a:lnTo>
                        <a:pt x="5418" y="1812"/>
                      </a:lnTo>
                      <a:lnTo>
                        <a:pt x="5690" y="1926"/>
                      </a:lnTo>
                      <a:lnTo>
                        <a:pt x="5961" y="1990"/>
                      </a:lnTo>
                      <a:lnTo>
                        <a:pt x="6099" y="1990"/>
                      </a:lnTo>
                      <a:lnTo>
                        <a:pt x="6236" y="1965"/>
                      </a:lnTo>
                      <a:lnTo>
                        <a:pt x="6514" y="1883"/>
                      </a:lnTo>
                      <a:lnTo>
                        <a:pt x="6655" y="1853"/>
                      </a:lnTo>
                      <a:lnTo>
                        <a:pt x="6797" y="1851"/>
                      </a:lnTo>
                      <a:lnTo>
                        <a:pt x="7079" y="1915"/>
                      </a:lnTo>
                      <a:lnTo>
                        <a:pt x="7217" y="1947"/>
                      </a:lnTo>
                      <a:lnTo>
                        <a:pt x="7353" y="1956"/>
                      </a:lnTo>
                      <a:lnTo>
                        <a:pt x="7487" y="1936"/>
                      </a:lnTo>
                      <a:lnTo>
                        <a:pt x="7620" y="1894"/>
                      </a:lnTo>
                      <a:lnTo>
                        <a:pt x="7897" y="1766"/>
                      </a:lnTo>
                      <a:lnTo>
                        <a:pt x="8042" y="1691"/>
                      </a:lnTo>
                      <a:lnTo>
                        <a:pt x="8171" y="1605"/>
                      </a:lnTo>
                      <a:lnTo>
                        <a:pt x="8251" y="1498"/>
                      </a:lnTo>
                      <a:lnTo>
                        <a:pt x="8261" y="1360"/>
                      </a:lnTo>
                      <a:lnTo>
                        <a:pt x="8283" y="1057"/>
                      </a:lnTo>
                      <a:lnTo>
                        <a:pt x="8272" y="994"/>
                      </a:lnTo>
                      <a:lnTo>
                        <a:pt x="8244" y="941"/>
                      </a:lnTo>
                      <a:lnTo>
                        <a:pt x="8138" y="865"/>
                      </a:lnTo>
                      <a:lnTo>
                        <a:pt x="7852" y="743"/>
                      </a:lnTo>
                      <a:lnTo>
                        <a:pt x="7627" y="563"/>
                      </a:lnTo>
                      <a:lnTo>
                        <a:pt x="7516" y="482"/>
                      </a:lnTo>
                      <a:lnTo>
                        <a:pt x="7391" y="425"/>
                      </a:lnTo>
                      <a:lnTo>
                        <a:pt x="7109" y="359"/>
                      </a:lnTo>
                      <a:lnTo>
                        <a:pt x="6812" y="328"/>
                      </a:lnTo>
                      <a:lnTo>
                        <a:pt x="6244" y="259"/>
                      </a:lnTo>
                      <a:lnTo>
                        <a:pt x="5121" y="61"/>
                      </a:lnTo>
                      <a:lnTo>
                        <a:pt x="4550" y="20"/>
                      </a:lnTo>
                      <a:lnTo>
                        <a:pt x="3978" y="10"/>
                      </a:lnTo>
                      <a:lnTo>
                        <a:pt x="2836" y="19"/>
                      </a:lnTo>
                      <a:lnTo>
                        <a:pt x="2263" y="0"/>
                      </a:lnTo>
                      <a:lnTo>
                        <a:pt x="1979" y="19"/>
                      </a:lnTo>
                      <a:lnTo>
                        <a:pt x="1700" y="84"/>
                      </a:lnTo>
                      <a:lnTo>
                        <a:pt x="1160" y="261"/>
                      </a:lnTo>
                      <a:lnTo>
                        <a:pt x="602" y="422"/>
                      </a:lnTo>
                      <a:lnTo>
                        <a:pt x="317" y="522"/>
                      </a:lnTo>
                      <a:lnTo>
                        <a:pt x="197" y="595"/>
                      </a:lnTo>
                      <a:lnTo>
                        <a:pt x="104" y="692"/>
                      </a:lnTo>
                      <a:lnTo>
                        <a:pt x="46" y="816"/>
                      </a:lnTo>
                      <a:lnTo>
                        <a:pt x="13" y="960"/>
                      </a:lnTo>
                      <a:lnTo>
                        <a:pt x="0" y="1114"/>
                      </a:lnTo>
                      <a:lnTo>
                        <a:pt x="8" y="1187"/>
                      </a:lnTo>
                      <a:lnTo>
                        <a:pt x="39" y="1248"/>
                      </a:lnTo>
                      <a:lnTo>
                        <a:pt x="40" y="124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00" name="任意多边形 163899"/>
                <p:cNvSpPr/>
                <p:nvPr/>
              </p:nvSpPr>
              <p:spPr>
                <a:xfrm>
                  <a:off x="3912" y="2031"/>
                  <a:ext cx="796" cy="1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39" h="1063">
                      <a:moveTo>
                        <a:pt x="0" y="638"/>
                      </a:moveTo>
                      <a:lnTo>
                        <a:pt x="5" y="723"/>
                      </a:lnTo>
                      <a:lnTo>
                        <a:pt x="31" y="807"/>
                      </a:lnTo>
                      <a:lnTo>
                        <a:pt x="75" y="884"/>
                      </a:lnTo>
                      <a:lnTo>
                        <a:pt x="135" y="948"/>
                      </a:lnTo>
                      <a:lnTo>
                        <a:pt x="286" y="1031"/>
                      </a:lnTo>
                      <a:lnTo>
                        <a:pt x="456" y="1063"/>
                      </a:lnTo>
                      <a:lnTo>
                        <a:pt x="627" y="1052"/>
                      </a:lnTo>
                      <a:lnTo>
                        <a:pt x="794" y="1009"/>
                      </a:lnTo>
                      <a:lnTo>
                        <a:pt x="1107" y="873"/>
                      </a:lnTo>
                      <a:lnTo>
                        <a:pt x="1417" y="734"/>
                      </a:lnTo>
                      <a:lnTo>
                        <a:pt x="1743" y="634"/>
                      </a:lnTo>
                      <a:lnTo>
                        <a:pt x="2075" y="551"/>
                      </a:lnTo>
                      <a:lnTo>
                        <a:pt x="2410" y="496"/>
                      </a:lnTo>
                      <a:lnTo>
                        <a:pt x="2579" y="496"/>
                      </a:lnTo>
                      <a:lnTo>
                        <a:pt x="2748" y="517"/>
                      </a:lnTo>
                      <a:lnTo>
                        <a:pt x="3083" y="607"/>
                      </a:lnTo>
                      <a:lnTo>
                        <a:pt x="3410" y="735"/>
                      </a:lnTo>
                      <a:lnTo>
                        <a:pt x="3718" y="854"/>
                      </a:lnTo>
                      <a:lnTo>
                        <a:pt x="4026" y="939"/>
                      </a:lnTo>
                      <a:lnTo>
                        <a:pt x="4213" y="995"/>
                      </a:lnTo>
                      <a:lnTo>
                        <a:pt x="4423" y="1052"/>
                      </a:lnTo>
                      <a:lnTo>
                        <a:pt x="4511" y="1053"/>
                      </a:lnTo>
                      <a:lnTo>
                        <a:pt x="4572" y="1018"/>
                      </a:lnTo>
                      <a:lnTo>
                        <a:pt x="4617" y="855"/>
                      </a:lnTo>
                      <a:lnTo>
                        <a:pt x="4644" y="838"/>
                      </a:lnTo>
                      <a:lnTo>
                        <a:pt x="4685" y="839"/>
                      </a:lnTo>
                      <a:lnTo>
                        <a:pt x="4781" y="851"/>
                      </a:lnTo>
                      <a:lnTo>
                        <a:pt x="4863" y="821"/>
                      </a:lnTo>
                      <a:lnTo>
                        <a:pt x="4916" y="747"/>
                      </a:lnTo>
                      <a:lnTo>
                        <a:pt x="4939" y="653"/>
                      </a:lnTo>
                      <a:lnTo>
                        <a:pt x="4931" y="562"/>
                      </a:lnTo>
                      <a:lnTo>
                        <a:pt x="4898" y="479"/>
                      </a:lnTo>
                      <a:lnTo>
                        <a:pt x="4845" y="408"/>
                      </a:lnTo>
                      <a:lnTo>
                        <a:pt x="4701" y="307"/>
                      </a:lnTo>
                      <a:lnTo>
                        <a:pt x="4537" y="262"/>
                      </a:lnTo>
                      <a:lnTo>
                        <a:pt x="3849" y="218"/>
                      </a:lnTo>
                      <a:lnTo>
                        <a:pt x="2501" y="33"/>
                      </a:lnTo>
                      <a:lnTo>
                        <a:pt x="2156" y="0"/>
                      </a:lnTo>
                      <a:lnTo>
                        <a:pt x="1986" y="4"/>
                      </a:lnTo>
                      <a:lnTo>
                        <a:pt x="1819" y="33"/>
                      </a:lnTo>
                      <a:lnTo>
                        <a:pt x="1497" y="146"/>
                      </a:lnTo>
                      <a:lnTo>
                        <a:pt x="1332" y="185"/>
                      </a:lnTo>
                      <a:lnTo>
                        <a:pt x="1161" y="190"/>
                      </a:lnTo>
                      <a:lnTo>
                        <a:pt x="819" y="175"/>
                      </a:lnTo>
                      <a:lnTo>
                        <a:pt x="656" y="198"/>
                      </a:lnTo>
                      <a:lnTo>
                        <a:pt x="496" y="245"/>
                      </a:lnTo>
                      <a:lnTo>
                        <a:pt x="156" y="365"/>
                      </a:lnTo>
                      <a:lnTo>
                        <a:pt x="81" y="408"/>
                      </a:lnTo>
                      <a:lnTo>
                        <a:pt x="31" y="469"/>
                      </a:lnTo>
                      <a:lnTo>
                        <a:pt x="0" y="638"/>
                      </a:lnTo>
                      <a:lnTo>
                        <a:pt x="1" y="638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01" name="文本框 163900"/>
            <p:cNvSpPr txBox="1"/>
            <p:nvPr/>
          </p:nvSpPr>
          <p:spPr>
            <a:xfrm>
              <a:off x="4656" y="255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15</a:t>
              </a:r>
            </a:p>
          </p:txBody>
        </p:sp>
        <p:sp>
          <p:nvSpPr>
            <p:cNvPr id="163902" name="文本框 163901"/>
            <p:cNvSpPr txBox="1"/>
            <p:nvPr/>
          </p:nvSpPr>
          <p:spPr>
            <a:xfrm>
              <a:off x="4632" y="2360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20</a:t>
              </a:r>
            </a:p>
          </p:txBody>
        </p:sp>
        <p:sp>
          <p:nvSpPr>
            <p:cNvPr id="163903" name="文本框 163902"/>
            <p:cNvSpPr txBox="1"/>
            <p:nvPr/>
          </p:nvSpPr>
          <p:spPr>
            <a:xfrm>
              <a:off x="4640" y="2120"/>
              <a:ext cx="3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i="1">
                  <a:latin typeface="ISOCP" panose="00000400000000000000" pitchFamily="2" charset="0"/>
                </a:rPr>
                <a:t>25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图片 164865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4867" name="组合 164866"/>
          <p:cNvGrpSpPr/>
          <p:nvPr/>
        </p:nvGrpSpPr>
        <p:grpSpPr>
          <a:xfrm>
            <a:off x="536575" y="2574925"/>
            <a:ext cx="7970838" cy="1858963"/>
            <a:chOff x="338" y="1622"/>
            <a:chExt cx="5021" cy="1171"/>
          </a:xfrm>
        </p:grpSpPr>
        <p:sp>
          <p:nvSpPr>
            <p:cNvPr id="164868" name="任意多边形 164867"/>
            <p:cNvSpPr/>
            <p:nvPr/>
          </p:nvSpPr>
          <p:spPr>
            <a:xfrm>
              <a:off x="338" y="1622"/>
              <a:ext cx="3813" cy="941"/>
            </a:xfrm>
            <a:custGeom>
              <a:avLst/>
              <a:gdLst/>
              <a:ahLst/>
              <a:cxnLst/>
              <a:rect l="0" t="0" r="0" b="0"/>
              <a:pathLst>
                <a:path w="24205" h="5972">
                  <a:moveTo>
                    <a:pt x="0" y="5972"/>
                  </a:moveTo>
                  <a:lnTo>
                    <a:pt x="24203" y="0"/>
                  </a:lnTo>
                  <a:lnTo>
                    <a:pt x="24205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9" name="任意多边形 164868"/>
            <p:cNvSpPr/>
            <p:nvPr/>
          </p:nvSpPr>
          <p:spPr>
            <a:xfrm>
              <a:off x="338" y="1929"/>
              <a:ext cx="3455" cy="634"/>
            </a:xfrm>
            <a:custGeom>
              <a:avLst/>
              <a:gdLst/>
              <a:ahLst/>
              <a:cxnLst/>
              <a:rect l="0" t="0" r="0" b="0"/>
              <a:pathLst>
                <a:path w="21936" h="4024">
                  <a:moveTo>
                    <a:pt x="0" y="4024"/>
                  </a:moveTo>
                  <a:lnTo>
                    <a:pt x="21935" y="0"/>
                  </a:lnTo>
                  <a:lnTo>
                    <a:pt x="21936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870" name="组合 164869"/>
            <p:cNvGrpSpPr/>
            <p:nvPr/>
          </p:nvGrpSpPr>
          <p:grpSpPr>
            <a:xfrm>
              <a:off x="338" y="2140"/>
              <a:ext cx="3229" cy="423"/>
              <a:chOff x="861" y="2154"/>
              <a:chExt cx="2562" cy="336"/>
            </a:xfrm>
          </p:grpSpPr>
          <p:sp>
            <p:nvSpPr>
              <p:cNvPr id="164871" name="任意多边形 164870"/>
              <p:cNvSpPr/>
              <p:nvPr/>
            </p:nvSpPr>
            <p:spPr>
              <a:xfrm>
                <a:off x="861" y="2154"/>
                <a:ext cx="2562" cy="336"/>
              </a:xfrm>
              <a:custGeom>
                <a:avLst/>
                <a:gdLst/>
                <a:ahLst/>
                <a:cxnLst/>
                <a:rect l="0" t="0" r="0" b="0"/>
                <a:pathLst>
                  <a:path w="20496" h="2689">
                    <a:moveTo>
                      <a:pt x="0" y="2689"/>
                    </a:moveTo>
                    <a:lnTo>
                      <a:pt x="20495" y="0"/>
                    </a:lnTo>
                    <a:lnTo>
                      <a:pt x="20496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2" name="任意多边形 164871"/>
              <p:cNvSpPr/>
              <p:nvPr/>
            </p:nvSpPr>
            <p:spPr>
              <a:xfrm>
                <a:off x="861" y="2154"/>
                <a:ext cx="2562" cy="336"/>
              </a:xfrm>
              <a:custGeom>
                <a:avLst/>
                <a:gdLst/>
                <a:ahLst/>
                <a:cxnLst/>
                <a:rect l="0" t="0" r="0" b="0"/>
                <a:pathLst>
                  <a:path w="20496" h="2689">
                    <a:moveTo>
                      <a:pt x="0" y="2689"/>
                    </a:moveTo>
                    <a:lnTo>
                      <a:pt x="20495" y="0"/>
                    </a:lnTo>
                    <a:lnTo>
                      <a:pt x="20496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3" name="任意多边形 164872"/>
              <p:cNvSpPr/>
              <p:nvPr/>
            </p:nvSpPr>
            <p:spPr>
              <a:xfrm>
                <a:off x="861" y="2244"/>
                <a:ext cx="2202" cy="246"/>
              </a:xfrm>
              <a:custGeom>
                <a:avLst/>
                <a:gdLst/>
                <a:ahLst/>
                <a:cxnLst/>
                <a:rect l="0" t="0" r="0" b="0"/>
                <a:pathLst>
                  <a:path w="17616" h="1967">
                    <a:moveTo>
                      <a:pt x="0" y="1967"/>
                    </a:moveTo>
                    <a:lnTo>
                      <a:pt x="17615" y="0"/>
                    </a:lnTo>
                    <a:lnTo>
                      <a:pt x="17616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4" name="任意多边形 164873"/>
              <p:cNvSpPr/>
              <p:nvPr/>
            </p:nvSpPr>
            <p:spPr>
              <a:xfrm>
                <a:off x="861" y="2438"/>
                <a:ext cx="2202" cy="52"/>
              </a:xfrm>
              <a:custGeom>
                <a:avLst/>
                <a:gdLst/>
                <a:ahLst/>
                <a:cxnLst/>
                <a:rect l="0" t="0" r="0" b="0"/>
                <a:pathLst>
                  <a:path w="17616" h="413">
                    <a:moveTo>
                      <a:pt x="0" y="413"/>
                    </a:moveTo>
                    <a:lnTo>
                      <a:pt x="17615" y="0"/>
                    </a:lnTo>
                    <a:lnTo>
                      <a:pt x="17616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875" name="任意多边形 164874"/>
            <p:cNvSpPr/>
            <p:nvPr/>
          </p:nvSpPr>
          <p:spPr>
            <a:xfrm>
              <a:off x="338" y="2563"/>
              <a:ext cx="3455" cy="230"/>
            </a:xfrm>
            <a:custGeom>
              <a:avLst/>
              <a:gdLst/>
              <a:ahLst/>
              <a:cxnLst/>
              <a:rect l="0" t="0" r="0" b="0"/>
              <a:pathLst>
                <a:path w="21936" h="1458">
                  <a:moveTo>
                    <a:pt x="0" y="0"/>
                  </a:moveTo>
                  <a:lnTo>
                    <a:pt x="21935" y="1458"/>
                  </a:lnTo>
                  <a:lnTo>
                    <a:pt x="21936" y="1458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876" name="组合 164875"/>
            <p:cNvGrpSpPr/>
            <p:nvPr/>
          </p:nvGrpSpPr>
          <p:grpSpPr>
            <a:xfrm>
              <a:off x="3801" y="1622"/>
              <a:ext cx="1558" cy="1171"/>
              <a:chOff x="3609" y="1743"/>
              <a:chExt cx="1236" cy="929"/>
            </a:xfrm>
          </p:grpSpPr>
          <p:sp>
            <p:nvSpPr>
              <p:cNvPr id="164877" name="任意多边形 164876"/>
              <p:cNvSpPr/>
              <p:nvPr/>
            </p:nvSpPr>
            <p:spPr>
              <a:xfrm>
                <a:off x="3609" y="2442"/>
                <a:ext cx="1236" cy="230"/>
              </a:xfrm>
              <a:custGeom>
                <a:avLst/>
                <a:gdLst/>
                <a:ahLst/>
                <a:cxnLst/>
                <a:rect l="0" t="0" r="0" b="0"/>
                <a:pathLst>
                  <a:path w="9885" h="1845">
                    <a:moveTo>
                      <a:pt x="9885" y="0"/>
                    </a:moveTo>
                    <a:lnTo>
                      <a:pt x="0" y="1845"/>
                    </a:lnTo>
                    <a:lnTo>
                      <a:pt x="1" y="1845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8" name="任意多边形 164877"/>
              <p:cNvSpPr/>
              <p:nvPr/>
            </p:nvSpPr>
            <p:spPr>
              <a:xfrm>
                <a:off x="4161" y="2111"/>
                <a:ext cx="684" cy="331"/>
              </a:xfrm>
              <a:custGeom>
                <a:avLst/>
                <a:gdLst/>
                <a:ahLst/>
                <a:cxnLst/>
                <a:rect l="0" t="0" r="0" b="0"/>
                <a:pathLst>
                  <a:path w="5472" h="2648">
                    <a:moveTo>
                      <a:pt x="5472" y="2648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9" name="任意多边形 164878"/>
              <p:cNvSpPr/>
              <p:nvPr/>
            </p:nvSpPr>
            <p:spPr>
              <a:xfrm>
                <a:off x="3886" y="1743"/>
                <a:ext cx="959" cy="699"/>
              </a:xfrm>
              <a:custGeom>
                <a:avLst/>
                <a:gdLst/>
                <a:ahLst/>
                <a:cxnLst/>
                <a:rect l="0" t="0" r="0" b="0"/>
                <a:pathLst>
                  <a:path w="7668" h="5588">
                    <a:moveTo>
                      <a:pt x="7668" y="5588"/>
                    </a:move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4880" name="标题 164879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  <a:ln/>
        </p:spPr>
        <p:txBody>
          <a:bodyPr anchor="ctr"/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透视投影图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881" name="任意多边形 164880"/>
          <p:cNvSpPr/>
          <p:nvPr/>
        </p:nvSpPr>
        <p:spPr>
          <a:xfrm>
            <a:off x="428625" y="4433888"/>
            <a:ext cx="8258175" cy="1587"/>
          </a:xfrm>
          <a:custGeom>
            <a:avLst/>
            <a:gdLst/>
            <a:ahLst/>
            <a:cxnLst/>
            <a:rect l="0" t="0" r="0" b="0"/>
            <a:pathLst>
              <a:path w="33024">
                <a:moveTo>
                  <a:pt x="0" y="0"/>
                </a:moveTo>
                <a:lnTo>
                  <a:pt x="33023" y="0"/>
                </a:lnTo>
                <a:lnTo>
                  <a:pt x="3302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882" name="组合 164881"/>
          <p:cNvGrpSpPr/>
          <p:nvPr/>
        </p:nvGrpSpPr>
        <p:grpSpPr>
          <a:xfrm>
            <a:off x="3897313" y="3063875"/>
            <a:ext cx="3243262" cy="1370013"/>
            <a:chOff x="2455" y="1930"/>
            <a:chExt cx="2043" cy="863"/>
          </a:xfrm>
        </p:grpSpPr>
        <p:sp>
          <p:nvSpPr>
            <p:cNvPr id="164883" name="任意多边形 164882"/>
            <p:cNvSpPr/>
            <p:nvPr/>
          </p:nvSpPr>
          <p:spPr>
            <a:xfrm>
              <a:off x="4497" y="2086"/>
              <a:ext cx="1" cy="578"/>
            </a:xfrm>
            <a:custGeom>
              <a:avLst/>
              <a:gdLst/>
              <a:ahLst/>
              <a:cxnLst/>
              <a:rect l="0" t="0" r="0" b="0"/>
              <a:pathLst>
                <a:path w="1" h="3670">
                  <a:moveTo>
                    <a:pt x="0" y="367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4" name="任意多边形 164883"/>
            <p:cNvSpPr/>
            <p:nvPr/>
          </p:nvSpPr>
          <p:spPr>
            <a:xfrm>
              <a:off x="3793" y="1930"/>
              <a:ext cx="2" cy="863"/>
            </a:xfrm>
            <a:custGeom>
              <a:avLst/>
              <a:gdLst/>
              <a:ahLst/>
              <a:cxnLst/>
              <a:rect l="0" t="0" r="0" b="0"/>
              <a:pathLst>
                <a:path w="1" h="5482">
                  <a:moveTo>
                    <a:pt x="0" y="5482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5" name="任意多边形 164884"/>
            <p:cNvSpPr/>
            <p:nvPr/>
          </p:nvSpPr>
          <p:spPr>
            <a:xfrm>
              <a:off x="3567" y="2140"/>
              <a:ext cx="1" cy="638"/>
            </a:xfrm>
            <a:custGeom>
              <a:avLst/>
              <a:gdLst/>
              <a:ahLst/>
              <a:cxnLst/>
              <a:rect l="0" t="0" r="0" b="0"/>
              <a:pathLst>
                <a:path w="1" h="4051">
                  <a:moveTo>
                    <a:pt x="0" y="405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6" name="任意多边形 164885"/>
            <p:cNvSpPr/>
            <p:nvPr/>
          </p:nvSpPr>
          <p:spPr>
            <a:xfrm>
              <a:off x="3347" y="2169"/>
              <a:ext cx="2" cy="595"/>
            </a:xfrm>
            <a:custGeom>
              <a:avLst/>
              <a:gdLst/>
              <a:ahLst/>
              <a:cxnLst/>
              <a:rect l="0" t="0" r="0" b="0"/>
              <a:pathLst>
                <a:path w="1" h="3776">
                  <a:moveTo>
                    <a:pt x="0" y="377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7" name="任意多边形 164886"/>
            <p:cNvSpPr/>
            <p:nvPr/>
          </p:nvSpPr>
          <p:spPr>
            <a:xfrm>
              <a:off x="3113" y="2254"/>
              <a:ext cx="1" cy="244"/>
            </a:xfrm>
            <a:custGeom>
              <a:avLst/>
              <a:gdLst/>
              <a:ahLst/>
              <a:cxnLst/>
              <a:rect l="0" t="0" r="0" b="0"/>
              <a:pathLst>
                <a:path w="1" h="1554">
                  <a:moveTo>
                    <a:pt x="0" y="1554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8" name="任意多边形 164887"/>
            <p:cNvSpPr/>
            <p:nvPr/>
          </p:nvSpPr>
          <p:spPr>
            <a:xfrm>
              <a:off x="2720" y="2298"/>
              <a:ext cx="1" cy="210"/>
            </a:xfrm>
            <a:custGeom>
              <a:avLst/>
              <a:gdLst/>
              <a:ahLst/>
              <a:cxnLst/>
              <a:rect l="0" t="0" r="0" b="0"/>
              <a:pathLst>
                <a:path w="1" h="1333">
                  <a:moveTo>
                    <a:pt x="0" y="1333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9" name="任意多边形 164888"/>
            <p:cNvSpPr/>
            <p:nvPr/>
          </p:nvSpPr>
          <p:spPr>
            <a:xfrm>
              <a:off x="2455" y="2175"/>
              <a:ext cx="1" cy="530"/>
            </a:xfrm>
            <a:custGeom>
              <a:avLst/>
              <a:gdLst/>
              <a:ahLst/>
              <a:cxnLst/>
              <a:rect l="0" t="0" r="0" b="0"/>
              <a:pathLst>
                <a:path w="1" h="3359">
                  <a:moveTo>
                    <a:pt x="0" y="3359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890" name="组合 164889"/>
          <p:cNvGrpSpPr/>
          <p:nvPr/>
        </p:nvGrpSpPr>
        <p:grpSpPr>
          <a:xfrm>
            <a:off x="3897313" y="2574925"/>
            <a:ext cx="3241675" cy="877888"/>
            <a:chOff x="2455" y="1622"/>
            <a:chExt cx="2042" cy="553"/>
          </a:xfrm>
        </p:grpSpPr>
        <p:sp>
          <p:nvSpPr>
            <p:cNvPr id="164891" name="任意多边形 164890"/>
            <p:cNvSpPr/>
            <p:nvPr/>
          </p:nvSpPr>
          <p:spPr>
            <a:xfrm>
              <a:off x="3793" y="1622"/>
              <a:ext cx="358" cy="308"/>
            </a:xfrm>
            <a:custGeom>
              <a:avLst/>
              <a:gdLst/>
              <a:ahLst/>
              <a:cxnLst/>
              <a:rect l="0" t="0" r="0" b="0"/>
              <a:pathLst>
                <a:path w="2270" h="1948">
                  <a:moveTo>
                    <a:pt x="0" y="1948"/>
                  </a:moveTo>
                  <a:lnTo>
                    <a:pt x="2268" y="0"/>
                  </a:lnTo>
                  <a:lnTo>
                    <a:pt x="227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2" name="任意多边形 164891"/>
            <p:cNvSpPr/>
            <p:nvPr/>
          </p:nvSpPr>
          <p:spPr>
            <a:xfrm>
              <a:off x="4150" y="1622"/>
              <a:ext cx="347" cy="464"/>
            </a:xfrm>
            <a:custGeom>
              <a:avLst/>
              <a:gdLst/>
              <a:ahLst/>
              <a:cxnLst/>
              <a:rect l="0" t="0" r="0" b="0"/>
              <a:pathLst>
                <a:path w="2197" h="2940">
                  <a:moveTo>
                    <a:pt x="0" y="0"/>
                  </a:moveTo>
                  <a:lnTo>
                    <a:pt x="2196" y="2940"/>
                  </a:lnTo>
                  <a:lnTo>
                    <a:pt x="2197" y="294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3" name="任意多边形 164892"/>
            <p:cNvSpPr/>
            <p:nvPr/>
          </p:nvSpPr>
          <p:spPr>
            <a:xfrm>
              <a:off x="2455" y="1989"/>
              <a:ext cx="210" cy="186"/>
            </a:xfrm>
            <a:custGeom>
              <a:avLst/>
              <a:gdLst/>
              <a:ahLst/>
              <a:cxnLst/>
              <a:rect l="0" t="0" r="0" b="0"/>
              <a:pathLst>
                <a:path w="1335" h="1179">
                  <a:moveTo>
                    <a:pt x="0" y="1179"/>
                  </a:moveTo>
                  <a:lnTo>
                    <a:pt x="1334" y="0"/>
                  </a:lnTo>
                  <a:lnTo>
                    <a:pt x="1335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894" name="组合 164893"/>
          <p:cNvGrpSpPr/>
          <p:nvPr/>
        </p:nvGrpSpPr>
        <p:grpSpPr>
          <a:xfrm>
            <a:off x="3897313" y="2574925"/>
            <a:ext cx="3241675" cy="1858963"/>
            <a:chOff x="2455" y="1622"/>
            <a:chExt cx="2042" cy="1171"/>
          </a:xfrm>
        </p:grpSpPr>
        <p:grpSp>
          <p:nvGrpSpPr>
            <p:cNvPr id="164895" name="组合 164894"/>
            <p:cNvGrpSpPr/>
            <p:nvPr/>
          </p:nvGrpSpPr>
          <p:grpSpPr>
            <a:xfrm>
              <a:off x="2455" y="1622"/>
              <a:ext cx="1696" cy="1171"/>
              <a:chOff x="2455" y="1622"/>
              <a:chExt cx="1696" cy="1171"/>
            </a:xfrm>
          </p:grpSpPr>
          <p:sp>
            <p:nvSpPr>
              <p:cNvPr id="164896" name="任意多边形 164895"/>
              <p:cNvSpPr/>
              <p:nvPr/>
            </p:nvSpPr>
            <p:spPr>
              <a:xfrm>
                <a:off x="2665" y="1622"/>
                <a:ext cx="1486" cy="367"/>
              </a:xfrm>
              <a:custGeom>
                <a:avLst/>
                <a:gdLst/>
                <a:ahLst/>
                <a:cxnLst/>
                <a:rect l="0" t="0" r="0" b="0"/>
                <a:pathLst>
                  <a:path w="9431" h="2327">
                    <a:moveTo>
                      <a:pt x="0" y="2327"/>
                    </a:moveTo>
                    <a:lnTo>
                      <a:pt x="9429" y="0"/>
                    </a:lnTo>
                    <a:lnTo>
                      <a:pt x="9431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7" name="任意多边形 164896"/>
              <p:cNvSpPr/>
              <p:nvPr/>
            </p:nvSpPr>
            <p:spPr>
              <a:xfrm>
                <a:off x="2455" y="1930"/>
                <a:ext cx="1338" cy="245"/>
              </a:xfrm>
              <a:custGeom>
                <a:avLst/>
                <a:gdLst/>
                <a:ahLst/>
                <a:cxnLst/>
                <a:rect l="0" t="0" r="0" b="0"/>
                <a:pathLst>
                  <a:path w="8496" h="1558">
                    <a:moveTo>
                      <a:pt x="0" y="1558"/>
                    </a:moveTo>
                    <a:lnTo>
                      <a:pt x="8495" y="0"/>
                    </a:lnTo>
                    <a:lnTo>
                      <a:pt x="8496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8" name="任意多边形 164897"/>
              <p:cNvSpPr/>
              <p:nvPr/>
            </p:nvSpPr>
            <p:spPr>
              <a:xfrm>
                <a:off x="3347" y="2140"/>
                <a:ext cx="220" cy="29"/>
              </a:xfrm>
              <a:custGeom>
                <a:avLst/>
                <a:gdLst/>
                <a:ahLst/>
                <a:cxnLst/>
                <a:rect l="0" t="0" r="0" b="0"/>
                <a:pathLst>
                  <a:path w="1393" h="183">
                    <a:moveTo>
                      <a:pt x="0" y="183"/>
                    </a:moveTo>
                    <a:lnTo>
                      <a:pt x="1392" y="0"/>
                    </a:lnTo>
                    <a:lnTo>
                      <a:pt x="1393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99" name="任意多边形 164898"/>
              <p:cNvSpPr/>
              <p:nvPr/>
            </p:nvSpPr>
            <p:spPr>
              <a:xfrm>
                <a:off x="2720" y="2254"/>
                <a:ext cx="393" cy="44"/>
              </a:xfrm>
              <a:custGeom>
                <a:avLst/>
                <a:gdLst/>
                <a:ahLst/>
                <a:cxnLst/>
                <a:rect l="0" t="0" r="0" b="0"/>
                <a:pathLst>
                  <a:path w="2496" h="279">
                    <a:moveTo>
                      <a:pt x="0" y="279"/>
                    </a:moveTo>
                    <a:lnTo>
                      <a:pt x="2495" y="0"/>
                    </a:lnTo>
                    <a:lnTo>
                      <a:pt x="2496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0" name="任意多边形 164899"/>
              <p:cNvSpPr/>
              <p:nvPr/>
            </p:nvSpPr>
            <p:spPr>
              <a:xfrm>
                <a:off x="2720" y="2498"/>
                <a:ext cx="393" cy="10"/>
              </a:xfrm>
              <a:custGeom>
                <a:avLst/>
                <a:gdLst/>
                <a:ahLst/>
                <a:cxnLst/>
                <a:rect l="0" t="0" r="0" b="0"/>
                <a:pathLst>
                  <a:path w="2496" h="58">
                    <a:moveTo>
                      <a:pt x="0" y="58"/>
                    </a:moveTo>
                    <a:lnTo>
                      <a:pt x="2495" y="0"/>
                    </a:lnTo>
                    <a:lnTo>
                      <a:pt x="2496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01" name="任意多边形 164900"/>
              <p:cNvSpPr/>
              <p:nvPr/>
            </p:nvSpPr>
            <p:spPr>
              <a:xfrm>
                <a:off x="2455" y="2705"/>
                <a:ext cx="1338" cy="88"/>
              </a:xfrm>
              <a:custGeom>
                <a:avLst/>
                <a:gdLst/>
                <a:ahLst/>
                <a:cxnLst/>
                <a:rect l="0" t="0" r="0" b="0"/>
                <a:pathLst>
                  <a:path w="8496" h="565">
                    <a:moveTo>
                      <a:pt x="0" y="0"/>
                    </a:moveTo>
                    <a:lnTo>
                      <a:pt x="8495" y="565"/>
                    </a:lnTo>
                    <a:lnTo>
                      <a:pt x="8496" y="565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902" name="任意多边形 164901"/>
            <p:cNvSpPr/>
            <p:nvPr/>
          </p:nvSpPr>
          <p:spPr>
            <a:xfrm>
              <a:off x="3804" y="2664"/>
              <a:ext cx="693" cy="129"/>
            </a:xfrm>
            <a:custGeom>
              <a:avLst/>
              <a:gdLst/>
              <a:ahLst/>
              <a:cxnLst/>
              <a:rect l="0" t="0" r="0" b="0"/>
              <a:pathLst>
                <a:path w="4396" h="820">
                  <a:moveTo>
                    <a:pt x="0" y="820"/>
                  </a:moveTo>
                  <a:lnTo>
                    <a:pt x="4395" y="0"/>
                  </a:lnTo>
                  <a:lnTo>
                    <a:pt x="4396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4903" name="图片 16490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04" name="图片 164903">
            <a:hlinkClick r:id="" action="ppaction://noaction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图片 145409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5411" name="标题 145410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7772400" cy="2667000"/>
          </a:xfrm>
          <a:ln/>
        </p:spPr>
        <p:txBody>
          <a:bodyPr anchor="ctr"/>
          <a:lstStyle/>
          <a:p>
            <a:pPr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4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第二章  </a:t>
            </a:r>
            <a:br>
              <a:rPr lang="zh-CN" altLang="en-US" sz="4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44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点、直线、平面的投影</a:t>
            </a:r>
            <a:endParaRPr lang="zh-CN" altLang="en-US" sz="4400" b="1" kern="1200" baseline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5418" name="图片 145417" descr="AG00020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33800"/>
            <a:ext cx="2590800" cy="172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20" name="图片 14541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421" name="图片 145420">
            <a:hlinkClick r:id="rId5" action="ppaction://hlinkpres?slideindex=1&amp;slidetitle=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63" name="图片 65562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8" name="标题 65537"/>
          <p:cNvSpPr>
            <a:spLocks noGrp="1"/>
          </p:cNvSpPr>
          <p:nvPr>
            <p:ph type="ctrTitle"/>
          </p:nvPr>
        </p:nvSpPr>
        <p:spPr>
          <a:xfrm>
            <a:off x="647700" y="0"/>
            <a:ext cx="7772400" cy="1143000"/>
          </a:xfrm>
          <a:ln/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36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第一节  点的投影</a:t>
            </a:r>
            <a:endParaRPr lang="zh-CN" altLang="en-US" sz="3600" b="1" kern="1200" baseline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动作按钮: 自定义 65543">
            <a:hlinkClick r:id="" action="ppaction://noaction"/>
          </p:cNvPr>
          <p:cNvSpPr/>
          <p:nvPr/>
        </p:nvSpPr>
        <p:spPr>
          <a:xfrm>
            <a:off x="1702435" y="2310130"/>
            <a:ext cx="5810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2.1.1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三投影面体系中点的投影</a:t>
            </a:r>
          </a:p>
        </p:txBody>
      </p:sp>
      <p:sp>
        <p:nvSpPr>
          <p:cNvPr id="65545" name="动作按钮: 自定义 65544">
            <a:hlinkClick r:id="rId3" action="ppaction://hlinksldjump"/>
          </p:cNvPr>
          <p:cNvSpPr/>
          <p:nvPr/>
        </p:nvSpPr>
        <p:spPr>
          <a:xfrm>
            <a:off x="1714500" y="2987993"/>
            <a:ext cx="5810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2.1.2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两点的相对位置</a:t>
            </a:r>
          </a:p>
        </p:txBody>
      </p:sp>
      <p:sp>
        <p:nvSpPr>
          <p:cNvPr id="65546" name="动作按钮: 自定义 65545">
            <a:hlinkClick r:id="rId4" action="ppaction://hlinksldjump"/>
          </p:cNvPr>
          <p:cNvSpPr/>
          <p:nvPr/>
        </p:nvSpPr>
        <p:spPr>
          <a:xfrm>
            <a:off x="1714500" y="3669348"/>
            <a:ext cx="5810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2.1.3  </a:t>
            </a:r>
            <a:r>
              <a:rPr lang="zh-CN" altLang="en-US" sz="2800" b="1" dirty="0">
                <a:latin typeface="Times New Roman" panose="02020603050405020304" pitchFamily="18" charset="0"/>
              </a:rPr>
              <a:t>重影点的投影</a:t>
            </a:r>
          </a:p>
        </p:txBody>
      </p:sp>
      <p:sp>
        <p:nvSpPr>
          <p:cNvPr id="65547" name="动作按钮: 自定义 65546">
            <a:hlinkClick r:id="rId5" action="ppaction://hlinksldjump"/>
          </p:cNvPr>
          <p:cNvSpPr/>
          <p:nvPr/>
        </p:nvSpPr>
        <p:spPr>
          <a:xfrm>
            <a:off x="2286000" y="5181600"/>
            <a:ext cx="1238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例题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8" name="动作按钮: 自定义 65547">
            <a:hlinkClick r:id="rId6" action="ppaction://hlinksldjump"/>
          </p:cNvPr>
          <p:cNvSpPr/>
          <p:nvPr/>
        </p:nvSpPr>
        <p:spPr>
          <a:xfrm>
            <a:off x="3962400" y="5181600"/>
            <a:ext cx="1238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例题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pic>
        <p:nvPicPr>
          <p:cNvPr id="65549" name="图片 65548" descr="AG00020_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5029200"/>
            <a:ext cx="2590800" cy="172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57" name="动作按钮: 自定义 65556">
            <a:hlinkClick r:id="rId8" action="ppaction://hlinksldjump"/>
          </p:cNvPr>
          <p:cNvSpPr/>
          <p:nvPr/>
        </p:nvSpPr>
        <p:spPr>
          <a:xfrm>
            <a:off x="1714500" y="1447800"/>
            <a:ext cx="5786438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基本要求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65560" name="图片 65559">
            <a:hlinkClick r:id="" action="ppaction://hlinkshowjump?jump=nextslide" tooltip="下一页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6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61" name="图片 65560">
            <a:hlinkClick r:id="rId10" action="ppaction://hlinkpres?slideindex=1&amp;slidetitle=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64" name="动作按钮: 自定义 65563">
            <a:hlinkClick r:id="rId12" action="ppaction://hlinksldjump"/>
          </p:cNvPr>
          <p:cNvSpPr/>
          <p:nvPr/>
        </p:nvSpPr>
        <p:spPr>
          <a:xfrm>
            <a:off x="5772150" y="5181600"/>
            <a:ext cx="1238250" cy="457200"/>
          </a:xfrm>
          <a:prstGeom prst="actionButtonBlank">
            <a:avLst/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74053" dir="19742174" algn="ctr" rotWithShape="0">
              <a:schemeClr val="folHlink"/>
            </a:outerShdw>
          </a:effectLst>
        </p:spPr>
        <p:txBody>
          <a:bodyPr wrap="none" anchor="ctr"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例题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21" name="图片 90120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7" name="图片 901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8" name="图片 9011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9" name="图片 9011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9" name="图片 16518" descr="第二章  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8" name="任意多边形 16397"/>
          <p:cNvSpPr/>
          <p:nvPr/>
        </p:nvSpPr>
        <p:spPr>
          <a:xfrm>
            <a:off x="5746750" y="1390650"/>
            <a:ext cx="1581150" cy="3357563"/>
          </a:xfrm>
          <a:custGeom>
            <a:avLst/>
            <a:gdLst/>
            <a:ahLst/>
            <a:cxnLst/>
            <a:rect l="0" t="0" r="0" b="0"/>
            <a:pathLst>
              <a:path w="996" h="2115">
                <a:moveTo>
                  <a:pt x="0" y="0"/>
                </a:moveTo>
                <a:lnTo>
                  <a:pt x="993" y="936"/>
                </a:lnTo>
                <a:lnTo>
                  <a:pt x="996" y="2115"/>
                </a:lnTo>
                <a:lnTo>
                  <a:pt x="0" y="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文本框 16393" descr="羊皮纸"/>
          <p:cNvSpPr txBox="1"/>
          <p:nvPr/>
        </p:nvSpPr>
        <p:spPr>
          <a:xfrm>
            <a:off x="76200" y="1752600"/>
            <a:ext cx="2667000" cy="1187450"/>
          </a:xfrm>
          <a:prstGeom prst="rect">
            <a:avLst/>
          </a:prstGeom>
          <a:blipFill rotWithShape="0">
            <a:blip r:embed="rId5"/>
          </a:blipFill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水平投影面 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--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正面投影面 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--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endParaRPr lang="en-US" altLang="zh-CN" sz="2400" b="1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  <a:p>
            <a:pPr eaLnBrk="1" hangingPunct="1"/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侧面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投影</a:t>
            </a:r>
            <a:r>
              <a:rPr lang="zh-CN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面</a:t>
            </a:r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--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W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pic>
        <p:nvPicPr>
          <p:cNvPr id="16440" name="图片 16439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42" name="图片 1644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43" name="图片 1644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522" name="组合 16521"/>
          <p:cNvGrpSpPr/>
          <p:nvPr/>
        </p:nvGrpSpPr>
        <p:grpSpPr>
          <a:xfrm>
            <a:off x="5553075" y="955675"/>
            <a:ext cx="2251075" cy="4011613"/>
            <a:chOff x="3498" y="602"/>
            <a:chExt cx="1418" cy="2527"/>
          </a:xfrm>
        </p:grpSpPr>
        <p:sp>
          <p:nvSpPr>
            <p:cNvPr id="16395" name="文本框 16394"/>
            <p:cNvSpPr txBox="1"/>
            <p:nvPr/>
          </p:nvSpPr>
          <p:spPr>
            <a:xfrm>
              <a:off x="3498" y="602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</a:p>
          </p:txBody>
        </p:sp>
        <p:sp>
          <p:nvSpPr>
            <p:cNvPr id="16396" name="文本框 16395"/>
            <p:cNvSpPr txBox="1"/>
            <p:nvPr/>
          </p:nvSpPr>
          <p:spPr>
            <a:xfrm>
              <a:off x="4480" y="2802"/>
              <a:ext cx="4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6399" name="文本框 16398"/>
            <p:cNvSpPr txBox="1"/>
            <p:nvPr/>
          </p:nvSpPr>
          <p:spPr>
            <a:xfrm>
              <a:off x="4286" y="1755"/>
              <a:ext cx="3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W</a:t>
              </a:r>
            </a:p>
          </p:txBody>
        </p:sp>
        <p:sp>
          <p:nvSpPr>
            <p:cNvPr id="16521" name="文本框 16520"/>
            <p:cNvSpPr txBox="1"/>
            <p:nvPr/>
          </p:nvSpPr>
          <p:spPr>
            <a:xfrm>
              <a:off x="3564" y="183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</a:p>
          </p:txBody>
        </p:sp>
      </p:grpSp>
      <p:sp>
        <p:nvSpPr>
          <p:cNvPr id="16524" name="文本框 16523"/>
          <p:cNvSpPr txBox="1"/>
          <p:nvPr/>
        </p:nvSpPr>
        <p:spPr>
          <a:xfrm>
            <a:off x="838200" y="5562600"/>
            <a:ext cx="449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Complex" panose="00000400000000000000" pitchFamily="2" charset="0"/>
            </a:endParaRPr>
          </a:p>
        </p:txBody>
      </p:sp>
      <p:sp>
        <p:nvSpPr>
          <p:cNvPr id="16526" name="文本框 16525"/>
          <p:cNvSpPr txBox="1"/>
          <p:nvPr/>
        </p:nvSpPr>
        <p:spPr>
          <a:xfrm>
            <a:off x="457200" y="5349875"/>
            <a:ext cx="830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Complex" panose="00000400000000000000" pitchFamily="2" charset="0"/>
              </a:rPr>
              <a:t>   H</a:t>
            </a:r>
            <a:r>
              <a:rPr lang="zh-CN" altLang="en-US" sz="2400" b="1" dirty="0">
                <a:latin typeface="Complex" panose="00000400000000000000" pitchFamily="2" charset="0"/>
              </a:rPr>
              <a:t>、</a:t>
            </a:r>
            <a:r>
              <a:rPr lang="en-US" altLang="zh-CN" sz="2400" b="1" dirty="0">
                <a:latin typeface="Complex" panose="00000400000000000000" pitchFamily="2" charset="0"/>
              </a:rPr>
              <a:t>V</a:t>
            </a:r>
            <a:r>
              <a:rPr lang="zh-CN" altLang="en-US" sz="2400" b="1" dirty="0">
                <a:latin typeface="Complex" panose="00000400000000000000" pitchFamily="2" charset="0"/>
              </a:rPr>
              <a:t>、</a:t>
            </a:r>
            <a:r>
              <a:rPr lang="en-US" altLang="zh-CN" sz="2400" b="1" dirty="0">
                <a:latin typeface="Complex" panose="00000400000000000000" pitchFamily="2" charset="0"/>
              </a:rPr>
              <a:t>W</a:t>
            </a:r>
            <a:r>
              <a:rPr lang="zh-CN" altLang="en-US" sz="2400" b="1" dirty="0">
                <a:latin typeface="Complex" panose="00000400000000000000" pitchFamily="2" charset="0"/>
              </a:rPr>
              <a:t>三个投影面将空间分成八个分角，图中所示为第一分角。通常把物体放在第一分角中研究。</a:t>
            </a:r>
          </a:p>
        </p:txBody>
      </p:sp>
      <p:sp>
        <p:nvSpPr>
          <p:cNvPr id="16527" name="矩形 16526"/>
          <p:cNvSpPr/>
          <p:nvPr/>
        </p:nvSpPr>
        <p:spPr>
          <a:xfrm>
            <a:off x="539750" y="-100012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 b="1" dirty="0">
                <a:solidFill>
                  <a:schemeClr val="tx1"/>
                </a:solidFill>
              </a:rPr>
              <a:t>2.1.1 </a:t>
            </a:r>
            <a:r>
              <a:rPr lang="zh-CN" altLang="en-US" sz="3200" b="1" dirty="0">
                <a:solidFill>
                  <a:schemeClr val="tx1"/>
                </a:solidFill>
              </a:rPr>
              <a:t>三投影面体系中点的投影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16528" name="矩形 16527" descr="画布"/>
          <p:cNvSpPr/>
          <p:nvPr/>
        </p:nvSpPr>
        <p:spPr>
          <a:xfrm>
            <a:off x="0" y="765175"/>
            <a:ext cx="4095750" cy="519113"/>
          </a:xfrm>
          <a:prstGeom prst="rect">
            <a:avLst/>
          </a:prstGeom>
          <a:blipFill rotWithShape="1">
            <a:blip r:embed="rId9"/>
          </a:blip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Complex" panose="00000400000000000000" pitchFamily="2" charset="0"/>
              </a:rPr>
              <a:t>一、三投影面体系的建立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  <p:bldP spid="16526" grpId="0"/>
      <p:bldP spid="165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19" name="图片 18718" descr="第二章  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1588"/>
            <a:ext cx="9142412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标题 18434" descr="再生纸"/>
          <p:cNvSpPr>
            <a:spLocks noGrp="1"/>
          </p:cNvSpPr>
          <p:nvPr>
            <p:ph type="title"/>
          </p:nvPr>
        </p:nvSpPr>
        <p:spPr>
          <a:xfrm>
            <a:off x="0" y="260350"/>
            <a:ext cx="5419725" cy="533400"/>
          </a:xfrm>
          <a:blipFill rotWithShape="0">
            <a:blip r:embed="rId4"/>
          </a:blipFill>
          <a:ln/>
        </p:spPr>
        <p:txBody>
          <a:bodyPr anchor="ctr"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二、 三投影面体系中点的投影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8444" name="文本框 18443" descr="羊皮纸"/>
          <p:cNvSpPr txBox="1"/>
          <p:nvPr/>
        </p:nvSpPr>
        <p:spPr>
          <a:xfrm>
            <a:off x="179388" y="5229225"/>
            <a:ext cx="3810000" cy="1187450"/>
          </a:xfrm>
          <a:prstGeom prst="rect">
            <a:avLst/>
          </a:prstGeom>
          <a:blipFill rotWithShape="0">
            <a:blip r:embed="rId5"/>
          </a:blipFill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点</a:t>
            </a:r>
            <a:r>
              <a:rPr lang="en-US" altLang="zh-CN" sz="2400" b="1" i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水平投影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</a:p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点</a:t>
            </a:r>
            <a:r>
              <a:rPr lang="en-US" altLang="zh-CN" sz="2400" b="1" i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正面投影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</a:t>
            </a:r>
            <a:endParaRPr lang="en-US" altLang="zh-CN" sz="2400" b="1" i="1">
              <a:solidFill>
                <a:schemeClr val="accent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点</a:t>
            </a:r>
            <a:r>
              <a:rPr lang="en-US" altLang="zh-CN" sz="2400" b="1" i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的侧面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投影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</a:t>
            </a:r>
            <a:r>
              <a:rPr lang="en-US" altLang="zh-CN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</a:t>
            </a:r>
          </a:p>
        </p:txBody>
      </p:sp>
      <p:grpSp>
        <p:nvGrpSpPr>
          <p:cNvPr id="18759" name="组合 18758"/>
          <p:cNvGrpSpPr/>
          <p:nvPr/>
        </p:nvGrpSpPr>
        <p:grpSpPr>
          <a:xfrm>
            <a:off x="990600" y="1219200"/>
            <a:ext cx="3244850" cy="2957513"/>
            <a:chOff x="576" y="768"/>
            <a:chExt cx="2044" cy="1863"/>
          </a:xfrm>
        </p:grpSpPr>
        <p:sp>
          <p:nvSpPr>
            <p:cNvPr id="18606" name="文本框 18605"/>
            <p:cNvSpPr txBox="1"/>
            <p:nvPr/>
          </p:nvSpPr>
          <p:spPr>
            <a:xfrm>
              <a:off x="1776" y="165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pSp>
          <p:nvGrpSpPr>
            <p:cNvPr id="18632" name="组合 18631"/>
            <p:cNvGrpSpPr/>
            <p:nvPr/>
          </p:nvGrpSpPr>
          <p:grpSpPr>
            <a:xfrm>
              <a:off x="576" y="768"/>
              <a:ext cx="2044" cy="1863"/>
              <a:chOff x="565" y="757"/>
              <a:chExt cx="2044" cy="1863"/>
            </a:xfrm>
          </p:grpSpPr>
          <p:sp>
            <p:nvSpPr>
              <p:cNvPr id="18607" name="文本框 18606"/>
              <p:cNvSpPr txBox="1"/>
              <p:nvPr/>
            </p:nvSpPr>
            <p:spPr>
              <a:xfrm>
                <a:off x="565" y="757"/>
                <a:ext cx="4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</a:t>
                </a:r>
                <a:endParaRPr lang="en-US" altLang="zh-CN" sz="2800" i="1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8608" name="文本框 18607"/>
              <p:cNvSpPr txBox="1"/>
              <p:nvPr/>
            </p:nvSpPr>
            <p:spPr>
              <a:xfrm>
                <a:off x="1026" y="2293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endParaRPr lang="en-US" altLang="zh-CN" sz="28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09" name="文本框 18608"/>
              <p:cNvSpPr txBox="1"/>
              <p:nvPr/>
            </p:nvSpPr>
            <p:spPr>
              <a:xfrm>
                <a:off x="2197" y="1333"/>
                <a:ext cx="4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</a:t>
                </a:r>
                <a:endParaRPr lang="en-US" altLang="zh-CN" sz="2800" i="1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8610" name="椭圆 18609"/>
              <p:cNvSpPr/>
              <p:nvPr/>
            </p:nvSpPr>
            <p:spPr>
              <a:xfrm>
                <a:off x="745" y="105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椭圆 18610"/>
              <p:cNvSpPr/>
              <p:nvPr/>
            </p:nvSpPr>
            <p:spPr>
              <a:xfrm>
                <a:off x="1273" y="238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2" name="椭圆 18611"/>
              <p:cNvSpPr/>
              <p:nvPr/>
            </p:nvSpPr>
            <p:spPr>
              <a:xfrm>
                <a:off x="2185" y="157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3" name="组合 18612"/>
              <p:cNvGrpSpPr/>
              <p:nvPr/>
            </p:nvGrpSpPr>
            <p:grpSpPr>
              <a:xfrm>
                <a:off x="787" y="1083"/>
                <a:ext cx="1494" cy="1366"/>
                <a:chOff x="906" y="1046"/>
                <a:chExt cx="1494" cy="1366"/>
              </a:xfrm>
            </p:grpSpPr>
            <p:sp>
              <p:nvSpPr>
                <p:cNvPr id="18614" name="任意多边形 18613"/>
                <p:cNvSpPr/>
                <p:nvPr/>
              </p:nvSpPr>
              <p:spPr>
                <a:xfrm>
                  <a:off x="912" y="1077"/>
                  <a:ext cx="1" cy="7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87">
                      <a:moveTo>
                        <a:pt x="0" y="0"/>
                      </a:moveTo>
                      <a:lnTo>
                        <a:pt x="0" y="787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5" name="任意多边形 18614"/>
                <p:cNvSpPr/>
                <p:nvPr/>
              </p:nvSpPr>
              <p:spPr>
                <a:xfrm>
                  <a:off x="1434" y="2388"/>
                  <a:ext cx="946" cy="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46" h="2">
                      <a:moveTo>
                        <a:pt x="0" y="2"/>
                      </a:moveTo>
                      <a:lnTo>
                        <a:pt x="946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6" name="任意多边形 18615"/>
                <p:cNvSpPr/>
                <p:nvPr/>
              </p:nvSpPr>
              <p:spPr>
                <a:xfrm>
                  <a:off x="912" y="1860"/>
                  <a:ext cx="522" cy="5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22" h="530">
                      <a:moveTo>
                        <a:pt x="0" y="0"/>
                      </a:moveTo>
                      <a:lnTo>
                        <a:pt x="522" y="5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7" name="直接连接符 18616"/>
                <p:cNvSpPr/>
                <p:nvPr/>
              </p:nvSpPr>
              <p:spPr>
                <a:xfrm flipH="1" flipV="1">
                  <a:off x="906" y="1046"/>
                  <a:ext cx="528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618" name="任意多边形 18617"/>
                <p:cNvSpPr/>
                <p:nvPr/>
              </p:nvSpPr>
              <p:spPr>
                <a:xfrm>
                  <a:off x="2372" y="1600"/>
                  <a:ext cx="1" cy="7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88">
                      <a:moveTo>
                        <a:pt x="0" y="0"/>
                      </a:moveTo>
                      <a:lnTo>
                        <a:pt x="0" y="788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19" name="直接连接符 18618"/>
                <p:cNvSpPr/>
                <p:nvPr/>
              </p:nvSpPr>
              <p:spPr>
                <a:xfrm>
                  <a:off x="1440" y="1596"/>
                  <a:ext cx="9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620" name="直接连接符 18619"/>
                <p:cNvSpPr/>
                <p:nvPr/>
              </p:nvSpPr>
              <p:spPr>
                <a:xfrm flipV="1">
                  <a:off x="1440" y="1596"/>
                  <a:ext cx="0" cy="81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621" name="直接连接符 18620"/>
                <p:cNvSpPr/>
                <p:nvPr/>
              </p:nvSpPr>
              <p:spPr>
                <a:xfrm>
                  <a:off x="912" y="1056"/>
                  <a:ext cx="96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622" name="任意多边形 18621"/>
                <p:cNvSpPr/>
                <p:nvPr/>
              </p:nvSpPr>
              <p:spPr>
                <a:xfrm>
                  <a:off x="1872" y="1052"/>
                  <a:ext cx="504" cy="5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4" h="540">
                      <a:moveTo>
                        <a:pt x="0" y="0"/>
                      </a:moveTo>
                      <a:lnTo>
                        <a:pt x="504" y="54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8623" name="椭圆 18622"/>
          <p:cNvSpPr/>
          <p:nvPr/>
        </p:nvSpPr>
        <p:spPr>
          <a:xfrm>
            <a:off x="2127250" y="2497138"/>
            <a:ext cx="158750" cy="177800"/>
          </a:xfrm>
          <a:prstGeom prst="ellipse">
            <a:avLst/>
          </a:prstGeom>
          <a:gradFill rotWithShape="0">
            <a:gsLst>
              <a:gs pos="0">
                <a:srgbClr val="FF0066"/>
              </a:gs>
              <a:gs pos="100000">
                <a:srgbClr val="CC33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24" name="文本框 18623"/>
          <p:cNvSpPr txBox="1"/>
          <p:nvPr/>
        </p:nvSpPr>
        <p:spPr>
          <a:xfrm>
            <a:off x="2025650" y="2022475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pic>
        <p:nvPicPr>
          <p:cNvPr id="18641" name="图片 18640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42" name="图片 1864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43" name="图片 18642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758" name="组合 18757"/>
          <p:cNvGrpSpPr/>
          <p:nvPr/>
        </p:nvGrpSpPr>
        <p:grpSpPr>
          <a:xfrm>
            <a:off x="730250" y="4267200"/>
            <a:ext cx="3384550" cy="914400"/>
            <a:chOff x="460" y="2688"/>
            <a:chExt cx="2132" cy="576"/>
          </a:xfrm>
        </p:grpSpPr>
        <p:grpSp>
          <p:nvGrpSpPr>
            <p:cNvPr id="18740" name="组合 18739"/>
            <p:cNvGrpSpPr/>
            <p:nvPr/>
          </p:nvGrpSpPr>
          <p:grpSpPr>
            <a:xfrm>
              <a:off x="460" y="2708"/>
              <a:ext cx="576" cy="556"/>
              <a:chOff x="460" y="2708"/>
              <a:chExt cx="576" cy="556"/>
            </a:xfrm>
          </p:grpSpPr>
          <p:sp>
            <p:nvSpPr>
              <p:cNvPr id="18736" name="任意多边形 18735"/>
              <p:cNvSpPr/>
              <p:nvPr/>
            </p:nvSpPr>
            <p:spPr>
              <a:xfrm rot="-15176906">
                <a:off x="470" y="2698"/>
                <a:ext cx="556" cy="576"/>
              </a:xfrm>
              <a:custGeom>
                <a:avLst/>
                <a:gdLst>
                  <a:gd name="txL" fmla="*/ 0 w 20854"/>
                  <a:gd name="txT" fmla="*/ 0 h 21600"/>
                  <a:gd name="txR" fmla="*/ 20854 w 20854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0">
                    <a:pos x="20853" y="1597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0854" h="21600" fill="none">
                    <a:moveTo>
                      <a:pt x="0" y="0"/>
                    </a:moveTo>
                    <a:arcTo wR="21600" hR="21600" stAng="-5400000" swAng="4493473"/>
                  </a:path>
                  <a:path w="20854" h="21600" stroke="0">
                    <a:moveTo>
                      <a:pt x="0" y="0"/>
                    </a:moveTo>
                    <a:arcTo wR="21600" hR="21600" stAng="-5400000" swAng="4493473"/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38" name="直接连接符 18737"/>
              <p:cNvSpPr/>
              <p:nvPr/>
            </p:nvSpPr>
            <p:spPr>
              <a:xfrm flipH="1">
                <a:off x="528" y="3168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739" name="直接连接符 18738"/>
              <p:cNvSpPr/>
              <p:nvPr/>
            </p:nvSpPr>
            <p:spPr>
              <a:xfrm>
                <a:off x="528" y="3216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742" name="组合 18741"/>
            <p:cNvGrpSpPr/>
            <p:nvPr/>
          </p:nvGrpSpPr>
          <p:grpSpPr>
            <a:xfrm>
              <a:off x="2016" y="2688"/>
              <a:ext cx="576" cy="556"/>
              <a:chOff x="460" y="2708"/>
              <a:chExt cx="576" cy="556"/>
            </a:xfrm>
          </p:grpSpPr>
          <p:sp>
            <p:nvSpPr>
              <p:cNvPr id="18743" name="任意多边形 18742"/>
              <p:cNvSpPr/>
              <p:nvPr/>
            </p:nvSpPr>
            <p:spPr>
              <a:xfrm rot="-15176906">
                <a:off x="470" y="2698"/>
                <a:ext cx="556" cy="576"/>
              </a:xfrm>
              <a:custGeom>
                <a:avLst/>
                <a:gdLst>
                  <a:gd name="txL" fmla="*/ 0 w 20854"/>
                  <a:gd name="txT" fmla="*/ 0 h 21600"/>
                  <a:gd name="txR" fmla="*/ 20854 w 20854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0">
                    <a:pos x="20853" y="1597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0854" h="21600" fill="none">
                    <a:moveTo>
                      <a:pt x="0" y="0"/>
                    </a:moveTo>
                    <a:arcTo wR="21600" hR="21600" stAng="-5400000" swAng="4493473"/>
                  </a:path>
                  <a:path w="20854" h="21600" stroke="0">
                    <a:moveTo>
                      <a:pt x="0" y="0"/>
                    </a:moveTo>
                    <a:arcTo wR="21600" hR="21600" stAng="-5400000" swAng="4493473"/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" name="直接连接符 18743"/>
              <p:cNvSpPr/>
              <p:nvPr/>
            </p:nvSpPr>
            <p:spPr>
              <a:xfrm flipH="1">
                <a:off x="528" y="3168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745" name="直接连接符 18744"/>
              <p:cNvSpPr/>
              <p:nvPr/>
            </p:nvSpPr>
            <p:spPr>
              <a:xfrm>
                <a:off x="528" y="3216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756" name="组合 18755"/>
          <p:cNvGrpSpPr/>
          <p:nvPr/>
        </p:nvGrpSpPr>
        <p:grpSpPr>
          <a:xfrm>
            <a:off x="3794125" y="1412875"/>
            <a:ext cx="914400" cy="1101725"/>
            <a:chOff x="2390" y="890"/>
            <a:chExt cx="576" cy="694"/>
          </a:xfrm>
        </p:grpSpPr>
        <p:sp>
          <p:nvSpPr>
            <p:cNvPr id="18747" name="任意多边形 18746"/>
            <p:cNvSpPr/>
            <p:nvPr/>
          </p:nvSpPr>
          <p:spPr>
            <a:xfrm rot="-17695730">
              <a:off x="2400" y="1018"/>
              <a:ext cx="556" cy="576"/>
            </a:xfrm>
            <a:custGeom>
              <a:avLst/>
              <a:gdLst>
                <a:gd name="txL" fmla="*/ 0 w 20854"/>
                <a:gd name="txT" fmla="*/ 0 h 21600"/>
                <a:gd name="txR" fmla="*/ 20854 w 20854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0853" y="15970"/>
                </a:cxn>
                <a:cxn ang="90">
                  <a:pos x="0" y="21600"/>
                </a:cxn>
              </a:cxnLst>
              <a:rect l="txL" t="txT" r="txR" b="txB"/>
              <a:pathLst>
                <a:path w="20854" h="21600" fill="none">
                  <a:moveTo>
                    <a:pt x="0" y="0"/>
                  </a:moveTo>
                  <a:arcTo wR="21600" hR="21600" stAng="-5400000" swAng="4493473"/>
                </a:path>
                <a:path w="20854" h="21600" stroke="0">
                  <a:moveTo>
                    <a:pt x="0" y="0"/>
                  </a:moveTo>
                  <a:arcTo wR="21600" hR="21600" stAng="-5400000" swAng="4493473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751" name="组合 18750"/>
            <p:cNvGrpSpPr/>
            <p:nvPr/>
          </p:nvGrpSpPr>
          <p:grpSpPr>
            <a:xfrm>
              <a:off x="2780" y="890"/>
              <a:ext cx="90" cy="118"/>
              <a:chOff x="2790" y="890"/>
              <a:chExt cx="90" cy="118"/>
            </a:xfrm>
          </p:grpSpPr>
          <p:sp>
            <p:nvSpPr>
              <p:cNvPr id="18748" name="直接连接符 18747"/>
              <p:cNvSpPr/>
              <p:nvPr/>
            </p:nvSpPr>
            <p:spPr>
              <a:xfrm rot="-17872104" flipH="1">
                <a:off x="2808" y="914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749" name="直接连接符 18748"/>
              <p:cNvSpPr/>
              <p:nvPr/>
            </p:nvSpPr>
            <p:spPr>
              <a:xfrm rot="-17872104">
                <a:off x="2766" y="936"/>
                <a:ext cx="96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8785" name="组合 18784"/>
          <p:cNvGrpSpPr/>
          <p:nvPr/>
        </p:nvGrpSpPr>
        <p:grpSpPr>
          <a:xfrm>
            <a:off x="4470400" y="908050"/>
            <a:ext cx="4673600" cy="4378325"/>
            <a:chOff x="3019" y="444"/>
            <a:chExt cx="2741" cy="2550"/>
          </a:xfrm>
        </p:grpSpPr>
        <p:grpSp>
          <p:nvGrpSpPr>
            <p:cNvPr id="18786" name="组合 18785"/>
            <p:cNvGrpSpPr/>
            <p:nvPr/>
          </p:nvGrpSpPr>
          <p:grpSpPr>
            <a:xfrm>
              <a:off x="3019" y="444"/>
              <a:ext cx="2741" cy="2550"/>
              <a:chOff x="3019" y="444"/>
              <a:chExt cx="2741" cy="2550"/>
            </a:xfrm>
          </p:grpSpPr>
          <p:sp>
            <p:nvSpPr>
              <p:cNvPr id="18787" name="直接连接符 18786"/>
              <p:cNvSpPr/>
              <p:nvPr/>
            </p:nvSpPr>
            <p:spPr>
              <a:xfrm>
                <a:off x="3529" y="2503"/>
                <a:ext cx="1536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788" name="文本框 18787"/>
              <p:cNvSpPr txBox="1"/>
              <p:nvPr/>
            </p:nvSpPr>
            <p:spPr>
              <a:xfrm>
                <a:off x="3019" y="1557"/>
                <a:ext cx="236" cy="3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X</a:t>
                </a:r>
              </a:p>
            </p:txBody>
          </p:sp>
          <p:sp>
            <p:nvSpPr>
              <p:cNvPr id="18789" name="矩形 18788"/>
              <p:cNvSpPr/>
              <p:nvPr/>
            </p:nvSpPr>
            <p:spPr>
              <a:xfrm>
                <a:off x="3363" y="1506"/>
                <a:ext cx="10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endParaRPr b="1" i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18790" name="组合 18789"/>
              <p:cNvGrpSpPr/>
              <p:nvPr/>
            </p:nvGrpSpPr>
            <p:grpSpPr>
              <a:xfrm>
                <a:off x="3264" y="444"/>
                <a:ext cx="2496" cy="2550"/>
                <a:chOff x="3264" y="444"/>
                <a:chExt cx="2496" cy="2550"/>
              </a:xfrm>
            </p:grpSpPr>
            <p:sp>
              <p:nvSpPr>
                <p:cNvPr id="18791" name="直接连接符 18790"/>
                <p:cNvSpPr/>
                <p:nvPr/>
              </p:nvSpPr>
              <p:spPr>
                <a:xfrm flipH="1">
                  <a:off x="3264" y="1757"/>
                  <a:ext cx="216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8792" name="组合 18791"/>
                <p:cNvGrpSpPr/>
                <p:nvPr/>
              </p:nvGrpSpPr>
              <p:grpSpPr>
                <a:xfrm>
                  <a:off x="3426" y="444"/>
                  <a:ext cx="2334" cy="2550"/>
                  <a:chOff x="3426" y="444"/>
                  <a:chExt cx="2334" cy="2550"/>
                </a:xfrm>
              </p:grpSpPr>
              <p:sp>
                <p:nvSpPr>
                  <p:cNvPr id="18793" name="直接连接符 18792"/>
                  <p:cNvSpPr/>
                  <p:nvPr/>
                </p:nvSpPr>
                <p:spPr>
                  <a:xfrm>
                    <a:off x="4297" y="1756"/>
                    <a:ext cx="1200" cy="117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8794" name="组合 18793"/>
                  <p:cNvGrpSpPr/>
                  <p:nvPr/>
                </p:nvGrpSpPr>
                <p:grpSpPr>
                  <a:xfrm>
                    <a:off x="3481" y="861"/>
                    <a:ext cx="1632" cy="1698"/>
                    <a:chOff x="4608" y="2352"/>
                    <a:chExt cx="1632" cy="1728"/>
                  </a:xfrm>
                </p:grpSpPr>
                <p:sp>
                  <p:nvSpPr>
                    <p:cNvPr id="18795" name="直接连接符 18794"/>
                    <p:cNvSpPr/>
                    <p:nvPr/>
                  </p:nvSpPr>
                  <p:spPr>
                    <a:xfrm>
                      <a:off x="4656" y="2400"/>
                      <a:ext cx="1584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8796" name="直接连接符 18795"/>
                    <p:cNvSpPr/>
                    <p:nvPr/>
                  </p:nvSpPr>
                  <p:spPr>
                    <a:xfrm>
                      <a:off x="4656" y="2400"/>
                      <a:ext cx="0" cy="1632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8797" name="椭圆 18796"/>
                    <p:cNvSpPr/>
                    <p:nvPr/>
                  </p:nvSpPr>
                  <p:spPr>
                    <a:xfrm flipH="1" flipV="1">
                      <a:off x="4608" y="2352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98" name="椭圆 18797"/>
                    <p:cNvSpPr/>
                    <p:nvPr/>
                  </p:nvSpPr>
                  <p:spPr>
                    <a:xfrm flipH="1" flipV="1">
                      <a:off x="6144" y="2352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99" name="椭圆 18798"/>
                    <p:cNvSpPr/>
                    <p:nvPr/>
                  </p:nvSpPr>
                  <p:spPr>
                    <a:xfrm flipH="1" flipV="1">
                      <a:off x="4608" y="3984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800" name="文本框 18799"/>
                  <p:cNvSpPr txBox="1"/>
                  <p:nvPr/>
                </p:nvSpPr>
                <p:spPr>
                  <a:xfrm>
                    <a:off x="3426" y="583"/>
                    <a:ext cx="316" cy="3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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8801" name="文本框 18800"/>
                  <p:cNvSpPr txBox="1"/>
                  <p:nvPr/>
                </p:nvSpPr>
                <p:spPr>
                  <a:xfrm>
                    <a:off x="3447" y="2492"/>
                    <a:ext cx="212" cy="3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02" name="文本框 18801"/>
                  <p:cNvSpPr txBox="1"/>
                  <p:nvPr/>
                </p:nvSpPr>
                <p:spPr>
                  <a:xfrm>
                    <a:off x="4835" y="584"/>
                    <a:ext cx="624" cy="3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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8803" name="文本框 18802"/>
                  <p:cNvSpPr txBox="1"/>
                  <p:nvPr/>
                </p:nvSpPr>
                <p:spPr>
                  <a:xfrm>
                    <a:off x="4220" y="1508"/>
                    <a:ext cx="354" cy="30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O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04" name="文本框 18803"/>
                  <p:cNvSpPr txBox="1"/>
                  <p:nvPr/>
                </p:nvSpPr>
                <p:spPr>
                  <a:xfrm>
                    <a:off x="4037" y="444"/>
                    <a:ext cx="331" cy="3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Z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05" name="文本框 18804"/>
                  <p:cNvSpPr txBox="1"/>
                  <p:nvPr/>
                </p:nvSpPr>
                <p:spPr>
                  <a:xfrm>
                    <a:off x="5238" y="1453"/>
                    <a:ext cx="522" cy="3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Y</a:t>
                    </a:r>
                    <a:r>
                      <a:rPr lang="en-US" altLang="zh-CN" sz="2800" i="1" baseline="-25000">
                        <a:latin typeface="Times New Roman" panose="02020603050405020304" pitchFamily="18" charset="0"/>
                        <a:ea typeface="仿宋_GB2312" pitchFamily="49" charset="-122"/>
                      </a:rPr>
                      <a:t>W</a:t>
                    </a:r>
                  </a:p>
                </p:txBody>
              </p:sp>
              <p:sp>
                <p:nvSpPr>
                  <p:cNvPr id="18806" name="文本框 18805"/>
                  <p:cNvSpPr txBox="1"/>
                  <p:nvPr/>
                </p:nvSpPr>
                <p:spPr>
                  <a:xfrm>
                    <a:off x="3888" y="2673"/>
                    <a:ext cx="514" cy="30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Y</a:t>
                    </a:r>
                    <a:r>
                      <a:rPr lang="en-US" altLang="zh-CN" sz="2800" i="1" baseline="-25000">
                        <a:latin typeface="Times New Roman" panose="02020603050405020304" pitchFamily="18" charset="0"/>
                        <a:ea typeface="仿宋_GB2312" pitchFamily="49" charset="-122"/>
                      </a:rPr>
                      <a:t>H</a:t>
                    </a:r>
                  </a:p>
                </p:txBody>
              </p:sp>
              <p:sp>
                <p:nvSpPr>
                  <p:cNvPr id="18807" name="直接连接符 18806"/>
                  <p:cNvSpPr/>
                  <p:nvPr/>
                </p:nvSpPr>
                <p:spPr>
                  <a:xfrm>
                    <a:off x="5065" y="908"/>
                    <a:ext cx="0" cy="160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808" name="直接连接符 18807"/>
                  <p:cNvSpPr/>
                  <p:nvPr/>
                </p:nvSpPr>
                <p:spPr>
                  <a:xfrm flipV="1">
                    <a:off x="4302" y="672"/>
                    <a:ext cx="0" cy="232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809" name="矩形 18808"/>
                  <p:cNvSpPr/>
                  <p:nvPr/>
                </p:nvSpPr>
                <p:spPr>
                  <a:xfrm>
                    <a:off x="4119" y="1170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z</a:t>
                    </a:r>
                  </a:p>
                </p:txBody>
              </p:sp>
              <p:sp>
                <p:nvSpPr>
                  <p:cNvPr id="18810" name="矩形 18809"/>
                  <p:cNvSpPr/>
                  <p:nvPr/>
                </p:nvSpPr>
                <p:spPr>
                  <a:xfrm>
                    <a:off x="3801" y="1544"/>
                    <a:ext cx="191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plex" panose="00000400000000000000" pitchFamily="2" charset="0"/>
                      </a:rPr>
                      <a:t>x</a:t>
                    </a:r>
                  </a:p>
                </p:txBody>
              </p:sp>
              <p:sp>
                <p:nvSpPr>
                  <p:cNvPr id="18811" name="矩形 18810"/>
                  <p:cNvSpPr/>
                  <p:nvPr/>
                </p:nvSpPr>
                <p:spPr>
                  <a:xfrm>
                    <a:off x="4111" y="2034"/>
                    <a:ext cx="191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y</a:t>
                    </a:r>
                  </a:p>
                </p:txBody>
              </p:sp>
              <p:sp>
                <p:nvSpPr>
                  <p:cNvPr id="18812" name="矩形 18811"/>
                  <p:cNvSpPr/>
                  <p:nvPr/>
                </p:nvSpPr>
                <p:spPr>
                  <a:xfrm>
                    <a:off x="4407" y="2466"/>
                    <a:ext cx="108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endParaRPr b="1" i="1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8813" name="矩形 18812"/>
                  <p:cNvSpPr/>
                  <p:nvPr/>
                </p:nvSpPr>
                <p:spPr>
                  <a:xfrm>
                    <a:off x="4740" y="1506"/>
                    <a:ext cx="191" cy="2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y</a:t>
                    </a:r>
                  </a:p>
                </p:txBody>
              </p:sp>
              <p:sp>
                <p:nvSpPr>
                  <p:cNvPr id="18814" name="矩形 18813"/>
                  <p:cNvSpPr/>
                  <p:nvPr/>
                </p:nvSpPr>
                <p:spPr>
                  <a:xfrm>
                    <a:off x="5176" y="1526"/>
                    <a:ext cx="108" cy="23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endParaRPr b="1" i="1" dirty="0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</p:grpSp>
        </p:grpSp>
        <p:sp>
          <p:nvSpPr>
            <p:cNvPr id="18815" name="矩形 18814"/>
            <p:cNvSpPr/>
            <p:nvPr/>
          </p:nvSpPr>
          <p:spPr>
            <a:xfrm>
              <a:off x="4363" y="642"/>
              <a:ext cx="1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b="1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  <p:bldP spid="186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图片 152577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79" name="标题 152578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838200"/>
          </a:xfrm>
          <a:ln/>
        </p:spPr>
        <p:txBody>
          <a:bodyPr anchor="ctr"/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一、投影的方法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2580" name="直接连接符 152579"/>
          <p:cNvSpPr/>
          <p:nvPr/>
        </p:nvSpPr>
        <p:spPr>
          <a:xfrm flipV="1">
            <a:off x="1619250" y="4508500"/>
            <a:ext cx="1066800" cy="1504950"/>
          </a:xfrm>
          <a:prstGeom prst="line">
            <a:avLst/>
          </a:prstGeom>
          <a:ln w="127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52581" name="组合 152580"/>
          <p:cNvGrpSpPr/>
          <p:nvPr/>
        </p:nvGrpSpPr>
        <p:grpSpPr>
          <a:xfrm>
            <a:off x="3870325" y="1425575"/>
            <a:ext cx="2438400" cy="3833813"/>
            <a:chOff x="2544" y="705"/>
            <a:chExt cx="1536" cy="2415"/>
          </a:xfrm>
        </p:grpSpPr>
        <p:sp>
          <p:nvSpPr>
            <p:cNvPr id="152582" name="任意多边形 152581"/>
            <p:cNvSpPr/>
            <p:nvPr/>
          </p:nvSpPr>
          <p:spPr>
            <a:xfrm>
              <a:off x="2596" y="705"/>
              <a:ext cx="538" cy="2241"/>
            </a:xfrm>
            <a:custGeom>
              <a:avLst/>
              <a:gdLst/>
              <a:ahLst/>
              <a:cxnLst/>
              <a:rect l="0" t="0" r="0" b="0"/>
              <a:pathLst>
                <a:path w="2593" h="10789">
                  <a:moveTo>
                    <a:pt x="2593" y="0"/>
                  </a:moveTo>
                  <a:lnTo>
                    <a:pt x="0" y="10789"/>
                  </a:lnTo>
                  <a:lnTo>
                    <a:pt x="1" y="10789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3" name="任意多边形 152582"/>
            <p:cNvSpPr/>
            <p:nvPr/>
          </p:nvSpPr>
          <p:spPr>
            <a:xfrm>
              <a:off x="2544" y="2895"/>
              <a:ext cx="105" cy="105"/>
            </a:xfrm>
            <a:custGeom>
              <a:avLst/>
              <a:gdLst/>
              <a:ahLst/>
              <a:cxnLst/>
              <a:rect l="0" t="0" r="0" b="0"/>
              <a:pathLst>
                <a:path w="500" h="499">
                  <a:moveTo>
                    <a:pt x="499" y="250"/>
                  </a:moveTo>
                  <a:lnTo>
                    <a:pt x="426" y="73"/>
                  </a:lnTo>
                  <a:lnTo>
                    <a:pt x="250" y="0"/>
                  </a:lnTo>
                  <a:lnTo>
                    <a:pt x="73" y="73"/>
                  </a:lnTo>
                  <a:lnTo>
                    <a:pt x="0" y="250"/>
                  </a:lnTo>
                  <a:lnTo>
                    <a:pt x="73" y="426"/>
                  </a:lnTo>
                  <a:lnTo>
                    <a:pt x="250" y="499"/>
                  </a:lnTo>
                  <a:lnTo>
                    <a:pt x="426" y="426"/>
                  </a:lnTo>
                  <a:lnTo>
                    <a:pt x="499" y="250"/>
                  </a:lnTo>
                  <a:lnTo>
                    <a:pt x="500" y="25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4" name="文本框 152583"/>
            <p:cNvSpPr txBox="1"/>
            <p:nvPr/>
          </p:nvSpPr>
          <p:spPr>
            <a:xfrm>
              <a:off x="2640" y="2832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投影</a:t>
              </a:r>
            </a:p>
          </p:txBody>
        </p:sp>
      </p:grpSp>
      <p:grpSp>
        <p:nvGrpSpPr>
          <p:cNvPr id="152585" name="组合 152584"/>
          <p:cNvGrpSpPr/>
          <p:nvPr/>
        </p:nvGrpSpPr>
        <p:grpSpPr>
          <a:xfrm>
            <a:off x="2193925" y="2058988"/>
            <a:ext cx="2120900" cy="1425575"/>
            <a:chOff x="1488" y="1104"/>
            <a:chExt cx="1336" cy="898"/>
          </a:xfrm>
        </p:grpSpPr>
        <p:sp>
          <p:nvSpPr>
            <p:cNvPr id="152586" name="任意多边形 152585"/>
            <p:cNvSpPr/>
            <p:nvPr/>
          </p:nvSpPr>
          <p:spPr>
            <a:xfrm>
              <a:off x="2039" y="1358"/>
              <a:ext cx="205" cy="630"/>
            </a:xfrm>
            <a:custGeom>
              <a:avLst/>
              <a:gdLst/>
              <a:ahLst/>
              <a:cxnLst/>
              <a:rect l="0" t="0" r="0" b="0"/>
              <a:pathLst>
                <a:path w="984" h="3027">
                  <a:moveTo>
                    <a:pt x="984" y="302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7" name="任意多边形 152586"/>
            <p:cNvSpPr/>
            <p:nvPr/>
          </p:nvSpPr>
          <p:spPr>
            <a:xfrm>
              <a:off x="2039" y="1358"/>
              <a:ext cx="785" cy="644"/>
            </a:xfrm>
            <a:custGeom>
              <a:avLst/>
              <a:gdLst/>
              <a:ahLst/>
              <a:cxnLst/>
              <a:rect l="0" t="0" r="0" b="0"/>
              <a:pathLst>
                <a:path w="3779" h="3095">
                  <a:moveTo>
                    <a:pt x="0" y="0"/>
                  </a:moveTo>
                  <a:lnTo>
                    <a:pt x="3778" y="3095"/>
                  </a:lnTo>
                  <a:lnTo>
                    <a:pt x="3779" y="309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文本框 152587"/>
            <p:cNvSpPr txBox="1"/>
            <p:nvPr/>
          </p:nvSpPr>
          <p:spPr>
            <a:xfrm>
              <a:off x="1488" y="1104"/>
              <a:ext cx="7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投射线</a:t>
              </a:r>
              <a:endParaRPr lang="zh-CN" altLang="en-US" sz="24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2589" name="组合 152588"/>
          <p:cNvGrpSpPr/>
          <p:nvPr/>
        </p:nvGrpSpPr>
        <p:grpSpPr>
          <a:xfrm>
            <a:off x="2581275" y="1425575"/>
            <a:ext cx="2225675" cy="3376613"/>
            <a:chOff x="1962" y="706"/>
            <a:chExt cx="1402" cy="2127"/>
          </a:xfrm>
        </p:grpSpPr>
        <p:sp>
          <p:nvSpPr>
            <p:cNvPr id="152590" name="任意多边形 152589"/>
            <p:cNvSpPr/>
            <p:nvPr/>
          </p:nvSpPr>
          <p:spPr>
            <a:xfrm>
              <a:off x="1989" y="706"/>
              <a:ext cx="1375" cy="1990"/>
            </a:xfrm>
            <a:custGeom>
              <a:avLst/>
              <a:gdLst/>
              <a:ahLst/>
              <a:cxnLst/>
              <a:rect l="0" t="0" r="0" b="0"/>
              <a:pathLst>
                <a:path w="9631" h="13845">
                  <a:moveTo>
                    <a:pt x="9631" y="0"/>
                  </a:moveTo>
                  <a:lnTo>
                    <a:pt x="0" y="13845"/>
                  </a:lnTo>
                  <a:lnTo>
                    <a:pt x="1" y="13845"/>
                  </a:lnTo>
                </a:path>
              </a:pathLst>
            </a:custGeom>
            <a:noFill/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1" name="任意多边形 152590"/>
            <p:cNvSpPr/>
            <p:nvPr/>
          </p:nvSpPr>
          <p:spPr>
            <a:xfrm>
              <a:off x="1962" y="2598"/>
              <a:ext cx="103" cy="103"/>
            </a:xfrm>
            <a:custGeom>
              <a:avLst/>
              <a:gdLst/>
              <a:ahLst/>
              <a:cxnLst/>
              <a:rect l="0" t="0" r="0" b="0"/>
              <a:pathLst>
                <a:path w="499" h="498">
                  <a:moveTo>
                    <a:pt x="498" y="249"/>
                  </a:moveTo>
                  <a:lnTo>
                    <a:pt x="425" y="73"/>
                  </a:lnTo>
                  <a:lnTo>
                    <a:pt x="249" y="0"/>
                  </a:lnTo>
                  <a:lnTo>
                    <a:pt x="72" y="73"/>
                  </a:lnTo>
                  <a:lnTo>
                    <a:pt x="0" y="249"/>
                  </a:lnTo>
                  <a:lnTo>
                    <a:pt x="72" y="425"/>
                  </a:lnTo>
                  <a:lnTo>
                    <a:pt x="249" y="498"/>
                  </a:lnTo>
                  <a:lnTo>
                    <a:pt x="425" y="425"/>
                  </a:lnTo>
                  <a:lnTo>
                    <a:pt x="498" y="249"/>
                  </a:lnTo>
                  <a:lnTo>
                    <a:pt x="499" y="249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2" name="文本框 152591"/>
            <p:cNvSpPr txBox="1"/>
            <p:nvPr/>
          </p:nvSpPr>
          <p:spPr>
            <a:xfrm>
              <a:off x="2054" y="2545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152593" name="组合 152592"/>
          <p:cNvGrpSpPr/>
          <p:nvPr/>
        </p:nvGrpSpPr>
        <p:grpSpPr>
          <a:xfrm>
            <a:off x="1549400" y="1343025"/>
            <a:ext cx="3341688" cy="4733925"/>
            <a:chOff x="976" y="846"/>
            <a:chExt cx="2105" cy="2982"/>
          </a:xfrm>
        </p:grpSpPr>
        <p:sp>
          <p:nvSpPr>
            <p:cNvPr id="152594" name="任意多边形 152593"/>
            <p:cNvSpPr/>
            <p:nvPr/>
          </p:nvSpPr>
          <p:spPr>
            <a:xfrm>
              <a:off x="976" y="3723"/>
              <a:ext cx="105" cy="105"/>
            </a:xfrm>
            <a:custGeom>
              <a:avLst/>
              <a:gdLst/>
              <a:ahLst/>
              <a:cxnLst/>
              <a:rect l="0" t="0" r="0" b="0"/>
              <a:pathLst>
                <a:path w="500" h="499">
                  <a:moveTo>
                    <a:pt x="499" y="249"/>
                  </a:moveTo>
                  <a:lnTo>
                    <a:pt x="426" y="73"/>
                  </a:lnTo>
                  <a:lnTo>
                    <a:pt x="250" y="0"/>
                  </a:lnTo>
                  <a:lnTo>
                    <a:pt x="73" y="73"/>
                  </a:lnTo>
                  <a:lnTo>
                    <a:pt x="0" y="249"/>
                  </a:lnTo>
                  <a:lnTo>
                    <a:pt x="73" y="426"/>
                  </a:lnTo>
                  <a:lnTo>
                    <a:pt x="250" y="499"/>
                  </a:lnTo>
                  <a:lnTo>
                    <a:pt x="426" y="426"/>
                  </a:lnTo>
                  <a:lnTo>
                    <a:pt x="499" y="249"/>
                  </a:lnTo>
                  <a:lnTo>
                    <a:pt x="500" y="249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5" name="任意多边形 152594"/>
            <p:cNvSpPr/>
            <p:nvPr/>
          </p:nvSpPr>
          <p:spPr>
            <a:xfrm>
              <a:off x="2977" y="846"/>
              <a:ext cx="104" cy="103"/>
            </a:xfrm>
            <a:custGeom>
              <a:avLst/>
              <a:gdLst/>
              <a:ahLst/>
              <a:cxnLst/>
              <a:rect l="0" t="0" r="0" b="0"/>
              <a:pathLst>
                <a:path w="500" h="499">
                  <a:moveTo>
                    <a:pt x="499" y="249"/>
                  </a:moveTo>
                  <a:lnTo>
                    <a:pt x="426" y="73"/>
                  </a:lnTo>
                  <a:lnTo>
                    <a:pt x="250" y="0"/>
                  </a:lnTo>
                  <a:lnTo>
                    <a:pt x="73" y="73"/>
                  </a:lnTo>
                  <a:lnTo>
                    <a:pt x="0" y="249"/>
                  </a:lnTo>
                  <a:lnTo>
                    <a:pt x="73" y="426"/>
                  </a:lnTo>
                  <a:lnTo>
                    <a:pt x="250" y="499"/>
                  </a:lnTo>
                  <a:lnTo>
                    <a:pt x="426" y="426"/>
                  </a:lnTo>
                  <a:lnTo>
                    <a:pt x="499" y="249"/>
                  </a:lnTo>
                  <a:lnTo>
                    <a:pt x="500" y="249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6" name="任意多边形 152595"/>
            <p:cNvSpPr/>
            <p:nvPr/>
          </p:nvSpPr>
          <p:spPr>
            <a:xfrm>
              <a:off x="2776" y="1684"/>
              <a:ext cx="103" cy="105"/>
            </a:xfrm>
            <a:custGeom>
              <a:avLst/>
              <a:gdLst/>
              <a:ahLst/>
              <a:cxnLst/>
              <a:rect l="0" t="0" r="0" b="0"/>
              <a:pathLst>
                <a:path w="500" h="499">
                  <a:moveTo>
                    <a:pt x="499" y="250"/>
                  </a:moveTo>
                  <a:lnTo>
                    <a:pt x="426" y="73"/>
                  </a:lnTo>
                  <a:lnTo>
                    <a:pt x="249" y="0"/>
                  </a:lnTo>
                  <a:lnTo>
                    <a:pt x="73" y="73"/>
                  </a:lnTo>
                  <a:lnTo>
                    <a:pt x="0" y="250"/>
                  </a:lnTo>
                  <a:lnTo>
                    <a:pt x="73" y="426"/>
                  </a:lnTo>
                  <a:lnTo>
                    <a:pt x="249" y="499"/>
                  </a:lnTo>
                  <a:lnTo>
                    <a:pt x="426" y="426"/>
                  </a:lnTo>
                  <a:lnTo>
                    <a:pt x="499" y="250"/>
                  </a:lnTo>
                  <a:lnTo>
                    <a:pt x="500" y="250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2597" name="图片 15259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598" name="图片 15259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2599" name="组合 152598"/>
          <p:cNvGrpSpPr/>
          <p:nvPr/>
        </p:nvGrpSpPr>
        <p:grpSpPr>
          <a:xfrm>
            <a:off x="206375" y="692150"/>
            <a:ext cx="8937625" cy="457200"/>
            <a:chOff x="160" y="1104"/>
            <a:chExt cx="5888" cy="288"/>
          </a:xfrm>
        </p:grpSpPr>
        <p:sp>
          <p:nvSpPr>
            <p:cNvPr id="152600" name="矩形 152599"/>
            <p:cNvSpPr/>
            <p:nvPr/>
          </p:nvSpPr>
          <p:spPr>
            <a:xfrm>
              <a:off x="930" y="1104"/>
              <a:ext cx="51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投射线通过物体，向选定的面投射，并在该面上得到图形的方法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52601" name="文本框 152600"/>
            <p:cNvSpPr txBox="1"/>
            <p:nvPr/>
          </p:nvSpPr>
          <p:spPr>
            <a:xfrm>
              <a:off x="160" y="1142"/>
              <a:ext cx="8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b="1" dirty="0">
                  <a:solidFill>
                    <a:srgbClr val="91040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投影法</a:t>
              </a:r>
              <a:r>
                <a:rPr lang="en-US" altLang="zh-CN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图片 142337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0"/>
            <a:ext cx="9142412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339" name="标题 142338" descr="再生纸"/>
          <p:cNvSpPr>
            <a:spLocks noGrp="1"/>
          </p:cNvSpPr>
          <p:nvPr>
            <p:ph type="title"/>
          </p:nvPr>
        </p:nvSpPr>
        <p:spPr>
          <a:xfrm>
            <a:off x="0" y="260350"/>
            <a:ext cx="5940425" cy="533400"/>
          </a:xfrm>
          <a:blipFill rotWithShape="0">
            <a:blip r:embed="rId3"/>
          </a:blipFill>
          <a:ln/>
        </p:spPr>
        <p:txBody>
          <a:bodyPr anchor="ctr"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三、三投影面体系中点的投影特性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pic>
        <p:nvPicPr>
          <p:cNvPr id="142363" name="图片 142362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64" name="图片 14236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65" name="图片 142364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2471" name="组合 142470"/>
          <p:cNvGrpSpPr/>
          <p:nvPr/>
        </p:nvGrpSpPr>
        <p:grpSpPr>
          <a:xfrm>
            <a:off x="4779963" y="685800"/>
            <a:ext cx="4364037" cy="4067175"/>
            <a:chOff x="3011" y="432"/>
            <a:chExt cx="2749" cy="2562"/>
          </a:xfrm>
        </p:grpSpPr>
        <p:grpSp>
          <p:nvGrpSpPr>
            <p:cNvPr id="142470" name="组合 142469"/>
            <p:cNvGrpSpPr/>
            <p:nvPr/>
          </p:nvGrpSpPr>
          <p:grpSpPr>
            <a:xfrm>
              <a:off x="3011" y="432"/>
              <a:ext cx="2749" cy="2562"/>
              <a:chOff x="3011" y="432"/>
              <a:chExt cx="2749" cy="2562"/>
            </a:xfrm>
          </p:grpSpPr>
          <p:sp>
            <p:nvSpPr>
              <p:cNvPr id="142405" name="直接连接符 142404"/>
              <p:cNvSpPr/>
              <p:nvPr/>
            </p:nvSpPr>
            <p:spPr>
              <a:xfrm>
                <a:off x="3529" y="2503"/>
                <a:ext cx="1536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2417" name="文本框 142416"/>
              <p:cNvSpPr txBox="1"/>
              <p:nvPr/>
            </p:nvSpPr>
            <p:spPr>
              <a:xfrm>
                <a:off x="3011" y="1545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X</a:t>
                </a:r>
              </a:p>
            </p:txBody>
          </p:sp>
          <p:sp>
            <p:nvSpPr>
              <p:cNvPr id="142462" name="矩形 142461"/>
              <p:cNvSpPr/>
              <p:nvPr/>
            </p:nvSpPr>
            <p:spPr>
              <a:xfrm>
                <a:off x="3264" y="1458"/>
                <a:ext cx="30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b="1" i="1">
                    <a:latin typeface="Times New Roman" panose="02020603050405020304" pitchFamily="18" charset="0"/>
                    <a:ea typeface="仿宋_GB2312" pitchFamily="49" charset="-122"/>
                  </a:rPr>
                  <a:t>x</a:t>
                </a:r>
              </a:p>
            </p:txBody>
          </p:sp>
          <p:grpSp>
            <p:nvGrpSpPr>
              <p:cNvPr id="142469" name="组合 142468"/>
              <p:cNvGrpSpPr/>
              <p:nvPr/>
            </p:nvGrpSpPr>
            <p:grpSpPr>
              <a:xfrm>
                <a:off x="3264" y="432"/>
                <a:ext cx="2496" cy="2562"/>
                <a:chOff x="3264" y="432"/>
                <a:chExt cx="2496" cy="2562"/>
              </a:xfrm>
            </p:grpSpPr>
            <p:sp>
              <p:nvSpPr>
                <p:cNvPr id="142421" name="直接连接符 142420"/>
                <p:cNvSpPr/>
                <p:nvPr/>
              </p:nvSpPr>
              <p:spPr>
                <a:xfrm flipH="1">
                  <a:off x="3264" y="1757"/>
                  <a:ext cx="216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142468" name="组合 142467"/>
                <p:cNvGrpSpPr/>
                <p:nvPr/>
              </p:nvGrpSpPr>
              <p:grpSpPr>
                <a:xfrm>
                  <a:off x="3415" y="432"/>
                  <a:ext cx="2345" cy="2562"/>
                  <a:chOff x="3415" y="432"/>
                  <a:chExt cx="2345" cy="2562"/>
                </a:xfrm>
              </p:grpSpPr>
              <p:sp>
                <p:nvSpPr>
                  <p:cNvPr id="142406" name="直接连接符 142405"/>
                  <p:cNvSpPr/>
                  <p:nvPr/>
                </p:nvSpPr>
                <p:spPr>
                  <a:xfrm>
                    <a:off x="4297" y="1756"/>
                    <a:ext cx="1200" cy="1179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42408" name="组合 142407"/>
                  <p:cNvGrpSpPr/>
                  <p:nvPr/>
                </p:nvGrpSpPr>
                <p:grpSpPr>
                  <a:xfrm>
                    <a:off x="3481" y="861"/>
                    <a:ext cx="1632" cy="1698"/>
                    <a:chOff x="4608" y="2352"/>
                    <a:chExt cx="1632" cy="1728"/>
                  </a:xfrm>
                </p:grpSpPr>
                <p:sp>
                  <p:nvSpPr>
                    <p:cNvPr id="142409" name="直接连接符 142408"/>
                    <p:cNvSpPr/>
                    <p:nvPr/>
                  </p:nvSpPr>
                  <p:spPr>
                    <a:xfrm>
                      <a:off x="4656" y="2400"/>
                      <a:ext cx="1584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410" name="直接连接符 142409"/>
                    <p:cNvSpPr/>
                    <p:nvPr/>
                  </p:nvSpPr>
                  <p:spPr>
                    <a:xfrm>
                      <a:off x="4656" y="2400"/>
                      <a:ext cx="0" cy="1632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411" name="椭圆 142410"/>
                    <p:cNvSpPr/>
                    <p:nvPr/>
                  </p:nvSpPr>
                  <p:spPr>
                    <a:xfrm flipH="1" flipV="1">
                      <a:off x="4608" y="2352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412" name="椭圆 142411"/>
                    <p:cNvSpPr/>
                    <p:nvPr/>
                  </p:nvSpPr>
                  <p:spPr>
                    <a:xfrm flipH="1" flipV="1">
                      <a:off x="6144" y="2352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413" name="椭圆 142412"/>
                    <p:cNvSpPr/>
                    <p:nvPr/>
                  </p:nvSpPr>
                  <p:spPr>
                    <a:xfrm flipH="1" flipV="1">
                      <a:off x="4608" y="3984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42414" name="文本框 142413"/>
                  <p:cNvSpPr txBox="1"/>
                  <p:nvPr/>
                </p:nvSpPr>
                <p:spPr>
                  <a:xfrm>
                    <a:off x="3415" y="571"/>
                    <a:ext cx="339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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42415" name="文本框 142414"/>
                  <p:cNvSpPr txBox="1"/>
                  <p:nvPr/>
                </p:nvSpPr>
                <p:spPr>
                  <a:xfrm>
                    <a:off x="3439" y="2480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416" name="文本框 142415"/>
                  <p:cNvSpPr txBox="1"/>
                  <p:nvPr/>
                </p:nvSpPr>
                <p:spPr>
                  <a:xfrm>
                    <a:off x="4835" y="572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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42418" name="文本框 142417"/>
                  <p:cNvSpPr txBox="1"/>
                  <p:nvPr/>
                </p:nvSpPr>
                <p:spPr>
                  <a:xfrm>
                    <a:off x="4220" y="1496"/>
                    <a:ext cx="35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O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419" name="文本框 142418"/>
                  <p:cNvSpPr txBox="1"/>
                  <p:nvPr/>
                </p:nvSpPr>
                <p:spPr>
                  <a:xfrm>
                    <a:off x="4037" y="432"/>
                    <a:ext cx="331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Z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420" name="文本框 142419"/>
                  <p:cNvSpPr txBox="1"/>
                  <p:nvPr/>
                </p:nvSpPr>
                <p:spPr>
                  <a:xfrm>
                    <a:off x="5238" y="1441"/>
                    <a:ext cx="522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Y</a:t>
                    </a:r>
                    <a:r>
                      <a:rPr lang="en-US" altLang="zh-CN" sz="2800" i="1" baseline="-25000">
                        <a:latin typeface="Times New Roman" panose="02020603050405020304" pitchFamily="18" charset="0"/>
                        <a:ea typeface="仿宋_GB2312" pitchFamily="49" charset="-122"/>
                      </a:rPr>
                      <a:t>W</a:t>
                    </a:r>
                  </a:p>
                </p:txBody>
              </p:sp>
              <p:sp>
                <p:nvSpPr>
                  <p:cNvPr id="142422" name="文本框 142421"/>
                  <p:cNvSpPr txBox="1"/>
                  <p:nvPr/>
                </p:nvSpPr>
                <p:spPr>
                  <a:xfrm>
                    <a:off x="3888" y="2661"/>
                    <a:ext cx="51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Y</a:t>
                    </a:r>
                    <a:r>
                      <a:rPr lang="en-US" altLang="zh-CN" sz="2800" i="1" baseline="-25000">
                        <a:latin typeface="Times New Roman" panose="02020603050405020304" pitchFamily="18" charset="0"/>
                        <a:ea typeface="仿宋_GB2312" pitchFamily="49" charset="-122"/>
                      </a:rPr>
                      <a:t>H</a:t>
                    </a:r>
                  </a:p>
                </p:txBody>
              </p:sp>
              <p:sp>
                <p:nvSpPr>
                  <p:cNvPr id="142423" name="直接连接符 142422"/>
                  <p:cNvSpPr/>
                  <p:nvPr/>
                </p:nvSpPr>
                <p:spPr>
                  <a:xfrm>
                    <a:off x="5065" y="908"/>
                    <a:ext cx="0" cy="160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2424" name="直接连接符 142423"/>
                  <p:cNvSpPr/>
                  <p:nvPr/>
                </p:nvSpPr>
                <p:spPr>
                  <a:xfrm flipV="1">
                    <a:off x="4302" y="672"/>
                    <a:ext cx="0" cy="232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2433" name="矩形 142432"/>
                  <p:cNvSpPr/>
                  <p:nvPr/>
                </p:nvSpPr>
                <p:spPr>
                  <a:xfrm>
                    <a:off x="4100" y="1170"/>
                    <a:ext cx="220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z</a:t>
                    </a:r>
                  </a:p>
                </p:txBody>
              </p:sp>
              <p:sp>
                <p:nvSpPr>
                  <p:cNvPr id="142434" name="矩形 142433"/>
                  <p:cNvSpPr/>
                  <p:nvPr/>
                </p:nvSpPr>
                <p:spPr>
                  <a:xfrm>
                    <a:off x="3782" y="1544"/>
                    <a:ext cx="231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latin typeface="Complex" panose="00000400000000000000" pitchFamily="2" charset="0"/>
                      </a:rPr>
                      <a:t>x</a:t>
                    </a:r>
                  </a:p>
                </p:txBody>
              </p:sp>
              <p:sp>
                <p:nvSpPr>
                  <p:cNvPr id="142461" name="矩形 142460"/>
                  <p:cNvSpPr/>
                  <p:nvPr/>
                </p:nvSpPr>
                <p:spPr>
                  <a:xfrm>
                    <a:off x="4095" y="2034"/>
                    <a:ext cx="225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y</a:t>
                    </a:r>
                  </a:p>
                </p:txBody>
              </p:sp>
              <p:sp>
                <p:nvSpPr>
                  <p:cNvPr id="142463" name="矩形 142462"/>
                  <p:cNvSpPr/>
                  <p:nvPr/>
                </p:nvSpPr>
                <p:spPr>
                  <a:xfrm>
                    <a:off x="4268" y="2418"/>
                    <a:ext cx="388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sz="2800" b="1" i="1" err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b="1" i="1" err="1">
                        <a:latin typeface="Times New Roman" panose="02020603050405020304" pitchFamily="18" charset="0"/>
                        <a:ea typeface="仿宋_GB2312" pitchFamily="49" charset="-122"/>
                      </a:rPr>
                      <a:t>yh</a:t>
                    </a:r>
                    <a:endParaRPr lang="en-US" altLang="zh-CN" b="1" i="1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42464" name="矩形 142463"/>
                  <p:cNvSpPr/>
                  <p:nvPr/>
                </p:nvSpPr>
                <p:spPr>
                  <a:xfrm>
                    <a:off x="4723" y="1506"/>
                    <a:ext cx="225" cy="25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b="1">
                        <a:latin typeface="Complex" panose="00000400000000000000" pitchFamily="2" charset="0"/>
                      </a:rPr>
                      <a:t>y</a:t>
                    </a:r>
                  </a:p>
                </p:txBody>
              </p:sp>
              <p:sp>
                <p:nvSpPr>
                  <p:cNvPr id="142465" name="矩形 142464"/>
                  <p:cNvSpPr/>
                  <p:nvPr/>
                </p:nvSpPr>
                <p:spPr>
                  <a:xfrm>
                    <a:off x="5027" y="1478"/>
                    <a:ext cx="406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lstStyle/>
                  <a:p>
                    <a:r>
                      <a:rPr lang="en-US" altLang="zh-CN" sz="2800" b="1" i="1" err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b="1" i="1" err="1">
                        <a:latin typeface="Times New Roman" panose="02020603050405020304" pitchFamily="18" charset="0"/>
                        <a:ea typeface="仿宋_GB2312" pitchFamily="49" charset="-122"/>
                      </a:rPr>
                      <a:t>yw</a:t>
                    </a:r>
                    <a:endParaRPr lang="en-US" altLang="zh-CN" b="1" i="1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</p:grpSp>
          </p:grpSp>
        </p:grpSp>
        <p:sp>
          <p:nvSpPr>
            <p:cNvPr id="142466" name="矩形 142465"/>
            <p:cNvSpPr/>
            <p:nvPr/>
          </p:nvSpPr>
          <p:spPr>
            <a:xfrm>
              <a:off x="4272" y="594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 i="1" err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1" i="1" err="1"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endParaRPr lang="en-US" altLang="zh-CN" b="1" i="1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142425" name="文本框 142424"/>
          <p:cNvSpPr txBox="1"/>
          <p:nvPr/>
        </p:nvSpPr>
        <p:spPr>
          <a:xfrm>
            <a:off x="611188" y="4724400"/>
            <a:ext cx="69135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1.  a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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OX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轴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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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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OZ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轴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800" b="1" i="1" err="1">
                <a:latin typeface="Times New Roman" panose="02020603050405020304" pitchFamily="18" charset="0"/>
                <a:ea typeface="仿宋_GB2312" pitchFamily="49" charset="-122"/>
              </a:rPr>
              <a:t>aa</a:t>
            </a:r>
            <a:r>
              <a:rPr lang="en-US" altLang="zh-CN" b="1" i="1" err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</a:t>
            </a:r>
            <a:r>
              <a:rPr lang="en-US" altLang="zh-CN" sz="2800" b="1" i="1">
                <a:latin typeface="Times New Roman" panose="02020603050405020304" pitchFamily="18" charset="0"/>
                <a:ea typeface="仿宋_GB2312" pitchFamily="49" charset="-122"/>
              </a:rPr>
              <a:t>a </a:t>
            </a:r>
            <a:r>
              <a:rPr lang="en-US" altLang="zh-CN" b="1" i="1">
                <a:latin typeface="Times New Roman" panose="02020603050405020304" pitchFamily="18" charset="0"/>
                <a:ea typeface="仿宋_GB2312" pitchFamily="49" charset="-122"/>
              </a:rPr>
              <a:t>z  ;</a:t>
            </a:r>
          </a:p>
        </p:txBody>
      </p:sp>
      <p:grpSp>
        <p:nvGrpSpPr>
          <p:cNvPr id="142477" name="组合 142476"/>
          <p:cNvGrpSpPr/>
          <p:nvPr/>
        </p:nvGrpSpPr>
        <p:grpSpPr>
          <a:xfrm>
            <a:off x="914400" y="1219200"/>
            <a:ext cx="3321050" cy="2957513"/>
            <a:chOff x="576" y="768"/>
            <a:chExt cx="2092" cy="1863"/>
          </a:xfrm>
        </p:grpSpPr>
        <p:sp>
          <p:nvSpPr>
            <p:cNvPr id="142361" name="文本框 142360"/>
            <p:cNvSpPr txBox="1"/>
            <p:nvPr/>
          </p:nvSpPr>
          <p:spPr>
            <a:xfrm>
              <a:off x="1276" y="1274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42432" name="组合 142431"/>
            <p:cNvGrpSpPr/>
            <p:nvPr/>
          </p:nvGrpSpPr>
          <p:grpSpPr>
            <a:xfrm>
              <a:off x="576" y="768"/>
              <a:ext cx="2092" cy="1863"/>
              <a:chOff x="576" y="768"/>
              <a:chExt cx="2092" cy="1863"/>
            </a:xfrm>
          </p:grpSpPr>
          <p:grpSp>
            <p:nvGrpSpPr>
              <p:cNvPr id="142341" name="组合 142340"/>
              <p:cNvGrpSpPr/>
              <p:nvPr/>
            </p:nvGrpSpPr>
            <p:grpSpPr>
              <a:xfrm>
                <a:off x="624" y="768"/>
                <a:ext cx="2044" cy="1863"/>
                <a:chOff x="576" y="768"/>
                <a:chExt cx="2044" cy="1863"/>
              </a:xfrm>
            </p:grpSpPr>
            <p:sp>
              <p:nvSpPr>
                <p:cNvPr id="142342" name="文本框 142341"/>
                <p:cNvSpPr txBox="1"/>
                <p:nvPr/>
              </p:nvSpPr>
              <p:spPr>
                <a:xfrm>
                  <a:off x="1776" y="1657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O</a:t>
                  </a:r>
                  <a:endParaRPr lang="en-US" altLang="zh-CN" sz="2800" i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42343" name="组合 142342"/>
                <p:cNvGrpSpPr/>
                <p:nvPr/>
              </p:nvGrpSpPr>
              <p:grpSpPr>
                <a:xfrm>
                  <a:off x="576" y="768"/>
                  <a:ext cx="2044" cy="1863"/>
                  <a:chOff x="565" y="757"/>
                  <a:chExt cx="2044" cy="1863"/>
                </a:xfrm>
              </p:grpSpPr>
              <p:sp>
                <p:nvSpPr>
                  <p:cNvPr id="142344" name="文本框 142343"/>
                  <p:cNvSpPr txBox="1"/>
                  <p:nvPr/>
                </p:nvSpPr>
                <p:spPr>
                  <a:xfrm>
                    <a:off x="565" y="757"/>
                    <a:ext cx="446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</a:t>
                    </a:r>
                    <a:endPara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42345" name="文本框 142344"/>
                  <p:cNvSpPr txBox="1"/>
                  <p:nvPr/>
                </p:nvSpPr>
                <p:spPr>
                  <a:xfrm>
                    <a:off x="1026" y="2293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endParaRPr lang="en-US" altLang="zh-CN" sz="2800" i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46" name="文本框 142345"/>
                  <p:cNvSpPr txBox="1"/>
                  <p:nvPr/>
                </p:nvSpPr>
                <p:spPr>
                  <a:xfrm>
                    <a:off x="2197" y="1333"/>
                    <a:ext cx="412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</a:rPr>
                      <a:t>a</a:t>
                    </a:r>
                    <a:r>
                      <a:rPr lang="en-US" altLang="zh-CN" sz="2800" i="1"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</a:t>
                    </a:r>
                    <a:endPara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42347" name="椭圆 142346"/>
                  <p:cNvSpPr/>
                  <p:nvPr/>
                </p:nvSpPr>
                <p:spPr>
                  <a:xfrm>
                    <a:off x="745" y="1057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48" name="椭圆 142347"/>
                  <p:cNvSpPr/>
                  <p:nvPr/>
                </p:nvSpPr>
                <p:spPr>
                  <a:xfrm>
                    <a:off x="1273" y="2389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349" name="椭圆 142348"/>
                  <p:cNvSpPr/>
                  <p:nvPr/>
                </p:nvSpPr>
                <p:spPr>
                  <a:xfrm>
                    <a:off x="2185" y="1573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2350" name="组合 142349"/>
                  <p:cNvGrpSpPr/>
                  <p:nvPr/>
                </p:nvGrpSpPr>
                <p:grpSpPr>
                  <a:xfrm>
                    <a:off x="787" y="1083"/>
                    <a:ext cx="1494" cy="1366"/>
                    <a:chOff x="906" y="1046"/>
                    <a:chExt cx="1494" cy="1366"/>
                  </a:xfrm>
                </p:grpSpPr>
                <p:sp>
                  <p:nvSpPr>
                    <p:cNvPr id="142351" name="任意多边形 142350"/>
                    <p:cNvSpPr/>
                    <p:nvPr/>
                  </p:nvSpPr>
                  <p:spPr>
                    <a:xfrm>
                      <a:off x="912" y="1077"/>
                      <a:ext cx="1" cy="78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787">
                          <a:moveTo>
                            <a:pt x="0" y="0"/>
                          </a:moveTo>
                          <a:lnTo>
                            <a:pt x="0" y="787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352" name="任意多边形 142351"/>
                    <p:cNvSpPr/>
                    <p:nvPr/>
                  </p:nvSpPr>
                  <p:spPr>
                    <a:xfrm>
                      <a:off x="1434" y="2388"/>
                      <a:ext cx="946" cy="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6" h="2">
                          <a:moveTo>
                            <a:pt x="0" y="2"/>
                          </a:moveTo>
                          <a:lnTo>
                            <a:pt x="946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353" name="任意多边形 142352"/>
                    <p:cNvSpPr/>
                    <p:nvPr/>
                  </p:nvSpPr>
                  <p:spPr>
                    <a:xfrm>
                      <a:off x="912" y="1860"/>
                      <a:ext cx="522" cy="53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22" h="530">
                          <a:moveTo>
                            <a:pt x="0" y="0"/>
                          </a:moveTo>
                          <a:lnTo>
                            <a:pt x="522" y="53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354" name="直接连接符 142353"/>
                    <p:cNvSpPr/>
                    <p:nvPr/>
                  </p:nvSpPr>
                  <p:spPr>
                    <a:xfrm flipH="1" flipV="1">
                      <a:off x="906" y="1046"/>
                      <a:ext cx="528" cy="528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355" name="任意多边形 142354"/>
                    <p:cNvSpPr/>
                    <p:nvPr/>
                  </p:nvSpPr>
                  <p:spPr>
                    <a:xfrm>
                      <a:off x="2372" y="1600"/>
                      <a:ext cx="1" cy="78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" h="788">
                          <a:moveTo>
                            <a:pt x="0" y="0"/>
                          </a:moveTo>
                          <a:lnTo>
                            <a:pt x="0" y="788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356" name="直接连接符 142355"/>
                    <p:cNvSpPr/>
                    <p:nvPr/>
                  </p:nvSpPr>
                  <p:spPr>
                    <a:xfrm>
                      <a:off x="1440" y="1596"/>
                      <a:ext cx="960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357" name="直接连接符 142356"/>
                    <p:cNvSpPr/>
                    <p:nvPr/>
                  </p:nvSpPr>
                  <p:spPr>
                    <a:xfrm flipV="1">
                      <a:off x="1440" y="1596"/>
                      <a:ext cx="0" cy="816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358" name="直接连接符 142357"/>
                    <p:cNvSpPr/>
                    <p:nvPr/>
                  </p:nvSpPr>
                  <p:spPr>
                    <a:xfrm>
                      <a:off x="912" y="1056"/>
                      <a:ext cx="960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42359" name="任意多边形 142358"/>
                    <p:cNvSpPr/>
                    <p:nvPr/>
                  </p:nvSpPr>
                  <p:spPr>
                    <a:xfrm>
                      <a:off x="1872" y="1052"/>
                      <a:ext cx="504" cy="54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04" h="540">
                          <a:moveTo>
                            <a:pt x="0" y="0"/>
                          </a:moveTo>
                          <a:lnTo>
                            <a:pt x="504" y="54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42426" name="文本框 142425"/>
              <p:cNvSpPr txBox="1"/>
              <p:nvPr/>
            </p:nvSpPr>
            <p:spPr>
              <a:xfrm>
                <a:off x="1824" y="2006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mplex" panose="00000400000000000000" pitchFamily="2" charset="0"/>
                  </a:rPr>
                  <a:t>y</a:t>
                </a:r>
              </a:p>
            </p:txBody>
          </p:sp>
          <p:sp>
            <p:nvSpPr>
              <p:cNvPr id="142427" name="文本框 142426"/>
              <p:cNvSpPr txBox="1"/>
              <p:nvPr/>
            </p:nvSpPr>
            <p:spPr>
              <a:xfrm>
                <a:off x="1584" y="1296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mplex" panose="00000400000000000000" pitchFamily="2" charset="0"/>
                  </a:rPr>
                  <a:t>z</a:t>
                </a:r>
              </a:p>
            </p:txBody>
          </p:sp>
          <p:sp>
            <p:nvSpPr>
              <p:cNvPr id="142428" name="文本框 142427"/>
              <p:cNvSpPr txBox="1"/>
              <p:nvPr/>
            </p:nvSpPr>
            <p:spPr>
              <a:xfrm>
                <a:off x="1104" y="1680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Complex" panose="00000400000000000000" pitchFamily="2" charset="0"/>
                  </a:rPr>
                  <a:t>x</a:t>
                </a:r>
              </a:p>
            </p:txBody>
          </p:sp>
          <p:sp>
            <p:nvSpPr>
              <p:cNvPr id="142429" name="文本框 142428"/>
              <p:cNvSpPr txBox="1"/>
              <p:nvPr/>
            </p:nvSpPr>
            <p:spPr>
              <a:xfrm>
                <a:off x="1748" y="864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err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b="1" i="1" err="1">
                    <a:latin typeface="Times New Roman" panose="02020603050405020304" pitchFamily="18" charset="0"/>
                    <a:ea typeface="仿宋_GB2312" pitchFamily="49" charset="-122"/>
                  </a:rPr>
                  <a:t>z</a:t>
                </a:r>
                <a:endParaRPr lang="en-US" altLang="zh-CN" b="1" i="1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2430" name="矩形 142429"/>
              <p:cNvSpPr/>
              <p:nvPr/>
            </p:nvSpPr>
            <p:spPr>
              <a:xfrm>
                <a:off x="2304" y="2208"/>
                <a:ext cx="29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b="1" i="1">
                    <a:latin typeface="Times New Roman" panose="02020603050405020304" pitchFamily="18" charset="0"/>
                    <a:ea typeface="仿宋_GB2312" pitchFamily="49" charset="-122"/>
                  </a:rPr>
                  <a:t>y</a:t>
                </a:r>
              </a:p>
            </p:txBody>
          </p:sp>
          <p:sp>
            <p:nvSpPr>
              <p:cNvPr id="142431" name="矩形 142430"/>
              <p:cNvSpPr/>
              <p:nvPr/>
            </p:nvSpPr>
            <p:spPr>
              <a:xfrm>
                <a:off x="576" y="1632"/>
                <a:ext cx="30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b="1" i="1">
                    <a:latin typeface="Times New Roman" panose="02020603050405020304" pitchFamily="18" charset="0"/>
                    <a:ea typeface="仿宋_GB2312" pitchFamily="49" charset="-122"/>
                  </a:rPr>
                  <a:t>x</a:t>
                </a:r>
              </a:p>
            </p:txBody>
          </p:sp>
        </p:grpSp>
        <p:sp>
          <p:nvSpPr>
            <p:cNvPr id="142360" name="椭圆 142359"/>
            <p:cNvSpPr/>
            <p:nvPr/>
          </p:nvSpPr>
          <p:spPr>
            <a:xfrm>
              <a:off x="1340" y="1573"/>
              <a:ext cx="100" cy="112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485" name="组合 142484"/>
          <p:cNvGrpSpPr/>
          <p:nvPr/>
        </p:nvGrpSpPr>
        <p:grpSpPr>
          <a:xfrm>
            <a:off x="611188" y="5300663"/>
            <a:ext cx="5184775" cy="1373187"/>
            <a:chOff x="385" y="3339"/>
            <a:chExt cx="3266" cy="865"/>
          </a:xfrm>
        </p:grpSpPr>
        <p:sp>
          <p:nvSpPr>
            <p:cNvPr id="142479" name="文本框 142478"/>
            <p:cNvSpPr txBox="1"/>
            <p:nvPr/>
          </p:nvSpPr>
          <p:spPr>
            <a:xfrm>
              <a:off x="385" y="3339"/>
              <a:ext cx="3266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2.  </a:t>
              </a:r>
              <a:r>
                <a:rPr lang="en-US" altLang="zh-CN" sz="2400" b="1">
                  <a:latin typeface="Times New Roman" panose="02020603050405020304" pitchFamily="18" charset="0"/>
                  <a:ea typeface="仿宋_GB2312" pitchFamily="49" charset="-122"/>
                  <a:sym typeface="Math1" pitchFamily="2" charset="2"/>
                </a:rPr>
                <a:t>X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仿宋_GB2312" pitchFamily="49" charset="-122"/>
                </a:rPr>
                <a:t>A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反映点到</a:t>
              </a:r>
              <a:r>
                <a:rPr lang="en-US" altLang="zh-CN" sz="2400" b="1" dirty="0">
                  <a:latin typeface="Times New Roman" panose="02020603050405020304" pitchFamily="18" charset="0"/>
                  <a:ea typeface="仿宋_GB2312" pitchFamily="49" charset="-122"/>
                </a:rPr>
                <a:t>W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面的距离</a:t>
              </a:r>
              <a:r>
                <a:rPr lang="zh-CN" altLang="en-US" sz="2800" b="1" dirty="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; </a:t>
              </a:r>
            </a:p>
            <a:p>
              <a:pPr algn="l" eaLnBrk="1" hangingPunct="1"/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     </a:t>
              </a:r>
              <a:r>
                <a:rPr lang="en-US" altLang="zh-CN" sz="2400" b="1" i="1">
                  <a:latin typeface="Times New Roman" panose="02020603050405020304" pitchFamily="18" charset="0"/>
                  <a:ea typeface="仿宋_GB2312" pitchFamily="49" charset="-122"/>
                  <a:sym typeface="Math1" pitchFamily="2" charset="2"/>
                </a:rPr>
                <a:t>Z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反映点到</a:t>
              </a:r>
              <a:r>
                <a:rPr lang="en-US" altLang="zh-CN" sz="2400" b="1" dirty="0">
                  <a:latin typeface="Times New Roman" panose="02020603050405020304" pitchFamily="18" charset="0"/>
                  <a:ea typeface="仿宋_GB2312" pitchFamily="49" charset="-122"/>
                </a:rPr>
                <a:t>H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面的距离</a:t>
              </a:r>
              <a:r>
                <a:rPr lang="en-US" altLang="zh-CN" sz="2400" b="1">
                  <a:latin typeface="Times New Roman" panose="02020603050405020304" pitchFamily="18" charset="0"/>
                  <a:ea typeface="仿宋_GB2312" pitchFamily="49" charset="-122"/>
                </a:rPr>
                <a:t>;</a:t>
              </a:r>
              <a:endParaRPr lang="en-US" altLang="zh-CN" sz="2800" b="1" i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l" eaLnBrk="1" hangingPunct="1"/>
              <a:r>
                <a:rPr lang="en-US" altLang="zh-CN" sz="2800" b="1" i="1">
                  <a:latin typeface="Times New Roman" panose="02020603050405020304" pitchFamily="18" charset="0"/>
                  <a:ea typeface="仿宋_GB2312" pitchFamily="49" charset="-122"/>
                </a:rPr>
                <a:t>    Y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仿宋_GB2312" pitchFamily="49" charset="-122"/>
                </a:rPr>
                <a:t>A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反映点到</a:t>
              </a:r>
              <a:r>
                <a:rPr lang="en-US" altLang="zh-CN" sz="2400" b="1" dirty="0">
                  <a:latin typeface="Times New Roman" panose="02020603050405020304" pitchFamily="18" charset="0"/>
                  <a:ea typeface="仿宋_GB2312" pitchFamily="49" charset="-122"/>
                </a:rPr>
                <a:t>V</a:t>
              </a:r>
              <a:r>
                <a:rPr lang="zh-CN" altLang="en-US" sz="2400" b="1" dirty="0">
                  <a:latin typeface="Times New Roman" panose="02020603050405020304" pitchFamily="18" charset="0"/>
                  <a:ea typeface="仿宋_GB2312" pitchFamily="49" charset="-122"/>
                </a:rPr>
                <a:t>面的距离。</a:t>
              </a:r>
            </a:p>
          </p:txBody>
        </p:sp>
        <p:sp>
          <p:nvSpPr>
            <p:cNvPr id="142474" name="右箭头 142473"/>
            <p:cNvSpPr/>
            <p:nvPr/>
          </p:nvSpPr>
          <p:spPr>
            <a:xfrm>
              <a:off x="1004" y="3448"/>
              <a:ext cx="288" cy="136"/>
            </a:xfrm>
            <a:prstGeom prst="rightArrow">
              <a:avLst>
                <a:gd name="adj1" fmla="val 49675"/>
                <a:gd name="adj2" fmla="val 5302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83" name="右箭头 142482"/>
            <p:cNvSpPr/>
            <p:nvPr/>
          </p:nvSpPr>
          <p:spPr>
            <a:xfrm>
              <a:off x="1004" y="3748"/>
              <a:ext cx="288" cy="136"/>
            </a:xfrm>
            <a:prstGeom prst="rightArrow">
              <a:avLst>
                <a:gd name="adj1" fmla="val 49675"/>
                <a:gd name="adj2" fmla="val 5302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84" name="右箭头 142483"/>
            <p:cNvSpPr/>
            <p:nvPr/>
          </p:nvSpPr>
          <p:spPr>
            <a:xfrm>
              <a:off x="1004" y="4020"/>
              <a:ext cx="288" cy="136"/>
            </a:xfrm>
            <a:prstGeom prst="rightArrow">
              <a:avLst>
                <a:gd name="adj1" fmla="val 49675"/>
                <a:gd name="adj2" fmla="val 5302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7F7D7"/>
            </a:gs>
            <a:gs pos="50000">
              <a:srgbClr val="FFFFFF"/>
            </a:gs>
            <a:gs pos="100000">
              <a:srgbClr val="B7F7D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26" name="图片 2872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728" name="图片 2872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729" name="图片 2872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796" name="组合 28795"/>
          <p:cNvGrpSpPr/>
          <p:nvPr/>
        </p:nvGrpSpPr>
        <p:grpSpPr>
          <a:xfrm>
            <a:off x="914400" y="228600"/>
            <a:ext cx="8077200" cy="6019800"/>
            <a:chOff x="576" y="144"/>
            <a:chExt cx="5088" cy="3792"/>
          </a:xfrm>
        </p:grpSpPr>
        <p:sp>
          <p:nvSpPr>
            <p:cNvPr id="28733" name="矩形 28732" descr="再生纸"/>
            <p:cNvSpPr/>
            <p:nvPr/>
          </p:nvSpPr>
          <p:spPr>
            <a:xfrm>
              <a:off x="576" y="144"/>
              <a:ext cx="5088" cy="576"/>
            </a:xfrm>
            <a:prstGeom prst="rect">
              <a:avLst/>
            </a:prstGeom>
            <a:blipFill rotWithShape="0">
              <a:blip r:embed="rId6"/>
            </a:blipFill>
            <a:ln w="9525">
              <a:noFill/>
            </a:ln>
          </p:spPr>
          <p:txBody>
            <a:bodyPr/>
            <a:lstStyle/>
            <a:p>
              <a:pPr marL="342900" indent="-342900"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例题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已知点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的两面投影，求其第三面投影；</a:t>
              </a:r>
            </a:p>
            <a:p>
              <a:pPr marL="342900" indent="-342900" algn="l"/>
              <a:r>
                <a:rPr lang="zh-CN" altLang="en-US" sz="2400" b="1" dirty="0">
                  <a:latin typeface="Times New Roman" panose="02020603050405020304" pitchFamily="18" charset="0"/>
                </a:rPr>
                <a:t>                 已知点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的坐标为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(20,15,10)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，完成三面投影。</a:t>
              </a:r>
            </a:p>
          </p:txBody>
        </p:sp>
        <p:grpSp>
          <p:nvGrpSpPr>
            <p:cNvPr id="28774" name="组合 28773"/>
            <p:cNvGrpSpPr/>
            <p:nvPr/>
          </p:nvGrpSpPr>
          <p:grpSpPr>
            <a:xfrm>
              <a:off x="654" y="768"/>
              <a:ext cx="4704" cy="3168"/>
              <a:chOff x="654" y="768"/>
              <a:chExt cx="4704" cy="3168"/>
            </a:xfrm>
          </p:grpSpPr>
          <p:sp>
            <p:nvSpPr>
              <p:cNvPr id="28734" name="直接连接符 28733"/>
              <p:cNvSpPr/>
              <p:nvPr/>
            </p:nvSpPr>
            <p:spPr>
              <a:xfrm>
                <a:off x="654" y="2112"/>
                <a:ext cx="47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35" name="直接连接符 28734"/>
              <p:cNvSpPr/>
              <p:nvPr/>
            </p:nvSpPr>
            <p:spPr>
              <a:xfrm>
                <a:off x="2910" y="768"/>
                <a:ext cx="0" cy="31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36" name="直接连接符 28735"/>
              <p:cNvSpPr/>
              <p:nvPr/>
            </p:nvSpPr>
            <p:spPr>
              <a:xfrm>
                <a:off x="2910" y="2112"/>
                <a:ext cx="1728" cy="17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8780" name="组合 28779"/>
          <p:cNvGrpSpPr/>
          <p:nvPr/>
        </p:nvGrpSpPr>
        <p:grpSpPr>
          <a:xfrm>
            <a:off x="2270125" y="2162175"/>
            <a:ext cx="2286000" cy="2819400"/>
            <a:chOff x="1440" y="1392"/>
            <a:chExt cx="1440" cy="1776"/>
          </a:xfrm>
        </p:grpSpPr>
        <p:sp>
          <p:nvSpPr>
            <p:cNvPr id="28746" name="直接连接符 28745"/>
            <p:cNvSpPr/>
            <p:nvPr/>
          </p:nvSpPr>
          <p:spPr>
            <a:xfrm flipV="1">
              <a:off x="1440" y="1392"/>
              <a:ext cx="0" cy="17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53" name="文本框 28752"/>
            <p:cNvSpPr txBox="1"/>
            <p:nvPr/>
          </p:nvSpPr>
          <p:spPr>
            <a:xfrm>
              <a:off x="1968" y="172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20</a:t>
              </a:r>
            </a:p>
          </p:txBody>
        </p:sp>
        <p:sp>
          <p:nvSpPr>
            <p:cNvPr id="28776" name="左大括号 28775"/>
            <p:cNvSpPr/>
            <p:nvPr/>
          </p:nvSpPr>
          <p:spPr>
            <a:xfrm rot="5400000">
              <a:off x="2136" y="1320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2" name="组合 28791"/>
          <p:cNvGrpSpPr/>
          <p:nvPr/>
        </p:nvGrpSpPr>
        <p:grpSpPr>
          <a:xfrm>
            <a:off x="3000375" y="1752600"/>
            <a:ext cx="4194175" cy="4191000"/>
            <a:chOff x="1890" y="1104"/>
            <a:chExt cx="2642" cy="2640"/>
          </a:xfrm>
        </p:grpSpPr>
        <p:sp>
          <p:nvSpPr>
            <p:cNvPr id="28766" name="直接连接符 28765"/>
            <p:cNvSpPr/>
            <p:nvPr/>
          </p:nvSpPr>
          <p:spPr>
            <a:xfrm>
              <a:off x="4532" y="1104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69" name="直接连接符 28768"/>
            <p:cNvSpPr/>
            <p:nvPr/>
          </p:nvSpPr>
          <p:spPr>
            <a:xfrm>
              <a:off x="1890" y="1122"/>
              <a:ext cx="0" cy="25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793" name="组合 28792"/>
          <p:cNvGrpSpPr/>
          <p:nvPr/>
        </p:nvGrpSpPr>
        <p:grpSpPr>
          <a:xfrm>
            <a:off x="2498725" y="5562600"/>
            <a:ext cx="4660900" cy="457200"/>
            <a:chOff x="1574" y="3504"/>
            <a:chExt cx="2936" cy="288"/>
          </a:xfrm>
        </p:grpSpPr>
        <p:sp>
          <p:nvSpPr>
            <p:cNvPr id="28767" name="直接连接符 28766"/>
            <p:cNvSpPr/>
            <p:nvPr/>
          </p:nvSpPr>
          <p:spPr>
            <a:xfrm flipH="1">
              <a:off x="1890" y="3734"/>
              <a:ext cx="2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72" name="椭圆 28771"/>
            <p:cNvSpPr/>
            <p:nvPr/>
          </p:nvSpPr>
          <p:spPr>
            <a:xfrm>
              <a:off x="1814" y="3648"/>
              <a:ext cx="144" cy="144"/>
            </a:xfrm>
            <a:prstGeom prst="ellipse">
              <a:avLst/>
            </a:prstGeom>
            <a:solidFill>
              <a:srgbClr val="CC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solidFill>
                  <a:srgbClr val="CC0066"/>
                </a:solidFill>
                <a:latin typeface="Complex" panose="00000400000000000000" pitchFamily="2" charset="0"/>
              </a:endParaRPr>
            </a:p>
          </p:txBody>
        </p:sp>
        <p:sp>
          <p:nvSpPr>
            <p:cNvPr id="28783" name="文本框 28782"/>
            <p:cNvSpPr txBox="1"/>
            <p:nvPr/>
          </p:nvSpPr>
          <p:spPr>
            <a:xfrm>
              <a:off x="1574" y="350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8785" name="组合 28784"/>
          <p:cNvGrpSpPr/>
          <p:nvPr/>
        </p:nvGrpSpPr>
        <p:grpSpPr>
          <a:xfrm>
            <a:off x="2498725" y="1371600"/>
            <a:ext cx="5334000" cy="457200"/>
            <a:chOff x="1584" y="864"/>
            <a:chExt cx="3360" cy="288"/>
          </a:xfrm>
        </p:grpSpPr>
        <p:grpSp>
          <p:nvGrpSpPr>
            <p:cNvPr id="28765" name="组合 28764"/>
            <p:cNvGrpSpPr/>
            <p:nvPr/>
          </p:nvGrpSpPr>
          <p:grpSpPr>
            <a:xfrm>
              <a:off x="1824" y="978"/>
              <a:ext cx="2784" cy="146"/>
              <a:chOff x="1824" y="978"/>
              <a:chExt cx="2784" cy="146"/>
            </a:xfrm>
          </p:grpSpPr>
          <p:sp>
            <p:nvSpPr>
              <p:cNvPr id="28759" name="直接连接符 28758"/>
              <p:cNvSpPr/>
              <p:nvPr/>
            </p:nvSpPr>
            <p:spPr>
              <a:xfrm>
                <a:off x="1920" y="1056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63" name="椭圆 28762"/>
              <p:cNvSpPr/>
              <p:nvPr/>
            </p:nvSpPr>
            <p:spPr>
              <a:xfrm>
                <a:off x="4464" y="978"/>
                <a:ext cx="144" cy="144"/>
              </a:xfrm>
              <a:prstGeom prst="ellipse">
                <a:avLst/>
              </a:prstGeom>
              <a:solidFill>
                <a:srgbClr val="CC00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4" name="椭圆 28763"/>
              <p:cNvSpPr/>
              <p:nvPr/>
            </p:nvSpPr>
            <p:spPr>
              <a:xfrm>
                <a:off x="1824" y="980"/>
                <a:ext cx="144" cy="144"/>
              </a:xfrm>
              <a:prstGeom prst="ellipse">
                <a:avLst/>
              </a:prstGeom>
              <a:solidFill>
                <a:srgbClr val="CC00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82" name="文本框 28781"/>
            <p:cNvSpPr txBox="1"/>
            <p:nvPr/>
          </p:nvSpPr>
          <p:spPr>
            <a:xfrm>
              <a:off x="15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28784" name="文本框 28783"/>
            <p:cNvSpPr txBox="1"/>
            <p:nvPr/>
          </p:nvSpPr>
          <p:spPr>
            <a:xfrm>
              <a:off x="4560" y="8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a”</a:t>
              </a:r>
            </a:p>
          </p:txBody>
        </p:sp>
      </p:grpSp>
      <p:grpSp>
        <p:nvGrpSpPr>
          <p:cNvPr id="28794" name="组合 28793"/>
          <p:cNvGrpSpPr/>
          <p:nvPr/>
        </p:nvGrpSpPr>
        <p:grpSpPr>
          <a:xfrm>
            <a:off x="2260600" y="2209800"/>
            <a:ext cx="4038600" cy="2819400"/>
            <a:chOff x="1424" y="1392"/>
            <a:chExt cx="2544" cy="1776"/>
          </a:xfrm>
        </p:grpSpPr>
        <p:sp>
          <p:nvSpPr>
            <p:cNvPr id="28747" name="直接连接符 28746"/>
            <p:cNvSpPr/>
            <p:nvPr/>
          </p:nvSpPr>
          <p:spPr>
            <a:xfrm>
              <a:off x="1424" y="3168"/>
              <a:ext cx="2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49" name="直接连接符 28748"/>
            <p:cNvSpPr/>
            <p:nvPr/>
          </p:nvSpPr>
          <p:spPr>
            <a:xfrm flipH="1">
              <a:off x="1424" y="1392"/>
              <a:ext cx="2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54" name="文本框 28753"/>
            <p:cNvSpPr txBox="1"/>
            <p:nvPr/>
          </p:nvSpPr>
          <p:spPr>
            <a:xfrm>
              <a:off x="2384" y="2544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15</a:t>
              </a:r>
            </a:p>
          </p:txBody>
        </p:sp>
        <p:sp>
          <p:nvSpPr>
            <p:cNvPr id="28755" name="文本框 28754"/>
            <p:cNvSpPr txBox="1"/>
            <p:nvPr/>
          </p:nvSpPr>
          <p:spPr>
            <a:xfrm>
              <a:off x="2960" y="1632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10</a:t>
              </a:r>
            </a:p>
          </p:txBody>
        </p:sp>
        <p:sp>
          <p:nvSpPr>
            <p:cNvPr id="28777" name="左大括号 28776"/>
            <p:cNvSpPr/>
            <p:nvPr/>
          </p:nvSpPr>
          <p:spPr>
            <a:xfrm>
              <a:off x="2720" y="2160"/>
              <a:ext cx="144" cy="960"/>
            </a:xfrm>
            <a:prstGeom prst="leftBrace">
              <a:avLst>
                <a:gd name="adj1" fmla="val 55555"/>
                <a:gd name="adj2" fmla="val 49065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右大括号 28778"/>
            <p:cNvSpPr/>
            <p:nvPr/>
          </p:nvSpPr>
          <p:spPr>
            <a:xfrm>
              <a:off x="2960" y="1440"/>
              <a:ext cx="96" cy="624"/>
            </a:xfrm>
            <a:prstGeom prst="rightBrace">
              <a:avLst>
                <a:gd name="adj1" fmla="val 54166"/>
                <a:gd name="adj2" fmla="val 50000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5" name="组合 28794"/>
          <p:cNvGrpSpPr/>
          <p:nvPr/>
        </p:nvGrpSpPr>
        <p:grpSpPr>
          <a:xfrm>
            <a:off x="1724025" y="1981200"/>
            <a:ext cx="657225" cy="3276600"/>
            <a:chOff x="1086" y="1248"/>
            <a:chExt cx="414" cy="2064"/>
          </a:xfrm>
        </p:grpSpPr>
        <p:sp>
          <p:nvSpPr>
            <p:cNvPr id="28750" name="椭圆 28749"/>
            <p:cNvSpPr/>
            <p:nvPr/>
          </p:nvSpPr>
          <p:spPr>
            <a:xfrm>
              <a:off x="1356" y="1324"/>
              <a:ext cx="144" cy="1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椭圆 28750"/>
            <p:cNvSpPr/>
            <p:nvPr/>
          </p:nvSpPr>
          <p:spPr>
            <a:xfrm>
              <a:off x="1346" y="3092"/>
              <a:ext cx="144" cy="1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7" name="矩形 28786"/>
            <p:cNvSpPr/>
            <p:nvPr/>
          </p:nvSpPr>
          <p:spPr>
            <a:xfrm>
              <a:off x="1086" y="1248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28788" name="矩形 28787"/>
            <p:cNvSpPr/>
            <p:nvPr/>
          </p:nvSpPr>
          <p:spPr>
            <a:xfrm>
              <a:off x="1114" y="302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8791" name="组合 28790"/>
          <p:cNvGrpSpPr/>
          <p:nvPr/>
        </p:nvGrpSpPr>
        <p:grpSpPr>
          <a:xfrm>
            <a:off x="6175375" y="1981200"/>
            <a:ext cx="714375" cy="3048000"/>
            <a:chOff x="3918" y="1248"/>
            <a:chExt cx="450" cy="1920"/>
          </a:xfrm>
        </p:grpSpPr>
        <p:grpSp>
          <p:nvGrpSpPr>
            <p:cNvPr id="28758" name="组合 28757"/>
            <p:cNvGrpSpPr/>
            <p:nvPr/>
          </p:nvGrpSpPr>
          <p:grpSpPr>
            <a:xfrm>
              <a:off x="3918" y="1316"/>
              <a:ext cx="144" cy="1852"/>
              <a:chOff x="3918" y="1316"/>
              <a:chExt cx="144" cy="1852"/>
            </a:xfrm>
          </p:grpSpPr>
          <p:sp>
            <p:nvSpPr>
              <p:cNvPr id="28748" name="直接连接符 28747"/>
              <p:cNvSpPr/>
              <p:nvPr/>
            </p:nvSpPr>
            <p:spPr>
              <a:xfrm flipV="1">
                <a:off x="3984" y="1392"/>
                <a:ext cx="0" cy="17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52" name="椭圆 28751"/>
              <p:cNvSpPr/>
              <p:nvPr/>
            </p:nvSpPr>
            <p:spPr>
              <a:xfrm>
                <a:off x="3918" y="131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89" name="矩形 28788"/>
            <p:cNvSpPr/>
            <p:nvPr/>
          </p:nvSpPr>
          <p:spPr>
            <a:xfrm>
              <a:off x="4060" y="124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b”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7F7D7"/>
            </a:gs>
            <a:gs pos="50000">
              <a:srgbClr val="FFFFFF"/>
            </a:gs>
            <a:gs pos="100000">
              <a:srgbClr val="B7F7D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图片 14438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387" name="图片 14438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388" name="图片 14438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4390" name="矩形 144389" descr="再生纸"/>
          <p:cNvSpPr/>
          <p:nvPr/>
        </p:nvSpPr>
        <p:spPr>
          <a:xfrm>
            <a:off x="609600" y="228600"/>
            <a:ext cx="8077200" cy="914400"/>
          </a:xfrm>
          <a:prstGeom prst="rect">
            <a:avLst/>
          </a:prstGeom>
          <a:blipFill rotWithShape="0">
            <a:blip r:embed="rId6"/>
          </a:blipFill>
          <a:ln w="9525">
            <a:noFill/>
          </a:ln>
        </p:spPr>
        <p:txBody>
          <a:bodyPr/>
          <a:lstStyle/>
          <a:p>
            <a:pPr marL="342900" indent="-342900" algn="l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>
                <a:latin typeface="Times New Roman" panose="02020603050405020304" pitchFamily="18" charset="0"/>
              </a:rPr>
              <a:t>例题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b="1" dirty="0">
                <a:latin typeface="Times New Roman" panose="02020603050405020304" pitchFamily="18" charset="0"/>
              </a:rPr>
              <a:t>已知点</a:t>
            </a:r>
            <a:r>
              <a:rPr lang="en-US" altLang="zh-CN" sz="2400" b="1" i="1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距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面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；距</a:t>
            </a:r>
            <a:r>
              <a:rPr lang="en-US" altLang="zh-CN" sz="2400" b="1" dirty="0">
                <a:latin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</a:rPr>
              <a:t>面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；距</a:t>
            </a:r>
            <a:r>
              <a:rPr lang="en-US" altLang="zh-CN" sz="2400" b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面</a:t>
            </a:r>
            <a:r>
              <a:rPr lang="en-US" altLang="zh-CN" sz="2400" b="1" dirty="0">
                <a:latin typeface="Times New Roman" panose="02020603050405020304" pitchFamily="18" charset="0"/>
              </a:rPr>
              <a:t>20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，求其三面投影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点</a:t>
            </a:r>
            <a:r>
              <a:rPr lang="en-US" altLang="zh-CN" sz="2400" b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H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等距，完成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点的另外两面投影。</a:t>
            </a:r>
          </a:p>
        </p:txBody>
      </p:sp>
      <p:grpSp>
        <p:nvGrpSpPr>
          <p:cNvPr id="144395" name="组合 144394"/>
          <p:cNvGrpSpPr/>
          <p:nvPr/>
        </p:nvGrpSpPr>
        <p:grpSpPr>
          <a:xfrm>
            <a:off x="2270125" y="2162175"/>
            <a:ext cx="2286000" cy="2819400"/>
            <a:chOff x="1440" y="1392"/>
            <a:chExt cx="1440" cy="1776"/>
          </a:xfrm>
        </p:grpSpPr>
        <p:sp>
          <p:nvSpPr>
            <p:cNvPr id="144396" name="直接连接符 144395"/>
            <p:cNvSpPr/>
            <p:nvPr/>
          </p:nvSpPr>
          <p:spPr>
            <a:xfrm flipV="1">
              <a:off x="1440" y="1392"/>
              <a:ext cx="0" cy="17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397" name="文本框 144396"/>
            <p:cNvSpPr txBox="1"/>
            <p:nvPr/>
          </p:nvSpPr>
          <p:spPr>
            <a:xfrm>
              <a:off x="1968" y="172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20</a:t>
              </a:r>
            </a:p>
          </p:txBody>
        </p:sp>
        <p:sp>
          <p:nvSpPr>
            <p:cNvPr id="144398" name="左大括号 144397"/>
            <p:cNvSpPr/>
            <p:nvPr/>
          </p:nvSpPr>
          <p:spPr>
            <a:xfrm rot="5400000">
              <a:off x="2136" y="1320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400" name="直接连接符 144399"/>
          <p:cNvSpPr/>
          <p:nvPr/>
        </p:nvSpPr>
        <p:spPr>
          <a:xfrm>
            <a:off x="7194550" y="1752600"/>
            <a:ext cx="0" cy="419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401" name="直接连接符 144400"/>
          <p:cNvSpPr/>
          <p:nvPr/>
        </p:nvSpPr>
        <p:spPr>
          <a:xfrm>
            <a:off x="2927350" y="1781175"/>
            <a:ext cx="0" cy="4086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44402" name="组合 144401"/>
          <p:cNvGrpSpPr/>
          <p:nvPr/>
        </p:nvGrpSpPr>
        <p:grpSpPr>
          <a:xfrm>
            <a:off x="2425700" y="5562600"/>
            <a:ext cx="4737100" cy="457200"/>
            <a:chOff x="1574" y="3504"/>
            <a:chExt cx="2936" cy="288"/>
          </a:xfrm>
        </p:grpSpPr>
        <p:sp>
          <p:nvSpPr>
            <p:cNvPr id="144403" name="直接连接符 144402"/>
            <p:cNvSpPr/>
            <p:nvPr/>
          </p:nvSpPr>
          <p:spPr>
            <a:xfrm flipH="1">
              <a:off x="1890" y="3734"/>
              <a:ext cx="2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404" name="椭圆 144403"/>
            <p:cNvSpPr/>
            <p:nvPr/>
          </p:nvSpPr>
          <p:spPr>
            <a:xfrm>
              <a:off x="1814" y="3648"/>
              <a:ext cx="144" cy="144"/>
            </a:xfrm>
            <a:prstGeom prst="ellipse">
              <a:avLst/>
            </a:prstGeom>
            <a:solidFill>
              <a:srgbClr val="CC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dirty="0">
                <a:solidFill>
                  <a:srgbClr val="CC0066"/>
                </a:solidFill>
                <a:latin typeface="Complex" panose="00000400000000000000" pitchFamily="2" charset="0"/>
              </a:endParaRPr>
            </a:p>
          </p:txBody>
        </p:sp>
        <p:sp>
          <p:nvSpPr>
            <p:cNvPr id="144405" name="文本框 144404"/>
            <p:cNvSpPr txBox="1"/>
            <p:nvPr/>
          </p:nvSpPr>
          <p:spPr>
            <a:xfrm>
              <a:off x="1574" y="350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44446" name="组合 144445"/>
          <p:cNvGrpSpPr/>
          <p:nvPr/>
        </p:nvGrpSpPr>
        <p:grpSpPr>
          <a:xfrm>
            <a:off x="1038225" y="1219200"/>
            <a:ext cx="7467600" cy="5029200"/>
            <a:chOff x="654" y="768"/>
            <a:chExt cx="4704" cy="3168"/>
          </a:xfrm>
        </p:grpSpPr>
        <p:grpSp>
          <p:nvGrpSpPr>
            <p:cNvPr id="144391" name="组合 144390"/>
            <p:cNvGrpSpPr/>
            <p:nvPr/>
          </p:nvGrpSpPr>
          <p:grpSpPr>
            <a:xfrm>
              <a:off x="654" y="768"/>
              <a:ext cx="4704" cy="3168"/>
              <a:chOff x="654" y="768"/>
              <a:chExt cx="4704" cy="3168"/>
            </a:xfrm>
          </p:grpSpPr>
          <p:sp>
            <p:nvSpPr>
              <p:cNvPr id="144392" name="直接连接符 144391"/>
              <p:cNvSpPr/>
              <p:nvPr/>
            </p:nvSpPr>
            <p:spPr>
              <a:xfrm>
                <a:off x="654" y="2112"/>
                <a:ext cx="47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393" name="直接连接符 144392"/>
              <p:cNvSpPr/>
              <p:nvPr/>
            </p:nvSpPr>
            <p:spPr>
              <a:xfrm>
                <a:off x="2910" y="768"/>
                <a:ext cx="0" cy="31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394" name="直接连接符 144393"/>
              <p:cNvSpPr/>
              <p:nvPr/>
            </p:nvSpPr>
            <p:spPr>
              <a:xfrm>
                <a:off x="2910" y="2112"/>
                <a:ext cx="1728" cy="17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4444" name="组合 144443"/>
            <p:cNvGrpSpPr/>
            <p:nvPr/>
          </p:nvGrpSpPr>
          <p:grpSpPr>
            <a:xfrm>
              <a:off x="4454" y="864"/>
              <a:ext cx="480" cy="288"/>
              <a:chOff x="4454" y="864"/>
              <a:chExt cx="480" cy="288"/>
            </a:xfrm>
          </p:grpSpPr>
          <p:sp>
            <p:nvSpPr>
              <p:cNvPr id="144409" name="椭圆 144408"/>
              <p:cNvSpPr/>
              <p:nvPr/>
            </p:nvSpPr>
            <p:spPr>
              <a:xfrm>
                <a:off x="4454" y="978"/>
                <a:ext cx="144" cy="144"/>
              </a:xfrm>
              <a:prstGeom prst="ellipse">
                <a:avLst/>
              </a:prstGeom>
              <a:solidFill>
                <a:srgbClr val="CC0066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12" name="文本框 144411"/>
              <p:cNvSpPr txBox="1"/>
              <p:nvPr/>
            </p:nvSpPr>
            <p:spPr>
              <a:xfrm>
                <a:off x="4550" y="864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b”</a:t>
                </a:r>
              </a:p>
            </p:txBody>
          </p:sp>
        </p:grpSp>
      </p:grpSp>
      <p:grpSp>
        <p:nvGrpSpPr>
          <p:cNvPr id="144447" name="组合 144446"/>
          <p:cNvGrpSpPr/>
          <p:nvPr/>
        </p:nvGrpSpPr>
        <p:grpSpPr>
          <a:xfrm>
            <a:off x="2260600" y="3429000"/>
            <a:ext cx="4038600" cy="1600200"/>
            <a:chOff x="1424" y="2160"/>
            <a:chExt cx="2544" cy="1008"/>
          </a:xfrm>
        </p:grpSpPr>
        <p:sp>
          <p:nvSpPr>
            <p:cNvPr id="144414" name="直接连接符 144413"/>
            <p:cNvSpPr/>
            <p:nvPr/>
          </p:nvSpPr>
          <p:spPr>
            <a:xfrm>
              <a:off x="1424" y="3168"/>
              <a:ext cx="2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416" name="文本框 144415"/>
            <p:cNvSpPr txBox="1"/>
            <p:nvPr/>
          </p:nvSpPr>
          <p:spPr>
            <a:xfrm>
              <a:off x="2384" y="2544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15</a:t>
              </a:r>
            </a:p>
          </p:txBody>
        </p:sp>
        <p:sp>
          <p:nvSpPr>
            <p:cNvPr id="144418" name="左大括号 144417"/>
            <p:cNvSpPr/>
            <p:nvPr/>
          </p:nvSpPr>
          <p:spPr>
            <a:xfrm>
              <a:off x="2720" y="2160"/>
              <a:ext cx="144" cy="960"/>
            </a:xfrm>
            <a:prstGeom prst="leftBrace">
              <a:avLst>
                <a:gd name="adj1" fmla="val 55555"/>
                <a:gd name="adj2" fmla="val 49065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48" name="组合 144447"/>
          <p:cNvGrpSpPr/>
          <p:nvPr/>
        </p:nvGrpSpPr>
        <p:grpSpPr>
          <a:xfrm>
            <a:off x="2260600" y="2209800"/>
            <a:ext cx="4038600" cy="1066800"/>
            <a:chOff x="1424" y="1392"/>
            <a:chExt cx="2544" cy="672"/>
          </a:xfrm>
        </p:grpSpPr>
        <p:sp>
          <p:nvSpPr>
            <p:cNvPr id="144415" name="直接连接符 144414"/>
            <p:cNvSpPr/>
            <p:nvPr/>
          </p:nvSpPr>
          <p:spPr>
            <a:xfrm flipH="1">
              <a:off x="1424" y="1392"/>
              <a:ext cx="2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417" name="文本框 144416"/>
            <p:cNvSpPr txBox="1"/>
            <p:nvPr/>
          </p:nvSpPr>
          <p:spPr>
            <a:xfrm>
              <a:off x="2960" y="1632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CC0066"/>
                  </a:solidFill>
                  <a:latin typeface="Complex" panose="00000400000000000000" pitchFamily="2" charset="0"/>
                </a:rPr>
                <a:t>10</a:t>
              </a:r>
            </a:p>
          </p:txBody>
        </p:sp>
        <p:sp>
          <p:nvSpPr>
            <p:cNvPr id="144419" name="右大括号 144418"/>
            <p:cNvSpPr/>
            <p:nvPr/>
          </p:nvSpPr>
          <p:spPr>
            <a:xfrm>
              <a:off x="2960" y="1440"/>
              <a:ext cx="96" cy="624"/>
            </a:xfrm>
            <a:prstGeom prst="rightBrace">
              <a:avLst>
                <a:gd name="adj1" fmla="val 54166"/>
                <a:gd name="adj2" fmla="val 50000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20" name="组合 144419"/>
          <p:cNvGrpSpPr/>
          <p:nvPr/>
        </p:nvGrpSpPr>
        <p:grpSpPr>
          <a:xfrm>
            <a:off x="1724025" y="1981200"/>
            <a:ext cx="657225" cy="3276600"/>
            <a:chOff x="1086" y="1248"/>
            <a:chExt cx="414" cy="2064"/>
          </a:xfrm>
        </p:grpSpPr>
        <p:sp>
          <p:nvSpPr>
            <p:cNvPr id="144421" name="椭圆 144420"/>
            <p:cNvSpPr/>
            <p:nvPr/>
          </p:nvSpPr>
          <p:spPr>
            <a:xfrm>
              <a:off x="1356" y="1324"/>
              <a:ext cx="144" cy="1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2" name="椭圆 144421"/>
            <p:cNvSpPr/>
            <p:nvPr/>
          </p:nvSpPr>
          <p:spPr>
            <a:xfrm>
              <a:off x="1346" y="3092"/>
              <a:ext cx="144" cy="1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23" name="矩形 144422"/>
            <p:cNvSpPr/>
            <p:nvPr/>
          </p:nvSpPr>
          <p:spPr>
            <a:xfrm>
              <a:off x="1086" y="1248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144424" name="矩形 144423"/>
            <p:cNvSpPr/>
            <p:nvPr/>
          </p:nvSpPr>
          <p:spPr>
            <a:xfrm>
              <a:off x="1114" y="302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44425" name="组合 144424"/>
          <p:cNvGrpSpPr/>
          <p:nvPr/>
        </p:nvGrpSpPr>
        <p:grpSpPr>
          <a:xfrm>
            <a:off x="6175375" y="1981200"/>
            <a:ext cx="714375" cy="3048000"/>
            <a:chOff x="3918" y="1248"/>
            <a:chExt cx="450" cy="1920"/>
          </a:xfrm>
        </p:grpSpPr>
        <p:grpSp>
          <p:nvGrpSpPr>
            <p:cNvPr id="144426" name="组合 144425"/>
            <p:cNvGrpSpPr/>
            <p:nvPr/>
          </p:nvGrpSpPr>
          <p:grpSpPr>
            <a:xfrm>
              <a:off x="3918" y="1316"/>
              <a:ext cx="144" cy="1852"/>
              <a:chOff x="3918" y="1316"/>
              <a:chExt cx="144" cy="1852"/>
            </a:xfrm>
          </p:grpSpPr>
          <p:sp>
            <p:nvSpPr>
              <p:cNvPr id="144427" name="直接连接符 144426"/>
              <p:cNvSpPr/>
              <p:nvPr/>
            </p:nvSpPr>
            <p:spPr>
              <a:xfrm flipV="1">
                <a:off x="3984" y="1392"/>
                <a:ext cx="0" cy="17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428" name="椭圆 144427"/>
              <p:cNvSpPr/>
              <p:nvPr/>
            </p:nvSpPr>
            <p:spPr>
              <a:xfrm>
                <a:off x="3918" y="1316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429" name="矩形 144428"/>
            <p:cNvSpPr/>
            <p:nvPr/>
          </p:nvSpPr>
          <p:spPr>
            <a:xfrm>
              <a:off x="4060" y="124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a”</a:t>
              </a:r>
            </a:p>
          </p:txBody>
        </p:sp>
      </p:grpSp>
      <p:grpSp>
        <p:nvGrpSpPr>
          <p:cNvPr id="144451" name="组合 144450"/>
          <p:cNvGrpSpPr/>
          <p:nvPr/>
        </p:nvGrpSpPr>
        <p:grpSpPr>
          <a:xfrm>
            <a:off x="304800" y="1235075"/>
            <a:ext cx="4327525" cy="2133600"/>
            <a:chOff x="192" y="778"/>
            <a:chExt cx="2726" cy="1344"/>
          </a:xfrm>
        </p:grpSpPr>
        <p:sp>
          <p:nvSpPr>
            <p:cNvPr id="144445" name="直接连接符 144444"/>
            <p:cNvSpPr/>
            <p:nvPr/>
          </p:nvSpPr>
          <p:spPr>
            <a:xfrm flipH="1" flipV="1">
              <a:off x="1574" y="778"/>
              <a:ext cx="1344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449" name="圆角矩形标注 144448"/>
            <p:cNvSpPr/>
            <p:nvPr/>
          </p:nvSpPr>
          <p:spPr>
            <a:xfrm>
              <a:off x="192" y="912"/>
              <a:ext cx="816" cy="384"/>
            </a:xfrm>
            <a:prstGeom prst="wedgeRoundRectCallout">
              <a:avLst>
                <a:gd name="adj1" fmla="val 123898"/>
                <a:gd name="adj2" fmla="val -75000"/>
                <a:gd name="adj3" fmla="val 16667"/>
              </a:avLst>
            </a:prstGeom>
            <a:noFill/>
            <a:ln w="9525" cap="flat" cmpd="sng">
              <a:solidFill>
                <a:srgbClr val="CC00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r>
                <a:rPr lang="en-US" altLang="zh-CN" b="1" dirty="0">
                  <a:latin typeface="Complex" panose="00000400000000000000" pitchFamily="2" charset="0"/>
                </a:rPr>
                <a:t>H</a:t>
              </a:r>
              <a:r>
                <a:rPr lang="zh-CN" altLang="en-US" b="1" dirty="0">
                  <a:latin typeface="Complex" panose="00000400000000000000" pitchFamily="2" charset="0"/>
                </a:rPr>
                <a:t>、</a:t>
              </a:r>
              <a:r>
                <a:rPr lang="en-US" altLang="zh-CN" b="1" dirty="0">
                  <a:latin typeface="Complex" panose="00000400000000000000" pitchFamily="2" charset="0"/>
                </a:rPr>
                <a:t>W</a:t>
              </a:r>
              <a:r>
                <a:rPr lang="zh-CN" altLang="en-US" b="1" dirty="0">
                  <a:latin typeface="Complex" panose="00000400000000000000" pitchFamily="2" charset="0"/>
                </a:rPr>
                <a:t>的等分面</a:t>
              </a:r>
            </a:p>
          </p:txBody>
        </p:sp>
      </p:grpSp>
      <p:grpSp>
        <p:nvGrpSpPr>
          <p:cNvPr id="144450" name="组合 144449"/>
          <p:cNvGrpSpPr/>
          <p:nvPr/>
        </p:nvGrpSpPr>
        <p:grpSpPr>
          <a:xfrm>
            <a:off x="2387600" y="1447800"/>
            <a:ext cx="4699000" cy="457200"/>
            <a:chOff x="1504" y="912"/>
            <a:chExt cx="2998" cy="288"/>
          </a:xfrm>
        </p:grpSpPr>
        <p:sp>
          <p:nvSpPr>
            <p:cNvPr id="144408" name="直接连接符 144407"/>
            <p:cNvSpPr/>
            <p:nvPr/>
          </p:nvSpPr>
          <p:spPr>
            <a:xfrm>
              <a:off x="1910" y="1056"/>
              <a:ext cx="25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411" name="文本框 144410"/>
            <p:cNvSpPr txBox="1"/>
            <p:nvPr/>
          </p:nvSpPr>
          <p:spPr>
            <a:xfrm>
              <a:off x="1504" y="9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144410" name="椭圆 144409"/>
            <p:cNvSpPr/>
            <p:nvPr/>
          </p:nvSpPr>
          <p:spPr>
            <a:xfrm>
              <a:off x="1774" y="990"/>
              <a:ext cx="144" cy="144"/>
            </a:xfrm>
            <a:prstGeom prst="ellipse">
              <a:avLst/>
            </a:prstGeom>
            <a:solidFill>
              <a:srgbClr val="CC006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04" name="组合 99503"/>
          <p:cNvGrpSpPr/>
          <p:nvPr/>
        </p:nvGrpSpPr>
        <p:grpSpPr>
          <a:xfrm>
            <a:off x="1588" y="1588"/>
            <a:ext cx="9142412" cy="6856412"/>
            <a:chOff x="1" y="1"/>
            <a:chExt cx="5759" cy="4319"/>
          </a:xfrm>
        </p:grpSpPr>
        <p:grpSp>
          <p:nvGrpSpPr>
            <p:cNvPr id="99494" name="组合 99493"/>
            <p:cNvGrpSpPr/>
            <p:nvPr/>
          </p:nvGrpSpPr>
          <p:grpSpPr>
            <a:xfrm>
              <a:off x="1" y="1"/>
              <a:ext cx="5759" cy="4319"/>
              <a:chOff x="1" y="1"/>
              <a:chExt cx="5759" cy="4319"/>
            </a:xfrm>
          </p:grpSpPr>
          <p:pic>
            <p:nvPicPr>
              <p:cNvPr id="99468" name="图片 99467" descr="第二章  点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" y="1"/>
                <a:ext cx="5759" cy="431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99472" name="任意多边形 99471"/>
              <p:cNvSpPr/>
              <p:nvPr/>
            </p:nvSpPr>
            <p:spPr>
              <a:xfrm>
                <a:off x="2428" y="1268"/>
                <a:ext cx="1200" cy="2592"/>
              </a:xfrm>
              <a:custGeom>
                <a:avLst/>
                <a:gdLst/>
                <a:ahLst/>
                <a:cxnLst/>
                <a:rect l="0" t="0" r="0" b="0"/>
                <a:pathLst>
                  <a:path w="996" h="2115">
                    <a:moveTo>
                      <a:pt x="0" y="0"/>
                    </a:moveTo>
                    <a:lnTo>
                      <a:pt x="993" y="936"/>
                    </a:lnTo>
                    <a:lnTo>
                      <a:pt x="996" y="2115"/>
                    </a:lnTo>
                    <a:lnTo>
                      <a:pt x="0" y="1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503" name="文本框 99502"/>
            <p:cNvSpPr txBox="1"/>
            <p:nvPr/>
          </p:nvSpPr>
          <p:spPr>
            <a:xfrm>
              <a:off x="3312" y="235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Complex" panose="00000400000000000000" pitchFamily="2" charset="0"/>
                </a:rPr>
                <a:t>W</a:t>
              </a:r>
            </a:p>
          </p:txBody>
        </p:sp>
      </p:grpSp>
      <p:sp>
        <p:nvSpPr>
          <p:cNvPr id="99330" name="副标题 99329" descr="再生纸"/>
          <p:cNvSpPr>
            <a:spLocks noGrp="1"/>
          </p:cNvSpPr>
          <p:nvPr>
            <p:ph type="subTitle" idx="1"/>
          </p:nvPr>
        </p:nvSpPr>
        <p:spPr>
          <a:xfrm>
            <a:off x="0" y="333375"/>
            <a:ext cx="3505200" cy="609600"/>
          </a:xfrm>
          <a:blipFill rotWithShape="0">
            <a:blip r:embed="rId3"/>
          </a:blipFill>
          <a:ln/>
        </p:spPr>
        <p:txBody>
          <a:bodyPr/>
          <a:lstStyle/>
          <a:p>
            <a:pPr algn="l" defTabSz="914400">
              <a:buClrTx/>
              <a:buSzTx/>
              <a:buFontTx/>
            </a:pP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四、特殊点的投影</a:t>
            </a:r>
            <a:endParaRPr lang="zh-CN" altLang="en-US" sz="2800" b="1" kern="1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9392" name="图片 9939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93" name="图片 9939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94" name="图片 99393">
            <a:hlinkClick r:id="" action="ppaction://noaction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9498" name="组合 99497"/>
          <p:cNvGrpSpPr/>
          <p:nvPr/>
        </p:nvGrpSpPr>
        <p:grpSpPr>
          <a:xfrm>
            <a:off x="2644775" y="3711575"/>
            <a:ext cx="1758950" cy="1017588"/>
            <a:chOff x="1666" y="2338"/>
            <a:chExt cx="1108" cy="641"/>
          </a:xfrm>
        </p:grpSpPr>
        <p:grpSp>
          <p:nvGrpSpPr>
            <p:cNvPr id="99357" name="组合 99356"/>
            <p:cNvGrpSpPr/>
            <p:nvPr/>
          </p:nvGrpSpPr>
          <p:grpSpPr>
            <a:xfrm>
              <a:off x="1666" y="2338"/>
              <a:ext cx="664" cy="641"/>
              <a:chOff x="1666" y="2338"/>
              <a:chExt cx="664" cy="641"/>
            </a:xfrm>
          </p:grpSpPr>
          <p:sp>
            <p:nvSpPr>
              <p:cNvPr id="99358" name="椭圆 99357"/>
              <p:cNvSpPr/>
              <p:nvPr/>
            </p:nvSpPr>
            <p:spPr>
              <a:xfrm>
                <a:off x="1874" y="2630"/>
                <a:ext cx="167" cy="177"/>
              </a:xfrm>
              <a:prstGeom prst="ellipse">
                <a:avLst/>
              </a:prstGeom>
              <a:gradFill rotWithShape="0">
                <a:gsLst>
                  <a:gs pos="0">
                    <a:srgbClr val="FF0066"/>
                  </a:gs>
                  <a:gs pos="100000">
                    <a:srgbClr val="CC33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359" name="组合 99358"/>
              <p:cNvGrpSpPr/>
              <p:nvPr/>
            </p:nvGrpSpPr>
            <p:grpSpPr>
              <a:xfrm>
                <a:off x="1666" y="2338"/>
                <a:ext cx="664" cy="641"/>
                <a:chOff x="1666" y="2338"/>
                <a:chExt cx="664" cy="641"/>
              </a:xfrm>
            </p:grpSpPr>
            <p:sp>
              <p:nvSpPr>
                <p:cNvPr id="99360" name="文本框 99359"/>
                <p:cNvSpPr txBox="1"/>
                <p:nvPr/>
              </p:nvSpPr>
              <p:spPr>
                <a:xfrm>
                  <a:off x="1666" y="2338"/>
                  <a:ext cx="66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Cc</a:t>
                  </a:r>
                  <a:r>
                    <a:rPr lang="en-US" altLang="zh-CN" sz="28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</a:p>
              </p:txBody>
            </p:sp>
            <p:sp>
              <p:nvSpPr>
                <p:cNvPr id="99361" name="文本框 99360"/>
                <p:cNvSpPr txBox="1"/>
                <p:nvPr/>
              </p:nvSpPr>
              <p:spPr>
                <a:xfrm>
                  <a:off x="1990" y="2652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c</a:t>
                  </a:r>
                </a:p>
              </p:txBody>
            </p:sp>
          </p:grpSp>
        </p:grpSp>
        <p:sp>
          <p:nvSpPr>
            <p:cNvPr id="99477" name="矩形 99476"/>
            <p:cNvSpPr/>
            <p:nvPr/>
          </p:nvSpPr>
          <p:spPr>
            <a:xfrm>
              <a:off x="2434" y="240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c”</a:t>
              </a:r>
            </a:p>
          </p:txBody>
        </p:sp>
        <p:sp>
          <p:nvSpPr>
            <p:cNvPr id="99478" name="椭圆 99477"/>
            <p:cNvSpPr/>
            <p:nvPr/>
          </p:nvSpPr>
          <p:spPr>
            <a:xfrm>
              <a:off x="2327" y="2640"/>
              <a:ext cx="169" cy="16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501" name="组合 99500"/>
          <p:cNvGrpSpPr/>
          <p:nvPr/>
        </p:nvGrpSpPr>
        <p:grpSpPr>
          <a:xfrm>
            <a:off x="1050925" y="2376488"/>
            <a:ext cx="3319463" cy="2424112"/>
            <a:chOff x="662" y="1497"/>
            <a:chExt cx="2091" cy="1527"/>
          </a:xfrm>
        </p:grpSpPr>
        <p:grpSp>
          <p:nvGrpSpPr>
            <p:cNvPr id="99367" name="组合 99366"/>
            <p:cNvGrpSpPr/>
            <p:nvPr/>
          </p:nvGrpSpPr>
          <p:grpSpPr>
            <a:xfrm>
              <a:off x="760" y="1824"/>
              <a:ext cx="167" cy="974"/>
              <a:chOff x="760" y="1833"/>
              <a:chExt cx="167" cy="974"/>
            </a:xfrm>
          </p:grpSpPr>
          <p:sp>
            <p:nvSpPr>
              <p:cNvPr id="99368" name="椭圆 99367"/>
              <p:cNvSpPr/>
              <p:nvPr/>
            </p:nvSpPr>
            <p:spPr>
              <a:xfrm>
                <a:off x="760" y="2630"/>
                <a:ext cx="167" cy="17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9" name="任意多边形 99368"/>
              <p:cNvSpPr/>
              <p:nvPr/>
            </p:nvSpPr>
            <p:spPr>
              <a:xfrm>
                <a:off x="844" y="1833"/>
                <a:ext cx="1" cy="905"/>
              </a:xfrm>
              <a:custGeom>
                <a:avLst/>
                <a:gdLst/>
                <a:ahLst/>
                <a:cxnLst/>
                <a:rect l="0" t="0" r="0" b="0"/>
                <a:pathLst>
                  <a:path w="1" h="736">
                    <a:moveTo>
                      <a:pt x="0" y="0"/>
                    </a:moveTo>
                    <a:lnTo>
                      <a:pt x="0" y="736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370" name="文本框 99369"/>
            <p:cNvSpPr txBox="1"/>
            <p:nvPr/>
          </p:nvSpPr>
          <p:spPr>
            <a:xfrm>
              <a:off x="839" y="269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99372" name="文本框 99371"/>
            <p:cNvSpPr txBox="1"/>
            <p:nvPr/>
          </p:nvSpPr>
          <p:spPr>
            <a:xfrm>
              <a:off x="662" y="1497"/>
              <a:ext cx="4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Bb</a:t>
              </a:r>
              <a:r>
                <a:rPr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99373" name="椭圆 99372"/>
            <p:cNvSpPr/>
            <p:nvPr/>
          </p:nvSpPr>
          <p:spPr>
            <a:xfrm>
              <a:off x="760" y="1763"/>
              <a:ext cx="167" cy="177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9" name="直接连接符 99478"/>
            <p:cNvSpPr/>
            <p:nvPr/>
          </p:nvSpPr>
          <p:spPr>
            <a:xfrm>
              <a:off x="932" y="1834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80" name="矩形 99479"/>
            <p:cNvSpPr/>
            <p:nvPr/>
          </p:nvSpPr>
          <p:spPr>
            <a:xfrm>
              <a:off x="2400" y="1680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b”</a:t>
              </a:r>
            </a:p>
          </p:txBody>
        </p:sp>
      </p:grpSp>
      <p:grpSp>
        <p:nvGrpSpPr>
          <p:cNvPr id="99495" name="组合 99494"/>
          <p:cNvGrpSpPr/>
          <p:nvPr/>
        </p:nvGrpSpPr>
        <p:grpSpPr>
          <a:xfrm>
            <a:off x="1917700" y="3733800"/>
            <a:ext cx="3662363" cy="2043113"/>
            <a:chOff x="1208" y="2352"/>
            <a:chExt cx="2307" cy="1287"/>
          </a:xfrm>
        </p:grpSpPr>
        <p:sp>
          <p:nvSpPr>
            <p:cNvPr id="99363" name="椭圆 99362"/>
            <p:cNvSpPr/>
            <p:nvPr/>
          </p:nvSpPr>
          <p:spPr>
            <a:xfrm>
              <a:off x="1290" y="2618"/>
              <a:ext cx="167" cy="1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4" name="直接连接符 99363"/>
            <p:cNvSpPr/>
            <p:nvPr/>
          </p:nvSpPr>
          <p:spPr>
            <a:xfrm flipH="1" flipV="1">
              <a:off x="1344" y="2688"/>
              <a:ext cx="641" cy="6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65" name="文本框 99364"/>
            <p:cNvSpPr txBox="1"/>
            <p:nvPr/>
          </p:nvSpPr>
          <p:spPr>
            <a:xfrm>
              <a:off x="1208" y="2352"/>
              <a:ext cx="3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99375" name="文本框 99374"/>
            <p:cNvSpPr txBox="1"/>
            <p:nvPr/>
          </p:nvSpPr>
          <p:spPr>
            <a:xfrm>
              <a:off x="1680" y="3312"/>
              <a:ext cx="3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Aa</a:t>
              </a:r>
            </a:p>
          </p:txBody>
        </p:sp>
        <p:sp>
          <p:nvSpPr>
            <p:cNvPr id="99376" name="椭圆 99375"/>
            <p:cNvSpPr/>
            <p:nvPr/>
          </p:nvSpPr>
          <p:spPr>
            <a:xfrm>
              <a:off x="1874" y="3263"/>
              <a:ext cx="167" cy="177"/>
            </a:xfrm>
            <a:prstGeom prst="ellipse">
              <a:avLst/>
            </a:prstGeom>
            <a:gradFill rotWithShape="0">
              <a:gsLst>
                <a:gs pos="0">
                  <a:srgbClr val="FF0066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74" name="直接连接符 99473"/>
            <p:cNvSpPr/>
            <p:nvPr/>
          </p:nvSpPr>
          <p:spPr>
            <a:xfrm>
              <a:off x="2064" y="3360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476" name="椭圆 99475"/>
            <p:cNvSpPr/>
            <p:nvPr/>
          </p:nvSpPr>
          <p:spPr>
            <a:xfrm>
              <a:off x="3024" y="3264"/>
              <a:ext cx="169" cy="16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81" name="矩形 99480"/>
            <p:cNvSpPr/>
            <p:nvPr/>
          </p:nvSpPr>
          <p:spPr>
            <a:xfrm>
              <a:off x="3162" y="3024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a”</a:t>
              </a:r>
            </a:p>
          </p:txBody>
        </p:sp>
      </p:grpSp>
      <p:grpSp>
        <p:nvGrpSpPr>
          <p:cNvPr id="99508" name="组合 99507"/>
          <p:cNvGrpSpPr/>
          <p:nvPr/>
        </p:nvGrpSpPr>
        <p:grpSpPr>
          <a:xfrm>
            <a:off x="6443663" y="1703388"/>
            <a:ext cx="1647825" cy="1101725"/>
            <a:chOff x="4198" y="1073"/>
            <a:chExt cx="1038" cy="694"/>
          </a:xfrm>
        </p:grpSpPr>
        <p:sp>
          <p:nvSpPr>
            <p:cNvPr id="99346" name="椭圆 99345"/>
            <p:cNvSpPr/>
            <p:nvPr/>
          </p:nvSpPr>
          <p:spPr>
            <a:xfrm>
              <a:off x="4418" y="1372"/>
              <a:ext cx="169" cy="16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506" name="组合 99505"/>
            <p:cNvGrpSpPr/>
            <p:nvPr/>
          </p:nvGrpSpPr>
          <p:grpSpPr>
            <a:xfrm>
              <a:off x="4198" y="1073"/>
              <a:ext cx="1038" cy="694"/>
              <a:chOff x="4198" y="1073"/>
              <a:chExt cx="1038" cy="694"/>
            </a:xfrm>
          </p:grpSpPr>
          <p:sp>
            <p:nvSpPr>
              <p:cNvPr id="99486" name="椭圆 99485"/>
              <p:cNvSpPr/>
              <p:nvPr/>
            </p:nvSpPr>
            <p:spPr>
              <a:xfrm>
                <a:off x="4762" y="1374"/>
                <a:ext cx="169" cy="16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499" name="组合 99498"/>
              <p:cNvGrpSpPr/>
              <p:nvPr/>
            </p:nvGrpSpPr>
            <p:grpSpPr>
              <a:xfrm>
                <a:off x="4198" y="1073"/>
                <a:ext cx="1038" cy="694"/>
                <a:chOff x="4198" y="1073"/>
                <a:chExt cx="1038" cy="694"/>
              </a:xfrm>
            </p:grpSpPr>
            <p:sp>
              <p:nvSpPr>
                <p:cNvPr id="99348" name="矩形 99347"/>
                <p:cNvSpPr/>
                <p:nvPr/>
              </p:nvSpPr>
              <p:spPr>
                <a:xfrm>
                  <a:off x="4198" y="1073"/>
                  <a:ext cx="64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c</a:t>
                  </a:r>
                  <a:r>
                    <a:rPr lang="en-US" altLang="zh-CN" sz="2800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</a:t>
                  </a:r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 </a:t>
                  </a:r>
                </a:p>
              </p:txBody>
            </p:sp>
            <p:sp>
              <p:nvSpPr>
                <p:cNvPr id="99349" name="矩形 99348"/>
                <p:cNvSpPr/>
                <p:nvPr/>
              </p:nvSpPr>
              <p:spPr>
                <a:xfrm>
                  <a:off x="4399" y="1440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c</a:t>
                  </a:r>
                </a:p>
              </p:txBody>
            </p:sp>
            <p:sp>
              <p:nvSpPr>
                <p:cNvPr id="99487" name="矩形 99486"/>
                <p:cNvSpPr/>
                <p:nvPr/>
              </p:nvSpPr>
              <p:spPr>
                <a:xfrm>
                  <a:off x="4896" y="1161"/>
                  <a:ext cx="34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r>
                    <a:rPr lang="en-US" altLang="zh-CN" sz="2800" i="1">
                      <a:latin typeface="Times New Roman" panose="02020603050405020304" pitchFamily="18" charset="0"/>
                      <a:ea typeface="仿宋_GB2312" pitchFamily="49" charset="-122"/>
                    </a:rPr>
                    <a:t>c”</a:t>
                  </a:r>
                </a:p>
              </p:txBody>
            </p:sp>
          </p:grpSp>
        </p:grpSp>
      </p:grpSp>
      <p:grpSp>
        <p:nvGrpSpPr>
          <p:cNvPr id="99507" name="组合 99506"/>
          <p:cNvGrpSpPr/>
          <p:nvPr/>
        </p:nvGrpSpPr>
        <p:grpSpPr>
          <a:xfrm>
            <a:off x="4427538" y="777875"/>
            <a:ext cx="3733800" cy="2151063"/>
            <a:chOff x="2928" y="490"/>
            <a:chExt cx="2352" cy="1355"/>
          </a:xfrm>
        </p:grpSpPr>
        <p:sp>
          <p:nvSpPr>
            <p:cNvPr id="99482" name="直接连接符 99481"/>
            <p:cNvSpPr/>
            <p:nvPr/>
          </p:nvSpPr>
          <p:spPr>
            <a:xfrm>
              <a:off x="3264" y="788"/>
              <a:ext cx="0" cy="6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9500" name="组合 99499"/>
            <p:cNvGrpSpPr/>
            <p:nvPr/>
          </p:nvGrpSpPr>
          <p:grpSpPr>
            <a:xfrm>
              <a:off x="2928" y="490"/>
              <a:ext cx="2352" cy="1355"/>
              <a:chOff x="2928" y="490"/>
              <a:chExt cx="2352" cy="1355"/>
            </a:xfrm>
          </p:grpSpPr>
          <p:sp>
            <p:nvSpPr>
              <p:cNvPr id="99339" name="椭圆 99338"/>
              <p:cNvSpPr/>
              <p:nvPr/>
            </p:nvSpPr>
            <p:spPr>
              <a:xfrm>
                <a:off x="3171" y="1378"/>
                <a:ext cx="169" cy="1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0" name="椭圆 99339"/>
              <p:cNvSpPr/>
              <p:nvPr/>
            </p:nvSpPr>
            <p:spPr>
              <a:xfrm>
                <a:off x="3177" y="626"/>
                <a:ext cx="169" cy="16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3" name="矩形 99342"/>
              <p:cNvSpPr/>
              <p:nvPr/>
            </p:nvSpPr>
            <p:spPr>
              <a:xfrm>
                <a:off x="2928" y="490"/>
                <a:ext cx="339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b</a:t>
                </a:r>
                <a:r>
                  <a:rPr lang="en-US" altLang="zh-CN" sz="28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99344" name="矩形 99343"/>
              <p:cNvSpPr/>
              <p:nvPr/>
            </p:nvSpPr>
            <p:spPr>
              <a:xfrm>
                <a:off x="3133" y="1519"/>
                <a:ext cx="227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99484" name="直接连接符 99483"/>
              <p:cNvSpPr/>
              <p:nvPr/>
            </p:nvSpPr>
            <p:spPr>
              <a:xfrm>
                <a:off x="3312" y="720"/>
                <a:ext cx="15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485" name="矩形 99484"/>
              <p:cNvSpPr/>
              <p:nvPr/>
            </p:nvSpPr>
            <p:spPr>
              <a:xfrm>
                <a:off x="4927" y="528"/>
                <a:ext cx="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zh-CN" sz="2800" i="1">
                    <a:latin typeface="Times New Roman" panose="02020603050405020304" pitchFamily="18" charset="0"/>
                    <a:ea typeface="仿宋_GB2312" pitchFamily="49" charset="-122"/>
                  </a:rPr>
                  <a:t>b”</a:t>
                </a:r>
              </a:p>
            </p:txBody>
          </p:sp>
          <p:sp>
            <p:nvSpPr>
              <p:cNvPr id="99490" name="椭圆 99489"/>
              <p:cNvSpPr/>
              <p:nvPr/>
            </p:nvSpPr>
            <p:spPr>
              <a:xfrm>
                <a:off x="4752" y="624"/>
                <a:ext cx="169" cy="16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9505" name="组合 99504"/>
          <p:cNvGrpSpPr/>
          <p:nvPr/>
        </p:nvGrpSpPr>
        <p:grpSpPr>
          <a:xfrm>
            <a:off x="4503738" y="457200"/>
            <a:ext cx="4419600" cy="4191000"/>
            <a:chOff x="2976" y="288"/>
            <a:chExt cx="2784" cy="2640"/>
          </a:xfrm>
        </p:grpSpPr>
        <p:grpSp>
          <p:nvGrpSpPr>
            <p:cNvPr id="99497" name="组合 99496"/>
            <p:cNvGrpSpPr/>
            <p:nvPr/>
          </p:nvGrpSpPr>
          <p:grpSpPr>
            <a:xfrm>
              <a:off x="2976" y="288"/>
              <a:ext cx="2784" cy="2640"/>
              <a:chOff x="2976" y="288"/>
              <a:chExt cx="2784" cy="2640"/>
            </a:xfrm>
          </p:grpSpPr>
          <p:sp>
            <p:nvSpPr>
              <p:cNvPr id="99469" name="直接连接符 99468"/>
              <p:cNvSpPr/>
              <p:nvPr/>
            </p:nvSpPr>
            <p:spPr>
              <a:xfrm>
                <a:off x="2976" y="1458"/>
                <a:ext cx="27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483" name="直接连接符 99482"/>
              <p:cNvSpPr/>
              <p:nvPr/>
            </p:nvSpPr>
            <p:spPr>
              <a:xfrm>
                <a:off x="4848" y="288"/>
                <a:ext cx="0" cy="26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9492" name="直接连接符 99491"/>
            <p:cNvSpPr/>
            <p:nvPr/>
          </p:nvSpPr>
          <p:spPr>
            <a:xfrm>
              <a:off x="4848" y="1440"/>
              <a:ext cx="91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9377" name="组合 99376"/>
          <p:cNvGrpSpPr/>
          <p:nvPr/>
        </p:nvGrpSpPr>
        <p:grpSpPr>
          <a:xfrm>
            <a:off x="5619750" y="1628775"/>
            <a:ext cx="614363" cy="1962150"/>
            <a:chOff x="4032" y="1344"/>
            <a:chExt cx="387" cy="1236"/>
          </a:xfrm>
        </p:grpSpPr>
        <p:sp>
          <p:nvSpPr>
            <p:cNvPr id="99378" name="椭圆 99377"/>
            <p:cNvSpPr/>
            <p:nvPr/>
          </p:nvSpPr>
          <p:spPr>
            <a:xfrm>
              <a:off x="4188" y="2418"/>
              <a:ext cx="169" cy="16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9" name="椭圆 99378"/>
            <p:cNvSpPr/>
            <p:nvPr/>
          </p:nvSpPr>
          <p:spPr>
            <a:xfrm>
              <a:off x="4186" y="1666"/>
              <a:ext cx="169" cy="16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0" name="文本框 99379"/>
            <p:cNvSpPr txBox="1"/>
            <p:nvPr/>
          </p:nvSpPr>
          <p:spPr>
            <a:xfrm>
              <a:off x="4080" y="1344"/>
              <a:ext cx="3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99381" name="文本框 99380"/>
            <p:cNvSpPr txBox="1"/>
            <p:nvPr/>
          </p:nvSpPr>
          <p:spPr>
            <a:xfrm>
              <a:off x="4032" y="216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9382" name="直接连接符 99381"/>
            <p:cNvSpPr/>
            <p:nvPr/>
          </p:nvSpPr>
          <p:spPr>
            <a:xfrm>
              <a:off x="4272" y="1776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9510" name="组合 99509"/>
          <p:cNvGrpSpPr/>
          <p:nvPr/>
        </p:nvGrpSpPr>
        <p:grpSpPr>
          <a:xfrm>
            <a:off x="6059488" y="1752600"/>
            <a:ext cx="2940050" cy="1708150"/>
            <a:chOff x="3956" y="1104"/>
            <a:chExt cx="1852" cy="1076"/>
          </a:xfrm>
        </p:grpSpPr>
        <p:sp>
          <p:nvSpPr>
            <p:cNvPr id="99489" name="矩形 99488"/>
            <p:cNvSpPr/>
            <p:nvPr/>
          </p:nvSpPr>
          <p:spPr>
            <a:xfrm>
              <a:off x="5455" y="1104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a”</a:t>
              </a:r>
            </a:p>
          </p:txBody>
        </p:sp>
        <p:grpSp>
          <p:nvGrpSpPr>
            <p:cNvPr id="99509" name="组合 99508"/>
            <p:cNvGrpSpPr/>
            <p:nvPr/>
          </p:nvGrpSpPr>
          <p:grpSpPr>
            <a:xfrm>
              <a:off x="3956" y="1392"/>
              <a:ext cx="1715" cy="788"/>
              <a:chOff x="3956" y="1392"/>
              <a:chExt cx="1715" cy="788"/>
            </a:xfrm>
          </p:grpSpPr>
          <p:sp>
            <p:nvSpPr>
              <p:cNvPr id="99488" name="直接连接符 99487"/>
              <p:cNvSpPr/>
              <p:nvPr/>
            </p:nvSpPr>
            <p:spPr>
              <a:xfrm>
                <a:off x="3956" y="2178"/>
                <a:ext cx="16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9491" name="椭圆 99490"/>
              <p:cNvSpPr/>
              <p:nvPr/>
            </p:nvSpPr>
            <p:spPr>
              <a:xfrm>
                <a:off x="5502" y="1392"/>
                <a:ext cx="169" cy="161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3" name="直接连接符 99492"/>
              <p:cNvSpPr/>
              <p:nvPr/>
            </p:nvSpPr>
            <p:spPr>
              <a:xfrm flipV="1">
                <a:off x="5586" y="1460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图片 1044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5" name="图片 10445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6" name="图片 10445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7" name="图片 10445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8" name="图片 10445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61" name="文本框 104460"/>
          <p:cNvSpPr txBox="1"/>
          <p:nvPr/>
        </p:nvSpPr>
        <p:spPr>
          <a:xfrm>
            <a:off x="2590800" y="838200"/>
            <a:ext cx="441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dirty="0">
              <a:latin typeface="Complex" panose="00000400000000000000" pitchFamily="2" charset="0"/>
            </a:endParaRPr>
          </a:p>
        </p:txBody>
      </p:sp>
      <p:grpSp>
        <p:nvGrpSpPr>
          <p:cNvPr id="104463" name="组合 104462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104460" name="图片 104459" descr="第二章  点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462" name="矩形 104461"/>
            <p:cNvSpPr/>
            <p:nvPr/>
          </p:nvSpPr>
          <p:spPr>
            <a:xfrm>
              <a:off x="912" y="432"/>
              <a:ext cx="4032" cy="480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shade val="74510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74510"/>
                    <a:invGamma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lstStyle/>
            <a:p>
              <a:pPr eaLnBrk="1" hangingPunct="1"/>
              <a:r>
                <a:rPr lang="en-US" altLang="zh-CN" sz="3200" b="1">
                  <a:solidFill>
                    <a:schemeClr val="tx2"/>
                  </a:solidFill>
                  <a:latin typeface="宋体" panose="02010600030101010101" pitchFamily="2" charset="-122"/>
                </a:rPr>
                <a:t>2.1.2</a:t>
              </a:r>
              <a:r>
                <a:rPr lang="en-US" altLang="zh-CN" sz="32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tx2"/>
                  </a:solidFill>
                  <a:latin typeface="宋体" panose="02010600030101010101" pitchFamily="2" charset="-122"/>
                </a:rPr>
                <a:t>两点的相对位置</a:t>
              </a:r>
              <a:endParaRPr lang="zh-CN" altLang="en-US" sz="3200" b="1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1" name="图片 20660" descr="第二章  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1" name="文本框 20490" descr="羊皮纸"/>
          <p:cNvSpPr txBox="1"/>
          <p:nvPr/>
        </p:nvSpPr>
        <p:spPr>
          <a:xfrm>
            <a:off x="1676400" y="5334000"/>
            <a:ext cx="4191000" cy="1187450"/>
          </a:xfrm>
          <a:prstGeom prst="rect">
            <a:avLst/>
          </a:prstGeom>
          <a:blipFill rotWithShape="0">
            <a:blip r:embed="rId4"/>
          </a:blipFill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两点中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值大</a:t>
            </a:r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的点</a:t>
            </a:r>
            <a:r>
              <a:rPr lang="zh-CN" altLang="en-US" sz="24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在左</a:t>
            </a:r>
          </a:p>
          <a:p>
            <a:pPr algn="l" eaLnBrk="1" hangingPunct="1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两点中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值大</a:t>
            </a:r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的点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在前 </a:t>
            </a:r>
          </a:p>
          <a:p>
            <a:pPr algn="l" eaLnBrk="1" hangingPunct="1"/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两点中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z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值大</a:t>
            </a:r>
            <a:r>
              <a:rPr lang="zh-CN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的点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——</a:t>
            </a:r>
            <a:r>
              <a:rPr lang="en-US" altLang="zh-CN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在上</a:t>
            </a:r>
          </a:p>
        </p:txBody>
      </p:sp>
      <p:grpSp>
        <p:nvGrpSpPr>
          <p:cNvPr id="20645" name="组合 20644"/>
          <p:cNvGrpSpPr/>
          <p:nvPr/>
        </p:nvGrpSpPr>
        <p:grpSpPr>
          <a:xfrm>
            <a:off x="1593850" y="1782763"/>
            <a:ext cx="2917825" cy="3217862"/>
            <a:chOff x="1004" y="1123"/>
            <a:chExt cx="1838" cy="2027"/>
          </a:xfrm>
        </p:grpSpPr>
        <p:sp>
          <p:nvSpPr>
            <p:cNvPr id="20518" name="任意多边形 20517"/>
            <p:cNvSpPr/>
            <p:nvPr/>
          </p:nvSpPr>
          <p:spPr>
            <a:xfrm>
              <a:off x="2524" y="2016"/>
              <a:ext cx="1" cy="908"/>
            </a:xfrm>
            <a:custGeom>
              <a:avLst/>
              <a:gdLst/>
              <a:ahLst/>
              <a:cxnLst/>
              <a:rect l="0" t="0" r="0" b="0"/>
              <a:pathLst>
                <a:path w="1" h="908">
                  <a:moveTo>
                    <a:pt x="0" y="908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4" name="组合 20643"/>
            <p:cNvGrpSpPr/>
            <p:nvPr/>
          </p:nvGrpSpPr>
          <p:grpSpPr>
            <a:xfrm>
              <a:off x="1004" y="1123"/>
              <a:ext cx="1838" cy="2027"/>
              <a:chOff x="1004" y="1123"/>
              <a:chExt cx="1838" cy="2027"/>
            </a:xfrm>
          </p:grpSpPr>
          <p:sp>
            <p:nvSpPr>
              <p:cNvPr id="20500" name="任意多边形 20499"/>
              <p:cNvSpPr/>
              <p:nvPr/>
            </p:nvSpPr>
            <p:spPr>
              <a:xfrm>
                <a:off x="1938" y="2017"/>
                <a:ext cx="614" cy="2"/>
              </a:xfrm>
              <a:custGeom>
                <a:avLst/>
                <a:gdLst/>
                <a:ahLst/>
                <a:cxnLst/>
                <a:rect l="0" t="0" r="0" b="0"/>
                <a:pathLst>
                  <a:path w="528" h="1">
                    <a:moveTo>
                      <a:pt x="0" y="0"/>
                    </a:moveTo>
                    <a:lnTo>
                      <a:pt x="528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任意多边形 20502"/>
              <p:cNvSpPr/>
              <p:nvPr/>
            </p:nvSpPr>
            <p:spPr>
              <a:xfrm>
                <a:off x="1267" y="1411"/>
                <a:ext cx="578" cy="4"/>
              </a:xfrm>
              <a:custGeom>
                <a:avLst/>
                <a:gdLst/>
                <a:ahLst/>
                <a:cxnLst/>
                <a:rect l="0" t="0" r="0" b="0"/>
                <a:pathLst>
                  <a:path w="497" h="3">
                    <a:moveTo>
                      <a:pt x="0" y="3"/>
                    </a:moveTo>
                    <a:lnTo>
                      <a:pt x="497" y="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直接连接符 20498"/>
              <p:cNvSpPr/>
              <p:nvPr/>
            </p:nvSpPr>
            <p:spPr>
              <a:xfrm flipV="1">
                <a:off x="1920" y="2928"/>
                <a:ext cx="60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2" name="任意多边形 20501"/>
              <p:cNvSpPr/>
              <p:nvPr/>
            </p:nvSpPr>
            <p:spPr>
              <a:xfrm>
                <a:off x="1850" y="1416"/>
                <a:ext cx="702" cy="597"/>
              </a:xfrm>
              <a:custGeom>
                <a:avLst/>
                <a:gdLst/>
                <a:ahLst/>
                <a:cxnLst/>
                <a:rect l="0" t="0" r="0" b="0"/>
                <a:pathLst>
                  <a:path w="604" h="508">
                    <a:moveTo>
                      <a:pt x="604" y="508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7" name="直接连接符 20556"/>
              <p:cNvSpPr/>
              <p:nvPr/>
            </p:nvSpPr>
            <p:spPr>
              <a:xfrm>
                <a:off x="1267" y="1403"/>
                <a:ext cx="0" cy="84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58" name="任意多边形 20557"/>
              <p:cNvSpPr/>
              <p:nvPr/>
            </p:nvSpPr>
            <p:spPr>
              <a:xfrm>
                <a:off x="1268" y="2238"/>
                <a:ext cx="669" cy="688"/>
              </a:xfrm>
              <a:custGeom>
                <a:avLst/>
                <a:gdLst/>
                <a:ahLst/>
                <a:cxnLst/>
                <a:rect l="0" t="0" r="0" b="0"/>
                <a:pathLst>
                  <a:path w="575" h="585">
                    <a:moveTo>
                      <a:pt x="0" y="0"/>
                    </a:moveTo>
                    <a:lnTo>
                      <a:pt x="575" y="585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9" name="直接连接符 20558"/>
              <p:cNvSpPr/>
              <p:nvPr/>
            </p:nvSpPr>
            <p:spPr>
              <a:xfrm flipV="1">
                <a:off x="1937" y="1967"/>
                <a:ext cx="0" cy="95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60" name="直接连接符 20559"/>
              <p:cNvSpPr/>
              <p:nvPr/>
            </p:nvSpPr>
            <p:spPr>
              <a:xfrm flipH="1" flipV="1">
                <a:off x="1267" y="1403"/>
                <a:ext cx="670" cy="62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7" name="椭圆 20506"/>
              <p:cNvSpPr/>
              <p:nvPr/>
            </p:nvSpPr>
            <p:spPr>
              <a:xfrm>
                <a:off x="2479" y="1956"/>
                <a:ext cx="112" cy="11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文本框 20509"/>
              <p:cNvSpPr txBox="1"/>
              <p:nvPr/>
            </p:nvSpPr>
            <p:spPr>
              <a:xfrm>
                <a:off x="2380" y="1706"/>
                <a:ext cx="46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</a:t>
                </a: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20506" name="椭圆 20505"/>
              <p:cNvSpPr/>
              <p:nvPr/>
            </p:nvSpPr>
            <p:spPr>
              <a:xfrm>
                <a:off x="1864" y="2869"/>
                <a:ext cx="112" cy="11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文本框 20507"/>
              <p:cNvSpPr txBox="1"/>
              <p:nvPr/>
            </p:nvSpPr>
            <p:spPr>
              <a:xfrm>
                <a:off x="1004" y="112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</a:t>
                </a: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</a:p>
            </p:txBody>
          </p:sp>
          <p:sp>
            <p:nvSpPr>
              <p:cNvPr id="20505" name="椭圆 20504"/>
              <p:cNvSpPr/>
              <p:nvPr/>
            </p:nvSpPr>
            <p:spPr>
              <a:xfrm>
                <a:off x="1194" y="1346"/>
                <a:ext cx="112" cy="11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文本框 20508"/>
              <p:cNvSpPr txBox="1"/>
              <p:nvPr/>
            </p:nvSpPr>
            <p:spPr>
              <a:xfrm>
                <a:off x="1684" y="290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endParaRPr lang="en-US" altLang="zh-CN" i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643" name="组合 20642"/>
          <p:cNvGrpSpPr/>
          <p:nvPr/>
        </p:nvGrpSpPr>
        <p:grpSpPr>
          <a:xfrm>
            <a:off x="771525" y="2887663"/>
            <a:ext cx="3319463" cy="1830387"/>
            <a:chOff x="486" y="1819"/>
            <a:chExt cx="2091" cy="1153"/>
          </a:xfrm>
        </p:grpSpPr>
        <p:sp>
          <p:nvSpPr>
            <p:cNvPr id="20575" name="椭圆 20574"/>
            <p:cNvSpPr/>
            <p:nvPr/>
          </p:nvSpPr>
          <p:spPr>
            <a:xfrm>
              <a:off x="1100" y="2644"/>
              <a:ext cx="111" cy="11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2" name="组合 20641"/>
            <p:cNvGrpSpPr/>
            <p:nvPr/>
          </p:nvGrpSpPr>
          <p:grpSpPr>
            <a:xfrm>
              <a:off x="486" y="1819"/>
              <a:ext cx="2091" cy="881"/>
              <a:chOff x="486" y="1819"/>
              <a:chExt cx="2091" cy="881"/>
            </a:xfrm>
          </p:grpSpPr>
          <p:grpSp>
            <p:nvGrpSpPr>
              <p:cNvPr id="20641" name="组合 20640"/>
              <p:cNvGrpSpPr/>
              <p:nvPr/>
            </p:nvGrpSpPr>
            <p:grpSpPr>
              <a:xfrm>
                <a:off x="706" y="2016"/>
                <a:ext cx="1627" cy="684"/>
                <a:chOff x="706" y="2016"/>
                <a:chExt cx="1627" cy="684"/>
              </a:xfrm>
            </p:grpSpPr>
            <p:sp>
              <p:nvSpPr>
                <p:cNvPr id="20561" name="直接连接符 20560"/>
                <p:cNvSpPr/>
                <p:nvPr/>
              </p:nvSpPr>
              <p:spPr>
                <a:xfrm>
                  <a:off x="720" y="2016"/>
                  <a:ext cx="0" cy="22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67" name="任意多边形 20566"/>
                <p:cNvSpPr/>
                <p:nvPr/>
              </p:nvSpPr>
              <p:spPr>
                <a:xfrm>
                  <a:off x="2301" y="2473"/>
                  <a:ext cx="1" cy="2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92">
                      <a:moveTo>
                        <a:pt x="0" y="0"/>
                      </a:moveTo>
                      <a:lnTo>
                        <a:pt x="0" y="1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9" name="直接连接符 20568"/>
                <p:cNvSpPr/>
                <p:nvPr/>
              </p:nvSpPr>
              <p:spPr>
                <a:xfrm>
                  <a:off x="1156" y="2475"/>
                  <a:ext cx="0" cy="225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0628" name="组合 20627"/>
                <p:cNvGrpSpPr/>
                <p:nvPr/>
              </p:nvGrpSpPr>
              <p:grpSpPr>
                <a:xfrm>
                  <a:off x="706" y="2017"/>
                  <a:ext cx="1627" cy="683"/>
                  <a:chOff x="706" y="2017"/>
                  <a:chExt cx="1627" cy="683"/>
                </a:xfrm>
              </p:grpSpPr>
              <p:sp>
                <p:nvSpPr>
                  <p:cNvPr id="20562" name="任意多边形 20561"/>
                  <p:cNvSpPr/>
                  <p:nvPr/>
                </p:nvSpPr>
                <p:spPr>
                  <a:xfrm>
                    <a:off x="706" y="2238"/>
                    <a:ext cx="450" cy="4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7" h="393">
                        <a:moveTo>
                          <a:pt x="0" y="0"/>
                        </a:moveTo>
                        <a:lnTo>
                          <a:pt x="387" y="393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3" name="任意多边形 20562"/>
                  <p:cNvSpPr/>
                  <p:nvPr/>
                </p:nvSpPr>
                <p:spPr>
                  <a:xfrm>
                    <a:off x="1156" y="2694"/>
                    <a:ext cx="1140" cy="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81" h="5">
                        <a:moveTo>
                          <a:pt x="0" y="5"/>
                        </a:moveTo>
                        <a:lnTo>
                          <a:pt x="981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5" name="任意多边形 20564"/>
                  <p:cNvSpPr/>
                  <p:nvPr/>
                </p:nvSpPr>
                <p:spPr>
                  <a:xfrm>
                    <a:off x="709" y="2017"/>
                    <a:ext cx="1141" cy="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81" h="5">
                        <a:moveTo>
                          <a:pt x="0" y="5"/>
                        </a:moveTo>
                        <a:lnTo>
                          <a:pt x="981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6" name="任意多边形 20565"/>
                  <p:cNvSpPr/>
                  <p:nvPr/>
                </p:nvSpPr>
                <p:spPr>
                  <a:xfrm>
                    <a:off x="1850" y="2022"/>
                    <a:ext cx="483" cy="4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6" h="384">
                        <a:moveTo>
                          <a:pt x="0" y="0"/>
                        </a:moveTo>
                        <a:lnTo>
                          <a:pt x="416" y="384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8" name="直接连接符 20567"/>
                  <p:cNvSpPr/>
                  <p:nvPr/>
                </p:nvSpPr>
                <p:spPr>
                  <a:xfrm flipH="1">
                    <a:off x="1156" y="2475"/>
                    <a:ext cx="1171" cy="0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570" name="直接连接符 20569"/>
                  <p:cNvSpPr/>
                  <p:nvPr/>
                </p:nvSpPr>
                <p:spPr>
                  <a:xfrm flipH="1" flipV="1">
                    <a:off x="709" y="2023"/>
                    <a:ext cx="447" cy="45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0640" name="组合 20639"/>
              <p:cNvGrpSpPr/>
              <p:nvPr/>
            </p:nvGrpSpPr>
            <p:grpSpPr>
              <a:xfrm>
                <a:off x="486" y="1819"/>
                <a:ext cx="2091" cy="701"/>
                <a:chOff x="486" y="1819"/>
                <a:chExt cx="2091" cy="701"/>
              </a:xfrm>
            </p:grpSpPr>
            <p:sp>
              <p:nvSpPr>
                <p:cNvPr id="20572" name="椭圆 20571"/>
                <p:cNvSpPr/>
                <p:nvPr/>
              </p:nvSpPr>
              <p:spPr>
                <a:xfrm>
                  <a:off x="2217" y="2408"/>
                  <a:ext cx="112" cy="112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3" name="椭圆 20572"/>
                <p:cNvSpPr/>
                <p:nvPr/>
              </p:nvSpPr>
              <p:spPr>
                <a:xfrm>
                  <a:off x="653" y="1967"/>
                  <a:ext cx="112" cy="11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9" name="文本框 20578"/>
                <p:cNvSpPr txBox="1"/>
                <p:nvPr/>
              </p:nvSpPr>
              <p:spPr>
                <a:xfrm>
                  <a:off x="2275" y="2173"/>
                  <a:ext cx="30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</a:rPr>
                    <a:t>b</a:t>
                  </a: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</a:t>
                  </a: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</a:rPr>
                    <a:t> </a:t>
                  </a:r>
                </a:p>
              </p:txBody>
            </p:sp>
            <p:sp>
              <p:nvSpPr>
                <p:cNvPr id="20580" name="文本框 20579"/>
                <p:cNvSpPr txBox="1"/>
                <p:nvPr/>
              </p:nvSpPr>
              <p:spPr>
                <a:xfrm>
                  <a:off x="486" y="181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</a:rPr>
                    <a:t>b</a:t>
                  </a: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</a:t>
                  </a:r>
                  <a:r>
                    <a:rPr lang="en-US" altLang="zh-CN" i="1">
                      <a:latin typeface="Times New Roman" panose="02020603050405020304" pitchFamily="18" charset="0"/>
                      <a:ea typeface="仿宋_GB2312" pitchFamily="49" charset="-122"/>
                    </a:rPr>
                    <a:t> </a:t>
                  </a:r>
                </a:p>
              </p:txBody>
            </p:sp>
          </p:grpSp>
        </p:grpSp>
        <p:sp>
          <p:nvSpPr>
            <p:cNvPr id="20581" name="文本框 20580"/>
            <p:cNvSpPr txBox="1"/>
            <p:nvPr/>
          </p:nvSpPr>
          <p:spPr>
            <a:xfrm>
              <a:off x="976" y="272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38" name="组合 20637"/>
          <p:cNvGrpSpPr/>
          <p:nvPr/>
        </p:nvGrpSpPr>
        <p:grpSpPr>
          <a:xfrm>
            <a:off x="1711325" y="3514725"/>
            <a:ext cx="339725" cy="503238"/>
            <a:chOff x="1078" y="2214"/>
            <a:chExt cx="214" cy="317"/>
          </a:xfrm>
        </p:grpSpPr>
        <p:sp>
          <p:nvSpPr>
            <p:cNvPr id="20571" name="椭圆 20570"/>
            <p:cNvSpPr/>
            <p:nvPr/>
          </p:nvSpPr>
          <p:spPr>
            <a:xfrm>
              <a:off x="1100" y="2418"/>
              <a:ext cx="111" cy="11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i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8" name="文本框 20577"/>
            <p:cNvSpPr txBox="1"/>
            <p:nvPr/>
          </p:nvSpPr>
          <p:spPr>
            <a:xfrm>
              <a:off x="1078" y="2214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639" name="组合 20638"/>
          <p:cNvGrpSpPr/>
          <p:nvPr/>
        </p:nvGrpSpPr>
        <p:grpSpPr>
          <a:xfrm>
            <a:off x="2959100" y="2797175"/>
            <a:ext cx="387350" cy="504825"/>
            <a:chOff x="1864" y="1762"/>
            <a:chExt cx="244" cy="318"/>
          </a:xfrm>
        </p:grpSpPr>
        <p:sp>
          <p:nvSpPr>
            <p:cNvPr id="20504" name="椭圆 20503"/>
            <p:cNvSpPr/>
            <p:nvPr/>
          </p:nvSpPr>
          <p:spPr>
            <a:xfrm>
              <a:off x="1864" y="1967"/>
              <a:ext cx="112" cy="11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文本框 20575"/>
            <p:cNvSpPr txBox="1"/>
            <p:nvPr/>
          </p:nvSpPr>
          <p:spPr>
            <a:xfrm>
              <a:off x="1894" y="1762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</a:p>
          </p:txBody>
        </p:sp>
      </p:grpSp>
      <p:pic>
        <p:nvPicPr>
          <p:cNvPr id="20656" name="图片 2065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7" name="图片 2065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025" y="6513513"/>
            <a:ext cx="762000" cy="344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8" name="图片 2065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59" name="图片 2065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666" name="组合 20665"/>
          <p:cNvGrpSpPr/>
          <p:nvPr/>
        </p:nvGrpSpPr>
        <p:grpSpPr>
          <a:xfrm>
            <a:off x="5334000" y="2057400"/>
            <a:ext cx="2209800" cy="2530475"/>
            <a:chOff x="3360" y="1296"/>
            <a:chExt cx="1392" cy="1594"/>
          </a:xfrm>
        </p:grpSpPr>
        <p:sp>
          <p:nvSpPr>
            <p:cNvPr id="20663" name="文本框 20662"/>
            <p:cNvSpPr txBox="1"/>
            <p:nvPr/>
          </p:nvSpPr>
          <p:spPr>
            <a:xfrm>
              <a:off x="3360" y="156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FF00"/>
                  </a:solidFill>
                  <a:latin typeface="Complex" panose="00000400000000000000" pitchFamily="2" charset="0"/>
                </a:rPr>
                <a:t>△</a:t>
              </a:r>
              <a:r>
                <a:rPr lang="en-US" altLang="zh-CN" b="1">
                  <a:solidFill>
                    <a:srgbClr val="FFFF00"/>
                  </a:solidFill>
                  <a:latin typeface="Complex" panose="00000400000000000000" pitchFamily="2" charset="0"/>
                </a:rPr>
                <a:t>x</a:t>
              </a:r>
            </a:p>
          </p:txBody>
        </p:sp>
        <p:sp>
          <p:nvSpPr>
            <p:cNvPr id="20664" name="文本框 20663"/>
            <p:cNvSpPr txBox="1"/>
            <p:nvPr/>
          </p:nvSpPr>
          <p:spPr>
            <a:xfrm>
              <a:off x="3744" y="264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FF00"/>
                  </a:solidFill>
                  <a:latin typeface="Complex" panose="00000400000000000000" pitchFamily="2" charset="0"/>
                </a:rPr>
                <a:t>△</a:t>
              </a:r>
              <a:r>
                <a:rPr lang="en-US" altLang="zh-CN" b="1">
                  <a:solidFill>
                    <a:srgbClr val="FFFF00"/>
                  </a:solidFill>
                  <a:latin typeface="Complex" panose="00000400000000000000" pitchFamily="2" charset="0"/>
                </a:rPr>
                <a:t>y</a:t>
              </a:r>
            </a:p>
          </p:txBody>
        </p:sp>
        <p:sp>
          <p:nvSpPr>
            <p:cNvPr id="20665" name="文本框 20664"/>
            <p:cNvSpPr txBox="1"/>
            <p:nvPr/>
          </p:nvSpPr>
          <p:spPr>
            <a:xfrm>
              <a:off x="4272" y="1296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FF00"/>
                  </a:solidFill>
                  <a:latin typeface="Complex" panose="00000400000000000000" pitchFamily="2" charset="0"/>
                </a:rPr>
                <a:t>△</a:t>
              </a:r>
              <a:r>
                <a:rPr lang="en-US" altLang="zh-CN" b="1">
                  <a:solidFill>
                    <a:srgbClr val="FFFF00"/>
                  </a:solidFill>
                  <a:latin typeface="Complex" panose="00000400000000000000" pitchFamily="2" charset="0"/>
                </a:rPr>
                <a:t>z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6" name="图片 10547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79" name="图片 10547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0" name="图片 10547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1" name="图片 10548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2" name="图片 10548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484" name="图片 105483" descr="第二章  点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85" name="矩形 105484"/>
          <p:cNvSpPr/>
          <p:nvPr/>
        </p:nvSpPr>
        <p:spPr>
          <a:xfrm>
            <a:off x="1828800" y="609600"/>
            <a:ext cx="5638800" cy="838200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74510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4510"/>
                  <a:invGamma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 eaLnBrk="1" hangingPunct="1"/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2.1.3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重影点的投影</a:t>
            </a:r>
            <a:endParaRPr lang="zh-CN" altLang="en-US" sz="32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22" name="图片 106621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6508" name="组合 106507"/>
          <p:cNvGrpSpPr/>
          <p:nvPr/>
        </p:nvGrpSpPr>
        <p:grpSpPr>
          <a:xfrm>
            <a:off x="4330700" y="1390650"/>
            <a:ext cx="1784350" cy="4929188"/>
            <a:chOff x="2728" y="876"/>
            <a:chExt cx="1124" cy="3105"/>
          </a:xfrm>
        </p:grpSpPr>
        <p:sp>
          <p:nvSpPr>
            <p:cNvPr id="106509" name="文本框 106508"/>
            <p:cNvSpPr txBox="1"/>
            <p:nvPr/>
          </p:nvSpPr>
          <p:spPr>
            <a:xfrm>
              <a:off x="3343" y="3367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6510" name="直接连接符 106509"/>
            <p:cNvSpPr/>
            <p:nvPr/>
          </p:nvSpPr>
          <p:spPr>
            <a:xfrm>
              <a:off x="2904" y="1272"/>
              <a:ext cx="0" cy="13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11" name="直接连接符 106510"/>
            <p:cNvSpPr/>
            <p:nvPr/>
          </p:nvSpPr>
          <p:spPr>
            <a:xfrm>
              <a:off x="2916" y="2652"/>
              <a:ext cx="888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6512" name="组合 106511"/>
            <p:cNvGrpSpPr/>
            <p:nvPr/>
          </p:nvGrpSpPr>
          <p:grpSpPr>
            <a:xfrm>
              <a:off x="2859" y="1206"/>
              <a:ext cx="938" cy="1037"/>
              <a:chOff x="2859" y="1206"/>
              <a:chExt cx="938" cy="1037"/>
            </a:xfrm>
          </p:grpSpPr>
          <p:sp>
            <p:nvSpPr>
              <p:cNvPr id="106513" name="任意多边形 106512"/>
              <p:cNvSpPr/>
              <p:nvPr/>
            </p:nvSpPr>
            <p:spPr>
              <a:xfrm>
                <a:off x="2914" y="1261"/>
                <a:ext cx="883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4068" h="4525">
                    <a:moveTo>
                      <a:pt x="0" y="0"/>
                    </a:moveTo>
                    <a:lnTo>
                      <a:pt x="4067" y="4525"/>
                    </a:lnTo>
                    <a:lnTo>
                      <a:pt x="4068" y="4525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14" name="任意多边形 106513"/>
              <p:cNvSpPr/>
              <p:nvPr/>
            </p:nvSpPr>
            <p:spPr>
              <a:xfrm>
                <a:off x="2859" y="1206"/>
                <a:ext cx="110" cy="109"/>
              </a:xfrm>
              <a:custGeom>
                <a:avLst/>
                <a:gdLst/>
                <a:ahLst/>
                <a:cxnLst/>
                <a:rect l="0" t="0" r="0" b="0"/>
                <a:pathLst>
                  <a:path w="504" h="502">
                    <a:moveTo>
                      <a:pt x="503" y="251"/>
                    </a:moveTo>
                    <a:lnTo>
                      <a:pt x="429" y="74"/>
                    </a:lnTo>
                    <a:lnTo>
                      <a:pt x="251" y="0"/>
                    </a:lnTo>
                    <a:lnTo>
                      <a:pt x="74" y="74"/>
                    </a:lnTo>
                    <a:lnTo>
                      <a:pt x="0" y="251"/>
                    </a:lnTo>
                    <a:lnTo>
                      <a:pt x="74" y="429"/>
                    </a:lnTo>
                    <a:lnTo>
                      <a:pt x="251" y="502"/>
                    </a:lnTo>
                    <a:lnTo>
                      <a:pt x="429" y="429"/>
                    </a:lnTo>
                    <a:lnTo>
                      <a:pt x="503" y="251"/>
                    </a:lnTo>
                    <a:lnTo>
                      <a:pt x="504" y="251"/>
                    </a:lnTo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515" name="文本框 106514"/>
            <p:cNvSpPr txBox="1"/>
            <p:nvPr/>
          </p:nvSpPr>
          <p:spPr>
            <a:xfrm>
              <a:off x="2728" y="876"/>
              <a:ext cx="8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latin typeface="Times New Roman" panose="02020603050405020304" pitchFamily="18" charset="0"/>
                </a:rPr>
                <a:t>(c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800" i="1">
                  <a:latin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6516" name="组合 106515"/>
            <p:cNvGrpSpPr/>
            <p:nvPr/>
          </p:nvGrpSpPr>
          <p:grpSpPr>
            <a:xfrm>
              <a:off x="3551" y="2030"/>
              <a:ext cx="301" cy="1660"/>
              <a:chOff x="3551" y="2030"/>
              <a:chExt cx="301" cy="1660"/>
            </a:xfrm>
          </p:grpSpPr>
          <p:sp>
            <p:nvSpPr>
              <p:cNvPr id="106517" name="任意多边形 106516"/>
              <p:cNvSpPr/>
              <p:nvPr/>
            </p:nvSpPr>
            <p:spPr>
              <a:xfrm>
                <a:off x="3797" y="2243"/>
                <a:ext cx="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1" h="6422">
                    <a:moveTo>
                      <a:pt x="0" y="0"/>
                    </a:moveTo>
                    <a:lnTo>
                      <a:pt x="0" y="6422"/>
                    </a:lnTo>
                    <a:lnTo>
                      <a:pt x="1" y="6422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18" name="任意多边形 106517"/>
              <p:cNvSpPr/>
              <p:nvPr/>
            </p:nvSpPr>
            <p:spPr>
              <a:xfrm>
                <a:off x="3605" y="2030"/>
                <a:ext cx="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1" h="6423">
                    <a:moveTo>
                      <a:pt x="0" y="0"/>
                    </a:moveTo>
                    <a:lnTo>
                      <a:pt x="0" y="6423"/>
                    </a:lnTo>
                    <a:lnTo>
                      <a:pt x="1" y="642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19" name="任意多边形 106518"/>
              <p:cNvSpPr/>
              <p:nvPr/>
            </p:nvSpPr>
            <p:spPr>
              <a:xfrm>
                <a:off x="3551" y="3370"/>
                <a:ext cx="109" cy="107"/>
              </a:xfrm>
              <a:custGeom>
                <a:avLst/>
                <a:gdLst/>
                <a:ahLst/>
                <a:cxnLst/>
                <a:rect l="0" t="0" r="0" b="0"/>
                <a:pathLst>
                  <a:path w="503" h="502">
                    <a:moveTo>
                      <a:pt x="502" y="251"/>
                    </a:moveTo>
                    <a:lnTo>
                      <a:pt x="428" y="72"/>
                    </a:lnTo>
                    <a:lnTo>
                      <a:pt x="251" y="0"/>
                    </a:lnTo>
                    <a:lnTo>
                      <a:pt x="73" y="72"/>
                    </a:lnTo>
                    <a:lnTo>
                      <a:pt x="0" y="251"/>
                    </a:lnTo>
                    <a:lnTo>
                      <a:pt x="73" y="428"/>
                    </a:lnTo>
                    <a:lnTo>
                      <a:pt x="251" y="502"/>
                    </a:lnTo>
                    <a:lnTo>
                      <a:pt x="428" y="428"/>
                    </a:lnTo>
                    <a:lnTo>
                      <a:pt x="502" y="251"/>
                    </a:lnTo>
                    <a:lnTo>
                      <a:pt x="503" y="251"/>
                    </a:lnTo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20" name="任意多边形 106519"/>
              <p:cNvSpPr/>
              <p:nvPr/>
            </p:nvSpPr>
            <p:spPr>
              <a:xfrm>
                <a:off x="3742" y="3583"/>
                <a:ext cx="110" cy="107"/>
              </a:xfrm>
              <a:custGeom>
                <a:avLst/>
                <a:gdLst/>
                <a:ahLst/>
                <a:cxnLst/>
                <a:rect l="0" t="0" r="0" b="0"/>
                <a:pathLst>
                  <a:path w="504" h="502">
                    <a:moveTo>
                      <a:pt x="503" y="251"/>
                    </a:moveTo>
                    <a:lnTo>
                      <a:pt x="429" y="73"/>
                    </a:lnTo>
                    <a:lnTo>
                      <a:pt x="252" y="0"/>
                    </a:lnTo>
                    <a:lnTo>
                      <a:pt x="74" y="73"/>
                    </a:lnTo>
                    <a:lnTo>
                      <a:pt x="0" y="251"/>
                    </a:lnTo>
                    <a:lnTo>
                      <a:pt x="74" y="428"/>
                    </a:lnTo>
                    <a:lnTo>
                      <a:pt x="252" y="502"/>
                    </a:lnTo>
                    <a:lnTo>
                      <a:pt x="429" y="428"/>
                    </a:lnTo>
                    <a:lnTo>
                      <a:pt x="503" y="251"/>
                    </a:lnTo>
                    <a:lnTo>
                      <a:pt x="504" y="251"/>
                    </a:lnTo>
                  </a:path>
                </a:pathLst>
              </a:custGeom>
              <a:solidFill>
                <a:srgbClr val="FFFF00"/>
              </a:solidFill>
              <a:ln w="19050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521" name="文本框 106520"/>
            <p:cNvSpPr txBox="1"/>
            <p:nvPr/>
          </p:nvSpPr>
          <p:spPr>
            <a:xfrm>
              <a:off x="3557" y="3654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106522" name="组合 106521"/>
          <p:cNvGrpSpPr/>
          <p:nvPr/>
        </p:nvGrpSpPr>
        <p:grpSpPr>
          <a:xfrm>
            <a:off x="5626100" y="2686050"/>
            <a:ext cx="803275" cy="962025"/>
            <a:chOff x="3544" y="1692"/>
            <a:chExt cx="506" cy="606"/>
          </a:xfrm>
        </p:grpSpPr>
        <p:sp>
          <p:nvSpPr>
            <p:cNvPr id="106523" name="任意多边形 106522"/>
            <p:cNvSpPr/>
            <p:nvPr/>
          </p:nvSpPr>
          <p:spPr>
            <a:xfrm>
              <a:off x="3551" y="1975"/>
              <a:ext cx="109" cy="110"/>
            </a:xfrm>
            <a:custGeom>
              <a:avLst/>
              <a:gdLst/>
              <a:ahLst/>
              <a:cxnLst/>
              <a:rect l="0" t="0" r="0" b="0"/>
              <a:pathLst>
                <a:path w="503" h="503">
                  <a:moveTo>
                    <a:pt x="502" y="251"/>
                  </a:moveTo>
                  <a:lnTo>
                    <a:pt x="428" y="74"/>
                  </a:lnTo>
                  <a:lnTo>
                    <a:pt x="251" y="0"/>
                  </a:lnTo>
                  <a:lnTo>
                    <a:pt x="73" y="74"/>
                  </a:lnTo>
                  <a:lnTo>
                    <a:pt x="0" y="251"/>
                  </a:lnTo>
                  <a:lnTo>
                    <a:pt x="73" y="429"/>
                  </a:lnTo>
                  <a:lnTo>
                    <a:pt x="251" y="503"/>
                  </a:lnTo>
                  <a:lnTo>
                    <a:pt x="428" y="429"/>
                  </a:lnTo>
                  <a:lnTo>
                    <a:pt x="502" y="251"/>
                  </a:lnTo>
                  <a:lnTo>
                    <a:pt x="503" y="251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4" name="任意多边形 106523"/>
            <p:cNvSpPr/>
            <p:nvPr/>
          </p:nvSpPr>
          <p:spPr>
            <a:xfrm>
              <a:off x="3742" y="2188"/>
              <a:ext cx="110" cy="110"/>
            </a:xfrm>
            <a:custGeom>
              <a:avLst/>
              <a:gdLst/>
              <a:ahLst/>
              <a:cxnLst/>
              <a:rect l="0" t="0" r="0" b="0"/>
              <a:pathLst>
                <a:path w="504" h="503">
                  <a:moveTo>
                    <a:pt x="503" y="252"/>
                  </a:moveTo>
                  <a:lnTo>
                    <a:pt x="429" y="74"/>
                  </a:lnTo>
                  <a:lnTo>
                    <a:pt x="252" y="0"/>
                  </a:lnTo>
                  <a:lnTo>
                    <a:pt x="74" y="74"/>
                  </a:lnTo>
                  <a:lnTo>
                    <a:pt x="0" y="252"/>
                  </a:lnTo>
                  <a:lnTo>
                    <a:pt x="74" y="430"/>
                  </a:lnTo>
                  <a:lnTo>
                    <a:pt x="252" y="503"/>
                  </a:lnTo>
                  <a:lnTo>
                    <a:pt x="429" y="430"/>
                  </a:lnTo>
                  <a:lnTo>
                    <a:pt x="503" y="252"/>
                  </a:lnTo>
                  <a:lnTo>
                    <a:pt x="504" y="252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CC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5" name="文本框 106524"/>
            <p:cNvSpPr txBox="1"/>
            <p:nvPr/>
          </p:nvSpPr>
          <p:spPr>
            <a:xfrm>
              <a:off x="3544" y="1692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6526" name="文本框 106525"/>
            <p:cNvSpPr txBox="1"/>
            <p:nvPr/>
          </p:nvSpPr>
          <p:spPr>
            <a:xfrm>
              <a:off x="3810" y="192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106527" name="组合 106526"/>
          <p:cNvGrpSpPr/>
          <p:nvPr/>
        </p:nvGrpSpPr>
        <p:grpSpPr>
          <a:xfrm>
            <a:off x="1978025" y="1541463"/>
            <a:ext cx="2686050" cy="4541837"/>
            <a:chOff x="1246" y="971"/>
            <a:chExt cx="1692" cy="2861"/>
          </a:xfrm>
        </p:grpSpPr>
        <p:sp>
          <p:nvSpPr>
            <p:cNvPr id="106528" name="直接连接符 106527"/>
            <p:cNvSpPr/>
            <p:nvPr/>
          </p:nvSpPr>
          <p:spPr>
            <a:xfrm>
              <a:off x="1644" y="1140"/>
              <a:ext cx="0" cy="15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29" name="直接连接符 106528"/>
            <p:cNvSpPr/>
            <p:nvPr/>
          </p:nvSpPr>
          <p:spPr>
            <a:xfrm>
              <a:off x="1644" y="2652"/>
              <a:ext cx="744" cy="8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530" name="任意多边形 106529"/>
            <p:cNvSpPr/>
            <p:nvPr/>
          </p:nvSpPr>
          <p:spPr>
            <a:xfrm>
              <a:off x="2386" y="1960"/>
              <a:ext cx="2" cy="1519"/>
            </a:xfrm>
            <a:custGeom>
              <a:avLst/>
              <a:gdLst/>
              <a:ahLst/>
              <a:cxnLst/>
              <a:rect l="0" t="0" r="0" b="0"/>
              <a:pathLst>
                <a:path w="1" h="6999">
                  <a:moveTo>
                    <a:pt x="0" y="0"/>
                  </a:moveTo>
                  <a:lnTo>
                    <a:pt x="0" y="6999"/>
                  </a:lnTo>
                  <a:lnTo>
                    <a:pt x="1" y="6999"/>
                  </a:lnTo>
                </a:path>
              </a:pathLst>
            </a:custGeom>
            <a:solidFill>
              <a:srgbClr val="FF66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1" name="任意多边形 106530"/>
            <p:cNvSpPr/>
            <p:nvPr/>
          </p:nvSpPr>
          <p:spPr>
            <a:xfrm>
              <a:off x="2332" y="3424"/>
              <a:ext cx="109" cy="110"/>
            </a:xfrm>
            <a:custGeom>
              <a:avLst/>
              <a:gdLst/>
              <a:ahLst/>
              <a:cxnLst/>
              <a:rect l="0" t="0" r="0" b="0"/>
              <a:pathLst>
                <a:path w="504" h="504">
                  <a:moveTo>
                    <a:pt x="503" y="252"/>
                  </a:moveTo>
                  <a:lnTo>
                    <a:pt x="429" y="74"/>
                  </a:lnTo>
                  <a:lnTo>
                    <a:pt x="252" y="0"/>
                  </a:lnTo>
                  <a:lnTo>
                    <a:pt x="74" y="74"/>
                  </a:lnTo>
                  <a:lnTo>
                    <a:pt x="0" y="252"/>
                  </a:lnTo>
                  <a:lnTo>
                    <a:pt x="74" y="430"/>
                  </a:lnTo>
                  <a:lnTo>
                    <a:pt x="252" y="504"/>
                  </a:lnTo>
                  <a:lnTo>
                    <a:pt x="429" y="430"/>
                  </a:lnTo>
                  <a:lnTo>
                    <a:pt x="503" y="252"/>
                  </a:lnTo>
                  <a:lnTo>
                    <a:pt x="504" y="252"/>
                  </a:lnTo>
                </a:path>
              </a:pathLst>
            </a:custGeom>
            <a:solidFill>
              <a:srgbClr val="FF66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2" name="文本框 106531"/>
            <p:cNvSpPr txBox="1"/>
            <p:nvPr/>
          </p:nvSpPr>
          <p:spPr>
            <a:xfrm>
              <a:off x="2101" y="3505"/>
              <a:ext cx="8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a(b)</a:t>
              </a:r>
            </a:p>
          </p:txBody>
        </p:sp>
        <p:sp>
          <p:nvSpPr>
            <p:cNvPr id="106533" name="任意多边形 106532"/>
            <p:cNvSpPr/>
            <p:nvPr/>
          </p:nvSpPr>
          <p:spPr>
            <a:xfrm>
              <a:off x="1644" y="1399"/>
              <a:ext cx="742" cy="824"/>
            </a:xfrm>
            <a:custGeom>
              <a:avLst/>
              <a:gdLst/>
              <a:ahLst/>
              <a:cxnLst/>
              <a:rect l="0" t="0" r="0" b="0"/>
              <a:pathLst>
                <a:path w="3413" h="3796">
                  <a:moveTo>
                    <a:pt x="0" y="0"/>
                  </a:moveTo>
                  <a:lnTo>
                    <a:pt x="3412" y="3796"/>
                  </a:lnTo>
                  <a:lnTo>
                    <a:pt x="3413" y="379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4" name="任意多边形 106533"/>
            <p:cNvSpPr/>
            <p:nvPr/>
          </p:nvSpPr>
          <p:spPr>
            <a:xfrm>
              <a:off x="1648" y="1140"/>
              <a:ext cx="738" cy="820"/>
            </a:xfrm>
            <a:custGeom>
              <a:avLst/>
              <a:gdLst/>
              <a:ahLst/>
              <a:cxnLst/>
              <a:rect l="0" t="0" r="0" b="0"/>
              <a:pathLst>
                <a:path w="3396" h="3778">
                  <a:moveTo>
                    <a:pt x="0" y="0"/>
                  </a:moveTo>
                  <a:lnTo>
                    <a:pt x="3395" y="3778"/>
                  </a:lnTo>
                  <a:lnTo>
                    <a:pt x="3396" y="377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5" name="任意多边形 106534"/>
            <p:cNvSpPr/>
            <p:nvPr/>
          </p:nvSpPr>
          <p:spPr>
            <a:xfrm>
              <a:off x="1593" y="1085"/>
              <a:ext cx="110" cy="109"/>
            </a:xfrm>
            <a:custGeom>
              <a:avLst/>
              <a:gdLst/>
              <a:ahLst/>
              <a:cxnLst/>
              <a:rect l="0" t="0" r="0" b="0"/>
              <a:pathLst>
                <a:path w="504" h="503">
                  <a:moveTo>
                    <a:pt x="503" y="251"/>
                  </a:moveTo>
                  <a:lnTo>
                    <a:pt x="429" y="74"/>
                  </a:lnTo>
                  <a:lnTo>
                    <a:pt x="252" y="0"/>
                  </a:lnTo>
                  <a:lnTo>
                    <a:pt x="74" y="74"/>
                  </a:lnTo>
                  <a:lnTo>
                    <a:pt x="0" y="251"/>
                  </a:lnTo>
                  <a:lnTo>
                    <a:pt x="74" y="430"/>
                  </a:lnTo>
                  <a:lnTo>
                    <a:pt x="252" y="503"/>
                  </a:lnTo>
                  <a:lnTo>
                    <a:pt x="429" y="430"/>
                  </a:lnTo>
                  <a:lnTo>
                    <a:pt x="503" y="251"/>
                  </a:lnTo>
                  <a:lnTo>
                    <a:pt x="504" y="251"/>
                  </a:lnTo>
                </a:path>
              </a:pathLst>
            </a:custGeom>
            <a:solidFill>
              <a:srgbClr val="FF66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6" name="任意多边形 106535"/>
            <p:cNvSpPr/>
            <p:nvPr/>
          </p:nvSpPr>
          <p:spPr>
            <a:xfrm>
              <a:off x="1591" y="1345"/>
              <a:ext cx="108" cy="109"/>
            </a:xfrm>
            <a:custGeom>
              <a:avLst/>
              <a:gdLst/>
              <a:ahLst/>
              <a:cxnLst/>
              <a:rect l="0" t="0" r="0" b="0"/>
              <a:pathLst>
                <a:path w="503" h="503">
                  <a:moveTo>
                    <a:pt x="502" y="251"/>
                  </a:moveTo>
                  <a:lnTo>
                    <a:pt x="429" y="74"/>
                  </a:lnTo>
                  <a:lnTo>
                    <a:pt x="251" y="0"/>
                  </a:lnTo>
                  <a:lnTo>
                    <a:pt x="74" y="74"/>
                  </a:lnTo>
                  <a:lnTo>
                    <a:pt x="0" y="251"/>
                  </a:lnTo>
                  <a:lnTo>
                    <a:pt x="74" y="430"/>
                  </a:lnTo>
                  <a:lnTo>
                    <a:pt x="251" y="503"/>
                  </a:lnTo>
                  <a:lnTo>
                    <a:pt x="429" y="430"/>
                  </a:lnTo>
                  <a:lnTo>
                    <a:pt x="502" y="251"/>
                  </a:lnTo>
                  <a:lnTo>
                    <a:pt x="503" y="251"/>
                  </a:lnTo>
                </a:path>
              </a:pathLst>
            </a:custGeom>
            <a:solidFill>
              <a:srgbClr val="FF66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7" name="文本框 106536"/>
            <p:cNvSpPr txBox="1"/>
            <p:nvPr/>
          </p:nvSpPr>
          <p:spPr>
            <a:xfrm>
              <a:off x="1258" y="971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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06538" name="文本框 106537"/>
            <p:cNvSpPr txBox="1"/>
            <p:nvPr/>
          </p:nvSpPr>
          <p:spPr>
            <a:xfrm>
              <a:off x="1246" y="123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r>
                <a:rPr lang="en-US" altLang="zh-CN" sz="28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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6539" name="组合 106538"/>
          <p:cNvGrpSpPr/>
          <p:nvPr/>
        </p:nvGrpSpPr>
        <p:grpSpPr>
          <a:xfrm>
            <a:off x="3200400" y="2609850"/>
            <a:ext cx="996950" cy="1287463"/>
            <a:chOff x="2016" y="1644"/>
            <a:chExt cx="628" cy="811"/>
          </a:xfrm>
        </p:grpSpPr>
        <p:sp>
          <p:nvSpPr>
            <p:cNvPr id="106540" name="文本框 106539"/>
            <p:cNvSpPr txBox="1"/>
            <p:nvPr/>
          </p:nvSpPr>
          <p:spPr>
            <a:xfrm>
              <a:off x="2260" y="164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endParaRPr lang="en-US" altLang="zh-CN" sz="2800" i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6541" name="组合 106540"/>
            <p:cNvGrpSpPr/>
            <p:nvPr/>
          </p:nvGrpSpPr>
          <p:grpSpPr>
            <a:xfrm>
              <a:off x="2016" y="1905"/>
              <a:ext cx="425" cy="550"/>
              <a:chOff x="2016" y="1905"/>
              <a:chExt cx="425" cy="550"/>
            </a:xfrm>
          </p:grpSpPr>
          <p:sp>
            <p:nvSpPr>
              <p:cNvPr id="106542" name="任意多边形 106541"/>
              <p:cNvSpPr/>
              <p:nvPr/>
            </p:nvSpPr>
            <p:spPr>
              <a:xfrm>
                <a:off x="2332" y="2169"/>
                <a:ext cx="109" cy="109"/>
              </a:xfrm>
              <a:custGeom>
                <a:avLst/>
                <a:gdLst/>
                <a:ahLst/>
                <a:cxnLst/>
                <a:rect l="0" t="0" r="0" b="0"/>
                <a:pathLst>
                  <a:path w="504" h="503">
                    <a:moveTo>
                      <a:pt x="503" y="252"/>
                    </a:moveTo>
                    <a:lnTo>
                      <a:pt x="429" y="74"/>
                    </a:lnTo>
                    <a:lnTo>
                      <a:pt x="252" y="0"/>
                    </a:lnTo>
                    <a:lnTo>
                      <a:pt x="74" y="74"/>
                    </a:lnTo>
                    <a:lnTo>
                      <a:pt x="0" y="252"/>
                    </a:lnTo>
                    <a:lnTo>
                      <a:pt x="74" y="430"/>
                    </a:lnTo>
                    <a:lnTo>
                      <a:pt x="252" y="503"/>
                    </a:lnTo>
                    <a:lnTo>
                      <a:pt x="429" y="430"/>
                    </a:lnTo>
                    <a:lnTo>
                      <a:pt x="503" y="252"/>
                    </a:lnTo>
                    <a:lnTo>
                      <a:pt x="504" y="252"/>
                    </a:lnTo>
                  </a:path>
                </a:pathLst>
              </a:custGeom>
              <a:gradFill rotWithShape="0">
                <a:gsLst>
                  <a:gs pos="0">
                    <a:srgbClr val="FF6600"/>
                  </a:gs>
                  <a:gs pos="100000">
                    <a:srgbClr val="CC33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3" name="任意多边形 106542"/>
              <p:cNvSpPr/>
              <p:nvPr/>
            </p:nvSpPr>
            <p:spPr>
              <a:xfrm>
                <a:off x="2332" y="1905"/>
                <a:ext cx="109" cy="109"/>
              </a:xfrm>
              <a:custGeom>
                <a:avLst/>
                <a:gdLst/>
                <a:ahLst/>
                <a:cxnLst/>
                <a:rect l="0" t="0" r="0" b="0"/>
                <a:pathLst>
                  <a:path w="504" h="503">
                    <a:moveTo>
                      <a:pt x="503" y="251"/>
                    </a:moveTo>
                    <a:lnTo>
                      <a:pt x="429" y="74"/>
                    </a:lnTo>
                    <a:lnTo>
                      <a:pt x="252" y="0"/>
                    </a:lnTo>
                    <a:lnTo>
                      <a:pt x="74" y="74"/>
                    </a:lnTo>
                    <a:lnTo>
                      <a:pt x="0" y="251"/>
                    </a:lnTo>
                    <a:lnTo>
                      <a:pt x="74" y="429"/>
                    </a:lnTo>
                    <a:lnTo>
                      <a:pt x="252" y="503"/>
                    </a:lnTo>
                    <a:lnTo>
                      <a:pt x="429" y="429"/>
                    </a:lnTo>
                    <a:lnTo>
                      <a:pt x="503" y="251"/>
                    </a:lnTo>
                    <a:lnTo>
                      <a:pt x="504" y="251"/>
                    </a:lnTo>
                  </a:path>
                </a:pathLst>
              </a:custGeom>
              <a:gradFill rotWithShape="0">
                <a:gsLst>
                  <a:gs pos="0">
                    <a:srgbClr val="FF6600"/>
                  </a:gs>
                  <a:gs pos="100000">
                    <a:srgbClr val="CC33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44" name="文本框 106543"/>
              <p:cNvSpPr txBox="1"/>
              <p:nvPr/>
            </p:nvSpPr>
            <p:spPr>
              <a:xfrm>
                <a:off x="2016" y="2128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anose="02020603050405020304" pitchFamily="18" charset="0"/>
                  </a:rPr>
                  <a:t>B</a:t>
                </a:r>
                <a:endParaRPr lang="en-US" altLang="zh-CN" sz="2800" i="1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pic>
        <p:nvPicPr>
          <p:cNvPr id="106547" name="图片 10654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48" name="图片 10654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6513513"/>
            <a:ext cx="762000" cy="344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49" name="图片 10654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50" name="图片 10654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50" name="组合 89149"/>
          <p:cNvGrpSpPr/>
          <p:nvPr/>
        </p:nvGrpSpPr>
        <p:grpSpPr>
          <a:xfrm>
            <a:off x="0" y="0"/>
            <a:ext cx="9142413" cy="6856413"/>
            <a:chOff x="0" y="0"/>
            <a:chExt cx="5759" cy="4319"/>
          </a:xfrm>
        </p:grpSpPr>
        <p:pic>
          <p:nvPicPr>
            <p:cNvPr id="89148" name="图片 89147" descr="第二章  点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9" cy="4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9105" name="直接连接符 89104"/>
            <p:cNvSpPr/>
            <p:nvPr/>
          </p:nvSpPr>
          <p:spPr>
            <a:xfrm>
              <a:off x="2589" y="2422"/>
              <a:ext cx="1766" cy="16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9092" name="直接连接符 89091"/>
          <p:cNvSpPr/>
          <p:nvPr/>
        </p:nvSpPr>
        <p:spPr>
          <a:xfrm>
            <a:off x="2843213" y="5983288"/>
            <a:ext cx="3571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3" name="直接连接符 89092"/>
          <p:cNvSpPr/>
          <p:nvPr/>
        </p:nvSpPr>
        <p:spPr>
          <a:xfrm>
            <a:off x="2843213" y="1919288"/>
            <a:ext cx="0" cy="40814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4" name="直接连接符 89093"/>
          <p:cNvSpPr/>
          <p:nvPr/>
        </p:nvSpPr>
        <p:spPr>
          <a:xfrm flipV="1">
            <a:off x="6415088" y="1919288"/>
            <a:ext cx="0" cy="4064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5" name="直接连接符 89094"/>
          <p:cNvSpPr/>
          <p:nvPr/>
        </p:nvSpPr>
        <p:spPr>
          <a:xfrm>
            <a:off x="2843213" y="1919288"/>
            <a:ext cx="35718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9096" name="组合 89095"/>
          <p:cNvGrpSpPr/>
          <p:nvPr/>
        </p:nvGrpSpPr>
        <p:grpSpPr>
          <a:xfrm>
            <a:off x="2551113" y="1458913"/>
            <a:ext cx="487362" cy="566737"/>
            <a:chOff x="1685" y="643"/>
            <a:chExt cx="327" cy="357"/>
          </a:xfrm>
        </p:grpSpPr>
        <p:sp>
          <p:nvSpPr>
            <p:cNvPr id="89097" name="椭圆 89096"/>
            <p:cNvSpPr/>
            <p:nvPr/>
          </p:nvSpPr>
          <p:spPr>
            <a:xfrm>
              <a:off x="1804" y="866"/>
              <a:ext cx="154" cy="13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8" name="文本框 89097"/>
            <p:cNvSpPr txBox="1"/>
            <p:nvPr/>
          </p:nvSpPr>
          <p:spPr>
            <a:xfrm>
              <a:off x="1685" y="643"/>
              <a:ext cx="3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</p:grpSp>
      <p:grpSp>
        <p:nvGrpSpPr>
          <p:cNvPr id="89099" name="组合 89098"/>
          <p:cNvGrpSpPr/>
          <p:nvPr/>
        </p:nvGrpSpPr>
        <p:grpSpPr>
          <a:xfrm>
            <a:off x="6213475" y="1458913"/>
            <a:ext cx="538163" cy="566737"/>
            <a:chOff x="4139" y="643"/>
            <a:chExt cx="360" cy="357"/>
          </a:xfrm>
        </p:grpSpPr>
        <p:sp>
          <p:nvSpPr>
            <p:cNvPr id="89100" name="椭圆 89099"/>
            <p:cNvSpPr/>
            <p:nvPr/>
          </p:nvSpPr>
          <p:spPr>
            <a:xfrm>
              <a:off x="4197" y="866"/>
              <a:ext cx="155" cy="13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文本框 89100"/>
            <p:cNvSpPr txBox="1"/>
            <p:nvPr/>
          </p:nvSpPr>
          <p:spPr>
            <a:xfrm>
              <a:off x="4139" y="643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</a:t>
              </a: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</p:grpSp>
      <p:grpSp>
        <p:nvGrpSpPr>
          <p:cNvPr id="89102" name="组合 89101"/>
          <p:cNvGrpSpPr/>
          <p:nvPr/>
        </p:nvGrpSpPr>
        <p:grpSpPr>
          <a:xfrm>
            <a:off x="2573338" y="5876925"/>
            <a:ext cx="385762" cy="611188"/>
            <a:chOff x="1700" y="3426"/>
            <a:chExt cx="258" cy="385"/>
          </a:xfrm>
        </p:grpSpPr>
        <p:sp>
          <p:nvSpPr>
            <p:cNvPr id="89103" name="椭圆 89102"/>
            <p:cNvSpPr/>
            <p:nvPr/>
          </p:nvSpPr>
          <p:spPr>
            <a:xfrm>
              <a:off x="1804" y="3426"/>
              <a:ext cx="154" cy="13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4" name="文本框 89103"/>
            <p:cNvSpPr txBox="1"/>
            <p:nvPr/>
          </p:nvSpPr>
          <p:spPr>
            <a:xfrm>
              <a:off x="1700" y="3523"/>
              <a:ext cx="2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31" name="组合 89130"/>
          <p:cNvGrpSpPr/>
          <p:nvPr/>
        </p:nvGrpSpPr>
        <p:grpSpPr>
          <a:xfrm>
            <a:off x="3429000" y="1905000"/>
            <a:ext cx="457200" cy="1390650"/>
            <a:chOff x="1377" y="1200"/>
            <a:chExt cx="307" cy="864"/>
          </a:xfrm>
        </p:grpSpPr>
        <p:sp>
          <p:nvSpPr>
            <p:cNvPr id="89132" name="文本框 89131"/>
            <p:cNvSpPr txBox="1"/>
            <p:nvPr/>
          </p:nvSpPr>
          <p:spPr>
            <a:xfrm rot="-5400000">
              <a:off x="1426" y="1484"/>
              <a:ext cx="209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9133" name="左大括号 89132"/>
            <p:cNvSpPr/>
            <p:nvPr/>
          </p:nvSpPr>
          <p:spPr>
            <a:xfrm>
              <a:off x="1632" y="1200"/>
              <a:ext cx="48" cy="864"/>
            </a:xfrm>
            <a:prstGeom prst="leftBrace">
              <a:avLst>
                <a:gd name="adj1" fmla="val 150000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134" name="组合 89133"/>
          <p:cNvGrpSpPr/>
          <p:nvPr/>
        </p:nvGrpSpPr>
        <p:grpSpPr>
          <a:xfrm>
            <a:off x="1566863" y="3216275"/>
            <a:ext cx="1255712" cy="457200"/>
            <a:chOff x="1872" y="1584"/>
            <a:chExt cx="816" cy="288"/>
          </a:xfrm>
        </p:grpSpPr>
        <p:sp>
          <p:nvSpPr>
            <p:cNvPr id="89135" name="文本框 89134"/>
            <p:cNvSpPr txBox="1"/>
            <p:nvPr/>
          </p:nvSpPr>
          <p:spPr>
            <a:xfrm>
              <a:off x="2205" y="1584"/>
              <a:ext cx="2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9136" name="左大括号 89135"/>
            <p:cNvSpPr/>
            <p:nvPr/>
          </p:nvSpPr>
          <p:spPr>
            <a:xfrm rot="5400000">
              <a:off x="2256" y="1440"/>
              <a:ext cx="48" cy="816"/>
            </a:xfrm>
            <a:prstGeom prst="leftBrace">
              <a:avLst>
                <a:gd name="adj1" fmla="val 141666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137" name="组合 89136"/>
          <p:cNvGrpSpPr/>
          <p:nvPr/>
        </p:nvGrpSpPr>
        <p:grpSpPr>
          <a:xfrm>
            <a:off x="3440113" y="5156200"/>
            <a:ext cx="522287" cy="819150"/>
            <a:chOff x="1331" y="3216"/>
            <a:chExt cx="349" cy="576"/>
          </a:xfrm>
        </p:grpSpPr>
        <p:sp>
          <p:nvSpPr>
            <p:cNvPr id="89138" name="文本框 89137"/>
            <p:cNvSpPr txBox="1"/>
            <p:nvPr/>
          </p:nvSpPr>
          <p:spPr>
            <a:xfrm rot="-5400000">
              <a:off x="1365" y="3354"/>
              <a:ext cx="23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9139" name="左大括号 89138"/>
            <p:cNvSpPr/>
            <p:nvPr/>
          </p:nvSpPr>
          <p:spPr>
            <a:xfrm>
              <a:off x="1584" y="321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9142" name="图片 8914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144" name="图片 8914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145" name="图片 8914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155" name="副标题 89154" descr="再生纸"/>
          <p:cNvSpPr>
            <a:spLocks noGrp="1"/>
          </p:cNvSpPr>
          <p:nvPr>
            <p:ph type="subTitle" idx="1"/>
          </p:nvPr>
        </p:nvSpPr>
        <p:spPr>
          <a:xfrm>
            <a:off x="914400" y="76200"/>
            <a:ext cx="8018780" cy="838200"/>
          </a:xfrm>
          <a:blipFill rotWithShape="0">
            <a:blip r:embed="rId7"/>
          </a:blipFill>
          <a:ln/>
        </p:spPr>
        <p:txBody>
          <a:bodyPr/>
          <a:lstStyle/>
          <a:p>
            <a:pPr algn="l" defTabSz="914400" eaLnBrk="0" hangingPunct="0">
              <a:spcBef>
                <a:spcPct val="0"/>
              </a:spcBef>
              <a:buClrTx/>
              <a:buSzTx/>
              <a:buFontTx/>
            </a:pPr>
            <a:r>
              <a:rPr lang="en-US" altLang="zh-CN" sz="2800" b="1" kern="120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8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kern="120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   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已知点</a:t>
            </a:r>
            <a:r>
              <a:rPr lang="en-US" altLang="zh-CN" sz="2800" b="1" i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在点</a:t>
            </a:r>
            <a:r>
              <a:rPr lang="en-US" altLang="zh-CN" sz="2800" b="1" i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之前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毫米，之上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毫米，</a:t>
            </a:r>
          </a:p>
          <a:p>
            <a:pPr algn="l" defTabSz="914400" eaLnBrk="0" hangingPunct="0">
              <a:spcBef>
                <a:spcPct val="0"/>
              </a:spcBef>
              <a:buClrTx/>
              <a:buSzTx/>
              <a:buFontTx/>
            </a:pP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之右</a:t>
            </a:r>
            <a:r>
              <a:rPr lang="en-US" altLang="zh-CN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毫米，求点</a:t>
            </a:r>
            <a:r>
              <a:rPr lang="en-US" altLang="zh-CN" sz="2800" b="1" i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的投影。</a:t>
            </a:r>
            <a:endParaRPr lang="zh-CN" altLang="en-US" sz="2800" b="1" kern="1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92" name="图片 108591" descr="第二章  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9142413" cy="6856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588" name="图片 10858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589" name="图片 10858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6515100"/>
            <a:ext cx="742950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8814" name="组合 108813"/>
          <p:cNvGrpSpPr/>
          <p:nvPr/>
        </p:nvGrpSpPr>
        <p:grpSpPr>
          <a:xfrm>
            <a:off x="4267200" y="3657600"/>
            <a:ext cx="2514600" cy="2203450"/>
            <a:chOff x="2976" y="2212"/>
            <a:chExt cx="851" cy="731"/>
          </a:xfrm>
        </p:grpSpPr>
        <p:sp>
          <p:nvSpPr>
            <p:cNvPr id="108797" name="任意多边形 108796"/>
            <p:cNvSpPr/>
            <p:nvPr/>
          </p:nvSpPr>
          <p:spPr>
            <a:xfrm>
              <a:off x="2983" y="2595"/>
              <a:ext cx="329" cy="256"/>
            </a:xfrm>
            <a:custGeom>
              <a:avLst/>
              <a:gdLst/>
              <a:ahLst/>
              <a:cxnLst/>
              <a:rect l="0" t="0" r="0" b="0"/>
              <a:pathLst>
                <a:path w="1317" h="1022">
                  <a:moveTo>
                    <a:pt x="1300" y="537"/>
                  </a:moveTo>
                  <a:lnTo>
                    <a:pt x="1095" y="857"/>
                  </a:lnTo>
                  <a:lnTo>
                    <a:pt x="957" y="944"/>
                  </a:lnTo>
                  <a:lnTo>
                    <a:pt x="895" y="862"/>
                  </a:lnTo>
                  <a:lnTo>
                    <a:pt x="882" y="715"/>
                  </a:lnTo>
                  <a:lnTo>
                    <a:pt x="696" y="938"/>
                  </a:lnTo>
                  <a:lnTo>
                    <a:pt x="587" y="949"/>
                  </a:lnTo>
                  <a:lnTo>
                    <a:pt x="518" y="784"/>
                  </a:lnTo>
                  <a:lnTo>
                    <a:pt x="268" y="1022"/>
                  </a:lnTo>
                  <a:lnTo>
                    <a:pt x="217" y="954"/>
                  </a:lnTo>
                  <a:lnTo>
                    <a:pt x="263" y="834"/>
                  </a:lnTo>
                  <a:lnTo>
                    <a:pt x="69" y="857"/>
                  </a:lnTo>
                  <a:lnTo>
                    <a:pt x="0" y="755"/>
                  </a:lnTo>
                  <a:lnTo>
                    <a:pt x="40" y="659"/>
                  </a:lnTo>
                  <a:lnTo>
                    <a:pt x="126" y="577"/>
                  </a:lnTo>
                  <a:lnTo>
                    <a:pt x="90" y="487"/>
                  </a:lnTo>
                  <a:lnTo>
                    <a:pt x="165" y="424"/>
                  </a:lnTo>
                  <a:lnTo>
                    <a:pt x="456" y="349"/>
                  </a:lnTo>
                  <a:lnTo>
                    <a:pt x="416" y="246"/>
                  </a:lnTo>
                  <a:lnTo>
                    <a:pt x="518" y="161"/>
                  </a:lnTo>
                  <a:lnTo>
                    <a:pt x="855" y="183"/>
                  </a:lnTo>
                  <a:lnTo>
                    <a:pt x="854" y="36"/>
                  </a:lnTo>
                  <a:lnTo>
                    <a:pt x="970" y="0"/>
                  </a:lnTo>
                  <a:lnTo>
                    <a:pt x="1243" y="171"/>
                  </a:lnTo>
                  <a:lnTo>
                    <a:pt x="1317" y="354"/>
                  </a:lnTo>
                  <a:lnTo>
                    <a:pt x="1300" y="537"/>
                  </a:lnTo>
                  <a:lnTo>
                    <a:pt x="1300" y="537"/>
                  </a:lnTo>
                  <a:lnTo>
                    <a:pt x="1300" y="537"/>
                  </a:lnTo>
                  <a:close/>
                </a:path>
              </a:pathLst>
            </a:custGeom>
            <a:solidFill>
              <a:srgbClr val="3DFF57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8" name="任意多边形 108797"/>
            <p:cNvSpPr/>
            <p:nvPr/>
          </p:nvSpPr>
          <p:spPr>
            <a:xfrm>
              <a:off x="3044" y="2705"/>
              <a:ext cx="94" cy="69"/>
            </a:xfrm>
            <a:custGeom>
              <a:avLst/>
              <a:gdLst/>
              <a:ahLst/>
              <a:cxnLst/>
              <a:rect l="0" t="0" r="0" b="0"/>
              <a:pathLst>
                <a:path w="375" h="277">
                  <a:moveTo>
                    <a:pt x="261" y="72"/>
                  </a:moveTo>
                  <a:lnTo>
                    <a:pt x="187" y="88"/>
                  </a:lnTo>
                  <a:lnTo>
                    <a:pt x="111" y="105"/>
                  </a:lnTo>
                  <a:lnTo>
                    <a:pt x="67" y="119"/>
                  </a:lnTo>
                  <a:lnTo>
                    <a:pt x="23" y="132"/>
                  </a:lnTo>
                  <a:lnTo>
                    <a:pt x="0" y="123"/>
                  </a:lnTo>
                  <a:lnTo>
                    <a:pt x="0" y="111"/>
                  </a:lnTo>
                  <a:lnTo>
                    <a:pt x="10" y="101"/>
                  </a:lnTo>
                  <a:lnTo>
                    <a:pt x="32" y="90"/>
                  </a:lnTo>
                  <a:lnTo>
                    <a:pt x="71" y="77"/>
                  </a:lnTo>
                  <a:lnTo>
                    <a:pt x="118" y="62"/>
                  </a:lnTo>
                  <a:lnTo>
                    <a:pt x="172" y="47"/>
                  </a:lnTo>
                  <a:lnTo>
                    <a:pt x="227" y="31"/>
                  </a:lnTo>
                  <a:lnTo>
                    <a:pt x="276" y="17"/>
                  </a:lnTo>
                  <a:lnTo>
                    <a:pt x="340" y="0"/>
                  </a:lnTo>
                  <a:lnTo>
                    <a:pt x="374" y="4"/>
                  </a:lnTo>
                  <a:lnTo>
                    <a:pt x="375" y="30"/>
                  </a:lnTo>
                  <a:lnTo>
                    <a:pt x="366" y="48"/>
                  </a:lnTo>
                  <a:lnTo>
                    <a:pt x="353" y="70"/>
                  </a:lnTo>
                  <a:lnTo>
                    <a:pt x="335" y="93"/>
                  </a:lnTo>
                  <a:lnTo>
                    <a:pt x="314" y="119"/>
                  </a:lnTo>
                  <a:lnTo>
                    <a:pt x="291" y="145"/>
                  </a:lnTo>
                  <a:lnTo>
                    <a:pt x="279" y="157"/>
                  </a:lnTo>
                  <a:lnTo>
                    <a:pt x="268" y="170"/>
                  </a:lnTo>
                  <a:lnTo>
                    <a:pt x="255" y="182"/>
                  </a:lnTo>
                  <a:lnTo>
                    <a:pt x="245" y="194"/>
                  </a:lnTo>
                  <a:lnTo>
                    <a:pt x="221" y="217"/>
                  </a:lnTo>
                  <a:lnTo>
                    <a:pt x="202" y="235"/>
                  </a:lnTo>
                  <a:lnTo>
                    <a:pt x="185" y="252"/>
                  </a:lnTo>
                  <a:lnTo>
                    <a:pt x="166" y="268"/>
                  </a:lnTo>
                  <a:lnTo>
                    <a:pt x="133" y="277"/>
                  </a:lnTo>
                  <a:lnTo>
                    <a:pt x="108" y="263"/>
                  </a:lnTo>
                  <a:lnTo>
                    <a:pt x="104" y="230"/>
                  </a:lnTo>
                  <a:lnTo>
                    <a:pt x="117" y="205"/>
                  </a:lnTo>
                  <a:lnTo>
                    <a:pt x="139" y="178"/>
                  </a:lnTo>
                  <a:lnTo>
                    <a:pt x="154" y="164"/>
                  </a:lnTo>
                  <a:lnTo>
                    <a:pt x="169" y="151"/>
                  </a:lnTo>
                  <a:lnTo>
                    <a:pt x="184" y="138"/>
                  </a:lnTo>
                  <a:lnTo>
                    <a:pt x="201" y="125"/>
                  </a:lnTo>
                  <a:lnTo>
                    <a:pt x="216" y="112"/>
                  </a:lnTo>
                  <a:lnTo>
                    <a:pt x="232" y="99"/>
                  </a:lnTo>
                  <a:lnTo>
                    <a:pt x="247" y="87"/>
                  </a:lnTo>
                  <a:lnTo>
                    <a:pt x="261" y="72"/>
                  </a:lnTo>
                  <a:lnTo>
                    <a:pt x="261" y="72"/>
                  </a:lnTo>
                  <a:close/>
                </a:path>
              </a:pathLst>
            </a:custGeom>
            <a:solidFill>
              <a:srgbClr val="00D1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99" name="任意多边形 108798"/>
            <p:cNvSpPr/>
            <p:nvPr/>
          </p:nvSpPr>
          <p:spPr>
            <a:xfrm>
              <a:off x="3132" y="2665"/>
              <a:ext cx="10" cy="12"/>
            </a:xfrm>
            <a:custGeom>
              <a:avLst/>
              <a:gdLst/>
              <a:ahLst/>
              <a:cxnLst/>
              <a:rect l="0" t="0" r="0" b="0"/>
              <a:pathLst>
                <a:path w="40" h="46">
                  <a:moveTo>
                    <a:pt x="0" y="35"/>
                  </a:moveTo>
                  <a:lnTo>
                    <a:pt x="5" y="20"/>
                  </a:lnTo>
                  <a:lnTo>
                    <a:pt x="19" y="6"/>
                  </a:lnTo>
                  <a:lnTo>
                    <a:pt x="33" y="0"/>
                  </a:lnTo>
                  <a:lnTo>
                    <a:pt x="40" y="9"/>
                  </a:lnTo>
                  <a:lnTo>
                    <a:pt x="32" y="46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D1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0" name="任意多边形 108799"/>
            <p:cNvSpPr/>
            <p:nvPr/>
          </p:nvSpPr>
          <p:spPr>
            <a:xfrm>
              <a:off x="3130" y="2664"/>
              <a:ext cx="73" cy="91"/>
            </a:xfrm>
            <a:custGeom>
              <a:avLst/>
              <a:gdLst/>
              <a:ahLst/>
              <a:cxnLst/>
              <a:rect l="0" t="0" r="0" b="0"/>
              <a:pathLst>
                <a:path w="295" h="366">
                  <a:moveTo>
                    <a:pt x="221" y="125"/>
                  </a:moveTo>
                  <a:lnTo>
                    <a:pt x="176" y="112"/>
                  </a:lnTo>
                  <a:lnTo>
                    <a:pt x="115" y="92"/>
                  </a:lnTo>
                  <a:lnTo>
                    <a:pt x="57" y="70"/>
                  </a:lnTo>
                  <a:lnTo>
                    <a:pt x="17" y="49"/>
                  </a:lnTo>
                  <a:lnTo>
                    <a:pt x="0" y="28"/>
                  </a:lnTo>
                  <a:lnTo>
                    <a:pt x="0" y="10"/>
                  </a:lnTo>
                  <a:lnTo>
                    <a:pt x="13" y="0"/>
                  </a:lnTo>
                  <a:lnTo>
                    <a:pt x="39" y="4"/>
                  </a:lnTo>
                  <a:lnTo>
                    <a:pt x="97" y="23"/>
                  </a:lnTo>
                  <a:lnTo>
                    <a:pt x="154" y="39"/>
                  </a:lnTo>
                  <a:lnTo>
                    <a:pt x="270" y="67"/>
                  </a:lnTo>
                  <a:lnTo>
                    <a:pt x="292" y="80"/>
                  </a:lnTo>
                  <a:lnTo>
                    <a:pt x="295" y="106"/>
                  </a:lnTo>
                  <a:lnTo>
                    <a:pt x="284" y="166"/>
                  </a:lnTo>
                  <a:lnTo>
                    <a:pt x="266" y="227"/>
                  </a:lnTo>
                  <a:lnTo>
                    <a:pt x="255" y="258"/>
                  </a:lnTo>
                  <a:lnTo>
                    <a:pt x="244" y="288"/>
                  </a:lnTo>
                  <a:lnTo>
                    <a:pt x="231" y="316"/>
                  </a:lnTo>
                  <a:lnTo>
                    <a:pt x="218" y="343"/>
                  </a:lnTo>
                  <a:lnTo>
                    <a:pt x="207" y="359"/>
                  </a:lnTo>
                  <a:lnTo>
                    <a:pt x="194" y="366"/>
                  </a:lnTo>
                  <a:lnTo>
                    <a:pt x="165" y="365"/>
                  </a:lnTo>
                  <a:lnTo>
                    <a:pt x="145" y="344"/>
                  </a:lnTo>
                  <a:lnTo>
                    <a:pt x="141" y="329"/>
                  </a:lnTo>
                  <a:lnTo>
                    <a:pt x="143" y="311"/>
                  </a:lnTo>
                  <a:lnTo>
                    <a:pt x="165" y="245"/>
                  </a:lnTo>
                  <a:lnTo>
                    <a:pt x="178" y="214"/>
                  </a:lnTo>
                  <a:lnTo>
                    <a:pt x="194" y="186"/>
                  </a:lnTo>
                  <a:lnTo>
                    <a:pt x="209" y="156"/>
                  </a:lnTo>
                  <a:lnTo>
                    <a:pt x="221" y="125"/>
                  </a:lnTo>
                  <a:lnTo>
                    <a:pt x="221" y="125"/>
                  </a:lnTo>
                  <a:close/>
                </a:path>
              </a:pathLst>
            </a:custGeom>
            <a:solidFill>
              <a:srgbClr val="00D1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1" name="任意多边形 108800"/>
            <p:cNvSpPr/>
            <p:nvPr/>
          </p:nvSpPr>
          <p:spPr>
            <a:xfrm>
              <a:off x="3222" y="2647"/>
              <a:ext cx="62" cy="96"/>
            </a:xfrm>
            <a:custGeom>
              <a:avLst/>
              <a:gdLst/>
              <a:ahLst/>
              <a:cxnLst/>
              <a:rect l="0" t="0" r="0" b="0"/>
              <a:pathLst>
                <a:path w="248" h="387">
                  <a:moveTo>
                    <a:pt x="21" y="0"/>
                  </a:moveTo>
                  <a:lnTo>
                    <a:pt x="116" y="17"/>
                  </a:lnTo>
                  <a:lnTo>
                    <a:pt x="205" y="54"/>
                  </a:lnTo>
                  <a:lnTo>
                    <a:pt x="232" y="81"/>
                  </a:lnTo>
                  <a:lnTo>
                    <a:pt x="245" y="112"/>
                  </a:lnTo>
                  <a:lnTo>
                    <a:pt x="248" y="147"/>
                  </a:lnTo>
                  <a:lnTo>
                    <a:pt x="240" y="182"/>
                  </a:lnTo>
                  <a:lnTo>
                    <a:pt x="227" y="218"/>
                  </a:lnTo>
                  <a:lnTo>
                    <a:pt x="211" y="254"/>
                  </a:lnTo>
                  <a:lnTo>
                    <a:pt x="194" y="286"/>
                  </a:lnTo>
                  <a:lnTo>
                    <a:pt x="178" y="316"/>
                  </a:lnTo>
                  <a:lnTo>
                    <a:pt x="162" y="356"/>
                  </a:lnTo>
                  <a:lnTo>
                    <a:pt x="151" y="374"/>
                  </a:lnTo>
                  <a:lnTo>
                    <a:pt x="137" y="384"/>
                  </a:lnTo>
                  <a:lnTo>
                    <a:pt x="105" y="387"/>
                  </a:lnTo>
                  <a:lnTo>
                    <a:pt x="80" y="368"/>
                  </a:lnTo>
                  <a:lnTo>
                    <a:pt x="75" y="331"/>
                  </a:lnTo>
                  <a:lnTo>
                    <a:pt x="88" y="297"/>
                  </a:lnTo>
                  <a:lnTo>
                    <a:pt x="98" y="280"/>
                  </a:lnTo>
                  <a:lnTo>
                    <a:pt x="109" y="263"/>
                  </a:lnTo>
                  <a:lnTo>
                    <a:pt x="120" y="246"/>
                  </a:lnTo>
                  <a:lnTo>
                    <a:pt x="132" y="231"/>
                  </a:lnTo>
                  <a:lnTo>
                    <a:pt x="154" y="200"/>
                  </a:lnTo>
                  <a:lnTo>
                    <a:pt x="183" y="147"/>
                  </a:lnTo>
                  <a:lnTo>
                    <a:pt x="186" y="135"/>
                  </a:lnTo>
                  <a:lnTo>
                    <a:pt x="183" y="125"/>
                  </a:lnTo>
                  <a:lnTo>
                    <a:pt x="169" y="107"/>
                  </a:lnTo>
                  <a:lnTo>
                    <a:pt x="150" y="94"/>
                  </a:lnTo>
                  <a:lnTo>
                    <a:pt x="131" y="83"/>
                  </a:lnTo>
                  <a:lnTo>
                    <a:pt x="93" y="65"/>
                  </a:lnTo>
                  <a:lnTo>
                    <a:pt x="55" y="49"/>
                  </a:lnTo>
                  <a:lnTo>
                    <a:pt x="13" y="34"/>
                  </a:lnTo>
                  <a:lnTo>
                    <a:pt x="2" y="25"/>
                  </a:lnTo>
                  <a:lnTo>
                    <a:pt x="0" y="13"/>
                  </a:lnTo>
                  <a:lnTo>
                    <a:pt x="7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D1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2" name="任意多边形 108801"/>
            <p:cNvSpPr/>
            <p:nvPr/>
          </p:nvSpPr>
          <p:spPr>
            <a:xfrm>
              <a:off x="3174" y="2219"/>
              <a:ext cx="225" cy="342"/>
            </a:xfrm>
            <a:custGeom>
              <a:avLst/>
              <a:gdLst/>
              <a:ahLst/>
              <a:cxnLst/>
              <a:rect l="0" t="0" r="0" b="0"/>
              <a:pathLst>
                <a:path w="901" h="1369">
                  <a:moveTo>
                    <a:pt x="615" y="1330"/>
                  </a:moveTo>
                  <a:lnTo>
                    <a:pt x="741" y="1205"/>
                  </a:lnTo>
                  <a:lnTo>
                    <a:pt x="901" y="890"/>
                  </a:lnTo>
                  <a:lnTo>
                    <a:pt x="866" y="759"/>
                  </a:lnTo>
                  <a:lnTo>
                    <a:pt x="759" y="746"/>
                  </a:lnTo>
                  <a:lnTo>
                    <a:pt x="701" y="764"/>
                  </a:lnTo>
                  <a:lnTo>
                    <a:pt x="746" y="536"/>
                  </a:lnTo>
                  <a:lnTo>
                    <a:pt x="713" y="415"/>
                  </a:lnTo>
                  <a:lnTo>
                    <a:pt x="518" y="480"/>
                  </a:lnTo>
                  <a:lnTo>
                    <a:pt x="616" y="244"/>
                  </a:lnTo>
                  <a:lnTo>
                    <a:pt x="615" y="91"/>
                  </a:lnTo>
                  <a:lnTo>
                    <a:pt x="451" y="182"/>
                  </a:lnTo>
                  <a:lnTo>
                    <a:pt x="365" y="5"/>
                  </a:lnTo>
                  <a:lnTo>
                    <a:pt x="268" y="0"/>
                  </a:lnTo>
                  <a:lnTo>
                    <a:pt x="188" y="125"/>
                  </a:lnTo>
                  <a:lnTo>
                    <a:pt x="188" y="193"/>
                  </a:lnTo>
                  <a:lnTo>
                    <a:pt x="102" y="211"/>
                  </a:lnTo>
                  <a:lnTo>
                    <a:pt x="68" y="273"/>
                  </a:lnTo>
                  <a:lnTo>
                    <a:pt x="126" y="495"/>
                  </a:lnTo>
                  <a:lnTo>
                    <a:pt x="143" y="633"/>
                  </a:lnTo>
                  <a:lnTo>
                    <a:pt x="33" y="623"/>
                  </a:lnTo>
                  <a:lnTo>
                    <a:pt x="0" y="703"/>
                  </a:lnTo>
                  <a:lnTo>
                    <a:pt x="57" y="839"/>
                  </a:lnTo>
                  <a:lnTo>
                    <a:pt x="188" y="1038"/>
                  </a:lnTo>
                  <a:lnTo>
                    <a:pt x="63" y="1118"/>
                  </a:lnTo>
                  <a:lnTo>
                    <a:pt x="103" y="1216"/>
                  </a:lnTo>
                  <a:lnTo>
                    <a:pt x="393" y="1369"/>
                  </a:lnTo>
                  <a:lnTo>
                    <a:pt x="615" y="1330"/>
                  </a:lnTo>
                  <a:lnTo>
                    <a:pt x="615" y="1330"/>
                  </a:lnTo>
                  <a:lnTo>
                    <a:pt x="615" y="1330"/>
                  </a:lnTo>
                  <a:close/>
                </a:path>
              </a:pathLst>
            </a:custGeom>
            <a:solidFill>
              <a:srgbClr val="BA63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3" name="任意多边形 108802"/>
            <p:cNvSpPr/>
            <p:nvPr/>
          </p:nvSpPr>
          <p:spPr>
            <a:xfrm>
              <a:off x="3211" y="2289"/>
              <a:ext cx="82" cy="78"/>
            </a:xfrm>
            <a:custGeom>
              <a:avLst/>
              <a:gdLst/>
              <a:ahLst/>
              <a:cxnLst/>
              <a:rect l="0" t="0" r="0" b="0"/>
              <a:pathLst>
                <a:path w="326" h="311">
                  <a:moveTo>
                    <a:pt x="150" y="243"/>
                  </a:moveTo>
                  <a:lnTo>
                    <a:pt x="158" y="240"/>
                  </a:lnTo>
                  <a:lnTo>
                    <a:pt x="172" y="214"/>
                  </a:lnTo>
                  <a:lnTo>
                    <a:pt x="189" y="185"/>
                  </a:lnTo>
                  <a:lnTo>
                    <a:pt x="207" y="154"/>
                  </a:lnTo>
                  <a:lnTo>
                    <a:pt x="225" y="121"/>
                  </a:lnTo>
                  <a:lnTo>
                    <a:pt x="244" y="91"/>
                  </a:lnTo>
                  <a:lnTo>
                    <a:pt x="263" y="60"/>
                  </a:lnTo>
                  <a:lnTo>
                    <a:pt x="280" y="33"/>
                  </a:lnTo>
                  <a:lnTo>
                    <a:pt x="297" y="9"/>
                  </a:lnTo>
                  <a:lnTo>
                    <a:pt x="308" y="0"/>
                  </a:lnTo>
                  <a:lnTo>
                    <a:pt x="320" y="2"/>
                  </a:lnTo>
                  <a:lnTo>
                    <a:pt x="326" y="25"/>
                  </a:lnTo>
                  <a:lnTo>
                    <a:pt x="319" y="48"/>
                  </a:lnTo>
                  <a:lnTo>
                    <a:pt x="306" y="80"/>
                  </a:lnTo>
                  <a:lnTo>
                    <a:pt x="290" y="119"/>
                  </a:lnTo>
                  <a:lnTo>
                    <a:pt x="275" y="160"/>
                  </a:lnTo>
                  <a:lnTo>
                    <a:pt x="258" y="201"/>
                  </a:lnTo>
                  <a:lnTo>
                    <a:pt x="243" y="239"/>
                  </a:lnTo>
                  <a:lnTo>
                    <a:pt x="230" y="267"/>
                  </a:lnTo>
                  <a:lnTo>
                    <a:pt x="221" y="285"/>
                  </a:lnTo>
                  <a:lnTo>
                    <a:pt x="212" y="296"/>
                  </a:lnTo>
                  <a:lnTo>
                    <a:pt x="200" y="303"/>
                  </a:lnTo>
                  <a:lnTo>
                    <a:pt x="159" y="311"/>
                  </a:lnTo>
                  <a:lnTo>
                    <a:pt x="119" y="302"/>
                  </a:lnTo>
                  <a:lnTo>
                    <a:pt x="88" y="261"/>
                  </a:lnTo>
                  <a:lnTo>
                    <a:pt x="70" y="223"/>
                  </a:lnTo>
                  <a:lnTo>
                    <a:pt x="51" y="179"/>
                  </a:lnTo>
                  <a:lnTo>
                    <a:pt x="33" y="136"/>
                  </a:lnTo>
                  <a:lnTo>
                    <a:pt x="17" y="93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12" y="14"/>
                  </a:lnTo>
                  <a:lnTo>
                    <a:pt x="33" y="27"/>
                  </a:lnTo>
                  <a:lnTo>
                    <a:pt x="49" y="66"/>
                  </a:lnTo>
                  <a:lnTo>
                    <a:pt x="57" y="87"/>
                  </a:lnTo>
                  <a:lnTo>
                    <a:pt x="66" y="106"/>
                  </a:lnTo>
                  <a:lnTo>
                    <a:pt x="76" y="124"/>
                  </a:lnTo>
                  <a:lnTo>
                    <a:pt x="87" y="141"/>
                  </a:lnTo>
                  <a:lnTo>
                    <a:pt x="97" y="158"/>
                  </a:lnTo>
                  <a:lnTo>
                    <a:pt x="107" y="174"/>
                  </a:lnTo>
                  <a:lnTo>
                    <a:pt x="129" y="208"/>
                  </a:lnTo>
                  <a:lnTo>
                    <a:pt x="150" y="243"/>
                  </a:lnTo>
                  <a:lnTo>
                    <a:pt x="150" y="243"/>
                  </a:lnTo>
                  <a:close/>
                </a:path>
              </a:pathLst>
            </a:custGeom>
            <a:solidFill>
              <a:srgbClr val="FF961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4" name="任意多边形 108803"/>
            <p:cNvSpPr/>
            <p:nvPr/>
          </p:nvSpPr>
          <p:spPr>
            <a:xfrm>
              <a:off x="3219" y="2362"/>
              <a:ext cx="93" cy="78"/>
            </a:xfrm>
            <a:custGeom>
              <a:avLst/>
              <a:gdLst/>
              <a:ahLst/>
              <a:cxnLst/>
              <a:rect l="0" t="0" r="0" b="0"/>
              <a:pathLst>
                <a:path w="369" h="311">
                  <a:moveTo>
                    <a:pt x="211" y="240"/>
                  </a:moveTo>
                  <a:lnTo>
                    <a:pt x="219" y="208"/>
                  </a:lnTo>
                  <a:lnTo>
                    <a:pt x="228" y="177"/>
                  </a:lnTo>
                  <a:lnTo>
                    <a:pt x="241" y="146"/>
                  </a:lnTo>
                  <a:lnTo>
                    <a:pt x="253" y="116"/>
                  </a:lnTo>
                  <a:lnTo>
                    <a:pt x="270" y="88"/>
                  </a:lnTo>
                  <a:lnTo>
                    <a:pt x="288" y="60"/>
                  </a:lnTo>
                  <a:lnTo>
                    <a:pt x="308" y="34"/>
                  </a:lnTo>
                  <a:lnTo>
                    <a:pt x="328" y="9"/>
                  </a:lnTo>
                  <a:lnTo>
                    <a:pt x="345" y="0"/>
                  </a:lnTo>
                  <a:lnTo>
                    <a:pt x="360" y="6"/>
                  </a:lnTo>
                  <a:lnTo>
                    <a:pt x="369" y="18"/>
                  </a:lnTo>
                  <a:lnTo>
                    <a:pt x="364" y="38"/>
                  </a:lnTo>
                  <a:lnTo>
                    <a:pt x="342" y="74"/>
                  </a:lnTo>
                  <a:lnTo>
                    <a:pt x="326" y="104"/>
                  </a:lnTo>
                  <a:lnTo>
                    <a:pt x="306" y="155"/>
                  </a:lnTo>
                  <a:lnTo>
                    <a:pt x="282" y="279"/>
                  </a:lnTo>
                  <a:lnTo>
                    <a:pt x="272" y="302"/>
                  </a:lnTo>
                  <a:lnTo>
                    <a:pt x="248" y="311"/>
                  </a:lnTo>
                  <a:lnTo>
                    <a:pt x="228" y="309"/>
                  </a:lnTo>
                  <a:lnTo>
                    <a:pt x="208" y="296"/>
                  </a:lnTo>
                  <a:lnTo>
                    <a:pt x="192" y="280"/>
                  </a:lnTo>
                  <a:lnTo>
                    <a:pt x="174" y="266"/>
                  </a:lnTo>
                  <a:lnTo>
                    <a:pt x="132" y="249"/>
                  </a:lnTo>
                  <a:lnTo>
                    <a:pt x="90" y="236"/>
                  </a:lnTo>
                  <a:lnTo>
                    <a:pt x="10" y="203"/>
                  </a:lnTo>
                  <a:lnTo>
                    <a:pt x="0" y="192"/>
                  </a:lnTo>
                  <a:lnTo>
                    <a:pt x="1" y="180"/>
                  </a:lnTo>
                  <a:lnTo>
                    <a:pt x="10" y="172"/>
                  </a:lnTo>
                  <a:lnTo>
                    <a:pt x="24" y="172"/>
                  </a:lnTo>
                  <a:lnTo>
                    <a:pt x="63" y="186"/>
                  </a:lnTo>
                  <a:lnTo>
                    <a:pt x="91" y="198"/>
                  </a:lnTo>
                  <a:lnTo>
                    <a:pt x="122" y="209"/>
                  </a:lnTo>
                  <a:lnTo>
                    <a:pt x="179" y="231"/>
                  </a:lnTo>
                  <a:lnTo>
                    <a:pt x="211" y="240"/>
                  </a:lnTo>
                  <a:lnTo>
                    <a:pt x="211" y="240"/>
                  </a:lnTo>
                  <a:close/>
                </a:path>
              </a:pathLst>
            </a:custGeom>
            <a:solidFill>
              <a:srgbClr val="FF961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5" name="任意多边形 108804"/>
            <p:cNvSpPr/>
            <p:nvPr/>
          </p:nvSpPr>
          <p:spPr>
            <a:xfrm>
              <a:off x="3257" y="2444"/>
              <a:ext cx="100" cy="78"/>
            </a:xfrm>
            <a:custGeom>
              <a:avLst/>
              <a:gdLst/>
              <a:ahLst/>
              <a:cxnLst/>
              <a:rect l="0" t="0" r="0" b="0"/>
              <a:pathLst>
                <a:path w="403" h="310">
                  <a:moveTo>
                    <a:pt x="150" y="226"/>
                  </a:moveTo>
                  <a:lnTo>
                    <a:pt x="169" y="200"/>
                  </a:lnTo>
                  <a:lnTo>
                    <a:pt x="188" y="174"/>
                  </a:lnTo>
                  <a:lnTo>
                    <a:pt x="208" y="150"/>
                  </a:lnTo>
                  <a:lnTo>
                    <a:pt x="228" y="125"/>
                  </a:lnTo>
                  <a:lnTo>
                    <a:pt x="244" y="107"/>
                  </a:lnTo>
                  <a:lnTo>
                    <a:pt x="262" y="91"/>
                  </a:lnTo>
                  <a:lnTo>
                    <a:pt x="280" y="74"/>
                  </a:lnTo>
                  <a:lnTo>
                    <a:pt x="300" y="58"/>
                  </a:lnTo>
                  <a:lnTo>
                    <a:pt x="320" y="43"/>
                  </a:lnTo>
                  <a:lnTo>
                    <a:pt x="340" y="29"/>
                  </a:lnTo>
                  <a:lnTo>
                    <a:pt x="360" y="15"/>
                  </a:lnTo>
                  <a:lnTo>
                    <a:pt x="379" y="0"/>
                  </a:lnTo>
                  <a:lnTo>
                    <a:pt x="403" y="2"/>
                  </a:lnTo>
                  <a:lnTo>
                    <a:pt x="402" y="26"/>
                  </a:lnTo>
                  <a:lnTo>
                    <a:pt x="375" y="58"/>
                  </a:lnTo>
                  <a:lnTo>
                    <a:pt x="349" y="91"/>
                  </a:lnTo>
                  <a:lnTo>
                    <a:pt x="325" y="124"/>
                  </a:lnTo>
                  <a:lnTo>
                    <a:pt x="300" y="158"/>
                  </a:lnTo>
                  <a:lnTo>
                    <a:pt x="289" y="174"/>
                  </a:lnTo>
                  <a:lnTo>
                    <a:pt x="276" y="191"/>
                  </a:lnTo>
                  <a:lnTo>
                    <a:pt x="264" y="209"/>
                  </a:lnTo>
                  <a:lnTo>
                    <a:pt x="251" y="226"/>
                  </a:lnTo>
                  <a:lnTo>
                    <a:pt x="240" y="243"/>
                  </a:lnTo>
                  <a:lnTo>
                    <a:pt x="227" y="260"/>
                  </a:lnTo>
                  <a:lnTo>
                    <a:pt x="202" y="293"/>
                  </a:lnTo>
                  <a:lnTo>
                    <a:pt x="186" y="306"/>
                  </a:lnTo>
                  <a:lnTo>
                    <a:pt x="164" y="310"/>
                  </a:lnTo>
                  <a:lnTo>
                    <a:pt x="85" y="281"/>
                  </a:lnTo>
                  <a:lnTo>
                    <a:pt x="46" y="260"/>
                  </a:lnTo>
                  <a:lnTo>
                    <a:pt x="10" y="239"/>
                  </a:lnTo>
                  <a:lnTo>
                    <a:pt x="0" y="229"/>
                  </a:lnTo>
                  <a:lnTo>
                    <a:pt x="0" y="217"/>
                  </a:lnTo>
                  <a:lnTo>
                    <a:pt x="8" y="208"/>
                  </a:lnTo>
                  <a:lnTo>
                    <a:pt x="22" y="207"/>
                  </a:lnTo>
                  <a:lnTo>
                    <a:pt x="85" y="220"/>
                  </a:lnTo>
                  <a:lnTo>
                    <a:pt x="150" y="226"/>
                  </a:lnTo>
                  <a:lnTo>
                    <a:pt x="150" y="226"/>
                  </a:lnTo>
                  <a:close/>
                </a:path>
              </a:pathLst>
            </a:custGeom>
            <a:solidFill>
              <a:srgbClr val="FF961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6" name="任意多边形 108805"/>
            <p:cNvSpPr/>
            <p:nvPr/>
          </p:nvSpPr>
          <p:spPr>
            <a:xfrm>
              <a:off x="3409" y="2293"/>
              <a:ext cx="409" cy="564"/>
            </a:xfrm>
            <a:custGeom>
              <a:avLst/>
              <a:gdLst/>
              <a:ahLst/>
              <a:cxnLst/>
              <a:rect l="0" t="0" r="0" b="0"/>
              <a:pathLst>
                <a:path w="1635" h="2258">
                  <a:moveTo>
                    <a:pt x="261" y="1733"/>
                  </a:moveTo>
                  <a:lnTo>
                    <a:pt x="188" y="1577"/>
                  </a:lnTo>
                  <a:lnTo>
                    <a:pt x="16" y="1430"/>
                  </a:lnTo>
                  <a:lnTo>
                    <a:pt x="0" y="1224"/>
                  </a:lnTo>
                  <a:lnTo>
                    <a:pt x="50" y="1139"/>
                  </a:lnTo>
                  <a:lnTo>
                    <a:pt x="136" y="1115"/>
                  </a:lnTo>
                  <a:lnTo>
                    <a:pt x="353" y="1222"/>
                  </a:lnTo>
                  <a:lnTo>
                    <a:pt x="393" y="1149"/>
                  </a:lnTo>
                  <a:lnTo>
                    <a:pt x="371" y="634"/>
                  </a:lnTo>
                  <a:lnTo>
                    <a:pt x="466" y="544"/>
                  </a:lnTo>
                  <a:lnTo>
                    <a:pt x="559" y="611"/>
                  </a:lnTo>
                  <a:lnTo>
                    <a:pt x="667" y="754"/>
                  </a:lnTo>
                  <a:lnTo>
                    <a:pt x="719" y="703"/>
                  </a:lnTo>
                  <a:lnTo>
                    <a:pt x="757" y="396"/>
                  </a:lnTo>
                  <a:lnTo>
                    <a:pt x="866" y="248"/>
                  </a:lnTo>
                  <a:lnTo>
                    <a:pt x="1026" y="316"/>
                  </a:lnTo>
                  <a:lnTo>
                    <a:pt x="1232" y="0"/>
                  </a:lnTo>
                  <a:lnTo>
                    <a:pt x="1346" y="1"/>
                  </a:lnTo>
                  <a:lnTo>
                    <a:pt x="1397" y="103"/>
                  </a:lnTo>
                  <a:lnTo>
                    <a:pt x="1287" y="316"/>
                  </a:lnTo>
                  <a:lnTo>
                    <a:pt x="1487" y="316"/>
                  </a:lnTo>
                  <a:lnTo>
                    <a:pt x="1635" y="356"/>
                  </a:lnTo>
                  <a:lnTo>
                    <a:pt x="1618" y="493"/>
                  </a:lnTo>
                  <a:lnTo>
                    <a:pt x="1327" y="653"/>
                  </a:lnTo>
                  <a:lnTo>
                    <a:pt x="1562" y="749"/>
                  </a:lnTo>
                  <a:lnTo>
                    <a:pt x="1607" y="910"/>
                  </a:lnTo>
                  <a:lnTo>
                    <a:pt x="1475" y="1041"/>
                  </a:lnTo>
                  <a:lnTo>
                    <a:pt x="1287" y="1139"/>
                  </a:lnTo>
                  <a:lnTo>
                    <a:pt x="1465" y="1251"/>
                  </a:lnTo>
                  <a:lnTo>
                    <a:pt x="1442" y="1434"/>
                  </a:lnTo>
                  <a:lnTo>
                    <a:pt x="1346" y="1641"/>
                  </a:lnTo>
                  <a:lnTo>
                    <a:pt x="1145" y="1737"/>
                  </a:lnTo>
                  <a:lnTo>
                    <a:pt x="872" y="1777"/>
                  </a:lnTo>
                  <a:lnTo>
                    <a:pt x="632" y="1983"/>
                  </a:lnTo>
                  <a:lnTo>
                    <a:pt x="422" y="1908"/>
                  </a:lnTo>
                  <a:lnTo>
                    <a:pt x="296" y="2033"/>
                  </a:lnTo>
                  <a:lnTo>
                    <a:pt x="153" y="2258"/>
                  </a:lnTo>
                  <a:lnTo>
                    <a:pt x="74" y="2120"/>
                  </a:lnTo>
                  <a:lnTo>
                    <a:pt x="261" y="1733"/>
                  </a:lnTo>
                  <a:lnTo>
                    <a:pt x="261" y="1733"/>
                  </a:lnTo>
                  <a:lnTo>
                    <a:pt x="261" y="1733"/>
                  </a:lnTo>
                  <a:close/>
                </a:path>
              </a:pathLst>
            </a:custGeom>
            <a:solidFill>
              <a:srgbClr val="FF961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7" name="任意多边形 108806"/>
            <p:cNvSpPr/>
            <p:nvPr/>
          </p:nvSpPr>
          <p:spPr>
            <a:xfrm>
              <a:off x="3623" y="2393"/>
              <a:ext cx="150" cy="92"/>
            </a:xfrm>
            <a:custGeom>
              <a:avLst/>
              <a:gdLst/>
              <a:ahLst/>
              <a:cxnLst/>
              <a:rect l="0" t="0" r="0" b="0"/>
              <a:pathLst>
                <a:path w="603" h="369">
                  <a:moveTo>
                    <a:pt x="142" y="235"/>
                  </a:moveTo>
                  <a:lnTo>
                    <a:pt x="160" y="222"/>
                  </a:lnTo>
                  <a:lnTo>
                    <a:pt x="182" y="209"/>
                  </a:lnTo>
                  <a:lnTo>
                    <a:pt x="206" y="196"/>
                  </a:lnTo>
                  <a:lnTo>
                    <a:pt x="233" y="185"/>
                  </a:lnTo>
                  <a:lnTo>
                    <a:pt x="262" y="172"/>
                  </a:lnTo>
                  <a:lnTo>
                    <a:pt x="291" y="160"/>
                  </a:lnTo>
                  <a:lnTo>
                    <a:pt x="322" y="147"/>
                  </a:lnTo>
                  <a:lnTo>
                    <a:pt x="353" y="137"/>
                  </a:lnTo>
                  <a:lnTo>
                    <a:pt x="416" y="116"/>
                  </a:lnTo>
                  <a:lnTo>
                    <a:pt x="478" y="100"/>
                  </a:lnTo>
                  <a:lnTo>
                    <a:pt x="534" y="88"/>
                  </a:lnTo>
                  <a:lnTo>
                    <a:pt x="581" y="82"/>
                  </a:lnTo>
                  <a:lnTo>
                    <a:pt x="603" y="95"/>
                  </a:lnTo>
                  <a:lnTo>
                    <a:pt x="602" y="106"/>
                  </a:lnTo>
                  <a:lnTo>
                    <a:pt x="590" y="115"/>
                  </a:lnTo>
                  <a:lnTo>
                    <a:pt x="538" y="135"/>
                  </a:lnTo>
                  <a:lnTo>
                    <a:pt x="483" y="154"/>
                  </a:lnTo>
                  <a:lnTo>
                    <a:pt x="454" y="168"/>
                  </a:lnTo>
                  <a:lnTo>
                    <a:pt x="424" y="182"/>
                  </a:lnTo>
                  <a:lnTo>
                    <a:pt x="395" y="198"/>
                  </a:lnTo>
                  <a:lnTo>
                    <a:pt x="366" y="213"/>
                  </a:lnTo>
                  <a:lnTo>
                    <a:pt x="337" y="230"/>
                  </a:lnTo>
                  <a:lnTo>
                    <a:pt x="308" y="247"/>
                  </a:lnTo>
                  <a:lnTo>
                    <a:pt x="280" y="262"/>
                  </a:lnTo>
                  <a:lnTo>
                    <a:pt x="251" y="279"/>
                  </a:lnTo>
                  <a:lnTo>
                    <a:pt x="223" y="296"/>
                  </a:lnTo>
                  <a:lnTo>
                    <a:pt x="196" y="315"/>
                  </a:lnTo>
                  <a:lnTo>
                    <a:pt x="169" y="336"/>
                  </a:lnTo>
                  <a:lnTo>
                    <a:pt x="143" y="355"/>
                  </a:lnTo>
                  <a:lnTo>
                    <a:pt x="112" y="369"/>
                  </a:lnTo>
                  <a:lnTo>
                    <a:pt x="88" y="367"/>
                  </a:lnTo>
                  <a:lnTo>
                    <a:pt x="71" y="349"/>
                  </a:lnTo>
                  <a:lnTo>
                    <a:pt x="65" y="315"/>
                  </a:lnTo>
                  <a:lnTo>
                    <a:pt x="61" y="279"/>
                  </a:lnTo>
                  <a:lnTo>
                    <a:pt x="52" y="240"/>
                  </a:lnTo>
                  <a:lnTo>
                    <a:pt x="39" y="200"/>
                  </a:lnTo>
                  <a:lnTo>
                    <a:pt x="25" y="159"/>
                  </a:lnTo>
                  <a:lnTo>
                    <a:pt x="3" y="82"/>
                  </a:lnTo>
                  <a:lnTo>
                    <a:pt x="0" y="16"/>
                  </a:lnTo>
                  <a:lnTo>
                    <a:pt x="8" y="4"/>
                  </a:lnTo>
                  <a:lnTo>
                    <a:pt x="18" y="0"/>
                  </a:lnTo>
                  <a:lnTo>
                    <a:pt x="35" y="20"/>
                  </a:lnTo>
                  <a:lnTo>
                    <a:pt x="43" y="61"/>
                  </a:lnTo>
                  <a:lnTo>
                    <a:pt x="52" y="92"/>
                  </a:lnTo>
                  <a:lnTo>
                    <a:pt x="62" y="116"/>
                  </a:lnTo>
                  <a:lnTo>
                    <a:pt x="75" y="137"/>
                  </a:lnTo>
                  <a:lnTo>
                    <a:pt x="89" y="156"/>
                  </a:lnTo>
                  <a:lnTo>
                    <a:pt x="105" y="177"/>
                  </a:lnTo>
                  <a:lnTo>
                    <a:pt x="123" y="203"/>
                  </a:lnTo>
                  <a:lnTo>
                    <a:pt x="142" y="235"/>
                  </a:lnTo>
                  <a:lnTo>
                    <a:pt x="142" y="235"/>
                  </a:lnTo>
                  <a:close/>
                </a:path>
              </a:pathLst>
            </a:custGeom>
            <a:solidFill>
              <a:srgbClr val="BA63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8" name="任意多边形 108807"/>
            <p:cNvSpPr/>
            <p:nvPr/>
          </p:nvSpPr>
          <p:spPr>
            <a:xfrm>
              <a:off x="3530" y="2486"/>
              <a:ext cx="215" cy="122"/>
            </a:xfrm>
            <a:custGeom>
              <a:avLst/>
              <a:gdLst/>
              <a:ahLst/>
              <a:cxnLst/>
              <a:rect l="0" t="0" r="0" b="0"/>
              <a:pathLst>
                <a:path w="860" h="489">
                  <a:moveTo>
                    <a:pt x="235" y="376"/>
                  </a:moveTo>
                  <a:lnTo>
                    <a:pt x="269" y="351"/>
                  </a:lnTo>
                  <a:lnTo>
                    <a:pt x="302" y="327"/>
                  </a:lnTo>
                  <a:lnTo>
                    <a:pt x="331" y="304"/>
                  </a:lnTo>
                  <a:lnTo>
                    <a:pt x="362" y="282"/>
                  </a:lnTo>
                  <a:lnTo>
                    <a:pt x="393" y="260"/>
                  </a:lnTo>
                  <a:lnTo>
                    <a:pt x="425" y="240"/>
                  </a:lnTo>
                  <a:lnTo>
                    <a:pt x="460" y="219"/>
                  </a:lnTo>
                  <a:lnTo>
                    <a:pt x="497" y="199"/>
                  </a:lnTo>
                  <a:lnTo>
                    <a:pt x="531" y="188"/>
                  </a:lnTo>
                  <a:lnTo>
                    <a:pt x="584" y="178"/>
                  </a:lnTo>
                  <a:lnTo>
                    <a:pt x="717" y="161"/>
                  </a:lnTo>
                  <a:lnTo>
                    <a:pt x="830" y="155"/>
                  </a:lnTo>
                  <a:lnTo>
                    <a:pt x="860" y="159"/>
                  </a:lnTo>
                  <a:lnTo>
                    <a:pt x="858" y="168"/>
                  </a:lnTo>
                  <a:lnTo>
                    <a:pt x="441" y="334"/>
                  </a:lnTo>
                  <a:lnTo>
                    <a:pt x="415" y="352"/>
                  </a:lnTo>
                  <a:lnTo>
                    <a:pt x="389" y="370"/>
                  </a:lnTo>
                  <a:lnTo>
                    <a:pt x="363" y="391"/>
                  </a:lnTo>
                  <a:lnTo>
                    <a:pt x="339" y="411"/>
                  </a:lnTo>
                  <a:lnTo>
                    <a:pt x="314" y="432"/>
                  </a:lnTo>
                  <a:lnTo>
                    <a:pt x="290" y="453"/>
                  </a:lnTo>
                  <a:lnTo>
                    <a:pt x="264" y="472"/>
                  </a:lnTo>
                  <a:lnTo>
                    <a:pt x="237" y="489"/>
                  </a:lnTo>
                  <a:lnTo>
                    <a:pt x="201" y="485"/>
                  </a:lnTo>
                  <a:lnTo>
                    <a:pt x="180" y="469"/>
                  </a:lnTo>
                  <a:lnTo>
                    <a:pt x="158" y="445"/>
                  </a:lnTo>
                  <a:lnTo>
                    <a:pt x="137" y="415"/>
                  </a:lnTo>
                  <a:lnTo>
                    <a:pt x="115" y="379"/>
                  </a:lnTo>
                  <a:lnTo>
                    <a:pt x="94" y="339"/>
                  </a:lnTo>
                  <a:lnTo>
                    <a:pt x="73" y="297"/>
                  </a:lnTo>
                  <a:lnTo>
                    <a:pt x="54" y="253"/>
                  </a:lnTo>
                  <a:lnTo>
                    <a:pt x="37" y="208"/>
                  </a:lnTo>
                  <a:lnTo>
                    <a:pt x="23" y="164"/>
                  </a:lnTo>
                  <a:lnTo>
                    <a:pt x="12" y="121"/>
                  </a:lnTo>
                  <a:lnTo>
                    <a:pt x="0" y="49"/>
                  </a:lnTo>
                  <a:lnTo>
                    <a:pt x="6" y="0"/>
                  </a:lnTo>
                  <a:lnTo>
                    <a:pt x="17" y="10"/>
                  </a:lnTo>
                  <a:lnTo>
                    <a:pt x="30" y="55"/>
                  </a:lnTo>
                  <a:lnTo>
                    <a:pt x="43" y="108"/>
                  </a:lnTo>
                  <a:lnTo>
                    <a:pt x="52" y="143"/>
                  </a:lnTo>
                  <a:lnTo>
                    <a:pt x="62" y="164"/>
                  </a:lnTo>
                  <a:lnTo>
                    <a:pt x="71" y="184"/>
                  </a:lnTo>
                  <a:lnTo>
                    <a:pt x="81" y="201"/>
                  </a:lnTo>
                  <a:lnTo>
                    <a:pt x="91" y="218"/>
                  </a:lnTo>
                  <a:lnTo>
                    <a:pt x="111" y="246"/>
                  </a:lnTo>
                  <a:lnTo>
                    <a:pt x="133" y="271"/>
                  </a:lnTo>
                  <a:lnTo>
                    <a:pt x="143" y="282"/>
                  </a:lnTo>
                  <a:lnTo>
                    <a:pt x="155" y="295"/>
                  </a:lnTo>
                  <a:lnTo>
                    <a:pt x="179" y="318"/>
                  </a:lnTo>
                  <a:lnTo>
                    <a:pt x="192" y="331"/>
                  </a:lnTo>
                  <a:lnTo>
                    <a:pt x="206" y="346"/>
                  </a:lnTo>
                  <a:lnTo>
                    <a:pt x="220" y="360"/>
                  </a:lnTo>
                  <a:lnTo>
                    <a:pt x="235" y="376"/>
                  </a:lnTo>
                  <a:lnTo>
                    <a:pt x="235" y="376"/>
                  </a:lnTo>
                  <a:close/>
                </a:path>
              </a:pathLst>
            </a:custGeom>
            <a:solidFill>
              <a:srgbClr val="BA63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9" name="任意多边形 108808"/>
            <p:cNvSpPr/>
            <p:nvPr/>
          </p:nvSpPr>
          <p:spPr>
            <a:xfrm>
              <a:off x="3461" y="2610"/>
              <a:ext cx="267" cy="76"/>
            </a:xfrm>
            <a:custGeom>
              <a:avLst/>
              <a:gdLst/>
              <a:ahLst/>
              <a:cxnLst/>
              <a:rect l="0" t="0" r="0" b="0"/>
              <a:pathLst>
                <a:path w="1069" h="304">
                  <a:moveTo>
                    <a:pt x="63" y="0"/>
                  </a:moveTo>
                  <a:lnTo>
                    <a:pt x="107" y="20"/>
                  </a:lnTo>
                  <a:lnTo>
                    <a:pt x="150" y="48"/>
                  </a:lnTo>
                  <a:lnTo>
                    <a:pt x="170" y="63"/>
                  </a:lnTo>
                  <a:lnTo>
                    <a:pt x="191" y="77"/>
                  </a:lnTo>
                  <a:lnTo>
                    <a:pt x="210" y="93"/>
                  </a:lnTo>
                  <a:lnTo>
                    <a:pt x="231" y="109"/>
                  </a:lnTo>
                  <a:lnTo>
                    <a:pt x="251" y="125"/>
                  </a:lnTo>
                  <a:lnTo>
                    <a:pt x="272" y="139"/>
                  </a:lnTo>
                  <a:lnTo>
                    <a:pt x="293" y="153"/>
                  </a:lnTo>
                  <a:lnTo>
                    <a:pt x="313" y="167"/>
                  </a:lnTo>
                  <a:lnTo>
                    <a:pt x="335" y="179"/>
                  </a:lnTo>
                  <a:lnTo>
                    <a:pt x="358" y="189"/>
                  </a:lnTo>
                  <a:lnTo>
                    <a:pt x="406" y="204"/>
                  </a:lnTo>
                  <a:lnTo>
                    <a:pt x="432" y="201"/>
                  </a:lnTo>
                  <a:lnTo>
                    <a:pt x="455" y="185"/>
                  </a:lnTo>
                  <a:lnTo>
                    <a:pt x="476" y="166"/>
                  </a:lnTo>
                  <a:lnTo>
                    <a:pt x="498" y="151"/>
                  </a:lnTo>
                  <a:lnTo>
                    <a:pt x="549" y="134"/>
                  </a:lnTo>
                  <a:lnTo>
                    <a:pt x="618" y="120"/>
                  </a:lnTo>
                  <a:lnTo>
                    <a:pt x="694" y="108"/>
                  </a:lnTo>
                  <a:lnTo>
                    <a:pt x="776" y="100"/>
                  </a:lnTo>
                  <a:lnTo>
                    <a:pt x="936" y="99"/>
                  </a:lnTo>
                  <a:lnTo>
                    <a:pt x="1054" y="122"/>
                  </a:lnTo>
                  <a:lnTo>
                    <a:pt x="1069" y="142"/>
                  </a:lnTo>
                  <a:lnTo>
                    <a:pt x="1063" y="151"/>
                  </a:lnTo>
                  <a:lnTo>
                    <a:pt x="1049" y="156"/>
                  </a:lnTo>
                  <a:lnTo>
                    <a:pt x="928" y="147"/>
                  </a:lnTo>
                  <a:lnTo>
                    <a:pt x="829" y="158"/>
                  </a:lnTo>
                  <a:lnTo>
                    <a:pt x="727" y="183"/>
                  </a:lnTo>
                  <a:lnTo>
                    <a:pt x="677" y="200"/>
                  </a:lnTo>
                  <a:lnTo>
                    <a:pt x="628" y="216"/>
                  </a:lnTo>
                  <a:lnTo>
                    <a:pt x="579" y="234"/>
                  </a:lnTo>
                  <a:lnTo>
                    <a:pt x="532" y="251"/>
                  </a:lnTo>
                  <a:lnTo>
                    <a:pt x="494" y="271"/>
                  </a:lnTo>
                  <a:lnTo>
                    <a:pt x="458" y="291"/>
                  </a:lnTo>
                  <a:lnTo>
                    <a:pt x="419" y="304"/>
                  </a:lnTo>
                  <a:lnTo>
                    <a:pt x="375" y="301"/>
                  </a:lnTo>
                  <a:lnTo>
                    <a:pt x="329" y="286"/>
                  </a:lnTo>
                  <a:lnTo>
                    <a:pt x="284" y="263"/>
                  </a:lnTo>
                  <a:lnTo>
                    <a:pt x="262" y="250"/>
                  </a:lnTo>
                  <a:lnTo>
                    <a:pt x="239" y="234"/>
                  </a:lnTo>
                  <a:lnTo>
                    <a:pt x="217" y="220"/>
                  </a:lnTo>
                  <a:lnTo>
                    <a:pt x="195" y="204"/>
                  </a:lnTo>
                  <a:lnTo>
                    <a:pt x="173" y="188"/>
                  </a:lnTo>
                  <a:lnTo>
                    <a:pt x="151" y="171"/>
                  </a:lnTo>
                  <a:lnTo>
                    <a:pt x="130" y="156"/>
                  </a:lnTo>
                  <a:lnTo>
                    <a:pt x="108" y="139"/>
                  </a:lnTo>
                  <a:lnTo>
                    <a:pt x="88" y="124"/>
                  </a:lnTo>
                  <a:lnTo>
                    <a:pt x="66" y="108"/>
                  </a:lnTo>
                  <a:lnTo>
                    <a:pt x="45" y="94"/>
                  </a:lnTo>
                  <a:lnTo>
                    <a:pt x="25" y="81"/>
                  </a:lnTo>
                  <a:lnTo>
                    <a:pt x="0" y="51"/>
                  </a:lnTo>
                  <a:lnTo>
                    <a:pt x="3" y="20"/>
                  </a:lnTo>
                  <a:lnTo>
                    <a:pt x="13" y="8"/>
                  </a:lnTo>
                  <a:lnTo>
                    <a:pt x="26" y="0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A63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10" name="任意多边形 108809"/>
            <p:cNvSpPr/>
            <p:nvPr/>
          </p:nvSpPr>
          <p:spPr>
            <a:xfrm>
              <a:off x="3166" y="2212"/>
              <a:ext cx="241" cy="355"/>
            </a:xfrm>
            <a:custGeom>
              <a:avLst/>
              <a:gdLst/>
              <a:ahLst/>
              <a:cxnLst/>
              <a:rect l="0" t="0" r="0" b="0"/>
              <a:pathLst>
                <a:path w="964" h="1421">
                  <a:moveTo>
                    <a:pt x="70" y="1112"/>
                  </a:moveTo>
                  <a:lnTo>
                    <a:pt x="93" y="1096"/>
                  </a:lnTo>
                  <a:lnTo>
                    <a:pt x="119" y="1082"/>
                  </a:lnTo>
                  <a:lnTo>
                    <a:pt x="145" y="1067"/>
                  </a:lnTo>
                  <a:lnTo>
                    <a:pt x="172" y="1054"/>
                  </a:lnTo>
                  <a:lnTo>
                    <a:pt x="148" y="1033"/>
                  </a:lnTo>
                  <a:lnTo>
                    <a:pt x="124" y="1003"/>
                  </a:lnTo>
                  <a:lnTo>
                    <a:pt x="101" y="968"/>
                  </a:lnTo>
                  <a:lnTo>
                    <a:pt x="89" y="949"/>
                  </a:lnTo>
                  <a:lnTo>
                    <a:pt x="78" y="929"/>
                  </a:lnTo>
                  <a:lnTo>
                    <a:pt x="56" y="887"/>
                  </a:lnTo>
                  <a:lnTo>
                    <a:pt x="38" y="844"/>
                  </a:lnTo>
                  <a:lnTo>
                    <a:pt x="22" y="800"/>
                  </a:lnTo>
                  <a:lnTo>
                    <a:pt x="9" y="758"/>
                  </a:lnTo>
                  <a:lnTo>
                    <a:pt x="0" y="679"/>
                  </a:lnTo>
                  <a:lnTo>
                    <a:pt x="5" y="647"/>
                  </a:lnTo>
                  <a:lnTo>
                    <a:pt x="16" y="621"/>
                  </a:lnTo>
                  <a:lnTo>
                    <a:pt x="25" y="611"/>
                  </a:lnTo>
                  <a:lnTo>
                    <a:pt x="35" y="603"/>
                  </a:lnTo>
                  <a:lnTo>
                    <a:pt x="62" y="593"/>
                  </a:lnTo>
                  <a:lnTo>
                    <a:pt x="145" y="605"/>
                  </a:lnTo>
                  <a:lnTo>
                    <a:pt x="129" y="574"/>
                  </a:lnTo>
                  <a:lnTo>
                    <a:pt x="115" y="539"/>
                  </a:lnTo>
                  <a:lnTo>
                    <a:pt x="101" y="501"/>
                  </a:lnTo>
                  <a:lnTo>
                    <a:pt x="89" y="463"/>
                  </a:lnTo>
                  <a:lnTo>
                    <a:pt x="61" y="313"/>
                  </a:lnTo>
                  <a:lnTo>
                    <a:pt x="63" y="251"/>
                  </a:lnTo>
                  <a:lnTo>
                    <a:pt x="70" y="227"/>
                  </a:lnTo>
                  <a:lnTo>
                    <a:pt x="80" y="207"/>
                  </a:lnTo>
                  <a:lnTo>
                    <a:pt x="94" y="193"/>
                  </a:lnTo>
                  <a:lnTo>
                    <a:pt x="114" y="187"/>
                  </a:lnTo>
                  <a:lnTo>
                    <a:pt x="165" y="197"/>
                  </a:lnTo>
                  <a:lnTo>
                    <a:pt x="176" y="158"/>
                  </a:lnTo>
                  <a:lnTo>
                    <a:pt x="190" y="124"/>
                  </a:lnTo>
                  <a:lnTo>
                    <a:pt x="205" y="91"/>
                  </a:lnTo>
                  <a:lnTo>
                    <a:pt x="224" y="64"/>
                  </a:lnTo>
                  <a:lnTo>
                    <a:pt x="234" y="53"/>
                  </a:lnTo>
                  <a:lnTo>
                    <a:pt x="245" y="41"/>
                  </a:lnTo>
                  <a:lnTo>
                    <a:pt x="267" y="23"/>
                  </a:lnTo>
                  <a:lnTo>
                    <a:pt x="290" y="9"/>
                  </a:lnTo>
                  <a:lnTo>
                    <a:pt x="315" y="1"/>
                  </a:lnTo>
                  <a:lnTo>
                    <a:pt x="364" y="0"/>
                  </a:lnTo>
                  <a:lnTo>
                    <a:pt x="413" y="23"/>
                  </a:lnTo>
                  <a:lnTo>
                    <a:pt x="455" y="71"/>
                  </a:lnTo>
                  <a:lnTo>
                    <a:pt x="475" y="106"/>
                  </a:lnTo>
                  <a:lnTo>
                    <a:pt x="490" y="148"/>
                  </a:lnTo>
                  <a:lnTo>
                    <a:pt x="516" y="130"/>
                  </a:lnTo>
                  <a:lnTo>
                    <a:pt x="539" y="116"/>
                  </a:lnTo>
                  <a:lnTo>
                    <a:pt x="580" y="95"/>
                  </a:lnTo>
                  <a:lnTo>
                    <a:pt x="614" y="85"/>
                  </a:lnTo>
                  <a:lnTo>
                    <a:pt x="639" y="85"/>
                  </a:lnTo>
                  <a:lnTo>
                    <a:pt x="674" y="108"/>
                  </a:lnTo>
                  <a:lnTo>
                    <a:pt x="687" y="156"/>
                  </a:lnTo>
                  <a:lnTo>
                    <a:pt x="683" y="220"/>
                  </a:lnTo>
                  <a:lnTo>
                    <a:pt x="676" y="256"/>
                  </a:lnTo>
                  <a:lnTo>
                    <a:pt x="667" y="293"/>
                  </a:lnTo>
                  <a:lnTo>
                    <a:pt x="654" y="329"/>
                  </a:lnTo>
                  <a:lnTo>
                    <a:pt x="641" y="362"/>
                  </a:lnTo>
                  <a:lnTo>
                    <a:pt x="627" y="394"/>
                  </a:lnTo>
                  <a:lnTo>
                    <a:pt x="612" y="423"/>
                  </a:lnTo>
                  <a:lnTo>
                    <a:pt x="654" y="411"/>
                  </a:lnTo>
                  <a:lnTo>
                    <a:pt x="690" y="407"/>
                  </a:lnTo>
                  <a:lnTo>
                    <a:pt x="745" y="418"/>
                  </a:lnTo>
                  <a:lnTo>
                    <a:pt x="783" y="450"/>
                  </a:lnTo>
                  <a:lnTo>
                    <a:pt x="803" y="498"/>
                  </a:lnTo>
                  <a:lnTo>
                    <a:pt x="810" y="556"/>
                  </a:lnTo>
                  <a:lnTo>
                    <a:pt x="806" y="619"/>
                  </a:lnTo>
                  <a:lnTo>
                    <a:pt x="792" y="683"/>
                  </a:lnTo>
                  <a:lnTo>
                    <a:pt x="781" y="713"/>
                  </a:lnTo>
                  <a:lnTo>
                    <a:pt x="771" y="741"/>
                  </a:lnTo>
                  <a:lnTo>
                    <a:pt x="835" y="724"/>
                  </a:lnTo>
                  <a:lnTo>
                    <a:pt x="886" y="723"/>
                  </a:lnTo>
                  <a:lnTo>
                    <a:pt x="922" y="735"/>
                  </a:lnTo>
                  <a:lnTo>
                    <a:pt x="946" y="757"/>
                  </a:lnTo>
                  <a:lnTo>
                    <a:pt x="960" y="789"/>
                  </a:lnTo>
                  <a:lnTo>
                    <a:pt x="964" y="830"/>
                  </a:lnTo>
                  <a:lnTo>
                    <a:pt x="960" y="877"/>
                  </a:lnTo>
                  <a:lnTo>
                    <a:pt x="949" y="928"/>
                  </a:lnTo>
                  <a:lnTo>
                    <a:pt x="933" y="982"/>
                  </a:lnTo>
                  <a:lnTo>
                    <a:pt x="923" y="1009"/>
                  </a:lnTo>
                  <a:lnTo>
                    <a:pt x="913" y="1038"/>
                  </a:lnTo>
                  <a:lnTo>
                    <a:pt x="902" y="1065"/>
                  </a:lnTo>
                  <a:lnTo>
                    <a:pt x="891" y="1092"/>
                  </a:lnTo>
                  <a:lnTo>
                    <a:pt x="878" y="1119"/>
                  </a:lnTo>
                  <a:lnTo>
                    <a:pt x="866" y="1145"/>
                  </a:lnTo>
                  <a:lnTo>
                    <a:pt x="853" y="1169"/>
                  </a:lnTo>
                  <a:lnTo>
                    <a:pt x="842" y="1192"/>
                  </a:lnTo>
                  <a:lnTo>
                    <a:pt x="830" y="1216"/>
                  </a:lnTo>
                  <a:lnTo>
                    <a:pt x="819" y="1235"/>
                  </a:lnTo>
                  <a:lnTo>
                    <a:pt x="798" y="1271"/>
                  </a:lnTo>
                  <a:lnTo>
                    <a:pt x="783" y="1297"/>
                  </a:lnTo>
                  <a:lnTo>
                    <a:pt x="768" y="1311"/>
                  </a:lnTo>
                  <a:lnTo>
                    <a:pt x="753" y="1317"/>
                  </a:lnTo>
                  <a:lnTo>
                    <a:pt x="721" y="1312"/>
                  </a:lnTo>
                  <a:lnTo>
                    <a:pt x="701" y="1288"/>
                  </a:lnTo>
                  <a:lnTo>
                    <a:pt x="705" y="1250"/>
                  </a:lnTo>
                  <a:lnTo>
                    <a:pt x="718" y="1230"/>
                  </a:lnTo>
                  <a:lnTo>
                    <a:pt x="732" y="1205"/>
                  </a:lnTo>
                  <a:lnTo>
                    <a:pt x="749" y="1181"/>
                  </a:lnTo>
                  <a:lnTo>
                    <a:pt x="768" y="1154"/>
                  </a:lnTo>
                  <a:lnTo>
                    <a:pt x="788" y="1127"/>
                  </a:lnTo>
                  <a:lnTo>
                    <a:pt x="806" y="1097"/>
                  </a:lnTo>
                  <a:lnTo>
                    <a:pt x="825" y="1069"/>
                  </a:lnTo>
                  <a:lnTo>
                    <a:pt x="843" y="1038"/>
                  </a:lnTo>
                  <a:lnTo>
                    <a:pt x="860" y="1008"/>
                  </a:lnTo>
                  <a:lnTo>
                    <a:pt x="874" y="977"/>
                  </a:lnTo>
                  <a:lnTo>
                    <a:pt x="893" y="917"/>
                  </a:lnTo>
                  <a:lnTo>
                    <a:pt x="899" y="859"/>
                  </a:lnTo>
                  <a:lnTo>
                    <a:pt x="893" y="830"/>
                  </a:lnTo>
                  <a:lnTo>
                    <a:pt x="882" y="803"/>
                  </a:lnTo>
                  <a:lnTo>
                    <a:pt x="866" y="790"/>
                  </a:lnTo>
                  <a:lnTo>
                    <a:pt x="844" y="791"/>
                  </a:lnTo>
                  <a:lnTo>
                    <a:pt x="786" y="819"/>
                  </a:lnTo>
                  <a:lnTo>
                    <a:pt x="757" y="839"/>
                  </a:lnTo>
                  <a:lnTo>
                    <a:pt x="728" y="860"/>
                  </a:lnTo>
                  <a:lnTo>
                    <a:pt x="705" y="875"/>
                  </a:lnTo>
                  <a:lnTo>
                    <a:pt x="690" y="884"/>
                  </a:lnTo>
                  <a:lnTo>
                    <a:pt x="650" y="892"/>
                  </a:lnTo>
                  <a:lnTo>
                    <a:pt x="636" y="871"/>
                  </a:lnTo>
                  <a:lnTo>
                    <a:pt x="639" y="829"/>
                  </a:lnTo>
                  <a:lnTo>
                    <a:pt x="647" y="802"/>
                  </a:lnTo>
                  <a:lnTo>
                    <a:pt x="658" y="772"/>
                  </a:lnTo>
                  <a:lnTo>
                    <a:pt x="669" y="741"/>
                  </a:lnTo>
                  <a:lnTo>
                    <a:pt x="682" y="709"/>
                  </a:lnTo>
                  <a:lnTo>
                    <a:pt x="695" y="677"/>
                  </a:lnTo>
                  <a:lnTo>
                    <a:pt x="708" y="647"/>
                  </a:lnTo>
                  <a:lnTo>
                    <a:pt x="727" y="593"/>
                  </a:lnTo>
                  <a:lnTo>
                    <a:pt x="736" y="556"/>
                  </a:lnTo>
                  <a:lnTo>
                    <a:pt x="734" y="519"/>
                  </a:lnTo>
                  <a:lnTo>
                    <a:pt x="726" y="496"/>
                  </a:lnTo>
                  <a:lnTo>
                    <a:pt x="713" y="483"/>
                  </a:lnTo>
                  <a:lnTo>
                    <a:pt x="696" y="479"/>
                  </a:lnTo>
                  <a:lnTo>
                    <a:pt x="655" y="490"/>
                  </a:lnTo>
                  <a:lnTo>
                    <a:pt x="607" y="516"/>
                  </a:lnTo>
                  <a:lnTo>
                    <a:pt x="584" y="530"/>
                  </a:lnTo>
                  <a:lnTo>
                    <a:pt x="561" y="543"/>
                  </a:lnTo>
                  <a:lnTo>
                    <a:pt x="540" y="554"/>
                  </a:lnTo>
                  <a:lnTo>
                    <a:pt x="522" y="559"/>
                  </a:lnTo>
                  <a:lnTo>
                    <a:pt x="498" y="552"/>
                  </a:lnTo>
                  <a:lnTo>
                    <a:pt x="493" y="507"/>
                  </a:lnTo>
                  <a:lnTo>
                    <a:pt x="503" y="464"/>
                  </a:lnTo>
                  <a:lnTo>
                    <a:pt x="520" y="423"/>
                  </a:lnTo>
                  <a:lnTo>
                    <a:pt x="530" y="402"/>
                  </a:lnTo>
                  <a:lnTo>
                    <a:pt x="540" y="381"/>
                  </a:lnTo>
                  <a:lnTo>
                    <a:pt x="562" y="340"/>
                  </a:lnTo>
                  <a:lnTo>
                    <a:pt x="584" y="300"/>
                  </a:lnTo>
                  <a:lnTo>
                    <a:pt x="601" y="259"/>
                  </a:lnTo>
                  <a:lnTo>
                    <a:pt x="611" y="174"/>
                  </a:lnTo>
                  <a:lnTo>
                    <a:pt x="566" y="195"/>
                  </a:lnTo>
                  <a:lnTo>
                    <a:pt x="536" y="219"/>
                  </a:lnTo>
                  <a:lnTo>
                    <a:pt x="512" y="249"/>
                  </a:lnTo>
                  <a:lnTo>
                    <a:pt x="498" y="265"/>
                  </a:lnTo>
                  <a:lnTo>
                    <a:pt x="484" y="286"/>
                  </a:lnTo>
                  <a:lnTo>
                    <a:pt x="464" y="307"/>
                  </a:lnTo>
                  <a:lnTo>
                    <a:pt x="450" y="317"/>
                  </a:lnTo>
                  <a:lnTo>
                    <a:pt x="432" y="311"/>
                  </a:lnTo>
                  <a:lnTo>
                    <a:pt x="417" y="225"/>
                  </a:lnTo>
                  <a:lnTo>
                    <a:pt x="409" y="169"/>
                  </a:lnTo>
                  <a:lnTo>
                    <a:pt x="402" y="140"/>
                  </a:lnTo>
                  <a:lnTo>
                    <a:pt x="393" y="116"/>
                  </a:lnTo>
                  <a:lnTo>
                    <a:pt x="380" y="94"/>
                  </a:lnTo>
                  <a:lnTo>
                    <a:pt x="364" y="79"/>
                  </a:lnTo>
                  <a:lnTo>
                    <a:pt x="342" y="68"/>
                  </a:lnTo>
                  <a:lnTo>
                    <a:pt x="313" y="67"/>
                  </a:lnTo>
                  <a:lnTo>
                    <a:pt x="280" y="84"/>
                  </a:lnTo>
                  <a:lnTo>
                    <a:pt x="259" y="122"/>
                  </a:lnTo>
                  <a:lnTo>
                    <a:pt x="241" y="224"/>
                  </a:lnTo>
                  <a:lnTo>
                    <a:pt x="232" y="269"/>
                  </a:lnTo>
                  <a:lnTo>
                    <a:pt x="226" y="286"/>
                  </a:lnTo>
                  <a:lnTo>
                    <a:pt x="217" y="298"/>
                  </a:lnTo>
                  <a:lnTo>
                    <a:pt x="190" y="300"/>
                  </a:lnTo>
                  <a:lnTo>
                    <a:pt x="143" y="268"/>
                  </a:lnTo>
                  <a:lnTo>
                    <a:pt x="129" y="322"/>
                  </a:lnTo>
                  <a:lnTo>
                    <a:pt x="138" y="393"/>
                  </a:lnTo>
                  <a:lnTo>
                    <a:pt x="147" y="432"/>
                  </a:lnTo>
                  <a:lnTo>
                    <a:pt x="160" y="473"/>
                  </a:lnTo>
                  <a:lnTo>
                    <a:pt x="173" y="514"/>
                  </a:lnTo>
                  <a:lnTo>
                    <a:pt x="187" y="554"/>
                  </a:lnTo>
                  <a:lnTo>
                    <a:pt x="200" y="592"/>
                  </a:lnTo>
                  <a:lnTo>
                    <a:pt x="210" y="626"/>
                  </a:lnTo>
                  <a:lnTo>
                    <a:pt x="221" y="683"/>
                  </a:lnTo>
                  <a:lnTo>
                    <a:pt x="218" y="703"/>
                  </a:lnTo>
                  <a:lnTo>
                    <a:pt x="210" y="714"/>
                  </a:lnTo>
                  <a:lnTo>
                    <a:pt x="170" y="713"/>
                  </a:lnTo>
                  <a:lnTo>
                    <a:pt x="128" y="691"/>
                  </a:lnTo>
                  <a:lnTo>
                    <a:pt x="107" y="679"/>
                  </a:lnTo>
                  <a:lnTo>
                    <a:pt x="84" y="673"/>
                  </a:lnTo>
                  <a:lnTo>
                    <a:pt x="70" y="704"/>
                  </a:lnTo>
                  <a:lnTo>
                    <a:pt x="65" y="736"/>
                  </a:lnTo>
                  <a:lnTo>
                    <a:pt x="70" y="767"/>
                  </a:lnTo>
                  <a:lnTo>
                    <a:pt x="80" y="799"/>
                  </a:lnTo>
                  <a:lnTo>
                    <a:pt x="98" y="830"/>
                  </a:lnTo>
                  <a:lnTo>
                    <a:pt x="108" y="846"/>
                  </a:lnTo>
                  <a:lnTo>
                    <a:pt x="120" y="861"/>
                  </a:lnTo>
                  <a:lnTo>
                    <a:pt x="145" y="892"/>
                  </a:lnTo>
                  <a:lnTo>
                    <a:pt x="157" y="906"/>
                  </a:lnTo>
                  <a:lnTo>
                    <a:pt x="170" y="920"/>
                  </a:lnTo>
                  <a:lnTo>
                    <a:pt x="185" y="935"/>
                  </a:lnTo>
                  <a:lnTo>
                    <a:pt x="197" y="949"/>
                  </a:lnTo>
                  <a:lnTo>
                    <a:pt x="210" y="963"/>
                  </a:lnTo>
                  <a:lnTo>
                    <a:pt x="223" y="976"/>
                  </a:lnTo>
                  <a:lnTo>
                    <a:pt x="235" y="989"/>
                  </a:lnTo>
                  <a:lnTo>
                    <a:pt x="246" y="1000"/>
                  </a:lnTo>
                  <a:lnTo>
                    <a:pt x="266" y="1024"/>
                  </a:lnTo>
                  <a:lnTo>
                    <a:pt x="288" y="1064"/>
                  </a:lnTo>
                  <a:lnTo>
                    <a:pt x="288" y="1080"/>
                  </a:lnTo>
                  <a:lnTo>
                    <a:pt x="277" y="1093"/>
                  </a:lnTo>
                  <a:lnTo>
                    <a:pt x="261" y="1105"/>
                  </a:lnTo>
                  <a:lnTo>
                    <a:pt x="243" y="1112"/>
                  </a:lnTo>
                  <a:lnTo>
                    <a:pt x="204" y="1124"/>
                  </a:lnTo>
                  <a:lnTo>
                    <a:pt x="129" y="1155"/>
                  </a:lnTo>
                  <a:lnTo>
                    <a:pt x="132" y="1191"/>
                  </a:lnTo>
                  <a:lnTo>
                    <a:pt x="142" y="1210"/>
                  </a:lnTo>
                  <a:lnTo>
                    <a:pt x="160" y="1229"/>
                  </a:lnTo>
                  <a:lnTo>
                    <a:pt x="182" y="1247"/>
                  </a:lnTo>
                  <a:lnTo>
                    <a:pt x="206" y="1265"/>
                  </a:lnTo>
                  <a:lnTo>
                    <a:pt x="236" y="1281"/>
                  </a:lnTo>
                  <a:lnTo>
                    <a:pt x="267" y="1298"/>
                  </a:lnTo>
                  <a:lnTo>
                    <a:pt x="299" y="1314"/>
                  </a:lnTo>
                  <a:lnTo>
                    <a:pt x="331" y="1328"/>
                  </a:lnTo>
                  <a:lnTo>
                    <a:pt x="364" y="1339"/>
                  </a:lnTo>
                  <a:lnTo>
                    <a:pt x="395" y="1350"/>
                  </a:lnTo>
                  <a:lnTo>
                    <a:pt x="449" y="1365"/>
                  </a:lnTo>
                  <a:lnTo>
                    <a:pt x="489" y="1370"/>
                  </a:lnTo>
                  <a:lnTo>
                    <a:pt x="509" y="1383"/>
                  </a:lnTo>
                  <a:lnTo>
                    <a:pt x="508" y="1395"/>
                  </a:lnTo>
                  <a:lnTo>
                    <a:pt x="496" y="1404"/>
                  </a:lnTo>
                  <a:lnTo>
                    <a:pt x="464" y="1415"/>
                  </a:lnTo>
                  <a:lnTo>
                    <a:pt x="429" y="1421"/>
                  </a:lnTo>
                  <a:lnTo>
                    <a:pt x="353" y="1418"/>
                  </a:lnTo>
                  <a:lnTo>
                    <a:pt x="272" y="1397"/>
                  </a:lnTo>
                  <a:lnTo>
                    <a:pt x="234" y="1382"/>
                  </a:lnTo>
                  <a:lnTo>
                    <a:pt x="196" y="1363"/>
                  </a:lnTo>
                  <a:lnTo>
                    <a:pt x="161" y="1339"/>
                  </a:lnTo>
                  <a:lnTo>
                    <a:pt x="130" y="1314"/>
                  </a:lnTo>
                  <a:lnTo>
                    <a:pt x="116" y="1299"/>
                  </a:lnTo>
                  <a:lnTo>
                    <a:pt x="105" y="1285"/>
                  </a:lnTo>
                  <a:lnTo>
                    <a:pt x="83" y="1254"/>
                  </a:lnTo>
                  <a:lnTo>
                    <a:pt x="60" y="1186"/>
                  </a:lnTo>
                  <a:lnTo>
                    <a:pt x="60" y="1169"/>
                  </a:lnTo>
                  <a:lnTo>
                    <a:pt x="61" y="1150"/>
                  </a:lnTo>
                  <a:lnTo>
                    <a:pt x="70" y="1112"/>
                  </a:lnTo>
                  <a:lnTo>
                    <a:pt x="70" y="1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11" name="任意多边形 108810"/>
            <p:cNvSpPr/>
            <p:nvPr/>
          </p:nvSpPr>
          <p:spPr>
            <a:xfrm>
              <a:off x="2976" y="2588"/>
              <a:ext cx="340" cy="271"/>
            </a:xfrm>
            <a:custGeom>
              <a:avLst/>
              <a:gdLst/>
              <a:ahLst/>
              <a:cxnLst/>
              <a:rect l="0" t="0" r="0" b="0"/>
              <a:pathLst>
                <a:path w="1361" h="1086">
                  <a:moveTo>
                    <a:pt x="842" y="58"/>
                  </a:moveTo>
                  <a:lnTo>
                    <a:pt x="840" y="117"/>
                  </a:lnTo>
                  <a:lnTo>
                    <a:pt x="842" y="177"/>
                  </a:lnTo>
                  <a:lnTo>
                    <a:pt x="774" y="161"/>
                  </a:lnTo>
                  <a:lnTo>
                    <a:pt x="688" y="157"/>
                  </a:lnTo>
                  <a:lnTo>
                    <a:pt x="505" y="185"/>
                  </a:lnTo>
                  <a:lnTo>
                    <a:pt x="434" y="215"/>
                  </a:lnTo>
                  <a:lnTo>
                    <a:pt x="390" y="258"/>
                  </a:lnTo>
                  <a:lnTo>
                    <a:pt x="384" y="284"/>
                  </a:lnTo>
                  <a:lnTo>
                    <a:pt x="389" y="312"/>
                  </a:lnTo>
                  <a:lnTo>
                    <a:pt x="397" y="328"/>
                  </a:lnTo>
                  <a:lnTo>
                    <a:pt x="407" y="343"/>
                  </a:lnTo>
                  <a:lnTo>
                    <a:pt x="422" y="360"/>
                  </a:lnTo>
                  <a:lnTo>
                    <a:pt x="440" y="378"/>
                  </a:lnTo>
                  <a:lnTo>
                    <a:pt x="290" y="400"/>
                  </a:lnTo>
                  <a:lnTo>
                    <a:pt x="214" y="423"/>
                  </a:lnTo>
                  <a:lnTo>
                    <a:pt x="146" y="451"/>
                  </a:lnTo>
                  <a:lnTo>
                    <a:pt x="118" y="467"/>
                  </a:lnTo>
                  <a:lnTo>
                    <a:pt x="94" y="484"/>
                  </a:lnTo>
                  <a:lnTo>
                    <a:pt x="64" y="520"/>
                  </a:lnTo>
                  <a:lnTo>
                    <a:pt x="64" y="560"/>
                  </a:lnTo>
                  <a:lnTo>
                    <a:pt x="76" y="579"/>
                  </a:lnTo>
                  <a:lnTo>
                    <a:pt x="86" y="589"/>
                  </a:lnTo>
                  <a:lnTo>
                    <a:pt x="99" y="600"/>
                  </a:lnTo>
                  <a:lnTo>
                    <a:pt x="83" y="614"/>
                  </a:lnTo>
                  <a:lnTo>
                    <a:pt x="70" y="628"/>
                  </a:lnTo>
                  <a:lnTo>
                    <a:pt x="46" y="658"/>
                  </a:lnTo>
                  <a:lnTo>
                    <a:pt x="12" y="717"/>
                  </a:lnTo>
                  <a:lnTo>
                    <a:pt x="0" y="775"/>
                  </a:lnTo>
                  <a:lnTo>
                    <a:pt x="3" y="827"/>
                  </a:lnTo>
                  <a:lnTo>
                    <a:pt x="12" y="851"/>
                  </a:lnTo>
                  <a:lnTo>
                    <a:pt x="27" y="870"/>
                  </a:lnTo>
                  <a:lnTo>
                    <a:pt x="47" y="887"/>
                  </a:lnTo>
                  <a:lnTo>
                    <a:pt x="70" y="900"/>
                  </a:lnTo>
                  <a:lnTo>
                    <a:pt x="100" y="909"/>
                  </a:lnTo>
                  <a:lnTo>
                    <a:pt x="135" y="914"/>
                  </a:lnTo>
                  <a:lnTo>
                    <a:pt x="217" y="906"/>
                  </a:lnTo>
                  <a:lnTo>
                    <a:pt x="215" y="965"/>
                  </a:lnTo>
                  <a:lnTo>
                    <a:pt x="217" y="1011"/>
                  </a:lnTo>
                  <a:lnTo>
                    <a:pt x="225" y="1044"/>
                  </a:lnTo>
                  <a:lnTo>
                    <a:pt x="238" y="1068"/>
                  </a:lnTo>
                  <a:lnTo>
                    <a:pt x="255" y="1081"/>
                  </a:lnTo>
                  <a:lnTo>
                    <a:pt x="275" y="1086"/>
                  </a:lnTo>
                  <a:lnTo>
                    <a:pt x="324" y="1073"/>
                  </a:lnTo>
                  <a:lnTo>
                    <a:pt x="350" y="1057"/>
                  </a:lnTo>
                  <a:lnTo>
                    <a:pt x="377" y="1037"/>
                  </a:lnTo>
                  <a:lnTo>
                    <a:pt x="404" y="1012"/>
                  </a:lnTo>
                  <a:lnTo>
                    <a:pt x="418" y="999"/>
                  </a:lnTo>
                  <a:lnTo>
                    <a:pt x="431" y="986"/>
                  </a:lnTo>
                  <a:lnTo>
                    <a:pt x="444" y="972"/>
                  </a:lnTo>
                  <a:lnTo>
                    <a:pt x="456" y="958"/>
                  </a:lnTo>
                  <a:lnTo>
                    <a:pt x="479" y="930"/>
                  </a:lnTo>
                  <a:lnTo>
                    <a:pt x="500" y="901"/>
                  </a:lnTo>
                  <a:lnTo>
                    <a:pt x="516" y="874"/>
                  </a:lnTo>
                  <a:lnTo>
                    <a:pt x="528" y="917"/>
                  </a:lnTo>
                  <a:lnTo>
                    <a:pt x="542" y="949"/>
                  </a:lnTo>
                  <a:lnTo>
                    <a:pt x="559" y="975"/>
                  </a:lnTo>
                  <a:lnTo>
                    <a:pt x="578" y="993"/>
                  </a:lnTo>
                  <a:lnTo>
                    <a:pt x="601" y="1004"/>
                  </a:lnTo>
                  <a:lnTo>
                    <a:pt x="625" y="1008"/>
                  </a:lnTo>
                  <a:lnTo>
                    <a:pt x="676" y="1003"/>
                  </a:lnTo>
                  <a:lnTo>
                    <a:pt x="730" y="980"/>
                  </a:lnTo>
                  <a:lnTo>
                    <a:pt x="757" y="963"/>
                  </a:lnTo>
                  <a:lnTo>
                    <a:pt x="783" y="944"/>
                  </a:lnTo>
                  <a:lnTo>
                    <a:pt x="809" y="922"/>
                  </a:lnTo>
                  <a:lnTo>
                    <a:pt x="832" y="900"/>
                  </a:lnTo>
                  <a:lnTo>
                    <a:pt x="853" y="876"/>
                  </a:lnTo>
                  <a:lnTo>
                    <a:pt x="872" y="852"/>
                  </a:lnTo>
                  <a:lnTo>
                    <a:pt x="880" y="887"/>
                  </a:lnTo>
                  <a:lnTo>
                    <a:pt x="890" y="917"/>
                  </a:lnTo>
                  <a:lnTo>
                    <a:pt x="900" y="941"/>
                  </a:lnTo>
                  <a:lnTo>
                    <a:pt x="913" y="962"/>
                  </a:lnTo>
                  <a:lnTo>
                    <a:pt x="926" y="977"/>
                  </a:lnTo>
                  <a:lnTo>
                    <a:pt x="940" y="988"/>
                  </a:lnTo>
                  <a:lnTo>
                    <a:pt x="973" y="998"/>
                  </a:lnTo>
                  <a:lnTo>
                    <a:pt x="1007" y="993"/>
                  </a:lnTo>
                  <a:lnTo>
                    <a:pt x="1045" y="976"/>
                  </a:lnTo>
                  <a:lnTo>
                    <a:pt x="1083" y="949"/>
                  </a:lnTo>
                  <a:lnTo>
                    <a:pt x="1103" y="932"/>
                  </a:lnTo>
                  <a:lnTo>
                    <a:pt x="1122" y="914"/>
                  </a:lnTo>
                  <a:lnTo>
                    <a:pt x="1141" y="894"/>
                  </a:lnTo>
                  <a:lnTo>
                    <a:pt x="1161" y="873"/>
                  </a:lnTo>
                  <a:lnTo>
                    <a:pt x="1180" y="851"/>
                  </a:lnTo>
                  <a:lnTo>
                    <a:pt x="1199" y="828"/>
                  </a:lnTo>
                  <a:lnTo>
                    <a:pt x="1217" y="805"/>
                  </a:lnTo>
                  <a:lnTo>
                    <a:pt x="1234" y="780"/>
                  </a:lnTo>
                  <a:lnTo>
                    <a:pt x="1252" y="757"/>
                  </a:lnTo>
                  <a:lnTo>
                    <a:pt x="1268" y="734"/>
                  </a:lnTo>
                  <a:lnTo>
                    <a:pt x="1283" y="711"/>
                  </a:lnTo>
                  <a:lnTo>
                    <a:pt x="1297" y="689"/>
                  </a:lnTo>
                  <a:lnTo>
                    <a:pt x="1310" y="667"/>
                  </a:lnTo>
                  <a:lnTo>
                    <a:pt x="1323" y="647"/>
                  </a:lnTo>
                  <a:lnTo>
                    <a:pt x="1333" y="629"/>
                  </a:lnTo>
                  <a:lnTo>
                    <a:pt x="1342" y="613"/>
                  </a:lnTo>
                  <a:lnTo>
                    <a:pt x="1358" y="585"/>
                  </a:lnTo>
                  <a:lnTo>
                    <a:pt x="1361" y="548"/>
                  </a:lnTo>
                  <a:lnTo>
                    <a:pt x="1353" y="535"/>
                  </a:lnTo>
                  <a:lnTo>
                    <a:pt x="1340" y="524"/>
                  </a:lnTo>
                  <a:lnTo>
                    <a:pt x="1309" y="520"/>
                  </a:lnTo>
                  <a:lnTo>
                    <a:pt x="1279" y="542"/>
                  </a:lnTo>
                  <a:lnTo>
                    <a:pt x="1254" y="588"/>
                  </a:lnTo>
                  <a:lnTo>
                    <a:pt x="1241" y="615"/>
                  </a:lnTo>
                  <a:lnTo>
                    <a:pt x="1226" y="643"/>
                  </a:lnTo>
                  <a:lnTo>
                    <a:pt x="1212" y="674"/>
                  </a:lnTo>
                  <a:lnTo>
                    <a:pt x="1197" y="705"/>
                  </a:lnTo>
                  <a:lnTo>
                    <a:pt x="1181" y="736"/>
                  </a:lnTo>
                  <a:lnTo>
                    <a:pt x="1165" y="767"/>
                  </a:lnTo>
                  <a:lnTo>
                    <a:pt x="1147" y="797"/>
                  </a:lnTo>
                  <a:lnTo>
                    <a:pt x="1127" y="824"/>
                  </a:lnTo>
                  <a:lnTo>
                    <a:pt x="1107" y="850"/>
                  </a:lnTo>
                  <a:lnTo>
                    <a:pt x="1096" y="861"/>
                  </a:lnTo>
                  <a:lnTo>
                    <a:pt x="1085" y="872"/>
                  </a:lnTo>
                  <a:lnTo>
                    <a:pt x="1062" y="890"/>
                  </a:lnTo>
                  <a:lnTo>
                    <a:pt x="1036" y="905"/>
                  </a:lnTo>
                  <a:lnTo>
                    <a:pt x="1009" y="914"/>
                  </a:lnTo>
                  <a:lnTo>
                    <a:pt x="980" y="918"/>
                  </a:lnTo>
                  <a:lnTo>
                    <a:pt x="962" y="912"/>
                  </a:lnTo>
                  <a:lnTo>
                    <a:pt x="952" y="891"/>
                  </a:lnTo>
                  <a:lnTo>
                    <a:pt x="947" y="827"/>
                  </a:lnTo>
                  <a:lnTo>
                    <a:pt x="956" y="711"/>
                  </a:lnTo>
                  <a:lnTo>
                    <a:pt x="951" y="686"/>
                  </a:lnTo>
                  <a:lnTo>
                    <a:pt x="942" y="672"/>
                  </a:lnTo>
                  <a:lnTo>
                    <a:pt x="916" y="671"/>
                  </a:lnTo>
                  <a:lnTo>
                    <a:pt x="882" y="695"/>
                  </a:lnTo>
                  <a:lnTo>
                    <a:pt x="862" y="716"/>
                  </a:lnTo>
                  <a:lnTo>
                    <a:pt x="841" y="739"/>
                  </a:lnTo>
                  <a:lnTo>
                    <a:pt x="821" y="765"/>
                  </a:lnTo>
                  <a:lnTo>
                    <a:pt x="800" y="792"/>
                  </a:lnTo>
                  <a:lnTo>
                    <a:pt x="778" y="819"/>
                  </a:lnTo>
                  <a:lnTo>
                    <a:pt x="759" y="845"/>
                  </a:lnTo>
                  <a:lnTo>
                    <a:pt x="739" y="869"/>
                  </a:lnTo>
                  <a:lnTo>
                    <a:pt x="721" y="890"/>
                  </a:lnTo>
                  <a:lnTo>
                    <a:pt x="706" y="905"/>
                  </a:lnTo>
                  <a:lnTo>
                    <a:pt x="693" y="916"/>
                  </a:lnTo>
                  <a:lnTo>
                    <a:pt x="661" y="931"/>
                  </a:lnTo>
                  <a:lnTo>
                    <a:pt x="638" y="935"/>
                  </a:lnTo>
                  <a:lnTo>
                    <a:pt x="608" y="919"/>
                  </a:lnTo>
                  <a:lnTo>
                    <a:pt x="596" y="878"/>
                  </a:lnTo>
                  <a:lnTo>
                    <a:pt x="595" y="824"/>
                  </a:lnTo>
                  <a:lnTo>
                    <a:pt x="590" y="729"/>
                  </a:lnTo>
                  <a:lnTo>
                    <a:pt x="583" y="716"/>
                  </a:lnTo>
                  <a:lnTo>
                    <a:pt x="572" y="711"/>
                  </a:lnTo>
                  <a:lnTo>
                    <a:pt x="531" y="729"/>
                  </a:lnTo>
                  <a:lnTo>
                    <a:pt x="498" y="758"/>
                  </a:lnTo>
                  <a:lnTo>
                    <a:pt x="471" y="793"/>
                  </a:lnTo>
                  <a:lnTo>
                    <a:pt x="458" y="812"/>
                  </a:lnTo>
                  <a:lnTo>
                    <a:pt x="445" y="833"/>
                  </a:lnTo>
                  <a:lnTo>
                    <a:pt x="434" y="852"/>
                  </a:lnTo>
                  <a:lnTo>
                    <a:pt x="421" y="873"/>
                  </a:lnTo>
                  <a:lnTo>
                    <a:pt x="408" y="892"/>
                  </a:lnTo>
                  <a:lnTo>
                    <a:pt x="397" y="912"/>
                  </a:lnTo>
                  <a:lnTo>
                    <a:pt x="382" y="930"/>
                  </a:lnTo>
                  <a:lnTo>
                    <a:pt x="369" y="946"/>
                  </a:lnTo>
                  <a:lnTo>
                    <a:pt x="354" y="962"/>
                  </a:lnTo>
                  <a:lnTo>
                    <a:pt x="337" y="976"/>
                  </a:lnTo>
                  <a:lnTo>
                    <a:pt x="320" y="988"/>
                  </a:lnTo>
                  <a:lnTo>
                    <a:pt x="301" y="997"/>
                  </a:lnTo>
                  <a:lnTo>
                    <a:pt x="297" y="949"/>
                  </a:lnTo>
                  <a:lnTo>
                    <a:pt x="302" y="910"/>
                  </a:lnTo>
                  <a:lnTo>
                    <a:pt x="315" y="874"/>
                  </a:lnTo>
                  <a:lnTo>
                    <a:pt x="333" y="830"/>
                  </a:lnTo>
                  <a:lnTo>
                    <a:pt x="345" y="787"/>
                  </a:lnTo>
                  <a:lnTo>
                    <a:pt x="340" y="776"/>
                  </a:lnTo>
                  <a:lnTo>
                    <a:pt x="330" y="774"/>
                  </a:lnTo>
                  <a:lnTo>
                    <a:pt x="296" y="783"/>
                  </a:lnTo>
                  <a:lnTo>
                    <a:pt x="250" y="803"/>
                  </a:lnTo>
                  <a:lnTo>
                    <a:pt x="223" y="815"/>
                  </a:lnTo>
                  <a:lnTo>
                    <a:pt x="195" y="825"/>
                  </a:lnTo>
                  <a:lnTo>
                    <a:pt x="141" y="838"/>
                  </a:lnTo>
                  <a:lnTo>
                    <a:pt x="95" y="830"/>
                  </a:lnTo>
                  <a:lnTo>
                    <a:pt x="76" y="816"/>
                  </a:lnTo>
                  <a:lnTo>
                    <a:pt x="60" y="794"/>
                  </a:lnTo>
                  <a:lnTo>
                    <a:pt x="58" y="756"/>
                  </a:lnTo>
                  <a:lnTo>
                    <a:pt x="67" y="736"/>
                  </a:lnTo>
                  <a:lnTo>
                    <a:pt x="81" y="718"/>
                  </a:lnTo>
                  <a:lnTo>
                    <a:pt x="99" y="701"/>
                  </a:lnTo>
                  <a:lnTo>
                    <a:pt x="118" y="685"/>
                  </a:lnTo>
                  <a:lnTo>
                    <a:pt x="140" y="668"/>
                  </a:lnTo>
                  <a:lnTo>
                    <a:pt x="161" y="653"/>
                  </a:lnTo>
                  <a:lnTo>
                    <a:pt x="212" y="594"/>
                  </a:lnTo>
                  <a:lnTo>
                    <a:pt x="210" y="580"/>
                  </a:lnTo>
                  <a:lnTo>
                    <a:pt x="199" y="569"/>
                  </a:lnTo>
                  <a:lnTo>
                    <a:pt x="180" y="556"/>
                  </a:lnTo>
                  <a:lnTo>
                    <a:pt x="149" y="545"/>
                  </a:lnTo>
                  <a:lnTo>
                    <a:pt x="165" y="524"/>
                  </a:lnTo>
                  <a:lnTo>
                    <a:pt x="188" y="507"/>
                  </a:lnTo>
                  <a:lnTo>
                    <a:pt x="219" y="491"/>
                  </a:lnTo>
                  <a:lnTo>
                    <a:pt x="253" y="478"/>
                  </a:lnTo>
                  <a:lnTo>
                    <a:pt x="293" y="467"/>
                  </a:lnTo>
                  <a:lnTo>
                    <a:pt x="335" y="457"/>
                  </a:lnTo>
                  <a:lnTo>
                    <a:pt x="417" y="440"/>
                  </a:lnTo>
                  <a:lnTo>
                    <a:pt x="546" y="405"/>
                  </a:lnTo>
                  <a:lnTo>
                    <a:pt x="568" y="379"/>
                  </a:lnTo>
                  <a:lnTo>
                    <a:pt x="564" y="364"/>
                  </a:lnTo>
                  <a:lnTo>
                    <a:pt x="547" y="346"/>
                  </a:lnTo>
                  <a:lnTo>
                    <a:pt x="527" y="333"/>
                  </a:lnTo>
                  <a:lnTo>
                    <a:pt x="506" y="320"/>
                  </a:lnTo>
                  <a:lnTo>
                    <a:pt x="469" y="290"/>
                  </a:lnTo>
                  <a:lnTo>
                    <a:pt x="478" y="276"/>
                  </a:lnTo>
                  <a:lnTo>
                    <a:pt x="489" y="263"/>
                  </a:lnTo>
                  <a:lnTo>
                    <a:pt x="501" y="252"/>
                  </a:lnTo>
                  <a:lnTo>
                    <a:pt x="514" y="244"/>
                  </a:lnTo>
                  <a:lnTo>
                    <a:pt x="543" y="231"/>
                  </a:lnTo>
                  <a:lnTo>
                    <a:pt x="577" y="224"/>
                  </a:lnTo>
                  <a:lnTo>
                    <a:pt x="650" y="227"/>
                  </a:lnTo>
                  <a:lnTo>
                    <a:pt x="726" y="243"/>
                  </a:lnTo>
                  <a:lnTo>
                    <a:pt x="800" y="261"/>
                  </a:lnTo>
                  <a:lnTo>
                    <a:pt x="863" y="273"/>
                  </a:lnTo>
                  <a:lnTo>
                    <a:pt x="908" y="272"/>
                  </a:lnTo>
                  <a:lnTo>
                    <a:pt x="929" y="249"/>
                  </a:lnTo>
                  <a:lnTo>
                    <a:pt x="929" y="208"/>
                  </a:lnTo>
                  <a:lnTo>
                    <a:pt x="920" y="169"/>
                  </a:lnTo>
                  <a:lnTo>
                    <a:pt x="909" y="89"/>
                  </a:lnTo>
                  <a:lnTo>
                    <a:pt x="924" y="77"/>
                  </a:lnTo>
                  <a:lnTo>
                    <a:pt x="942" y="72"/>
                  </a:lnTo>
                  <a:lnTo>
                    <a:pt x="987" y="79"/>
                  </a:lnTo>
                  <a:lnTo>
                    <a:pt x="1042" y="102"/>
                  </a:lnTo>
                  <a:lnTo>
                    <a:pt x="1072" y="119"/>
                  </a:lnTo>
                  <a:lnTo>
                    <a:pt x="1101" y="137"/>
                  </a:lnTo>
                  <a:lnTo>
                    <a:pt x="1130" y="157"/>
                  </a:lnTo>
                  <a:lnTo>
                    <a:pt x="1158" y="178"/>
                  </a:lnTo>
                  <a:lnTo>
                    <a:pt x="1185" y="200"/>
                  </a:lnTo>
                  <a:lnTo>
                    <a:pt x="1210" y="222"/>
                  </a:lnTo>
                  <a:lnTo>
                    <a:pt x="1232" y="243"/>
                  </a:lnTo>
                  <a:lnTo>
                    <a:pt x="1250" y="262"/>
                  </a:lnTo>
                  <a:lnTo>
                    <a:pt x="1274" y="293"/>
                  </a:lnTo>
                  <a:lnTo>
                    <a:pt x="1284" y="303"/>
                  </a:lnTo>
                  <a:lnTo>
                    <a:pt x="1296" y="304"/>
                  </a:lnTo>
                  <a:lnTo>
                    <a:pt x="1308" y="284"/>
                  </a:lnTo>
                  <a:lnTo>
                    <a:pt x="1301" y="250"/>
                  </a:lnTo>
                  <a:lnTo>
                    <a:pt x="1288" y="217"/>
                  </a:lnTo>
                  <a:lnTo>
                    <a:pt x="1270" y="185"/>
                  </a:lnTo>
                  <a:lnTo>
                    <a:pt x="1260" y="168"/>
                  </a:lnTo>
                  <a:lnTo>
                    <a:pt x="1248" y="151"/>
                  </a:lnTo>
                  <a:lnTo>
                    <a:pt x="1221" y="121"/>
                  </a:lnTo>
                  <a:lnTo>
                    <a:pt x="1206" y="106"/>
                  </a:lnTo>
                  <a:lnTo>
                    <a:pt x="1190" y="92"/>
                  </a:lnTo>
                  <a:lnTo>
                    <a:pt x="1174" y="79"/>
                  </a:lnTo>
                  <a:lnTo>
                    <a:pt x="1157" y="66"/>
                  </a:lnTo>
                  <a:lnTo>
                    <a:pt x="1139" y="54"/>
                  </a:lnTo>
                  <a:lnTo>
                    <a:pt x="1121" y="44"/>
                  </a:lnTo>
                  <a:lnTo>
                    <a:pt x="1085" y="26"/>
                  </a:lnTo>
                  <a:lnTo>
                    <a:pt x="1046" y="12"/>
                  </a:lnTo>
                  <a:lnTo>
                    <a:pt x="971" y="0"/>
                  </a:lnTo>
                  <a:lnTo>
                    <a:pt x="902" y="13"/>
                  </a:lnTo>
                  <a:lnTo>
                    <a:pt x="842" y="58"/>
                  </a:lnTo>
                  <a:lnTo>
                    <a:pt x="842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12" name="任意多边形 108811"/>
            <p:cNvSpPr/>
            <p:nvPr/>
          </p:nvSpPr>
          <p:spPr>
            <a:xfrm>
              <a:off x="3395" y="2274"/>
              <a:ext cx="432" cy="605"/>
            </a:xfrm>
            <a:custGeom>
              <a:avLst/>
              <a:gdLst/>
              <a:ahLst/>
              <a:cxnLst/>
              <a:rect l="0" t="0" r="0" b="0"/>
              <a:pathLst>
                <a:path w="1728" h="2423">
                  <a:moveTo>
                    <a:pt x="230" y="1957"/>
                  </a:moveTo>
                  <a:lnTo>
                    <a:pt x="253" y="1844"/>
                  </a:lnTo>
                  <a:lnTo>
                    <a:pt x="252" y="1797"/>
                  </a:lnTo>
                  <a:lnTo>
                    <a:pt x="243" y="1759"/>
                  </a:lnTo>
                  <a:lnTo>
                    <a:pt x="229" y="1724"/>
                  </a:lnTo>
                  <a:lnTo>
                    <a:pt x="220" y="1708"/>
                  </a:lnTo>
                  <a:lnTo>
                    <a:pt x="211" y="1693"/>
                  </a:lnTo>
                  <a:lnTo>
                    <a:pt x="188" y="1666"/>
                  </a:lnTo>
                  <a:lnTo>
                    <a:pt x="175" y="1653"/>
                  </a:lnTo>
                  <a:lnTo>
                    <a:pt x="162" y="1640"/>
                  </a:lnTo>
                  <a:lnTo>
                    <a:pt x="149" y="1628"/>
                  </a:lnTo>
                  <a:lnTo>
                    <a:pt x="136" y="1616"/>
                  </a:lnTo>
                  <a:lnTo>
                    <a:pt x="109" y="1592"/>
                  </a:lnTo>
                  <a:lnTo>
                    <a:pt x="83" y="1567"/>
                  </a:lnTo>
                  <a:lnTo>
                    <a:pt x="70" y="1554"/>
                  </a:lnTo>
                  <a:lnTo>
                    <a:pt x="59" y="1539"/>
                  </a:lnTo>
                  <a:lnTo>
                    <a:pt x="37" y="1510"/>
                  </a:lnTo>
                  <a:lnTo>
                    <a:pt x="19" y="1475"/>
                  </a:lnTo>
                  <a:lnTo>
                    <a:pt x="0" y="1391"/>
                  </a:lnTo>
                  <a:lnTo>
                    <a:pt x="3" y="1353"/>
                  </a:lnTo>
                  <a:lnTo>
                    <a:pt x="16" y="1309"/>
                  </a:lnTo>
                  <a:lnTo>
                    <a:pt x="27" y="1288"/>
                  </a:lnTo>
                  <a:lnTo>
                    <a:pt x="38" y="1266"/>
                  </a:lnTo>
                  <a:lnTo>
                    <a:pt x="51" y="1246"/>
                  </a:lnTo>
                  <a:lnTo>
                    <a:pt x="67" y="1226"/>
                  </a:lnTo>
                  <a:lnTo>
                    <a:pt x="83" y="1208"/>
                  </a:lnTo>
                  <a:lnTo>
                    <a:pt x="101" y="1193"/>
                  </a:lnTo>
                  <a:lnTo>
                    <a:pt x="119" y="1180"/>
                  </a:lnTo>
                  <a:lnTo>
                    <a:pt x="139" y="1169"/>
                  </a:lnTo>
                  <a:lnTo>
                    <a:pt x="180" y="1158"/>
                  </a:lnTo>
                  <a:lnTo>
                    <a:pt x="223" y="1162"/>
                  </a:lnTo>
                  <a:lnTo>
                    <a:pt x="262" y="1190"/>
                  </a:lnTo>
                  <a:lnTo>
                    <a:pt x="288" y="1212"/>
                  </a:lnTo>
                  <a:lnTo>
                    <a:pt x="317" y="1234"/>
                  </a:lnTo>
                  <a:lnTo>
                    <a:pt x="345" y="1252"/>
                  </a:lnTo>
                  <a:lnTo>
                    <a:pt x="371" y="1264"/>
                  </a:lnTo>
                  <a:lnTo>
                    <a:pt x="394" y="1264"/>
                  </a:lnTo>
                  <a:lnTo>
                    <a:pt x="412" y="1248"/>
                  </a:lnTo>
                  <a:lnTo>
                    <a:pt x="420" y="1193"/>
                  </a:lnTo>
                  <a:lnTo>
                    <a:pt x="409" y="1099"/>
                  </a:lnTo>
                  <a:lnTo>
                    <a:pt x="391" y="980"/>
                  </a:lnTo>
                  <a:lnTo>
                    <a:pt x="377" y="855"/>
                  </a:lnTo>
                  <a:lnTo>
                    <a:pt x="375" y="796"/>
                  </a:lnTo>
                  <a:lnTo>
                    <a:pt x="377" y="739"/>
                  </a:lnTo>
                  <a:lnTo>
                    <a:pt x="385" y="690"/>
                  </a:lnTo>
                  <a:lnTo>
                    <a:pt x="393" y="668"/>
                  </a:lnTo>
                  <a:lnTo>
                    <a:pt x="402" y="647"/>
                  </a:lnTo>
                  <a:lnTo>
                    <a:pt x="412" y="631"/>
                  </a:lnTo>
                  <a:lnTo>
                    <a:pt x="426" y="616"/>
                  </a:lnTo>
                  <a:lnTo>
                    <a:pt x="442" y="605"/>
                  </a:lnTo>
                  <a:lnTo>
                    <a:pt x="461" y="597"/>
                  </a:lnTo>
                  <a:lnTo>
                    <a:pt x="506" y="592"/>
                  </a:lnTo>
                  <a:lnTo>
                    <a:pt x="565" y="603"/>
                  </a:lnTo>
                  <a:lnTo>
                    <a:pt x="616" y="634"/>
                  </a:lnTo>
                  <a:lnTo>
                    <a:pt x="635" y="656"/>
                  </a:lnTo>
                  <a:lnTo>
                    <a:pt x="652" y="680"/>
                  </a:lnTo>
                  <a:lnTo>
                    <a:pt x="668" y="704"/>
                  </a:lnTo>
                  <a:lnTo>
                    <a:pt x="685" y="726"/>
                  </a:lnTo>
                  <a:lnTo>
                    <a:pt x="706" y="745"/>
                  </a:lnTo>
                  <a:lnTo>
                    <a:pt x="730" y="758"/>
                  </a:lnTo>
                  <a:lnTo>
                    <a:pt x="734" y="658"/>
                  </a:lnTo>
                  <a:lnTo>
                    <a:pt x="747" y="554"/>
                  </a:lnTo>
                  <a:lnTo>
                    <a:pt x="757" y="504"/>
                  </a:lnTo>
                  <a:lnTo>
                    <a:pt x="770" y="455"/>
                  </a:lnTo>
                  <a:lnTo>
                    <a:pt x="786" y="411"/>
                  </a:lnTo>
                  <a:lnTo>
                    <a:pt x="795" y="391"/>
                  </a:lnTo>
                  <a:lnTo>
                    <a:pt x="804" y="371"/>
                  </a:lnTo>
                  <a:lnTo>
                    <a:pt x="814" y="353"/>
                  </a:lnTo>
                  <a:lnTo>
                    <a:pt x="826" y="338"/>
                  </a:lnTo>
                  <a:lnTo>
                    <a:pt x="837" y="324"/>
                  </a:lnTo>
                  <a:lnTo>
                    <a:pt x="850" y="311"/>
                  </a:lnTo>
                  <a:lnTo>
                    <a:pt x="864" y="301"/>
                  </a:lnTo>
                  <a:lnTo>
                    <a:pt x="879" y="291"/>
                  </a:lnTo>
                  <a:lnTo>
                    <a:pt x="911" y="281"/>
                  </a:lnTo>
                  <a:lnTo>
                    <a:pt x="985" y="293"/>
                  </a:lnTo>
                  <a:lnTo>
                    <a:pt x="1029" y="317"/>
                  </a:lnTo>
                  <a:lnTo>
                    <a:pt x="1052" y="334"/>
                  </a:lnTo>
                  <a:lnTo>
                    <a:pt x="1077" y="355"/>
                  </a:lnTo>
                  <a:lnTo>
                    <a:pt x="1091" y="326"/>
                  </a:lnTo>
                  <a:lnTo>
                    <a:pt x="1104" y="299"/>
                  </a:lnTo>
                  <a:lnTo>
                    <a:pt x="1118" y="273"/>
                  </a:lnTo>
                  <a:lnTo>
                    <a:pt x="1132" y="249"/>
                  </a:lnTo>
                  <a:lnTo>
                    <a:pt x="1145" y="226"/>
                  </a:lnTo>
                  <a:lnTo>
                    <a:pt x="1158" y="205"/>
                  </a:lnTo>
                  <a:lnTo>
                    <a:pt x="1172" y="183"/>
                  </a:lnTo>
                  <a:lnTo>
                    <a:pt x="1185" y="165"/>
                  </a:lnTo>
                  <a:lnTo>
                    <a:pt x="1198" y="147"/>
                  </a:lnTo>
                  <a:lnTo>
                    <a:pt x="1210" y="129"/>
                  </a:lnTo>
                  <a:lnTo>
                    <a:pt x="1235" y="99"/>
                  </a:lnTo>
                  <a:lnTo>
                    <a:pt x="1247" y="85"/>
                  </a:lnTo>
                  <a:lnTo>
                    <a:pt x="1259" y="74"/>
                  </a:lnTo>
                  <a:lnTo>
                    <a:pt x="1283" y="52"/>
                  </a:lnTo>
                  <a:lnTo>
                    <a:pt x="1305" y="34"/>
                  </a:lnTo>
                  <a:lnTo>
                    <a:pt x="1327" y="19"/>
                  </a:lnTo>
                  <a:lnTo>
                    <a:pt x="1367" y="3"/>
                  </a:lnTo>
                  <a:lnTo>
                    <a:pt x="1402" y="0"/>
                  </a:lnTo>
                  <a:lnTo>
                    <a:pt x="1433" y="9"/>
                  </a:lnTo>
                  <a:lnTo>
                    <a:pt x="1457" y="28"/>
                  </a:lnTo>
                  <a:lnTo>
                    <a:pt x="1475" y="57"/>
                  </a:lnTo>
                  <a:lnTo>
                    <a:pt x="1492" y="135"/>
                  </a:lnTo>
                  <a:lnTo>
                    <a:pt x="1489" y="183"/>
                  </a:lnTo>
                  <a:lnTo>
                    <a:pt x="1478" y="236"/>
                  </a:lnTo>
                  <a:lnTo>
                    <a:pt x="1470" y="262"/>
                  </a:lnTo>
                  <a:lnTo>
                    <a:pt x="1458" y="289"/>
                  </a:lnTo>
                  <a:lnTo>
                    <a:pt x="1446" y="316"/>
                  </a:lnTo>
                  <a:lnTo>
                    <a:pt x="1430" y="343"/>
                  </a:lnTo>
                  <a:lnTo>
                    <a:pt x="1546" y="339"/>
                  </a:lnTo>
                  <a:lnTo>
                    <a:pt x="1635" y="361"/>
                  </a:lnTo>
                  <a:lnTo>
                    <a:pt x="1697" y="401"/>
                  </a:lnTo>
                  <a:lnTo>
                    <a:pt x="1728" y="457"/>
                  </a:lnTo>
                  <a:lnTo>
                    <a:pt x="1725" y="522"/>
                  </a:lnTo>
                  <a:lnTo>
                    <a:pt x="1711" y="557"/>
                  </a:lnTo>
                  <a:lnTo>
                    <a:pt x="1701" y="575"/>
                  </a:lnTo>
                  <a:lnTo>
                    <a:pt x="1689" y="593"/>
                  </a:lnTo>
                  <a:lnTo>
                    <a:pt x="1674" y="611"/>
                  </a:lnTo>
                  <a:lnTo>
                    <a:pt x="1656" y="629"/>
                  </a:lnTo>
                  <a:lnTo>
                    <a:pt x="1636" y="647"/>
                  </a:lnTo>
                  <a:lnTo>
                    <a:pt x="1614" y="664"/>
                  </a:lnTo>
                  <a:lnTo>
                    <a:pt x="1590" y="682"/>
                  </a:lnTo>
                  <a:lnTo>
                    <a:pt x="1563" y="699"/>
                  </a:lnTo>
                  <a:lnTo>
                    <a:pt x="1533" y="714"/>
                  </a:lnTo>
                  <a:lnTo>
                    <a:pt x="1501" y="731"/>
                  </a:lnTo>
                  <a:lnTo>
                    <a:pt x="1607" y="769"/>
                  </a:lnTo>
                  <a:lnTo>
                    <a:pt x="1648" y="793"/>
                  </a:lnTo>
                  <a:lnTo>
                    <a:pt x="1680" y="821"/>
                  </a:lnTo>
                  <a:lnTo>
                    <a:pt x="1720" y="885"/>
                  </a:lnTo>
                  <a:lnTo>
                    <a:pt x="1728" y="954"/>
                  </a:lnTo>
                  <a:lnTo>
                    <a:pt x="1717" y="990"/>
                  </a:lnTo>
                  <a:lnTo>
                    <a:pt x="1710" y="1008"/>
                  </a:lnTo>
                  <a:lnTo>
                    <a:pt x="1699" y="1025"/>
                  </a:lnTo>
                  <a:lnTo>
                    <a:pt x="1687" y="1043"/>
                  </a:lnTo>
                  <a:lnTo>
                    <a:pt x="1672" y="1061"/>
                  </a:lnTo>
                  <a:lnTo>
                    <a:pt x="1656" y="1078"/>
                  </a:lnTo>
                  <a:lnTo>
                    <a:pt x="1636" y="1095"/>
                  </a:lnTo>
                  <a:lnTo>
                    <a:pt x="1616" y="1111"/>
                  </a:lnTo>
                  <a:lnTo>
                    <a:pt x="1592" y="1128"/>
                  </a:lnTo>
                  <a:lnTo>
                    <a:pt x="1567" y="1144"/>
                  </a:lnTo>
                  <a:lnTo>
                    <a:pt x="1540" y="1159"/>
                  </a:lnTo>
                  <a:lnTo>
                    <a:pt x="1510" y="1173"/>
                  </a:lnTo>
                  <a:lnTo>
                    <a:pt x="1478" y="1186"/>
                  </a:lnTo>
                  <a:lnTo>
                    <a:pt x="1443" y="1199"/>
                  </a:lnTo>
                  <a:lnTo>
                    <a:pt x="1406" y="1211"/>
                  </a:lnTo>
                  <a:lnTo>
                    <a:pt x="1483" y="1238"/>
                  </a:lnTo>
                  <a:lnTo>
                    <a:pt x="1513" y="1256"/>
                  </a:lnTo>
                  <a:lnTo>
                    <a:pt x="1537" y="1276"/>
                  </a:lnTo>
                  <a:lnTo>
                    <a:pt x="1571" y="1327"/>
                  </a:lnTo>
                  <a:lnTo>
                    <a:pt x="1585" y="1385"/>
                  </a:lnTo>
                  <a:lnTo>
                    <a:pt x="1583" y="1448"/>
                  </a:lnTo>
                  <a:lnTo>
                    <a:pt x="1576" y="1481"/>
                  </a:lnTo>
                  <a:lnTo>
                    <a:pt x="1565" y="1515"/>
                  </a:lnTo>
                  <a:lnTo>
                    <a:pt x="1553" y="1550"/>
                  </a:lnTo>
                  <a:lnTo>
                    <a:pt x="1536" y="1585"/>
                  </a:lnTo>
                  <a:lnTo>
                    <a:pt x="1515" y="1618"/>
                  </a:lnTo>
                  <a:lnTo>
                    <a:pt x="1505" y="1635"/>
                  </a:lnTo>
                  <a:lnTo>
                    <a:pt x="1493" y="1652"/>
                  </a:lnTo>
                  <a:lnTo>
                    <a:pt x="1482" y="1668"/>
                  </a:lnTo>
                  <a:lnTo>
                    <a:pt x="1469" y="1685"/>
                  </a:lnTo>
                  <a:lnTo>
                    <a:pt x="1442" y="1717"/>
                  </a:lnTo>
                  <a:lnTo>
                    <a:pt x="1428" y="1733"/>
                  </a:lnTo>
                  <a:lnTo>
                    <a:pt x="1413" y="1748"/>
                  </a:lnTo>
                  <a:lnTo>
                    <a:pt x="1398" y="1763"/>
                  </a:lnTo>
                  <a:lnTo>
                    <a:pt x="1382" y="1777"/>
                  </a:lnTo>
                  <a:lnTo>
                    <a:pt x="1367" y="1791"/>
                  </a:lnTo>
                  <a:lnTo>
                    <a:pt x="1350" y="1804"/>
                  </a:lnTo>
                  <a:lnTo>
                    <a:pt x="1333" y="1817"/>
                  </a:lnTo>
                  <a:lnTo>
                    <a:pt x="1317" y="1830"/>
                  </a:lnTo>
                  <a:lnTo>
                    <a:pt x="1300" y="1841"/>
                  </a:lnTo>
                  <a:lnTo>
                    <a:pt x="1283" y="1853"/>
                  </a:lnTo>
                  <a:lnTo>
                    <a:pt x="1248" y="1872"/>
                  </a:lnTo>
                  <a:lnTo>
                    <a:pt x="1212" y="1889"/>
                  </a:lnTo>
                  <a:lnTo>
                    <a:pt x="1176" y="1903"/>
                  </a:lnTo>
                  <a:lnTo>
                    <a:pt x="1140" y="1913"/>
                  </a:lnTo>
                  <a:lnTo>
                    <a:pt x="1104" y="1920"/>
                  </a:lnTo>
                  <a:lnTo>
                    <a:pt x="1033" y="1920"/>
                  </a:lnTo>
                  <a:lnTo>
                    <a:pt x="966" y="1900"/>
                  </a:lnTo>
                  <a:lnTo>
                    <a:pt x="936" y="1917"/>
                  </a:lnTo>
                  <a:lnTo>
                    <a:pt x="908" y="1937"/>
                  </a:lnTo>
                  <a:lnTo>
                    <a:pt x="881" y="1956"/>
                  </a:lnTo>
                  <a:lnTo>
                    <a:pt x="855" y="1978"/>
                  </a:lnTo>
                  <a:lnTo>
                    <a:pt x="830" y="2000"/>
                  </a:lnTo>
                  <a:lnTo>
                    <a:pt x="804" y="2022"/>
                  </a:lnTo>
                  <a:lnTo>
                    <a:pt x="777" y="2042"/>
                  </a:lnTo>
                  <a:lnTo>
                    <a:pt x="751" y="2064"/>
                  </a:lnTo>
                  <a:lnTo>
                    <a:pt x="720" y="2084"/>
                  </a:lnTo>
                  <a:lnTo>
                    <a:pt x="694" y="2095"/>
                  </a:lnTo>
                  <a:lnTo>
                    <a:pt x="649" y="2098"/>
                  </a:lnTo>
                  <a:lnTo>
                    <a:pt x="613" y="2082"/>
                  </a:lnTo>
                  <a:lnTo>
                    <a:pt x="580" y="2060"/>
                  </a:lnTo>
                  <a:lnTo>
                    <a:pt x="563" y="2050"/>
                  </a:lnTo>
                  <a:lnTo>
                    <a:pt x="546" y="2042"/>
                  </a:lnTo>
                  <a:lnTo>
                    <a:pt x="506" y="2040"/>
                  </a:lnTo>
                  <a:lnTo>
                    <a:pt x="457" y="2063"/>
                  </a:lnTo>
                  <a:lnTo>
                    <a:pt x="427" y="2089"/>
                  </a:lnTo>
                  <a:lnTo>
                    <a:pt x="411" y="2105"/>
                  </a:lnTo>
                  <a:lnTo>
                    <a:pt x="394" y="2125"/>
                  </a:lnTo>
                  <a:lnTo>
                    <a:pt x="310" y="2134"/>
                  </a:lnTo>
                  <a:lnTo>
                    <a:pt x="309" y="2118"/>
                  </a:lnTo>
                  <a:lnTo>
                    <a:pt x="310" y="2102"/>
                  </a:lnTo>
                  <a:lnTo>
                    <a:pt x="320" y="2068"/>
                  </a:lnTo>
                  <a:lnTo>
                    <a:pt x="332" y="2050"/>
                  </a:lnTo>
                  <a:lnTo>
                    <a:pt x="350" y="2029"/>
                  </a:lnTo>
                  <a:lnTo>
                    <a:pt x="360" y="2019"/>
                  </a:lnTo>
                  <a:lnTo>
                    <a:pt x="373" y="2007"/>
                  </a:lnTo>
                  <a:lnTo>
                    <a:pt x="389" y="1995"/>
                  </a:lnTo>
                  <a:lnTo>
                    <a:pt x="406" y="1982"/>
                  </a:lnTo>
                  <a:lnTo>
                    <a:pt x="435" y="1969"/>
                  </a:lnTo>
                  <a:lnTo>
                    <a:pt x="469" y="1966"/>
                  </a:lnTo>
                  <a:lnTo>
                    <a:pt x="543" y="1982"/>
                  </a:lnTo>
                  <a:lnTo>
                    <a:pt x="582" y="1992"/>
                  </a:lnTo>
                  <a:lnTo>
                    <a:pt x="619" y="1997"/>
                  </a:lnTo>
                  <a:lnTo>
                    <a:pt x="684" y="1980"/>
                  </a:lnTo>
                  <a:lnTo>
                    <a:pt x="710" y="1960"/>
                  </a:lnTo>
                  <a:lnTo>
                    <a:pt x="724" y="1948"/>
                  </a:lnTo>
                  <a:lnTo>
                    <a:pt x="739" y="1935"/>
                  </a:lnTo>
                  <a:lnTo>
                    <a:pt x="756" y="1921"/>
                  </a:lnTo>
                  <a:lnTo>
                    <a:pt x="773" y="1907"/>
                  </a:lnTo>
                  <a:lnTo>
                    <a:pt x="790" y="1893"/>
                  </a:lnTo>
                  <a:lnTo>
                    <a:pt x="808" y="1879"/>
                  </a:lnTo>
                  <a:lnTo>
                    <a:pt x="824" y="1864"/>
                  </a:lnTo>
                  <a:lnTo>
                    <a:pt x="842" y="1851"/>
                  </a:lnTo>
                  <a:lnTo>
                    <a:pt x="859" y="1839"/>
                  </a:lnTo>
                  <a:lnTo>
                    <a:pt x="876" y="1827"/>
                  </a:lnTo>
                  <a:lnTo>
                    <a:pt x="907" y="1809"/>
                  </a:lnTo>
                  <a:lnTo>
                    <a:pt x="934" y="1797"/>
                  </a:lnTo>
                  <a:lnTo>
                    <a:pt x="1011" y="1779"/>
                  </a:lnTo>
                  <a:lnTo>
                    <a:pt x="1083" y="1770"/>
                  </a:lnTo>
                  <a:lnTo>
                    <a:pt x="1217" y="1752"/>
                  </a:lnTo>
                  <a:lnTo>
                    <a:pt x="1278" y="1733"/>
                  </a:lnTo>
                  <a:lnTo>
                    <a:pt x="1335" y="1698"/>
                  </a:lnTo>
                  <a:lnTo>
                    <a:pt x="1362" y="1674"/>
                  </a:lnTo>
                  <a:lnTo>
                    <a:pt x="1388" y="1643"/>
                  </a:lnTo>
                  <a:lnTo>
                    <a:pt x="1412" y="1605"/>
                  </a:lnTo>
                  <a:lnTo>
                    <a:pt x="1435" y="1561"/>
                  </a:lnTo>
                  <a:lnTo>
                    <a:pt x="1449" y="1532"/>
                  </a:lnTo>
                  <a:lnTo>
                    <a:pt x="1461" y="1505"/>
                  </a:lnTo>
                  <a:lnTo>
                    <a:pt x="1478" y="1456"/>
                  </a:lnTo>
                  <a:lnTo>
                    <a:pt x="1489" y="1383"/>
                  </a:lnTo>
                  <a:lnTo>
                    <a:pt x="1484" y="1359"/>
                  </a:lnTo>
                  <a:lnTo>
                    <a:pt x="1474" y="1340"/>
                  </a:lnTo>
                  <a:lnTo>
                    <a:pt x="1458" y="1325"/>
                  </a:lnTo>
                  <a:lnTo>
                    <a:pt x="1438" y="1316"/>
                  </a:lnTo>
                  <a:lnTo>
                    <a:pt x="1382" y="1310"/>
                  </a:lnTo>
                  <a:lnTo>
                    <a:pt x="1315" y="1314"/>
                  </a:lnTo>
                  <a:lnTo>
                    <a:pt x="1239" y="1325"/>
                  </a:lnTo>
                  <a:lnTo>
                    <a:pt x="1159" y="1336"/>
                  </a:lnTo>
                  <a:lnTo>
                    <a:pt x="1121" y="1332"/>
                  </a:lnTo>
                  <a:lnTo>
                    <a:pt x="1098" y="1310"/>
                  </a:lnTo>
                  <a:lnTo>
                    <a:pt x="1096" y="1280"/>
                  </a:lnTo>
                  <a:lnTo>
                    <a:pt x="1104" y="1264"/>
                  </a:lnTo>
                  <a:lnTo>
                    <a:pt x="1118" y="1247"/>
                  </a:lnTo>
                  <a:lnTo>
                    <a:pt x="1138" y="1231"/>
                  </a:lnTo>
                  <a:lnTo>
                    <a:pt x="1163" y="1216"/>
                  </a:lnTo>
                  <a:lnTo>
                    <a:pt x="1194" y="1198"/>
                  </a:lnTo>
                  <a:lnTo>
                    <a:pt x="1230" y="1181"/>
                  </a:lnTo>
                  <a:lnTo>
                    <a:pt x="1269" y="1164"/>
                  </a:lnTo>
                  <a:lnTo>
                    <a:pt x="1310" y="1146"/>
                  </a:lnTo>
                  <a:lnTo>
                    <a:pt x="1351" y="1128"/>
                  </a:lnTo>
                  <a:lnTo>
                    <a:pt x="1394" y="1111"/>
                  </a:lnTo>
                  <a:lnTo>
                    <a:pt x="1435" y="1095"/>
                  </a:lnTo>
                  <a:lnTo>
                    <a:pt x="1475" y="1078"/>
                  </a:lnTo>
                  <a:lnTo>
                    <a:pt x="1513" y="1062"/>
                  </a:lnTo>
                  <a:lnTo>
                    <a:pt x="1545" y="1048"/>
                  </a:lnTo>
                  <a:lnTo>
                    <a:pt x="1594" y="1024"/>
                  </a:lnTo>
                  <a:lnTo>
                    <a:pt x="1616" y="1006"/>
                  </a:lnTo>
                  <a:lnTo>
                    <a:pt x="1622" y="962"/>
                  </a:lnTo>
                  <a:lnTo>
                    <a:pt x="1616" y="925"/>
                  </a:lnTo>
                  <a:lnTo>
                    <a:pt x="1598" y="895"/>
                  </a:lnTo>
                  <a:lnTo>
                    <a:pt x="1586" y="882"/>
                  </a:lnTo>
                  <a:lnTo>
                    <a:pt x="1573" y="872"/>
                  </a:lnTo>
                  <a:lnTo>
                    <a:pt x="1541" y="852"/>
                  </a:lnTo>
                  <a:lnTo>
                    <a:pt x="1504" y="837"/>
                  </a:lnTo>
                  <a:lnTo>
                    <a:pt x="1465" y="825"/>
                  </a:lnTo>
                  <a:lnTo>
                    <a:pt x="1425" y="816"/>
                  </a:lnTo>
                  <a:lnTo>
                    <a:pt x="1299" y="781"/>
                  </a:lnTo>
                  <a:lnTo>
                    <a:pt x="1283" y="756"/>
                  </a:lnTo>
                  <a:lnTo>
                    <a:pt x="1295" y="736"/>
                  </a:lnTo>
                  <a:lnTo>
                    <a:pt x="1306" y="726"/>
                  </a:lnTo>
                  <a:lnTo>
                    <a:pt x="1322" y="713"/>
                  </a:lnTo>
                  <a:lnTo>
                    <a:pt x="1341" y="699"/>
                  </a:lnTo>
                  <a:lnTo>
                    <a:pt x="1362" y="687"/>
                  </a:lnTo>
                  <a:lnTo>
                    <a:pt x="1403" y="665"/>
                  </a:lnTo>
                  <a:lnTo>
                    <a:pt x="1446" y="647"/>
                  </a:lnTo>
                  <a:lnTo>
                    <a:pt x="1488" y="628"/>
                  </a:lnTo>
                  <a:lnTo>
                    <a:pt x="1529" y="607"/>
                  </a:lnTo>
                  <a:lnTo>
                    <a:pt x="1568" y="583"/>
                  </a:lnTo>
                  <a:lnTo>
                    <a:pt x="1586" y="567"/>
                  </a:lnTo>
                  <a:lnTo>
                    <a:pt x="1603" y="551"/>
                  </a:lnTo>
                  <a:lnTo>
                    <a:pt x="1631" y="512"/>
                  </a:lnTo>
                  <a:lnTo>
                    <a:pt x="1591" y="453"/>
                  </a:lnTo>
                  <a:lnTo>
                    <a:pt x="1528" y="440"/>
                  </a:lnTo>
                  <a:lnTo>
                    <a:pt x="1467" y="442"/>
                  </a:lnTo>
                  <a:lnTo>
                    <a:pt x="1406" y="453"/>
                  </a:lnTo>
                  <a:lnTo>
                    <a:pt x="1342" y="463"/>
                  </a:lnTo>
                  <a:lnTo>
                    <a:pt x="1293" y="460"/>
                  </a:lnTo>
                  <a:lnTo>
                    <a:pt x="1279" y="441"/>
                  </a:lnTo>
                  <a:lnTo>
                    <a:pt x="1283" y="426"/>
                  </a:lnTo>
                  <a:lnTo>
                    <a:pt x="1292" y="406"/>
                  </a:lnTo>
                  <a:lnTo>
                    <a:pt x="1305" y="384"/>
                  </a:lnTo>
                  <a:lnTo>
                    <a:pt x="1321" y="360"/>
                  </a:lnTo>
                  <a:lnTo>
                    <a:pt x="1337" y="334"/>
                  </a:lnTo>
                  <a:lnTo>
                    <a:pt x="1355" y="307"/>
                  </a:lnTo>
                  <a:lnTo>
                    <a:pt x="1372" y="277"/>
                  </a:lnTo>
                  <a:lnTo>
                    <a:pt x="1388" y="248"/>
                  </a:lnTo>
                  <a:lnTo>
                    <a:pt x="1407" y="188"/>
                  </a:lnTo>
                  <a:lnTo>
                    <a:pt x="1404" y="130"/>
                  </a:lnTo>
                  <a:lnTo>
                    <a:pt x="1335" y="132"/>
                  </a:lnTo>
                  <a:lnTo>
                    <a:pt x="1296" y="154"/>
                  </a:lnTo>
                  <a:lnTo>
                    <a:pt x="1275" y="173"/>
                  </a:lnTo>
                  <a:lnTo>
                    <a:pt x="1255" y="197"/>
                  </a:lnTo>
                  <a:lnTo>
                    <a:pt x="1234" y="224"/>
                  </a:lnTo>
                  <a:lnTo>
                    <a:pt x="1214" y="254"/>
                  </a:lnTo>
                  <a:lnTo>
                    <a:pt x="1194" y="285"/>
                  </a:lnTo>
                  <a:lnTo>
                    <a:pt x="1175" y="317"/>
                  </a:lnTo>
                  <a:lnTo>
                    <a:pt x="1158" y="350"/>
                  </a:lnTo>
                  <a:lnTo>
                    <a:pt x="1141" y="379"/>
                  </a:lnTo>
                  <a:lnTo>
                    <a:pt x="1126" y="408"/>
                  </a:lnTo>
                  <a:lnTo>
                    <a:pt x="1114" y="433"/>
                  </a:lnTo>
                  <a:lnTo>
                    <a:pt x="1096" y="472"/>
                  </a:lnTo>
                  <a:lnTo>
                    <a:pt x="1090" y="486"/>
                  </a:lnTo>
                  <a:lnTo>
                    <a:pt x="1049" y="466"/>
                  </a:lnTo>
                  <a:lnTo>
                    <a:pt x="1032" y="450"/>
                  </a:lnTo>
                  <a:lnTo>
                    <a:pt x="1016" y="432"/>
                  </a:lnTo>
                  <a:lnTo>
                    <a:pt x="1000" y="413"/>
                  </a:lnTo>
                  <a:lnTo>
                    <a:pt x="982" y="395"/>
                  </a:lnTo>
                  <a:lnTo>
                    <a:pt x="960" y="378"/>
                  </a:lnTo>
                  <a:lnTo>
                    <a:pt x="934" y="364"/>
                  </a:lnTo>
                  <a:lnTo>
                    <a:pt x="906" y="392"/>
                  </a:lnTo>
                  <a:lnTo>
                    <a:pt x="882" y="429"/>
                  </a:lnTo>
                  <a:lnTo>
                    <a:pt x="851" y="533"/>
                  </a:lnTo>
                  <a:lnTo>
                    <a:pt x="836" y="663"/>
                  </a:lnTo>
                  <a:lnTo>
                    <a:pt x="832" y="812"/>
                  </a:lnTo>
                  <a:lnTo>
                    <a:pt x="790" y="863"/>
                  </a:lnTo>
                  <a:lnTo>
                    <a:pt x="748" y="863"/>
                  </a:lnTo>
                  <a:lnTo>
                    <a:pt x="715" y="847"/>
                  </a:lnTo>
                  <a:lnTo>
                    <a:pt x="685" y="823"/>
                  </a:lnTo>
                  <a:lnTo>
                    <a:pt x="659" y="793"/>
                  </a:lnTo>
                  <a:lnTo>
                    <a:pt x="634" y="759"/>
                  </a:lnTo>
                  <a:lnTo>
                    <a:pt x="619" y="744"/>
                  </a:lnTo>
                  <a:lnTo>
                    <a:pt x="607" y="729"/>
                  </a:lnTo>
                  <a:lnTo>
                    <a:pt x="591" y="716"/>
                  </a:lnTo>
                  <a:lnTo>
                    <a:pt x="576" y="704"/>
                  </a:lnTo>
                  <a:lnTo>
                    <a:pt x="541" y="689"/>
                  </a:lnTo>
                  <a:lnTo>
                    <a:pt x="510" y="687"/>
                  </a:lnTo>
                  <a:lnTo>
                    <a:pt x="485" y="699"/>
                  </a:lnTo>
                  <a:lnTo>
                    <a:pt x="458" y="752"/>
                  </a:lnTo>
                  <a:lnTo>
                    <a:pt x="451" y="836"/>
                  </a:lnTo>
                  <a:lnTo>
                    <a:pt x="456" y="939"/>
                  </a:lnTo>
                  <a:lnTo>
                    <a:pt x="466" y="1051"/>
                  </a:lnTo>
                  <a:lnTo>
                    <a:pt x="475" y="1158"/>
                  </a:lnTo>
                  <a:lnTo>
                    <a:pt x="474" y="1249"/>
                  </a:lnTo>
                  <a:lnTo>
                    <a:pt x="467" y="1284"/>
                  </a:lnTo>
                  <a:lnTo>
                    <a:pt x="456" y="1313"/>
                  </a:lnTo>
                  <a:lnTo>
                    <a:pt x="448" y="1323"/>
                  </a:lnTo>
                  <a:lnTo>
                    <a:pt x="438" y="1329"/>
                  </a:lnTo>
                  <a:lnTo>
                    <a:pt x="416" y="1336"/>
                  </a:lnTo>
                  <a:lnTo>
                    <a:pt x="360" y="1324"/>
                  </a:lnTo>
                  <a:lnTo>
                    <a:pt x="329" y="1310"/>
                  </a:lnTo>
                  <a:lnTo>
                    <a:pt x="296" y="1293"/>
                  </a:lnTo>
                  <a:lnTo>
                    <a:pt x="262" y="1274"/>
                  </a:lnTo>
                  <a:lnTo>
                    <a:pt x="230" y="1257"/>
                  </a:lnTo>
                  <a:lnTo>
                    <a:pt x="198" y="1242"/>
                  </a:lnTo>
                  <a:lnTo>
                    <a:pt x="168" y="1233"/>
                  </a:lnTo>
                  <a:lnTo>
                    <a:pt x="118" y="1235"/>
                  </a:lnTo>
                  <a:lnTo>
                    <a:pt x="100" y="1252"/>
                  </a:lnTo>
                  <a:lnTo>
                    <a:pt x="87" y="1282"/>
                  </a:lnTo>
                  <a:lnTo>
                    <a:pt x="81" y="1386"/>
                  </a:lnTo>
                  <a:lnTo>
                    <a:pt x="86" y="1430"/>
                  </a:lnTo>
                  <a:lnTo>
                    <a:pt x="99" y="1467"/>
                  </a:lnTo>
                  <a:lnTo>
                    <a:pt x="116" y="1498"/>
                  </a:lnTo>
                  <a:lnTo>
                    <a:pt x="135" y="1524"/>
                  </a:lnTo>
                  <a:lnTo>
                    <a:pt x="146" y="1536"/>
                  </a:lnTo>
                  <a:lnTo>
                    <a:pt x="159" y="1546"/>
                  </a:lnTo>
                  <a:lnTo>
                    <a:pt x="184" y="1565"/>
                  </a:lnTo>
                  <a:lnTo>
                    <a:pt x="211" y="1583"/>
                  </a:lnTo>
                  <a:lnTo>
                    <a:pt x="237" y="1600"/>
                  </a:lnTo>
                  <a:lnTo>
                    <a:pt x="262" y="1617"/>
                  </a:lnTo>
                  <a:lnTo>
                    <a:pt x="286" y="1636"/>
                  </a:lnTo>
                  <a:lnTo>
                    <a:pt x="323" y="1683"/>
                  </a:lnTo>
                  <a:lnTo>
                    <a:pt x="342" y="1747"/>
                  </a:lnTo>
                  <a:lnTo>
                    <a:pt x="342" y="1768"/>
                  </a:lnTo>
                  <a:lnTo>
                    <a:pt x="342" y="1790"/>
                  </a:lnTo>
                  <a:lnTo>
                    <a:pt x="335" y="1840"/>
                  </a:lnTo>
                  <a:lnTo>
                    <a:pt x="355" y="1818"/>
                  </a:lnTo>
                  <a:lnTo>
                    <a:pt x="378" y="1796"/>
                  </a:lnTo>
                  <a:lnTo>
                    <a:pt x="400" y="1773"/>
                  </a:lnTo>
                  <a:lnTo>
                    <a:pt x="425" y="1748"/>
                  </a:lnTo>
                  <a:lnTo>
                    <a:pt x="436" y="1737"/>
                  </a:lnTo>
                  <a:lnTo>
                    <a:pt x="449" y="1724"/>
                  </a:lnTo>
                  <a:lnTo>
                    <a:pt x="461" y="1711"/>
                  </a:lnTo>
                  <a:lnTo>
                    <a:pt x="474" y="1698"/>
                  </a:lnTo>
                  <a:lnTo>
                    <a:pt x="487" y="1685"/>
                  </a:lnTo>
                  <a:lnTo>
                    <a:pt x="500" y="1671"/>
                  </a:lnTo>
                  <a:lnTo>
                    <a:pt x="512" y="1657"/>
                  </a:lnTo>
                  <a:lnTo>
                    <a:pt x="525" y="1643"/>
                  </a:lnTo>
                  <a:lnTo>
                    <a:pt x="538" y="1630"/>
                  </a:lnTo>
                  <a:lnTo>
                    <a:pt x="550" y="1617"/>
                  </a:lnTo>
                  <a:lnTo>
                    <a:pt x="570" y="1592"/>
                  </a:lnTo>
                  <a:lnTo>
                    <a:pt x="589" y="1569"/>
                  </a:lnTo>
                  <a:lnTo>
                    <a:pt x="604" y="1547"/>
                  </a:lnTo>
                  <a:lnTo>
                    <a:pt x="617" y="1527"/>
                  </a:lnTo>
                  <a:lnTo>
                    <a:pt x="628" y="1507"/>
                  </a:lnTo>
                  <a:lnTo>
                    <a:pt x="648" y="1466"/>
                  </a:lnTo>
                  <a:lnTo>
                    <a:pt x="675" y="1378"/>
                  </a:lnTo>
                  <a:lnTo>
                    <a:pt x="686" y="1324"/>
                  </a:lnTo>
                  <a:lnTo>
                    <a:pt x="699" y="1260"/>
                  </a:lnTo>
                  <a:lnTo>
                    <a:pt x="715" y="1200"/>
                  </a:lnTo>
                  <a:lnTo>
                    <a:pt x="724" y="1172"/>
                  </a:lnTo>
                  <a:lnTo>
                    <a:pt x="734" y="1145"/>
                  </a:lnTo>
                  <a:lnTo>
                    <a:pt x="744" y="1118"/>
                  </a:lnTo>
                  <a:lnTo>
                    <a:pt x="756" y="1091"/>
                  </a:lnTo>
                  <a:lnTo>
                    <a:pt x="769" y="1065"/>
                  </a:lnTo>
                  <a:lnTo>
                    <a:pt x="782" y="1041"/>
                  </a:lnTo>
                  <a:lnTo>
                    <a:pt x="797" y="1016"/>
                  </a:lnTo>
                  <a:lnTo>
                    <a:pt x="811" y="992"/>
                  </a:lnTo>
                  <a:lnTo>
                    <a:pt x="827" y="968"/>
                  </a:lnTo>
                  <a:lnTo>
                    <a:pt x="844" y="945"/>
                  </a:lnTo>
                  <a:lnTo>
                    <a:pt x="860" y="923"/>
                  </a:lnTo>
                  <a:lnTo>
                    <a:pt x="877" y="901"/>
                  </a:lnTo>
                  <a:lnTo>
                    <a:pt x="895" y="879"/>
                  </a:lnTo>
                  <a:lnTo>
                    <a:pt x="913" y="857"/>
                  </a:lnTo>
                  <a:lnTo>
                    <a:pt x="933" y="837"/>
                  </a:lnTo>
                  <a:lnTo>
                    <a:pt x="952" y="816"/>
                  </a:lnTo>
                  <a:lnTo>
                    <a:pt x="971" y="796"/>
                  </a:lnTo>
                  <a:lnTo>
                    <a:pt x="991" y="775"/>
                  </a:lnTo>
                  <a:lnTo>
                    <a:pt x="1011" y="754"/>
                  </a:lnTo>
                  <a:lnTo>
                    <a:pt x="1032" y="734"/>
                  </a:lnTo>
                  <a:lnTo>
                    <a:pt x="1052" y="714"/>
                  </a:lnTo>
                  <a:lnTo>
                    <a:pt x="1073" y="694"/>
                  </a:lnTo>
                  <a:lnTo>
                    <a:pt x="1094" y="674"/>
                  </a:lnTo>
                  <a:lnTo>
                    <a:pt x="1114" y="655"/>
                  </a:lnTo>
                  <a:lnTo>
                    <a:pt x="1135" y="634"/>
                  </a:lnTo>
                  <a:lnTo>
                    <a:pt x="1157" y="615"/>
                  </a:lnTo>
                  <a:lnTo>
                    <a:pt x="1177" y="594"/>
                  </a:lnTo>
                  <a:lnTo>
                    <a:pt x="1198" y="574"/>
                  </a:lnTo>
                  <a:lnTo>
                    <a:pt x="1220" y="554"/>
                  </a:lnTo>
                  <a:lnTo>
                    <a:pt x="1241" y="534"/>
                  </a:lnTo>
                  <a:lnTo>
                    <a:pt x="1265" y="558"/>
                  </a:lnTo>
                  <a:lnTo>
                    <a:pt x="1251" y="571"/>
                  </a:lnTo>
                  <a:lnTo>
                    <a:pt x="1238" y="584"/>
                  </a:lnTo>
                  <a:lnTo>
                    <a:pt x="1226" y="597"/>
                  </a:lnTo>
                  <a:lnTo>
                    <a:pt x="1214" y="610"/>
                  </a:lnTo>
                  <a:lnTo>
                    <a:pt x="1202" y="623"/>
                  </a:lnTo>
                  <a:lnTo>
                    <a:pt x="1189" y="636"/>
                  </a:lnTo>
                  <a:lnTo>
                    <a:pt x="1177" y="649"/>
                  </a:lnTo>
                  <a:lnTo>
                    <a:pt x="1167" y="662"/>
                  </a:lnTo>
                  <a:lnTo>
                    <a:pt x="1145" y="686"/>
                  </a:lnTo>
                  <a:lnTo>
                    <a:pt x="1125" y="710"/>
                  </a:lnTo>
                  <a:lnTo>
                    <a:pt x="1104" y="735"/>
                  </a:lnTo>
                  <a:lnTo>
                    <a:pt x="1086" y="758"/>
                  </a:lnTo>
                  <a:lnTo>
                    <a:pt x="1068" y="781"/>
                  </a:lnTo>
                  <a:lnTo>
                    <a:pt x="1051" y="805"/>
                  </a:lnTo>
                  <a:lnTo>
                    <a:pt x="1034" y="827"/>
                  </a:lnTo>
                  <a:lnTo>
                    <a:pt x="1019" y="848"/>
                  </a:lnTo>
                  <a:lnTo>
                    <a:pt x="1005" y="870"/>
                  </a:lnTo>
                  <a:lnTo>
                    <a:pt x="991" y="892"/>
                  </a:lnTo>
                  <a:lnTo>
                    <a:pt x="978" y="913"/>
                  </a:lnTo>
                  <a:lnTo>
                    <a:pt x="965" y="934"/>
                  </a:lnTo>
                  <a:lnTo>
                    <a:pt x="943" y="975"/>
                  </a:lnTo>
                  <a:lnTo>
                    <a:pt x="922" y="1015"/>
                  </a:lnTo>
                  <a:lnTo>
                    <a:pt x="904" y="1053"/>
                  </a:lnTo>
                  <a:lnTo>
                    <a:pt x="888" y="1091"/>
                  </a:lnTo>
                  <a:lnTo>
                    <a:pt x="873" y="1127"/>
                  </a:lnTo>
                  <a:lnTo>
                    <a:pt x="860" y="1162"/>
                  </a:lnTo>
                  <a:lnTo>
                    <a:pt x="849" y="1197"/>
                  </a:lnTo>
                  <a:lnTo>
                    <a:pt x="839" y="1230"/>
                  </a:lnTo>
                  <a:lnTo>
                    <a:pt x="819" y="1296"/>
                  </a:lnTo>
                  <a:lnTo>
                    <a:pt x="802" y="1359"/>
                  </a:lnTo>
                  <a:lnTo>
                    <a:pt x="792" y="1390"/>
                  </a:lnTo>
                  <a:lnTo>
                    <a:pt x="783" y="1421"/>
                  </a:lnTo>
                  <a:lnTo>
                    <a:pt x="773" y="1452"/>
                  </a:lnTo>
                  <a:lnTo>
                    <a:pt x="761" y="1481"/>
                  </a:lnTo>
                  <a:lnTo>
                    <a:pt x="750" y="1511"/>
                  </a:lnTo>
                  <a:lnTo>
                    <a:pt x="735" y="1541"/>
                  </a:lnTo>
                  <a:lnTo>
                    <a:pt x="720" y="1570"/>
                  </a:lnTo>
                  <a:lnTo>
                    <a:pt x="703" y="1601"/>
                  </a:lnTo>
                  <a:lnTo>
                    <a:pt x="684" y="1631"/>
                  </a:lnTo>
                  <a:lnTo>
                    <a:pt x="662" y="1661"/>
                  </a:lnTo>
                  <a:lnTo>
                    <a:pt x="637" y="1690"/>
                  </a:lnTo>
                  <a:lnTo>
                    <a:pt x="623" y="1706"/>
                  </a:lnTo>
                  <a:lnTo>
                    <a:pt x="610" y="1721"/>
                  </a:lnTo>
                  <a:lnTo>
                    <a:pt x="590" y="1742"/>
                  </a:lnTo>
                  <a:lnTo>
                    <a:pt x="569" y="1763"/>
                  </a:lnTo>
                  <a:lnTo>
                    <a:pt x="549" y="1783"/>
                  </a:lnTo>
                  <a:lnTo>
                    <a:pt x="528" y="1802"/>
                  </a:lnTo>
                  <a:lnTo>
                    <a:pt x="507" y="1821"/>
                  </a:lnTo>
                  <a:lnTo>
                    <a:pt x="485" y="1839"/>
                  </a:lnTo>
                  <a:lnTo>
                    <a:pt x="465" y="1857"/>
                  </a:lnTo>
                  <a:lnTo>
                    <a:pt x="444" y="1875"/>
                  </a:lnTo>
                  <a:lnTo>
                    <a:pt x="424" y="1893"/>
                  </a:lnTo>
                  <a:lnTo>
                    <a:pt x="404" y="1911"/>
                  </a:lnTo>
                  <a:lnTo>
                    <a:pt x="384" y="1929"/>
                  </a:lnTo>
                  <a:lnTo>
                    <a:pt x="364" y="1947"/>
                  </a:lnTo>
                  <a:lnTo>
                    <a:pt x="345" y="1964"/>
                  </a:lnTo>
                  <a:lnTo>
                    <a:pt x="326" y="1982"/>
                  </a:lnTo>
                  <a:lnTo>
                    <a:pt x="308" y="2001"/>
                  </a:lnTo>
                  <a:lnTo>
                    <a:pt x="290" y="2019"/>
                  </a:lnTo>
                  <a:lnTo>
                    <a:pt x="273" y="2038"/>
                  </a:lnTo>
                  <a:lnTo>
                    <a:pt x="256" y="2058"/>
                  </a:lnTo>
                  <a:lnTo>
                    <a:pt x="241" y="2078"/>
                  </a:lnTo>
                  <a:lnTo>
                    <a:pt x="225" y="2099"/>
                  </a:lnTo>
                  <a:lnTo>
                    <a:pt x="211" y="2120"/>
                  </a:lnTo>
                  <a:lnTo>
                    <a:pt x="198" y="2143"/>
                  </a:lnTo>
                  <a:lnTo>
                    <a:pt x="175" y="2189"/>
                  </a:lnTo>
                  <a:lnTo>
                    <a:pt x="157" y="2241"/>
                  </a:lnTo>
                  <a:lnTo>
                    <a:pt x="143" y="2296"/>
                  </a:lnTo>
                  <a:lnTo>
                    <a:pt x="131" y="2423"/>
                  </a:lnTo>
                  <a:lnTo>
                    <a:pt x="96" y="2423"/>
                  </a:lnTo>
                  <a:lnTo>
                    <a:pt x="105" y="2270"/>
                  </a:lnTo>
                  <a:lnTo>
                    <a:pt x="116" y="2206"/>
                  </a:lnTo>
                  <a:lnTo>
                    <a:pt x="131" y="2147"/>
                  </a:lnTo>
                  <a:lnTo>
                    <a:pt x="140" y="2120"/>
                  </a:lnTo>
                  <a:lnTo>
                    <a:pt x="150" y="2094"/>
                  </a:lnTo>
                  <a:lnTo>
                    <a:pt x="161" y="2069"/>
                  </a:lnTo>
                  <a:lnTo>
                    <a:pt x="174" y="2046"/>
                  </a:lnTo>
                  <a:lnTo>
                    <a:pt x="186" y="2023"/>
                  </a:lnTo>
                  <a:lnTo>
                    <a:pt x="201" y="2000"/>
                  </a:lnTo>
                  <a:lnTo>
                    <a:pt x="215" y="1979"/>
                  </a:lnTo>
                  <a:lnTo>
                    <a:pt x="230" y="1957"/>
                  </a:lnTo>
                  <a:lnTo>
                    <a:pt x="230" y="19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13" name="任意多边形 108812"/>
            <p:cNvSpPr/>
            <p:nvPr/>
          </p:nvSpPr>
          <p:spPr>
            <a:xfrm>
              <a:off x="3091" y="2313"/>
              <a:ext cx="378" cy="630"/>
            </a:xfrm>
            <a:custGeom>
              <a:avLst/>
              <a:gdLst/>
              <a:ahLst/>
              <a:cxnLst/>
              <a:rect l="0" t="0" r="0" b="0"/>
              <a:pathLst>
                <a:path w="1513" h="2518">
                  <a:moveTo>
                    <a:pt x="668" y="4"/>
                  </a:moveTo>
                  <a:lnTo>
                    <a:pt x="664" y="135"/>
                  </a:lnTo>
                  <a:lnTo>
                    <a:pt x="669" y="202"/>
                  </a:lnTo>
                  <a:lnTo>
                    <a:pt x="678" y="269"/>
                  </a:lnTo>
                  <a:lnTo>
                    <a:pt x="691" y="336"/>
                  </a:lnTo>
                  <a:lnTo>
                    <a:pt x="707" y="405"/>
                  </a:lnTo>
                  <a:lnTo>
                    <a:pt x="717" y="438"/>
                  </a:lnTo>
                  <a:lnTo>
                    <a:pt x="727" y="472"/>
                  </a:lnTo>
                  <a:lnTo>
                    <a:pt x="738" y="505"/>
                  </a:lnTo>
                  <a:lnTo>
                    <a:pt x="750" y="537"/>
                  </a:lnTo>
                  <a:lnTo>
                    <a:pt x="763" y="571"/>
                  </a:lnTo>
                  <a:lnTo>
                    <a:pt x="776" y="603"/>
                  </a:lnTo>
                  <a:lnTo>
                    <a:pt x="790" y="635"/>
                  </a:lnTo>
                  <a:lnTo>
                    <a:pt x="804" y="668"/>
                  </a:lnTo>
                  <a:lnTo>
                    <a:pt x="820" y="700"/>
                  </a:lnTo>
                  <a:lnTo>
                    <a:pt x="835" y="731"/>
                  </a:lnTo>
                  <a:lnTo>
                    <a:pt x="852" y="762"/>
                  </a:lnTo>
                  <a:lnTo>
                    <a:pt x="869" y="791"/>
                  </a:lnTo>
                  <a:lnTo>
                    <a:pt x="887" y="822"/>
                  </a:lnTo>
                  <a:lnTo>
                    <a:pt x="905" y="851"/>
                  </a:lnTo>
                  <a:lnTo>
                    <a:pt x="923" y="880"/>
                  </a:lnTo>
                  <a:lnTo>
                    <a:pt x="942" y="909"/>
                  </a:lnTo>
                  <a:lnTo>
                    <a:pt x="961" y="936"/>
                  </a:lnTo>
                  <a:lnTo>
                    <a:pt x="981" y="963"/>
                  </a:lnTo>
                  <a:lnTo>
                    <a:pt x="1001" y="989"/>
                  </a:lnTo>
                  <a:lnTo>
                    <a:pt x="1022" y="1014"/>
                  </a:lnTo>
                  <a:lnTo>
                    <a:pt x="1035" y="994"/>
                  </a:lnTo>
                  <a:lnTo>
                    <a:pt x="1049" y="976"/>
                  </a:lnTo>
                  <a:lnTo>
                    <a:pt x="1064" y="956"/>
                  </a:lnTo>
                  <a:lnTo>
                    <a:pt x="1081" y="940"/>
                  </a:lnTo>
                  <a:lnTo>
                    <a:pt x="1097" y="922"/>
                  </a:lnTo>
                  <a:lnTo>
                    <a:pt x="1115" y="906"/>
                  </a:lnTo>
                  <a:lnTo>
                    <a:pt x="1133" y="889"/>
                  </a:lnTo>
                  <a:lnTo>
                    <a:pt x="1151" y="874"/>
                  </a:lnTo>
                  <a:lnTo>
                    <a:pt x="1169" y="860"/>
                  </a:lnTo>
                  <a:lnTo>
                    <a:pt x="1188" y="845"/>
                  </a:lnTo>
                  <a:lnTo>
                    <a:pt x="1208" y="831"/>
                  </a:lnTo>
                  <a:lnTo>
                    <a:pt x="1228" y="818"/>
                  </a:lnTo>
                  <a:lnTo>
                    <a:pt x="1249" y="805"/>
                  </a:lnTo>
                  <a:lnTo>
                    <a:pt x="1268" y="793"/>
                  </a:lnTo>
                  <a:lnTo>
                    <a:pt x="1289" y="781"/>
                  </a:lnTo>
                  <a:lnTo>
                    <a:pt x="1311" y="769"/>
                  </a:lnTo>
                  <a:lnTo>
                    <a:pt x="1379" y="804"/>
                  </a:lnTo>
                  <a:lnTo>
                    <a:pt x="1342" y="818"/>
                  </a:lnTo>
                  <a:lnTo>
                    <a:pt x="1305" y="836"/>
                  </a:lnTo>
                  <a:lnTo>
                    <a:pt x="1272" y="857"/>
                  </a:lnTo>
                  <a:lnTo>
                    <a:pt x="1240" y="882"/>
                  </a:lnTo>
                  <a:lnTo>
                    <a:pt x="1224" y="894"/>
                  </a:lnTo>
                  <a:lnTo>
                    <a:pt x="1209" y="907"/>
                  </a:lnTo>
                  <a:lnTo>
                    <a:pt x="1195" y="922"/>
                  </a:lnTo>
                  <a:lnTo>
                    <a:pt x="1180" y="937"/>
                  </a:lnTo>
                  <a:lnTo>
                    <a:pt x="1155" y="968"/>
                  </a:lnTo>
                  <a:lnTo>
                    <a:pt x="1130" y="1000"/>
                  </a:lnTo>
                  <a:lnTo>
                    <a:pt x="1110" y="1035"/>
                  </a:lnTo>
                  <a:lnTo>
                    <a:pt x="1090" y="1072"/>
                  </a:lnTo>
                  <a:lnTo>
                    <a:pt x="1074" y="1110"/>
                  </a:lnTo>
                  <a:lnTo>
                    <a:pt x="1061" y="1147"/>
                  </a:lnTo>
                  <a:lnTo>
                    <a:pt x="1041" y="1226"/>
                  </a:lnTo>
                  <a:lnTo>
                    <a:pt x="1035" y="1306"/>
                  </a:lnTo>
                  <a:lnTo>
                    <a:pt x="1041" y="1374"/>
                  </a:lnTo>
                  <a:lnTo>
                    <a:pt x="1048" y="1406"/>
                  </a:lnTo>
                  <a:lnTo>
                    <a:pt x="1058" y="1439"/>
                  </a:lnTo>
                  <a:lnTo>
                    <a:pt x="1070" y="1471"/>
                  </a:lnTo>
                  <a:lnTo>
                    <a:pt x="1084" y="1502"/>
                  </a:lnTo>
                  <a:lnTo>
                    <a:pt x="1099" y="1533"/>
                  </a:lnTo>
                  <a:lnTo>
                    <a:pt x="1117" y="1564"/>
                  </a:lnTo>
                  <a:lnTo>
                    <a:pt x="1135" y="1595"/>
                  </a:lnTo>
                  <a:lnTo>
                    <a:pt x="1156" y="1625"/>
                  </a:lnTo>
                  <a:lnTo>
                    <a:pt x="1178" y="1655"/>
                  </a:lnTo>
                  <a:lnTo>
                    <a:pt x="1200" y="1686"/>
                  </a:lnTo>
                  <a:lnTo>
                    <a:pt x="1222" y="1717"/>
                  </a:lnTo>
                  <a:lnTo>
                    <a:pt x="1246" y="1749"/>
                  </a:lnTo>
                  <a:lnTo>
                    <a:pt x="1269" y="1780"/>
                  </a:lnTo>
                  <a:lnTo>
                    <a:pt x="1293" y="1812"/>
                  </a:lnTo>
                  <a:lnTo>
                    <a:pt x="1316" y="1846"/>
                  </a:lnTo>
                  <a:lnTo>
                    <a:pt x="1339" y="1878"/>
                  </a:lnTo>
                  <a:lnTo>
                    <a:pt x="1361" y="1913"/>
                  </a:lnTo>
                  <a:lnTo>
                    <a:pt x="1383" y="1948"/>
                  </a:lnTo>
                  <a:lnTo>
                    <a:pt x="1393" y="1966"/>
                  </a:lnTo>
                  <a:lnTo>
                    <a:pt x="1403" y="1984"/>
                  </a:lnTo>
                  <a:lnTo>
                    <a:pt x="1424" y="2020"/>
                  </a:lnTo>
                  <a:lnTo>
                    <a:pt x="1442" y="2059"/>
                  </a:lnTo>
                  <a:lnTo>
                    <a:pt x="1459" y="2097"/>
                  </a:lnTo>
                  <a:lnTo>
                    <a:pt x="1473" y="2139"/>
                  </a:lnTo>
                  <a:lnTo>
                    <a:pt x="1486" y="2180"/>
                  </a:lnTo>
                  <a:lnTo>
                    <a:pt x="1505" y="2269"/>
                  </a:lnTo>
                  <a:lnTo>
                    <a:pt x="1513" y="2363"/>
                  </a:lnTo>
                  <a:lnTo>
                    <a:pt x="1509" y="2465"/>
                  </a:lnTo>
                  <a:lnTo>
                    <a:pt x="1505" y="2491"/>
                  </a:lnTo>
                  <a:lnTo>
                    <a:pt x="1498" y="2507"/>
                  </a:lnTo>
                  <a:lnTo>
                    <a:pt x="1487" y="2516"/>
                  </a:lnTo>
                  <a:lnTo>
                    <a:pt x="1476" y="2518"/>
                  </a:lnTo>
                  <a:lnTo>
                    <a:pt x="1446" y="2501"/>
                  </a:lnTo>
                  <a:lnTo>
                    <a:pt x="1430" y="2485"/>
                  </a:lnTo>
                  <a:lnTo>
                    <a:pt x="1415" y="2466"/>
                  </a:lnTo>
                  <a:lnTo>
                    <a:pt x="1398" y="2444"/>
                  </a:lnTo>
                  <a:lnTo>
                    <a:pt x="1383" y="2421"/>
                  </a:lnTo>
                  <a:lnTo>
                    <a:pt x="1369" y="2396"/>
                  </a:lnTo>
                  <a:lnTo>
                    <a:pt x="1356" y="2373"/>
                  </a:lnTo>
                  <a:lnTo>
                    <a:pt x="1335" y="2329"/>
                  </a:lnTo>
                  <a:lnTo>
                    <a:pt x="1325" y="2298"/>
                  </a:lnTo>
                  <a:lnTo>
                    <a:pt x="1313" y="2248"/>
                  </a:lnTo>
                  <a:lnTo>
                    <a:pt x="1299" y="2200"/>
                  </a:lnTo>
                  <a:lnTo>
                    <a:pt x="1284" y="2151"/>
                  </a:lnTo>
                  <a:lnTo>
                    <a:pt x="1264" y="2105"/>
                  </a:lnTo>
                  <a:lnTo>
                    <a:pt x="1254" y="2081"/>
                  </a:lnTo>
                  <a:lnTo>
                    <a:pt x="1244" y="2057"/>
                  </a:lnTo>
                  <a:lnTo>
                    <a:pt x="1232" y="2034"/>
                  </a:lnTo>
                  <a:lnTo>
                    <a:pt x="1220" y="2011"/>
                  </a:lnTo>
                  <a:lnTo>
                    <a:pt x="1209" y="1988"/>
                  </a:lnTo>
                  <a:lnTo>
                    <a:pt x="1197" y="1965"/>
                  </a:lnTo>
                  <a:lnTo>
                    <a:pt x="1186" y="1941"/>
                  </a:lnTo>
                  <a:lnTo>
                    <a:pt x="1173" y="1918"/>
                  </a:lnTo>
                  <a:lnTo>
                    <a:pt x="1161" y="1895"/>
                  </a:lnTo>
                  <a:lnTo>
                    <a:pt x="1148" y="1873"/>
                  </a:lnTo>
                  <a:lnTo>
                    <a:pt x="1135" y="1850"/>
                  </a:lnTo>
                  <a:lnTo>
                    <a:pt x="1122" y="1827"/>
                  </a:lnTo>
                  <a:lnTo>
                    <a:pt x="1111" y="1803"/>
                  </a:lnTo>
                  <a:lnTo>
                    <a:pt x="1098" y="1780"/>
                  </a:lnTo>
                  <a:lnTo>
                    <a:pt x="1086" y="1757"/>
                  </a:lnTo>
                  <a:lnTo>
                    <a:pt x="1074" y="1734"/>
                  </a:lnTo>
                  <a:lnTo>
                    <a:pt x="1062" y="1711"/>
                  </a:lnTo>
                  <a:lnTo>
                    <a:pt x="1050" y="1687"/>
                  </a:lnTo>
                  <a:lnTo>
                    <a:pt x="1040" y="1664"/>
                  </a:lnTo>
                  <a:lnTo>
                    <a:pt x="1030" y="1641"/>
                  </a:lnTo>
                  <a:lnTo>
                    <a:pt x="1009" y="1595"/>
                  </a:lnTo>
                  <a:lnTo>
                    <a:pt x="991" y="1547"/>
                  </a:lnTo>
                  <a:lnTo>
                    <a:pt x="939" y="1549"/>
                  </a:lnTo>
                  <a:lnTo>
                    <a:pt x="876" y="1543"/>
                  </a:lnTo>
                  <a:lnTo>
                    <a:pt x="811" y="1534"/>
                  </a:lnTo>
                  <a:lnTo>
                    <a:pt x="751" y="1533"/>
                  </a:lnTo>
                  <a:lnTo>
                    <a:pt x="367" y="1579"/>
                  </a:lnTo>
                  <a:lnTo>
                    <a:pt x="285" y="1604"/>
                  </a:lnTo>
                  <a:lnTo>
                    <a:pt x="244" y="1619"/>
                  </a:lnTo>
                  <a:lnTo>
                    <a:pt x="202" y="1637"/>
                  </a:lnTo>
                  <a:lnTo>
                    <a:pt x="158" y="1659"/>
                  </a:lnTo>
                  <a:lnTo>
                    <a:pt x="115" y="1685"/>
                  </a:lnTo>
                  <a:lnTo>
                    <a:pt x="91" y="1699"/>
                  </a:lnTo>
                  <a:lnTo>
                    <a:pt x="68" y="1713"/>
                  </a:lnTo>
                  <a:lnTo>
                    <a:pt x="44" y="1730"/>
                  </a:lnTo>
                  <a:lnTo>
                    <a:pt x="19" y="1747"/>
                  </a:lnTo>
                  <a:lnTo>
                    <a:pt x="0" y="1718"/>
                  </a:lnTo>
                  <a:lnTo>
                    <a:pt x="26" y="1700"/>
                  </a:lnTo>
                  <a:lnTo>
                    <a:pt x="52" y="1682"/>
                  </a:lnTo>
                  <a:lnTo>
                    <a:pt x="79" y="1665"/>
                  </a:lnTo>
                  <a:lnTo>
                    <a:pt x="106" y="1649"/>
                  </a:lnTo>
                  <a:lnTo>
                    <a:pt x="133" y="1632"/>
                  </a:lnTo>
                  <a:lnTo>
                    <a:pt x="161" y="1616"/>
                  </a:lnTo>
                  <a:lnTo>
                    <a:pt x="189" y="1601"/>
                  </a:lnTo>
                  <a:lnTo>
                    <a:pt x="218" y="1585"/>
                  </a:lnTo>
                  <a:lnTo>
                    <a:pt x="246" y="1571"/>
                  </a:lnTo>
                  <a:lnTo>
                    <a:pt x="276" y="1557"/>
                  </a:lnTo>
                  <a:lnTo>
                    <a:pt x="305" y="1544"/>
                  </a:lnTo>
                  <a:lnTo>
                    <a:pt x="334" y="1531"/>
                  </a:lnTo>
                  <a:lnTo>
                    <a:pt x="365" y="1518"/>
                  </a:lnTo>
                  <a:lnTo>
                    <a:pt x="394" y="1507"/>
                  </a:lnTo>
                  <a:lnTo>
                    <a:pt x="455" y="1486"/>
                  </a:lnTo>
                  <a:lnTo>
                    <a:pt x="517" y="1468"/>
                  </a:lnTo>
                  <a:lnTo>
                    <a:pt x="579" y="1454"/>
                  </a:lnTo>
                  <a:lnTo>
                    <a:pt x="642" y="1442"/>
                  </a:lnTo>
                  <a:lnTo>
                    <a:pt x="705" y="1435"/>
                  </a:lnTo>
                  <a:lnTo>
                    <a:pt x="833" y="1429"/>
                  </a:lnTo>
                  <a:lnTo>
                    <a:pt x="960" y="1441"/>
                  </a:lnTo>
                  <a:lnTo>
                    <a:pt x="946" y="1357"/>
                  </a:lnTo>
                  <a:lnTo>
                    <a:pt x="942" y="1273"/>
                  </a:lnTo>
                  <a:lnTo>
                    <a:pt x="950" y="1188"/>
                  </a:lnTo>
                  <a:lnTo>
                    <a:pt x="960" y="1147"/>
                  </a:lnTo>
                  <a:lnTo>
                    <a:pt x="973" y="1107"/>
                  </a:lnTo>
                  <a:lnTo>
                    <a:pt x="929" y="1079"/>
                  </a:lnTo>
                  <a:lnTo>
                    <a:pt x="909" y="1059"/>
                  </a:lnTo>
                  <a:lnTo>
                    <a:pt x="889" y="1038"/>
                  </a:lnTo>
                  <a:lnTo>
                    <a:pt x="869" y="1012"/>
                  </a:lnTo>
                  <a:lnTo>
                    <a:pt x="851" y="983"/>
                  </a:lnTo>
                  <a:lnTo>
                    <a:pt x="833" y="954"/>
                  </a:lnTo>
                  <a:lnTo>
                    <a:pt x="816" y="920"/>
                  </a:lnTo>
                  <a:lnTo>
                    <a:pt x="799" y="885"/>
                  </a:lnTo>
                  <a:lnTo>
                    <a:pt x="784" y="849"/>
                  </a:lnTo>
                  <a:lnTo>
                    <a:pt x="768" y="811"/>
                  </a:lnTo>
                  <a:lnTo>
                    <a:pt x="754" y="771"/>
                  </a:lnTo>
                  <a:lnTo>
                    <a:pt x="740" y="729"/>
                  </a:lnTo>
                  <a:lnTo>
                    <a:pt x="728" y="688"/>
                  </a:lnTo>
                  <a:lnTo>
                    <a:pt x="715" y="646"/>
                  </a:lnTo>
                  <a:lnTo>
                    <a:pt x="705" y="602"/>
                  </a:lnTo>
                  <a:lnTo>
                    <a:pt x="684" y="514"/>
                  </a:lnTo>
                  <a:lnTo>
                    <a:pt x="668" y="426"/>
                  </a:lnTo>
                  <a:lnTo>
                    <a:pt x="653" y="340"/>
                  </a:lnTo>
                  <a:lnTo>
                    <a:pt x="643" y="259"/>
                  </a:lnTo>
                  <a:lnTo>
                    <a:pt x="631" y="112"/>
                  </a:lnTo>
                  <a:lnTo>
                    <a:pt x="633" y="0"/>
                  </a:lnTo>
                  <a:lnTo>
                    <a:pt x="668" y="4"/>
                  </a:lnTo>
                  <a:lnTo>
                    <a:pt x="66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168" name="矩形 109167"/>
          <p:cNvSpPr/>
          <p:nvPr/>
        </p:nvSpPr>
        <p:spPr>
          <a:xfrm rot="-1225405">
            <a:off x="1981200" y="1524000"/>
            <a:ext cx="4114800" cy="1998663"/>
          </a:xfrm>
          <a:prstGeom prst="rect">
            <a:avLst/>
          </a:prstGeom>
        </p:spPr>
        <p:txBody>
          <a:bodyPr wrap="none" fromWordArt="1">
            <a:prstTxWarp prst="textChevron">
              <a:avLst>
                <a:gd name="adj" fmla="val 25000"/>
              </a:avLst>
            </a:prstTxWarp>
            <a:normAutofit/>
          </a:bodyPr>
          <a:lstStyle/>
          <a:p>
            <a:pPr algn="ctr"/>
            <a:r>
              <a:rPr lang="zh-CN" altLang="en-US" sz="3200" dirty="0" smtClean="0">
                <a:gradFill rotWithShape="0">
                  <a:gsLst>
                    <a:gs pos="0">
                      <a:srgbClr val="3333FF"/>
                    </a:gs>
                    <a:gs pos="100000">
                      <a:srgbClr val="000066"/>
                    </a:gs>
                  </a:gsLst>
                  <a:lin ang="201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楷体_GB2312" charset="0"/>
                <a:ea typeface="楷体_GB2312" charset="0"/>
              </a:rPr>
              <a:t>点的投影  重点内容回顾：</a:t>
            </a:r>
            <a:endParaRPr lang="zh-CN" altLang="en-US" sz="3200" dirty="0">
              <a:gradFill rotWithShape="0">
                <a:gsLst>
                  <a:gs pos="0">
                    <a:srgbClr val="3333FF"/>
                  </a:gs>
                  <a:gs pos="100000">
                    <a:srgbClr val="000066"/>
                  </a:gs>
                </a:gsLst>
                <a:lin ang="20100000" scaled="1"/>
                <a:tileRect/>
              </a:gradFill>
              <a:effectLst>
                <a:outerShdw dist="35921" dir="2699999" algn="ctr" rotWithShape="0">
                  <a:srgbClr val="C0C0C0"/>
                </a:outerShdw>
              </a:effectLst>
              <a:latin typeface="楷体_GB2312" charset="0"/>
              <a:ea typeface="楷体_GB2312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43" name="组合 167942"/>
          <p:cNvGrpSpPr/>
          <p:nvPr/>
        </p:nvGrpSpPr>
        <p:grpSpPr>
          <a:xfrm>
            <a:off x="395288" y="692150"/>
            <a:ext cx="7129462" cy="617538"/>
            <a:chOff x="160" y="1591"/>
            <a:chExt cx="2756" cy="389"/>
          </a:xfrm>
        </p:grpSpPr>
        <p:sp>
          <p:nvSpPr>
            <p:cNvPr id="167944" name="矩形 167943"/>
            <p:cNvSpPr/>
            <p:nvPr/>
          </p:nvSpPr>
          <p:spPr>
            <a:xfrm>
              <a:off x="930" y="1591"/>
              <a:ext cx="19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所有投射线的起源点。</a:t>
              </a:r>
            </a:p>
          </p:txBody>
        </p:sp>
        <p:sp>
          <p:nvSpPr>
            <p:cNvPr id="167945" name="文本框 167944"/>
            <p:cNvSpPr txBox="1"/>
            <p:nvPr/>
          </p:nvSpPr>
          <p:spPr>
            <a:xfrm>
              <a:off x="160" y="1653"/>
              <a:ext cx="9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投射中心</a:t>
              </a:r>
              <a:r>
                <a:rPr lang="en-US" altLang="zh-CN" sz="2800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</a:t>
              </a:r>
            </a:p>
          </p:txBody>
        </p:sp>
      </p:grpSp>
      <p:grpSp>
        <p:nvGrpSpPr>
          <p:cNvPr id="167946" name="组合 167945"/>
          <p:cNvGrpSpPr/>
          <p:nvPr/>
        </p:nvGrpSpPr>
        <p:grpSpPr>
          <a:xfrm>
            <a:off x="323850" y="2060575"/>
            <a:ext cx="8029575" cy="946150"/>
            <a:chOff x="96" y="2164"/>
            <a:chExt cx="2721" cy="596"/>
          </a:xfrm>
        </p:grpSpPr>
        <p:sp>
          <p:nvSpPr>
            <p:cNvPr id="167947" name="矩形 167946"/>
            <p:cNvSpPr/>
            <p:nvPr/>
          </p:nvSpPr>
          <p:spPr>
            <a:xfrm>
              <a:off x="866" y="2164"/>
              <a:ext cx="195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发自投射中心且通过物体上各点的直线。</a:t>
              </a:r>
            </a:p>
          </p:txBody>
        </p:sp>
        <p:sp>
          <p:nvSpPr>
            <p:cNvPr id="167948" name="文本框 167947"/>
            <p:cNvSpPr txBox="1"/>
            <p:nvPr/>
          </p:nvSpPr>
          <p:spPr>
            <a:xfrm>
              <a:off x="96" y="2164"/>
              <a:ext cx="9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30000"/>
                </a:spcBef>
              </a:pPr>
              <a:r>
                <a:rPr lang="zh-CN" altLang="en-US" sz="2800" b="1" dirty="0">
                  <a:solidFill>
                    <a:srgbClr val="9231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投射线</a:t>
              </a:r>
              <a:r>
                <a:rPr lang="en-US" altLang="zh-CN" sz="2800" b="1">
                  <a:solidFill>
                    <a:srgbClr val="923100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67949" name="组合 167948"/>
          <p:cNvGrpSpPr/>
          <p:nvPr/>
        </p:nvGrpSpPr>
        <p:grpSpPr>
          <a:xfrm>
            <a:off x="395288" y="3429000"/>
            <a:ext cx="7777162" cy="519113"/>
            <a:chOff x="96" y="2867"/>
            <a:chExt cx="2801" cy="327"/>
          </a:xfrm>
        </p:grpSpPr>
        <p:sp>
          <p:nvSpPr>
            <p:cNvPr id="167950" name="文本框 167949"/>
            <p:cNvSpPr txBox="1"/>
            <p:nvPr/>
          </p:nvSpPr>
          <p:spPr>
            <a:xfrm>
              <a:off x="96" y="2867"/>
              <a:ext cx="9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投影面</a:t>
              </a:r>
              <a:r>
                <a:rPr lang="en-US" altLang="zh-CN" sz="2800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</a:t>
              </a:r>
            </a:p>
          </p:txBody>
        </p:sp>
        <p:sp>
          <p:nvSpPr>
            <p:cNvPr id="167951" name="文本框 167950"/>
            <p:cNvSpPr txBox="1"/>
            <p:nvPr/>
          </p:nvSpPr>
          <p:spPr>
            <a:xfrm>
              <a:off x="866" y="2867"/>
              <a:ext cx="20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在投影法中得到投影的面。</a:t>
              </a:r>
              <a:endParaRPr lang="zh-CN" altLang="en-US" sz="2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167952" name="组合 167951"/>
          <p:cNvGrpSpPr/>
          <p:nvPr/>
        </p:nvGrpSpPr>
        <p:grpSpPr>
          <a:xfrm>
            <a:off x="395288" y="5013325"/>
            <a:ext cx="7056437" cy="519113"/>
            <a:chOff x="96" y="3379"/>
            <a:chExt cx="2775" cy="327"/>
          </a:xfrm>
        </p:grpSpPr>
        <p:sp>
          <p:nvSpPr>
            <p:cNvPr id="167953" name="文本框 167952"/>
            <p:cNvSpPr txBox="1"/>
            <p:nvPr/>
          </p:nvSpPr>
          <p:spPr>
            <a:xfrm>
              <a:off x="96" y="3379"/>
              <a:ext cx="8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投影</a:t>
              </a:r>
              <a:r>
                <a:rPr lang="en-US" altLang="zh-CN" sz="2800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(</a:t>
              </a:r>
              <a:r>
                <a:rPr lang="zh-CN" altLang="en-US" sz="2800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图</a:t>
              </a:r>
              <a:r>
                <a:rPr lang="en-US" altLang="zh-CN" sz="2800" b="1">
                  <a:solidFill>
                    <a:srgbClr val="9231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):</a:t>
              </a:r>
            </a:p>
          </p:txBody>
        </p:sp>
        <p:sp>
          <p:nvSpPr>
            <p:cNvPr id="167954" name="文本框 167953"/>
            <p:cNvSpPr txBox="1"/>
            <p:nvPr/>
          </p:nvSpPr>
          <p:spPr>
            <a:xfrm>
              <a:off x="866" y="3379"/>
              <a:ext cx="20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根据投影法所得到的图形。</a:t>
              </a:r>
              <a:endParaRPr lang="zh-CN" altLang="en-US" sz="2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9"/>
          <p:cNvSpPr txBox="1">
            <a:spLocks noChangeArrowheads="1"/>
          </p:cNvSpPr>
          <p:nvPr/>
        </p:nvSpPr>
        <p:spPr bwMode="auto">
          <a:xfrm>
            <a:off x="8831263" y="219010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 b="1" i="0">
              <a:latin typeface="Times New Roman" pitchFamily="18" charset="0"/>
            </a:endParaRPr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258346" y="122270"/>
            <a:ext cx="3558379" cy="523220"/>
          </a:xfrm>
          <a:prstGeom prst="rect">
            <a:avLst/>
          </a:prstGeom>
          <a:solidFill>
            <a:srgbClr val="FFFF66"/>
          </a:solidFill>
          <a:ln w="76200">
            <a:pattFill prst="smCheck">
              <a:fgClr>
                <a:srgbClr val="FF3300"/>
              </a:fgClr>
              <a:bgClr>
                <a:srgbClr val="FFFF00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点的投影</a:t>
            </a:r>
            <a:r>
              <a:rPr lang="zh-CN" altLang="en-US" sz="2800" b="1" i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规律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577850" y="4381326"/>
            <a:ext cx="271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 b="1" i="0">
                <a:latin typeface="Times New Roman" pitchFamily="18" charset="0"/>
              </a:rPr>
              <a:t>① </a:t>
            </a:r>
            <a:r>
              <a:rPr lang="en-US" altLang="zh-CN" sz="3600">
                <a:sym typeface="EuroRoman" pitchFamily="2" charset="2"/>
              </a:rPr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/>
              <a:t>a</a:t>
            </a:r>
            <a:r>
              <a:rPr lang="en-US" altLang="zh-CN" sz="3600" b="1" i="0">
                <a:latin typeface="Times New Roman" pitchFamily="18" charset="0"/>
              </a:rPr>
              <a:t>⊥</a:t>
            </a:r>
            <a:r>
              <a:rPr lang="en-US" altLang="zh-CN" sz="3600" b="1" i="0">
                <a:latin typeface="宋体" pitchFamily="2" charset="-122"/>
              </a:rPr>
              <a:t>OX</a:t>
            </a:r>
            <a:r>
              <a:rPr lang="zh-CN" altLang="zh-CN" sz="3600" b="1" i="0">
                <a:latin typeface="宋体" pitchFamily="2" charset="-122"/>
              </a:rPr>
              <a:t>轴</a:t>
            </a:r>
            <a:endParaRPr lang="zh-CN" altLang="en-US" sz="3600" b="1" i="0">
              <a:latin typeface="Times New Roman" pitchFamily="18" charset="0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800" y="4971876"/>
            <a:ext cx="1903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 b="1" i="0" dirty="0">
                <a:latin typeface="Times New Roman" pitchFamily="18" charset="0"/>
              </a:rPr>
              <a:t>② </a:t>
            </a:r>
            <a:r>
              <a:rPr lang="en-US" altLang="zh-CN" sz="3600" dirty="0" err="1"/>
              <a:t>aa</a:t>
            </a:r>
            <a:r>
              <a:rPr lang="en-US" altLang="zh-CN" sz="3600" b="1" i="0" baseline="-25000" dirty="0" err="1">
                <a:latin typeface="Times New Roman" pitchFamily="18" charset="0"/>
              </a:rPr>
              <a:t>x</a:t>
            </a:r>
            <a:r>
              <a:rPr lang="en-US" altLang="zh-CN" sz="3600" b="1" i="0" dirty="0">
                <a:latin typeface="Times New Roman" pitchFamily="18" charset="0"/>
              </a:rPr>
              <a:t>=</a:t>
            </a:r>
            <a:r>
              <a:rPr lang="en-US" altLang="zh-CN" sz="2800" b="1" i="0" dirty="0">
                <a:latin typeface="Italic" pitchFamily="2" charset="0"/>
              </a:rPr>
              <a:t> </a:t>
            </a:r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1123950" y="6138689"/>
            <a:ext cx="117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>
                <a:sym typeface="EuroRoman" pitchFamily="2" charset="2"/>
              </a:rPr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/>
              <a:t>a</a:t>
            </a:r>
            <a:r>
              <a:rPr lang="en-US" altLang="zh-CN" sz="3600" b="1" i="0" baseline="-25000">
                <a:latin typeface="Times New Roman" pitchFamily="18" charset="0"/>
              </a:rPr>
              <a:t>x</a:t>
            </a:r>
            <a:r>
              <a:rPr lang="en-US" altLang="zh-CN" sz="3600" b="1" i="0">
                <a:latin typeface="Times New Roman" pitchFamily="18" charset="0"/>
              </a:rPr>
              <a:t>=</a:t>
            </a: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1147763" y="5564014"/>
            <a:ext cx="1154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/>
              <a:t>aa</a:t>
            </a:r>
            <a:r>
              <a:rPr lang="en-US" altLang="zh-CN" sz="3600" b="1" i="0" baseline="-25000">
                <a:latin typeface="Times New Roman" pitchFamily="18" charset="0"/>
              </a:rPr>
              <a:t>y</a:t>
            </a:r>
            <a:r>
              <a:rPr lang="en-US" altLang="zh-CN" sz="3600" b="1" i="0">
                <a:latin typeface="Times New Roman" pitchFamily="18" charset="0"/>
              </a:rPr>
              <a:t>=</a:t>
            </a:r>
          </a:p>
        </p:txBody>
      </p:sp>
      <p:sp>
        <p:nvSpPr>
          <p:cNvPr id="19464" name="Freeform 65"/>
          <p:cNvSpPr>
            <a:spLocks/>
          </p:cNvSpPr>
          <p:nvPr/>
        </p:nvSpPr>
        <p:spPr bwMode="auto">
          <a:xfrm>
            <a:off x="5718175" y="1345555"/>
            <a:ext cx="1588" cy="1927225"/>
          </a:xfrm>
          <a:custGeom>
            <a:avLst/>
            <a:gdLst>
              <a:gd name="T0" fmla="*/ 0 w 1"/>
              <a:gd name="T1" fmla="*/ 1927225 h 1214"/>
              <a:gd name="T2" fmla="*/ 0 w 1"/>
              <a:gd name="T3" fmla="*/ 0 h 12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214">
                <a:moveTo>
                  <a:pt x="0" y="1214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Line 62"/>
          <p:cNvSpPr>
            <a:spLocks noChangeShapeType="1"/>
          </p:cNvSpPr>
          <p:nvPr/>
        </p:nvSpPr>
        <p:spPr bwMode="auto">
          <a:xfrm flipH="1">
            <a:off x="5699125" y="3266430"/>
            <a:ext cx="1463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Line 63"/>
          <p:cNvSpPr>
            <a:spLocks noChangeShapeType="1"/>
          </p:cNvSpPr>
          <p:nvPr/>
        </p:nvSpPr>
        <p:spPr bwMode="auto">
          <a:xfrm>
            <a:off x="8050213" y="1385243"/>
            <a:ext cx="0" cy="1009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Line 64"/>
          <p:cNvSpPr>
            <a:spLocks noChangeShapeType="1"/>
          </p:cNvSpPr>
          <p:nvPr/>
        </p:nvSpPr>
        <p:spPr bwMode="auto">
          <a:xfrm>
            <a:off x="5722938" y="1385243"/>
            <a:ext cx="234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Text Box 66"/>
          <p:cNvSpPr txBox="1">
            <a:spLocks noChangeArrowheads="1"/>
          </p:cNvSpPr>
          <p:nvPr/>
        </p:nvSpPr>
        <p:spPr bwMode="auto">
          <a:xfrm>
            <a:off x="5794375" y="1323330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000" b="1" i="0">
              <a:latin typeface="Times New Roman" pitchFamily="18" charset="0"/>
            </a:endParaRPr>
          </a:p>
        </p:txBody>
      </p:sp>
      <p:sp>
        <p:nvSpPr>
          <p:cNvPr id="19469" name="Text Box 67"/>
          <p:cNvSpPr txBox="1">
            <a:spLocks noChangeArrowheads="1"/>
          </p:cNvSpPr>
          <p:nvPr/>
        </p:nvSpPr>
        <p:spPr bwMode="auto">
          <a:xfrm>
            <a:off x="5541963" y="3144193"/>
            <a:ext cx="357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70" name="Text Box 68"/>
          <p:cNvSpPr txBox="1">
            <a:spLocks noChangeArrowheads="1"/>
          </p:cNvSpPr>
          <p:nvPr/>
        </p:nvSpPr>
        <p:spPr bwMode="auto">
          <a:xfrm>
            <a:off x="7847013" y="1270943"/>
            <a:ext cx="411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</a:p>
        </p:txBody>
      </p:sp>
      <p:sp>
        <p:nvSpPr>
          <p:cNvPr id="19471" name="Text Box 69"/>
          <p:cNvSpPr txBox="1">
            <a:spLocks noChangeArrowheads="1"/>
          </p:cNvSpPr>
          <p:nvPr/>
        </p:nvSpPr>
        <p:spPr bwMode="auto">
          <a:xfrm>
            <a:off x="8262938" y="1961505"/>
            <a:ext cx="74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Y</a:t>
            </a:r>
            <a:endParaRPr lang="en-US" altLang="zh-CN" sz="1800" b="1" i="0">
              <a:latin typeface="宋体" pitchFamily="2" charset="-122"/>
            </a:endParaRPr>
          </a:p>
        </p:txBody>
      </p:sp>
      <p:sp>
        <p:nvSpPr>
          <p:cNvPr id="19472" name="Text Box 70"/>
          <p:cNvSpPr txBox="1">
            <a:spLocks noChangeArrowheads="1"/>
          </p:cNvSpPr>
          <p:nvPr/>
        </p:nvSpPr>
        <p:spPr bwMode="auto">
          <a:xfrm>
            <a:off x="6816725" y="82326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Z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73" name="Text Box 71"/>
          <p:cNvSpPr txBox="1">
            <a:spLocks noChangeArrowheads="1"/>
          </p:cNvSpPr>
          <p:nvPr/>
        </p:nvSpPr>
        <p:spPr bwMode="auto">
          <a:xfrm>
            <a:off x="7158038" y="913755"/>
            <a:ext cx="44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sz="2800" b="1" i="0" baseline="-25000">
                <a:latin typeface="Times New Roman" pitchFamily="18" charset="0"/>
              </a:rPr>
              <a:t>z</a:t>
            </a:r>
            <a:endParaRPr lang="en-US" altLang="zh-CN" sz="2800" b="1" i="0">
              <a:latin typeface="Times New Roman" pitchFamily="18" charset="0"/>
            </a:endParaRPr>
          </a:p>
        </p:txBody>
      </p:sp>
      <p:sp>
        <p:nvSpPr>
          <p:cNvPr id="19474" name="Freeform 72"/>
          <p:cNvSpPr>
            <a:spLocks/>
          </p:cNvSpPr>
          <p:nvPr/>
        </p:nvSpPr>
        <p:spPr bwMode="auto">
          <a:xfrm>
            <a:off x="5338763" y="2386955"/>
            <a:ext cx="3362325" cy="1588"/>
          </a:xfrm>
          <a:custGeom>
            <a:avLst/>
            <a:gdLst>
              <a:gd name="T0" fmla="*/ 0 w 1751"/>
              <a:gd name="T1" fmla="*/ 0 h 1"/>
              <a:gd name="T2" fmla="*/ 3362325 w 175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51" h="1">
                <a:moveTo>
                  <a:pt x="0" y="0"/>
                </a:moveTo>
                <a:lnTo>
                  <a:pt x="175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5" name="Freeform 73"/>
          <p:cNvSpPr>
            <a:spLocks/>
          </p:cNvSpPr>
          <p:nvPr/>
        </p:nvSpPr>
        <p:spPr bwMode="auto">
          <a:xfrm>
            <a:off x="7161213" y="1075680"/>
            <a:ext cx="1587" cy="2438400"/>
          </a:xfrm>
          <a:custGeom>
            <a:avLst/>
            <a:gdLst>
              <a:gd name="T0" fmla="*/ 0 w 1"/>
              <a:gd name="T1" fmla="*/ 2438400 h 1536"/>
              <a:gd name="T2" fmla="*/ 0 w 1"/>
              <a:gd name="T3" fmla="*/ 0 h 15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36">
                <a:moveTo>
                  <a:pt x="0" y="1536"/>
                </a:move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6" name="Text Box 75"/>
          <p:cNvSpPr txBox="1">
            <a:spLocks noChangeArrowheads="1"/>
          </p:cNvSpPr>
          <p:nvPr/>
        </p:nvSpPr>
        <p:spPr bwMode="auto">
          <a:xfrm>
            <a:off x="7981950" y="989955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itchFamily="18" charset="0"/>
                <a:sym typeface="Symbol" pitchFamily="18" charset="2"/>
              </a:rPr>
              <a:t></a:t>
            </a:r>
            <a:endParaRPr lang="en-US" altLang="zh-CN" b="1" i="0">
              <a:latin typeface="Times New Roman" pitchFamily="18" charset="0"/>
              <a:sym typeface="UniversalMath1 BT" pitchFamily="18" charset="2"/>
            </a:endParaRPr>
          </a:p>
        </p:txBody>
      </p:sp>
      <p:sp>
        <p:nvSpPr>
          <p:cNvPr id="19477" name="Text Box 76"/>
          <p:cNvSpPr txBox="1">
            <a:spLocks noChangeArrowheads="1"/>
          </p:cNvSpPr>
          <p:nvPr/>
        </p:nvSpPr>
        <p:spPr bwMode="auto">
          <a:xfrm>
            <a:off x="5081588" y="1974205"/>
            <a:ext cx="48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X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78" name="Text Box 77"/>
          <p:cNvSpPr txBox="1">
            <a:spLocks noChangeArrowheads="1"/>
          </p:cNvSpPr>
          <p:nvPr/>
        </p:nvSpPr>
        <p:spPr bwMode="auto">
          <a:xfrm>
            <a:off x="6840538" y="3599805"/>
            <a:ext cx="56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Y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79" name="Text Box 78"/>
          <p:cNvSpPr txBox="1">
            <a:spLocks noChangeArrowheads="1"/>
          </p:cNvSpPr>
          <p:nvPr/>
        </p:nvSpPr>
        <p:spPr bwMode="auto">
          <a:xfrm>
            <a:off x="7981950" y="224725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 baseline="-25000">
                <a:latin typeface="Times New Roman" pitchFamily="18" charset="0"/>
              </a:rPr>
              <a:t>y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80" name="Text Box 79"/>
          <p:cNvSpPr txBox="1">
            <a:spLocks noChangeArrowheads="1"/>
          </p:cNvSpPr>
          <p:nvPr/>
        </p:nvSpPr>
        <p:spPr bwMode="auto">
          <a:xfrm>
            <a:off x="7124700" y="199008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O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81" name="Text Box 80"/>
          <p:cNvSpPr txBox="1">
            <a:spLocks noChangeArrowheads="1"/>
          </p:cNvSpPr>
          <p:nvPr/>
        </p:nvSpPr>
        <p:spPr bwMode="auto">
          <a:xfrm>
            <a:off x="5391150" y="313943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82" name="Text Box 81"/>
          <p:cNvSpPr txBox="1">
            <a:spLocks noChangeArrowheads="1"/>
          </p:cNvSpPr>
          <p:nvPr/>
        </p:nvSpPr>
        <p:spPr bwMode="auto">
          <a:xfrm>
            <a:off x="5678488" y="192658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 baseline="-25000">
                <a:latin typeface="Times New Roman" pitchFamily="18" charset="0"/>
              </a:rPr>
              <a:t>x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83" name="Text Box 82"/>
          <p:cNvSpPr txBox="1">
            <a:spLocks noChangeArrowheads="1"/>
          </p:cNvSpPr>
          <p:nvPr/>
        </p:nvSpPr>
        <p:spPr bwMode="auto">
          <a:xfrm>
            <a:off x="7156450" y="3014018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sz="2800" b="1" i="0" baseline="-25000">
                <a:latin typeface="Times New Roman" pitchFamily="18" charset="0"/>
              </a:rPr>
              <a:t>y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484" name="Text Box 83"/>
          <p:cNvSpPr txBox="1">
            <a:spLocks noChangeArrowheads="1"/>
          </p:cNvSpPr>
          <p:nvPr/>
        </p:nvSpPr>
        <p:spPr bwMode="auto">
          <a:xfrm>
            <a:off x="5437188" y="1023293"/>
            <a:ext cx="41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ym typeface="EuroRoman" pitchFamily="2" charset="2"/>
              </a:rPr>
              <a:t>a</a:t>
            </a:r>
            <a:r>
              <a:rPr lang="en-US" altLang="zh-CN" b="1" i="0">
                <a:latin typeface="Times New Roman" pitchFamily="18" charset="0"/>
                <a:sym typeface="Symbol" pitchFamily="18" charset="2"/>
              </a:rPr>
              <a:t></a:t>
            </a:r>
            <a:endParaRPr lang="en-US" altLang="zh-CN" b="1" i="0">
              <a:latin typeface="Times New Roman" pitchFamily="18" charset="0"/>
              <a:sym typeface="UniversalMath1 BT" pitchFamily="18" charset="2"/>
            </a:endParaRPr>
          </a:p>
        </p:txBody>
      </p:sp>
      <p:sp>
        <p:nvSpPr>
          <p:cNvPr id="19485" name="Text Box 84"/>
          <p:cNvSpPr txBox="1">
            <a:spLocks noChangeArrowheads="1"/>
          </p:cNvSpPr>
          <p:nvPr/>
        </p:nvSpPr>
        <p:spPr bwMode="auto">
          <a:xfrm>
            <a:off x="5564188" y="1272530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</a:p>
        </p:txBody>
      </p:sp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336838" y="4257730"/>
            <a:ext cx="50992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800" b="1" i="0" dirty="0">
                <a:latin typeface="Times New Roman" pitchFamily="18" charset="0"/>
              </a:rPr>
              <a:t> </a:t>
            </a:r>
            <a:r>
              <a:rPr lang="en-US" altLang="zh-CN" sz="3600" dirty="0" err="1">
                <a:sym typeface="EuroRoman" pitchFamily="2" charset="2"/>
              </a:rPr>
              <a:t>a</a:t>
            </a:r>
            <a:r>
              <a:rPr lang="en-US" altLang="zh-CN" sz="3600" b="1" i="0" dirty="0" err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 dirty="0" err="1"/>
              <a:t>a</a:t>
            </a:r>
            <a:r>
              <a:rPr lang="en-US" altLang="zh-CN" sz="3600" b="1" i="0" dirty="0">
                <a:latin typeface="Times New Roman" pitchFamily="18" charset="0"/>
                <a:sym typeface="Symbol" pitchFamily="18" charset="2"/>
              </a:rPr>
              <a:t></a:t>
            </a:r>
            <a:r>
              <a:rPr lang="en-US" altLang="zh-CN" sz="3600" b="1" i="0" dirty="0">
                <a:latin typeface="Times New Roman" pitchFamily="18" charset="0"/>
              </a:rPr>
              <a:t>⊥</a:t>
            </a:r>
            <a:r>
              <a:rPr lang="en-US" altLang="zh-CN" sz="3600" b="1" i="0" dirty="0">
                <a:latin typeface="宋体" pitchFamily="2" charset="-122"/>
              </a:rPr>
              <a:t>OZ</a:t>
            </a:r>
            <a:r>
              <a:rPr lang="zh-CN" altLang="zh-CN" sz="3600" b="1" i="0" dirty="0" smtClean="0">
                <a:latin typeface="宋体" pitchFamily="2" charset="-122"/>
              </a:rPr>
              <a:t>轴</a:t>
            </a:r>
            <a:r>
              <a:rPr lang="en-US" altLang="zh-CN" sz="3600" b="1" i="0" dirty="0" smtClean="0">
                <a:latin typeface="宋体" pitchFamily="2" charset="-122"/>
              </a:rPr>
              <a:t>  </a:t>
            </a:r>
            <a:r>
              <a:rPr lang="en-US" altLang="zh-CN" sz="3600" dirty="0" err="1"/>
              <a:t>aa</a:t>
            </a:r>
            <a:r>
              <a:rPr lang="en-US" altLang="zh-CN" sz="3600" b="1" i="0" baseline="-25000" dirty="0" err="1">
                <a:latin typeface="Times New Roman" pitchFamily="18" charset="0"/>
              </a:rPr>
              <a:t>x</a:t>
            </a:r>
            <a:r>
              <a:rPr lang="en-US" altLang="zh-CN" sz="3600" dirty="0"/>
              <a:t>=</a:t>
            </a:r>
            <a:r>
              <a:rPr lang="en-US" altLang="zh-CN" sz="3600" dirty="0" err="1"/>
              <a:t>a</a:t>
            </a:r>
            <a:r>
              <a:rPr lang="en-US" altLang="zh-CN" sz="3600" dirty="0" err="1">
                <a:sym typeface="Symbol" pitchFamily="18" charset="2"/>
              </a:rPr>
              <a:t></a:t>
            </a:r>
            <a:r>
              <a:rPr lang="en-US" altLang="zh-CN" sz="3600" dirty="0" err="1"/>
              <a:t>a</a:t>
            </a:r>
            <a:r>
              <a:rPr lang="en-US" altLang="zh-CN" sz="3600" b="1" i="0" baseline="-25000" dirty="0" err="1">
                <a:latin typeface="Times New Roman" pitchFamily="18" charset="0"/>
              </a:rPr>
              <a:t>z</a:t>
            </a:r>
            <a:endParaRPr lang="zh-CN" altLang="en-US" sz="3600" b="1" i="0" baseline="-25000" dirty="0">
              <a:latin typeface="Times New Roman" pitchFamily="18" charset="0"/>
            </a:endParaRPr>
          </a:p>
        </p:txBody>
      </p:sp>
      <p:sp>
        <p:nvSpPr>
          <p:cNvPr id="52359" name="Text Box 135"/>
          <p:cNvSpPr txBox="1">
            <a:spLocks noChangeArrowheads="1"/>
          </p:cNvSpPr>
          <p:nvPr/>
        </p:nvSpPr>
        <p:spPr bwMode="auto">
          <a:xfrm>
            <a:off x="2963863" y="4962351"/>
            <a:ext cx="673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>
                <a:latin typeface="Times New Roman" pitchFamily="18" charset="0"/>
              </a:rPr>
              <a:t>=y</a:t>
            </a:r>
          </a:p>
        </p:txBody>
      </p:sp>
      <p:sp>
        <p:nvSpPr>
          <p:cNvPr id="52360" name="Text Box 136"/>
          <p:cNvSpPr txBox="1">
            <a:spLocks noChangeArrowheads="1"/>
          </p:cNvSpPr>
          <p:nvPr/>
        </p:nvSpPr>
        <p:spPr bwMode="auto">
          <a:xfrm>
            <a:off x="3527425" y="4984576"/>
            <a:ext cx="469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 b="1" i="0">
                <a:latin typeface="Times New Roman" pitchFamily="18" charset="0"/>
              </a:rPr>
              <a:t>=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en-US" altLang="zh-CN" sz="3600">
                <a:sym typeface="EuroRoman" pitchFamily="2" charset="2"/>
              </a:rPr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3600" b="1" i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zh-CN" altLang="zh-CN" sz="3600" b="1" i="0">
                <a:latin typeface="宋体" pitchFamily="2" charset="-122"/>
              </a:rPr>
              <a:t>到</a:t>
            </a:r>
            <a:r>
              <a:rPr lang="en-US" altLang="zh-CN" sz="3600" b="1" i="0">
                <a:latin typeface="宋体" pitchFamily="2" charset="-122"/>
              </a:rPr>
              <a:t>V</a:t>
            </a:r>
            <a:r>
              <a:rPr lang="zh-CN" altLang="zh-CN" sz="3600" b="1" i="0">
                <a:latin typeface="宋体" pitchFamily="2" charset="-122"/>
              </a:rPr>
              <a:t>面的距离）</a:t>
            </a:r>
            <a:endParaRPr lang="zh-CN" altLang="en-US" sz="3600" b="1" i="0">
              <a:latin typeface="Times New Roman" pitchFamily="18" charset="0"/>
            </a:endParaRPr>
          </a:p>
        </p:txBody>
      </p:sp>
      <p:sp>
        <p:nvSpPr>
          <p:cNvPr id="52361" name="Text Box 137"/>
          <p:cNvSpPr txBox="1">
            <a:spLocks noChangeArrowheads="1"/>
          </p:cNvSpPr>
          <p:nvPr/>
        </p:nvSpPr>
        <p:spPr bwMode="auto">
          <a:xfrm>
            <a:off x="2181225" y="5516389"/>
            <a:ext cx="89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ym typeface="EuroRoman" pitchFamily="2" charset="2"/>
              </a:rPr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600"/>
              <a:t>a</a:t>
            </a:r>
            <a:r>
              <a:rPr lang="en-US" altLang="zh-CN" sz="3600" b="1" i="0" baseline="-25000">
                <a:latin typeface="Times New Roman" pitchFamily="18" charset="0"/>
              </a:rPr>
              <a:t>z</a:t>
            </a:r>
          </a:p>
        </p:txBody>
      </p:sp>
      <p:sp>
        <p:nvSpPr>
          <p:cNvPr id="52362" name="Text Box 138"/>
          <p:cNvSpPr txBox="1">
            <a:spLocks noChangeArrowheads="1"/>
          </p:cNvSpPr>
          <p:nvPr/>
        </p:nvSpPr>
        <p:spPr bwMode="auto">
          <a:xfrm>
            <a:off x="2954338" y="5559251"/>
            <a:ext cx="673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>
                <a:latin typeface="Times New Roman" pitchFamily="18" charset="0"/>
              </a:rPr>
              <a:t>=x</a:t>
            </a:r>
          </a:p>
        </p:txBody>
      </p:sp>
      <p:sp>
        <p:nvSpPr>
          <p:cNvPr id="52363" name="Text Box 139"/>
          <p:cNvSpPr txBox="1">
            <a:spLocks noChangeArrowheads="1"/>
          </p:cNvSpPr>
          <p:nvPr/>
        </p:nvSpPr>
        <p:spPr bwMode="auto">
          <a:xfrm>
            <a:off x="3513138" y="5567189"/>
            <a:ext cx="477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>
                <a:latin typeface="Times New Roman" pitchFamily="18" charset="0"/>
              </a:rPr>
              <a:t>=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en-US" altLang="zh-CN" sz="3600"/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</a:t>
            </a:r>
            <a:r>
              <a:rPr lang="zh-CN" altLang="en-US" sz="3600" b="1" i="0">
                <a:latin typeface="宋体" pitchFamily="2" charset="-122"/>
              </a:rPr>
              <a:t>（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zh-CN" altLang="zh-CN" sz="3600" b="1" i="0">
                <a:latin typeface="宋体" pitchFamily="2" charset="-122"/>
              </a:rPr>
              <a:t>到</a:t>
            </a:r>
            <a:r>
              <a:rPr lang="en-US" altLang="zh-CN" sz="3600" b="1" i="0">
                <a:latin typeface="宋体" pitchFamily="2" charset="-122"/>
              </a:rPr>
              <a:t>W</a:t>
            </a:r>
            <a:r>
              <a:rPr lang="zh-CN" altLang="zh-CN" sz="3600" b="1" i="0">
                <a:latin typeface="宋体" pitchFamily="2" charset="-122"/>
              </a:rPr>
              <a:t>面的距离</a:t>
            </a:r>
            <a:r>
              <a:rPr lang="zh-CN" altLang="zh-CN" sz="3600" b="1" i="0">
                <a:latin typeface="Times New Roman" pitchFamily="18" charset="0"/>
              </a:rPr>
              <a:t>）</a:t>
            </a:r>
            <a:endParaRPr lang="zh-CN" altLang="en-US" sz="3600" b="1" i="0">
              <a:latin typeface="Times New Roman" pitchFamily="18" charset="0"/>
            </a:endParaRPr>
          </a:p>
        </p:txBody>
      </p:sp>
      <p:sp>
        <p:nvSpPr>
          <p:cNvPr id="52364" name="Text Box 140"/>
          <p:cNvSpPr txBox="1">
            <a:spLocks noChangeArrowheads="1"/>
          </p:cNvSpPr>
          <p:nvPr/>
        </p:nvSpPr>
        <p:spPr bwMode="auto">
          <a:xfrm>
            <a:off x="2235200" y="6095826"/>
            <a:ext cx="992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/>
              <a:t>a</a:t>
            </a:r>
            <a:r>
              <a:rPr lang="en-US" altLang="zh-CN" sz="3600" b="1" i="0">
                <a:latin typeface="Times New Roman" pitchFamily="18" charset="0"/>
                <a:sym typeface="Symbol" pitchFamily="18" charset="2"/>
              </a:rPr>
              <a:t></a:t>
            </a:r>
            <a:r>
              <a:rPr lang="en-US" altLang="zh-CN" sz="3600"/>
              <a:t>a</a:t>
            </a:r>
            <a:r>
              <a:rPr lang="en-US" altLang="zh-CN" sz="3600" b="1" i="0" baseline="-25000">
                <a:latin typeface="Times New Roman" pitchFamily="18" charset="0"/>
              </a:rPr>
              <a:t>y</a:t>
            </a:r>
          </a:p>
        </p:txBody>
      </p: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3094038" y="6164089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>
                <a:latin typeface="Times New Roman" pitchFamily="18" charset="0"/>
              </a:rPr>
              <a:t>=z</a:t>
            </a:r>
          </a:p>
        </p:txBody>
      </p:sp>
      <p:sp>
        <p:nvSpPr>
          <p:cNvPr id="52366" name="Text Box 142"/>
          <p:cNvSpPr txBox="1">
            <a:spLocks noChangeArrowheads="1"/>
          </p:cNvSpPr>
          <p:nvPr/>
        </p:nvSpPr>
        <p:spPr bwMode="auto">
          <a:xfrm>
            <a:off x="3556000" y="6172026"/>
            <a:ext cx="4884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>
                <a:latin typeface="Times New Roman" pitchFamily="18" charset="0"/>
              </a:rPr>
              <a:t>=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en-US" altLang="zh-CN" sz="3600"/>
              <a:t>a </a:t>
            </a:r>
            <a:r>
              <a:rPr lang="zh-CN" altLang="en-US" sz="3600" b="1" i="0">
                <a:latin typeface="Italic" pitchFamily="2" charset="0"/>
              </a:rPr>
              <a:t>（</a:t>
            </a:r>
            <a:r>
              <a:rPr lang="en-US" altLang="zh-CN" sz="3600" b="1" i="0">
                <a:latin typeface="宋体" pitchFamily="2" charset="-122"/>
              </a:rPr>
              <a:t>A</a:t>
            </a:r>
            <a:r>
              <a:rPr lang="zh-CN" altLang="zh-CN" sz="3600" b="1" i="0">
                <a:latin typeface="宋体" pitchFamily="2" charset="-122"/>
              </a:rPr>
              <a:t>到</a:t>
            </a:r>
            <a:r>
              <a:rPr lang="en-US" altLang="zh-CN" sz="3600" b="1" i="0">
                <a:latin typeface="宋体" pitchFamily="2" charset="-122"/>
              </a:rPr>
              <a:t>H</a:t>
            </a:r>
            <a:r>
              <a:rPr lang="zh-CN" altLang="zh-CN" sz="3600" b="1" i="0">
                <a:latin typeface="宋体" pitchFamily="2" charset="-122"/>
              </a:rPr>
              <a:t>面的距离</a:t>
            </a:r>
            <a:r>
              <a:rPr lang="zh-CN" altLang="zh-CN" sz="3600" b="1" i="0">
                <a:latin typeface="Times New Roman" pitchFamily="18" charset="0"/>
              </a:rPr>
              <a:t>）</a:t>
            </a:r>
            <a:endParaRPr lang="zh-CN" altLang="en-US" sz="3600" b="1" i="0">
              <a:latin typeface="Times New Roman" pitchFamily="18" charset="0"/>
            </a:endParaRPr>
          </a:p>
        </p:txBody>
      </p:sp>
      <p:sp>
        <p:nvSpPr>
          <p:cNvPr id="52358" name="Text Box 134"/>
          <p:cNvSpPr txBox="1">
            <a:spLocks noChangeArrowheads="1"/>
          </p:cNvSpPr>
          <p:nvPr/>
        </p:nvSpPr>
        <p:spPr bwMode="auto">
          <a:xfrm>
            <a:off x="2133600" y="4981401"/>
            <a:ext cx="97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 err="1"/>
              <a:t>a</a:t>
            </a:r>
            <a:r>
              <a:rPr lang="en-US" altLang="zh-CN" sz="3600" b="1" i="0" dirty="0" err="1">
                <a:latin typeface="Times New Roman" pitchFamily="18" charset="0"/>
                <a:sym typeface="Symbol" pitchFamily="18" charset="2"/>
              </a:rPr>
              <a:t></a:t>
            </a:r>
            <a:r>
              <a:rPr lang="en-US" altLang="zh-CN" sz="3600" dirty="0" err="1"/>
              <a:t>a</a:t>
            </a:r>
            <a:r>
              <a:rPr lang="en-US" altLang="zh-CN" sz="3600" b="1" i="0" baseline="-25000" dirty="0" err="1">
                <a:latin typeface="Times New Roman" pitchFamily="18" charset="0"/>
              </a:rPr>
              <a:t>z</a:t>
            </a:r>
            <a:endParaRPr lang="en-US" altLang="zh-CN" sz="3600" b="1" i="0" baseline="-25000" dirty="0">
              <a:latin typeface="Times New Roman" pitchFamily="18" charset="0"/>
            </a:endParaRPr>
          </a:p>
        </p:txBody>
      </p:sp>
      <p:sp>
        <p:nvSpPr>
          <p:cNvPr id="19496" name="AutoShape 12"/>
          <p:cNvSpPr>
            <a:spLocks noChangeArrowheads="1"/>
          </p:cNvSpPr>
          <p:nvPr/>
        </p:nvSpPr>
        <p:spPr bwMode="auto">
          <a:xfrm rot="10800000" flipH="1">
            <a:off x="836613" y="2601268"/>
            <a:ext cx="3316287" cy="1258887"/>
          </a:xfrm>
          <a:prstGeom prst="parallelogram">
            <a:avLst>
              <a:gd name="adj" fmla="val 1034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97" name="Rectangle 11"/>
          <p:cNvSpPr>
            <a:spLocks noChangeArrowheads="1"/>
          </p:cNvSpPr>
          <p:nvPr/>
        </p:nvSpPr>
        <p:spPr bwMode="auto">
          <a:xfrm>
            <a:off x="857250" y="1162993"/>
            <a:ext cx="2036763" cy="14382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98" name="AutoShape 13"/>
          <p:cNvSpPr>
            <a:spLocks noChangeArrowheads="1"/>
          </p:cNvSpPr>
          <p:nvPr/>
        </p:nvSpPr>
        <p:spPr bwMode="auto">
          <a:xfrm rot="5400000">
            <a:off x="2150269" y="1886099"/>
            <a:ext cx="2709862" cy="1263650"/>
          </a:xfrm>
          <a:prstGeom prst="parallelogram">
            <a:avLst>
              <a:gd name="adj" fmla="val 98894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99" name="Line 14"/>
          <p:cNvSpPr>
            <a:spLocks noChangeShapeType="1"/>
          </p:cNvSpPr>
          <p:nvPr/>
        </p:nvSpPr>
        <p:spPr bwMode="auto">
          <a:xfrm>
            <a:off x="1390650" y="1717030"/>
            <a:ext cx="148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0" name="Line 15"/>
          <p:cNvSpPr>
            <a:spLocks noChangeShapeType="1"/>
          </p:cNvSpPr>
          <p:nvPr/>
        </p:nvSpPr>
        <p:spPr bwMode="auto">
          <a:xfrm>
            <a:off x="1390650" y="1717030"/>
            <a:ext cx="0" cy="887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1" name="Line 16"/>
          <p:cNvSpPr>
            <a:spLocks noChangeShapeType="1"/>
          </p:cNvSpPr>
          <p:nvPr/>
        </p:nvSpPr>
        <p:spPr bwMode="auto">
          <a:xfrm>
            <a:off x="1390650" y="2604443"/>
            <a:ext cx="596900" cy="596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2" name="Line 17"/>
          <p:cNvSpPr>
            <a:spLocks noChangeShapeType="1"/>
          </p:cNvSpPr>
          <p:nvPr/>
        </p:nvSpPr>
        <p:spPr bwMode="auto">
          <a:xfrm>
            <a:off x="1987550" y="2313930"/>
            <a:ext cx="0" cy="887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3" name="Line 18"/>
          <p:cNvSpPr>
            <a:spLocks noChangeShapeType="1"/>
          </p:cNvSpPr>
          <p:nvPr/>
        </p:nvSpPr>
        <p:spPr bwMode="auto">
          <a:xfrm>
            <a:off x="2894013" y="1717030"/>
            <a:ext cx="576262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4" name="Line 19"/>
          <p:cNvSpPr>
            <a:spLocks noChangeShapeType="1"/>
          </p:cNvSpPr>
          <p:nvPr/>
        </p:nvSpPr>
        <p:spPr bwMode="auto">
          <a:xfrm flipH="1">
            <a:off x="1987550" y="2293293"/>
            <a:ext cx="148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5" name="Line 20"/>
          <p:cNvSpPr>
            <a:spLocks noChangeShapeType="1"/>
          </p:cNvSpPr>
          <p:nvPr/>
        </p:nvSpPr>
        <p:spPr bwMode="auto">
          <a:xfrm>
            <a:off x="1987550" y="3201343"/>
            <a:ext cx="148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6" name="Line 21"/>
          <p:cNvSpPr>
            <a:spLocks noChangeShapeType="1"/>
          </p:cNvSpPr>
          <p:nvPr/>
        </p:nvSpPr>
        <p:spPr bwMode="auto">
          <a:xfrm>
            <a:off x="1390650" y="1717030"/>
            <a:ext cx="596900" cy="596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7" name="Line 22"/>
          <p:cNvSpPr>
            <a:spLocks noChangeShapeType="1"/>
          </p:cNvSpPr>
          <p:nvPr/>
        </p:nvSpPr>
        <p:spPr bwMode="auto">
          <a:xfrm>
            <a:off x="3470275" y="2293293"/>
            <a:ext cx="0" cy="908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8" name="Line 23"/>
          <p:cNvSpPr>
            <a:spLocks noChangeShapeType="1"/>
          </p:cNvSpPr>
          <p:nvPr/>
        </p:nvSpPr>
        <p:spPr bwMode="auto">
          <a:xfrm>
            <a:off x="2873375" y="2625080"/>
            <a:ext cx="1279525" cy="127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09" name="Text Box 27"/>
          <p:cNvSpPr txBox="1">
            <a:spLocks noChangeArrowheads="1"/>
          </p:cNvSpPr>
          <p:nvPr/>
        </p:nvSpPr>
        <p:spPr bwMode="auto">
          <a:xfrm>
            <a:off x="1778000" y="2166293"/>
            <a:ext cx="40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1000" b="1" i="0">
              <a:latin typeface="Times New Roman" pitchFamily="18" charset="0"/>
            </a:endParaRPr>
          </a:p>
        </p:txBody>
      </p:sp>
      <p:sp>
        <p:nvSpPr>
          <p:cNvPr id="19510" name="Text Box 28"/>
          <p:cNvSpPr txBox="1">
            <a:spLocks noChangeArrowheads="1"/>
          </p:cNvSpPr>
          <p:nvPr/>
        </p:nvSpPr>
        <p:spPr bwMode="auto">
          <a:xfrm>
            <a:off x="3316288" y="2167880"/>
            <a:ext cx="298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11" name="Text Box 30"/>
          <p:cNvSpPr txBox="1">
            <a:spLocks noChangeArrowheads="1"/>
          </p:cNvSpPr>
          <p:nvPr/>
        </p:nvSpPr>
        <p:spPr bwMode="auto">
          <a:xfrm>
            <a:off x="1250950" y="1610668"/>
            <a:ext cx="2857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800" b="1" i="0">
              <a:latin typeface="Times New Roman" pitchFamily="18" charset="0"/>
            </a:endParaRPr>
          </a:p>
        </p:txBody>
      </p:sp>
      <p:sp>
        <p:nvSpPr>
          <p:cNvPr id="19512" name="Text Box 31"/>
          <p:cNvSpPr txBox="1">
            <a:spLocks noChangeArrowheads="1"/>
          </p:cNvSpPr>
          <p:nvPr/>
        </p:nvSpPr>
        <p:spPr bwMode="auto">
          <a:xfrm>
            <a:off x="1835150" y="3055293"/>
            <a:ext cx="298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b="1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900" b="1" i="0">
              <a:latin typeface="Times New Roman" pitchFamily="18" charset="0"/>
            </a:endParaRPr>
          </a:p>
        </p:txBody>
      </p:sp>
      <p:sp>
        <p:nvSpPr>
          <p:cNvPr id="19513" name="Text Box 32"/>
          <p:cNvSpPr txBox="1">
            <a:spLocks noChangeArrowheads="1"/>
          </p:cNvSpPr>
          <p:nvPr/>
        </p:nvSpPr>
        <p:spPr bwMode="auto">
          <a:xfrm>
            <a:off x="442913" y="217423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X</a:t>
            </a:r>
          </a:p>
        </p:txBody>
      </p:sp>
      <p:sp>
        <p:nvSpPr>
          <p:cNvPr id="19514" name="Text Box 33"/>
          <p:cNvSpPr txBox="1">
            <a:spLocks noChangeArrowheads="1"/>
          </p:cNvSpPr>
          <p:nvPr/>
        </p:nvSpPr>
        <p:spPr bwMode="auto">
          <a:xfrm>
            <a:off x="4225925" y="362520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Y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15" name="Text Box 34"/>
          <p:cNvSpPr txBox="1">
            <a:spLocks noChangeArrowheads="1"/>
          </p:cNvSpPr>
          <p:nvPr/>
        </p:nvSpPr>
        <p:spPr bwMode="auto">
          <a:xfrm>
            <a:off x="2563813" y="68515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Z</a:t>
            </a:r>
          </a:p>
        </p:txBody>
      </p:sp>
      <p:sp>
        <p:nvSpPr>
          <p:cNvPr id="19516" name="Text Box 35"/>
          <p:cNvSpPr txBox="1">
            <a:spLocks noChangeArrowheads="1"/>
          </p:cNvSpPr>
          <p:nvPr/>
        </p:nvSpPr>
        <p:spPr bwMode="auto">
          <a:xfrm>
            <a:off x="2825750" y="230281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O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17" name="Text Box 36"/>
          <p:cNvSpPr txBox="1">
            <a:spLocks noChangeArrowheads="1"/>
          </p:cNvSpPr>
          <p:nvPr/>
        </p:nvSpPr>
        <p:spPr bwMode="auto">
          <a:xfrm>
            <a:off x="830263" y="108679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V</a:t>
            </a:r>
          </a:p>
        </p:txBody>
      </p:sp>
      <p:sp>
        <p:nvSpPr>
          <p:cNvPr id="19518" name="Text Box 37"/>
          <p:cNvSpPr txBox="1">
            <a:spLocks noChangeArrowheads="1"/>
          </p:cNvSpPr>
          <p:nvPr/>
        </p:nvSpPr>
        <p:spPr bwMode="auto">
          <a:xfrm>
            <a:off x="2063750" y="346010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H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19" name="Text Box 38"/>
          <p:cNvSpPr txBox="1">
            <a:spLocks noChangeArrowheads="1"/>
          </p:cNvSpPr>
          <p:nvPr/>
        </p:nvSpPr>
        <p:spPr bwMode="auto">
          <a:xfrm>
            <a:off x="3827463" y="222979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>
                <a:latin typeface="宋体" pitchFamily="2" charset="-122"/>
              </a:rPr>
              <a:t>W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20" name="Text Box 39"/>
          <p:cNvSpPr txBox="1">
            <a:spLocks noChangeArrowheads="1"/>
          </p:cNvSpPr>
          <p:nvPr/>
        </p:nvSpPr>
        <p:spPr bwMode="auto">
          <a:xfrm>
            <a:off x="1973263" y="189006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宋体" pitchFamily="2" charset="-122"/>
              </a:rPr>
              <a:t>A</a:t>
            </a:r>
          </a:p>
        </p:txBody>
      </p:sp>
      <p:sp>
        <p:nvSpPr>
          <p:cNvPr id="19521" name="Text Box 40"/>
          <p:cNvSpPr txBox="1">
            <a:spLocks noChangeArrowheads="1"/>
          </p:cNvSpPr>
          <p:nvPr/>
        </p:nvSpPr>
        <p:spPr bwMode="auto">
          <a:xfrm>
            <a:off x="1681163" y="297433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22" name="Text Box 41"/>
          <p:cNvSpPr txBox="1">
            <a:spLocks noChangeArrowheads="1"/>
          </p:cNvSpPr>
          <p:nvPr/>
        </p:nvSpPr>
        <p:spPr bwMode="auto">
          <a:xfrm>
            <a:off x="3443288" y="1964680"/>
            <a:ext cx="46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b="1" i="0">
                <a:latin typeface="Times New Roman" pitchFamily="18" charset="0"/>
                <a:sym typeface="Symbol" pitchFamily="18" charset="2"/>
              </a:rPr>
              <a:t></a:t>
            </a:r>
            <a:endParaRPr lang="en-US" altLang="zh-CN" b="1" i="0">
              <a:latin typeface="Times New Roman" pitchFamily="18" charset="0"/>
              <a:sym typeface="UniversalMath1 BT" pitchFamily="18" charset="2"/>
            </a:endParaRPr>
          </a:p>
        </p:txBody>
      </p:sp>
      <p:sp>
        <p:nvSpPr>
          <p:cNvPr id="19523" name="Text Box 42"/>
          <p:cNvSpPr txBox="1">
            <a:spLocks noChangeArrowheads="1"/>
          </p:cNvSpPr>
          <p:nvPr/>
        </p:nvSpPr>
        <p:spPr bwMode="auto">
          <a:xfrm>
            <a:off x="1138238" y="130269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ym typeface="EuroRoman" pitchFamily="2" charset="2"/>
              </a:rPr>
              <a:t>a</a:t>
            </a:r>
            <a:r>
              <a:rPr lang="en-US" altLang="zh-CN" b="1" i="0">
                <a:latin typeface="Times New Roman" pitchFamily="18" charset="0"/>
                <a:sym typeface="Symbol" pitchFamily="18" charset="2"/>
              </a:rPr>
              <a:t></a:t>
            </a:r>
            <a:endParaRPr lang="en-US" altLang="zh-CN" b="1" i="0">
              <a:latin typeface="Times New Roman" pitchFamily="18" charset="0"/>
              <a:sym typeface="UniversalMath1 BT" pitchFamily="18" charset="2"/>
            </a:endParaRPr>
          </a:p>
        </p:txBody>
      </p:sp>
      <p:grpSp>
        <p:nvGrpSpPr>
          <p:cNvPr id="19524" name="Group 50"/>
          <p:cNvGrpSpPr>
            <a:grpSpLocks/>
          </p:cNvGrpSpPr>
          <p:nvPr/>
        </p:nvGrpSpPr>
        <p:grpSpPr bwMode="auto">
          <a:xfrm>
            <a:off x="941388" y="2150418"/>
            <a:ext cx="449262" cy="514350"/>
            <a:chOff x="1113" y="687"/>
            <a:chExt cx="283" cy="324"/>
          </a:xfrm>
        </p:grpSpPr>
        <p:sp>
          <p:nvSpPr>
            <p:cNvPr id="19533" name="Text Box 51"/>
            <p:cNvSpPr txBox="1">
              <a:spLocks noChangeArrowheads="1"/>
            </p:cNvSpPr>
            <p:nvPr/>
          </p:nvSpPr>
          <p:spPr bwMode="auto">
            <a:xfrm>
              <a:off x="1208" y="7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534" name="Text Box 52"/>
            <p:cNvSpPr txBox="1">
              <a:spLocks noChangeArrowheads="1"/>
            </p:cNvSpPr>
            <p:nvPr/>
          </p:nvSpPr>
          <p:spPr bwMode="auto">
            <a:xfrm>
              <a:off x="1113" y="687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sz="1800" b="1" i="0">
                <a:latin typeface="Times New Roman" pitchFamily="18" charset="0"/>
              </a:endParaRPr>
            </a:p>
          </p:txBody>
        </p:sp>
      </p:grpSp>
      <p:grpSp>
        <p:nvGrpSpPr>
          <p:cNvPr id="19525" name="Group 53"/>
          <p:cNvGrpSpPr>
            <a:grpSpLocks/>
          </p:cNvGrpSpPr>
          <p:nvPr/>
        </p:nvGrpSpPr>
        <p:grpSpPr bwMode="auto">
          <a:xfrm>
            <a:off x="2420938" y="1302693"/>
            <a:ext cx="493712" cy="481012"/>
            <a:chOff x="1940" y="152"/>
            <a:chExt cx="311" cy="303"/>
          </a:xfrm>
        </p:grpSpPr>
        <p:sp>
          <p:nvSpPr>
            <p:cNvPr id="19531" name="Text Box 54"/>
            <p:cNvSpPr txBox="1">
              <a:spLocks noChangeArrowheads="1"/>
            </p:cNvSpPr>
            <p:nvPr/>
          </p:nvSpPr>
          <p:spPr bwMode="auto">
            <a:xfrm>
              <a:off x="1940" y="152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0">
                  <a:latin typeface="Italic" pitchFamily="2" charset="0"/>
                </a:rPr>
                <a:t>a</a:t>
              </a:r>
              <a:endParaRPr lang="en-US" altLang="zh-CN" sz="1800" b="1" i="0">
                <a:latin typeface="Times New Roman" pitchFamily="18" charset="0"/>
              </a:endParaRPr>
            </a:p>
          </p:txBody>
        </p:sp>
        <p:sp>
          <p:nvSpPr>
            <p:cNvPr id="19532" name="Text Box 55"/>
            <p:cNvSpPr txBox="1">
              <a:spLocks noChangeArrowheads="1"/>
            </p:cNvSpPr>
            <p:nvPr/>
          </p:nvSpPr>
          <p:spPr bwMode="auto">
            <a:xfrm>
              <a:off x="2071" y="22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i="0"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19526" name="Text Box 57"/>
          <p:cNvSpPr txBox="1">
            <a:spLocks noChangeArrowheads="1"/>
          </p:cNvSpPr>
          <p:nvPr/>
        </p:nvSpPr>
        <p:spPr bwMode="auto">
          <a:xfrm>
            <a:off x="3417888" y="287114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1800" b="1" i="0">
              <a:latin typeface="Times New Roman" pitchFamily="18" charset="0"/>
            </a:endParaRPr>
          </a:p>
        </p:txBody>
      </p:sp>
      <p:sp>
        <p:nvSpPr>
          <p:cNvPr id="19527" name="Text Box 58"/>
          <p:cNvSpPr txBox="1">
            <a:spLocks noChangeArrowheads="1"/>
          </p:cNvSpPr>
          <p:nvPr/>
        </p:nvSpPr>
        <p:spPr bwMode="auto">
          <a:xfrm>
            <a:off x="3579813" y="298703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 i="0">
                <a:latin typeface="Times New Roman" pitchFamily="18" charset="0"/>
              </a:rPr>
              <a:t>y</a:t>
            </a:r>
          </a:p>
        </p:txBody>
      </p:sp>
      <p:sp>
        <p:nvSpPr>
          <p:cNvPr id="19528" name="Line 24"/>
          <p:cNvSpPr>
            <a:spLocks noChangeShapeType="1"/>
          </p:cNvSpPr>
          <p:nvPr/>
        </p:nvSpPr>
        <p:spPr bwMode="auto">
          <a:xfrm>
            <a:off x="2873375" y="2601268"/>
            <a:ext cx="1544638" cy="1547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529" name="Line 25"/>
          <p:cNvSpPr>
            <a:spLocks noChangeShapeType="1"/>
          </p:cNvSpPr>
          <p:nvPr/>
        </p:nvSpPr>
        <p:spPr bwMode="auto">
          <a:xfrm flipH="1">
            <a:off x="525463" y="2604443"/>
            <a:ext cx="2368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530" name="Line 26"/>
          <p:cNvSpPr>
            <a:spLocks noChangeShapeType="1"/>
          </p:cNvSpPr>
          <p:nvPr/>
        </p:nvSpPr>
        <p:spPr bwMode="auto">
          <a:xfrm flipV="1">
            <a:off x="2873375" y="832793"/>
            <a:ext cx="0" cy="177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447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5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52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52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9" grpId="0" animBg="1" autoUpdateAnimBg="0"/>
      <p:bldP spid="52270" grpId="0" autoUpdateAnimBg="0"/>
      <p:bldP spid="52271" grpId="0" autoUpdateAnimBg="0"/>
      <p:bldP spid="52272" grpId="0" autoUpdateAnimBg="0"/>
      <p:bldP spid="52273" grpId="0" autoUpdateAnimBg="0"/>
      <p:bldP spid="52309" grpId="0" autoUpdateAnimBg="0"/>
      <p:bldP spid="52359" grpId="0" autoUpdateAnimBg="0"/>
      <p:bldP spid="52360" grpId="0" autoUpdateAnimBg="0"/>
      <p:bldP spid="52361" grpId="0" autoUpdateAnimBg="0"/>
      <p:bldP spid="52362" grpId="0" autoUpdateAnimBg="0"/>
      <p:bldP spid="52363" grpId="0" autoUpdateAnimBg="0"/>
      <p:bldP spid="52364" grpId="0" autoUpdateAnimBg="0"/>
      <p:bldP spid="52365" grpId="0" autoUpdateAnimBg="0"/>
      <p:bldP spid="52366" grpId="0" autoUpdateAnimBg="0"/>
      <p:bldP spid="523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7" name="Freeform 43"/>
          <p:cNvSpPr>
            <a:spLocks/>
          </p:cNvSpPr>
          <p:nvPr/>
        </p:nvSpPr>
        <p:spPr bwMode="auto">
          <a:xfrm>
            <a:off x="6022975" y="3832225"/>
            <a:ext cx="1711325" cy="1588"/>
          </a:xfrm>
          <a:custGeom>
            <a:avLst/>
            <a:gdLst>
              <a:gd name="T0" fmla="*/ 0 w 1078"/>
              <a:gd name="T1" fmla="*/ 0 h 1"/>
              <a:gd name="T2" fmla="*/ 1711325 w 107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78" h="1">
                <a:moveTo>
                  <a:pt x="0" y="0"/>
                </a:moveTo>
                <a:lnTo>
                  <a:pt x="1078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4" name="Freeform 30"/>
          <p:cNvSpPr>
            <a:spLocks/>
          </p:cNvSpPr>
          <p:nvPr/>
        </p:nvSpPr>
        <p:spPr bwMode="auto">
          <a:xfrm>
            <a:off x="1685925" y="1520825"/>
            <a:ext cx="1654175" cy="3175"/>
          </a:xfrm>
          <a:custGeom>
            <a:avLst/>
            <a:gdLst>
              <a:gd name="T0" fmla="*/ 0 w 1042"/>
              <a:gd name="T1" fmla="*/ 0 h 2"/>
              <a:gd name="T2" fmla="*/ 1654175 w 1042"/>
              <a:gd name="T3" fmla="*/ 3175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42" h="2">
                <a:moveTo>
                  <a:pt x="0" y="0"/>
                </a:moveTo>
                <a:lnTo>
                  <a:pt x="1042" y="2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90" name="Group 106"/>
          <p:cNvGrpSpPr>
            <a:grpSpLocks/>
          </p:cNvGrpSpPr>
          <p:nvPr/>
        </p:nvGrpSpPr>
        <p:grpSpPr bwMode="auto">
          <a:xfrm>
            <a:off x="5588000" y="3411538"/>
            <a:ext cx="2959100" cy="2441575"/>
            <a:chOff x="3520" y="2149"/>
            <a:chExt cx="1864" cy="1538"/>
          </a:xfrm>
        </p:grpSpPr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>
              <a:off x="3790" y="2442"/>
              <a:ext cx="0" cy="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9" name="Text Box 37"/>
            <p:cNvSpPr txBox="1">
              <a:spLocks noChangeArrowheads="1"/>
            </p:cNvSpPr>
            <p:nvPr/>
          </p:nvSpPr>
          <p:spPr bwMode="auto">
            <a:xfrm>
              <a:off x="3693" y="233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i="0">
                  <a:solidFill>
                    <a:srgbClr val="FF3300"/>
                  </a:solidFill>
                  <a:latin typeface="Times New Roman" pitchFamily="18" charset="0"/>
                </a:rPr>
                <a:t>●</a:t>
              </a:r>
              <a:endParaRPr lang="en-US" altLang="zh-CN" sz="1800" i="0">
                <a:latin typeface="Times New Roman" pitchFamily="18" charset="0"/>
              </a:endParaRPr>
            </a:p>
          </p:txBody>
        </p:sp>
        <p:sp>
          <p:nvSpPr>
            <p:cNvPr id="20520" name="Text Box 38"/>
            <p:cNvSpPr txBox="1">
              <a:spLocks noChangeArrowheads="1"/>
            </p:cNvSpPr>
            <p:nvPr/>
          </p:nvSpPr>
          <p:spPr bwMode="auto">
            <a:xfrm>
              <a:off x="3692" y="323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i="0">
                  <a:solidFill>
                    <a:srgbClr val="FF3300"/>
                  </a:solidFill>
                  <a:latin typeface="Times New Roman" pitchFamily="18" charset="0"/>
                </a:rPr>
                <a:t>●</a:t>
              </a:r>
            </a:p>
          </p:txBody>
        </p:sp>
        <p:sp>
          <p:nvSpPr>
            <p:cNvPr id="20521" name="Line 39"/>
            <p:cNvSpPr>
              <a:spLocks noChangeShapeType="1"/>
            </p:cNvSpPr>
            <p:nvPr/>
          </p:nvSpPr>
          <p:spPr bwMode="auto">
            <a:xfrm>
              <a:off x="3566" y="2989"/>
              <a:ext cx="18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40"/>
            <p:cNvSpPr>
              <a:spLocks noChangeShapeType="1"/>
            </p:cNvSpPr>
            <p:nvPr/>
          </p:nvSpPr>
          <p:spPr bwMode="auto">
            <a:xfrm>
              <a:off x="4471" y="2149"/>
              <a:ext cx="0" cy="1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Text Box 41"/>
            <p:cNvSpPr txBox="1">
              <a:spLocks noChangeArrowheads="1"/>
            </p:cNvSpPr>
            <p:nvPr/>
          </p:nvSpPr>
          <p:spPr bwMode="auto">
            <a:xfrm>
              <a:off x="3520" y="2208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ym typeface="EuroRoman" pitchFamily="2" charset="2"/>
                </a:rPr>
                <a:t>a</a:t>
              </a:r>
              <a:r>
                <a:rPr lang="en-US" altLang="zh-CN" b="1" i="0">
                  <a:latin typeface="Times New Roman" pitchFamily="18" charset="0"/>
                  <a:sym typeface="Symbol" pitchFamily="18" charset="2"/>
                </a:rPr>
                <a:t></a:t>
              </a:r>
              <a:endParaRPr lang="en-US" altLang="zh-CN" b="1" i="0">
                <a:latin typeface="Times New Roman" pitchFamily="18" charset="0"/>
                <a:sym typeface="UniversalMath1 BT" pitchFamily="18" charset="2"/>
              </a:endParaRPr>
            </a:p>
          </p:txBody>
        </p:sp>
        <p:sp>
          <p:nvSpPr>
            <p:cNvPr id="20524" name="Text Box 42"/>
            <p:cNvSpPr txBox="1">
              <a:spLocks noChangeArrowheads="1"/>
            </p:cNvSpPr>
            <p:nvPr/>
          </p:nvSpPr>
          <p:spPr bwMode="auto">
            <a:xfrm>
              <a:off x="3580" y="319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endParaRPr lang="en-US" altLang="zh-CN" sz="2800" i="0">
                <a:latin typeface="Times New Roman" pitchFamily="18" charset="0"/>
              </a:endParaRPr>
            </a:p>
          </p:txBody>
        </p:sp>
        <p:sp>
          <p:nvSpPr>
            <p:cNvPr id="20525" name="Text Box 56"/>
            <p:cNvSpPr txBox="1">
              <a:spLocks noChangeArrowheads="1"/>
            </p:cNvSpPr>
            <p:nvPr/>
          </p:nvSpPr>
          <p:spPr bwMode="auto">
            <a:xfrm>
              <a:off x="3766" y="2756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sz="1800" b="1" i="0">
                  <a:latin typeface="Times New Roman" pitchFamily="18" charset="0"/>
                </a:rPr>
                <a:t>x</a:t>
              </a:r>
              <a:endParaRPr lang="en-US" altLang="zh-CN" sz="1800" i="0">
                <a:latin typeface="Times New Roman" pitchFamily="18" charset="0"/>
              </a:endParaRPr>
            </a:p>
          </p:txBody>
        </p:sp>
      </p:grpSp>
      <p:sp>
        <p:nvSpPr>
          <p:cNvPr id="16415" name="Freeform 31"/>
          <p:cNvSpPr>
            <a:spLocks/>
          </p:cNvSpPr>
          <p:nvPr/>
        </p:nvSpPr>
        <p:spPr bwMode="auto">
          <a:xfrm>
            <a:off x="3297238" y="1524000"/>
            <a:ext cx="1587" cy="1454150"/>
          </a:xfrm>
          <a:custGeom>
            <a:avLst/>
            <a:gdLst>
              <a:gd name="T0" fmla="*/ 0 w 1"/>
              <a:gd name="T1" fmla="*/ 0 h 916"/>
              <a:gd name="T2" fmla="*/ 0 w 1"/>
              <a:gd name="T3" fmla="*/ 1454150 h 9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16">
                <a:moveTo>
                  <a:pt x="0" y="0"/>
                </a:moveTo>
                <a:lnTo>
                  <a:pt x="0" y="916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Text Box 2"/>
          <p:cNvSpPr txBox="1">
            <a:spLocks noChangeArrowheads="1"/>
          </p:cNvSpPr>
          <p:nvPr/>
        </p:nvSpPr>
        <p:spPr bwMode="auto">
          <a:xfrm>
            <a:off x="457200" y="103188"/>
            <a:ext cx="709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latin typeface="Times New Roman" pitchFamily="18" charset="0"/>
              </a:rPr>
              <a:t>例：已知点的两个投影，求第三投影。</a:t>
            </a:r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1681163" y="2979738"/>
            <a:ext cx="1614487" cy="1587"/>
          </a:xfrm>
          <a:custGeom>
            <a:avLst/>
            <a:gdLst>
              <a:gd name="T0" fmla="*/ 0 w 1017"/>
              <a:gd name="T1" fmla="*/ 0 h 1"/>
              <a:gd name="T2" fmla="*/ 1614487 w 1017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17" h="1">
                <a:moveTo>
                  <a:pt x="0" y="0"/>
                </a:moveTo>
                <a:lnTo>
                  <a:pt x="1017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3141663" y="1190625"/>
            <a:ext cx="615950" cy="479425"/>
            <a:chOff x="2203" y="932"/>
            <a:chExt cx="388" cy="302"/>
          </a:xfrm>
        </p:grpSpPr>
        <p:sp>
          <p:nvSpPr>
            <p:cNvPr id="20516" name="Text Box 32"/>
            <p:cNvSpPr txBox="1">
              <a:spLocks noChangeArrowheads="1"/>
            </p:cNvSpPr>
            <p:nvPr/>
          </p:nvSpPr>
          <p:spPr bwMode="auto">
            <a:xfrm>
              <a:off x="2203" y="106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i="0">
                  <a:solidFill>
                    <a:srgbClr val="FF3300"/>
                  </a:solidFill>
                  <a:latin typeface="Times New Roman" pitchFamily="18" charset="0"/>
                </a:rPr>
                <a:t>●</a:t>
              </a:r>
              <a:endParaRPr lang="en-US" altLang="zh-CN" sz="1800" i="0">
                <a:latin typeface="Times New Roman" pitchFamily="18" charset="0"/>
              </a:endParaRPr>
            </a:p>
          </p:txBody>
        </p:sp>
        <p:sp>
          <p:nvSpPr>
            <p:cNvPr id="20517" name="Text Box 33"/>
            <p:cNvSpPr txBox="1">
              <a:spLocks noChangeArrowheads="1"/>
            </p:cNvSpPr>
            <p:nvPr/>
          </p:nvSpPr>
          <p:spPr bwMode="auto">
            <a:xfrm>
              <a:off x="2298" y="932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itchFamily="18" charset="0"/>
                  <a:sym typeface="Symbol" pitchFamily="18" charset="2"/>
                </a:rPr>
                <a:t></a:t>
              </a:r>
              <a:endParaRPr lang="en-US" altLang="zh-CN" b="1" i="0">
                <a:latin typeface="Times New Roman" pitchFamily="18" charset="0"/>
                <a:sym typeface="CommercialPi BT" pitchFamily="18" charset="2"/>
              </a:endParaRPr>
            </a:p>
          </p:txBody>
        </p:sp>
      </p:grp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685925" y="156845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31938" y="1398588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i="0">
                <a:solidFill>
                  <a:srgbClr val="FF3300"/>
                </a:solidFill>
                <a:latin typeface="Times New Roman" pitchFamily="18" charset="0"/>
              </a:rPr>
              <a:t>●</a:t>
            </a:r>
            <a:endParaRPr lang="en-US" altLang="zh-CN" sz="1800" i="0">
              <a:latin typeface="Times New Roman" pitchFamily="18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530350" y="2830513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i="0">
                <a:solidFill>
                  <a:srgbClr val="FF3300"/>
                </a:solidFill>
                <a:latin typeface="Times New Roman" pitchFamily="18" charset="0"/>
              </a:rPr>
              <a:t>●</a:t>
            </a:r>
          </a:p>
        </p:txBody>
      </p:sp>
      <p:sp>
        <p:nvSpPr>
          <p:cNvPr id="20492" name="Line 3"/>
          <p:cNvSpPr>
            <a:spLocks noChangeShapeType="1"/>
          </p:cNvSpPr>
          <p:nvPr/>
        </p:nvSpPr>
        <p:spPr bwMode="auto">
          <a:xfrm>
            <a:off x="1330325" y="2436813"/>
            <a:ext cx="2886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3" name="Line 5"/>
          <p:cNvSpPr>
            <a:spLocks noChangeShapeType="1"/>
          </p:cNvSpPr>
          <p:nvPr/>
        </p:nvSpPr>
        <p:spPr bwMode="auto">
          <a:xfrm>
            <a:off x="2767013" y="1103313"/>
            <a:ext cx="0" cy="2220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1257300" y="1196975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ym typeface="EuroRoman" pitchFamily="2" charset="2"/>
              </a:rPr>
              <a:t>a</a:t>
            </a:r>
            <a:r>
              <a:rPr lang="en-US" altLang="zh-CN" b="1" i="0">
                <a:latin typeface="Times New Roman" pitchFamily="18" charset="0"/>
                <a:sym typeface="Symbol" pitchFamily="18" charset="2"/>
              </a:rPr>
              <a:t></a:t>
            </a:r>
            <a:endParaRPr lang="en-US" altLang="zh-CN" b="1" i="0">
              <a:latin typeface="Times New Roman" pitchFamily="18" charset="0"/>
              <a:sym typeface="UniversalMath1 BT" pitchFamily="18" charset="2"/>
            </a:endParaRPr>
          </a:p>
        </p:txBody>
      </p:sp>
      <p:sp>
        <p:nvSpPr>
          <p:cNvPr id="20495" name="Text Box 20"/>
          <p:cNvSpPr txBox="1">
            <a:spLocks noChangeArrowheads="1"/>
          </p:cNvSpPr>
          <p:nvPr/>
        </p:nvSpPr>
        <p:spPr bwMode="auto">
          <a:xfrm>
            <a:off x="1352550" y="27606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en-US" altLang="zh-CN" sz="2800" i="0">
              <a:latin typeface="Times New Roman" pitchFamily="18" charset="0"/>
            </a:endParaRPr>
          </a:p>
        </p:txBody>
      </p:sp>
      <p:sp>
        <p:nvSpPr>
          <p:cNvPr id="20496" name="Text Box 48"/>
          <p:cNvSpPr txBox="1">
            <a:spLocks noChangeArrowheads="1"/>
          </p:cNvSpPr>
          <p:nvPr/>
        </p:nvSpPr>
        <p:spPr bwMode="auto">
          <a:xfrm>
            <a:off x="1633538" y="206851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sz="1800" b="1" i="0">
                <a:latin typeface="Times New Roman" pitchFamily="18" charset="0"/>
              </a:rPr>
              <a:t>x</a:t>
            </a:r>
            <a:endParaRPr lang="en-US" altLang="zh-CN" sz="1800" i="0">
              <a:latin typeface="Times New Roman" pitchFamily="18" charset="0"/>
            </a:endParaRP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2711450" y="114935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sz="1800" b="1" i="0">
                <a:latin typeface="Times New Roman" pitchFamily="18" charset="0"/>
              </a:rPr>
              <a:t>z</a:t>
            </a:r>
            <a:endParaRPr lang="en-US" altLang="zh-CN" sz="1800" i="0">
              <a:latin typeface="Times New Roman" pitchFamily="18" charset="0"/>
            </a:endParaRPr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7051675" y="34544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r>
              <a:rPr lang="en-US" altLang="zh-CN" sz="1800" b="1" i="0">
                <a:latin typeface="Times New Roman" pitchFamily="18" charset="0"/>
              </a:rPr>
              <a:t>z</a:t>
            </a:r>
            <a:endParaRPr lang="en-US" altLang="zh-CN" sz="1800" i="0">
              <a:latin typeface="Times New Roman" pitchFamily="18" charset="0"/>
            </a:endParaRP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2288" y="709613"/>
            <a:ext cx="135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i="0">
                <a:solidFill>
                  <a:schemeClr val="tx2"/>
                </a:solidFill>
                <a:latin typeface="Times New Roman" pitchFamily="18" charset="0"/>
              </a:rPr>
              <a:t>解法一</a:t>
            </a:r>
            <a:r>
              <a:rPr lang="en-US" altLang="zh-CN" sz="2800" b="1" i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6444" name="AutoShape 60"/>
          <p:cNvSpPr>
            <a:spLocks noChangeArrowheads="1"/>
          </p:cNvSpPr>
          <p:nvPr/>
        </p:nvSpPr>
        <p:spPr bwMode="auto">
          <a:xfrm>
            <a:off x="5183188" y="823913"/>
            <a:ext cx="3644900" cy="1422400"/>
          </a:xfrm>
          <a:prstGeom prst="cloudCallout">
            <a:avLst>
              <a:gd name="adj1" fmla="val -86306"/>
              <a:gd name="adj2" fmla="val 103995"/>
            </a:avLst>
          </a:prstGeom>
          <a:solidFill>
            <a:srgbClr val="FFFF66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通过作</a:t>
            </a:r>
            <a:r>
              <a:rPr lang="en-US" altLang="zh-CN" sz="2800" b="1" i="0">
                <a:latin typeface="Times New Roman" pitchFamily="18" charset="0"/>
              </a:rPr>
              <a:t>45°</a:t>
            </a:r>
            <a:r>
              <a:rPr lang="zh-CN" altLang="en-US" sz="2800" b="1" i="0">
                <a:latin typeface="Times New Roman" pitchFamily="18" charset="0"/>
              </a:rPr>
              <a:t>线使</a:t>
            </a:r>
            <a:r>
              <a:rPr lang="en-US" altLang="zh-CN" sz="2800">
                <a:solidFill>
                  <a:srgbClr val="FF3300"/>
                </a:solidFill>
              </a:rPr>
              <a:t>a</a:t>
            </a: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lang="en-US" altLang="zh-CN" sz="2800">
                <a:solidFill>
                  <a:srgbClr val="FF3300"/>
                </a:solidFill>
              </a:rPr>
              <a:t>a</a:t>
            </a:r>
            <a:r>
              <a:rPr lang="en-US" altLang="zh-CN" sz="2800" b="1" i="0" baseline="-25000">
                <a:solidFill>
                  <a:srgbClr val="FF3300"/>
                </a:solidFill>
                <a:latin typeface="Times New Roman" pitchFamily="18" charset="0"/>
              </a:rPr>
              <a:t>z</a:t>
            </a: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FF3300"/>
                </a:solidFill>
              </a:rPr>
              <a:t>aa</a:t>
            </a:r>
            <a:r>
              <a:rPr lang="en-US" altLang="zh-CN" sz="2800" b="1" i="0" baseline="-25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81025" y="3479800"/>
            <a:ext cx="135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chemeClr val="tx2"/>
                </a:solidFill>
                <a:latin typeface="Times New Roman" pitchFamily="18" charset="0"/>
              </a:rPr>
              <a:t>解法二</a:t>
            </a:r>
            <a:r>
              <a:rPr lang="en-US" altLang="zh-CN" sz="2800" b="1" i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6446" name="AutoShape 62"/>
          <p:cNvSpPr>
            <a:spLocks noChangeArrowheads="1"/>
          </p:cNvSpPr>
          <p:nvPr/>
        </p:nvSpPr>
        <p:spPr bwMode="auto">
          <a:xfrm>
            <a:off x="1400175" y="3762375"/>
            <a:ext cx="3582988" cy="1320800"/>
          </a:xfrm>
          <a:prstGeom prst="wedgeEllipseCallout">
            <a:avLst>
              <a:gd name="adj1" fmla="val 73662"/>
              <a:gd name="adj2" fmla="val 43083"/>
            </a:avLst>
          </a:prstGeom>
          <a:solidFill>
            <a:srgbClr val="99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用圆规直接量取</a:t>
            </a:r>
            <a:r>
              <a:rPr lang="en-US" altLang="zh-CN" sz="2800">
                <a:solidFill>
                  <a:srgbClr val="FF3300"/>
                </a:solidFill>
              </a:rPr>
              <a:t>a</a:t>
            </a: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lang="en-US" altLang="zh-CN" sz="2800">
                <a:solidFill>
                  <a:srgbClr val="FF3300"/>
                </a:solidFill>
              </a:rPr>
              <a:t>a</a:t>
            </a:r>
            <a:r>
              <a:rPr lang="en-US" altLang="zh-CN" sz="2800" b="1" i="0" baseline="-25000">
                <a:solidFill>
                  <a:srgbClr val="FF3300"/>
                </a:solidFill>
                <a:latin typeface="Times New Roman" pitchFamily="18" charset="0"/>
              </a:rPr>
              <a:t>z</a:t>
            </a: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FF3300"/>
                </a:solidFill>
              </a:rPr>
              <a:t>aa</a:t>
            </a:r>
            <a:r>
              <a:rPr lang="en-US" altLang="zh-CN" sz="2800" b="1" i="0" baseline="-25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0503" name="Line 70"/>
          <p:cNvSpPr>
            <a:spLocks noChangeShapeType="1"/>
          </p:cNvSpPr>
          <p:nvPr/>
        </p:nvSpPr>
        <p:spPr bwMode="auto">
          <a:xfrm>
            <a:off x="6199188" y="532765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56" name="Group 72"/>
          <p:cNvGrpSpPr>
            <a:grpSpLocks/>
          </p:cNvGrpSpPr>
          <p:nvPr/>
        </p:nvGrpSpPr>
        <p:grpSpPr bwMode="auto">
          <a:xfrm>
            <a:off x="6034088" y="4745038"/>
            <a:ext cx="165100" cy="542925"/>
            <a:chOff x="3790" y="3353"/>
            <a:chExt cx="234" cy="342"/>
          </a:xfrm>
        </p:grpSpPr>
        <p:sp>
          <p:nvSpPr>
            <p:cNvPr id="20513" name="Line 68"/>
            <p:cNvSpPr>
              <a:spLocks noChangeShapeType="1"/>
            </p:cNvSpPr>
            <p:nvPr/>
          </p:nvSpPr>
          <p:spPr bwMode="auto">
            <a:xfrm>
              <a:off x="3790" y="3353"/>
              <a:ext cx="115" cy="18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 flipH="1">
              <a:off x="3790" y="3538"/>
              <a:ext cx="115" cy="15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Freeform 71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71" name="Group 87"/>
          <p:cNvGrpSpPr>
            <a:grpSpLocks/>
          </p:cNvGrpSpPr>
          <p:nvPr/>
        </p:nvGrpSpPr>
        <p:grpSpPr bwMode="auto">
          <a:xfrm rot="5400000" flipV="1">
            <a:off x="7269957" y="3663156"/>
            <a:ext cx="204788" cy="542925"/>
            <a:chOff x="3790" y="3353"/>
            <a:chExt cx="234" cy="342"/>
          </a:xfrm>
        </p:grpSpPr>
        <p:sp>
          <p:nvSpPr>
            <p:cNvPr id="20510" name="Line 88"/>
            <p:cNvSpPr>
              <a:spLocks noChangeShapeType="1"/>
            </p:cNvSpPr>
            <p:nvPr/>
          </p:nvSpPr>
          <p:spPr bwMode="auto">
            <a:xfrm>
              <a:off x="3790" y="3353"/>
              <a:ext cx="115" cy="18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Line 89"/>
            <p:cNvSpPr>
              <a:spLocks noChangeShapeType="1"/>
            </p:cNvSpPr>
            <p:nvPr/>
          </p:nvSpPr>
          <p:spPr bwMode="auto">
            <a:xfrm flipH="1">
              <a:off x="3790" y="3538"/>
              <a:ext cx="115" cy="15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2" name="Freeform 90"/>
            <p:cNvSpPr>
              <a:spLocks/>
            </p:cNvSpPr>
            <p:nvPr/>
          </p:nvSpPr>
          <p:spPr bwMode="auto">
            <a:xfrm>
              <a:off x="3905" y="3538"/>
              <a:ext cx="119" cy="5"/>
            </a:xfrm>
            <a:custGeom>
              <a:avLst/>
              <a:gdLst>
                <a:gd name="T0" fmla="*/ 0 w 119"/>
                <a:gd name="T1" fmla="*/ 0 h 5"/>
                <a:gd name="T2" fmla="*/ 119 w 119"/>
                <a:gd name="T3" fmla="*/ 5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" h="5">
                  <a:moveTo>
                    <a:pt x="0" y="0"/>
                  </a:moveTo>
                  <a:lnTo>
                    <a:pt x="119" y="5"/>
                  </a:ln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79" name="Line 95"/>
          <p:cNvSpPr>
            <a:spLocks noChangeShapeType="1"/>
          </p:cNvSpPr>
          <p:nvPr/>
        </p:nvSpPr>
        <p:spPr bwMode="auto">
          <a:xfrm>
            <a:off x="2757488" y="2444750"/>
            <a:ext cx="854075" cy="854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7521575" y="3427413"/>
            <a:ext cx="574675" cy="538162"/>
            <a:chOff x="4724" y="2537"/>
            <a:chExt cx="362" cy="339"/>
          </a:xfrm>
        </p:grpSpPr>
        <p:sp>
          <p:nvSpPr>
            <p:cNvPr id="20508" name="Text Box 46"/>
            <p:cNvSpPr txBox="1">
              <a:spLocks noChangeArrowheads="1"/>
            </p:cNvSpPr>
            <p:nvPr/>
          </p:nvSpPr>
          <p:spPr bwMode="auto">
            <a:xfrm>
              <a:off x="4793" y="2537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="1" i="0">
                  <a:latin typeface="Times New Roman" pitchFamily="18" charset="0"/>
                  <a:sym typeface="Symbol" pitchFamily="18" charset="2"/>
                </a:rPr>
                <a:t></a:t>
              </a:r>
              <a:endParaRPr lang="en-US" altLang="zh-CN" b="1" i="0">
                <a:latin typeface="Times New Roman" pitchFamily="18" charset="0"/>
                <a:sym typeface="CommercialPi BT" pitchFamily="18" charset="2"/>
              </a:endParaRPr>
            </a:p>
          </p:txBody>
        </p:sp>
        <p:sp>
          <p:nvSpPr>
            <p:cNvPr id="20509" name="Text Box 47"/>
            <p:cNvSpPr txBox="1">
              <a:spLocks noChangeArrowheads="1"/>
            </p:cNvSpPr>
            <p:nvPr/>
          </p:nvSpPr>
          <p:spPr bwMode="auto">
            <a:xfrm>
              <a:off x="4724" y="27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i="0">
                  <a:solidFill>
                    <a:srgbClr val="FF3300"/>
                  </a:solidFill>
                  <a:latin typeface="Times New Roman" pitchFamily="18" charset="0"/>
                </a:rPr>
                <a:t>●</a:t>
              </a:r>
              <a:endParaRPr lang="en-US" altLang="zh-CN" sz="1800" i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4198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"/>
                                        <p:tgtEl>
                                          <p:spTgt spid="1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7" grpId="0" animBg="1"/>
      <p:bldP spid="16414" grpId="0" animBg="1"/>
      <p:bldP spid="16415" grpId="0" animBg="1"/>
      <p:bldP spid="16413" grpId="0" animBg="1"/>
      <p:bldP spid="16433" grpId="0" build="p" autoUpdateAnimBg="0"/>
      <p:bldP spid="16441" grpId="0" build="p" autoUpdateAnimBg="0"/>
      <p:bldP spid="16442" grpId="0" autoUpdateAnimBg="0"/>
      <p:bldP spid="16444" grpId="0" animBg="1" autoUpdateAnimBg="0"/>
      <p:bldP spid="16445" grpId="0" autoUpdateAnimBg="0"/>
      <p:bldP spid="16446" grpId="0" animBg="1" autoUpdateAnimBg="0"/>
      <p:bldP spid="164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847725" y="4419600"/>
            <a:ext cx="8296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点的每个投影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反映点的</a:t>
            </a:r>
            <a:r>
              <a:rPr lang="zh-CN" altLang="en-US" sz="2800" b="1" i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个坐标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 algn="l" eaLnBrk="1" hangingPunct="1"/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V 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投影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反映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坐标 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a′a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0" baseline="-30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a′a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algn="l" eaLnBrk="1" hangingPunct="1"/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投影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反映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坐标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YH</a:t>
            </a:r>
            <a:r>
              <a:rPr lang="en-US" altLang="zh-CN" sz="1800" b="1" i="0" baseline="-30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1800" b="1" i="0" baseline="-30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0" baseline="-30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algn="l" eaLnBrk="1" hangingPunct="1"/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W </a:t>
            </a:r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投影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反映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标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a″a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1800" b="1" i="0" baseline="-30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0" dirty="0" smtClean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a″a</a:t>
            </a:r>
            <a:r>
              <a:rPr lang="en-US" altLang="zh-CN" sz="1800" b="1" i="0" baseline="-30000" dirty="0" err="1">
                <a:latin typeface="Times New Roman" pitchFamily="18" charset="0"/>
                <a:ea typeface="楷体_GB2312" pitchFamily="49" charset="-122"/>
              </a:rPr>
              <a:t>YW</a:t>
            </a:r>
            <a:r>
              <a:rPr lang="en-US" altLang="zh-CN" sz="2800" b="1" i="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i="0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371600" y="304800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600" b="1" i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36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点的投影和坐标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676400" y="1066800"/>
            <a:ext cx="6172200" cy="3352800"/>
            <a:chOff x="1056" y="672"/>
            <a:chExt cx="3888" cy="2112"/>
          </a:xfrm>
        </p:grpSpPr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1056" y="672"/>
              <a:ext cx="3888" cy="211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1512" name="Object 6"/>
            <p:cNvGraphicFramePr>
              <a:graphicFrameLocks noChangeAspect="1"/>
            </p:cNvGraphicFramePr>
            <p:nvPr/>
          </p:nvGraphicFramePr>
          <p:xfrm>
            <a:off x="1104" y="720"/>
            <a:ext cx="3822" cy="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Image" r:id="rId4" imgW="9212849" imgH="4879633" progId="Photoshop.Image.4">
                    <p:embed/>
                  </p:oleObj>
                </mc:Choice>
                <mc:Fallback>
                  <p:oleObj name="Image" r:id="rId4" imgW="9212849" imgH="4879633" progId="Photoshop.Image.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20"/>
                          <a:ext cx="3822" cy="2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09" name="Picture 7" descr="26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8580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2" name="ZH1-4H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745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48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7237" fill="hold"/>
                                        <p:tgtEl>
                                          <p:spTgt spid="1648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87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4872"/>
                </p:tgtEl>
              </p:cMediaNode>
            </p:audio>
          </p:childTnLst>
        </p:cTn>
      </p:par>
    </p:tnLst>
    <p:bldLst>
      <p:bldP spid="16486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219200" y="1219200"/>
            <a:ext cx="513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3.2.4.1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一般位置点（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295400" y="2286000"/>
            <a:ext cx="7543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1)</a:t>
            </a:r>
            <a:r>
              <a:rPr lang="zh-CN" altLang="en-US" sz="2800" b="1" i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投影面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上的点：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V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面上点（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面上点（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                               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W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面上点（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71600" y="5029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3)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原点上的点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524000" y="3832225"/>
            <a:ext cx="2386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2)</a:t>
            </a:r>
            <a:r>
              <a:rPr lang="zh-CN" altLang="en-US" sz="2800" b="1" i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投影轴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上点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3962400" y="3810000"/>
            <a:ext cx="4800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轴上点（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轴上点（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轴上点（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066800" y="5638800"/>
            <a:ext cx="807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b="1" i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i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点的各个投影一定要写在它所属的投影面区域内。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136775" y="457200"/>
            <a:ext cx="500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各种位置点的投影</a:t>
            </a:r>
          </a:p>
        </p:txBody>
      </p:sp>
      <p:pic>
        <p:nvPicPr>
          <p:cNvPr id="22537" name="Picture 9" descr="2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8580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1219200" y="1752600"/>
            <a:ext cx="303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>
                <a:latin typeface="Times New Roman" pitchFamily="18" charset="0"/>
                <a:ea typeface="楷体_GB2312" pitchFamily="49" charset="-122"/>
              </a:rPr>
              <a:t>3.2.4.2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特殊位置点</a:t>
            </a:r>
          </a:p>
        </p:txBody>
      </p:sp>
      <p:pic>
        <p:nvPicPr>
          <p:cNvPr id="165899" name="ZH1-5H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0" name="ZH1-5HH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7546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5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5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59358" fill="hold"/>
                                        <p:tgtEl>
                                          <p:spTgt spid="1658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899"/>
                  </p:tgtEl>
                </p:cond>
              </p:nextCondLst>
            </p:seq>
            <p:audio>
              <p:cMediaNode>
                <p:cTn id="5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899"/>
                </p:tgtEl>
              </p:cMediaNode>
            </p:audi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5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20907" fill="hold"/>
                                        <p:tgtEl>
                                          <p:spTgt spid="165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900"/>
                  </p:tgtEl>
                </p:cond>
              </p:nextCondLst>
            </p:seq>
            <p:audio>
              <p:cMediaNode>
                <p:cTn id="6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900"/>
                </p:tgtEl>
              </p:cMediaNode>
            </p:audio>
          </p:childTnLst>
        </p:cTn>
      </p:par>
    </p:tnLst>
    <p:bldLst>
      <p:bldP spid="165890" grpId="0" build="p" autoUpdateAnimBg="0" advAuto="0"/>
      <p:bldP spid="165891" grpId="0" build="p" autoUpdateAnimBg="0" advAuto="0"/>
      <p:bldP spid="165892" grpId="0" build="p" autoUpdateAnimBg="0"/>
      <p:bldP spid="165893" grpId="0" build="p" autoUpdateAnimBg="0"/>
      <p:bldP spid="165894" grpId="0" build="p" autoUpdateAnimBg="0" advAuto="0"/>
      <p:bldP spid="165895" grpId="0" build="p" autoUpdateAnimBg="0" advAuto="0"/>
      <p:bldP spid="16589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042988" y="1916113"/>
            <a:ext cx="3095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两点的相对位置指两点在空间的</a:t>
            </a:r>
            <a:r>
              <a:rPr lang="zh-CN" altLang="en-US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上下、前后、左右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位置关系。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258888" y="393382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i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判断方法：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295400" y="4495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坐标大的在左  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1295400" y="50292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Y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坐标大的在前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258888" y="5589588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Z </a:t>
            </a:r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坐标大的在上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371600" y="1219200"/>
            <a:ext cx="480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b="1" i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32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点的相对位置</a:t>
            </a:r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4211638" y="1916113"/>
            <a:ext cx="4724400" cy="4191000"/>
            <a:chOff x="2496" y="1392"/>
            <a:chExt cx="2976" cy="2640"/>
          </a:xfrm>
        </p:grpSpPr>
        <p:sp>
          <p:nvSpPr>
            <p:cNvPr id="25612" name="Rectangle 9"/>
            <p:cNvSpPr>
              <a:spLocks noChangeArrowheads="1"/>
            </p:cNvSpPr>
            <p:nvPr/>
          </p:nvSpPr>
          <p:spPr bwMode="auto">
            <a:xfrm>
              <a:off x="2496" y="1392"/>
              <a:ext cx="2880" cy="2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1pPr>
              <a:lvl2pPr marL="742950" indent="-28575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2pPr>
              <a:lvl3pPr marL="11430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3pPr>
              <a:lvl4pPr marL="16002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4pPr>
              <a:lvl5pPr marL="2057400" indent="-228600"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Dutch801 Rm BT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5613" name="Group 10"/>
            <p:cNvGrpSpPr>
              <a:grpSpLocks/>
            </p:cNvGrpSpPr>
            <p:nvPr/>
          </p:nvGrpSpPr>
          <p:grpSpPr bwMode="auto">
            <a:xfrm>
              <a:off x="2592" y="1392"/>
              <a:ext cx="2880" cy="2640"/>
              <a:chOff x="2880" y="1488"/>
              <a:chExt cx="2880" cy="2640"/>
            </a:xfrm>
          </p:grpSpPr>
          <p:pic>
            <p:nvPicPr>
              <p:cNvPr id="25614" name="Picture 11" descr="T2_1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1727"/>
                <a:ext cx="2385" cy="2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15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48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左</a:t>
                </a:r>
              </a:p>
            </p:txBody>
          </p:sp>
          <p:sp>
            <p:nvSpPr>
              <p:cNvPr id="25616" name="Text Box 1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右</a:t>
                </a:r>
              </a:p>
            </p:txBody>
          </p:sp>
          <p:sp>
            <p:nvSpPr>
              <p:cNvPr id="25617" name="Text Box 14"/>
              <p:cNvSpPr txBox="1">
                <a:spLocks noChangeArrowheads="1"/>
              </p:cNvSpPr>
              <p:nvPr/>
            </p:nvSpPr>
            <p:spPr bwMode="auto">
              <a:xfrm>
                <a:off x="4512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后</a:t>
                </a:r>
              </a:p>
            </p:txBody>
          </p:sp>
          <p:sp>
            <p:nvSpPr>
              <p:cNvPr id="25618" name="Text Box 15"/>
              <p:cNvSpPr txBox="1">
                <a:spLocks noChangeArrowheads="1"/>
              </p:cNvSpPr>
              <p:nvPr/>
            </p:nvSpPr>
            <p:spPr bwMode="auto">
              <a:xfrm>
                <a:off x="2880" y="19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上</a:t>
                </a:r>
              </a:p>
            </p:txBody>
          </p:sp>
          <p:sp>
            <p:nvSpPr>
              <p:cNvPr id="25619" name="Text Box 16"/>
              <p:cNvSpPr txBox="1">
                <a:spLocks noChangeArrowheads="1"/>
              </p:cNvSpPr>
              <p:nvPr/>
            </p:nvSpPr>
            <p:spPr bwMode="auto">
              <a:xfrm>
                <a:off x="2880" y="23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下</a:t>
                </a:r>
              </a:p>
            </p:txBody>
          </p:sp>
          <p:sp>
            <p:nvSpPr>
              <p:cNvPr id="25620" name="Text Box 17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前</a:t>
                </a:r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5376" y="192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上</a:t>
                </a:r>
              </a:p>
            </p:txBody>
          </p:sp>
          <p:sp>
            <p:nvSpPr>
              <p:cNvPr id="25622" name="Text Box 19"/>
              <p:cNvSpPr txBox="1">
                <a:spLocks noChangeArrowheads="1"/>
              </p:cNvSpPr>
              <p:nvPr/>
            </p:nvSpPr>
            <p:spPr bwMode="auto">
              <a:xfrm>
                <a:off x="537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下</a:t>
                </a:r>
              </a:p>
            </p:txBody>
          </p:sp>
          <p:sp>
            <p:nvSpPr>
              <p:cNvPr id="25623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9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后</a:t>
                </a:r>
              </a:p>
            </p:txBody>
          </p:sp>
          <p:sp>
            <p:nvSpPr>
              <p:cNvPr id="25624" name="Text Box 21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前</a:t>
                </a:r>
              </a:p>
            </p:txBody>
          </p:sp>
          <p:sp>
            <p:nvSpPr>
              <p:cNvPr id="25625" name="Text Box 22"/>
              <p:cNvSpPr txBox="1">
                <a:spLocks noChangeArrowheads="1"/>
              </p:cNvSpPr>
              <p:nvPr/>
            </p:nvSpPr>
            <p:spPr bwMode="auto">
              <a:xfrm>
                <a:off x="3264" y="384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左</a:t>
                </a:r>
              </a:p>
            </p:txBody>
          </p:sp>
          <p:sp>
            <p:nvSpPr>
              <p:cNvPr id="25626" name="Text Box 23"/>
              <p:cNvSpPr txBox="1">
                <a:spLocks noChangeArrowheads="1"/>
              </p:cNvSpPr>
              <p:nvPr/>
            </p:nvSpPr>
            <p:spPr bwMode="auto">
              <a:xfrm>
                <a:off x="3840" y="384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1pPr>
                <a:lvl2pPr marL="742950" indent="-28575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i="1">
                    <a:solidFill>
                      <a:schemeClr val="tx1"/>
                    </a:solidFill>
                    <a:latin typeface="Dutch801 Rm BT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b="1" i="0">
                    <a:latin typeface="楷体_GB2312" pitchFamily="49" charset="-122"/>
                    <a:ea typeface="楷体_GB2312" pitchFamily="49" charset="-122"/>
                  </a:rPr>
                  <a:t>右</a:t>
                </a:r>
              </a:p>
            </p:txBody>
          </p:sp>
        </p:grpSp>
      </p:grp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2621032" y="378510"/>
            <a:ext cx="3892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Dutch801 Rm BT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36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两点的相对</a:t>
            </a:r>
            <a:r>
              <a:rPr lang="zh-CN" altLang="en-US" sz="3600" b="1" i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位置</a:t>
            </a:r>
            <a:endParaRPr lang="zh-CN" altLang="en-US" sz="3600" b="1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5610" name="Picture 25" descr="2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858000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26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2300"/>
            <a:ext cx="46323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394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  <p:bldP spid="167939" grpId="0" autoUpdateAnimBg="0"/>
      <p:bldP spid="167940" grpId="0" build="p" autoUpdateAnimBg="0" advAuto="0"/>
      <p:bldP spid="167941" grpId="0" build="p" autoUpdateAnimBg="0" advAuto="0"/>
      <p:bldP spid="167942" grpId="0" build="p" autoUpdateAnimBg="0" advAuto="0"/>
      <p:bldP spid="1679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图片 153601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03" name="标题 153602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914400"/>
          </a:xfrm>
          <a:ln/>
        </p:spPr>
        <p:txBody>
          <a:bodyPr anchor="ctr"/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中心投影法</a:t>
            </a:r>
            <a:endParaRPr lang="zh-CN" altLang="en-US" sz="36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3604" name="组合 153603"/>
          <p:cNvGrpSpPr/>
          <p:nvPr/>
        </p:nvGrpSpPr>
        <p:grpSpPr>
          <a:xfrm>
            <a:off x="2089150" y="1447800"/>
            <a:ext cx="4295775" cy="4487863"/>
            <a:chOff x="1256" y="506"/>
            <a:chExt cx="2856" cy="2983"/>
          </a:xfrm>
        </p:grpSpPr>
        <p:sp>
          <p:nvSpPr>
            <p:cNvPr id="153605" name="任意多边形 153604"/>
            <p:cNvSpPr/>
            <p:nvPr/>
          </p:nvSpPr>
          <p:spPr>
            <a:xfrm>
              <a:off x="1256" y="506"/>
              <a:ext cx="1446" cy="1983"/>
            </a:xfrm>
            <a:custGeom>
              <a:avLst/>
              <a:gdLst/>
              <a:ahLst/>
              <a:cxnLst/>
              <a:rect l="0" t="0" r="0" b="0"/>
              <a:pathLst>
                <a:path w="8017" h="10992">
                  <a:moveTo>
                    <a:pt x="8017" y="0"/>
                  </a:moveTo>
                  <a:lnTo>
                    <a:pt x="0" y="10992"/>
                  </a:lnTo>
                  <a:lnTo>
                    <a:pt x="1" y="1099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6" name="任意多边形 153605"/>
            <p:cNvSpPr/>
            <p:nvPr/>
          </p:nvSpPr>
          <p:spPr>
            <a:xfrm>
              <a:off x="2283" y="506"/>
              <a:ext cx="419" cy="2983"/>
            </a:xfrm>
            <a:custGeom>
              <a:avLst/>
              <a:gdLst/>
              <a:ahLst/>
              <a:cxnLst/>
              <a:rect l="0" t="0" r="0" b="0"/>
              <a:pathLst>
                <a:path w="2319" h="16539">
                  <a:moveTo>
                    <a:pt x="2319" y="0"/>
                  </a:moveTo>
                  <a:lnTo>
                    <a:pt x="0" y="16539"/>
                  </a:lnTo>
                  <a:lnTo>
                    <a:pt x="1" y="16539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7" name="任意多边形 153606"/>
            <p:cNvSpPr/>
            <p:nvPr/>
          </p:nvSpPr>
          <p:spPr>
            <a:xfrm>
              <a:off x="2702" y="506"/>
              <a:ext cx="1410" cy="2937"/>
            </a:xfrm>
            <a:custGeom>
              <a:avLst/>
              <a:gdLst/>
              <a:ahLst/>
              <a:cxnLst/>
              <a:rect l="0" t="0" r="0" b="0"/>
              <a:pathLst>
                <a:path w="7817" h="16287">
                  <a:moveTo>
                    <a:pt x="0" y="0"/>
                  </a:moveTo>
                  <a:lnTo>
                    <a:pt x="7816" y="16287"/>
                  </a:lnTo>
                  <a:lnTo>
                    <a:pt x="7817" y="16287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8" name="任意多边形 153607"/>
            <p:cNvSpPr/>
            <p:nvPr/>
          </p:nvSpPr>
          <p:spPr>
            <a:xfrm>
              <a:off x="2702" y="506"/>
              <a:ext cx="708" cy="2842"/>
            </a:xfrm>
            <a:custGeom>
              <a:avLst/>
              <a:gdLst/>
              <a:ahLst/>
              <a:cxnLst/>
              <a:rect l="0" t="0" r="0" b="0"/>
              <a:pathLst>
                <a:path w="3926" h="15756">
                  <a:moveTo>
                    <a:pt x="0" y="0"/>
                  </a:moveTo>
                  <a:lnTo>
                    <a:pt x="3925" y="15756"/>
                  </a:lnTo>
                  <a:lnTo>
                    <a:pt x="3926" y="15756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09" name="任意多边形 153608"/>
            <p:cNvSpPr/>
            <p:nvPr/>
          </p:nvSpPr>
          <p:spPr>
            <a:xfrm>
              <a:off x="2339" y="506"/>
              <a:ext cx="363" cy="2868"/>
            </a:xfrm>
            <a:custGeom>
              <a:avLst/>
              <a:gdLst/>
              <a:ahLst/>
              <a:cxnLst/>
              <a:rect l="0" t="0" r="0" b="0"/>
              <a:pathLst>
                <a:path w="2008" h="15904">
                  <a:moveTo>
                    <a:pt x="2008" y="0"/>
                  </a:moveTo>
                  <a:lnTo>
                    <a:pt x="0" y="15904"/>
                  </a:lnTo>
                  <a:lnTo>
                    <a:pt x="1" y="15904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0" name="任意多边形 153609"/>
            <p:cNvSpPr/>
            <p:nvPr/>
          </p:nvSpPr>
          <p:spPr>
            <a:xfrm>
              <a:off x="1738" y="506"/>
              <a:ext cx="964" cy="2283"/>
            </a:xfrm>
            <a:custGeom>
              <a:avLst/>
              <a:gdLst/>
              <a:ahLst/>
              <a:cxnLst/>
              <a:rect l="0" t="0" r="0" b="0"/>
              <a:pathLst>
                <a:path w="5344" h="12657">
                  <a:moveTo>
                    <a:pt x="5344" y="0"/>
                  </a:moveTo>
                  <a:lnTo>
                    <a:pt x="0" y="12657"/>
                  </a:lnTo>
                  <a:lnTo>
                    <a:pt x="1" y="12657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53611" name="图片 1536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12" name="图片 1536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13" name="组合 153612"/>
          <p:cNvGrpSpPr/>
          <p:nvPr/>
        </p:nvGrpSpPr>
        <p:grpSpPr>
          <a:xfrm>
            <a:off x="4191000" y="1143000"/>
            <a:ext cx="2422525" cy="457200"/>
            <a:chOff x="2976" y="673"/>
            <a:chExt cx="1526" cy="288"/>
          </a:xfrm>
        </p:grpSpPr>
        <p:sp>
          <p:nvSpPr>
            <p:cNvPr id="153614" name="任意多边形 153613"/>
            <p:cNvSpPr/>
            <p:nvPr/>
          </p:nvSpPr>
          <p:spPr>
            <a:xfrm>
              <a:off x="2976" y="816"/>
              <a:ext cx="104" cy="103"/>
            </a:xfrm>
            <a:custGeom>
              <a:avLst/>
              <a:gdLst/>
              <a:ahLst/>
              <a:cxnLst/>
              <a:rect l="0" t="0" r="0" b="0"/>
              <a:pathLst>
                <a:path w="500" h="499">
                  <a:moveTo>
                    <a:pt x="499" y="249"/>
                  </a:moveTo>
                  <a:lnTo>
                    <a:pt x="426" y="73"/>
                  </a:lnTo>
                  <a:lnTo>
                    <a:pt x="250" y="0"/>
                  </a:lnTo>
                  <a:lnTo>
                    <a:pt x="73" y="73"/>
                  </a:lnTo>
                  <a:lnTo>
                    <a:pt x="0" y="249"/>
                  </a:lnTo>
                  <a:lnTo>
                    <a:pt x="73" y="426"/>
                  </a:lnTo>
                  <a:lnTo>
                    <a:pt x="250" y="499"/>
                  </a:lnTo>
                  <a:lnTo>
                    <a:pt x="426" y="426"/>
                  </a:lnTo>
                  <a:lnTo>
                    <a:pt x="499" y="249"/>
                  </a:lnTo>
                  <a:lnTo>
                    <a:pt x="500" y="249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5" name="文本框 153614"/>
            <p:cNvSpPr txBox="1"/>
            <p:nvPr/>
          </p:nvSpPr>
          <p:spPr>
            <a:xfrm>
              <a:off x="3062" y="673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投射中心</a:t>
              </a:r>
            </a:p>
          </p:txBody>
        </p:sp>
      </p:grpSp>
      <p:grpSp>
        <p:nvGrpSpPr>
          <p:cNvPr id="153616" name="组合 153615"/>
          <p:cNvGrpSpPr/>
          <p:nvPr/>
        </p:nvGrpSpPr>
        <p:grpSpPr>
          <a:xfrm>
            <a:off x="1752600" y="4210050"/>
            <a:ext cx="5086350" cy="2038350"/>
            <a:chOff x="1104" y="2652"/>
            <a:chExt cx="3204" cy="1284"/>
          </a:xfrm>
        </p:grpSpPr>
        <p:grpSp>
          <p:nvGrpSpPr>
            <p:cNvPr id="153617" name="组合 153616"/>
            <p:cNvGrpSpPr/>
            <p:nvPr/>
          </p:nvGrpSpPr>
          <p:grpSpPr>
            <a:xfrm>
              <a:off x="1316" y="2791"/>
              <a:ext cx="2706" cy="948"/>
              <a:chOff x="1759" y="2386"/>
              <a:chExt cx="1979" cy="693"/>
            </a:xfrm>
          </p:grpSpPr>
          <p:sp>
            <p:nvSpPr>
              <p:cNvPr id="153618" name="任意多边形 153617"/>
              <p:cNvSpPr/>
              <p:nvPr/>
            </p:nvSpPr>
            <p:spPr>
              <a:xfrm>
                <a:off x="1759" y="2386"/>
                <a:ext cx="1979" cy="661"/>
              </a:xfrm>
              <a:custGeom>
                <a:avLst/>
                <a:gdLst/>
                <a:ahLst/>
                <a:cxnLst/>
                <a:rect l="0" t="0" r="0" b="0"/>
                <a:pathLst>
                  <a:path w="15834" h="5295">
                    <a:moveTo>
                      <a:pt x="0" y="0"/>
                    </a:moveTo>
                    <a:lnTo>
                      <a:pt x="15833" y="5295"/>
                    </a:lnTo>
                    <a:lnTo>
                      <a:pt x="15834" y="529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19" name="任意多边形 153618"/>
              <p:cNvSpPr/>
              <p:nvPr/>
            </p:nvSpPr>
            <p:spPr>
              <a:xfrm>
                <a:off x="1759" y="2386"/>
                <a:ext cx="712" cy="693"/>
              </a:xfrm>
              <a:custGeom>
                <a:avLst/>
                <a:gdLst/>
                <a:ahLst/>
                <a:cxnLst/>
                <a:rect l="0" t="0" r="0" b="0"/>
                <a:pathLst>
                  <a:path w="5698" h="5547">
                    <a:moveTo>
                      <a:pt x="5698" y="554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0" name="任意多边形 153619"/>
              <p:cNvSpPr/>
              <p:nvPr/>
            </p:nvSpPr>
            <p:spPr>
              <a:xfrm>
                <a:off x="2093" y="2594"/>
                <a:ext cx="417" cy="405"/>
              </a:xfrm>
              <a:custGeom>
                <a:avLst/>
                <a:gdLst/>
                <a:ahLst/>
                <a:cxnLst/>
                <a:rect l="0" t="0" r="0" b="0"/>
                <a:pathLst>
                  <a:path w="3336" h="3247">
                    <a:moveTo>
                      <a:pt x="3336" y="324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1" name="任意多边形 153620"/>
              <p:cNvSpPr/>
              <p:nvPr/>
            </p:nvSpPr>
            <p:spPr>
              <a:xfrm>
                <a:off x="2093" y="2594"/>
                <a:ext cx="1159" cy="387"/>
              </a:xfrm>
              <a:custGeom>
                <a:avLst/>
                <a:gdLst/>
                <a:ahLst/>
                <a:cxnLst/>
                <a:rect l="0" t="0" r="0" b="0"/>
                <a:pathLst>
                  <a:path w="9270" h="3099">
                    <a:moveTo>
                      <a:pt x="0" y="0"/>
                    </a:moveTo>
                    <a:lnTo>
                      <a:pt x="9269" y="3099"/>
                    </a:lnTo>
                    <a:lnTo>
                      <a:pt x="9270" y="3099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2" name="任意多边形 153621"/>
              <p:cNvSpPr/>
              <p:nvPr/>
            </p:nvSpPr>
            <p:spPr>
              <a:xfrm>
                <a:off x="2510" y="2981"/>
                <a:ext cx="742" cy="18"/>
              </a:xfrm>
              <a:custGeom>
                <a:avLst/>
                <a:gdLst/>
                <a:ahLst/>
                <a:cxnLst/>
                <a:rect l="0" t="0" r="0" b="0"/>
                <a:pathLst>
                  <a:path w="5933" h="148">
                    <a:moveTo>
                      <a:pt x="5933" y="0"/>
                    </a:moveTo>
                    <a:lnTo>
                      <a:pt x="0" y="148"/>
                    </a:lnTo>
                    <a:lnTo>
                      <a:pt x="1" y="14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23" name="任意多边形 153622"/>
              <p:cNvSpPr/>
              <p:nvPr/>
            </p:nvSpPr>
            <p:spPr>
              <a:xfrm>
                <a:off x="2471" y="3047"/>
                <a:ext cx="1267" cy="32"/>
              </a:xfrm>
              <a:custGeom>
                <a:avLst/>
                <a:gdLst/>
                <a:ahLst/>
                <a:cxnLst/>
                <a:rect l="0" t="0" r="0" b="0"/>
                <a:pathLst>
                  <a:path w="10136" h="252">
                    <a:moveTo>
                      <a:pt x="0" y="252"/>
                    </a:moveTo>
                    <a:lnTo>
                      <a:pt x="10135" y="0"/>
                    </a:lnTo>
                    <a:lnTo>
                      <a:pt x="10136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24" name="文本框 153623"/>
            <p:cNvSpPr txBox="1"/>
            <p:nvPr/>
          </p:nvSpPr>
          <p:spPr>
            <a:xfrm>
              <a:off x="1104" y="265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625" name="文本框 153624"/>
            <p:cNvSpPr txBox="1"/>
            <p:nvPr/>
          </p:nvSpPr>
          <p:spPr>
            <a:xfrm>
              <a:off x="2124" y="36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626" name="文本框 153625"/>
            <p:cNvSpPr txBox="1"/>
            <p:nvPr/>
          </p:nvSpPr>
          <p:spPr>
            <a:xfrm>
              <a:off x="4020" y="355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53627" name="组合 153626"/>
          <p:cNvGrpSpPr/>
          <p:nvPr/>
        </p:nvGrpSpPr>
        <p:grpSpPr>
          <a:xfrm>
            <a:off x="4972050" y="2438400"/>
            <a:ext cx="1333500" cy="1333500"/>
            <a:chOff x="3120" y="1560"/>
            <a:chExt cx="840" cy="840"/>
          </a:xfrm>
        </p:grpSpPr>
        <p:sp>
          <p:nvSpPr>
            <p:cNvPr id="153628" name="文本框 153627"/>
            <p:cNvSpPr txBox="1"/>
            <p:nvPr/>
          </p:nvSpPr>
          <p:spPr>
            <a:xfrm>
              <a:off x="3432" y="156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形体</a:t>
              </a:r>
            </a:p>
          </p:txBody>
        </p:sp>
        <p:sp>
          <p:nvSpPr>
            <p:cNvPr id="153629" name="任意多边形 153628"/>
            <p:cNvSpPr/>
            <p:nvPr/>
          </p:nvSpPr>
          <p:spPr>
            <a:xfrm>
              <a:off x="3120" y="1824"/>
              <a:ext cx="720" cy="576"/>
            </a:xfrm>
            <a:custGeom>
              <a:avLst/>
              <a:gdLst/>
              <a:ahLst/>
              <a:cxnLst/>
              <a:rect l="0" t="0" r="0" b="0"/>
              <a:pathLst>
                <a:path w="720" h="576">
                  <a:moveTo>
                    <a:pt x="0" y="576"/>
                  </a:moveTo>
                  <a:lnTo>
                    <a:pt x="384" y="0"/>
                  </a:lnTo>
                  <a:lnTo>
                    <a:pt x="7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0" name="组合 153629"/>
          <p:cNvGrpSpPr/>
          <p:nvPr/>
        </p:nvGrpSpPr>
        <p:grpSpPr>
          <a:xfrm>
            <a:off x="5562600" y="4038600"/>
            <a:ext cx="2362200" cy="1714500"/>
            <a:chOff x="3504" y="2544"/>
            <a:chExt cx="1488" cy="1080"/>
          </a:xfrm>
        </p:grpSpPr>
        <p:sp>
          <p:nvSpPr>
            <p:cNvPr id="153631" name="文本框 153630"/>
            <p:cNvSpPr txBox="1"/>
            <p:nvPr/>
          </p:nvSpPr>
          <p:spPr>
            <a:xfrm>
              <a:off x="4032" y="2544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物体的中心投影</a:t>
              </a:r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632" name="任意多边形 153631"/>
            <p:cNvSpPr/>
            <p:nvPr/>
          </p:nvSpPr>
          <p:spPr>
            <a:xfrm>
              <a:off x="3504" y="3048"/>
              <a:ext cx="1152" cy="576"/>
            </a:xfrm>
            <a:custGeom>
              <a:avLst/>
              <a:gdLst/>
              <a:ahLst/>
              <a:cxnLst/>
              <a:rect l="0" t="0" r="0" b="0"/>
              <a:pathLst>
                <a:path w="720" h="576">
                  <a:moveTo>
                    <a:pt x="0" y="576"/>
                  </a:moveTo>
                  <a:lnTo>
                    <a:pt x="384" y="0"/>
                  </a:lnTo>
                  <a:lnTo>
                    <a:pt x="7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3" name="组合 153632"/>
          <p:cNvGrpSpPr/>
          <p:nvPr/>
        </p:nvGrpSpPr>
        <p:grpSpPr>
          <a:xfrm>
            <a:off x="5029200" y="1676400"/>
            <a:ext cx="1790700" cy="1371600"/>
            <a:chOff x="3168" y="1056"/>
            <a:chExt cx="1128" cy="864"/>
          </a:xfrm>
        </p:grpSpPr>
        <p:sp>
          <p:nvSpPr>
            <p:cNvPr id="153634" name="文本框 153633"/>
            <p:cNvSpPr txBox="1"/>
            <p:nvPr/>
          </p:nvSpPr>
          <p:spPr>
            <a:xfrm>
              <a:off x="3552" y="1056"/>
              <a:ext cx="7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投射线</a:t>
              </a:r>
            </a:p>
          </p:txBody>
        </p:sp>
        <p:sp>
          <p:nvSpPr>
            <p:cNvPr id="153635" name="任意多边形 153634"/>
            <p:cNvSpPr/>
            <p:nvPr/>
          </p:nvSpPr>
          <p:spPr>
            <a:xfrm>
              <a:off x="3168" y="1344"/>
              <a:ext cx="912" cy="576"/>
            </a:xfrm>
            <a:custGeom>
              <a:avLst/>
              <a:gdLst/>
              <a:ahLst/>
              <a:cxnLst/>
              <a:rect l="0" t="0" r="0" b="0"/>
              <a:pathLst>
                <a:path w="720" h="576">
                  <a:moveTo>
                    <a:pt x="0" y="576"/>
                  </a:moveTo>
                  <a:lnTo>
                    <a:pt x="384" y="0"/>
                  </a:lnTo>
                  <a:lnTo>
                    <a:pt x="7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图片 154625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9142413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627" name="标题 154626"/>
          <p:cNvSpPr>
            <a:spLocks noGrp="1"/>
          </p:cNvSpPr>
          <p:nvPr>
            <p:ph type="title"/>
          </p:nvPr>
        </p:nvSpPr>
        <p:spPr>
          <a:xfrm>
            <a:off x="323850" y="0"/>
            <a:ext cx="7772400" cy="1143000"/>
          </a:xfrm>
          <a:ln/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平行投影法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）斜投影法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4628" name="图片 154627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29" name="图片 15462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4630" name="组合 154629"/>
          <p:cNvGrpSpPr/>
          <p:nvPr/>
        </p:nvGrpSpPr>
        <p:grpSpPr>
          <a:xfrm>
            <a:off x="1828800" y="4038600"/>
            <a:ext cx="3200400" cy="1524000"/>
            <a:chOff x="1152" y="2544"/>
            <a:chExt cx="2016" cy="960"/>
          </a:xfrm>
        </p:grpSpPr>
        <p:grpSp>
          <p:nvGrpSpPr>
            <p:cNvPr id="154631" name="组合 154630"/>
            <p:cNvGrpSpPr/>
            <p:nvPr/>
          </p:nvGrpSpPr>
          <p:grpSpPr>
            <a:xfrm>
              <a:off x="1344" y="2722"/>
              <a:ext cx="1537" cy="570"/>
              <a:chOff x="2381" y="2557"/>
              <a:chExt cx="981" cy="364"/>
            </a:xfrm>
          </p:grpSpPr>
          <p:sp>
            <p:nvSpPr>
              <p:cNvPr id="154632" name="任意多边形 154631"/>
              <p:cNvSpPr/>
              <p:nvPr/>
            </p:nvSpPr>
            <p:spPr>
              <a:xfrm>
                <a:off x="2381" y="2557"/>
                <a:ext cx="374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2997" h="2902">
                    <a:moveTo>
                      <a:pt x="0" y="0"/>
                    </a:moveTo>
                    <a:lnTo>
                      <a:pt x="2996" y="2902"/>
                    </a:lnTo>
                    <a:lnTo>
                      <a:pt x="2997" y="2902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3" name="任意多边形 154632"/>
              <p:cNvSpPr/>
              <p:nvPr/>
            </p:nvSpPr>
            <p:spPr>
              <a:xfrm>
                <a:off x="2755" y="2920"/>
                <a:ext cx="607" cy="1"/>
              </a:xfrm>
              <a:custGeom>
                <a:avLst/>
                <a:gdLst/>
                <a:ahLst/>
                <a:cxnLst/>
                <a:rect l="0" t="0" r="0" b="0"/>
                <a:pathLst>
                  <a:path w="4854">
                    <a:moveTo>
                      <a:pt x="0" y="0"/>
                    </a:moveTo>
                    <a:lnTo>
                      <a:pt x="4853" y="0"/>
                    </a:lnTo>
                    <a:lnTo>
                      <a:pt x="485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4" name="任意多边形 154633"/>
              <p:cNvSpPr/>
              <p:nvPr/>
            </p:nvSpPr>
            <p:spPr>
              <a:xfrm>
                <a:off x="2381" y="2557"/>
                <a:ext cx="981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7849" h="2902">
                    <a:moveTo>
                      <a:pt x="7849" y="290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5" name="任意多边形 154634"/>
              <p:cNvSpPr/>
              <p:nvPr/>
            </p:nvSpPr>
            <p:spPr>
              <a:xfrm>
                <a:off x="2595" y="2687"/>
                <a:ext cx="458" cy="170"/>
              </a:xfrm>
              <a:custGeom>
                <a:avLst/>
                <a:gdLst/>
                <a:ahLst/>
                <a:cxnLst/>
                <a:rect l="0" t="0" r="0" b="0"/>
                <a:pathLst>
                  <a:path w="3668" h="1355">
                    <a:moveTo>
                      <a:pt x="3668" y="135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6" name="任意多边形 154635"/>
              <p:cNvSpPr/>
              <p:nvPr/>
            </p:nvSpPr>
            <p:spPr>
              <a:xfrm>
                <a:off x="2595" y="2687"/>
                <a:ext cx="175" cy="170"/>
              </a:xfrm>
              <a:custGeom>
                <a:avLst/>
                <a:gdLst/>
                <a:ahLst/>
                <a:cxnLst/>
                <a:rect l="0" t="0" r="0" b="0"/>
                <a:pathLst>
                  <a:path w="1401" h="1355">
                    <a:moveTo>
                      <a:pt x="0" y="0"/>
                    </a:moveTo>
                    <a:lnTo>
                      <a:pt x="1400" y="1355"/>
                    </a:lnTo>
                    <a:lnTo>
                      <a:pt x="1401" y="135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7" name="任意多边形 154636"/>
              <p:cNvSpPr/>
              <p:nvPr/>
            </p:nvSpPr>
            <p:spPr>
              <a:xfrm>
                <a:off x="2770" y="2857"/>
                <a:ext cx="283" cy="1"/>
              </a:xfrm>
              <a:custGeom>
                <a:avLst/>
                <a:gdLst/>
                <a:ahLst/>
                <a:cxnLst/>
                <a:rect l="0" t="0" r="0" b="0"/>
                <a:pathLst>
                  <a:path w="2269">
                    <a:moveTo>
                      <a:pt x="0" y="0"/>
                    </a:moveTo>
                    <a:lnTo>
                      <a:pt x="2268" y="0"/>
                    </a:lnTo>
                    <a:lnTo>
                      <a:pt x="226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38" name="文本框 154637"/>
            <p:cNvSpPr txBox="1"/>
            <p:nvPr/>
          </p:nvSpPr>
          <p:spPr>
            <a:xfrm>
              <a:off x="1152" y="254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639" name="文本框 154638"/>
            <p:cNvSpPr txBox="1"/>
            <p:nvPr/>
          </p:nvSpPr>
          <p:spPr>
            <a:xfrm>
              <a:off x="1776" y="32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640" name="文本框 154639"/>
            <p:cNvSpPr txBox="1"/>
            <p:nvPr/>
          </p:nvSpPr>
          <p:spPr>
            <a:xfrm>
              <a:off x="2880" y="30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54641" name="组合 154640"/>
          <p:cNvGrpSpPr/>
          <p:nvPr/>
        </p:nvGrpSpPr>
        <p:grpSpPr>
          <a:xfrm>
            <a:off x="2133600" y="533400"/>
            <a:ext cx="4800600" cy="4724400"/>
            <a:chOff x="1344" y="336"/>
            <a:chExt cx="3024" cy="2976"/>
          </a:xfrm>
        </p:grpSpPr>
        <p:grpSp>
          <p:nvGrpSpPr>
            <p:cNvPr id="154642" name="组合 154641"/>
            <p:cNvGrpSpPr/>
            <p:nvPr/>
          </p:nvGrpSpPr>
          <p:grpSpPr>
            <a:xfrm>
              <a:off x="1344" y="336"/>
              <a:ext cx="2776" cy="2973"/>
              <a:chOff x="1344" y="336"/>
              <a:chExt cx="2776" cy="2973"/>
            </a:xfrm>
          </p:grpSpPr>
          <p:grpSp>
            <p:nvGrpSpPr>
              <p:cNvPr id="154643" name="组合 154642"/>
              <p:cNvGrpSpPr/>
              <p:nvPr/>
            </p:nvGrpSpPr>
            <p:grpSpPr>
              <a:xfrm>
                <a:off x="1344" y="336"/>
                <a:ext cx="2776" cy="2973"/>
                <a:chOff x="1344" y="336"/>
                <a:chExt cx="2776" cy="2973"/>
              </a:xfrm>
            </p:grpSpPr>
            <p:grpSp>
              <p:nvGrpSpPr>
                <p:cNvPr id="154644" name="组合 154643"/>
                <p:cNvGrpSpPr/>
                <p:nvPr/>
              </p:nvGrpSpPr>
              <p:grpSpPr>
                <a:xfrm>
                  <a:off x="1344" y="336"/>
                  <a:ext cx="2087" cy="2954"/>
                  <a:chOff x="1344" y="336"/>
                  <a:chExt cx="2087" cy="2954"/>
                </a:xfrm>
              </p:grpSpPr>
              <p:sp>
                <p:nvSpPr>
                  <p:cNvPr id="154645" name="任意多边形 154644"/>
                  <p:cNvSpPr/>
                  <p:nvPr/>
                </p:nvSpPr>
                <p:spPr>
                  <a:xfrm>
                    <a:off x="2881" y="905"/>
                    <a:ext cx="550" cy="23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7" h="12182">
                        <a:moveTo>
                          <a:pt x="2807" y="0"/>
                        </a:moveTo>
                        <a:lnTo>
                          <a:pt x="0" y="12182"/>
                        </a:lnTo>
                        <a:lnTo>
                          <a:pt x="1" y="1218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4646" name="组合 154645"/>
                  <p:cNvGrpSpPr/>
                  <p:nvPr/>
                </p:nvGrpSpPr>
                <p:grpSpPr>
                  <a:xfrm>
                    <a:off x="1344" y="336"/>
                    <a:ext cx="1603" cy="2954"/>
                    <a:chOff x="1344" y="336"/>
                    <a:chExt cx="1603" cy="2954"/>
                  </a:xfrm>
                </p:grpSpPr>
                <p:sp>
                  <p:nvSpPr>
                    <p:cNvPr id="154647" name="任意多边形 154646"/>
                    <p:cNvSpPr/>
                    <p:nvPr/>
                  </p:nvSpPr>
                  <p:spPr>
                    <a:xfrm>
                      <a:off x="1344" y="336"/>
                      <a:ext cx="548" cy="238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06" h="12182">
                          <a:moveTo>
                            <a:pt x="2806" y="0"/>
                          </a:moveTo>
                          <a:lnTo>
                            <a:pt x="0" y="12182"/>
                          </a:lnTo>
                          <a:lnTo>
                            <a:pt x="1" y="12182"/>
                          </a:lnTo>
                        </a:path>
                      </a:pathLst>
                    </a:custGeom>
                    <a:noFill/>
                    <a:ln w="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648" name="任意多边形 154647"/>
                    <p:cNvSpPr/>
                    <p:nvPr/>
                  </p:nvSpPr>
                  <p:spPr>
                    <a:xfrm>
                      <a:off x="1930" y="905"/>
                      <a:ext cx="550" cy="238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07" h="12182">
                          <a:moveTo>
                            <a:pt x="2807" y="0"/>
                          </a:moveTo>
                          <a:lnTo>
                            <a:pt x="0" y="12182"/>
                          </a:lnTo>
                          <a:lnTo>
                            <a:pt x="1" y="12182"/>
                          </a:lnTo>
                        </a:path>
                      </a:pathLst>
                    </a:custGeom>
                    <a:noFill/>
                    <a:ln w="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649" name="任意多边形 154648"/>
                    <p:cNvSpPr/>
                    <p:nvPr/>
                  </p:nvSpPr>
                  <p:spPr>
                    <a:xfrm>
                      <a:off x="1679" y="541"/>
                      <a:ext cx="549" cy="2384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07" h="12183">
                          <a:moveTo>
                            <a:pt x="2807" y="0"/>
                          </a:moveTo>
                          <a:lnTo>
                            <a:pt x="0" y="12183"/>
                          </a:lnTo>
                          <a:lnTo>
                            <a:pt x="1" y="12183"/>
                          </a:lnTo>
                        </a:path>
                      </a:pathLst>
                    </a:custGeom>
                    <a:noFill/>
                    <a:ln w="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650" name="任意多边形 154649"/>
                    <p:cNvSpPr/>
                    <p:nvPr/>
                  </p:nvSpPr>
                  <p:spPr>
                    <a:xfrm>
                      <a:off x="2397" y="806"/>
                      <a:ext cx="550" cy="238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807" h="12182">
                          <a:moveTo>
                            <a:pt x="2807" y="0"/>
                          </a:moveTo>
                          <a:lnTo>
                            <a:pt x="0" y="12182"/>
                          </a:lnTo>
                          <a:lnTo>
                            <a:pt x="1" y="12182"/>
                          </a:lnTo>
                        </a:path>
                      </a:pathLst>
                    </a:custGeom>
                    <a:noFill/>
                    <a:ln w="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4651" name="组合 154650"/>
                <p:cNvGrpSpPr/>
                <p:nvPr/>
              </p:nvGrpSpPr>
              <p:grpSpPr>
                <a:xfrm>
                  <a:off x="3504" y="922"/>
                  <a:ext cx="616" cy="2387"/>
                  <a:chOff x="3504" y="922"/>
                  <a:chExt cx="616" cy="2387"/>
                </a:xfrm>
              </p:grpSpPr>
              <p:sp>
                <p:nvSpPr>
                  <p:cNvPr id="154652" name="任意多边形 154651"/>
                  <p:cNvSpPr/>
                  <p:nvPr/>
                </p:nvSpPr>
                <p:spPr>
                  <a:xfrm>
                    <a:off x="3504" y="922"/>
                    <a:ext cx="550" cy="23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7" h="12183">
                        <a:moveTo>
                          <a:pt x="2807" y="0"/>
                        </a:moveTo>
                        <a:lnTo>
                          <a:pt x="0" y="12183"/>
                        </a:lnTo>
                        <a:lnTo>
                          <a:pt x="1" y="12183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53" name="任意多边形 154652"/>
                  <p:cNvSpPr/>
                  <p:nvPr/>
                </p:nvSpPr>
                <p:spPr>
                  <a:xfrm>
                    <a:off x="3504" y="3307"/>
                    <a:ext cx="616" cy="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41">
                        <a:moveTo>
                          <a:pt x="0" y="0"/>
                        </a:moveTo>
                        <a:lnTo>
                          <a:pt x="3140" y="0"/>
                        </a:lnTo>
                        <a:lnTo>
                          <a:pt x="3141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54" name="任意多边形 154653"/>
                  <p:cNvSpPr/>
                  <p:nvPr/>
                </p:nvSpPr>
                <p:spPr>
                  <a:xfrm>
                    <a:off x="3575" y="3004"/>
                    <a:ext cx="241" cy="3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36" h="1554">
                        <a:moveTo>
                          <a:pt x="1236" y="1554"/>
                        </a:moveTo>
                        <a:lnTo>
                          <a:pt x="1147" y="1028"/>
                        </a:lnTo>
                        <a:lnTo>
                          <a:pt x="889" y="561"/>
                        </a:lnTo>
                        <a:lnTo>
                          <a:pt x="493" y="205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655" name="任意多边形 154654"/>
              <p:cNvSpPr/>
              <p:nvPr/>
            </p:nvSpPr>
            <p:spPr>
              <a:xfrm>
                <a:off x="3756" y="1168"/>
                <a:ext cx="242" cy="1040"/>
              </a:xfrm>
              <a:custGeom>
                <a:avLst/>
                <a:gdLst/>
                <a:ahLst/>
                <a:cxnLst/>
                <a:rect l="0" t="0" r="0" b="0"/>
                <a:pathLst>
                  <a:path w="2807" h="12183">
                    <a:moveTo>
                      <a:pt x="2807" y="0"/>
                    </a:moveTo>
                    <a:lnTo>
                      <a:pt x="0" y="12183"/>
                    </a:lnTo>
                    <a:lnTo>
                      <a:pt x="1" y="12183"/>
                    </a:lnTo>
                  </a:path>
                </a:pathLst>
              </a:custGeom>
              <a:noFill/>
              <a:ln w="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4656" name="组合 154655"/>
              <p:cNvGrpSpPr/>
              <p:nvPr/>
            </p:nvGrpSpPr>
            <p:grpSpPr>
              <a:xfrm>
                <a:off x="1752" y="336"/>
                <a:ext cx="1679" cy="1175"/>
                <a:chOff x="1752" y="336"/>
                <a:chExt cx="1679" cy="1175"/>
              </a:xfrm>
            </p:grpSpPr>
            <p:sp>
              <p:nvSpPr>
                <p:cNvPr id="154657" name="任意多边形 154656"/>
                <p:cNvSpPr/>
                <p:nvPr/>
              </p:nvSpPr>
              <p:spPr>
                <a:xfrm>
                  <a:off x="3291" y="905"/>
                  <a:ext cx="140" cy="6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7" h="12182">
                      <a:moveTo>
                        <a:pt x="2807" y="0"/>
                      </a:moveTo>
                      <a:lnTo>
                        <a:pt x="0" y="12182"/>
                      </a:lnTo>
                      <a:lnTo>
                        <a:pt x="1" y="12182"/>
                      </a:lnTo>
                    </a:path>
                  </a:pathLst>
                </a:custGeom>
                <a:noFill/>
                <a:ln w="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headEnd type="none" w="med" len="med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4658" name="组合 154657"/>
                <p:cNvGrpSpPr/>
                <p:nvPr/>
              </p:nvGrpSpPr>
              <p:grpSpPr>
                <a:xfrm>
                  <a:off x="1752" y="336"/>
                  <a:ext cx="1195" cy="1175"/>
                  <a:chOff x="1752" y="336"/>
                  <a:chExt cx="1195" cy="1175"/>
                </a:xfrm>
              </p:grpSpPr>
              <p:sp>
                <p:nvSpPr>
                  <p:cNvPr id="154659" name="任意多边形 154658"/>
                  <p:cNvSpPr/>
                  <p:nvPr/>
                </p:nvSpPr>
                <p:spPr>
                  <a:xfrm>
                    <a:off x="1752" y="336"/>
                    <a:ext cx="140" cy="60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6" h="12182">
                        <a:moveTo>
                          <a:pt x="2806" y="0"/>
                        </a:moveTo>
                        <a:lnTo>
                          <a:pt x="0" y="12182"/>
                        </a:lnTo>
                        <a:lnTo>
                          <a:pt x="1" y="1218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60" name="任意多边形 154659"/>
                  <p:cNvSpPr/>
                  <p:nvPr/>
                </p:nvSpPr>
                <p:spPr>
                  <a:xfrm>
                    <a:off x="2340" y="905"/>
                    <a:ext cx="140" cy="60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7" h="12182">
                        <a:moveTo>
                          <a:pt x="2807" y="0"/>
                        </a:moveTo>
                        <a:lnTo>
                          <a:pt x="0" y="12182"/>
                        </a:lnTo>
                        <a:lnTo>
                          <a:pt x="1" y="1218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61" name="任意多边形 154660"/>
                  <p:cNvSpPr/>
                  <p:nvPr/>
                </p:nvSpPr>
                <p:spPr>
                  <a:xfrm>
                    <a:off x="2088" y="541"/>
                    <a:ext cx="140" cy="6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7" h="12183">
                        <a:moveTo>
                          <a:pt x="2807" y="0"/>
                        </a:moveTo>
                        <a:lnTo>
                          <a:pt x="0" y="12183"/>
                        </a:lnTo>
                        <a:lnTo>
                          <a:pt x="1" y="12183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62" name="任意多边形 154661"/>
                  <p:cNvSpPr/>
                  <p:nvPr/>
                </p:nvSpPr>
                <p:spPr>
                  <a:xfrm>
                    <a:off x="2807" y="806"/>
                    <a:ext cx="140" cy="60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7" h="12182">
                        <a:moveTo>
                          <a:pt x="2807" y="0"/>
                        </a:moveTo>
                        <a:lnTo>
                          <a:pt x="0" y="12182"/>
                        </a:lnTo>
                        <a:lnTo>
                          <a:pt x="1" y="12182"/>
                        </a:lnTo>
                      </a:path>
                    </a:pathLst>
                  </a:custGeom>
                  <a:noFill/>
                  <a:ln w="0" cap="flat" cmpd="sng">
                    <a:solidFill>
                      <a:srgbClr val="FF0000">
                        <a:alpha val="100000"/>
                      </a:srgbClr>
                    </a:solidFill>
                    <a:prstDash val="solid"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54663" name="文本框 154662"/>
            <p:cNvSpPr txBox="1"/>
            <p:nvPr/>
          </p:nvSpPr>
          <p:spPr>
            <a:xfrm>
              <a:off x="3744" y="302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90°</a:t>
              </a:r>
            </a:p>
          </p:txBody>
        </p:sp>
      </p:grpSp>
      <p:grpSp>
        <p:nvGrpSpPr>
          <p:cNvPr id="154664" name="组合 154663"/>
          <p:cNvGrpSpPr/>
          <p:nvPr/>
        </p:nvGrpSpPr>
        <p:grpSpPr>
          <a:xfrm>
            <a:off x="6172200" y="1676400"/>
            <a:ext cx="1295400" cy="1905000"/>
            <a:chOff x="3888" y="1056"/>
            <a:chExt cx="816" cy="1200"/>
          </a:xfrm>
        </p:grpSpPr>
        <p:sp>
          <p:nvSpPr>
            <p:cNvPr id="154665" name="文本框 154664"/>
            <p:cNvSpPr txBox="1"/>
            <p:nvPr/>
          </p:nvSpPr>
          <p:spPr>
            <a:xfrm>
              <a:off x="4358" y="1056"/>
              <a:ext cx="346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投射线方向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4666" name="直接连接符 154665"/>
            <p:cNvSpPr/>
            <p:nvPr/>
          </p:nvSpPr>
          <p:spPr>
            <a:xfrm flipV="1">
              <a:off x="3888" y="1440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图片 155649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51" name="标题 155650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  <a:ln/>
        </p:spPr>
        <p:txBody>
          <a:bodyPr anchor="ctr"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）正投影法 </a:t>
            </a:r>
          </a:p>
        </p:txBody>
      </p:sp>
      <p:pic>
        <p:nvPicPr>
          <p:cNvPr id="155652" name="图片 15565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3" name="图片 15565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5654" name="组合 155653"/>
          <p:cNvGrpSpPr/>
          <p:nvPr/>
        </p:nvGrpSpPr>
        <p:grpSpPr>
          <a:xfrm>
            <a:off x="1447800" y="628650"/>
            <a:ext cx="4102100" cy="4413250"/>
            <a:chOff x="912" y="396"/>
            <a:chExt cx="2584" cy="2780"/>
          </a:xfrm>
        </p:grpSpPr>
        <p:grpSp>
          <p:nvGrpSpPr>
            <p:cNvPr id="155655" name="组合 155654"/>
            <p:cNvGrpSpPr/>
            <p:nvPr/>
          </p:nvGrpSpPr>
          <p:grpSpPr>
            <a:xfrm>
              <a:off x="912" y="396"/>
              <a:ext cx="2584" cy="2780"/>
              <a:chOff x="912" y="396"/>
              <a:chExt cx="2584" cy="2780"/>
            </a:xfrm>
          </p:grpSpPr>
          <p:grpSp>
            <p:nvGrpSpPr>
              <p:cNvPr id="155656" name="组合 155655"/>
              <p:cNvGrpSpPr/>
              <p:nvPr/>
            </p:nvGrpSpPr>
            <p:grpSpPr>
              <a:xfrm>
                <a:off x="1409" y="396"/>
                <a:ext cx="2087" cy="2780"/>
                <a:chOff x="1409" y="396"/>
                <a:chExt cx="2087" cy="2780"/>
              </a:xfrm>
            </p:grpSpPr>
            <p:sp>
              <p:nvSpPr>
                <p:cNvPr id="155657" name="任意多边形 155656"/>
                <p:cNvSpPr/>
                <p:nvPr/>
              </p:nvSpPr>
              <p:spPr>
                <a:xfrm>
                  <a:off x="1772" y="396"/>
                  <a:ext cx="1" cy="21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58" name="任意多边形 155657"/>
                <p:cNvSpPr/>
                <p:nvPr/>
              </p:nvSpPr>
              <p:spPr>
                <a:xfrm>
                  <a:off x="2124" y="597"/>
                  <a:ext cx="2" cy="21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59" name="任意多边形 155658"/>
                <p:cNvSpPr/>
                <p:nvPr/>
              </p:nvSpPr>
              <p:spPr>
                <a:xfrm>
                  <a:off x="2406" y="1031"/>
                  <a:ext cx="2" cy="21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0" name="任意多边形 155659"/>
                <p:cNvSpPr/>
                <p:nvPr/>
              </p:nvSpPr>
              <p:spPr>
                <a:xfrm>
                  <a:off x="2447" y="920"/>
                  <a:ext cx="1" cy="21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1" name="任意多边形 155660"/>
                <p:cNvSpPr/>
                <p:nvPr/>
              </p:nvSpPr>
              <p:spPr>
                <a:xfrm>
                  <a:off x="2999" y="920"/>
                  <a:ext cx="2" cy="21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2" name="任意多边形 155661"/>
                <p:cNvSpPr/>
                <p:nvPr/>
              </p:nvSpPr>
              <p:spPr>
                <a:xfrm>
                  <a:off x="3494" y="1031"/>
                  <a:ext cx="2" cy="21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10223">
                      <a:moveTo>
                        <a:pt x="0" y="10223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3" name="任意多边形 155662"/>
                <p:cNvSpPr/>
                <p:nvPr/>
              </p:nvSpPr>
              <p:spPr>
                <a:xfrm>
                  <a:off x="1409" y="597"/>
                  <a:ext cx="2" cy="20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9551">
                      <a:moveTo>
                        <a:pt x="0" y="9551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664" name="组合 155663"/>
              <p:cNvGrpSpPr/>
              <p:nvPr/>
            </p:nvGrpSpPr>
            <p:grpSpPr>
              <a:xfrm>
                <a:off x="912" y="2256"/>
                <a:ext cx="657" cy="505"/>
                <a:chOff x="912" y="2256"/>
                <a:chExt cx="657" cy="505"/>
              </a:xfrm>
            </p:grpSpPr>
            <p:sp>
              <p:nvSpPr>
                <p:cNvPr id="155665" name="矩形 155664"/>
                <p:cNvSpPr/>
                <p:nvPr/>
              </p:nvSpPr>
              <p:spPr>
                <a:xfrm>
                  <a:off x="912" y="2256"/>
                  <a:ext cx="386" cy="2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1" hangingPunct="1"/>
                  <a:r>
                    <a:rPr lang="en-US" altLang="zh-CN" sz="2400" i="1">
                      <a:solidFill>
                        <a:srgbClr val="FF0000"/>
                      </a:solidFill>
                      <a:latin typeface="ISOCP" panose="00000400000000000000" pitchFamily="2" charset="0"/>
                    </a:rPr>
                    <a:t>90°</a:t>
                  </a:r>
                  <a:endParaRPr lang="en-US" altLang="zh-CN" sz="2400" i="1">
                    <a:latin typeface="ISOCP" panose="00000400000000000000" pitchFamily="2" charset="0"/>
                  </a:endParaRPr>
                </a:p>
              </p:txBody>
            </p:sp>
            <p:sp>
              <p:nvSpPr>
                <p:cNvPr id="155666" name="任意多边形 155665"/>
                <p:cNvSpPr/>
                <p:nvPr/>
              </p:nvSpPr>
              <p:spPr>
                <a:xfrm>
                  <a:off x="956" y="2602"/>
                  <a:ext cx="453" cy="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60">
                      <a:moveTo>
                        <a:pt x="2160" y="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7" name="任意多边形 155666"/>
                <p:cNvSpPr/>
                <p:nvPr/>
              </p:nvSpPr>
              <p:spPr>
                <a:xfrm>
                  <a:off x="1493" y="2337"/>
                  <a:ext cx="76" cy="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1" h="178">
                      <a:moveTo>
                        <a:pt x="361" y="178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8" name="任意多边形 155667"/>
                <p:cNvSpPr/>
                <p:nvPr/>
              </p:nvSpPr>
              <p:spPr>
                <a:xfrm>
                  <a:off x="1144" y="2686"/>
                  <a:ext cx="38" cy="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" h="362">
                      <a:moveTo>
                        <a:pt x="0" y="0"/>
                      </a:moveTo>
                      <a:lnTo>
                        <a:pt x="179" y="362"/>
                      </a:lnTo>
                      <a:lnTo>
                        <a:pt x="180" y="362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9" name="任意多边形 155668"/>
                <p:cNvSpPr/>
                <p:nvPr/>
              </p:nvSpPr>
              <p:spPr>
                <a:xfrm>
                  <a:off x="1132" y="2323"/>
                  <a:ext cx="277" cy="2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3" h="1324">
                      <a:moveTo>
                        <a:pt x="1323" y="0"/>
                      </a:moveTo>
                      <a:lnTo>
                        <a:pt x="816" y="100"/>
                      </a:lnTo>
                      <a:lnTo>
                        <a:pt x="387" y="388"/>
                      </a:lnTo>
                      <a:lnTo>
                        <a:pt x="100" y="818"/>
                      </a:lnTo>
                      <a:lnTo>
                        <a:pt x="0" y="1324"/>
                      </a:lnTo>
                      <a:lnTo>
                        <a:pt x="1" y="132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0" name="任意多边形 155669"/>
                <p:cNvSpPr/>
                <p:nvPr/>
              </p:nvSpPr>
              <p:spPr>
                <a:xfrm>
                  <a:off x="1409" y="2323"/>
                  <a:ext cx="86" cy="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8" h="132">
                      <a:moveTo>
                        <a:pt x="387" y="132"/>
                      </a:moveTo>
                      <a:lnTo>
                        <a:pt x="408" y="0"/>
                      </a:lnTo>
                      <a:lnTo>
                        <a:pt x="0" y="5"/>
                      </a:lnTo>
                      <a:lnTo>
                        <a:pt x="387" y="13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1" name="任意多边形 155670"/>
                <p:cNvSpPr/>
                <p:nvPr/>
              </p:nvSpPr>
              <p:spPr>
                <a:xfrm>
                  <a:off x="1409" y="2323"/>
                  <a:ext cx="86" cy="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8" h="132">
                      <a:moveTo>
                        <a:pt x="387" y="132"/>
                      </a:moveTo>
                      <a:lnTo>
                        <a:pt x="408" y="0"/>
                      </a:lnTo>
                      <a:lnTo>
                        <a:pt x="0" y="5"/>
                      </a:lnTo>
                      <a:lnTo>
                        <a:pt x="387" y="132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2" name="任意多边形 155671"/>
                <p:cNvSpPr/>
                <p:nvPr/>
              </p:nvSpPr>
              <p:spPr>
                <a:xfrm>
                  <a:off x="1130" y="2602"/>
                  <a:ext cx="29" cy="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" h="409">
                      <a:moveTo>
                        <a:pt x="0" y="409"/>
                      </a:moveTo>
                      <a:lnTo>
                        <a:pt x="132" y="388"/>
                      </a:lnTo>
                      <a:lnTo>
                        <a:pt x="5" y="0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3" name="任意多边形 155672"/>
                <p:cNvSpPr/>
                <p:nvPr/>
              </p:nvSpPr>
              <p:spPr>
                <a:xfrm>
                  <a:off x="1130" y="2602"/>
                  <a:ext cx="29" cy="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" h="409">
                      <a:moveTo>
                        <a:pt x="0" y="409"/>
                      </a:moveTo>
                      <a:lnTo>
                        <a:pt x="132" y="388"/>
                      </a:lnTo>
                      <a:lnTo>
                        <a:pt x="5" y="0"/>
                      </a:lnTo>
                      <a:lnTo>
                        <a:pt x="0" y="409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5674" name="组合 155673"/>
            <p:cNvGrpSpPr/>
            <p:nvPr/>
          </p:nvGrpSpPr>
          <p:grpSpPr>
            <a:xfrm>
              <a:off x="1409" y="804"/>
              <a:ext cx="2087" cy="460"/>
              <a:chOff x="1409" y="396"/>
              <a:chExt cx="2087" cy="2780"/>
            </a:xfrm>
          </p:grpSpPr>
          <p:sp>
            <p:nvSpPr>
              <p:cNvPr id="155675" name="任意多边形 155674"/>
              <p:cNvSpPr/>
              <p:nvPr/>
            </p:nvSpPr>
            <p:spPr>
              <a:xfrm>
                <a:off x="1772" y="396"/>
                <a:ext cx="1" cy="2145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6" name="任意多边形 155675"/>
              <p:cNvSpPr/>
              <p:nvPr/>
            </p:nvSpPr>
            <p:spPr>
              <a:xfrm>
                <a:off x="2124" y="597"/>
                <a:ext cx="2" cy="2146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7" name="任意多边形 155676"/>
              <p:cNvSpPr/>
              <p:nvPr/>
            </p:nvSpPr>
            <p:spPr>
              <a:xfrm>
                <a:off x="2406" y="1031"/>
                <a:ext cx="2" cy="2145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8" name="任意多边形 155677"/>
              <p:cNvSpPr/>
              <p:nvPr/>
            </p:nvSpPr>
            <p:spPr>
              <a:xfrm>
                <a:off x="2447" y="920"/>
                <a:ext cx="1" cy="2145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9" name="任意多边形 155678"/>
              <p:cNvSpPr/>
              <p:nvPr/>
            </p:nvSpPr>
            <p:spPr>
              <a:xfrm>
                <a:off x="2999" y="920"/>
                <a:ext cx="2" cy="2145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0" name="任意多边形 155679"/>
              <p:cNvSpPr/>
              <p:nvPr/>
            </p:nvSpPr>
            <p:spPr>
              <a:xfrm>
                <a:off x="3494" y="1031"/>
                <a:ext cx="2" cy="2145"/>
              </a:xfrm>
              <a:custGeom>
                <a:avLst/>
                <a:gdLst/>
                <a:ahLst/>
                <a:cxnLst/>
                <a:rect l="0" t="0" r="0" b="0"/>
                <a:pathLst>
                  <a:path w="1" h="10223">
                    <a:moveTo>
                      <a:pt x="0" y="1022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1" name="任意多边形 155680"/>
              <p:cNvSpPr/>
              <p:nvPr/>
            </p:nvSpPr>
            <p:spPr>
              <a:xfrm>
                <a:off x="1409" y="597"/>
                <a:ext cx="2" cy="2005"/>
              </a:xfrm>
              <a:custGeom>
                <a:avLst/>
                <a:gdLst/>
                <a:ahLst/>
                <a:cxnLst/>
                <a:rect l="0" t="0" r="0" b="0"/>
                <a:pathLst>
                  <a:path w="1" h="9551">
                    <a:moveTo>
                      <a:pt x="0" y="95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5682" name="组合 155681"/>
          <p:cNvGrpSpPr/>
          <p:nvPr/>
        </p:nvGrpSpPr>
        <p:grpSpPr>
          <a:xfrm flipH="1">
            <a:off x="914400" y="1219200"/>
            <a:ext cx="1295400" cy="1905000"/>
            <a:chOff x="3888" y="1056"/>
            <a:chExt cx="816" cy="1200"/>
          </a:xfrm>
        </p:grpSpPr>
        <p:sp>
          <p:nvSpPr>
            <p:cNvPr id="155683" name="文本框 155682"/>
            <p:cNvSpPr txBox="1"/>
            <p:nvPr/>
          </p:nvSpPr>
          <p:spPr>
            <a:xfrm>
              <a:off x="4358" y="1056"/>
              <a:ext cx="346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投射线方向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5684" name="直接连接符 155683"/>
            <p:cNvSpPr/>
            <p:nvPr/>
          </p:nvSpPr>
          <p:spPr>
            <a:xfrm flipV="1">
              <a:off x="3888" y="1440"/>
              <a:ext cx="52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685" name="组合 155684"/>
          <p:cNvGrpSpPr/>
          <p:nvPr/>
        </p:nvGrpSpPr>
        <p:grpSpPr>
          <a:xfrm>
            <a:off x="2571750" y="3867150"/>
            <a:ext cx="3409950" cy="1524000"/>
            <a:chOff x="1620" y="2436"/>
            <a:chExt cx="2148" cy="960"/>
          </a:xfrm>
        </p:grpSpPr>
        <p:grpSp>
          <p:nvGrpSpPr>
            <p:cNvPr id="155686" name="组合 155685"/>
            <p:cNvGrpSpPr/>
            <p:nvPr/>
          </p:nvGrpSpPr>
          <p:grpSpPr>
            <a:xfrm>
              <a:off x="1772" y="2541"/>
              <a:ext cx="1722" cy="637"/>
              <a:chOff x="1772" y="2541"/>
              <a:chExt cx="1722" cy="637"/>
            </a:xfrm>
          </p:grpSpPr>
          <p:sp>
            <p:nvSpPr>
              <p:cNvPr id="155687" name="任意多边形 155686"/>
              <p:cNvSpPr/>
              <p:nvPr/>
            </p:nvSpPr>
            <p:spPr>
              <a:xfrm>
                <a:off x="1772" y="2541"/>
                <a:ext cx="634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3025" h="3024">
                    <a:moveTo>
                      <a:pt x="0" y="0"/>
                    </a:moveTo>
                    <a:lnTo>
                      <a:pt x="3024" y="3024"/>
                    </a:lnTo>
                    <a:lnTo>
                      <a:pt x="3025" y="30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8" name="任意多边形 155687"/>
              <p:cNvSpPr/>
              <p:nvPr/>
            </p:nvSpPr>
            <p:spPr>
              <a:xfrm>
                <a:off x="2406" y="3176"/>
                <a:ext cx="1088" cy="2"/>
              </a:xfrm>
              <a:custGeom>
                <a:avLst/>
                <a:gdLst/>
                <a:ahLst/>
                <a:cxnLst/>
                <a:rect l="0" t="0" r="0" b="0"/>
                <a:pathLst>
                  <a:path w="5184">
                    <a:moveTo>
                      <a:pt x="0" y="0"/>
                    </a:moveTo>
                    <a:lnTo>
                      <a:pt x="5183" y="0"/>
                    </a:lnTo>
                    <a:lnTo>
                      <a:pt x="518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9" name="任意多边形 155688"/>
              <p:cNvSpPr/>
              <p:nvPr/>
            </p:nvSpPr>
            <p:spPr>
              <a:xfrm>
                <a:off x="1772" y="2541"/>
                <a:ext cx="1722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8207" h="3024">
                    <a:moveTo>
                      <a:pt x="8207" y="30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0" name="任意多边形 155689"/>
              <p:cNvSpPr/>
              <p:nvPr/>
            </p:nvSpPr>
            <p:spPr>
              <a:xfrm>
                <a:off x="2124" y="2743"/>
                <a:ext cx="323" cy="322"/>
              </a:xfrm>
              <a:custGeom>
                <a:avLst/>
                <a:gdLst/>
                <a:ahLst/>
                <a:cxnLst/>
                <a:rect l="0" t="0" r="0" b="0"/>
                <a:pathLst>
                  <a:path w="1537" h="1536">
                    <a:moveTo>
                      <a:pt x="0" y="0"/>
                    </a:moveTo>
                    <a:lnTo>
                      <a:pt x="1536" y="1536"/>
                    </a:lnTo>
                    <a:lnTo>
                      <a:pt x="1537" y="153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1" name="任意多边形 155690"/>
              <p:cNvSpPr/>
              <p:nvPr/>
            </p:nvSpPr>
            <p:spPr>
              <a:xfrm>
                <a:off x="2124" y="2743"/>
                <a:ext cx="875" cy="322"/>
              </a:xfrm>
              <a:custGeom>
                <a:avLst/>
                <a:gdLst/>
                <a:ahLst/>
                <a:cxnLst/>
                <a:rect l="0" t="0" r="0" b="0"/>
                <a:pathLst>
                  <a:path w="4169" h="1536">
                    <a:moveTo>
                      <a:pt x="4169" y="15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2" name="任意多边形 155691"/>
              <p:cNvSpPr/>
              <p:nvPr/>
            </p:nvSpPr>
            <p:spPr>
              <a:xfrm>
                <a:off x="2447" y="3065"/>
                <a:ext cx="552" cy="2"/>
              </a:xfrm>
              <a:custGeom>
                <a:avLst/>
                <a:gdLst/>
                <a:ahLst/>
                <a:cxnLst/>
                <a:rect l="0" t="0" r="0" b="0"/>
                <a:pathLst>
                  <a:path w="2634">
                    <a:moveTo>
                      <a:pt x="0" y="0"/>
                    </a:moveTo>
                    <a:lnTo>
                      <a:pt x="2633" y="0"/>
                    </a:lnTo>
                    <a:lnTo>
                      <a:pt x="263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693" name="文本框 155692"/>
            <p:cNvSpPr txBox="1"/>
            <p:nvPr/>
          </p:nvSpPr>
          <p:spPr>
            <a:xfrm>
              <a:off x="1620" y="24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5694" name="文本框 155693"/>
            <p:cNvSpPr txBox="1"/>
            <p:nvPr/>
          </p:nvSpPr>
          <p:spPr>
            <a:xfrm>
              <a:off x="2244" y="31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5695" name="文本框 155694"/>
            <p:cNvSpPr txBox="1"/>
            <p:nvPr/>
          </p:nvSpPr>
          <p:spPr>
            <a:xfrm>
              <a:off x="3480" y="30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4" name="组合 168963"/>
          <p:cNvGrpSpPr/>
          <p:nvPr/>
        </p:nvGrpSpPr>
        <p:grpSpPr>
          <a:xfrm>
            <a:off x="3429000" y="1422400"/>
            <a:ext cx="2514600" cy="2400300"/>
            <a:chOff x="2160" y="816"/>
            <a:chExt cx="1584" cy="1512"/>
          </a:xfrm>
        </p:grpSpPr>
        <p:sp>
          <p:nvSpPr>
            <p:cNvPr id="168965" name="平行四边形 168964"/>
            <p:cNvSpPr/>
            <p:nvPr/>
          </p:nvSpPr>
          <p:spPr>
            <a:xfrm>
              <a:off x="2160" y="1347"/>
              <a:ext cx="1584" cy="695"/>
            </a:xfrm>
            <a:prstGeom prst="parallelogram">
              <a:avLst>
                <a:gd name="adj" fmla="val 56978"/>
              </a:avLst>
            </a:prstGeom>
            <a:solidFill>
              <a:srgbClr val="00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6" name="任意多边形 168965"/>
            <p:cNvSpPr/>
            <p:nvPr/>
          </p:nvSpPr>
          <p:spPr>
            <a:xfrm>
              <a:off x="2686" y="1061"/>
              <a:ext cx="706" cy="164"/>
            </a:xfrm>
            <a:custGeom>
              <a:avLst/>
              <a:gdLst/>
              <a:ahLst/>
              <a:cxnLst/>
              <a:rect l="0" t="0" r="0" b="0"/>
              <a:pathLst>
                <a:path w="770" h="192">
                  <a:moveTo>
                    <a:pt x="770" y="19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99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67" name="直接连接符 168966"/>
            <p:cNvSpPr/>
            <p:nvPr/>
          </p:nvSpPr>
          <p:spPr>
            <a:xfrm flipV="1">
              <a:off x="2688" y="816"/>
              <a:ext cx="528" cy="245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68" name="直接连接符 168967"/>
            <p:cNvSpPr/>
            <p:nvPr/>
          </p:nvSpPr>
          <p:spPr>
            <a:xfrm>
              <a:off x="3216" y="816"/>
              <a:ext cx="176" cy="409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69" name="直接连接符 168968"/>
            <p:cNvSpPr/>
            <p:nvPr/>
          </p:nvSpPr>
          <p:spPr>
            <a:xfrm>
              <a:off x="2688" y="1061"/>
              <a:ext cx="0" cy="77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70" name="直接连接符 168969"/>
            <p:cNvSpPr/>
            <p:nvPr/>
          </p:nvSpPr>
          <p:spPr>
            <a:xfrm>
              <a:off x="3392" y="1225"/>
              <a:ext cx="0" cy="32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71" name="任意多边形 168970"/>
            <p:cNvSpPr/>
            <p:nvPr/>
          </p:nvSpPr>
          <p:spPr>
            <a:xfrm>
              <a:off x="2688" y="1542"/>
              <a:ext cx="710" cy="296"/>
            </a:xfrm>
            <a:custGeom>
              <a:avLst/>
              <a:gdLst/>
              <a:ahLst/>
              <a:cxnLst/>
              <a:rect l="0" t="0" r="0" b="0"/>
              <a:pathLst>
                <a:path w="774" h="348">
                  <a:moveTo>
                    <a:pt x="0" y="348"/>
                  </a:moveTo>
                  <a:lnTo>
                    <a:pt x="774" y="0"/>
                  </a:lnTo>
                </a:path>
              </a:pathLst>
            </a:custGeom>
            <a:noFill/>
            <a:ln w="38100" cap="flat" cmpd="sng">
              <a:solidFill>
                <a:srgbClr val="000099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直接连接符 168971"/>
            <p:cNvSpPr/>
            <p:nvPr/>
          </p:nvSpPr>
          <p:spPr>
            <a:xfrm>
              <a:off x="3216" y="816"/>
              <a:ext cx="0" cy="81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8973" name="文本框 168972"/>
            <p:cNvSpPr txBox="1"/>
            <p:nvPr/>
          </p:nvSpPr>
          <p:spPr>
            <a:xfrm>
              <a:off x="2582" y="2001"/>
              <a:ext cx="6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</a:rPr>
                <a:t>垂直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974" name="组合 168973"/>
          <p:cNvGrpSpPr/>
          <p:nvPr/>
        </p:nvGrpSpPr>
        <p:grpSpPr>
          <a:xfrm>
            <a:off x="6172200" y="1346200"/>
            <a:ext cx="2362200" cy="2433638"/>
            <a:chOff x="3888" y="768"/>
            <a:chExt cx="1488" cy="1533"/>
          </a:xfrm>
        </p:grpSpPr>
        <p:grpSp>
          <p:nvGrpSpPr>
            <p:cNvPr id="168975" name="组合 168974"/>
            <p:cNvGrpSpPr/>
            <p:nvPr/>
          </p:nvGrpSpPr>
          <p:grpSpPr>
            <a:xfrm>
              <a:off x="3888" y="768"/>
              <a:ext cx="1488" cy="1247"/>
              <a:chOff x="3888" y="768"/>
              <a:chExt cx="1488" cy="1247"/>
            </a:xfrm>
          </p:grpSpPr>
          <p:sp>
            <p:nvSpPr>
              <p:cNvPr id="168976" name="平行四边形 168975"/>
              <p:cNvSpPr/>
              <p:nvPr/>
            </p:nvSpPr>
            <p:spPr>
              <a:xfrm>
                <a:off x="3888" y="1331"/>
                <a:ext cx="1488" cy="684"/>
              </a:xfrm>
              <a:prstGeom prst="parallelogram">
                <a:avLst>
                  <a:gd name="adj" fmla="val 54385"/>
                </a:avLst>
              </a:prstGeom>
              <a:solidFill>
                <a:srgbClr val="00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977" name="直接连接符 168976"/>
              <p:cNvSpPr/>
              <p:nvPr/>
            </p:nvSpPr>
            <p:spPr>
              <a:xfrm>
                <a:off x="4136" y="929"/>
                <a:ext cx="537" cy="483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78" name="直接连接符 168977"/>
              <p:cNvSpPr/>
              <p:nvPr/>
            </p:nvSpPr>
            <p:spPr>
              <a:xfrm flipV="1">
                <a:off x="4673" y="768"/>
                <a:ext cx="496" cy="644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79" name="任意多边形 168978"/>
              <p:cNvSpPr/>
              <p:nvPr/>
            </p:nvSpPr>
            <p:spPr>
              <a:xfrm>
                <a:off x="4132" y="768"/>
                <a:ext cx="1037" cy="153"/>
              </a:xfrm>
              <a:custGeom>
                <a:avLst/>
                <a:gdLst/>
                <a:ahLst/>
                <a:cxnLst/>
                <a:rect l="0" t="0" r="0" b="0"/>
                <a:pathLst>
                  <a:path w="1205" h="183">
                    <a:moveTo>
                      <a:pt x="1205" y="0"/>
                    </a:moveTo>
                    <a:lnTo>
                      <a:pt x="0" y="183"/>
                    </a:lnTo>
                  </a:path>
                </a:pathLst>
              </a:custGeom>
              <a:noFill/>
              <a:ln w="38100" cap="flat" cmpd="sng">
                <a:solidFill>
                  <a:srgbClr val="000099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980" name="直接连接符 168979"/>
              <p:cNvSpPr/>
              <p:nvPr/>
            </p:nvSpPr>
            <p:spPr>
              <a:xfrm>
                <a:off x="4136" y="929"/>
                <a:ext cx="0" cy="764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81" name="直接连接符 168980"/>
              <p:cNvSpPr/>
              <p:nvPr/>
            </p:nvSpPr>
            <p:spPr>
              <a:xfrm>
                <a:off x="4673" y="1412"/>
                <a:ext cx="0" cy="52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82" name="直接连接符 168981"/>
              <p:cNvSpPr/>
              <p:nvPr/>
            </p:nvSpPr>
            <p:spPr>
              <a:xfrm>
                <a:off x="5169" y="768"/>
                <a:ext cx="0" cy="84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83" name="直接连接符 168982"/>
              <p:cNvSpPr/>
              <p:nvPr/>
            </p:nvSpPr>
            <p:spPr>
              <a:xfrm flipV="1">
                <a:off x="4136" y="1613"/>
                <a:ext cx="1033" cy="80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84" name="直接连接符 168983"/>
              <p:cNvSpPr/>
              <p:nvPr/>
            </p:nvSpPr>
            <p:spPr>
              <a:xfrm flipH="1">
                <a:off x="4673" y="1613"/>
                <a:ext cx="496" cy="322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985" name="直接连接符 168984"/>
              <p:cNvSpPr/>
              <p:nvPr/>
            </p:nvSpPr>
            <p:spPr>
              <a:xfrm>
                <a:off x="4136" y="1693"/>
                <a:ext cx="537" cy="242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8986" name="文本框 168985"/>
            <p:cNvSpPr txBox="1"/>
            <p:nvPr/>
          </p:nvSpPr>
          <p:spPr>
            <a:xfrm>
              <a:off x="4298" y="1974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</a:rPr>
                <a:t>倾斜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987" name="组合 168986"/>
          <p:cNvGrpSpPr/>
          <p:nvPr/>
        </p:nvGrpSpPr>
        <p:grpSpPr>
          <a:xfrm>
            <a:off x="554038" y="3970338"/>
            <a:ext cx="6594475" cy="2438400"/>
            <a:chOff x="349" y="2304"/>
            <a:chExt cx="4154" cy="1536"/>
          </a:xfrm>
        </p:grpSpPr>
        <p:sp>
          <p:nvSpPr>
            <p:cNvPr id="168988" name="矩形 168987"/>
            <p:cNvSpPr/>
            <p:nvPr/>
          </p:nvSpPr>
          <p:spPr>
            <a:xfrm>
              <a:off x="349" y="2304"/>
              <a:ext cx="4154" cy="1536"/>
            </a:xfrm>
            <a:prstGeom prst="rect">
              <a:avLst/>
            </a:prstGeom>
            <a:solidFill>
              <a:srgbClr val="FFFF99"/>
            </a:solidFill>
            <a:ln w="38100" cap="flat" cmpd="sng">
              <a:pattFill prst="smCheck">
                <a:fgClr>
                  <a:srgbClr val="FF3300"/>
                </a:fgClr>
                <a:bgClr>
                  <a:srgbClr val="FFFF00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9" name="文本框 168988"/>
            <p:cNvSpPr txBox="1"/>
            <p:nvPr/>
          </p:nvSpPr>
          <p:spPr>
            <a:xfrm>
              <a:off x="1571" y="2333"/>
              <a:ext cx="1723" cy="365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3200" b="1" dirty="0">
                  <a:solidFill>
                    <a:srgbClr val="003399"/>
                  </a:solidFill>
                  <a:latin typeface="宋体" panose="02010600030101010101" pitchFamily="2" charset="-122"/>
                </a:rPr>
                <a:t>投 影 特 性</a:t>
              </a:r>
              <a:endParaRPr lang="zh-CN" altLang="en-US" sz="3200" b="1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990" name="文本框 168989"/>
            <p:cNvSpPr txBox="1"/>
            <p:nvPr/>
          </p:nvSpPr>
          <p:spPr>
            <a:xfrm>
              <a:off x="445" y="2649"/>
              <a:ext cx="3939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平面平行投影面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投影就把实形现</a:t>
              </a:r>
              <a:endPara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8991" name="文本框 168990"/>
            <p:cNvSpPr txBox="1"/>
            <p:nvPr/>
          </p:nvSpPr>
          <p:spPr>
            <a:xfrm>
              <a:off x="445" y="3033"/>
              <a:ext cx="3968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平面垂直投影面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投影积聚成直线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8992" name="文本框 168991"/>
            <p:cNvSpPr txBox="1"/>
            <p:nvPr/>
          </p:nvSpPr>
          <p:spPr>
            <a:xfrm>
              <a:off x="445" y="3417"/>
              <a:ext cx="3939" cy="327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★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平面倾斜投影面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——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投影类似原平面</a:t>
              </a:r>
              <a:endPara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8993" name="圆角矩形标注 168992"/>
          <p:cNvSpPr/>
          <p:nvPr/>
        </p:nvSpPr>
        <p:spPr>
          <a:xfrm>
            <a:off x="7593013" y="3970338"/>
            <a:ext cx="1187450" cy="533400"/>
          </a:xfrm>
          <a:prstGeom prst="wedgeRoundRectCallout">
            <a:avLst>
              <a:gd name="adj1" fmla="val -105481"/>
              <a:gd name="adj2" fmla="val 86606"/>
              <a:gd name="adj3" fmla="val 16667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实形性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68994" name="圆角矩形标注 168993"/>
          <p:cNvSpPr/>
          <p:nvPr/>
        </p:nvSpPr>
        <p:spPr>
          <a:xfrm>
            <a:off x="7615238" y="5418138"/>
            <a:ext cx="1223962" cy="533400"/>
          </a:xfrm>
          <a:prstGeom prst="wedgeRoundRectCallout">
            <a:avLst>
              <a:gd name="adj1" fmla="val -102787"/>
              <a:gd name="adj2" fmla="val 56250"/>
              <a:gd name="adj3" fmla="val 16667"/>
            </a:avLst>
          </a:prstGeom>
          <a:solidFill>
            <a:srgbClr val="66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类似性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68995" name="圆角矩形标注 168994"/>
          <p:cNvSpPr/>
          <p:nvPr/>
        </p:nvSpPr>
        <p:spPr>
          <a:xfrm>
            <a:off x="7615238" y="4656138"/>
            <a:ext cx="1223962" cy="533400"/>
          </a:xfrm>
          <a:prstGeom prst="wedgeRoundRectCallout">
            <a:avLst>
              <a:gd name="adj1" fmla="val -102398"/>
              <a:gd name="adj2" fmla="val 77380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积聚性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68996" name="文本框 168995"/>
          <p:cNvSpPr txBox="1"/>
          <p:nvPr/>
        </p:nvSpPr>
        <p:spPr>
          <a:xfrm>
            <a:off x="685800" y="706438"/>
            <a:ext cx="75279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正投影法：平面对一个投影面的投影特性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8997" name="组合 168996"/>
          <p:cNvGrpSpPr/>
          <p:nvPr/>
        </p:nvGrpSpPr>
        <p:grpSpPr>
          <a:xfrm>
            <a:off x="914400" y="1493838"/>
            <a:ext cx="2362200" cy="2322512"/>
            <a:chOff x="576" y="861"/>
            <a:chExt cx="1488" cy="1463"/>
          </a:xfrm>
        </p:grpSpPr>
        <p:sp>
          <p:nvSpPr>
            <p:cNvPr id="168998" name="平行四边形 168997"/>
            <p:cNvSpPr/>
            <p:nvPr/>
          </p:nvSpPr>
          <p:spPr>
            <a:xfrm>
              <a:off x="576" y="1365"/>
              <a:ext cx="1488" cy="642"/>
            </a:xfrm>
            <a:prstGeom prst="parallelogram">
              <a:avLst>
                <a:gd name="adj" fmla="val 57943"/>
              </a:avLst>
            </a:prstGeom>
            <a:solidFill>
              <a:srgbClr val="00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8999" name="组合 168998"/>
            <p:cNvGrpSpPr/>
            <p:nvPr/>
          </p:nvGrpSpPr>
          <p:grpSpPr>
            <a:xfrm>
              <a:off x="948" y="861"/>
              <a:ext cx="723" cy="428"/>
              <a:chOff x="1144" y="704"/>
              <a:chExt cx="840" cy="544"/>
            </a:xfrm>
          </p:grpSpPr>
          <p:sp>
            <p:nvSpPr>
              <p:cNvPr id="169000" name="任意多边形 168999"/>
              <p:cNvSpPr/>
              <p:nvPr/>
            </p:nvSpPr>
            <p:spPr>
              <a:xfrm>
                <a:off x="1144" y="704"/>
                <a:ext cx="536" cy="312"/>
              </a:xfrm>
              <a:custGeom>
                <a:avLst/>
                <a:gdLst/>
                <a:ahLst/>
                <a:cxnLst/>
                <a:rect l="0" t="0" r="0" b="0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rgbClr val="000099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001" name="直接连接符 169000"/>
              <p:cNvSpPr/>
              <p:nvPr/>
            </p:nvSpPr>
            <p:spPr>
              <a:xfrm>
                <a:off x="1680" y="720"/>
                <a:ext cx="304" cy="528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9002" name="任意多边形 169001"/>
              <p:cNvSpPr/>
              <p:nvPr/>
            </p:nvSpPr>
            <p:spPr>
              <a:xfrm>
                <a:off x="1144" y="1016"/>
                <a:ext cx="833" cy="226"/>
              </a:xfrm>
              <a:custGeom>
                <a:avLst/>
                <a:gdLst/>
                <a:ahLst/>
                <a:cxnLst/>
                <a:rect l="0" t="0" r="0" b="0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99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9003" name="组合 169002"/>
            <p:cNvGrpSpPr/>
            <p:nvPr/>
          </p:nvGrpSpPr>
          <p:grpSpPr>
            <a:xfrm>
              <a:off x="941" y="1466"/>
              <a:ext cx="723" cy="428"/>
              <a:chOff x="1144" y="704"/>
              <a:chExt cx="840" cy="544"/>
            </a:xfrm>
          </p:grpSpPr>
          <p:sp>
            <p:nvSpPr>
              <p:cNvPr id="169004" name="任意多边形 169003"/>
              <p:cNvSpPr/>
              <p:nvPr/>
            </p:nvSpPr>
            <p:spPr>
              <a:xfrm>
                <a:off x="1144" y="704"/>
                <a:ext cx="536" cy="312"/>
              </a:xfrm>
              <a:custGeom>
                <a:avLst/>
                <a:gdLst/>
                <a:ahLst/>
                <a:cxnLst/>
                <a:rect l="0" t="0" r="0" b="0"/>
                <a:pathLst>
                  <a:path w="536" h="312">
                    <a:moveTo>
                      <a:pt x="0" y="312"/>
                    </a:moveTo>
                    <a:lnTo>
                      <a:pt x="536" y="0"/>
                    </a:lnTo>
                  </a:path>
                </a:pathLst>
              </a:custGeom>
              <a:noFill/>
              <a:ln w="38100" cap="flat" cmpd="sng">
                <a:solidFill>
                  <a:srgbClr val="000099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005" name="直接连接符 169004"/>
              <p:cNvSpPr/>
              <p:nvPr/>
            </p:nvSpPr>
            <p:spPr>
              <a:xfrm>
                <a:off x="1680" y="720"/>
                <a:ext cx="304" cy="528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9006" name="任意多边形 169005"/>
              <p:cNvSpPr/>
              <p:nvPr/>
            </p:nvSpPr>
            <p:spPr>
              <a:xfrm>
                <a:off x="1144" y="1016"/>
                <a:ext cx="833" cy="226"/>
              </a:xfrm>
              <a:custGeom>
                <a:avLst/>
                <a:gdLst/>
                <a:ahLst/>
                <a:cxnLst/>
                <a:rect l="0" t="0" r="0" b="0"/>
                <a:pathLst>
                  <a:path w="833" h="226">
                    <a:moveTo>
                      <a:pt x="833" y="226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99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9007" name="直接连接符 169006"/>
            <p:cNvSpPr/>
            <p:nvPr/>
          </p:nvSpPr>
          <p:spPr>
            <a:xfrm>
              <a:off x="948" y="1100"/>
              <a:ext cx="0" cy="60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08" name="直接连接符 169007"/>
            <p:cNvSpPr/>
            <p:nvPr/>
          </p:nvSpPr>
          <p:spPr>
            <a:xfrm>
              <a:off x="1394" y="874"/>
              <a:ext cx="0" cy="60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09" name="文本框 169008"/>
            <p:cNvSpPr txBox="1"/>
            <p:nvPr/>
          </p:nvSpPr>
          <p:spPr>
            <a:xfrm>
              <a:off x="848" y="1997"/>
              <a:ext cx="7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</a:rPr>
                <a:t>平行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9010" name="直接连接符 169009"/>
            <p:cNvSpPr/>
            <p:nvPr/>
          </p:nvSpPr>
          <p:spPr>
            <a:xfrm>
              <a:off x="1664" y="1284"/>
              <a:ext cx="0" cy="6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3" grpId="0" animBg="1"/>
      <p:bldP spid="168994" grpId="0" animBg="1"/>
      <p:bldP spid="168995" grpId="0" animBg="1"/>
      <p:bldP spid="1689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19" name="文本框 166018"/>
          <p:cNvSpPr txBox="1"/>
          <p:nvPr/>
        </p:nvSpPr>
        <p:spPr>
          <a:xfrm>
            <a:off x="80963" y="2516188"/>
            <a:ext cx="1712912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latin typeface="Arial Black" panose="020B0A04020102020204" pitchFamily="34" charset="0"/>
              </a:rPr>
              <a:t>投影法</a:t>
            </a:r>
          </a:p>
        </p:txBody>
      </p:sp>
      <p:sp>
        <p:nvSpPr>
          <p:cNvPr id="166020" name="文本框 166019"/>
          <p:cNvSpPr txBox="1"/>
          <p:nvPr/>
        </p:nvSpPr>
        <p:spPr>
          <a:xfrm>
            <a:off x="2339975" y="1196975"/>
            <a:ext cx="35290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latin typeface="Arial Black" panose="020B0A04020102020204" pitchFamily="34" charset="0"/>
              </a:rPr>
              <a:t>中心投影法</a:t>
            </a:r>
          </a:p>
        </p:txBody>
      </p:sp>
      <p:sp>
        <p:nvSpPr>
          <p:cNvPr id="166021" name="文本框 166020"/>
          <p:cNvSpPr txBox="1"/>
          <p:nvPr/>
        </p:nvSpPr>
        <p:spPr>
          <a:xfrm>
            <a:off x="2700338" y="4005263"/>
            <a:ext cx="2732087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 b="1" dirty="0">
                <a:latin typeface="Arial Black" panose="020B0A04020102020204" pitchFamily="34" charset="0"/>
              </a:rPr>
              <a:t>平行投影法</a:t>
            </a:r>
          </a:p>
        </p:txBody>
      </p:sp>
      <p:sp>
        <p:nvSpPr>
          <p:cNvPr id="166022" name="文本框 166021"/>
          <p:cNvSpPr txBox="1"/>
          <p:nvPr/>
        </p:nvSpPr>
        <p:spPr>
          <a:xfrm>
            <a:off x="6156325" y="2924175"/>
            <a:ext cx="20193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Arial Black" panose="020B0A04020102020204" pitchFamily="34" charset="0"/>
              </a:rPr>
              <a:t>斜投影法</a:t>
            </a:r>
          </a:p>
        </p:txBody>
      </p:sp>
      <p:sp>
        <p:nvSpPr>
          <p:cNvPr id="166023" name="文本框 166022"/>
          <p:cNvSpPr txBox="1"/>
          <p:nvPr/>
        </p:nvSpPr>
        <p:spPr>
          <a:xfrm>
            <a:off x="6156325" y="5373688"/>
            <a:ext cx="20193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latin typeface="Arial Black" panose="020B0A04020102020204" pitchFamily="34" charset="0"/>
              </a:rPr>
              <a:t>正投影法</a:t>
            </a:r>
          </a:p>
        </p:txBody>
      </p:sp>
      <p:sp>
        <p:nvSpPr>
          <p:cNvPr id="166024" name="直接连接符 166023"/>
          <p:cNvSpPr/>
          <p:nvPr/>
        </p:nvSpPr>
        <p:spPr>
          <a:xfrm flipH="1">
            <a:off x="5651500" y="328453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25" name="直接连接符 166024"/>
          <p:cNvSpPr/>
          <p:nvPr/>
        </p:nvSpPr>
        <p:spPr>
          <a:xfrm>
            <a:off x="5651500" y="3284538"/>
            <a:ext cx="0" cy="2520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26" name="直接连接符 166025"/>
          <p:cNvSpPr/>
          <p:nvPr/>
        </p:nvSpPr>
        <p:spPr>
          <a:xfrm>
            <a:off x="5638800" y="580548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27" name="直接连接符 166026"/>
          <p:cNvSpPr/>
          <p:nvPr/>
        </p:nvSpPr>
        <p:spPr>
          <a:xfrm flipH="1">
            <a:off x="5345113" y="4394200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28" name="直接连接符 166027"/>
          <p:cNvSpPr/>
          <p:nvPr/>
        </p:nvSpPr>
        <p:spPr>
          <a:xfrm flipH="1">
            <a:off x="2124075" y="155733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29" name="直接连接符 166028"/>
          <p:cNvSpPr/>
          <p:nvPr/>
        </p:nvSpPr>
        <p:spPr>
          <a:xfrm>
            <a:off x="2124075" y="1557338"/>
            <a:ext cx="0" cy="28797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30" name="直接连接符 166029"/>
          <p:cNvSpPr/>
          <p:nvPr/>
        </p:nvSpPr>
        <p:spPr>
          <a:xfrm>
            <a:off x="2124075" y="4437063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31" name="直接连接符 166030"/>
          <p:cNvSpPr/>
          <p:nvPr/>
        </p:nvSpPr>
        <p:spPr>
          <a:xfrm flipH="1">
            <a:off x="1819275" y="2954338"/>
            <a:ext cx="304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033" name="矩形 166032"/>
          <p:cNvSpPr/>
          <p:nvPr/>
        </p:nvSpPr>
        <p:spPr>
          <a:xfrm>
            <a:off x="2214563" y="-52387"/>
            <a:ext cx="409575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400" b="1" dirty="0">
                <a:solidFill>
                  <a:schemeClr val="accent2"/>
                </a:solidFill>
                <a:latin typeface="Complex" panose="00000400000000000000" pitchFamily="2" charset="0"/>
              </a:rPr>
              <a:t>二、投影的分类</a:t>
            </a:r>
          </a:p>
        </p:txBody>
      </p:sp>
      <p:sp>
        <p:nvSpPr>
          <p:cNvPr id="166034" name="圆角矩形标注 166033"/>
          <p:cNvSpPr/>
          <p:nvPr/>
        </p:nvSpPr>
        <p:spPr>
          <a:xfrm>
            <a:off x="2051050" y="5702300"/>
            <a:ext cx="2790825" cy="1155700"/>
          </a:xfrm>
          <a:prstGeom prst="wedgeRoundRectCallout">
            <a:avLst>
              <a:gd name="adj1" fmla="val 93685"/>
              <a:gd name="adj2" fmla="val -36264"/>
              <a:gd name="adj3" fmla="val 16667"/>
            </a:avLst>
          </a:prstGeom>
          <a:solidFill>
            <a:srgbClr val="99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画工程图样及正轴测图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66035" name="矩形标注 166034"/>
          <p:cNvSpPr/>
          <p:nvPr/>
        </p:nvSpPr>
        <p:spPr>
          <a:xfrm>
            <a:off x="6372225" y="4076700"/>
            <a:ext cx="2252663" cy="608013"/>
          </a:xfrm>
          <a:prstGeom prst="wedgeRectCallout">
            <a:avLst>
              <a:gd name="adj1" fmla="val -4616"/>
              <a:gd name="adj2" fmla="val -123889"/>
            </a:avLst>
          </a:prstGeom>
          <a:solidFill>
            <a:srgbClr val="FFFF99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画斜轴测图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66036" name="椭圆形标注 166035"/>
          <p:cNvSpPr/>
          <p:nvPr/>
        </p:nvSpPr>
        <p:spPr>
          <a:xfrm>
            <a:off x="6372225" y="1100138"/>
            <a:ext cx="2520950" cy="809625"/>
          </a:xfrm>
          <a:prstGeom prst="wedgeEllipseCallout">
            <a:avLst>
              <a:gd name="adj1" fmla="val -84509"/>
              <a:gd name="adj2" fmla="val 1963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画透视图</a:t>
            </a:r>
            <a:endParaRPr lang="zh-CN" altLang="en-US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4" grpId="0" animBg="1"/>
      <p:bldP spid="166035" grpId="0" animBg="1"/>
      <p:bldP spid="1660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图片 156673" descr="第一章 绪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1588"/>
            <a:ext cx="9142412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75" name="标题 156674"/>
          <p:cNvSpPr>
            <a:spLocks noGrp="1"/>
          </p:cNvSpPr>
          <p:nvPr>
            <p:ph type="title"/>
          </p:nvPr>
        </p:nvSpPr>
        <p:spPr>
          <a:xfrm>
            <a:off x="0" y="-315912"/>
            <a:ext cx="9144000" cy="1409700"/>
          </a:xfrm>
          <a:ln/>
        </p:spPr>
        <p:txBody>
          <a:bodyPr anchor="ctr"/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三、工程上常用的几种投影图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b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多面正投影图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6676" name="组合 156675"/>
          <p:cNvGrpSpPr/>
          <p:nvPr/>
        </p:nvGrpSpPr>
        <p:grpSpPr>
          <a:xfrm>
            <a:off x="2078038" y="3851275"/>
            <a:ext cx="4749800" cy="1120775"/>
            <a:chOff x="1245" y="2102"/>
            <a:chExt cx="3206" cy="757"/>
          </a:xfrm>
        </p:grpSpPr>
        <p:grpSp>
          <p:nvGrpSpPr>
            <p:cNvPr id="156677" name="组合 156676"/>
            <p:cNvGrpSpPr/>
            <p:nvPr/>
          </p:nvGrpSpPr>
          <p:grpSpPr>
            <a:xfrm>
              <a:off x="1245" y="2186"/>
              <a:ext cx="1104" cy="673"/>
              <a:chOff x="1152" y="2412"/>
              <a:chExt cx="1104" cy="673"/>
            </a:xfrm>
          </p:grpSpPr>
          <p:sp>
            <p:nvSpPr>
              <p:cNvPr id="156678" name="任意多边形 156677"/>
              <p:cNvSpPr/>
              <p:nvPr/>
            </p:nvSpPr>
            <p:spPr>
              <a:xfrm>
                <a:off x="1152" y="2412"/>
                <a:ext cx="259" cy="671"/>
              </a:xfrm>
              <a:custGeom>
                <a:avLst/>
                <a:gdLst/>
                <a:ahLst/>
                <a:cxnLst/>
                <a:rect l="0" t="0" r="0" b="0"/>
                <a:pathLst>
                  <a:path w="1172" h="3024">
                    <a:moveTo>
                      <a:pt x="0" y="0"/>
                    </a:moveTo>
                    <a:lnTo>
                      <a:pt x="1171" y="3024"/>
                    </a:lnTo>
                    <a:lnTo>
                      <a:pt x="1172" y="302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79" name="任意多边形 156678"/>
              <p:cNvSpPr/>
              <p:nvPr/>
            </p:nvSpPr>
            <p:spPr>
              <a:xfrm>
                <a:off x="1152" y="2412"/>
                <a:ext cx="84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810">
                    <a:moveTo>
                      <a:pt x="0" y="0"/>
                    </a:moveTo>
                    <a:lnTo>
                      <a:pt x="3809" y="0"/>
                    </a:lnTo>
                    <a:lnTo>
                      <a:pt x="3810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0" name="任意多边形 156679"/>
              <p:cNvSpPr/>
              <p:nvPr/>
            </p:nvSpPr>
            <p:spPr>
              <a:xfrm>
                <a:off x="1411" y="3083"/>
                <a:ext cx="845" cy="2"/>
              </a:xfrm>
              <a:custGeom>
                <a:avLst/>
                <a:gdLst/>
                <a:ahLst/>
                <a:cxnLst/>
                <a:rect l="0" t="0" r="0" b="0"/>
                <a:pathLst>
                  <a:path w="3809">
                    <a:moveTo>
                      <a:pt x="0" y="0"/>
                    </a:moveTo>
                    <a:lnTo>
                      <a:pt x="3808" y="0"/>
                    </a:lnTo>
                    <a:lnTo>
                      <a:pt x="3809" y="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1" name="任意多边形 156680"/>
              <p:cNvSpPr/>
              <p:nvPr/>
            </p:nvSpPr>
            <p:spPr>
              <a:xfrm>
                <a:off x="1715" y="2412"/>
                <a:ext cx="261" cy="671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3024">
                    <a:moveTo>
                      <a:pt x="0" y="0"/>
                    </a:moveTo>
                    <a:lnTo>
                      <a:pt x="1169" y="3024"/>
                    </a:lnTo>
                    <a:lnTo>
                      <a:pt x="1171" y="302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2" name="任意多边形 156681"/>
              <p:cNvSpPr/>
              <p:nvPr/>
            </p:nvSpPr>
            <p:spPr>
              <a:xfrm>
                <a:off x="1997" y="2412"/>
                <a:ext cx="259" cy="671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3024">
                    <a:moveTo>
                      <a:pt x="0" y="0"/>
                    </a:moveTo>
                    <a:lnTo>
                      <a:pt x="1170" y="3024"/>
                    </a:lnTo>
                    <a:lnTo>
                      <a:pt x="1171" y="3024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683" name="组合 156682"/>
            <p:cNvGrpSpPr/>
            <p:nvPr/>
          </p:nvGrpSpPr>
          <p:grpSpPr>
            <a:xfrm>
              <a:off x="3332" y="2102"/>
              <a:ext cx="1119" cy="693"/>
              <a:chOff x="3239" y="2328"/>
              <a:chExt cx="1119" cy="693"/>
            </a:xfrm>
          </p:grpSpPr>
          <p:sp>
            <p:nvSpPr>
              <p:cNvPr id="156684" name="任意多边形 156683"/>
              <p:cNvSpPr/>
              <p:nvPr/>
            </p:nvSpPr>
            <p:spPr>
              <a:xfrm>
                <a:off x="4091" y="2328"/>
                <a:ext cx="267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3024">
                    <a:moveTo>
                      <a:pt x="0" y="0"/>
                    </a:moveTo>
                    <a:lnTo>
                      <a:pt x="1170" y="3024"/>
                    </a:lnTo>
                    <a:lnTo>
                      <a:pt x="1171" y="302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5" name="任意多边形 156684"/>
              <p:cNvSpPr/>
              <p:nvPr/>
            </p:nvSpPr>
            <p:spPr>
              <a:xfrm>
                <a:off x="3242" y="2337"/>
                <a:ext cx="852" cy="2"/>
              </a:xfrm>
              <a:custGeom>
                <a:avLst/>
                <a:gdLst/>
                <a:ahLst/>
                <a:cxnLst/>
                <a:rect l="0" t="0" r="0" b="0"/>
                <a:pathLst>
                  <a:path w="3841">
                    <a:moveTo>
                      <a:pt x="0" y="0"/>
                    </a:moveTo>
                    <a:lnTo>
                      <a:pt x="3840" y="0"/>
                    </a:lnTo>
                    <a:lnTo>
                      <a:pt x="3841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6" name="任意多边形 156685"/>
              <p:cNvSpPr/>
              <p:nvPr/>
            </p:nvSpPr>
            <p:spPr>
              <a:xfrm>
                <a:off x="3506" y="3019"/>
                <a:ext cx="852" cy="2"/>
              </a:xfrm>
              <a:custGeom>
                <a:avLst/>
                <a:gdLst/>
                <a:ahLst/>
                <a:cxnLst/>
                <a:rect l="0" t="0" r="0" b="0"/>
                <a:pathLst>
                  <a:path w="3841">
                    <a:moveTo>
                      <a:pt x="0" y="0"/>
                    </a:moveTo>
                    <a:lnTo>
                      <a:pt x="3840" y="0"/>
                    </a:lnTo>
                    <a:lnTo>
                      <a:pt x="3841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7" name="任意多边形 156686"/>
              <p:cNvSpPr/>
              <p:nvPr/>
            </p:nvSpPr>
            <p:spPr>
              <a:xfrm>
                <a:off x="3239" y="2328"/>
                <a:ext cx="267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3024">
                    <a:moveTo>
                      <a:pt x="0" y="0"/>
                    </a:moveTo>
                    <a:lnTo>
                      <a:pt x="1170" y="3024"/>
                    </a:lnTo>
                    <a:lnTo>
                      <a:pt x="1171" y="302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88" name="任意多边形 156687"/>
              <p:cNvSpPr/>
              <p:nvPr/>
            </p:nvSpPr>
            <p:spPr>
              <a:xfrm>
                <a:off x="3814" y="2328"/>
                <a:ext cx="267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3024">
                    <a:moveTo>
                      <a:pt x="0" y="0"/>
                    </a:moveTo>
                    <a:lnTo>
                      <a:pt x="1170" y="3024"/>
                    </a:lnTo>
                    <a:lnTo>
                      <a:pt x="1171" y="302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6689" name="组合 156688"/>
          <p:cNvGrpSpPr/>
          <p:nvPr/>
        </p:nvGrpSpPr>
        <p:grpSpPr>
          <a:xfrm>
            <a:off x="2078038" y="1963738"/>
            <a:ext cx="4752975" cy="3005137"/>
            <a:chOff x="1245" y="828"/>
            <a:chExt cx="3208" cy="2029"/>
          </a:xfrm>
        </p:grpSpPr>
        <p:grpSp>
          <p:nvGrpSpPr>
            <p:cNvPr id="156690" name="组合 156689"/>
            <p:cNvGrpSpPr/>
            <p:nvPr/>
          </p:nvGrpSpPr>
          <p:grpSpPr>
            <a:xfrm>
              <a:off x="1245" y="918"/>
              <a:ext cx="1106" cy="1939"/>
              <a:chOff x="1152" y="1144"/>
              <a:chExt cx="1106" cy="1939"/>
            </a:xfrm>
          </p:grpSpPr>
          <p:grpSp>
            <p:nvGrpSpPr>
              <p:cNvPr id="156691" name="组合 156690"/>
              <p:cNvGrpSpPr/>
              <p:nvPr/>
            </p:nvGrpSpPr>
            <p:grpSpPr>
              <a:xfrm>
                <a:off x="1411" y="1432"/>
                <a:ext cx="847" cy="1651"/>
                <a:chOff x="1411" y="1432"/>
                <a:chExt cx="847" cy="1651"/>
              </a:xfrm>
            </p:grpSpPr>
            <p:sp>
              <p:nvSpPr>
                <p:cNvPr id="156692" name="任意多边形 156691"/>
                <p:cNvSpPr/>
                <p:nvPr/>
              </p:nvSpPr>
              <p:spPr>
                <a:xfrm>
                  <a:off x="2256" y="1432"/>
                  <a:ext cx="2" cy="16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439">
                      <a:moveTo>
                        <a:pt x="0" y="0"/>
                      </a:moveTo>
                      <a:lnTo>
                        <a:pt x="0" y="7439"/>
                      </a:lnTo>
                      <a:lnTo>
                        <a:pt x="1" y="7439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93" name="任意多边形 156692"/>
                <p:cNvSpPr/>
                <p:nvPr/>
              </p:nvSpPr>
              <p:spPr>
                <a:xfrm>
                  <a:off x="1411" y="1815"/>
                  <a:ext cx="2" cy="12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5711">
                      <a:moveTo>
                        <a:pt x="0" y="0"/>
                      </a:moveTo>
                      <a:lnTo>
                        <a:pt x="0" y="5711"/>
                      </a:lnTo>
                      <a:lnTo>
                        <a:pt x="1" y="571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694" name="任意多边形 156693"/>
              <p:cNvSpPr/>
              <p:nvPr/>
            </p:nvSpPr>
            <p:spPr>
              <a:xfrm>
                <a:off x="1152" y="1144"/>
                <a:ext cx="2" cy="1268"/>
              </a:xfrm>
              <a:custGeom>
                <a:avLst/>
                <a:gdLst/>
                <a:ahLst/>
                <a:cxnLst/>
                <a:rect l="0" t="0" r="0" b="0"/>
                <a:pathLst>
                  <a:path w="1" h="5711">
                    <a:moveTo>
                      <a:pt x="0" y="0"/>
                    </a:moveTo>
                    <a:lnTo>
                      <a:pt x="0" y="5711"/>
                    </a:lnTo>
                    <a:lnTo>
                      <a:pt x="1" y="571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695" name="组合 156694"/>
            <p:cNvGrpSpPr/>
            <p:nvPr/>
          </p:nvGrpSpPr>
          <p:grpSpPr>
            <a:xfrm>
              <a:off x="3340" y="828"/>
              <a:ext cx="1113" cy="1965"/>
              <a:chOff x="3247" y="1054"/>
              <a:chExt cx="1113" cy="1965"/>
            </a:xfrm>
          </p:grpSpPr>
          <p:grpSp>
            <p:nvGrpSpPr>
              <p:cNvPr id="156696" name="组合 156695"/>
              <p:cNvGrpSpPr/>
              <p:nvPr/>
            </p:nvGrpSpPr>
            <p:grpSpPr>
              <a:xfrm>
                <a:off x="3506" y="1347"/>
                <a:ext cx="854" cy="1672"/>
                <a:chOff x="3506" y="1347"/>
                <a:chExt cx="854" cy="1672"/>
              </a:xfrm>
            </p:grpSpPr>
            <p:sp>
              <p:nvSpPr>
                <p:cNvPr id="156697" name="任意多边形 156696"/>
                <p:cNvSpPr/>
                <p:nvPr/>
              </p:nvSpPr>
              <p:spPr>
                <a:xfrm>
                  <a:off x="4358" y="1347"/>
                  <a:ext cx="2" cy="16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7535">
                      <a:moveTo>
                        <a:pt x="0" y="0"/>
                      </a:moveTo>
                      <a:lnTo>
                        <a:pt x="0" y="7535"/>
                      </a:lnTo>
                      <a:lnTo>
                        <a:pt x="1" y="7535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98" name="任意多边形 156697"/>
                <p:cNvSpPr/>
                <p:nvPr/>
              </p:nvSpPr>
              <p:spPr>
                <a:xfrm>
                  <a:off x="3506" y="1725"/>
                  <a:ext cx="2" cy="12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5834">
                      <a:moveTo>
                        <a:pt x="0" y="0"/>
                      </a:moveTo>
                      <a:lnTo>
                        <a:pt x="0" y="5834"/>
                      </a:lnTo>
                      <a:lnTo>
                        <a:pt x="1" y="5834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699" name="任意多边形 156698"/>
              <p:cNvSpPr/>
              <p:nvPr/>
            </p:nvSpPr>
            <p:spPr>
              <a:xfrm>
                <a:off x="3247" y="1054"/>
                <a:ext cx="2" cy="1294"/>
              </a:xfrm>
              <a:custGeom>
                <a:avLst/>
                <a:gdLst/>
                <a:ahLst/>
                <a:cxnLst/>
                <a:rect l="0" t="0" r="0" b="0"/>
                <a:pathLst>
                  <a:path w="1" h="5834">
                    <a:moveTo>
                      <a:pt x="0" y="0"/>
                    </a:moveTo>
                    <a:lnTo>
                      <a:pt x="0" y="5834"/>
                    </a:lnTo>
                    <a:lnTo>
                      <a:pt x="1" y="5834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56700" name="图片 15669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701" name="图片 15670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6534150"/>
            <a:ext cx="8572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13</TotalTime>
  <Words>1228</Words>
  <Application>Microsoft Office PowerPoint</Application>
  <PresentationFormat>信纸(8.5x11 英寸)</PresentationFormat>
  <Paragraphs>339</Paragraphs>
  <Slides>34</Slides>
  <Notes>1</Notes>
  <HiddenSlides>2</HiddenSlides>
  <MMClips>3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空演示文稿</vt:lpstr>
      <vt:lpstr>Adobe Photoshop Image</vt:lpstr>
      <vt:lpstr>§2-0    投影的方法</vt:lpstr>
      <vt:lpstr>一、投影的方法</vt:lpstr>
      <vt:lpstr>PowerPoint 演示文稿</vt:lpstr>
      <vt:lpstr> 1.中心投影法</vt:lpstr>
      <vt:lpstr>2.平行投影法  （1）斜投影法</vt:lpstr>
      <vt:lpstr>（2）正投影法 </vt:lpstr>
      <vt:lpstr>PowerPoint 演示文稿</vt:lpstr>
      <vt:lpstr>PowerPoint 演示文稿</vt:lpstr>
      <vt:lpstr>三、工程上常用的几种投影图    1.多面正投影图 </vt:lpstr>
      <vt:lpstr>多面正投影图</vt:lpstr>
      <vt:lpstr>（2）多面正投影图</vt:lpstr>
      <vt:lpstr>2.轴测投影图</vt:lpstr>
      <vt:lpstr>3. 标高投影图</vt:lpstr>
      <vt:lpstr>4.透视投影图</vt:lpstr>
      <vt:lpstr>第二章   点、直线、平面的投影</vt:lpstr>
      <vt:lpstr>第一节  点的投影</vt:lpstr>
      <vt:lpstr>PowerPoint 演示文稿</vt:lpstr>
      <vt:lpstr>PowerPoint 演示文稿</vt:lpstr>
      <vt:lpstr>二、 三投影面体系中点的投影</vt:lpstr>
      <vt:lpstr>三、三投影面体系中点的投影特性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第二章(1)点</dc:title>
  <dc:creator>王颖</dc:creator>
  <cp:lastModifiedBy>Administrator</cp:lastModifiedBy>
  <cp:revision>189</cp:revision>
  <cp:lastPrinted>2000-07-03T15:06:10Z</cp:lastPrinted>
  <dcterms:created xsi:type="dcterms:W3CDTF">1999-07-03T00:19:16Z</dcterms:created>
  <dcterms:modified xsi:type="dcterms:W3CDTF">2019-09-23T16:27:55Z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