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8" r:id="rId3"/>
    <p:sldId id="312" r:id="rId4"/>
    <p:sldId id="257" r:id="rId5"/>
    <p:sldId id="313" r:id="rId6"/>
    <p:sldId id="309" r:id="rId7"/>
    <p:sldId id="259" r:id="rId8"/>
    <p:sldId id="260" r:id="rId10"/>
    <p:sldId id="262" r:id="rId11"/>
    <p:sldId id="265" r:id="rId12"/>
    <p:sldId id="267" r:id="rId13"/>
    <p:sldId id="266" r:id="rId14"/>
    <p:sldId id="268" r:id="rId15"/>
    <p:sldId id="320" r:id="rId16"/>
    <p:sldId id="314" r:id="rId17"/>
    <p:sldId id="315" r:id="rId18"/>
    <p:sldId id="316" r:id="rId19"/>
    <p:sldId id="317" r:id="rId20"/>
    <p:sldId id="318" r:id="rId21"/>
    <p:sldId id="319" r:id="rId22"/>
    <p:sldId id="269" r:id="rId23"/>
    <p:sldId id="270" r:id="rId24"/>
    <p:sldId id="271" r:id="rId25"/>
    <p:sldId id="302" r:id="rId26"/>
    <p:sldId id="324" r:id="rId27"/>
    <p:sldId id="272" r:id="rId28"/>
    <p:sldId id="311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  <a:srgbClr val="66FFFF"/>
    <a:srgbClr val="CCFFCC"/>
    <a:srgbClr val="99FFCC"/>
    <a:srgbClr val="CC3300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82"/>
  </p:normalViewPr>
  <p:slideViewPr>
    <p:cSldViewPr snapToGrid="0" showGuides="1">
      <p:cViewPr>
        <p:scale>
          <a:sx n="66" d="100"/>
          <a:sy n="66" d="100"/>
        </p:scale>
        <p:origin x="-1099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71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7171" name="日期占位符 717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7172" name="幻灯片图像占位符 717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文本占位符 717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4" name="页脚占位符 717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7175" name="灯片编号占位符 717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46" name="幻灯片图像占位符 61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3794" name="幻灯片图像占位符 33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1074" name="幻灯片图像占位符 1310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2226" name="幻灯片图像占位符 522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4274" name="幻灯片图像占位符 542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218" name="幻灯片图像占位符 92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314" name="幻灯片图像占位符 133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9458" name="幻灯片图像占位符 194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554" name="幻灯片图像占位符 23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506" name="幻灯片图像占位符 21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5602" name="幻灯片图像占位符 25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9698" name="幻灯片图像占位符 29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1746" name="幻灯片图像占位符 31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50000">
              <a:schemeClr val="bg1"/>
            </a:gs>
            <a:gs pos="100000">
              <a:srgbClr val="FFFF9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hyperlink" Target="../../../wang/&#24320;&#22987;.pp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GIF"/><Relationship Id="rId3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2.xml"/><Relationship Id="rId6" Type="http://schemas.openxmlformats.org/officeDocument/2006/relationships/slide" Target="slide15.xml"/><Relationship Id="rId5" Type="http://schemas.openxmlformats.org/officeDocument/2006/relationships/slide" Target="slide2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11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" Target="slide12.xml"/><Relationship Id="rId7" Type="http://schemas.openxmlformats.org/officeDocument/2006/relationships/slide" Target="slide1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3" Type="http://schemas.openxmlformats.org/officeDocument/2006/relationships/slideLayout" Target="../slideLayouts/slideLayout2.xml"/><Relationship Id="rId12" Type="http://schemas.openxmlformats.org/officeDocument/2006/relationships/themeOverride" Target="../theme/themeOverride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12" name="组合 80911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pic>
          <p:nvPicPr>
            <p:cNvPr id="80910" name="图片 80909" descr="第四章 平面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759" cy="4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0911" name="矩形 80910"/>
            <p:cNvSpPr/>
            <p:nvPr/>
          </p:nvSpPr>
          <p:spPr>
            <a:xfrm>
              <a:off x="5064" y="3936"/>
              <a:ext cx="300" cy="15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898" name="标题 80897"/>
          <p:cNvSpPr>
            <a:spLocks noGrp="1"/>
          </p:cNvSpPr>
          <p:nvPr>
            <p:ph type="title"/>
          </p:nvPr>
        </p:nvSpPr>
        <p:spPr>
          <a:xfrm>
            <a:off x="742950" y="0"/>
            <a:ext cx="7772400" cy="1143000"/>
          </a:xfrm>
        </p:spPr>
        <p:txBody>
          <a:bodyPr anchor="ctr"/>
          <a:lstStyle/>
          <a:p>
            <a:r>
              <a:rPr lang="zh-CN" altLang="en-US" sz="4000" b="1" dirty="0">
                <a:latin typeface="宋体" panose="02010600030101010101" pitchFamily="2" charset="-122"/>
              </a:rPr>
              <a:t>第三节  平面</a:t>
            </a:r>
            <a:endParaRPr lang="zh-CN" altLang="en-US" sz="4000" b="1">
              <a:latin typeface="宋体" panose="02010600030101010101" pitchFamily="2" charset="-122"/>
            </a:endParaRPr>
          </a:p>
        </p:txBody>
      </p:sp>
      <p:sp>
        <p:nvSpPr>
          <p:cNvPr id="80900" name="动作按钮: 自定义 80899">
            <a:hlinkClick r:id="" action="ppaction://noaction"/>
          </p:cNvPr>
          <p:cNvSpPr/>
          <p:nvPr/>
        </p:nvSpPr>
        <p:spPr>
          <a:xfrm>
            <a:off x="1257300" y="2540000"/>
            <a:ext cx="7162800" cy="533400"/>
          </a:xfrm>
          <a:prstGeom prst="actionButtonBlank">
            <a:avLst/>
          </a:prstGeom>
          <a:gradFill rotWithShape="0">
            <a:gsLst>
              <a:gs pos="0">
                <a:srgbClr val="DDDDDD"/>
              </a:gs>
              <a:gs pos="50000">
                <a:srgbClr val="F8F8F8"/>
              </a:gs>
              <a:gs pos="100000">
                <a:srgbClr val="DDDDDD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3200" b="1">
                <a:latin typeface="宋体" panose="0201060003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宋体" panose="02010600030101010101" pitchFamily="2" charset="-122"/>
              </a:rPr>
              <a:t> 1  </a:t>
            </a:r>
            <a:r>
              <a:rPr lang="zh-CN" altLang="en-US" sz="3200" b="1" dirty="0">
                <a:latin typeface="宋体" panose="02010600030101010101" pitchFamily="2" charset="-122"/>
              </a:rPr>
              <a:t>平面的表示法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80901" name="动作按钮: 自定义 80900">
            <a:hlinkClick r:id="rId2" action="ppaction://hlinksldjump"/>
          </p:cNvPr>
          <p:cNvSpPr/>
          <p:nvPr/>
        </p:nvSpPr>
        <p:spPr>
          <a:xfrm>
            <a:off x="1257300" y="3556000"/>
            <a:ext cx="7162800" cy="533400"/>
          </a:xfrm>
          <a:prstGeom prst="actionButtonBlank">
            <a:avLst/>
          </a:prstGeom>
          <a:gradFill rotWithShape="0">
            <a:gsLst>
              <a:gs pos="0">
                <a:srgbClr val="DDDDDD"/>
              </a:gs>
              <a:gs pos="50000">
                <a:srgbClr val="F8F8F8"/>
              </a:gs>
              <a:gs pos="100000">
                <a:srgbClr val="DDDDDD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3200" b="1">
                <a:latin typeface="宋体" panose="0201060003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宋体" panose="02010600030101010101" pitchFamily="2" charset="-122"/>
              </a:rPr>
              <a:t> 2  </a:t>
            </a:r>
            <a:r>
              <a:rPr lang="zh-CN" altLang="en-US" sz="3200" b="1" dirty="0">
                <a:latin typeface="宋体" panose="02010600030101010101" pitchFamily="2" charset="-122"/>
              </a:rPr>
              <a:t>各种位置平面的投影特性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80902" name="动作按钮: 自定义 80901">
            <a:hlinkClick r:id="rId3" action="ppaction://hlinksldjump"/>
          </p:cNvPr>
          <p:cNvSpPr/>
          <p:nvPr/>
        </p:nvSpPr>
        <p:spPr>
          <a:xfrm>
            <a:off x="1257300" y="4572000"/>
            <a:ext cx="7162800" cy="533400"/>
          </a:xfrm>
          <a:prstGeom prst="actionButtonBlank">
            <a:avLst/>
          </a:prstGeom>
          <a:gradFill rotWithShape="0">
            <a:gsLst>
              <a:gs pos="0">
                <a:srgbClr val="DDDDDD"/>
              </a:gs>
              <a:gs pos="50000">
                <a:srgbClr val="F8F8F8"/>
              </a:gs>
              <a:gs pos="100000">
                <a:srgbClr val="DDDDDD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3200" b="1">
                <a:latin typeface="宋体" panose="0201060003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宋体" panose="02010600030101010101" pitchFamily="2" charset="-122"/>
              </a:rPr>
              <a:t> 3  </a:t>
            </a:r>
            <a:r>
              <a:rPr lang="zh-CN" altLang="en-US" sz="3200" b="1" dirty="0">
                <a:latin typeface="宋体" panose="02010600030101010101" pitchFamily="2" charset="-122"/>
              </a:rPr>
              <a:t>属于平面的点和直线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pic>
        <p:nvPicPr>
          <p:cNvPr id="80903" name="图片 80902" descr="AG00020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95900"/>
            <a:ext cx="1981200" cy="132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4" name="动作按钮: 自定义 80903">
            <a:hlinkClick r:id="" action="ppaction://noaction"/>
          </p:cNvPr>
          <p:cNvSpPr/>
          <p:nvPr/>
        </p:nvSpPr>
        <p:spPr>
          <a:xfrm>
            <a:off x="1257300" y="1524000"/>
            <a:ext cx="7162800" cy="533400"/>
          </a:xfrm>
          <a:prstGeom prst="actionButtonBlank">
            <a:avLst/>
          </a:prstGeom>
          <a:gradFill rotWithShape="0">
            <a:gsLst>
              <a:gs pos="0">
                <a:srgbClr val="DDDDDD"/>
              </a:gs>
              <a:gs pos="50000">
                <a:srgbClr val="F8F8F8"/>
              </a:gs>
              <a:gs pos="100000">
                <a:srgbClr val="DDDDDD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zh-CN" altLang="en-US" sz="3200" b="1" dirty="0">
                <a:latin typeface="宋体" panose="02010600030101010101" pitchFamily="2" charset="-122"/>
              </a:rPr>
              <a:t>基本要求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pic>
        <p:nvPicPr>
          <p:cNvPr id="80906" name="图片 80905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7" name="图片 80906">
            <a:hlinkClick r:id="rId6" tooltip="上一级菜单" action="ppaction://hlinkpres?slideindex=1&amp;slidetitle=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94" name="图片 22893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43" name="标题 2254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．正平面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22890" name="组合 22889"/>
          <p:cNvGrpSpPr/>
          <p:nvPr/>
        </p:nvGrpSpPr>
        <p:grpSpPr>
          <a:xfrm>
            <a:off x="4724400" y="1104900"/>
            <a:ext cx="4219575" cy="3695700"/>
            <a:chOff x="2976" y="696"/>
            <a:chExt cx="2658" cy="2328"/>
          </a:xfrm>
        </p:grpSpPr>
        <p:sp>
          <p:nvSpPr>
            <p:cNvPr id="22685" name="文本框 22684"/>
            <p:cNvSpPr txBox="1"/>
            <p:nvPr/>
          </p:nvSpPr>
          <p:spPr>
            <a:xfrm rot="-10800000" flipH="1" flipV="1">
              <a:off x="5262" y="1704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687" name="任意多边形 22686"/>
            <p:cNvSpPr/>
            <p:nvPr/>
          </p:nvSpPr>
          <p:spPr>
            <a:xfrm rot="-5400000" flipH="1" flipV="1">
              <a:off x="3209" y="929"/>
              <a:ext cx="936" cy="998"/>
            </a:xfrm>
            <a:custGeom>
              <a:avLst/>
              <a:gdLst/>
              <a:ahLst/>
              <a:cxnLst/>
              <a:rect l="0" t="0" r="0" b="0"/>
              <a:pathLst>
                <a:path w="936" h="998">
                  <a:moveTo>
                    <a:pt x="452" y="0"/>
                  </a:moveTo>
                  <a:lnTo>
                    <a:pt x="0" y="350"/>
                  </a:lnTo>
                  <a:lnTo>
                    <a:pt x="936" y="99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CCECFF">
                <a:alpha val="50000"/>
              </a:srgbClr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8" name="直接连接符 22687"/>
            <p:cNvSpPr/>
            <p:nvPr/>
          </p:nvSpPr>
          <p:spPr>
            <a:xfrm rot="-5400000" flipV="1">
              <a:off x="3407" y="1897"/>
              <a:ext cx="22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89" name="直接连接符 22688"/>
            <p:cNvSpPr/>
            <p:nvPr/>
          </p:nvSpPr>
          <p:spPr>
            <a:xfrm rot="-5400000" flipH="1" flipV="1">
              <a:off x="4542" y="226"/>
              <a:ext cx="0" cy="14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90" name="直接连接符 22689"/>
            <p:cNvSpPr/>
            <p:nvPr/>
          </p:nvSpPr>
          <p:spPr>
            <a:xfrm rot="-5400000" flipV="1">
              <a:off x="3426" y="2141"/>
              <a:ext cx="14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91" name="文本框 22690"/>
            <p:cNvSpPr txBox="1"/>
            <p:nvPr/>
          </p:nvSpPr>
          <p:spPr>
            <a:xfrm rot="-10800000" flipH="1" flipV="1">
              <a:off x="5268" y="122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692" name="文本框 22691"/>
            <p:cNvSpPr txBox="1"/>
            <p:nvPr/>
          </p:nvSpPr>
          <p:spPr>
            <a:xfrm rot="-10800000" flipH="1" flipV="1">
              <a:off x="5266" y="756"/>
              <a:ext cx="3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693" name="文本框 22692"/>
            <p:cNvSpPr txBox="1"/>
            <p:nvPr/>
          </p:nvSpPr>
          <p:spPr>
            <a:xfrm rot="-10800000" flipH="1" flipV="1">
              <a:off x="3726" y="6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2696" name="文本框 22695"/>
            <p:cNvSpPr txBox="1"/>
            <p:nvPr/>
          </p:nvSpPr>
          <p:spPr>
            <a:xfrm rot="-10800000" flipH="1" flipV="1">
              <a:off x="4146" y="1188"/>
              <a:ext cx="5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697" name="文本框 22696"/>
            <p:cNvSpPr txBox="1"/>
            <p:nvPr/>
          </p:nvSpPr>
          <p:spPr>
            <a:xfrm rot="-10800000" flipH="1" flipV="1">
              <a:off x="2976" y="1728"/>
              <a:ext cx="5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698" name="直接连接符 22697"/>
            <p:cNvSpPr/>
            <p:nvPr/>
          </p:nvSpPr>
          <p:spPr>
            <a:xfrm rot="-5400000" flipV="1">
              <a:off x="4795" y="1420"/>
              <a:ext cx="955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99" name="直接连接符 22698"/>
            <p:cNvSpPr/>
            <p:nvPr/>
          </p:nvSpPr>
          <p:spPr>
            <a:xfrm rot="-5400000" flipH="1">
              <a:off x="4733" y="879"/>
              <a:ext cx="0" cy="10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00" name="任意多边形 22699"/>
            <p:cNvSpPr/>
            <p:nvPr/>
          </p:nvSpPr>
          <p:spPr>
            <a:xfrm>
              <a:off x="3811" y="960"/>
              <a:ext cx="5" cy="1920"/>
            </a:xfrm>
            <a:custGeom>
              <a:avLst/>
              <a:gdLst/>
              <a:ahLst/>
              <a:cxnLst/>
              <a:rect l="0" t="0" r="0" b="0"/>
              <a:pathLst>
                <a:path w="5" h="1920">
                  <a:moveTo>
                    <a:pt x="0" y="0"/>
                  </a:moveTo>
                  <a:lnTo>
                    <a:pt x="5" y="19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任意多边形 22700"/>
            <p:cNvSpPr/>
            <p:nvPr/>
          </p:nvSpPr>
          <p:spPr>
            <a:xfrm>
              <a:off x="3195" y="1872"/>
              <a:ext cx="2073" cy="4"/>
            </a:xfrm>
            <a:custGeom>
              <a:avLst/>
              <a:gdLst/>
              <a:ahLst/>
              <a:cxnLst/>
              <a:rect l="0" t="0" r="0" b="0"/>
              <a:pathLst>
                <a:path w="2073" h="4">
                  <a:moveTo>
                    <a:pt x="2073" y="0"/>
                  </a:moveTo>
                  <a:lnTo>
                    <a:pt x="0" y="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直接连接符 22701"/>
            <p:cNvSpPr/>
            <p:nvPr/>
          </p:nvSpPr>
          <p:spPr>
            <a:xfrm rot="5400000">
              <a:off x="4272" y="878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03" name="任意多边形 22702"/>
            <p:cNvSpPr/>
            <p:nvPr/>
          </p:nvSpPr>
          <p:spPr>
            <a:xfrm>
              <a:off x="4533" y="2172"/>
              <a:ext cx="867" cy="816"/>
            </a:xfrm>
            <a:custGeom>
              <a:avLst/>
              <a:gdLst/>
              <a:ahLst/>
              <a:cxnLst/>
              <a:rect l="0" t="0" r="0" b="0"/>
              <a:pathLst>
                <a:path w="867" h="816">
                  <a:moveTo>
                    <a:pt x="0" y="0"/>
                  </a:moveTo>
                  <a:lnTo>
                    <a:pt x="867" y="81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4" name="文本框 22703"/>
            <p:cNvSpPr txBox="1"/>
            <p:nvPr/>
          </p:nvSpPr>
          <p:spPr>
            <a:xfrm rot="10800000" flipV="1">
              <a:off x="3791" y="2622"/>
              <a:ext cx="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2705" name="文本框 22704"/>
            <p:cNvSpPr txBox="1"/>
            <p:nvPr/>
          </p:nvSpPr>
          <p:spPr>
            <a:xfrm rot="10800000" flipV="1">
              <a:off x="3005" y="2652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2706" name="文本框 22705"/>
            <p:cNvSpPr txBox="1"/>
            <p:nvPr/>
          </p:nvSpPr>
          <p:spPr>
            <a:xfrm rot="10800000" flipV="1">
              <a:off x="4139" y="2628"/>
              <a:ext cx="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2709" name="直接连接符 22708"/>
            <p:cNvSpPr/>
            <p:nvPr/>
          </p:nvSpPr>
          <p:spPr>
            <a:xfrm>
              <a:off x="5280" y="1872"/>
              <a:ext cx="0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10" name="直接连接符 22709"/>
            <p:cNvSpPr/>
            <p:nvPr/>
          </p:nvSpPr>
          <p:spPr>
            <a:xfrm flipH="1">
              <a:off x="3168" y="2880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11" name="直接连接符 22710"/>
            <p:cNvSpPr/>
            <p:nvPr/>
          </p:nvSpPr>
          <p:spPr>
            <a:xfrm>
              <a:off x="3168" y="1872"/>
              <a:ext cx="0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12" name="直接连接符 22711"/>
            <p:cNvSpPr/>
            <p:nvPr/>
          </p:nvSpPr>
          <p:spPr>
            <a:xfrm>
              <a:off x="3168" y="2880"/>
              <a:ext cx="100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713" name="任意多边形 22712"/>
          <p:cNvSpPr/>
          <p:nvPr/>
        </p:nvSpPr>
        <p:spPr>
          <a:xfrm rot="-5400000" flipH="1" flipV="1">
            <a:off x="493713" y="941388"/>
            <a:ext cx="1485900" cy="1584325"/>
          </a:xfrm>
          <a:custGeom>
            <a:avLst/>
            <a:gdLst/>
            <a:ahLst/>
            <a:cxnLst/>
            <a:rect l="0" t="0" r="0" b="0"/>
            <a:pathLst>
              <a:path w="936" h="998">
                <a:moveTo>
                  <a:pt x="452" y="0"/>
                </a:moveTo>
                <a:lnTo>
                  <a:pt x="0" y="350"/>
                </a:lnTo>
                <a:lnTo>
                  <a:pt x="936" y="998"/>
                </a:lnTo>
                <a:lnTo>
                  <a:pt x="452" y="0"/>
                </a:lnTo>
                <a:close/>
              </a:path>
            </a:pathLst>
          </a:custGeom>
          <a:solidFill>
            <a:srgbClr val="CCECFF">
              <a:alpha val="50000"/>
            </a:srgbClr>
          </a:solidFill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889" name="组合 22888"/>
          <p:cNvGrpSpPr/>
          <p:nvPr/>
        </p:nvGrpSpPr>
        <p:grpSpPr>
          <a:xfrm>
            <a:off x="142875" y="671513"/>
            <a:ext cx="4117975" cy="3824287"/>
            <a:chOff x="90" y="423"/>
            <a:chExt cx="2594" cy="2409"/>
          </a:xfrm>
        </p:grpSpPr>
        <p:sp>
          <p:nvSpPr>
            <p:cNvPr id="22716" name="直接连接符 22715"/>
            <p:cNvSpPr/>
            <p:nvPr/>
          </p:nvSpPr>
          <p:spPr>
            <a:xfrm>
              <a:off x="1920" y="168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18" name="文本框 22717"/>
            <p:cNvSpPr txBox="1"/>
            <p:nvPr/>
          </p:nvSpPr>
          <p:spPr>
            <a:xfrm rot="-10800000" flipH="1" flipV="1">
              <a:off x="915" y="423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19" name="文本框 22718"/>
            <p:cNvSpPr txBox="1"/>
            <p:nvPr/>
          </p:nvSpPr>
          <p:spPr>
            <a:xfrm rot="-10800000" flipH="1" flipV="1">
              <a:off x="1260" y="864"/>
              <a:ext cx="5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20" name="文本框 22719"/>
            <p:cNvSpPr txBox="1"/>
            <p:nvPr/>
          </p:nvSpPr>
          <p:spPr>
            <a:xfrm rot="-10800000" flipH="1" flipV="1">
              <a:off x="90" y="1386"/>
              <a:ext cx="5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21" name="文本框 22720"/>
            <p:cNvSpPr txBox="1"/>
            <p:nvPr/>
          </p:nvSpPr>
          <p:spPr>
            <a:xfrm rot="-10800000" flipH="1" flipV="1">
              <a:off x="2052" y="1536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22" name="文本框 22721"/>
            <p:cNvSpPr txBox="1"/>
            <p:nvPr/>
          </p:nvSpPr>
          <p:spPr>
            <a:xfrm rot="-10800000" flipH="1" flipV="1">
              <a:off x="2052" y="1104"/>
              <a:ext cx="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23" name="文本框 22722"/>
            <p:cNvSpPr txBox="1"/>
            <p:nvPr/>
          </p:nvSpPr>
          <p:spPr>
            <a:xfrm rot="-10800000" flipH="1" flipV="1">
              <a:off x="2052" y="201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24" name="文本框 22723"/>
            <p:cNvSpPr txBox="1"/>
            <p:nvPr/>
          </p:nvSpPr>
          <p:spPr>
            <a:xfrm rot="10800000" flipV="1">
              <a:off x="1398" y="2544"/>
              <a:ext cx="3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2725" name="文本框 22724"/>
            <p:cNvSpPr txBox="1"/>
            <p:nvPr/>
          </p:nvSpPr>
          <p:spPr>
            <a:xfrm rot="10800000" flipV="1">
              <a:off x="771" y="2496"/>
              <a:ext cx="4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2726" name="文本框 22725"/>
            <p:cNvSpPr txBox="1"/>
            <p:nvPr/>
          </p:nvSpPr>
          <p:spPr>
            <a:xfrm rot="10800000" flipV="1">
              <a:off x="1847" y="2496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2727" name="直接连接符 22726"/>
            <p:cNvSpPr/>
            <p:nvPr/>
          </p:nvSpPr>
          <p:spPr>
            <a:xfrm>
              <a:off x="288" y="1536"/>
              <a:ext cx="624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28" name="直接连接符 22727"/>
            <p:cNvSpPr/>
            <p:nvPr/>
          </p:nvSpPr>
          <p:spPr>
            <a:xfrm>
              <a:off x="1536" y="1248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29" name="直接连接符 22728"/>
            <p:cNvSpPr/>
            <p:nvPr/>
          </p:nvSpPr>
          <p:spPr>
            <a:xfrm>
              <a:off x="912" y="2160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30" name="直接连接符 22729"/>
            <p:cNvSpPr/>
            <p:nvPr/>
          </p:nvSpPr>
          <p:spPr>
            <a:xfrm>
              <a:off x="1920" y="1680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31" name="直接连接符 22730"/>
            <p:cNvSpPr/>
            <p:nvPr/>
          </p:nvSpPr>
          <p:spPr>
            <a:xfrm>
              <a:off x="912" y="2160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32" name="直接连接符 22731"/>
            <p:cNvSpPr/>
            <p:nvPr/>
          </p:nvSpPr>
          <p:spPr>
            <a:xfrm>
              <a:off x="1536" y="1248"/>
              <a:ext cx="0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33" name="直接连接符 22732"/>
            <p:cNvSpPr/>
            <p:nvPr/>
          </p:nvSpPr>
          <p:spPr>
            <a:xfrm>
              <a:off x="912" y="2592"/>
              <a:ext cx="100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34" name="直接连接符 22733"/>
            <p:cNvSpPr/>
            <p:nvPr/>
          </p:nvSpPr>
          <p:spPr>
            <a:xfrm>
              <a:off x="2064" y="1248"/>
              <a:ext cx="0" cy="91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2888" name="组合 22887"/>
            <p:cNvGrpSpPr/>
            <p:nvPr/>
          </p:nvGrpSpPr>
          <p:grpSpPr>
            <a:xfrm>
              <a:off x="870" y="1026"/>
              <a:ext cx="1182" cy="1380"/>
              <a:chOff x="870" y="1026"/>
              <a:chExt cx="1182" cy="1380"/>
            </a:xfrm>
          </p:grpSpPr>
          <p:sp>
            <p:nvSpPr>
              <p:cNvPr id="22736" name="任意多边形 22735"/>
              <p:cNvSpPr/>
              <p:nvPr/>
            </p:nvSpPr>
            <p:spPr>
              <a:xfrm>
                <a:off x="912" y="1248"/>
                <a:ext cx="996" cy="912"/>
              </a:xfrm>
              <a:custGeom>
                <a:avLst/>
                <a:gdLst/>
                <a:ahLst/>
                <a:cxnLst/>
                <a:rect l="0" t="0" r="0" b="0"/>
                <a:pathLst>
                  <a:path w="996" h="912">
                    <a:moveTo>
                      <a:pt x="996" y="438"/>
                    </a:moveTo>
                    <a:lnTo>
                      <a:pt x="624" y="0"/>
                    </a:lnTo>
                    <a:lnTo>
                      <a:pt x="0" y="912"/>
                    </a:lnTo>
                    <a:lnTo>
                      <a:pt x="996" y="438"/>
                    </a:lnTo>
                    <a:close/>
                  </a:path>
                </a:pathLst>
              </a:custGeom>
              <a:solidFill>
                <a:srgbClr val="FFCCCC">
                  <a:alpha val="50000"/>
                </a:srgbClr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7" name="文本框 22736"/>
              <p:cNvSpPr txBox="1"/>
              <p:nvPr/>
            </p:nvSpPr>
            <p:spPr>
              <a:xfrm>
                <a:off x="870" y="2118"/>
                <a:ext cx="1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38" name="文本框 22737"/>
              <p:cNvSpPr txBox="1"/>
              <p:nvPr/>
            </p:nvSpPr>
            <p:spPr>
              <a:xfrm>
                <a:off x="1494" y="1026"/>
                <a:ext cx="16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39" name="文本框 22738"/>
              <p:cNvSpPr txBox="1"/>
              <p:nvPr/>
            </p:nvSpPr>
            <p:spPr>
              <a:xfrm>
                <a:off x="1867" y="1433"/>
                <a:ext cx="1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22745" name="图片 22744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746" name="图片 22745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747" name="图片 22746">
            <a:hlinkClick r:id="rId4" tooltip="上一级菜单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895" name="矩形 22894"/>
          <p:cNvSpPr/>
          <p:nvPr/>
        </p:nvSpPr>
        <p:spPr>
          <a:xfrm>
            <a:off x="396875" y="4956175"/>
            <a:ext cx="7459663" cy="1614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投影特性：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水平投影和侧面投影积聚为直线；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正面投影反映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ABC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实形。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17" name="图片 20816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4" name="标题 2049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．侧平面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20815" name="组合 20814"/>
          <p:cNvGrpSpPr/>
          <p:nvPr/>
        </p:nvGrpSpPr>
        <p:grpSpPr>
          <a:xfrm>
            <a:off x="4429125" y="1071563"/>
            <a:ext cx="4424363" cy="4694237"/>
            <a:chOff x="2790" y="675"/>
            <a:chExt cx="2787" cy="2957"/>
          </a:xfrm>
        </p:grpSpPr>
        <p:sp>
          <p:nvSpPr>
            <p:cNvPr id="20603" name="任意多边形 20602"/>
            <p:cNvSpPr/>
            <p:nvPr/>
          </p:nvSpPr>
          <p:spPr>
            <a:xfrm>
              <a:off x="2790" y="2088"/>
              <a:ext cx="2691" cy="3"/>
            </a:xfrm>
            <a:custGeom>
              <a:avLst/>
              <a:gdLst/>
              <a:ahLst/>
              <a:cxnLst/>
              <a:rect l="0" t="0" r="0" b="0"/>
              <a:pathLst>
                <a:path w="2691" h="3">
                  <a:moveTo>
                    <a:pt x="2691" y="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4" name="任意多边形 20603"/>
            <p:cNvSpPr/>
            <p:nvPr/>
          </p:nvSpPr>
          <p:spPr>
            <a:xfrm>
              <a:off x="3884" y="2088"/>
              <a:ext cx="1536" cy="1364"/>
            </a:xfrm>
            <a:custGeom>
              <a:avLst/>
              <a:gdLst/>
              <a:ahLst/>
              <a:cxnLst/>
              <a:rect l="0" t="0" r="0" b="0"/>
              <a:pathLst>
                <a:path w="1536" h="1364">
                  <a:moveTo>
                    <a:pt x="0" y="0"/>
                  </a:moveTo>
                  <a:lnTo>
                    <a:pt x="1536" y="136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直接连接符 20604"/>
            <p:cNvSpPr/>
            <p:nvPr/>
          </p:nvSpPr>
          <p:spPr>
            <a:xfrm rot="5400000" flipH="1" flipV="1">
              <a:off x="2429" y="2177"/>
              <a:ext cx="29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06" name="任意多边形 20605"/>
            <p:cNvSpPr/>
            <p:nvPr/>
          </p:nvSpPr>
          <p:spPr>
            <a:xfrm>
              <a:off x="3136" y="3280"/>
              <a:ext cx="2099" cy="5"/>
            </a:xfrm>
            <a:custGeom>
              <a:avLst/>
              <a:gdLst/>
              <a:ahLst/>
              <a:cxnLst/>
              <a:rect l="0" t="0" r="0" b="0"/>
              <a:pathLst>
                <a:path w="2099" h="5">
                  <a:moveTo>
                    <a:pt x="2099" y="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任意多边形 20606"/>
            <p:cNvSpPr/>
            <p:nvPr/>
          </p:nvSpPr>
          <p:spPr>
            <a:xfrm>
              <a:off x="3144" y="2420"/>
              <a:ext cx="1108" cy="2"/>
            </a:xfrm>
            <a:custGeom>
              <a:avLst/>
              <a:gdLst/>
              <a:ahLst/>
              <a:cxnLst/>
              <a:rect l="0" t="0" r="0" b="0"/>
              <a:pathLst>
                <a:path w="1108" h="2">
                  <a:moveTo>
                    <a:pt x="0" y="2"/>
                  </a:moveTo>
                  <a:lnTo>
                    <a:pt x="110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任意多边形 20607"/>
            <p:cNvSpPr/>
            <p:nvPr/>
          </p:nvSpPr>
          <p:spPr>
            <a:xfrm>
              <a:off x="5236" y="1824"/>
              <a:ext cx="1" cy="1460"/>
            </a:xfrm>
            <a:custGeom>
              <a:avLst/>
              <a:gdLst/>
              <a:ahLst/>
              <a:cxnLst/>
              <a:rect l="0" t="0" r="0" b="0"/>
              <a:pathLst>
                <a:path w="1" h="1460">
                  <a:moveTo>
                    <a:pt x="0" y="14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任意多边形 20608"/>
            <p:cNvSpPr/>
            <p:nvPr/>
          </p:nvSpPr>
          <p:spPr>
            <a:xfrm>
              <a:off x="3147" y="1832"/>
              <a:ext cx="1" cy="1025"/>
            </a:xfrm>
            <a:custGeom>
              <a:avLst/>
              <a:gdLst/>
              <a:ahLst/>
              <a:cxnLst/>
              <a:rect l="0" t="0" r="0" b="0"/>
              <a:pathLst>
                <a:path w="1" h="1025">
                  <a:moveTo>
                    <a:pt x="1" y="0"/>
                  </a:moveTo>
                  <a:lnTo>
                    <a:pt x="0" y="1025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直接连接符 20609"/>
            <p:cNvSpPr/>
            <p:nvPr/>
          </p:nvSpPr>
          <p:spPr>
            <a:xfrm rot="5400000" flipV="1">
              <a:off x="3875" y="178"/>
              <a:ext cx="0" cy="14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11" name="任意多边形 20610"/>
            <p:cNvSpPr/>
            <p:nvPr/>
          </p:nvSpPr>
          <p:spPr>
            <a:xfrm>
              <a:off x="4254" y="1355"/>
              <a:ext cx="2" cy="1065"/>
            </a:xfrm>
            <a:custGeom>
              <a:avLst/>
              <a:gdLst/>
              <a:ahLst/>
              <a:cxnLst/>
              <a:rect l="0" t="0" r="0" b="0"/>
              <a:pathLst>
                <a:path w="2" h="1065">
                  <a:moveTo>
                    <a:pt x="2" y="10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文本框 20612"/>
            <p:cNvSpPr txBox="1"/>
            <p:nvPr/>
          </p:nvSpPr>
          <p:spPr>
            <a:xfrm rot="10800000" flipV="1">
              <a:off x="2892" y="1188"/>
              <a:ext cx="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14" name="文本框 20613"/>
            <p:cNvSpPr txBox="1"/>
            <p:nvPr/>
          </p:nvSpPr>
          <p:spPr>
            <a:xfrm rot="10800000" flipV="1">
              <a:off x="2904" y="756"/>
              <a:ext cx="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15" name="文本框 20614"/>
            <p:cNvSpPr txBox="1"/>
            <p:nvPr/>
          </p:nvSpPr>
          <p:spPr>
            <a:xfrm rot="10800000" flipV="1">
              <a:off x="4474" y="675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16" name="文本框 20615"/>
            <p:cNvSpPr txBox="1"/>
            <p:nvPr/>
          </p:nvSpPr>
          <p:spPr>
            <a:xfrm rot="10800000" flipV="1">
              <a:off x="2951" y="2580"/>
              <a:ext cx="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19" name="文本框 20618"/>
            <p:cNvSpPr txBox="1"/>
            <p:nvPr/>
          </p:nvSpPr>
          <p:spPr>
            <a:xfrm rot="10800000" flipV="1">
              <a:off x="4077" y="1128"/>
              <a:ext cx="5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20" name="文本框 20619"/>
            <p:cNvSpPr txBox="1"/>
            <p:nvPr/>
          </p:nvSpPr>
          <p:spPr>
            <a:xfrm rot="10800000" flipV="1">
              <a:off x="2893" y="1707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21" name="文本框 20620"/>
            <p:cNvSpPr txBox="1"/>
            <p:nvPr/>
          </p:nvSpPr>
          <p:spPr>
            <a:xfrm rot="10800000" flipV="1">
              <a:off x="5232" y="1680"/>
              <a:ext cx="3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22" name="任意多边形 20621"/>
            <p:cNvSpPr/>
            <p:nvPr/>
          </p:nvSpPr>
          <p:spPr>
            <a:xfrm>
              <a:off x="3145" y="918"/>
              <a:ext cx="1" cy="933"/>
            </a:xfrm>
            <a:custGeom>
              <a:avLst/>
              <a:gdLst/>
              <a:ahLst/>
              <a:cxnLst/>
              <a:rect l="0" t="0" r="0" b="0"/>
              <a:pathLst>
                <a:path w="1" h="933">
                  <a:moveTo>
                    <a:pt x="0" y="933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任意多边形 20622"/>
            <p:cNvSpPr/>
            <p:nvPr/>
          </p:nvSpPr>
          <p:spPr>
            <a:xfrm>
              <a:off x="3144" y="2416"/>
              <a:ext cx="1" cy="868"/>
            </a:xfrm>
            <a:custGeom>
              <a:avLst/>
              <a:gdLst/>
              <a:ahLst/>
              <a:cxnLst/>
              <a:rect l="0" t="0" r="0" b="0"/>
              <a:pathLst>
                <a:path w="1" h="868">
                  <a:moveTo>
                    <a:pt x="0" y="0"/>
                  </a:moveTo>
                  <a:lnTo>
                    <a:pt x="1" y="868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直接连接符 20623"/>
            <p:cNvSpPr/>
            <p:nvPr/>
          </p:nvSpPr>
          <p:spPr>
            <a:xfrm rot="5400000">
              <a:off x="3684" y="831"/>
              <a:ext cx="0" cy="10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25" name="直接连接符 20624"/>
            <p:cNvSpPr/>
            <p:nvPr/>
          </p:nvSpPr>
          <p:spPr>
            <a:xfrm rot="5400000" flipV="1">
              <a:off x="3696" y="1824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26" name="直接连接符 20625"/>
            <p:cNvSpPr/>
            <p:nvPr/>
          </p:nvSpPr>
          <p:spPr>
            <a:xfrm rot="5400000">
              <a:off x="3864" y="1992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27" name="任意多边形 20626"/>
            <p:cNvSpPr/>
            <p:nvPr/>
          </p:nvSpPr>
          <p:spPr>
            <a:xfrm>
              <a:off x="3144" y="1828"/>
              <a:ext cx="2079" cy="1"/>
            </a:xfrm>
            <a:custGeom>
              <a:avLst/>
              <a:gdLst/>
              <a:ahLst/>
              <a:cxnLst/>
              <a:rect l="0" t="0" r="0" b="0"/>
              <a:pathLst>
                <a:path w="2079" h="1">
                  <a:moveTo>
                    <a:pt x="0" y="0"/>
                  </a:moveTo>
                  <a:lnTo>
                    <a:pt x="20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文本框 20627"/>
            <p:cNvSpPr txBox="1"/>
            <p:nvPr/>
          </p:nvSpPr>
          <p:spPr>
            <a:xfrm rot="10800000" flipV="1">
              <a:off x="2951" y="3108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29" name="文本框 20628"/>
            <p:cNvSpPr txBox="1"/>
            <p:nvPr/>
          </p:nvSpPr>
          <p:spPr>
            <a:xfrm rot="10800000" flipV="1">
              <a:off x="2951" y="2244"/>
              <a:ext cx="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32" name="任意多边形 20631"/>
            <p:cNvSpPr/>
            <p:nvPr/>
          </p:nvSpPr>
          <p:spPr>
            <a:xfrm>
              <a:off x="4260" y="912"/>
              <a:ext cx="964" cy="912"/>
            </a:xfrm>
            <a:custGeom>
              <a:avLst/>
              <a:gdLst/>
              <a:ahLst/>
              <a:cxnLst/>
              <a:rect l="0" t="0" r="0" b="0"/>
              <a:pathLst>
                <a:path w="964" h="912">
                  <a:moveTo>
                    <a:pt x="0" y="464"/>
                  </a:moveTo>
                  <a:lnTo>
                    <a:pt x="331" y="0"/>
                  </a:lnTo>
                  <a:lnTo>
                    <a:pt x="964" y="912"/>
                  </a:lnTo>
                  <a:lnTo>
                    <a:pt x="0" y="464"/>
                  </a:lnTo>
                  <a:close/>
                </a:path>
              </a:pathLst>
            </a:custGeom>
            <a:solidFill>
              <a:srgbClr val="CCECFF">
                <a:alpha val="50000"/>
              </a:srgbClr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813" name="组合 20812"/>
          <p:cNvGrpSpPr/>
          <p:nvPr/>
        </p:nvGrpSpPr>
        <p:grpSpPr>
          <a:xfrm>
            <a:off x="447675" y="904875"/>
            <a:ext cx="3495675" cy="3857625"/>
            <a:chOff x="282" y="570"/>
            <a:chExt cx="2202" cy="2430"/>
          </a:xfrm>
        </p:grpSpPr>
        <p:sp>
          <p:nvSpPr>
            <p:cNvPr id="20634" name="直接连接符 20633"/>
            <p:cNvSpPr/>
            <p:nvPr/>
          </p:nvSpPr>
          <p:spPr>
            <a:xfrm>
              <a:off x="624" y="1632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5" name="文本框 20634"/>
            <p:cNvSpPr txBox="1"/>
            <p:nvPr/>
          </p:nvSpPr>
          <p:spPr>
            <a:xfrm>
              <a:off x="1680" y="82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36" name="文本框 20635"/>
            <p:cNvSpPr txBox="1"/>
            <p:nvPr/>
          </p:nvSpPr>
          <p:spPr>
            <a:xfrm>
              <a:off x="324" y="57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37" name="文本框 20636"/>
            <p:cNvSpPr txBox="1"/>
            <p:nvPr/>
          </p:nvSpPr>
          <p:spPr>
            <a:xfrm>
              <a:off x="744" y="2334"/>
              <a:ext cx="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38" name="文本框 20637"/>
            <p:cNvSpPr txBox="1"/>
            <p:nvPr/>
          </p:nvSpPr>
          <p:spPr>
            <a:xfrm>
              <a:off x="426" y="2004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39" name="文本框 20638"/>
            <p:cNvSpPr txBox="1"/>
            <p:nvPr/>
          </p:nvSpPr>
          <p:spPr>
            <a:xfrm>
              <a:off x="1158" y="2712"/>
              <a:ext cx="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40" name="文本框 20639"/>
            <p:cNvSpPr txBox="1"/>
            <p:nvPr/>
          </p:nvSpPr>
          <p:spPr>
            <a:xfrm>
              <a:off x="288" y="143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41" name="文本框 20640"/>
            <p:cNvSpPr txBox="1"/>
            <p:nvPr/>
          </p:nvSpPr>
          <p:spPr>
            <a:xfrm>
              <a:off x="282" y="123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42" name="文本框 20641"/>
            <p:cNvSpPr txBox="1"/>
            <p:nvPr/>
          </p:nvSpPr>
          <p:spPr>
            <a:xfrm>
              <a:off x="2052" y="220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643" name="任意多边形 20642"/>
            <p:cNvSpPr/>
            <p:nvPr/>
          </p:nvSpPr>
          <p:spPr>
            <a:xfrm>
              <a:off x="640" y="1064"/>
              <a:ext cx="704" cy="1200"/>
            </a:xfrm>
            <a:custGeom>
              <a:avLst/>
              <a:gdLst/>
              <a:ahLst/>
              <a:cxnLst/>
              <a:rect l="0" t="0" r="0" b="0"/>
              <a:pathLst>
                <a:path w="704" h="1200">
                  <a:moveTo>
                    <a:pt x="0" y="568"/>
                  </a:moveTo>
                  <a:lnTo>
                    <a:pt x="704" y="1200"/>
                  </a:lnTo>
                  <a:lnTo>
                    <a:pt x="288" y="0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rgbClr val="FFCCCC"/>
            </a:solidFill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4" name="文本框 20643"/>
            <p:cNvSpPr txBox="1"/>
            <p:nvPr/>
          </p:nvSpPr>
          <p:spPr>
            <a:xfrm>
              <a:off x="1134" y="220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45" name="文本框 20644"/>
            <p:cNvSpPr txBox="1"/>
            <p:nvPr/>
          </p:nvSpPr>
          <p:spPr>
            <a:xfrm>
              <a:off x="444" y="154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46" name="文本框 20645"/>
            <p:cNvSpPr txBox="1"/>
            <p:nvPr/>
          </p:nvSpPr>
          <p:spPr>
            <a:xfrm>
              <a:off x="696" y="93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647" name="任意多边形 20646"/>
            <p:cNvSpPr/>
            <p:nvPr/>
          </p:nvSpPr>
          <p:spPr>
            <a:xfrm>
              <a:off x="1584" y="1056"/>
              <a:ext cx="704" cy="1200"/>
            </a:xfrm>
            <a:custGeom>
              <a:avLst/>
              <a:gdLst/>
              <a:ahLst/>
              <a:cxnLst/>
              <a:rect l="0" t="0" r="0" b="0"/>
              <a:pathLst>
                <a:path w="704" h="1200">
                  <a:moveTo>
                    <a:pt x="0" y="568"/>
                  </a:moveTo>
                  <a:lnTo>
                    <a:pt x="704" y="1200"/>
                  </a:lnTo>
                  <a:lnTo>
                    <a:pt x="288" y="0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rgbClr val="00FFFF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8" name="直接连接符 20647"/>
            <p:cNvSpPr/>
            <p:nvPr/>
          </p:nvSpPr>
          <p:spPr>
            <a:xfrm>
              <a:off x="912" y="1056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49" name="直接连接符 20648"/>
            <p:cNvSpPr/>
            <p:nvPr/>
          </p:nvSpPr>
          <p:spPr>
            <a:xfrm>
              <a:off x="1344" y="2256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0" name="直接连接符 20649"/>
            <p:cNvSpPr/>
            <p:nvPr/>
          </p:nvSpPr>
          <p:spPr>
            <a:xfrm>
              <a:off x="1344" y="2832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1" name="直接连接符 20650"/>
            <p:cNvSpPr/>
            <p:nvPr/>
          </p:nvSpPr>
          <p:spPr>
            <a:xfrm flipV="1">
              <a:off x="2304" y="2256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2" name="直接连接符 20651"/>
            <p:cNvSpPr/>
            <p:nvPr/>
          </p:nvSpPr>
          <p:spPr>
            <a:xfrm>
              <a:off x="1344" y="2256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3" name="直接连接符 20652"/>
            <p:cNvSpPr/>
            <p:nvPr/>
          </p:nvSpPr>
          <p:spPr>
            <a:xfrm>
              <a:off x="912" y="1056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4" name="直接连接符 20653"/>
            <p:cNvSpPr/>
            <p:nvPr/>
          </p:nvSpPr>
          <p:spPr>
            <a:xfrm flipH="1" flipV="1">
              <a:off x="528" y="153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5" name="直接连接符 20654"/>
            <p:cNvSpPr/>
            <p:nvPr/>
          </p:nvSpPr>
          <p:spPr>
            <a:xfrm flipH="1" flipV="1">
              <a:off x="528" y="720"/>
              <a:ext cx="38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6" name="直接连接符 20655"/>
            <p:cNvSpPr/>
            <p:nvPr/>
          </p:nvSpPr>
          <p:spPr>
            <a:xfrm>
              <a:off x="624" y="16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7" name="直接连接符 20656"/>
            <p:cNvSpPr/>
            <p:nvPr/>
          </p:nvSpPr>
          <p:spPr>
            <a:xfrm>
              <a:off x="528" y="720"/>
              <a:ext cx="0" cy="81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8" name="直接连接符 20657"/>
            <p:cNvSpPr/>
            <p:nvPr/>
          </p:nvSpPr>
          <p:spPr>
            <a:xfrm flipH="1" flipV="1">
              <a:off x="624" y="2112"/>
              <a:ext cx="720" cy="7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9" name="直接连接符 20658"/>
            <p:cNvSpPr/>
            <p:nvPr/>
          </p:nvSpPr>
          <p:spPr>
            <a:xfrm>
              <a:off x="912" y="1056"/>
              <a:ext cx="0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0" name="直接连接符 20659"/>
            <p:cNvSpPr/>
            <p:nvPr/>
          </p:nvSpPr>
          <p:spPr>
            <a:xfrm flipH="1" flipV="1">
              <a:off x="525" y="1392"/>
              <a:ext cx="819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1" name="文本框 20660"/>
            <p:cNvSpPr txBox="1"/>
            <p:nvPr/>
          </p:nvSpPr>
          <p:spPr>
            <a:xfrm>
              <a:off x="1599" y="1429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pic>
        <p:nvPicPr>
          <p:cNvPr id="20669" name="图片 20668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0" name="图片 20669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1" name="图片 20670">
            <a:hlinkClick r:id="rId4" tooltip="上一级菜单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18" name="矩形 20817"/>
          <p:cNvSpPr/>
          <p:nvPr/>
        </p:nvSpPr>
        <p:spPr>
          <a:xfrm>
            <a:off x="282575" y="4957763"/>
            <a:ext cx="7459663" cy="1614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投影特性：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正面投影和水平投影积聚为直线；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侧面投影反映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ABC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实形。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58" name="图片 24957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6" name="标题 2459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三、一般位置平面</a:t>
            </a:r>
            <a:endParaRPr lang="zh-CN" altLang="en-US" sz="2800" b="1" dirty="0"/>
          </a:p>
        </p:txBody>
      </p:sp>
      <p:pic>
        <p:nvPicPr>
          <p:cNvPr id="24817" name="图片 24816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818" name="图片 24817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819" name="图片 24818">
            <a:hlinkClick r:id="rId4" tooltip="上一级菜单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890" name="组合 24889"/>
          <p:cNvGrpSpPr/>
          <p:nvPr/>
        </p:nvGrpSpPr>
        <p:grpSpPr>
          <a:xfrm>
            <a:off x="0" y="790575"/>
            <a:ext cx="3967163" cy="3905250"/>
            <a:chOff x="117" y="498"/>
            <a:chExt cx="2499" cy="2460"/>
          </a:xfrm>
        </p:grpSpPr>
        <p:sp>
          <p:nvSpPr>
            <p:cNvPr id="24891" name="文本框 24890"/>
            <p:cNvSpPr txBox="1"/>
            <p:nvPr/>
          </p:nvSpPr>
          <p:spPr>
            <a:xfrm>
              <a:off x="2232" y="168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892" name="文本框 24891"/>
            <p:cNvSpPr txBox="1"/>
            <p:nvPr/>
          </p:nvSpPr>
          <p:spPr>
            <a:xfrm>
              <a:off x="1758" y="86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893" name="文本框 24892"/>
            <p:cNvSpPr txBox="1"/>
            <p:nvPr/>
          </p:nvSpPr>
          <p:spPr>
            <a:xfrm>
              <a:off x="1932" y="193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894" name="文本框 24893"/>
            <p:cNvSpPr txBox="1"/>
            <p:nvPr/>
          </p:nvSpPr>
          <p:spPr>
            <a:xfrm>
              <a:off x="1794" y="2394"/>
              <a:ext cx="3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895" name="文本框 24894"/>
            <p:cNvSpPr txBox="1"/>
            <p:nvPr/>
          </p:nvSpPr>
          <p:spPr>
            <a:xfrm>
              <a:off x="117" y="906"/>
              <a:ext cx="44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896" name="文本框 24895"/>
            <p:cNvSpPr txBox="1"/>
            <p:nvPr/>
          </p:nvSpPr>
          <p:spPr>
            <a:xfrm>
              <a:off x="642" y="498"/>
              <a:ext cx="571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897" name="文本框 24896"/>
            <p:cNvSpPr txBox="1"/>
            <p:nvPr/>
          </p:nvSpPr>
          <p:spPr>
            <a:xfrm>
              <a:off x="1056" y="2184"/>
              <a:ext cx="5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898" name="文本框 24897"/>
            <p:cNvSpPr txBox="1"/>
            <p:nvPr/>
          </p:nvSpPr>
          <p:spPr>
            <a:xfrm>
              <a:off x="870" y="2670"/>
              <a:ext cx="5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899" name="任意多边形 24898"/>
            <p:cNvSpPr/>
            <p:nvPr/>
          </p:nvSpPr>
          <p:spPr>
            <a:xfrm>
              <a:off x="238" y="739"/>
              <a:ext cx="1212" cy="919"/>
            </a:xfrm>
            <a:custGeom>
              <a:avLst/>
              <a:gdLst/>
              <a:ahLst/>
              <a:cxnLst/>
              <a:rect l="0" t="0" r="0" b="0"/>
              <a:pathLst>
                <a:path w="6934" h="5262">
                  <a:moveTo>
                    <a:pt x="0" y="2407"/>
                  </a:moveTo>
                  <a:lnTo>
                    <a:pt x="2895" y="0"/>
                  </a:lnTo>
                  <a:lnTo>
                    <a:pt x="6934" y="5262"/>
                  </a:lnTo>
                  <a:lnTo>
                    <a:pt x="0" y="2407"/>
                  </a:lnTo>
                  <a:lnTo>
                    <a:pt x="1" y="2407"/>
                  </a:lnTo>
                </a:path>
              </a:pathLst>
            </a:custGeom>
            <a:solidFill>
              <a:srgbClr val="66FFFF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" name="任意多边形 24899"/>
            <p:cNvSpPr/>
            <p:nvPr/>
          </p:nvSpPr>
          <p:spPr>
            <a:xfrm>
              <a:off x="929" y="1852"/>
              <a:ext cx="2" cy="921"/>
            </a:xfrm>
            <a:custGeom>
              <a:avLst/>
              <a:gdLst/>
              <a:ahLst/>
              <a:cxnLst/>
              <a:rect l="0" t="0" r="0" b="0"/>
              <a:pathLst>
                <a:path w="1" h="5263">
                  <a:moveTo>
                    <a:pt x="0" y="0"/>
                  </a:moveTo>
                  <a:lnTo>
                    <a:pt x="0" y="5263"/>
                  </a:lnTo>
                  <a:lnTo>
                    <a:pt x="1" y="5263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" name="任意多边形 24900"/>
            <p:cNvSpPr/>
            <p:nvPr/>
          </p:nvSpPr>
          <p:spPr>
            <a:xfrm>
              <a:off x="929" y="2773"/>
              <a:ext cx="1333" cy="2"/>
            </a:xfrm>
            <a:custGeom>
              <a:avLst/>
              <a:gdLst/>
              <a:ahLst/>
              <a:cxnLst/>
              <a:rect l="0" t="0" r="0" b="0"/>
              <a:pathLst>
                <a:path w="7622">
                  <a:moveTo>
                    <a:pt x="0" y="0"/>
                  </a:moveTo>
                  <a:lnTo>
                    <a:pt x="7621" y="0"/>
                  </a:lnTo>
                  <a:lnTo>
                    <a:pt x="762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2" name="任意多边形 24901"/>
            <p:cNvSpPr/>
            <p:nvPr/>
          </p:nvSpPr>
          <p:spPr>
            <a:xfrm>
              <a:off x="1093" y="2430"/>
              <a:ext cx="826" cy="1"/>
            </a:xfrm>
            <a:custGeom>
              <a:avLst/>
              <a:gdLst/>
              <a:ahLst/>
              <a:cxnLst/>
              <a:rect l="0" t="0" r="0" b="0"/>
              <a:pathLst>
                <a:path w="4724">
                  <a:moveTo>
                    <a:pt x="0" y="0"/>
                  </a:moveTo>
                  <a:lnTo>
                    <a:pt x="4723" y="0"/>
                  </a:lnTo>
                  <a:lnTo>
                    <a:pt x="4724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3" name="任意多边形 24902"/>
            <p:cNvSpPr/>
            <p:nvPr/>
          </p:nvSpPr>
          <p:spPr>
            <a:xfrm>
              <a:off x="1856" y="2487"/>
              <a:ext cx="120" cy="1"/>
            </a:xfrm>
            <a:custGeom>
              <a:avLst/>
              <a:gdLst/>
              <a:ahLst/>
              <a:cxnLst/>
              <a:rect l="0" t="0" r="0" b="0"/>
              <a:pathLst>
                <a:path w="685">
                  <a:moveTo>
                    <a:pt x="0" y="0"/>
                  </a:moveTo>
                  <a:lnTo>
                    <a:pt x="684" y="0"/>
                  </a:lnTo>
                  <a:lnTo>
                    <a:pt x="68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4" name="任意多边形 24903"/>
            <p:cNvSpPr/>
            <p:nvPr/>
          </p:nvSpPr>
          <p:spPr>
            <a:xfrm>
              <a:off x="929" y="2430"/>
              <a:ext cx="927" cy="343"/>
            </a:xfrm>
            <a:custGeom>
              <a:avLst/>
              <a:gdLst/>
              <a:ahLst/>
              <a:cxnLst/>
              <a:rect l="0" t="0" r="0" b="0"/>
              <a:pathLst>
                <a:path w="5304" h="1959">
                  <a:moveTo>
                    <a:pt x="939" y="0"/>
                  </a:moveTo>
                  <a:lnTo>
                    <a:pt x="5304" y="326"/>
                  </a:lnTo>
                  <a:lnTo>
                    <a:pt x="0" y="1959"/>
                  </a:lnTo>
                  <a:lnTo>
                    <a:pt x="939" y="0"/>
                  </a:lnTo>
                  <a:lnTo>
                    <a:pt x="940" y="0"/>
                  </a:lnTo>
                </a:path>
              </a:pathLst>
            </a:custGeom>
            <a:solidFill>
              <a:srgbClr val="66FFFF">
                <a:alpha val="100000"/>
              </a:srgbClr>
            </a:solidFill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5" name="任意多边形 24904"/>
            <p:cNvSpPr/>
            <p:nvPr/>
          </p:nvSpPr>
          <p:spPr>
            <a:xfrm>
              <a:off x="1093" y="1088"/>
              <a:ext cx="2" cy="1342"/>
            </a:xfrm>
            <a:custGeom>
              <a:avLst/>
              <a:gdLst/>
              <a:ahLst/>
              <a:cxnLst/>
              <a:rect l="0" t="0" r="0" b="0"/>
              <a:pathLst>
                <a:path w="1" h="7669">
                  <a:moveTo>
                    <a:pt x="0" y="0"/>
                  </a:moveTo>
                  <a:lnTo>
                    <a:pt x="0" y="7669"/>
                  </a:lnTo>
                  <a:lnTo>
                    <a:pt x="1" y="7669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6" name="任意多边形 24905"/>
            <p:cNvSpPr/>
            <p:nvPr/>
          </p:nvSpPr>
          <p:spPr>
            <a:xfrm>
              <a:off x="1856" y="2066"/>
              <a:ext cx="2" cy="421"/>
            </a:xfrm>
            <a:custGeom>
              <a:avLst/>
              <a:gdLst/>
              <a:ahLst/>
              <a:cxnLst/>
              <a:rect l="0" t="0" r="0" b="0"/>
              <a:pathLst>
                <a:path w="1" h="2406">
                  <a:moveTo>
                    <a:pt x="0" y="0"/>
                  </a:moveTo>
                  <a:lnTo>
                    <a:pt x="0" y="2406"/>
                  </a:lnTo>
                  <a:lnTo>
                    <a:pt x="1" y="240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7" name="任意多边形 24906"/>
            <p:cNvSpPr/>
            <p:nvPr/>
          </p:nvSpPr>
          <p:spPr>
            <a:xfrm>
              <a:off x="1919" y="1088"/>
              <a:ext cx="2" cy="1342"/>
            </a:xfrm>
            <a:custGeom>
              <a:avLst/>
              <a:gdLst/>
              <a:ahLst/>
              <a:cxnLst/>
              <a:rect l="0" t="0" r="0" b="0"/>
              <a:pathLst>
                <a:path w="1" h="7669">
                  <a:moveTo>
                    <a:pt x="0" y="766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8" name="任意多边形 24907"/>
            <p:cNvSpPr/>
            <p:nvPr/>
          </p:nvSpPr>
          <p:spPr>
            <a:xfrm>
              <a:off x="1976" y="2066"/>
              <a:ext cx="1" cy="421"/>
            </a:xfrm>
            <a:custGeom>
              <a:avLst/>
              <a:gdLst/>
              <a:ahLst/>
              <a:cxnLst/>
              <a:rect l="0" t="0" r="0" b="0"/>
              <a:pathLst>
                <a:path w="1" h="2406">
                  <a:moveTo>
                    <a:pt x="0" y="240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9" name="任意多边形 24908"/>
            <p:cNvSpPr/>
            <p:nvPr/>
          </p:nvSpPr>
          <p:spPr>
            <a:xfrm>
              <a:off x="2262" y="1852"/>
              <a:ext cx="2" cy="921"/>
            </a:xfrm>
            <a:custGeom>
              <a:avLst/>
              <a:gdLst/>
              <a:ahLst/>
              <a:cxnLst/>
              <a:rect l="0" t="0" r="0" b="0"/>
              <a:pathLst>
                <a:path w="1" h="5263">
                  <a:moveTo>
                    <a:pt x="0" y="526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0" name="任意多边形 24909"/>
            <p:cNvSpPr/>
            <p:nvPr/>
          </p:nvSpPr>
          <p:spPr>
            <a:xfrm>
              <a:off x="1856" y="2066"/>
              <a:ext cx="120" cy="2"/>
            </a:xfrm>
            <a:custGeom>
              <a:avLst/>
              <a:gdLst/>
              <a:ahLst/>
              <a:cxnLst/>
              <a:rect l="0" t="0" r="0" b="0"/>
              <a:pathLst>
                <a:path w="685">
                  <a:moveTo>
                    <a:pt x="0" y="0"/>
                  </a:moveTo>
                  <a:lnTo>
                    <a:pt x="684" y="0"/>
                  </a:lnTo>
                  <a:lnTo>
                    <a:pt x="68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1" name="任意多边形 24910"/>
            <p:cNvSpPr/>
            <p:nvPr/>
          </p:nvSpPr>
          <p:spPr>
            <a:xfrm>
              <a:off x="929" y="1852"/>
              <a:ext cx="1333" cy="2"/>
            </a:xfrm>
            <a:custGeom>
              <a:avLst/>
              <a:gdLst/>
              <a:ahLst/>
              <a:cxnLst/>
              <a:rect l="0" t="0" r="0" b="0"/>
              <a:pathLst>
                <a:path w="7622">
                  <a:moveTo>
                    <a:pt x="0" y="0"/>
                  </a:moveTo>
                  <a:lnTo>
                    <a:pt x="7621" y="0"/>
                  </a:lnTo>
                  <a:lnTo>
                    <a:pt x="762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2" name="任意多边形 24911"/>
            <p:cNvSpPr/>
            <p:nvPr/>
          </p:nvSpPr>
          <p:spPr>
            <a:xfrm>
              <a:off x="1093" y="1088"/>
              <a:ext cx="826" cy="2"/>
            </a:xfrm>
            <a:custGeom>
              <a:avLst/>
              <a:gdLst/>
              <a:ahLst/>
              <a:cxnLst/>
              <a:rect l="0" t="0" r="0" b="0"/>
              <a:pathLst>
                <a:path w="4724">
                  <a:moveTo>
                    <a:pt x="0" y="0"/>
                  </a:moveTo>
                  <a:lnTo>
                    <a:pt x="4723" y="0"/>
                  </a:lnTo>
                  <a:lnTo>
                    <a:pt x="4724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3" name="任意多边形 24912"/>
            <p:cNvSpPr/>
            <p:nvPr/>
          </p:nvSpPr>
          <p:spPr>
            <a:xfrm>
              <a:off x="1919" y="1088"/>
              <a:ext cx="343" cy="978"/>
            </a:xfrm>
            <a:custGeom>
              <a:avLst/>
              <a:gdLst/>
              <a:ahLst/>
              <a:cxnLst/>
              <a:rect l="0" t="0" r="0" b="0"/>
              <a:pathLst>
                <a:path w="1959" h="5589">
                  <a:moveTo>
                    <a:pt x="0" y="0"/>
                  </a:moveTo>
                  <a:lnTo>
                    <a:pt x="1959" y="4365"/>
                  </a:lnTo>
                  <a:lnTo>
                    <a:pt x="326" y="5589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solidFill>
              <a:srgbClr val="66FFFF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4" name="任意多边形 24913"/>
            <p:cNvSpPr/>
            <p:nvPr/>
          </p:nvSpPr>
          <p:spPr>
            <a:xfrm>
              <a:off x="238" y="2080"/>
              <a:ext cx="691" cy="693"/>
            </a:xfrm>
            <a:custGeom>
              <a:avLst/>
              <a:gdLst/>
              <a:ahLst/>
              <a:cxnLst/>
              <a:rect l="0" t="0" r="0" b="0"/>
              <a:pathLst>
                <a:path w="3953" h="3957">
                  <a:moveTo>
                    <a:pt x="0" y="0"/>
                  </a:moveTo>
                  <a:lnTo>
                    <a:pt x="3952" y="3957"/>
                  </a:lnTo>
                  <a:lnTo>
                    <a:pt x="3953" y="395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5" name="任意多边形 24914"/>
            <p:cNvSpPr/>
            <p:nvPr/>
          </p:nvSpPr>
          <p:spPr>
            <a:xfrm>
              <a:off x="744" y="2080"/>
              <a:ext cx="349" cy="350"/>
            </a:xfrm>
            <a:custGeom>
              <a:avLst/>
              <a:gdLst/>
              <a:ahLst/>
              <a:cxnLst/>
              <a:rect l="0" t="0" r="0" b="0"/>
              <a:pathLst>
                <a:path w="1997" h="1998">
                  <a:moveTo>
                    <a:pt x="0" y="0"/>
                  </a:moveTo>
                  <a:lnTo>
                    <a:pt x="1996" y="1998"/>
                  </a:lnTo>
                  <a:lnTo>
                    <a:pt x="1997" y="199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6" name="任意多边形 24915"/>
            <p:cNvSpPr/>
            <p:nvPr/>
          </p:nvSpPr>
          <p:spPr>
            <a:xfrm>
              <a:off x="1450" y="2080"/>
              <a:ext cx="406" cy="407"/>
            </a:xfrm>
            <a:custGeom>
              <a:avLst/>
              <a:gdLst/>
              <a:ahLst/>
              <a:cxnLst/>
              <a:rect l="0" t="0" r="0" b="0"/>
              <a:pathLst>
                <a:path w="2323" h="2324">
                  <a:moveTo>
                    <a:pt x="0" y="0"/>
                  </a:moveTo>
                  <a:lnTo>
                    <a:pt x="2322" y="2324"/>
                  </a:lnTo>
                  <a:lnTo>
                    <a:pt x="2323" y="232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7" name="任意多边形 24916"/>
            <p:cNvSpPr/>
            <p:nvPr/>
          </p:nvSpPr>
          <p:spPr>
            <a:xfrm>
              <a:off x="238" y="1159"/>
              <a:ext cx="2" cy="921"/>
            </a:xfrm>
            <a:custGeom>
              <a:avLst/>
              <a:gdLst/>
              <a:ahLst/>
              <a:cxnLst/>
              <a:rect l="0" t="0" r="0" b="0"/>
              <a:pathLst>
                <a:path w="1" h="5262">
                  <a:moveTo>
                    <a:pt x="0" y="526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8" name="任意多边形 24917"/>
            <p:cNvSpPr/>
            <p:nvPr/>
          </p:nvSpPr>
          <p:spPr>
            <a:xfrm>
              <a:off x="744" y="739"/>
              <a:ext cx="1" cy="1341"/>
            </a:xfrm>
            <a:custGeom>
              <a:avLst/>
              <a:gdLst/>
              <a:ahLst/>
              <a:cxnLst/>
              <a:rect l="0" t="0" r="0" b="0"/>
              <a:pathLst>
                <a:path w="1" h="7669">
                  <a:moveTo>
                    <a:pt x="0" y="766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19" name="任意多边形 24918"/>
            <p:cNvSpPr/>
            <p:nvPr/>
          </p:nvSpPr>
          <p:spPr>
            <a:xfrm>
              <a:off x="1450" y="1658"/>
              <a:ext cx="2" cy="422"/>
            </a:xfrm>
            <a:custGeom>
              <a:avLst/>
              <a:gdLst/>
              <a:ahLst/>
              <a:cxnLst/>
              <a:rect l="0" t="0" r="0" b="0"/>
              <a:pathLst>
                <a:path w="1" h="2407">
                  <a:moveTo>
                    <a:pt x="0" y="24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20" name="任意多边形 24919"/>
            <p:cNvSpPr/>
            <p:nvPr/>
          </p:nvSpPr>
          <p:spPr>
            <a:xfrm>
              <a:off x="238" y="1159"/>
              <a:ext cx="691" cy="693"/>
            </a:xfrm>
            <a:custGeom>
              <a:avLst/>
              <a:gdLst/>
              <a:ahLst/>
              <a:cxnLst/>
              <a:rect l="0" t="0" r="0" b="0"/>
              <a:pathLst>
                <a:path w="3953" h="3956">
                  <a:moveTo>
                    <a:pt x="0" y="0"/>
                  </a:moveTo>
                  <a:lnTo>
                    <a:pt x="3952" y="3956"/>
                  </a:lnTo>
                  <a:lnTo>
                    <a:pt x="3953" y="395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21" name="任意多边形 24920"/>
            <p:cNvSpPr/>
            <p:nvPr/>
          </p:nvSpPr>
          <p:spPr>
            <a:xfrm>
              <a:off x="744" y="739"/>
              <a:ext cx="349" cy="349"/>
            </a:xfrm>
            <a:custGeom>
              <a:avLst/>
              <a:gdLst/>
              <a:ahLst/>
              <a:cxnLst/>
              <a:rect l="0" t="0" r="0" b="0"/>
              <a:pathLst>
                <a:path w="1997" h="1998">
                  <a:moveTo>
                    <a:pt x="0" y="0"/>
                  </a:moveTo>
                  <a:lnTo>
                    <a:pt x="1996" y="1998"/>
                  </a:lnTo>
                  <a:lnTo>
                    <a:pt x="1997" y="199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22" name="任意多边形 24921"/>
            <p:cNvSpPr/>
            <p:nvPr/>
          </p:nvSpPr>
          <p:spPr>
            <a:xfrm>
              <a:off x="1450" y="1658"/>
              <a:ext cx="406" cy="408"/>
            </a:xfrm>
            <a:custGeom>
              <a:avLst/>
              <a:gdLst/>
              <a:ahLst/>
              <a:cxnLst/>
              <a:rect l="0" t="0" r="0" b="0"/>
              <a:pathLst>
                <a:path w="2323" h="2325">
                  <a:moveTo>
                    <a:pt x="0" y="0"/>
                  </a:moveTo>
                  <a:lnTo>
                    <a:pt x="2322" y="2325"/>
                  </a:lnTo>
                  <a:lnTo>
                    <a:pt x="2323" y="2325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923" name="组合 24922"/>
          <p:cNvGrpSpPr/>
          <p:nvPr/>
        </p:nvGrpSpPr>
        <p:grpSpPr>
          <a:xfrm>
            <a:off x="4402138" y="885825"/>
            <a:ext cx="4870450" cy="4203700"/>
            <a:chOff x="2890" y="558"/>
            <a:chExt cx="3068" cy="2648"/>
          </a:xfrm>
        </p:grpSpPr>
        <p:sp>
          <p:nvSpPr>
            <p:cNvPr id="24924" name="文本框 24923"/>
            <p:cNvSpPr txBox="1"/>
            <p:nvPr/>
          </p:nvSpPr>
          <p:spPr>
            <a:xfrm>
              <a:off x="5382" y="978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4925" name="组合 24924"/>
            <p:cNvGrpSpPr/>
            <p:nvPr/>
          </p:nvGrpSpPr>
          <p:grpSpPr>
            <a:xfrm>
              <a:off x="2890" y="558"/>
              <a:ext cx="2726" cy="2648"/>
              <a:chOff x="2890" y="558"/>
              <a:chExt cx="2726" cy="2648"/>
            </a:xfrm>
          </p:grpSpPr>
          <p:sp>
            <p:nvSpPr>
              <p:cNvPr id="24926" name="任意多边形 24925"/>
              <p:cNvSpPr/>
              <p:nvPr/>
            </p:nvSpPr>
            <p:spPr>
              <a:xfrm>
                <a:off x="3109" y="799"/>
                <a:ext cx="858" cy="779"/>
              </a:xfrm>
              <a:custGeom>
                <a:avLst/>
                <a:gdLst/>
                <a:ahLst/>
                <a:cxnLst/>
                <a:rect l="0" t="0" r="0" b="0"/>
                <a:pathLst>
                  <a:path w="4906" h="4459">
                    <a:moveTo>
                      <a:pt x="2333" y="0"/>
                    </a:moveTo>
                    <a:lnTo>
                      <a:pt x="4906" y="4459"/>
                    </a:lnTo>
                    <a:lnTo>
                      <a:pt x="0" y="2272"/>
                    </a:lnTo>
                    <a:lnTo>
                      <a:pt x="2333" y="0"/>
                    </a:lnTo>
                    <a:lnTo>
                      <a:pt x="2335" y="0"/>
                    </a:lnTo>
                  </a:path>
                </a:pathLst>
              </a:custGeom>
              <a:solidFill>
                <a:srgbClr val="66FFFF"/>
              </a:solidFill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27" name="任意多边形 24926"/>
              <p:cNvSpPr/>
              <p:nvPr/>
            </p:nvSpPr>
            <p:spPr>
              <a:xfrm>
                <a:off x="4518" y="799"/>
                <a:ext cx="897" cy="779"/>
              </a:xfrm>
              <a:custGeom>
                <a:avLst/>
                <a:gdLst/>
                <a:ahLst/>
                <a:cxnLst/>
                <a:rect l="0" t="0" r="0" b="0"/>
                <a:pathLst>
                  <a:path w="5125" h="4459">
                    <a:moveTo>
                      <a:pt x="0" y="0"/>
                    </a:moveTo>
                    <a:lnTo>
                      <a:pt x="2589" y="4459"/>
                    </a:lnTo>
                    <a:lnTo>
                      <a:pt x="5125" y="2272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66FFFF"/>
              </a:solidFill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28" name="文本框 24927"/>
              <p:cNvSpPr txBox="1"/>
              <p:nvPr/>
            </p:nvSpPr>
            <p:spPr>
              <a:xfrm>
                <a:off x="2890" y="1024"/>
                <a:ext cx="57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'</a:t>
                </a:r>
                <a:endPara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929" name="文本框 24928"/>
              <p:cNvSpPr txBox="1"/>
              <p:nvPr/>
            </p:nvSpPr>
            <p:spPr>
              <a:xfrm>
                <a:off x="3368" y="584"/>
                <a:ext cx="57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'</a:t>
                </a:r>
                <a:endPara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930" name="文本框 24929"/>
              <p:cNvSpPr txBox="1"/>
              <p:nvPr/>
            </p:nvSpPr>
            <p:spPr>
              <a:xfrm>
                <a:off x="4432" y="558"/>
                <a:ext cx="65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"</a:t>
                </a:r>
                <a:endParaRPr lang="en-US" altLang="zh-CN" sz="2400" i="1"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931" name="文本框 24930"/>
              <p:cNvSpPr txBox="1"/>
              <p:nvPr/>
            </p:nvSpPr>
            <p:spPr>
              <a:xfrm>
                <a:off x="3952" y="1360"/>
                <a:ext cx="5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'</a:t>
                </a:r>
                <a:endPara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932" name="文本框 24931"/>
              <p:cNvSpPr txBox="1"/>
              <p:nvPr/>
            </p:nvSpPr>
            <p:spPr>
              <a:xfrm>
                <a:off x="4928" y="1474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"</a:t>
                </a:r>
                <a:endParaRPr lang="en-US" altLang="zh-CN" sz="2400" i="1"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933" name="文本框 24932"/>
              <p:cNvSpPr txBox="1"/>
              <p:nvPr/>
            </p:nvSpPr>
            <p:spPr>
              <a:xfrm>
                <a:off x="3484" y="1904"/>
                <a:ext cx="57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34" name="文本框 24933"/>
              <p:cNvSpPr txBox="1"/>
              <p:nvPr/>
            </p:nvSpPr>
            <p:spPr>
              <a:xfrm>
                <a:off x="2906" y="2888"/>
                <a:ext cx="57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35" name="文本框 24934"/>
              <p:cNvSpPr txBox="1"/>
              <p:nvPr/>
            </p:nvSpPr>
            <p:spPr>
              <a:xfrm>
                <a:off x="3922" y="2360"/>
                <a:ext cx="35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36" name="任意多边形 24935"/>
              <p:cNvSpPr/>
              <p:nvPr/>
            </p:nvSpPr>
            <p:spPr>
              <a:xfrm>
                <a:off x="3517" y="799"/>
                <a:ext cx="1" cy="1346"/>
              </a:xfrm>
              <a:custGeom>
                <a:avLst/>
                <a:gdLst/>
                <a:ahLst/>
                <a:cxnLst/>
                <a:rect l="0" t="0" r="0" b="0"/>
                <a:pathLst>
                  <a:path w="2" h="7695">
                    <a:moveTo>
                      <a:pt x="0" y="0"/>
                    </a:moveTo>
                    <a:lnTo>
                      <a:pt x="0" y="7695"/>
                    </a:lnTo>
                    <a:lnTo>
                      <a:pt x="2" y="7695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37" name="任意多边形 24936"/>
              <p:cNvSpPr/>
              <p:nvPr/>
            </p:nvSpPr>
            <p:spPr>
              <a:xfrm>
                <a:off x="3109" y="1194"/>
                <a:ext cx="2" cy="1848"/>
              </a:xfrm>
              <a:custGeom>
                <a:avLst/>
                <a:gdLst/>
                <a:ahLst/>
                <a:cxnLst/>
                <a:rect l="0" t="0" r="0" b="0"/>
                <a:pathLst>
                  <a:path w="1" h="10567">
                    <a:moveTo>
                      <a:pt x="0" y="0"/>
                    </a:moveTo>
                    <a:lnTo>
                      <a:pt x="0" y="10567"/>
                    </a:lnTo>
                    <a:lnTo>
                      <a:pt x="1" y="10567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38" name="任意多边形 24937"/>
              <p:cNvSpPr/>
              <p:nvPr/>
            </p:nvSpPr>
            <p:spPr>
              <a:xfrm>
                <a:off x="3967" y="1578"/>
                <a:ext cx="1" cy="1020"/>
              </a:xfrm>
              <a:custGeom>
                <a:avLst/>
                <a:gdLst/>
                <a:ahLst/>
                <a:cxnLst/>
                <a:rect l="0" t="0" r="0" b="0"/>
                <a:pathLst>
                  <a:path w="1" h="5828">
                    <a:moveTo>
                      <a:pt x="0" y="0"/>
                    </a:moveTo>
                    <a:lnTo>
                      <a:pt x="0" y="5828"/>
                    </a:lnTo>
                    <a:lnTo>
                      <a:pt x="1" y="582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39" name="任意多边形 24938"/>
              <p:cNvSpPr/>
              <p:nvPr/>
            </p:nvSpPr>
            <p:spPr>
              <a:xfrm>
                <a:off x="3517" y="799"/>
                <a:ext cx="1001" cy="1"/>
              </a:xfrm>
              <a:custGeom>
                <a:avLst/>
                <a:gdLst/>
                <a:ahLst/>
                <a:cxnLst/>
                <a:rect l="0" t="0" r="0" b="0"/>
                <a:pathLst>
                  <a:path w="5723">
                    <a:moveTo>
                      <a:pt x="0" y="0"/>
                    </a:moveTo>
                    <a:lnTo>
                      <a:pt x="5722" y="0"/>
                    </a:lnTo>
                    <a:lnTo>
                      <a:pt x="5723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0" name="任意多边形 24939"/>
              <p:cNvSpPr/>
              <p:nvPr/>
            </p:nvSpPr>
            <p:spPr>
              <a:xfrm>
                <a:off x="3109" y="1196"/>
                <a:ext cx="2306" cy="1"/>
              </a:xfrm>
              <a:custGeom>
                <a:avLst/>
                <a:gdLst/>
                <a:ahLst/>
                <a:cxnLst/>
                <a:rect l="0" t="0" r="0" b="0"/>
                <a:pathLst>
                  <a:path w="13181">
                    <a:moveTo>
                      <a:pt x="0" y="0"/>
                    </a:moveTo>
                    <a:lnTo>
                      <a:pt x="13180" y="0"/>
                    </a:lnTo>
                    <a:lnTo>
                      <a:pt x="1318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1" name="任意多边形 24940"/>
              <p:cNvSpPr/>
              <p:nvPr/>
            </p:nvSpPr>
            <p:spPr>
              <a:xfrm>
                <a:off x="3967" y="1578"/>
                <a:ext cx="1004" cy="2"/>
              </a:xfrm>
              <a:custGeom>
                <a:avLst/>
                <a:gdLst/>
                <a:ahLst/>
                <a:cxnLst/>
                <a:rect l="0" t="0" r="0" b="0"/>
                <a:pathLst>
                  <a:path w="5739">
                    <a:moveTo>
                      <a:pt x="0" y="0"/>
                    </a:moveTo>
                    <a:lnTo>
                      <a:pt x="5738" y="0"/>
                    </a:lnTo>
                    <a:lnTo>
                      <a:pt x="5739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2" name="任意多边形 24941"/>
              <p:cNvSpPr/>
              <p:nvPr/>
            </p:nvSpPr>
            <p:spPr>
              <a:xfrm>
                <a:off x="2985" y="1863"/>
                <a:ext cx="2631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48">
                    <a:moveTo>
                      <a:pt x="0" y="0"/>
                    </a:moveTo>
                    <a:lnTo>
                      <a:pt x="15047" y="0"/>
                    </a:lnTo>
                    <a:lnTo>
                      <a:pt x="15048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3" name="任意多边形 24942"/>
              <p:cNvSpPr/>
              <p:nvPr/>
            </p:nvSpPr>
            <p:spPr>
              <a:xfrm>
                <a:off x="4237" y="633"/>
                <a:ext cx="2" cy="2573"/>
              </a:xfrm>
              <a:custGeom>
                <a:avLst/>
                <a:gdLst/>
                <a:ahLst/>
                <a:cxnLst/>
                <a:rect l="0" t="0" r="0" b="0"/>
                <a:pathLst>
                  <a:path w="1" h="14704">
                    <a:moveTo>
                      <a:pt x="0" y="0"/>
                    </a:moveTo>
                    <a:lnTo>
                      <a:pt x="0" y="14704"/>
                    </a:lnTo>
                    <a:lnTo>
                      <a:pt x="1" y="14704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4" name="任意多边形 24943"/>
              <p:cNvSpPr/>
              <p:nvPr/>
            </p:nvSpPr>
            <p:spPr>
              <a:xfrm>
                <a:off x="4237" y="1863"/>
                <a:ext cx="1234" cy="1236"/>
              </a:xfrm>
              <a:custGeom>
                <a:avLst/>
                <a:gdLst/>
                <a:ahLst/>
                <a:cxnLst/>
                <a:rect l="0" t="0" r="0" b="0"/>
                <a:pathLst>
                  <a:path w="7055" h="7061">
                    <a:moveTo>
                      <a:pt x="0" y="0"/>
                    </a:moveTo>
                    <a:lnTo>
                      <a:pt x="7054" y="7061"/>
                    </a:lnTo>
                    <a:lnTo>
                      <a:pt x="7055" y="706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5" name="任意多边形 24944"/>
              <p:cNvSpPr/>
              <p:nvPr/>
            </p:nvSpPr>
            <p:spPr>
              <a:xfrm>
                <a:off x="3517" y="2145"/>
                <a:ext cx="1001" cy="1"/>
              </a:xfrm>
              <a:custGeom>
                <a:avLst/>
                <a:gdLst/>
                <a:ahLst/>
                <a:cxnLst/>
                <a:rect l="0" t="0" r="0" b="0"/>
                <a:pathLst>
                  <a:path w="5723">
                    <a:moveTo>
                      <a:pt x="0" y="0"/>
                    </a:moveTo>
                    <a:lnTo>
                      <a:pt x="5722" y="0"/>
                    </a:lnTo>
                    <a:lnTo>
                      <a:pt x="5723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6" name="任意多边形 24945"/>
              <p:cNvSpPr/>
              <p:nvPr/>
            </p:nvSpPr>
            <p:spPr>
              <a:xfrm>
                <a:off x="3967" y="2598"/>
                <a:ext cx="1004" cy="2"/>
              </a:xfrm>
              <a:custGeom>
                <a:avLst/>
                <a:gdLst/>
                <a:ahLst/>
                <a:cxnLst/>
                <a:rect l="0" t="0" r="0" b="0"/>
                <a:pathLst>
                  <a:path w="5739">
                    <a:moveTo>
                      <a:pt x="0" y="0"/>
                    </a:moveTo>
                    <a:lnTo>
                      <a:pt x="5738" y="0"/>
                    </a:lnTo>
                    <a:lnTo>
                      <a:pt x="5739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7" name="任意多边形 24946"/>
              <p:cNvSpPr/>
              <p:nvPr/>
            </p:nvSpPr>
            <p:spPr>
              <a:xfrm>
                <a:off x="3109" y="3042"/>
                <a:ext cx="2306" cy="2"/>
              </a:xfrm>
              <a:custGeom>
                <a:avLst/>
                <a:gdLst/>
                <a:ahLst/>
                <a:cxnLst/>
                <a:rect l="0" t="0" r="0" b="0"/>
                <a:pathLst>
                  <a:path w="13181">
                    <a:moveTo>
                      <a:pt x="0" y="0"/>
                    </a:moveTo>
                    <a:lnTo>
                      <a:pt x="13180" y="0"/>
                    </a:lnTo>
                    <a:lnTo>
                      <a:pt x="1318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8" name="任意多边形 24947"/>
              <p:cNvSpPr/>
              <p:nvPr/>
            </p:nvSpPr>
            <p:spPr>
              <a:xfrm>
                <a:off x="3109" y="2145"/>
                <a:ext cx="858" cy="897"/>
              </a:xfrm>
              <a:custGeom>
                <a:avLst/>
                <a:gdLst/>
                <a:ahLst/>
                <a:cxnLst/>
                <a:rect l="0" t="0" r="0" b="0"/>
                <a:pathLst>
                  <a:path w="4906" h="5130">
                    <a:moveTo>
                      <a:pt x="2333" y="0"/>
                    </a:moveTo>
                    <a:lnTo>
                      <a:pt x="4906" y="2592"/>
                    </a:lnTo>
                    <a:lnTo>
                      <a:pt x="0" y="5130"/>
                    </a:lnTo>
                    <a:lnTo>
                      <a:pt x="2333" y="0"/>
                    </a:lnTo>
                    <a:lnTo>
                      <a:pt x="2335" y="0"/>
                    </a:lnTo>
                  </a:path>
                </a:pathLst>
              </a:custGeom>
              <a:solidFill>
                <a:srgbClr val="66FFFF"/>
              </a:solidFill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9" name="任意多边形 24948"/>
              <p:cNvSpPr/>
              <p:nvPr/>
            </p:nvSpPr>
            <p:spPr>
              <a:xfrm>
                <a:off x="4518" y="799"/>
                <a:ext cx="1" cy="1346"/>
              </a:xfrm>
              <a:custGeom>
                <a:avLst/>
                <a:gdLst/>
                <a:ahLst/>
                <a:cxnLst/>
                <a:rect l="0" t="0" r="0" b="0"/>
                <a:pathLst>
                  <a:path w="1" h="7695">
                    <a:moveTo>
                      <a:pt x="0" y="769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50" name="任意多边形 24949"/>
              <p:cNvSpPr/>
              <p:nvPr/>
            </p:nvSpPr>
            <p:spPr>
              <a:xfrm>
                <a:off x="4971" y="1578"/>
                <a:ext cx="1" cy="1020"/>
              </a:xfrm>
              <a:custGeom>
                <a:avLst/>
                <a:gdLst/>
                <a:ahLst/>
                <a:cxnLst/>
                <a:rect l="0" t="0" r="0" b="0"/>
                <a:pathLst>
                  <a:path w="1" h="5828">
                    <a:moveTo>
                      <a:pt x="0" y="582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51" name="任意多边形 24950"/>
              <p:cNvSpPr/>
              <p:nvPr/>
            </p:nvSpPr>
            <p:spPr>
              <a:xfrm>
                <a:off x="5415" y="1196"/>
                <a:ext cx="1" cy="1846"/>
              </a:xfrm>
              <a:custGeom>
                <a:avLst/>
                <a:gdLst/>
                <a:ahLst/>
                <a:cxnLst/>
                <a:rect l="0" t="0" r="0" b="0"/>
                <a:pathLst>
                  <a:path w="1" h="10553">
                    <a:moveTo>
                      <a:pt x="0" y="1055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952" name="组合 24951"/>
          <p:cNvGrpSpPr/>
          <p:nvPr/>
        </p:nvGrpSpPr>
        <p:grpSpPr>
          <a:xfrm>
            <a:off x="966788" y="1343025"/>
            <a:ext cx="2162175" cy="2295525"/>
            <a:chOff x="726" y="846"/>
            <a:chExt cx="1362" cy="1446"/>
          </a:xfrm>
        </p:grpSpPr>
        <p:sp>
          <p:nvSpPr>
            <p:cNvPr id="24953" name="文本框 24952"/>
            <p:cNvSpPr txBox="1"/>
            <p:nvPr/>
          </p:nvSpPr>
          <p:spPr>
            <a:xfrm>
              <a:off x="726" y="176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954" name="文本框 24953"/>
            <p:cNvSpPr txBox="1"/>
            <p:nvPr/>
          </p:nvSpPr>
          <p:spPr>
            <a:xfrm>
              <a:off x="1068" y="84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955" name="任意多边形 24954"/>
            <p:cNvSpPr/>
            <p:nvPr/>
          </p:nvSpPr>
          <p:spPr>
            <a:xfrm>
              <a:off x="929" y="1088"/>
              <a:ext cx="927" cy="978"/>
            </a:xfrm>
            <a:custGeom>
              <a:avLst/>
              <a:gdLst/>
              <a:ahLst/>
              <a:cxnLst/>
              <a:rect l="0" t="0" r="0" b="0"/>
              <a:pathLst>
                <a:path w="5304" h="5589">
                  <a:moveTo>
                    <a:pt x="939" y="0"/>
                  </a:moveTo>
                  <a:lnTo>
                    <a:pt x="0" y="4365"/>
                  </a:lnTo>
                  <a:lnTo>
                    <a:pt x="5304" y="5589"/>
                  </a:lnTo>
                  <a:lnTo>
                    <a:pt x="939" y="0"/>
                  </a:lnTo>
                  <a:lnTo>
                    <a:pt x="940" y="0"/>
                  </a:lnTo>
                </a:path>
              </a:pathLst>
            </a:custGeom>
            <a:solidFill>
              <a:srgbClr val="FFCCFF"/>
            </a:solidFill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56" name="文本框 24955"/>
            <p:cNvSpPr txBox="1"/>
            <p:nvPr/>
          </p:nvSpPr>
          <p:spPr>
            <a:xfrm>
              <a:off x="1656" y="200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4959" name="矩形 24958"/>
          <p:cNvSpPr/>
          <p:nvPr/>
        </p:nvSpPr>
        <p:spPr>
          <a:xfrm>
            <a:off x="441325" y="5094288"/>
            <a:ext cx="84931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投影特性：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三投影均具有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类似性，且不反映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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的真实角度。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/>
          <p:cNvSpPr>
            <a:spLocks noChangeShapeType="1"/>
          </p:cNvSpPr>
          <p:nvPr/>
        </p:nvSpPr>
        <p:spPr bwMode="auto">
          <a:xfrm flipV="1">
            <a:off x="2740025" y="1935163"/>
            <a:ext cx="1524000" cy="1524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 flipV="1">
            <a:off x="2765425" y="1935163"/>
            <a:ext cx="1498600" cy="150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124200" y="2414588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a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97313" y="1654175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c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980113" y="32305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lang="en-US" altLang="zh-CN" sz="2000" b="1" i="0">
              <a:latin typeface="Italic" panose="00000400000000000000" pitchFamily="2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588000" y="1563688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c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554538" y="2300288"/>
            <a:ext cx="46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a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3516313" y="2709863"/>
            <a:ext cx="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4278313" y="1935163"/>
            <a:ext cx="0" cy="288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352675" y="3776663"/>
            <a:ext cx="4116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4597400" y="1668463"/>
            <a:ext cx="0" cy="373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V="1">
            <a:off x="2754313" y="4054475"/>
            <a:ext cx="762000" cy="1093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516313" y="40544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2754313" y="4816475"/>
            <a:ext cx="1524000" cy="331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2754313" y="3459163"/>
            <a:ext cx="0" cy="168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611438" y="3333750"/>
            <a:ext cx="2873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800" b="1" i="0">
                <a:latin typeface="Italic" panose="00000400000000000000" pitchFamily="2" charset="0"/>
              </a:rPr>
              <a:t>●</a:t>
            </a:r>
            <a:endParaRPr lang="en-US" altLang="zh-CN" sz="800" b="1" i="0">
              <a:latin typeface="Italic" panose="00000400000000000000" pitchFamily="2" charset="0"/>
            </a:endParaRP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3167063" y="380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a</a:t>
            </a:r>
            <a:endParaRPr lang="en-US" altLang="zh-CN" sz="2000" b="1" i="0">
              <a:latin typeface="Italic" panose="00000400000000000000" pitchFamily="2" charset="0"/>
            </a:endParaRP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419350" y="5000625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  <a:endParaRPr lang="en-US" altLang="zh-CN" sz="2000" b="1" i="0">
              <a:latin typeface="Italic" panose="00000400000000000000" pitchFamily="2" charset="0"/>
            </a:endParaRP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244975" y="46529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c</a:t>
            </a:r>
            <a:endParaRPr lang="en-US" altLang="zh-CN" sz="2000" b="1" i="0">
              <a:latin typeface="Italic" panose="00000400000000000000" pitchFamily="2" charset="0"/>
            </a:endParaRP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2300288" y="3273425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4597400" y="3776663"/>
            <a:ext cx="1454150" cy="1454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>
            <a:off x="3516313" y="4054475"/>
            <a:ext cx="1362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3498850" y="2698750"/>
            <a:ext cx="139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 flipV="1">
            <a:off x="4878388" y="2681288"/>
            <a:ext cx="0" cy="1373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>
            <a:off x="4264025" y="4816475"/>
            <a:ext cx="137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 flipV="1">
            <a:off x="5637213" y="1935163"/>
            <a:ext cx="0" cy="288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4278313" y="1935163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2740025" y="3459163"/>
            <a:ext cx="322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2754313" y="5148263"/>
            <a:ext cx="3211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56" name="Line 32"/>
          <p:cNvSpPr>
            <a:spLocks noChangeShapeType="1"/>
          </p:cNvSpPr>
          <p:nvPr/>
        </p:nvSpPr>
        <p:spPr bwMode="auto">
          <a:xfrm flipV="1">
            <a:off x="5965825" y="3459163"/>
            <a:ext cx="0" cy="168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4878388" y="2698750"/>
            <a:ext cx="1087437" cy="760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58" name="Line 34"/>
          <p:cNvSpPr>
            <a:spLocks noChangeShapeType="1"/>
          </p:cNvSpPr>
          <p:nvPr/>
        </p:nvSpPr>
        <p:spPr bwMode="auto">
          <a:xfrm flipH="1" flipV="1">
            <a:off x="5637213" y="1935163"/>
            <a:ext cx="328612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 flipV="1">
            <a:off x="4878388" y="1935163"/>
            <a:ext cx="758825" cy="74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379" name="Text Box 36"/>
          <p:cNvSpPr txBox="1">
            <a:spLocks noChangeArrowheads="1"/>
          </p:cNvSpPr>
          <p:nvPr/>
        </p:nvSpPr>
        <p:spPr bwMode="auto">
          <a:xfrm>
            <a:off x="393700" y="166688"/>
            <a:ext cx="884729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i="0" dirty="0">
                <a:latin typeface="Italic" panose="00000400000000000000" pitchFamily="2" charset="0"/>
              </a:rPr>
              <a:t>例</a:t>
            </a:r>
            <a:r>
              <a:rPr lang="zh-CN" altLang="en-US" sz="2800" b="1" i="0" dirty="0">
                <a:latin typeface="宋体" panose="02010600030101010101" pitchFamily="2" charset="-122"/>
              </a:rPr>
              <a:t>：正垂面</a:t>
            </a:r>
            <a:r>
              <a:rPr lang="en-US" altLang="zh-CN" sz="2800" b="1" i="0" dirty="0">
                <a:latin typeface="宋体" panose="02010600030101010101" pitchFamily="2" charset="-122"/>
              </a:rPr>
              <a:t>ABC</a:t>
            </a:r>
            <a:r>
              <a:rPr lang="zh-CN" altLang="en-US" sz="2800" b="1" i="0" dirty="0">
                <a:latin typeface="宋体" panose="02010600030101010101" pitchFamily="2" charset="-122"/>
              </a:rPr>
              <a:t>与</a:t>
            </a:r>
            <a:r>
              <a:rPr lang="en-US" altLang="zh-CN" sz="2800" b="1" i="0" dirty="0">
                <a:latin typeface="宋体" panose="02010600030101010101" pitchFamily="2" charset="-122"/>
              </a:rPr>
              <a:t>H</a:t>
            </a:r>
            <a:r>
              <a:rPr lang="zh-CN" altLang="zh-CN" sz="2800" b="1" i="0" dirty="0">
                <a:latin typeface="宋体" panose="02010600030101010101" pitchFamily="2" charset="-122"/>
              </a:rPr>
              <a:t>面的夹角为45°</a:t>
            </a:r>
            <a:r>
              <a:rPr lang="zh-CN" altLang="en-US" sz="2800" b="1" i="0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 smtClean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 smtClean="0">
                <a:latin typeface="宋体" panose="02010600030101010101" pitchFamily="2" charset="-122"/>
              </a:rPr>
              <a:t>点在</a:t>
            </a:r>
            <a:r>
              <a:rPr lang="en-US" altLang="zh-CN" sz="2800" b="1" i="0" dirty="0" smtClean="0">
                <a:latin typeface="宋体" panose="02010600030101010101" pitchFamily="2" charset="-122"/>
              </a:rPr>
              <a:t>B</a:t>
            </a:r>
            <a:r>
              <a:rPr lang="zh-CN" altLang="en-US" sz="2800" b="1" i="0" dirty="0" smtClean="0">
                <a:latin typeface="宋体" panose="02010600030101010101" pitchFamily="2" charset="-122"/>
              </a:rPr>
              <a:t>点的上方，</a:t>
            </a:r>
            <a:endParaRPr lang="en-US" altLang="zh-CN" sz="2800" b="1" i="0" dirty="0" smtClean="0">
              <a:latin typeface="宋体" panose="02010600030101010101" pitchFamily="2" charset="-122"/>
            </a:endParaRPr>
          </a:p>
          <a:p>
            <a:pPr algn="l" eaLnBrk="1" hangingPunct="1"/>
            <a:r>
              <a:rPr lang="zh-CN" altLang="en-US" sz="2800" b="1" i="0" dirty="0" smtClean="0">
                <a:latin typeface="宋体" panose="02010600030101010101" pitchFamily="2" charset="-122"/>
              </a:rPr>
              <a:t>已知</a:t>
            </a:r>
            <a:r>
              <a:rPr lang="zh-CN" altLang="en-US" sz="2800" b="1" i="0" dirty="0">
                <a:latin typeface="宋体" panose="02010600030101010101" pitchFamily="2" charset="-122"/>
              </a:rPr>
              <a:t>其水平</a:t>
            </a:r>
            <a:r>
              <a:rPr lang="zh-CN" altLang="en-US" sz="2800" b="1" i="0" dirty="0" smtClean="0">
                <a:latin typeface="宋体" panose="02010600030101010101" pitchFamily="2" charset="-122"/>
              </a:rPr>
              <a:t>投影及</a:t>
            </a:r>
            <a:r>
              <a:rPr lang="zh-CN" altLang="en-US" sz="2800" b="1" i="0" dirty="0">
                <a:latin typeface="宋体" panose="02010600030101010101" pitchFamily="2" charset="-122"/>
              </a:rPr>
              <a:t>顶点</a:t>
            </a:r>
            <a:r>
              <a:rPr lang="en-US" altLang="zh-CN" sz="2800" b="1" i="0" dirty="0">
                <a:latin typeface="宋体" panose="02010600030101010101" pitchFamily="2" charset="-122"/>
              </a:rPr>
              <a:t>B</a:t>
            </a:r>
            <a:r>
              <a:rPr lang="zh-CN" altLang="en-US" sz="2800" b="1" i="0" dirty="0">
                <a:latin typeface="宋体" panose="02010600030101010101" pitchFamily="2" charset="-122"/>
              </a:rPr>
              <a:t>的正面投影，求△</a:t>
            </a:r>
            <a:r>
              <a:rPr lang="en-US" altLang="zh-CN" sz="2800" b="1" i="0" dirty="0">
                <a:latin typeface="宋体" panose="02010600030101010101" pitchFamily="2" charset="-122"/>
              </a:rPr>
              <a:t>ABC</a:t>
            </a:r>
            <a:r>
              <a:rPr lang="zh-CN" altLang="en-US" sz="2800" b="1" i="0" dirty="0">
                <a:latin typeface="宋体" panose="02010600030101010101" pitchFamily="2" charset="-122"/>
              </a:rPr>
              <a:t>的</a:t>
            </a:r>
            <a:r>
              <a:rPr lang="zh-CN" altLang="en-US" sz="2800" b="1" i="0" dirty="0" smtClean="0">
                <a:latin typeface="宋体" panose="02010600030101010101" pitchFamily="2" charset="-122"/>
              </a:rPr>
              <a:t>正面</a:t>
            </a:r>
            <a:endParaRPr lang="en-US" altLang="zh-CN" sz="2800" b="1" i="0" dirty="0" smtClean="0">
              <a:latin typeface="宋体" panose="02010600030101010101" pitchFamily="2" charset="-122"/>
            </a:endParaRPr>
          </a:p>
          <a:p>
            <a:pPr algn="l" eaLnBrk="1" hangingPunct="1"/>
            <a:r>
              <a:rPr lang="zh-CN" altLang="en-US" sz="2800" b="1" i="0" dirty="0" smtClean="0">
                <a:latin typeface="宋体" panose="02010600030101010101" pitchFamily="2" charset="-122"/>
              </a:rPr>
              <a:t>投影</a:t>
            </a:r>
            <a:r>
              <a:rPr lang="zh-CN" altLang="en-US" sz="2800" b="1" i="0" dirty="0">
                <a:latin typeface="宋体" panose="02010600030101010101" pitchFamily="2" charset="-122"/>
              </a:rPr>
              <a:t>及</a:t>
            </a:r>
            <a:r>
              <a:rPr lang="zh-CN" altLang="en-US" sz="2800" b="1" i="0" dirty="0" smtClean="0">
                <a:latin typeface="宋体" panose="02010600030101010101" pitchFamily="2" charset="-122"/>
              </a:rPr>
              <a:t>侧面投影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grpSp>
        <p:nvGrpSpPr>
          <p:cNvPr id="103466" name="Group 42"/>
          <p:cNvGrpSpPr/>
          <p:nvPr/>
        </p:nvGrpSpPr>
        <p:grpSpPr bwMode="auto">
          <a:xfrm>
            <a:off x="2754313" y="2909888"/>
            <a:ext cx="868362" cy="647700"/>
            <a:chOff x="1735" y="1844"/>
            <a:chExt cx="547" cy="408"/>
          </a:xfrm>
        </p:grpSpPr>
        <p:sp>
          <p:nvSpPr>
            <p:cNvPr id="57382" name="Arc 39"/>
            <p:cNvSpPr/>
            <p:nvPr/>
          </p:nvSpPr>
          <p:spPr bwMode="auto">
            <a:xfrm>
              <a:off x="1735" y="1844"/>
              <a:ext cx="441" cy="349"/>
            </a:xfrm>
            <a:custGeom>
              <a:avLst/>
              <a:gdLst>
                <a:gd name="T0" fmla="*/ 332 w 21600"/>
                <a:gd name="T1" fmla="*/ 0 h 14212"/>
                <a:gd name="T2" fmla="*/ 441 w 21600"/>
                <a:gd name="T3" fmla="*/ 349 h 14212"/>
                <a:gd name="T4" fmla="*/ 0 w 21600"/>
                <a:gd name="T5" fmla="*/ 349 h 142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4212" fill="none" extrusionOk="0">
                  <a:moveTo>
                    <a:pt x="16265" y="0"/>
                  </a:moveTo>
                  <a:cubicBezTo>
                    <a:pt x="19704" y="3935"/>
                    <a:pt x="21600" y="8985"/>
                    <a:pt x="21600" y="14212"/>
                  </a:cubicBezTo>
                </a:path>
                <a:path w="21600" h="14212" stroke="0" extrusionOk="0">
                  <a:moveTo>
                    <a:pt x="16265" y="0"/>
                  </a:moveTo>
                  <a:cubicBezTo>
                    <a:pt x="19704" y="3935"/>
                    <a:pt x="21600" y="8985"/>
                    <a:pt x="21600" y="14212"/>
                  </a:cubicBezTo>
                  <a:lnTo>
                    <a:pt x="0" y="14212"/>
                  </a:lnTo>
                  <a:lnTo>
                    <a:pt x="16265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3" name="Text Box 40"/>
            <p:cNvSpPr txBox="1">
              <a:spLocks noChangeArrowheads="1"/>
            </p:cNvSpPr>
            <p:nvPr/>
          </p:nvSpPr>
          <p:spPr bwMode="auto">
            <a:xfrm>
              <a:off x="1811" y="1964"/>
              <a:ext cx="4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ISOCPEUR" panose="020B0604020202020204" pitchFamily="34" charset="0"/>
                </a:rPr>
                <a:t>45</a:t>
              </a:r>
              <a:r>
                <a:rPr lang="en-US" altLang="zh-CN" b="1">
                  <a:latin typeface="ISOCPEUR" panose="020B0604020202020204" pitchFamily="34" charset="0"/>
                </a:rPr>
                <a:t>°</a:t>
              </a:r>
              <a:endParaRPr lang="en-US" altLang="zh-CN" b="1">
                <a:latin typeface="ISOCPEUR" panose="020B0604020202020204" pitchFamily="34" charset="0"/>
              </a:endParaRPr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>
              <a:off x="1735" y="219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49" grpId="0" animBg="1"/>
      <p:bldP spid="103427" grpId="0" autoUpdateAnimBg="0"/>
      <p:bldP spid="103428" grpId="0" autoUpdateAnimBg="0"/>
      <p:bldP spid="103429" grpId="0" autoUpdateAnimBg="0"/>
      <p:bldP spid="103430" grpId="0" autoUpdateAnimBg="0"/>
      <p:bldP spid="103431" grpId="0" autoUpdateAnimBg="0"/>
      <p:bldP spid="103432" grpId="0" animBg="1"/>
      <p:bldP spid="103433" grpId="0" animBg="1"/>
      <p:bldP spid="103446" grpId="0" animBg="1"/>
      <p:bldP spid="103447" grpId="0" animBg="1"/>
      <p:bldP spid="103448" grpId="0" animBg="1"/>
      <p:bldP spid="103450" grpId="0" animBg="1"/>
      <p:bldP spid="103451" grpId="0" animBg="1"/>
      <p:bldP spid="103452" grpId="0" animBg="1"/>
      <p:bldP spid="103453" grpId="0" animBg="1"/>
      <p:bldP spid="103454" grpId="0" animBg="1"/>
      <p:bldP spid="103455" grpId="0" animBg="1"/>
      <p:bldP spid="103456" grpId="0" animBg="1"/>
      <p:bldP spid="103457" grpId="0" animBg="1"/>
      <p:bldP spid="103458" grpId="0" animBg="1"/>
      <p:bldP spid="1034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ChangeArrowheads="1"/>
          </p:cNvSpPr>
          <p:nvPr/>
        </p:nvSpPr>
        <p:spPr bwMode="auto">
          <a:xfrm>
            <a:off x="552450" y="4876800"/>
            <a:ext cx="3181350" cy="990600"/>
          </a:xfrm>
          <a:prstGeom prst="rightArrow">
            <a:avLst>
              <a:gd name="adj1" fmla="val 50000"/>
              <a:gd name="adj2" fmla="val 71308"/>
            </a:avLst>
          </a:prstGeom>
          <a:solidFill>
            <a:srgbClr val="66CC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9331" name="AutoShape 3"/>
          <p:cNvSpPr>
            <a:spLocks noChangeArrowheads="1"/>
          </p:cNvSpPr>
          <p:nvPr/>
        </p:nvSpPr>
        <p:spPr bwMode="auto">
          <a:xfrm>
            <a:off x="533400" y="3124200"/>
            <a:ext cx="3352800" cy="167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533400" y="1371600"/>
            <a:ext cx="3352800" cy="167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52400" y="40373"/>
            <a:ext cx="8523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小结：平面</a:t>
            </a:r>
            <a:r>
              <a:rPr lang="zh-CN" altLang="en-US" sz="36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在三投影面体系中的投影特性</a:t>
            </a:r>
            <a:endParaRPr lang="zh-CN" altLang="en-US" sz="3600" b="1" i="0" dirty="0">
              <a:latin typeface="Times New Roman" panose="02020603050405020304" pitchFamily="18" charset="0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974725" y="684213"/>
            <a:ext cx="721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i="0">
                <a:latin typeface="宋体" panose="02010600030101010101" pitchFamily="2" charset="-122"/>
              </a:rPr>
              <a:t>平面对于三投影面的位置可分为三类</a:t>
            </a:r>
            <a:r>
              <a:rPr lang="zh-CN" altLang="en-US" sz="3200" b="1" i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200" b="1" i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3911600" y="1905000"/>
            <a:ext cx="264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latin typeface="Times New Roman" panose="02020603050405020304" pitchFamily="18" charset="0"/>
              </a:rPr>
              <a:t>投影面垂直面</a:t>
            </a:r>
            <a:endParaRPr lang="zh-CN" altLang="en-US" sz="3200" b="1" i="0">
              <a:latin typeface="Times New Roman" panose="02020603050405020304" pitchFamily="18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3810000" y="3703638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i="0">
                <a:latin typeface="Times New Roman" panose="02020603050405020304" pitchFamily="18" charset="0"/>
              </a:rPr>
              <a:t> </a:t>
            </a:r>
            <a:r>
              <a:rPr lang="zh-CN" altLang="en-US" sz="3200" b="1" i="0">
                <a:latin typeface="Times New Roman" panose="02020603050405020304" pitchFamily="18" charset="0"/>
              </a:rPr>
              <a:t>投影面平行面</a:t>
            </a:r>
            <a:endParaRPr lang="zh-CN" altLang="en-US" sz="3200" b="1" i="0">
              <a:latin typeface="Times New Roman" panose="02020603050405020304" pitchFamily="18" charset="0"/>
            </a:endParaRP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3886200" y="51054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i="0">
                <a:latin typeface="Times New Roman" panose="02020603050405020304" pitchFamily="18" charset="0"/>
              </a:rPr>
              <a:t>一般</a:t>
            </a:r>
            <a:r>
              <a:rPr lang="zh-CN" altLang="en-US" sz="3200" b="1" i="0">
                <a:solidFill>
                  <a:srgbClr val="FF6600"/>
                </a:solidFill>
                <a:latin typeface="Times New Roman" panose="02020603050405020304" pitchFamily="18" charset="0"/>
              </a:rPr>
              <a:t>位置</a:t>
            </a:r>
            <a:r>
              <a:rPr lang="zh-CN" altLang="en-US" sz="3200" b="1" i="0">
                <a:latin typeface="Times New Roman" panose="02020603050405020304" pitchFamily="18" charset="0"/>
              </a:rPr>
              <a:t>平面</a:t>
            </a:r>
            <a:endParaRPr lang="zh-CN" altLang="en-US" sz="3200" b="1" i="0">
              <a:latin typeface="Times New Roman" panose="02020603050405020304" pitchFamily="18" charset="0"/>
            </a:endParaRPr>
          </a:p>
        </p:txBody>
      </p:sp>
      <p:grpSp>
        <p:nvGrpSpPr>
          <p:cNvPr id="99338" name="Group 10"/>
          <p:cNvGrpSpPr/>
          <p:nvPr/>
        </p:nvGrpSpPr>
        <p:grpSpPr bwMode="auto">
          <a:xfrm>
            <a:off x="3657600" y="2590800"/>
            <a:ext cx="2819400" cy="914400"/>
            <a:chOff x="2400" y="1632"/>
            <a:chExt cx="1776" cy="576"/>
          </a:xfrm>
        </p:grpSpPr>
        <p:sp>
          <p:nvSpPr>
            <p:cNvPr id="51225" name="AutoShape 11"/>
            <p:cNvSpPr>
              <a:spLocks noChangeArrowheads="1"/>
            </p:cNvSpPr>
            <p:nvPr/>
          </p:nvSpPr>
          <p:spPr bwMode="auto">
            <a:xfrm>
              <a:off x="2400" y="1632"/>
              <a:ext cx="1776" cy="576"/>
            </a:xfrm>
            <a:prstGeom prst="upDownArrowCallout">
              <a:avLst>
                <a:gd name="adj1" fmla="val 77083"/>
                <a:gd name="adj2" fmla="val 77083"/>
                <a:gd name="adj3" fmla="val 12500"/>
                <a:gd name="adj4" fmla="val 50000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26" name="Text Box 12"/>
            <p:cNvSpPr txBox="1">
              <a:spLocks noChangeArrowheads="1"/>
            </p:cNvSpPr>
            <p:nvPr/>
          </p:nvSpPr>
          <p:spPr bwMode="auto">
            <a:xfrm>
              <a:off x="2455" y="1711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i="0">
                  <a:latin typeface="Times New Roman" panose="02020603050405020304" pitchFamily="18" charset="0"/>
                </a:rPr>
                <a:t>特殊</a:t>
              </a:r>
              <a:r>
                <a:rPr lang="zh-CN" altLang="en-US" sz="3200" b="1" i="0">
                  <a:solidFill>
                    <a:srgbClr val="FF6600"/>
                  </a:solidFill>
                  <a:latin typeface="Times New Roman" panose="02020603050405020304" pitchFamily="18" charset="0"/>
                </a:rPr>
                <a:t>位置</a:t>
              </a:r>
              <a:r>
                <a:rPr lang="zh-CN" altLang="en-US" sz="3200" b="1" i="0">
                  <a:latin typeface="Times New Roman" panose="02020603050405020304" pitchFamily="18" charset="0"/>
                </a:rPr>
                <a:t>平面</a:t>
              </a:r>
              <a:endParaRPr lang="zh-CN" altLang="en-US" b="1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685800" y="1768475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latin typeface="Times New Roman" panose="02020603050405020304" pitchFamily="18" charset="0"/>
              </a:rPr>
              <a:t>垂直于某一投影面，倾斜于另两个投影面</a:t>
            </a:r>
            <a:endParaRPr lang="zh-CN" altLang="en-US" b="1" i="0">
              <a:latin typeface="Times New Roman" panose="02020603050405020304" pitchFamily="18" charset="0"/>
            </a:endParaRP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609600" y="3586163"/>
            <a:ext cx="342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0">
                <a:latin typeface="Times New Roman" panose="02020603050405020304" pitchFamily="18" charset="0"/>
              </a:rPr>
              <a:t>平行于某一投影面，</a:t>
            </a:r>
            <a:endParaRPr lang="zh-CN" altLang="en-US" b="1" i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b="1" i="0">
                <a:latin typeface="Times New Roman" panose="02020603050405020304" pitchFamily="18" charset="0"/>
              </a:rPr>
              <a:t>垂直于另两个投影面</a:t>
            </a:r>
            <a:endParaRPr lang="zh-CN" altLang="en-US" b="1" i="0">
              <a:latin typeface="Times New Roman" panose="02020603050405020304" pitchFamily="18" charset="0"/>
            </a:endParaRP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533400" y="5135563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0">
                <a:latin typeface="Times New Roman" panose="02020603050405020304" pitchFamily="18" charset="0"/>
              </a:rPr>
              <a:t>与三个投影面都倾斜</a:t>
            </a:r>
            <a:endParaRPr lang="zh-CN" altLang="en-US" b="1" i="0">
              <a:latin typeface="Times New Roman" panose="02020603050405020304" pitchFamily="18" charset="0"/>
            </a:endParaRPr>
          </a:p>
        </p:txBody>
      </p:sp>
      <p:grpSp>
        <p:nvGrpSpPr>
          <p:cNvPr id="99344" name="Group 16"/>
          <p:cNvGrpSpPr/>
          <p:nvPr/>
        </p:nvGrpSpPr>
        <p:grpSpPr bwMode="auto">
          <a:xfrm>
            <a:off x="6553200" y="1524000"/>
            <a:ext cx="1447800" cy="1433513"/>
            <a:chOff x="4128" y="969"/>
            <a:chExt cx="912" cy="903"/>
          </a:xfrm>
        </p:grpSpPr>
        <p:sp>
          <p:nvSpPr>
            <p:cNvPr id="51221" name="Text Box 17"/>
            <p:cNvSpPr txBox="1">
              <a:spLocks noChangeArrowheads="1"/>
            </p:cNvSpPr>
            <p:nvPr/>
          </p:nvSpPr>
          <p:spPr bwMode="auto">
            <a:xfrm>
              <a:off x="4134" y="969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i="0">
                  <a:latin typeface="Times New Roman" panose="02020603050405020304" pitchFamily="18" charset="0"/>
                </a:rPr>
                <a:t>正垂面</a:t>
              </a:r>
              <a:endParaRPr lang="zh-CN" altLang="en-US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1222" name="Text Box 18"/>
            <p:cNvSpPr txBox="1">
              <a:spLocks noChangeArrowheads="1"/>
            </p:cNvSpPr>
            <p:nvPr/>
          </p:nvSpPr>
          <p:spPr bwMode="auto">
            <a:xfrm>
              <a:off x="4134" y="1257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i="0">
                  <a:latin typeface="Times New Roman" panose="02020603050405020304" pitchFamily="18" charset="0"/>
                </a:rPr>
                <a:t>侧垂面</a:t>
              </a:r>
              <a:endParaRPr lang="zh-CN" altLang="en-US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1223" name="Text Box 19"/>
            <p:cNvSpPr txBox="1">
              <a:spLocks noChangeArrowheads="1"/>
            </p:cNvSpPr>
            <p:nvPr/>
          </p:nvSpPr>
          <p:spPr bwMode="auto">
            <a:xfrm>
              <a:off x="4134" y="1545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i="0">
                  <a:latin typeface="Times New Roman" panose="02020603050405020304" pitchFamily="18" charset="0"/>
                </a:rPr>
                <a:t>铅垂面</a:t>
              </a:r>
              <a:endParaRPr lang="zh-CN" altLang="en-US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1224" name="AutoShape 20"/>
            <p:cNvSpPr/>
            <p:nvPr/>
          </p:nvSpPr>
          <p:spPr bwMode="auto">
            <a:xfrm>
              <a:off x="4128" y="1104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1215" name="AutoShape 21"/>
          <p:cNvSpPr/>
          <p:nvPr/>
        </p:nvSpPr>
        <p:spPr bwMode="auto">
          <a:xfrm>
            <a:off x="6705600" y="38100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9350" name="Group 22"/>
          <p:cNvGrpSpPr/>
          <p:nvPr/>
        </p:nvGrpSpPr>
        <p:grpSpPr bwMode="auto">
          <a:xfrm>
            <a:off x="6553200" y="3214688"/>
            <a:ext cx="1641475" cy="1495425"/>
            <a:chOff x="4128" y="2073"/>
            <a:chExt cx="1034" cy="942"/>
          </a:xfrm>
        </p:grpSpPr>
        <p:sp>
          <p:nvSpPr>
            <p:cNvPr id="51217" name="Text Box 23"/>
            <p:cNvSpPr txBox="1">
              <a:spLocks noChangeArrowheads="1"/>
            </p:cNvSpPr>
            <p:nvPr/>
          </p:nvSpPr>
          <p:spPr bwMode="auto">
            <a:xfrm>
              <a:off x="4128" y="2073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i="0">
                  <a:latin typeface="Times New Roman" panose="02020603050405020304" pitchFamily="18" charset="0"/>
                </a:rPr>
                <a:t>正平面</a:t>
              </a:r>
              <a:endParaRPr lang="zh-CN" altLang="en-US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1218" name="Text Box 24"/>
            <p:cNvSpPr txBox="1">
              <a:spLocks noChangeArrowheads="1"/>
            </p:cNvSpPr>
            <p:nvPr/>
          </p:nvSpPr>
          <p:spPr bwMode="auto">
            <a:xfrm>
              <a:off x="4128" y="2400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i="0">
                  <a:latin typeface="Times New Roman" panose="02020603050405020304" pitchFamily="18" charset="0"/>
                </a:rPr>
                <a:t>侧平面</a:t>
              </a:r>
              <a:endParaRPr lang="zh-CN" altLang="en-US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1219" name="Text Box 25"/>
            <p:cNvSpPr txBox="1">
              <a:spLocks noChangeArrowheads="1"/>
            </p:cNvSpPr>
            <p:nvPr/>
          </p:nvSpPr>
          <p:spPr bwMode="auto">
            <a:xfrm>
              <a:off x="4128" y="2688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i="0">
                  <a:latin typeface="Times New Roman" panose="02020603050405020304" pitchFamily="18" charset="0"/>
                </a:rPr>
                <a:t>水平面</a:t>
              </a:r>
              <a:endParaRPr lang="zh-CN" altLang="en-US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1220" name="AutoShape 26"/>
            <p:cNvSpPr/>
            <p:nvPr/>
          </p:nvSpPr>
          <p:spPr bwMode="auto">
            <a:xfrm>
              <a:off x="4128" y="2208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75"/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1" grpId="0" animBg="1"/>
      <p:bldP spid="99332" grpId="0" animBg="1"/>
      <p:bldP spid="99334" grpId="0" autoUpdateAnimBg="0"/>
      <p:bldP spid="99335" grpId="0" advAuto="0" autoUpdateAnimBg="0" build="p"/>
      <p:bldP spid="99336" grpId="0" advAuto="0" autoUpdateAnimBg="0" build="p"/>
      <p:bldP spid="99337" grpId="0" advAuto="0" autoUpdateAnimBg="0" build="p"/>
      <p:bldP spid="99341" grpId="0" autoUpdateAnimBg="0"/>
      <p:bldP spid="99342" grpId="0" autoUpdateAnimBg="0"/>
      <p:bldP spid="993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722813" y="1749425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451350" y="17287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2770188" y="2574925"/>
            <a:ext cx="3719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746625" y="974725"/>
            <a:ext cx="0" cy="294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" y="0"/>
            <a:ext cx="3597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i="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lang="zh-CN" altLang="en-US" sz="3600" b="1" i="0">
                <a:latin typeface="黑体" panose="02010609060101010101" pitchFamily="49" charset="-122"/>
                <a:ea typeface="黑体" panose="02010609060101010101" pitchFamily="49" charset="-122"/>
              </a:rPr>
              <a:t>投影面垂直面</a:t>
            </a:r>
            <a:endParaRPr lang="zh-CN" altLang="en-US" sz="3600" b="1" i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1" name="Line 17"/>
          <p:cNvSpPr>
            <a:spLocks noChangeShapeType="1"/>
          </p:cNvSpPr>
          <p:nvPr/>
        </p:nvSpPr>
        <p:spPr bwMode="auto">
          <a:xfrm>
            <a:off x="4538663" y="2127250"/>
            <a:ext cx="5429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Freeform 18"/>
          <p:cNvSpPr/>
          <p:nvPr/>
        </p:nvSpPr>
        <p:spPr bwMode="auto">
          <a:xfrm>
            <a:off x="4132263" y="1254125"/>
            <a:ext cx="403225" cy="863600"/>
          </a:xfrm>
          <a:custGeom>
            <a:avLst/>
            <a:gdLst>
              <a:gd name="T0" fmla="*/ 403225 w 254"/>
              <a:gd name="T1" fmla="*/ 863600 h 544"/>
              <a:gd name="T2" fmla="*/ 0 w 254"/>
              <a:gd name="T3" fmla="*/ 0 h 5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" h="544">
                <a:moveTo>
                  <a:pt x="254" y="54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Freeform 19"/>
          <p:cNvSpPr/>
          <p:nvPr/>
        </p:nvSpPr>
        <p:spPr bwMode="auto">
          <a:xfrm>
            <a:off x="5337175" y="1249363"/>
            <a:ext cx="763588" cy="1060450"/>
          </a:xfrm>
          <a:custGeom>
            <a:avLst/>
            <a:gdLst>
              <a:gd name="T0" fmla="*/ 0 w 539"/>
              <a:gd name="T1" fmla="*/ 0 h 771"/>
              <a:gd name="T2" fmla="*/ 763588 w 539"/>
              <a:gd name="T3" fmla="*/ 1060450 h 7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9" h="771">
                <a:moveTo>
                  <a:pt x="0" y="0"/>
                </a:moveTo>
                <a:lnTo>
                  <a:pt x="539" y="771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Freeform 20"/>
          <p:cNvSpPr/>
          <p:nvPr/>
        </p:nvSpPr>
        <p:spPr bwMode="auto">
          <a:xfrm>
            <a:off x="5065713" y="2128838"/>
            <a:ext cx="1035050" cy="180975"/>
          </a:xfrm>
          <a:custGeom>
            <a:avLst/>
            <a:gdLst>
              <a:gd name="T0" fmla="*/ 0 w 652"/>
              <a:gd name="T1" fmla="*/ 0 h 114"/>
              <a:gd name="T2" fmla="*/ 1035050 w 652"/>
              <a:gd name="T3" fmla="*/ 180975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2" h="114">
                <a:moveTo>
                  <a:pt x="0" y="0"/>
                </a:moveTo>
                <a:lnTo>
                  <a:pt x="652" y="114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Freeform 21"/>
          <p:cNvSpPr/>
          <p:nvPr/>
        </p:nvSpPr>
        <p:spPr bwMode="auto">
          <a:xfrm>
            <a:off x="5049838" y="1250950"/>
            <a:ext cx="293687" cy="890588"/>
          </a:xfrm>
          <a:custGeom>
            <a:avLst/>
            <a:gdLst>
              <a:gd name="T0" fmla="*/ 0 w 185"/>
              <a:gd name="T1" fmla="*/ 890588 h 561"/>
              <a:gd name="T2" fmla="*/ 293687 w 185"/>
              <a:gd name="T3" fmla="*/ 0 h 56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61">
                <a:moveTo>
                  <a:pt x="0" y="561"/>
                </a:moveTo>
                <a:lnTo>
                  <a:pt x="185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Freeform 22"/>
          <p:cNvSpPr/>
          <p:nvPr/>
        </p:nvSpPr>
        <p:spPr bwMode="auto">
          <a:xfrm>
            <a:off x="3043238" y="2128838"/>
            <a:ext cx="1492250" cy="182562"/>
          </a:xfrm>
          <a:custGeom>
            <a:avLst/>
            <a:gdLst>
              <a:gd name="T0" fmla="*/ 0 w 940"/>
              <a:gd name="T1" fmla="*/ 182562 h 115"/>
              <a:gd name="T2" fmla="*/ 1492250 w 940"/>
              <a:gd name="T3" fmla="*/ 0 h 1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40" h="115">
                <a:moveTo>
                  <a:pt x="0" y="115"/>
                </a:moveTo>
                <a:lnTo>
                  <a:pt x="940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Text Box 23"/>
          <p:cNvSpPr txBox="1">
            <a:spLocks noChangeArrowheads="1"/>
          </p:cNvSpPr>
          <p:nvPr/>
        </p:nvSpPr>
        <p:spPr bwMode="auto">
          <a:xfrm>
            <a:off x="2773363" y="35353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 b="1" i="0">
              <a:latin typeface="Times New Roman" panose="02020603050405020304" pitchFamily="18" charset="0"/>
            </a:endParaRPr>
          </a:p>
        </p:txBody>
      </p:sp>
      <p:sp>
        <p:nvSpPr>
          <p:cNvPr id="52238" name="Text Box 24"/>
          <p:cNvSpPr txBox="1">
            <a:spLocks noChangeArrowheads="1"/>
          </p:cNvSpPr>
          <p:nvPr/>
        </p:nvSpPr>
        <p:spPr bwMode="auto">
          <a:xfrm>
            <a:off x="4044950" y="3006725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en-US" altLang="zh-CN" b="1" i="0">
              <a:latin typeface="Times New Roman" panose="02020603050405020304" pitchFamily="18" charset="0"/>
            </a:endParaRPr>
          </a:p>
        </p:txBody>
      </p:sp>
      <p:sp>
        <p:nvSpPr>
          <p:cNvPr id="52239" name="Text Box 25"/>
          <p:cNvSpPr txBox="1">
            <a:spLocks noChangeArrowheads="1"/>
          </p:cNvSpPr>
          <p:nvPr/>
        </p:nvSpPr>
        <p:spPr bwMode="auto">
          <a:xfrm>
            <a:off x="4440238" y="267652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en-US" altLang="zh-CN" b="1" i="0">
              <a:latin typeface="Times New Roman" panose="02020603050405020304" pitchFamily="18" charset="0"/>
            </a:endParaRPr>
          </a:p>
        </p:txBody>
      </p:sp>
      <p:sp>
        <p:nvSpPr>
          <p:cNvPr id="52240" name="Text Box 26"/>
          <p:cNvSpPr txBox="1">
            <a:spLocks noChangeArrowheads="1"/>
          </p:cNvSpPr>
          <p:nvPr/>
        </p:nvSpPr>
        <p:spPr bwMode="auto">
          <a:xfrm>
            <a:off x="2728913" y="2017713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41" name="Text Box 27"/>
          <p:cNvSpPr txBox="1">
            <a:spLocks noChangeArrowheads="1"/>
          </p:cNvSpPr>
          <p:nvPr/>
        </p:nvSpPr>
        <p:spPr bwMode="auto">
          <a:xfrm>
            <a:off x="3848100" y="903288"/>
            <a:ext cx="41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42" name="Text Box 28"/>
          <p:cNvSpPr txBox="1">
            <a:spLocks noChangeArrowheads="1"/>
          </p:cNvSpPr>
          <p:nvPr/>
        </p:nvSpPr>
        <p:spPr bwMode="auto">
          <a:xfrm>
            <a:off x="5286375" y="87312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lang="en-US" altLang="zh-CN" b="1" i="0">
              <a:latin typeface="Times New Roman" panose="02020603050405020304" pitchFamily="18" charset="0"/>
              <a:sym typeface="CommercialPi BT" panose="05020102010206080802" pitchFamily="18" charset="2"/>
            </a:endParaRPr>
          </a:p>
        </p:txBody>
      </p:sp>
      <p:sp>
        <p:nvSpPr>
          <p:cNvPr id="52243" name="Text Box 29"/>
          <p:cNvSpPr txBox="1">
            <a:spLocks noChangeArrowheads="1"/>
          </p:cNvSpPr>
          <p:nvPr/>
        </p:nvSpPr>
        <p:spPr bwMode="auto">
          <a:xfrm>
            <a:off x="6075363" y="2079625"/>
            <a:ext cx="46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44" name="Line 30"/>
          <p:cNvSpPr>
            <a:spLocks noChangeShapeType="1"/>
          </p:cNvSpPr>
          <p:nvPr/>
        </p:nvSpPr>
        <p:spPr bwMode="auto">
          <a:xfrm flipV="1">
            <a:off x="3043238" y="2838450"/>
            <a:ext cx="1495425" cy="923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31"/>
          <p:cNvSpPr>
            <a:spLocks noChangeShapeType="1"/>
          </p:cNvSpPr>
          <p:nvPr/>
        </p:nvSpPr>
        <p:spPr bwMode="auto">
          <a:xfrm flipV="1">
            <a:off x="3043238" y="1254125"/>
            <a:ext cx="1087437" cy="1055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32"/>
          <p:cNvSpPr>
            <a:spLocks noChangeShapeType="1"/>
          </p:cNvSpPr>
          <p:nvPr/>
        </p:nvSpPr>
        <p:spPr bwMode="auto">
          <a:xfrm>
            <a:off x="3043238" y="2325688"/>
            <a:ext cx="0" cy="1452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33"/>
          <p:cNvSpPr>
            <a:spLocks noChangeShapeType="1"/>
          </p:cNvSpPr>
          <p:nvPr/>
        </p:nvSpPr>
        <p:spPr bwMode="auto">
          <a:xfrm>
            <a:off x="4130675" y="1268413"/>
            <a:ext cx="0" cy="1849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1035050" y="976313"/>
            <a:ext cx="1735138" cy="654050"/>
          </a:xfrm>
          <a:prstGeom prst="cloudCallout">
            <a:avLst>
              <a:gd name="adj1" fmla="val 75162"/>
              <a:gd name="adj2" fmla="val 81310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类似性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6456363" y="873125"/>
            <a:ext cx="1397000" cy="757238"/>
          </a:xfrm>
          <a:prstGeom prst="cloudCallout">
            <a:avLst>
              <a:gd name="adj1" fmla="val -83181"/>
              <a:gd name="adj2" fmla="val 77046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类似性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100388" name="AutoShape 36"/>
          <p:cNvSpPr>
            <a:spLocks noChangeArrowheads="1"/>
          </p:cNvSpPr>
          <p:nvPr/>
        </p:nvSpPr>
        <p:spPr bwMode="auto">
          <a:xfrm>
            <a:off x="1274763" y="2544763"/>
            <a:ext cx="1371600" cy="685800"/>
          </a:xfrm>
          <a:prstGeom prst="wedgeEllipseCallout">
            <a:avLst>
              <a:gd name="adj1" fmla="val 101852"/>
              <a:gd name="adj2" fmla="val 51389"/>
            </a:avLst>
          </a:prstGeom>
          <a:solidFill>
            <a:srgbClr val="FFFFFF"/>
          </a:solidFill>
          <a:ln w="38100">
            <a:solidFill>
              <a:srgbClr val="FF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积聚性</a:t>
            </a:r>
            <a:endParaRPr lang="zh-CN" altLang="en-US" sz="2800" b="1" i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9" name="AutoShape 37"/>
          <p:cNvSpPr>
            <a:spLocks noChangeArrowheads="1"/>
          </p:cNvSpPr>
          <p:nvPr/>
        </p:nvSpPr>
        <p:spPr bwMode="auto">
          <a:xfrm>
            <a:off x="6059488" y="3230563"/>
            <a:ext cx="1447800" cy="609600"/>
          </a:xfrm>
          <a:prstGeom prst="wedgeEllipseCallout">
            <a:avLst>
              <a:gd name="adj1" fmla="val -112282"/>
              <a:gd name="adj2" fmla="val -120051"/>
            </a:avLst>
          </a:prstGeom>
          <a:solidFill>
            <a:srgbClr val="FFFFFF"/>
          </a:solidFill>
          <a:ln w="38100">
            <a:solidFill>
              <a:srgbClr val="FF99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铅垂面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3189287" y="3032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0">
                <a:latin typeface="Times New Roman" panose="02020603050405020304" pitchFamily="18" charset="0"/>
              </a:rPr>
              <a:t>γ</a:t>
            </a:r>
            <a:endParaRPr lang="en-US" altLang="zh-CN" b="1" i="0">
              <a:latin typeface="Times New Roman" panose="02020603050405020304" pitchFamily="18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4006850" y="2733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0">
                <a:latin typeface="ISOCPEUR" panose="020B0604020202020204" pitchFamily="34" charset="0"/>
              </a:rPr>
              <a:t>β</a:t>
            </a:r>
            <a:endParaRPr lang="en-US" altLang="zh-CN" b="1" i="0">
              <a:latin typeface="ISOCPEUR" panose="020B0604020202020204" pitchFamily="34" charset="0"/>
            </a:endParaRPr>
          </a:p>
        </p:txBody>
      </p:sp>
      <p:grpSp>
        <p:nvGrpSpPr>
          <p:cNvPr id="100392" name="Group 40"/>
          <p:cNvGrpSpPr/>
          <p:nvPr/>
        </p:nvGrpSpPr>
        <p:grpSpPr bwMode="auto">
          <a:xfrm>
            <a:off x="3927475" y="2830513"/>
            <a:ext cx="611188" cy="300037"/>
            <a:chOff x="2439" y="1620"/>
            <a:chExt cx="385" cy="189"/>
          </a:xfrm>
        </p:grpSpPr>
        <p:sp>
          <p:nvSpPr>
            <p:cNvPr id="52262" name="Line 41"/>
            <p:cNvSpPr>
              <a:spLocks noChangeShapeType="1"/>
            </p:cNvSpPr>
            <p:nvPr/>
          </p:nvSpPr>
          <p:spPr bwMode="auto">
            <a:xfrm flipH="1">
              <a:off x="2439" y="1625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Freeform 42"/>
            <p:cNvSpPr/>
            <p:nvPr/>
          </p:nvSpPr>
          <p:spPr bwMode="auto">
            <a:xfrm>
              <a:off x="2484" y="1620"/>
              <a:ext cx="68" cy="189"/>
            </a:xfrm>
            <a:custGeom>
              <a:avLst/>
              <a:gdLst>
                <a:gd name="T0" fmla="*/ 10 w 68"/>
                <a:gd name="T1" fmla="*/ 0 h 189"/>
                <a:gd name="T2" fmla="*/ 3 w 68"/>
                <a:gd name="T3" fmla="*/ 80 h 189"/>
                <a:gd name="T4" fmla="*/ 25 w 68"/>
                <a:gd name="T5" fmla="*/ 146 h 189"/>
                <a:gd name="T6" fmla="*/ 68 w 68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" h="189">
                  <a:moveTo>
                    <a:pt x="10" y="0"/>
                  </a:moveTo>
                  <a:cubicBezTo>
                    <a:pt x="10" y="13"/>
                    <a:pt x="0" y="56"/>
                    <a:pt x="3" y="80"/>
                  </a:cubicBezTo>
                  <a:cubicBezTo>
                    <a:pt x="6" y="104"/>
                    <a:pt x="14" y="128"/>
                    <a:pt x="25" y="146"/>
                  </a:cubicBezTo>
                  <a:cubicBezTo>
                    <a:pt x="36" y="164"/>
                    <a:pt x="59" y="180"/>
                    <a:pt x="68" y="189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0395" name="Freeform 43"/>
          <p:cNvSpPr/>
          <p:nvPr/>
        </p:nvSpPr>
        <p:spPr bwMode="auto">
          <a:xfrm>
            <a:off x="3044825" y="3435350"/>
            <a:ext cx="288925" cy="160338"/>
          </a:xfrm>
          <a:custGeom>
            <a:avLst/>
            <a:gdLst>
              <a:gd name="T0" fmla="*/ 0 w 182"/>
              <a:gd name="T1" fmla="*/ 9525 h 101"/>
              <a:gd name="T2" fmla="*/ 80963 w 182"/>
              <a:gd name="T3" fmla="*/ 9525 h 101"/>
              <a:gd name="T4" fmla="*/ 231775 w 182"/>
              <a:gd name="T5" fmla="*/ 68263 h 101"/>
              <a:gd name="T6" fmla="*/ 288925 w 182"/>
              <a:gd name="T7" fmla="*/ 160338 h 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" h="101">
                <a:moveTo>
                  <a:pt x="0" y="6"/>
                </a:moveTo>
                <a:cubicBezTo>
                  <a:pt x="13" y="3"/>
                  <a:pt x="27" y="0"/>
                  <a:pt x="51" y="6"/>
                </a:cubicBezTo>
                <a:cubicBezTo>
                  <a:pt x="75" y="12"/>
                  <a:pt x="124" y="27"/>
                  <a:pt x="146" y="43"/>
                </a:cubicBezTo>
                <a:cubicBezTo>
                  <a:pt x="168" y="59"/>
                  <a:pt x="175" y="80"/>
                  <a:pt x="182" y="101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56" name="Line 44"/>
          <p:cNvSpPr>
            <a:spLocks noChangeShapeType="1"/>
          </p:cNvSpPr>
          <p:nvPr/>
        </p:nvSpPr>
        <p:spPr bwMode="auto">
          <a:xfrm>
            <a:off x="4130675" y="1250950"/>
            <a:ext cx="1212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57" name="Line 45"/>
          <p:cNvSpPr>
            <a:spLocks noChangeShapeType="1"/>
          </p:cNvSpPr>
          <p:nvPr/>
        </p:nvSpPr>
        <p:spPr bwMode="auto">
          <a:xfrm flipH="1">
            <a:off x="3043238" y="2309813"/>
            <a:ext cx="301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58" name="Line 46"/>
          <p:cNvSpPr>
            <a:spLocks noChangeShapeType="1"/>
          </p:cNvSpPr>
          <p:nvPr/>
        </p:nvSpPr>
        <p:spPr bwMode="auto">
          <a:xfrm>
            <a:off x="4538663" y="212725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99" name="Text Box 47" descr="编织物"/>
          <p:cNvSpPr txBox="1">
            <a:spLocks noChangeArrowheads="1"/>
          </p:cNvSpPr>
          <p:nvPr/>
        </p:nvSpPr>
        <p:spPr bwMode="auto">
          <a:xfrm>
            <a:off x="635000" y="4090988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eave">
                  <a:fgClr>
                    <a:srgbClr val="FF99FF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solidFill>
                  <a:srgbClr val="A50021"/>
                </a:solidFill>
                <a:latin typeface="Times New Roman" panose="02020603050405020304" pitchFamily="18" charset="0"/>
              </a:rPr>
              <a:t>投影特性：</a:t>
            </a:r>
            <a:endParaRPr lang="zh-CN" altLang="en-US" sz="3200" b="1" i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400" name="Text Box 48"/>
          <p:cNvSpPr txBox="1">
            <a:spLocks noChangeArrowheads="1"/>
          </p:cNvSpPr>
          <p:nvPr/>
        </p:nvSpPr>
        <p:spPr bwMode="auto">
          <a:xfrm>
            <a:off x="1157288" y="4670425"/>
            <a:ext cx="7848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i="0" dirty="0">
                <a:solidFill>
                  <a:srgbClr val="0033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1" i="0" dirty="0">
                <a:solidFill>
                  <a:srgbClr val="003399"/>
                </a:solidFill>
                <a:latin typeface="宋体" panose="02010600030101010101" pitchFamily="2" charset="-122"/>
              </a:rPr>
              <a:t>在它垂直的投影面上的投影积聚成直线。该直线与投影轴的夹角反映空间平面与另外两投影面夹角的大小。</a:t>
            </a:r>
            <a:endParaRPr lang="zh-CN" altLang="en-US" sz="3200" b="1" i="0" dirty="0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  <p:sp>
        <p:nvSpPr>
          <p:cNvPr id="100401" name="Text Box 49"/>
          <p:cNvSpPr txBox="1">
            <a:spLocks noChangeArrowheads="1"/>
          </p:cNvSpPr>
          <p:nvPr/>
        </p:nvSpPr>
        <p:spPr bwMode="auto">
          <a:xfrm>
            <a:off x="1371600" y="6134100"/>
            <a:ext cx="745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i="0">
                <a:solidFill>
                  <a:srgbClr val="003399"/>
                </a:solidFill>
                <a:latin typeface="宋体" panose="02010600030101010101" pitchFamily="2" charset="-122"/>
              </a:rPr>
              <a:t>另外两个投影面上的投影为类似形。</a:t>
            </a:r>
            <a:endParaRPr lang="zh-CN" altLang="en-US" sz="3200" b="1" i="0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75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10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100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6" grpId="0" animBg="1" autoUpdateAnimBg="0"/>
      <p:bldP spid="100387" grpId="0" animBg="1" autoUpdateAnimBg="0"/>
      <p:bldP spid="100388" grpId="0" animBg="1" autoUpdateAnimBg="0"/>
      <p:bldP spid="100389" grpId="0" animBg="1" autoUpdateAnimBg="0"/>
      <p:bldP spid="100390" grpId="0" autoUpdateAnimBg="0"/>
      <p:bldP spid="100391" grpId="0" autoUpdateAnimBg="0"/>
      <p:bldP spid="100395" grpId="0" animBg="1"/>
      <p:bldP spid="100399" grpId="0" autoUpdateAnimBg="0"/>
      <p:bldP spid="100400" grpId="0" autoUpdateAnimBg="0" build="p"/>
      <p:bldP spid="100401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/>
          <p:nvPr/>
        </p:nvGrpSpPr>
        <p:grpSpPr bwMode="auto">
          <a:xfrm>
            <a:off x="228600" y="228600"/>
            <a:ext cx="8915400" cy="6369050"/>
            <a:chOff x="571" y="96"/>
            <a:chExt cx="4613" cy="4053"/>
          </a:xfrm>
        </p:grpSpPr>
        <p:pic>
          <p:nvPicPr>
            <p:cNvPr id="53254" name="Picture 3" descr="b4-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" y="96"/>
              <a:ext cx="4613" cy="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Text Box 4"/>
            <p:cNvSpPr txBox="1">
              <a:spLocks noChangeArrowheads="1"/>
            </p:cNvSpPr>
            <p:nvPr/>
          </p:nvSpPr>
          <p:spPr bwMode="auto">
            <a:xfrm>
              <a:off x="720" y="144"/>
              <a:ext cx="5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名称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56" name="Text Box 5"/>
            <p:cNvSpPr txBox="1">
              <a:spLocks noChangeArrowheads="1"/>
            </p:cNvSpPr>
            <p:nvPr/>
          </p:nvSpPr>
          <p:spPr bwMode="auto">
            <a:xfrm>
              <a:off x="1776" y="144"/>
              <a:ext cx="72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立体图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57" name="Text Box 6"/>
            <p:cNvSpPr txBox="1">
              <a:spLocks noChangeArrowheads="1"/>
            </p:cNvSpPr>
            <p:nvPr/>
          </p:nvSpPr>
          <p:spPr bwMode="auto">
            <a:xfrm>
              <a:off x="3168" y="144"/>
              <a:ext cx="72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投影图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58" name="Text Box 7"/>
            <p:cNvSpPr txBox="1">
              <a:spLocks noChangeArrowheads="1"/>
            </p:cNvSpPr>
            <p:nvPr/>
          </p:nvSpPr>
          <p:spPr bwMode="auto">
            <a:xfrm>
              <a:off x="4224" y="144"/>
              <a:ext cx="9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投影特性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72" y="719"/>
              <a:ext cx="7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铅垂面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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60" name="Rectangle 9"/>
            <p:cNvSpPr>
              <a:spLocks noChangeArrowheads="1"/>
            </p:cNvSpPr>
            <p:nvPr/>
          </p:nvSpPr>
          <p:spPr bwMode="auto">
            <a:xfrm>
              <a:off x="672" y="1912"/>
              <a:ext cx="7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正垂面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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61" name="Rectangle 10"/>
            <p:cNvSpPr>
              <a:spLocks noChangeArrowheads="1"/>
            </p:cNvSpPr>
            <p:nvPr/>
          </p:nvSpPr>
          <p:spPr bwMode="auto">
            <a:xfrm>
              <a:off x="672" y="3112"/>
              <a:ext cx="720" cy="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侧垂面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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  <a:r>
                <a:rPr lang="zh-CN" altLang="en-US" b="1" i="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3251" name="Text Box 11"/>
          <p:cNvSpPr txBox="1">
            <a:spLocks noChangeArrowheads="1"/>
          </p:cNvSpPr>
          <p:nvPr/>
        </p:nvSpPr>
        <p:spPr bwMode="auto">
          <a:xfrm>
            <a:off x="7102475" y="757238"/>
            <a:ext cx="19494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1" i="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投影为斜直线，有积聚性，且反映</a:t>
            </a:r>
            <a:r>
              <a:rPr lang="zh-CN" altLang="en-US" sz="1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、 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b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1800" b="1" i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16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投影不是实形，但有相仿性。</a:t>
            </a:r>
            <a:endParaRPr lang="zh-CN" altLang="en-US" sz="18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52" name="Text Box 12"/>
          <p:cNvSpPr txBox="1">
            <a:spLocks noChangeArrowheads="1"/>
          </p:cNvSpPr>
          <p:nvPr/>
        </p:nvSpPr>
        <p:spPr bwMode="auto">
          <a:xfrm>
            <a:off x="7102475" y="2641600"/>
            <a:ext cx="19494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1" i="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投影为斜直线，有积聚性，且反映</a:t>
            </a:r>
            <a:r>
              <a:rPr lang="zh-CN" altLang="en-US" sz="1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、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b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1600" b="1" i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16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投影不是实形，但有相仿性。</a:t>
            </a:r>
            <a:endParaRPr lang="zh-CN" altLang="en-US" sz="18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7102475" y="4570413"/>
            <a:ext cx="19494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1" i="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投影为斜直线，有积聚性，且反映</a:t>
            </a:r>
            <a:r>
              <a:rPr lang="zh-CN" altLang="en-US" sz="1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、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b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1800" b="1" i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16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1800" b="1" i="0">
                <a:latin typeface="Times New Roman" panose="02020603050405020304" pitchFamily="18" charset="0"/>
                <a:ea typeface="楷体_GB2312" pitchFamily="49" charset="-122"/>
              </a:rPr>
              <a:t>投影不是实形，但有相仿性。</a:t>
            </a:r>
            <a:endParaRPr lang="zh-CN" altLang="en-US" sz="18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/>
          <p:nvPr/>
        </p:nvGrpSpPr>
        <p:grpSpPr bwMode="auto">
          <a:xfrm>
            <a:off x="2586038" y="990600"/>
            <a:ext cx="3978275" cy="3200400"/>
            <a:chOff x="1629" y="624"/>
            <a:chExt cx="2506" cy="2016"/>
          </a:xfrm>
        </p:grpSpPr>
        <p:sp>
          <p:nvSpPr>
            <p:cNvPr id="54283" name="Line 3"/>
            <p:cNvSpPr>
              <a:spLocks noChangeShapeType="1"/>
            </p:cNvSpPr>
            <p:nvPr/>
          </p:nvSpPr>
          <p:spPr bwMode="auto">
            <a:xfrm>
              <a:off x="1629" y="1584"/>
              <a:ext cx="24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4"/>
            <p:cNvSpPr>
              <a:spLocks noChangeShapeType="1"/>
            </p:cNvSpPr>
            <p:nvPr/>
          </p:nvSpPr>
          <p:spPr bwMode="auto">
            <a:xfrm>
              <a:off x="3024" y="624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5"/>
            <p:cNvSpPr>
              <a:spLocks noChangeShapeType="1"/>
            </p:cNvSpPr>
            <p:nvPr/>
          </p:nvSpPr>
          <p:spPr bwMode="auto">
            <a:xfrm>
              <a:off x="1824" y="1824"/>
              <a:ext cx="110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6"/>
            <p:cNvSpPr>
              <a:spLocks noChangeShapeType="1"/>
            </p:cNvSpPr>
            <p:nvPr/>
          </p:nvSpPr>
          <p:spPr bwMode="auto">
            <a:xfrm>
              <a:off x="1824" y="1824"/>
              <a:ext cx="48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7"/>
            <p:cNvSpPr>
              <a:spLocks noChangeShapeType="1"/>
            </p:cNvSpPr>
            <p:nvPr/>
          </p:nvSpPr>
          <p:spPr bwMode="auto">
            <a:xfrm flipV="1">
              <a:off x="2304" y="2064"/>
              <a:ext cx="624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Line 8"/>
            <p:cNvSpPr>
              <a:spLocks noChangeShapeType="1"/>
            </p:cNvSpPr>
            <p:nvPr/>
          </p:nvSpPr>
          <p:spPr bwMode="auto">
            <a:xfrm flipV="1">
              <a:off x="1824" y="96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Line 9"/>
            <p:cNvSpPr>
              <a:spLocks noChangeShapeType="1"/>
            </p:cNvSpPr>
            <p:nvPr/>
          </p:nvSpPr>
          <p:spPr bwMode="auto">
            <a:xfrm flipV="1">
              <a:off x="2928" y="96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10"/>
            <p:cNvSpPr>
              <a:spLocks noChangeShapeType="1"/>
            </p:cNvSpPr>
            <p:nvPr/>
          </p:nvSpPr>
          <p:spPr bwMode="auto">
            <a:xfrm>
              <a:off x="1824" y="960"/>
              <a:ext cx="11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Line 11"/>
            <p:cNvSpPr>
              <a:spLocks noChangeShapeType="1"/>
            </p:cNvSpPr>
            <p:nvPr/>
          </p:nvSpPr>
          <p:spPr bwMode="auto">
            <a:xfrm flipV="1">
              <a:off x="2304" y="96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12"/>
            <p:cNvSpPr>
              <a:spLocks noChangeShapeType="1"/>
            </p:cNvSpPr>
            <p:nvPr/>
          </p:nvSpPr>
          <p:spPr bwMode="auto">
            <a:xfrm>
              <a:off x="3024" y="1584"/>
              <a:ext cx="864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13"/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Line 14"/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15"/>
            <p:cNvSpPr>
              <a:spLocks noChangeShapeType="1"/>
            </p:cNvSpPr>
            <p:nvPr/>
          </p:nvSpPr>
          <p:spPr bwMode="auto">
            <a:xfrm>
              <a:off x="2304" y="244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16"/>
            <p:cNvSpPr>
              <a:spLocks noChangeShapeType="1"/>
            </p:cNvSpPr>
            <p:nvPr/>
          </p:nvSpPr>
          <p:spPr bwMode="auto">
            <a:xfrm flipV="1">
              <a:off x="3888" y="96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Line 17"/>
            <p:cNvSpPr>
              <a:spLocks noChangeShapeType="1"/>
            </p:cNvSpPr>
            <p:nvPr/>
          </p:nvSpPr>
          <p:spPr bwMode="auto">
            <a:xfrm>
              <a:off x="1824" y="182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18"/>
            <p:cNvSpPr>
              <a:spLocks noChangeShapeType="1"/>
            </p:cNvSpPr>
            <p:nvPr/>
          </p:nvSpPr>
          <p:spPr bwMode="auto">
            <a:xfrm flipV="1">
              <a:off x="3264" y="96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19"/>
            <p:cNvSpPr>
              <a:spLocks noChangeShapeType="1"/>
            </p:cNvSpPr>
            <p:nvPr/>
          </p:nvSpPr>
          <p:spPr bwMode="auto">
            <a:xfrm>
              <a:off x="2928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Line 20"/>
            <p:cNvSpPr>
              <a:spLocks noChangeShapeType="1"/>
            </p:cNvSpPr>
            <p:nvPr/>
          </p:nvSpPr>
          <p:spPr bwMode="auto">
            <a:xfrm>
              <a:off x="3264" y="960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Text Box 21"/>
            <p:cNvSpPr txBox="1">
              <a:spLocks noChangeArrowheads="1"/>
            </p:cNvSpPr>
            <p:nvPr/>
          </p:nvSpPr>
          <p:spPr bwMode="auto">
            <a:xfrm>
              <a:off x="1639" y="768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02" name="Text Box 22"/>
            <p:cNvSpPr txBox="1">
              <a:spLocks noChangeArrowheads="1"/>
            </p:cNvSpPr>
            <p:nvPr/>
          </p:nvSpPr>
          <p:spPr bwMode="auto">
            <a:xfrm>
              <a:off x="2228" y="720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03" name="Text Box 23"/>
            <p:cNvSpPr txBox="1">
              <a:spLocks noChangeArrowheads="1"/>
            </p:cNvSpPr>
            <p:nvPr/>
          </p:nvSpPr>
          <p:spPr bwMode="auto">
            <a:xfrm>
              <a:off x="2804" y="702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CommercialPi BT" panose="05020102010206080802" pitchFamily="18" charset="2"/>
              </a:endParaRPr>
            </a:p>
          </p:txBody>
        </p:sp>
        <p:sp>
          <p:nvSpPr>
            <p:cNvPr id="54304" name="Text Box 24"/>
            <p:cNvSpPr txBox="1">
              <a:spLocks noChangeArrowheads="1"/>
            </p:cNvSpPr>
            <p:nvPr/>
          </p:nvSpPr>
          <p:spPr bwMode="auto">
            <a:xfrm>
              <a:off x="3117" y="720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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05" name="Text Box 25"/>
            <p:cNvSpPr txBox="1">
              <a:spLocks noChangeArrowheads="1"/>
            </p:cNvSpPr>
            <p:nvPr/>
          </p:nvSpPr>
          <p:spPr bwMode="auto">
            <a:xfrm>
              <a:off x="3843" y="72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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06" name="Text Box 26"/>
            <p:cNvSpPr txBox="1">
              <a:spLocks noChangeArrowheads="1"/>
            </p:cNvSpPr>
            <p:nvPr/>
          </p:nvSpPr>
          <p:spPr bwMode="auto">
            <a:xfrm>
              <a:off x="3412" y="720"/>
              <a:ext cx="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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07" name="Text Box 27"/>
            <p:cNvSpPr txBox="1">
              <a:spLocks noChangeArrowheads="1"/>
            </p:cNvSpPr>
            <p:nvPr/>
          </p:nvSpPr>
          <p:spPr bwMode="auto">
            <a:xfrm>
              <a:off x="1629" y="1680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54308" name="Text Box 28"/>
            <p:cNvSpPr txBox="1">
              <a:spLocks noChangeArrowheads="1"/>
            </p:cNvSpPr>
            <p:nvPr/>
          </p:nvSpPr>
          <p:spPr bwMode="auto">
            <a:xfrm>
              <a:off x="2140" y="2352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54309" name="Text Box 29"/>
            <p:cNvSpPr txBox="1">
              <a:spLocks noChangeArrowheads="1"/>
            </p:cNvSpPr>
            <p:nvPr/>
          </p:nvSpPr>
          <p:spPr bwMode="auto">
            <a:xfrm>
              <a:off x="2832" y="20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275" name="Text Box 30"/>
          <p:cNvSpPr txBox="1">
            <a:spLocks noChangeArrowheads="1"/>
          </p:cNvSpPr>
          <p:nvPr/>
        </p:nvSpPr>
        <p:spPr bwMode="auto">
          <a:xfrm>
            <a:off x="230188" y="123825"/>
            <a:ext cx="3597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i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lang="zh-CN" altLang="en-US" sz="3600" b="1" i="0">
                <a:latin typeface="黑体" panose="02010609060101010101" pitchFamily="49" charset="-122"/>
                <a:ea typeface="黑体" panose="02010609060101010101" pitchFamily="49" charset="-122"/>
              </a:rPr>
              <a:t>投影面平行面</a:t>
            </a:r>
            <a:endParaRPr lang="zh-CN" altLang="en-US" sz="3200" b="1" i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407" name="AutoShape 31"/>
          <p:cNvSpPr>
            <a:spLocks noChangeArrowheads="1"/>
          </p:cNvSpPr>
          <p:nvPr/>
        </p:nvSpPr>
        <p:spPr bwMode="auto">
          <a:xfrm>
            <a:off x="457200" y="990600"/>
            <a:ext cx="1676400" cy="990600"/>
          </a:xfrm>
          <a:prstGeom prst="cloudCallout">
            <a:avLst>
              <a:gd name="adj1" fmla="val 84468"/>
              <a:gd name="adj2" fmla="val 50963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积聚性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101408" name="AutoShape 32"/>
          <p:cNvSpPr>
            <a:spLocks noChangeArrowheads="1"/>
          </p:cNvSpPr>
          <p:nvPr/>
        </p:nvSpPr>
        <p:spPr bwMode="auto">
          <a:xfrm>
            <a:off x="6781800" y="765175"/>
            <a:ext cx="1676400" cy="911225"/>
          </a:xfrm>
          <a:prstGeom prst="cloudCallout">
            <a:avLst>
              <a:gd name="adj1" fmla="val -76042"/>
              <a:gd name="adj2" fmla="val 87977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积聚性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101409" name="AutoShape 33"/>
          <p:cNvSpPr>
            <a:spLocks noChangeArrowheads="1"/>
          </p:cNvSpPr>
          <p:nvPr/>
        </p:nvSpPr>
        <p:spPr bwMode="auto">
          <a:xfrm>
            <a:off x="609600" y="3276600"/>
            <a:ext cx="1752600" cy="609600"/>
          </a:xfrm>
          <a:prstGeom prst="wedgeEllipseCallout">
            <a:avLst>
              <a:gd name="adj1" fmla="val 81250"/>
              <a:gd name="adj2" fmla="val -67968"/>
            </a:avLst>
          </a:prstGeom>
          <a:solidFill>
            <a:srgbClr val="FFFFFF"/>
          </a:solidFill>
          <a:ln w="38100">
            <a:solidFill>
              <a:srgbClr val="FF99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实形性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101410" name="AutoShape 34"/>
          <p:cNvSpPr>
            <a:spLocks noChangeArrowheads="1"/>
          </p:cNvSpPr>
          <p:nvPr/>
        </p:nvSpPr>
        <p:spPr bwMode="auto">
          <a:xfrm>
            <a:off x="6781800" y="3352800"/>
            <a:ext cx="1600200" cy="533400"/>
          </a:xfrm>
          <a:prstGeom prst="wedgeEllipseCallout">
            <a:avLst>
              <a:gd name="adj1" fmla="val -75991"/>
              <a:gd name="adj2" fmla="val -131847"/>
            </a:avLst>
          </a:prstGeom>
          <a:solidFill>
            <a:srgbClr val="FFFFFF"/>
          </a:solidFill>
          <a:ln w="38100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水平面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101411" name="Text Box 35" descr="30%"/>
          <p:cNvSpPr txBox="1">
            <a:spLocks noChangeArrowheads="1"/>
          </p:cNvSpPr>
          <p:nvPr/>
        </p:nvSpPr>
        <p:spPr bwMode="auto">
          <a:xfrm>
            <a:off x="584200" y="4008438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30">
                  <a:fgClr>
                    <a:schemeClr val="bg1"/>
                  </a:fgClr>
                  <a:bgClr>
                    <a:srgbClr val="FFCC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i="0">
                <a:solidFill>
                  <a:srgbClr val="A50021"/>
                </a:solidFill>
                <a:latin typeface="Times New Roman" panose="02020603050405020304" pitchFamily="18" charset="0"/>
              </a:rPr>
              <a:t>投影特性：</a:t>
            </a:r>
            <a:endParaRPr lang="zh-CN" altLang="en-US" sz="3200" b="1" i="0">
              <a:latin typeface="Times New Roman" panose="02020603050405020304" pitchFamily="18" charset="0"/>
            </a:endParaRP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1193800" y="4506913"/>
            <a:ext cx="749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i="0">
                <a:solidFill>
                  <a:srgbClr val="003399"/>
                </a:solidFill>
                <a:latin typeface="Times New Roman" panose="02020603050405020304" pitchFamily="18" charset="0"/>
              </a:rPr>
              <a:t>在它所平行的投影面上的投影反映实形。</a:t>
            </a:r>
            <a:endParaRPr lang="zh-CN" altLang="en-US" sz="3200" b="1" i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374650" y="5099050"/>
            <a:ext cx="83677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i="0">
                <a:solidFill>
                  <a:srgbClr val="0033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1" i="0">
                <a:solidFill>
                  <a:srgbClr val="003399"/>
                </a:solidFill>
                <a:latin typeface="宋体" panose="02010600030101010101" pitchFamily="2" charset="-122"/>
              </a:rPr>
              <a:t>另两个投影面上的投影分别积聚成与相应的投影轴平行的直线。</a:t>
            </a:r>
            <a:endParaRPr lang="zh-CN" altLang="en-US" sz="3200" b="1" i="0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1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 animBg="1" autoUpdateAnimBg="0"/>
      <p:bldP spid="101408" grpId="0" animBg="1" autoUpdateAnimBg="0"/>
      <p:bldP spid="101409" grpId="0" animBg="1" autoUpdateAnimBg="0"/>
      <p:bldP spid="101410" grpId="0" animBg="1" autoUpdateAnimBg="0"/>
      <p:bldP spid="101411" grpId="0" autoUpdateAnimBg="0"/>
      <p:bldP spid="101412" grpId="0" autoUpdateAnimBg="0" build="p"/>
      <p:bldP spid="101413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b4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7767637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258888" y="4048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名称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059113" y="404813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立体图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292725" y="40481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投影图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019925" y="40481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投影特性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971550" y="981075"/>
            <a:ext cx="13684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水平面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（∥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971550" y="2852738"/>
            <a:ext cx="13684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正平面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（∥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71550" y="4868863"/>
            <a:ext cx="13684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侧平面</a:t>
            </a:r>
            <a:endParaRPr lang="zh-CN" altLang="en-US" b="1" i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  <a:ea typeface="楷体_GB2312" pitchFamily="49" charset="-122"/>
              </a:rPr>
              <a:t>（∥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b="1" i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948488" y="981075"/>
            <a:ext cx="16002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 b="1" i="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投影反映实形；</a:t>
            </a:r>
            <a:b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1600" b="1" i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1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投影分别为平行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OX </a:t>
            </a:r>
            <a:r>
              <a:rPr lang="zh-CN" altLang="en-US" sz="1400" b="1" i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OY</a:t>
            </a:r>
            <a:r>
              <a:rPr lang="en-US" altLang="zh-CN" sz="1400" b="1" i="0" baseline="-25000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轴的直线段，有积聚性</a:t>
            </a:r>
            <a:endParaRPr lang="zh-CN" altLang="en-US" sz="16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010400" y="2743200"/>
            <a:ext cx="16002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 b="1" i="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投影反映实形；</a:t>
            </a:r>
            <a:b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1600" b="1" i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1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投影分别为平行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OX</a:t>
            </a:r>
            <a:r>
              <a:rPr lang="zh-CN" altLang="en-US" sz="1400" b="1" i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OZ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轴的直线段，有积聚性</a:t>
            </a:r>
            <a:endParaRPr lang="zh-CN" altLang="en-US" sz="16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019925" y="4652963"/>
            <a:ext cx="16002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 b="1" i="0"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投影反映实形；</a:t>
            </a:r>
            <a:b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1600" b="1" i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1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投影分别为平行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OZ</a:t>
            </a:r>
            <a:r>
              <a:rPr lang="zh-CN" altLang="en-US" sz="1400" b="1" i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400" b="1">
                <a:latin typeface="Times New Roman" panose="02020603050405020304" pitchFamily="18" charset="0"/>
                <a:ea typeface="楷体_GB2312" pitchFamily="49" charset="-122"/>
              </a:rPr>
              <a:t>OY</a:t>
            </a:r>
            <a:r>
              <a:rPr lang="en-US" altLang="zh-CN" sz="1400" b="1" i="0" baseline="-2500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1600" b="1" i="0">
                <a:latin typeface="Times New Roman" panose="02020603050405020304" pitchFamily="18" charset="0"/>
                <a:ea typeface="楷体_GB2312" pitchFamily="49" charset="-122"/>
              </a:rPr>
              <a:t>轴的直线段，有积聚性</a:t>
            </a:r>
            <a:endParaRPr lang="zh-CN" altLang="en-US" sz="16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877888" y="3017838"/>
            <a:ext cx="397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323" name="Group 3"/>
          <p:cNvGrpSpPr/>
          <p:nvPr/>
        </p:nvGrpSpPr>
        <p:grpSpPr bwMode="auto">
          <a:xfrm>
            <a:off x="798513" y="960438"/>
            <a:ext cx="4230687" cy="3929062"/>
            <a:chOff x="503" y="605"/>
            <a:chExt cx="2665" cy="2475"/>
          </a:xfrm>
        </p:grpSpPr>
        <p:sp>
          <p:nvSpPr>
            <p:cNvPr id="56327" name="Line 4"/>
            <p:cNvSpPr>
              <a:spLocks noChangeShapeType="1"/>
            </p:cNvSpPr>
            <p:nvPr/>
          </p:nvSpPr>
          <p:spPr bwMode="auto">
            <a:xfrm>
              <a:off x="1945" y="653"/>
              <a:ext cx="0" cy="23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V="1">
              <a:off x="697" y="2093"/>
              <a:ext cx="91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6"/>
            <p:cNvSpPr>
              <a:spLocks noChangeShapeType="1"/>
            </p:cNvSpPr>
            <p:nvPr/>
          </p:nvSpPr>
          <p:spPr bwMode="auto">
            <a:xfrm>
              <a:off x="1609" y="2093"/>
              <a:ext cx="192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 flipH="1" flipV="1">
              <a:off x="697" y="2477"/>
              <a:ext cx="1104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8"/>
            <p:cNvSpPr>
              <a:spLocks noChangeShapeType="1"/>
            </p:cNvSpPr>
            <p:nvPr/>
          </p:nvSpPr>
          <p:spPr bwMode="auto">
            <a:xfrm flipV="1">
              <a:off x="697" y="1709"/>
              <a:ext cx="0" cy="7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Line 9"/>
            <p:cNvSpPr>
              <a:spLocks noChangeShapeType="1"/>
            </p:cNvSpPr>
            <p:nvPr/>
          </p:nvSpPr>
          <p:spPr bwMode="auto">
            <a:xfrm flipV="1">
              <a:off x="1609" y="845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0"/>
            <p:cNvSpPr>
              <a:spLocks noChangeShapeType="1"/>
            </p:cNvSpPr>
            <p:nvPr/>
          </p:nvSpPr>
          <p:spPr bwMode="auto">
            <a:xfrm flipV="1">
              <a:off x="1801" y="1469"/>
              <a:ext cx="0" cy="13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Line 11"/>
            <p:cNvSpPr>
              <a:spLocks noChangeShapeType="1"/>
            </p:cNvSpPr>
            <p:nvPr/>
          </p:nvSpPr>
          <p:spPr bwMode="auto">
            <a:xfrm flipH="1">
              <a:off x="697" y="1469"/>
              <a:ext cx="110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12"/>
            <p:cNvSpPr>
              <a:spLocks noChangeShapeType="1"/>
            </p:cNvSpPr>
            <p:nvPr/>
          </p:nvSpPr>
          <p:spPr bwMode="auto">
            <a:xfrm flipV="1">
              <a:off x="697" y="845"/>
              <a:ext cx="912" cy="8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Line 13"/>
            <p:cNvSpPr>
              <a:spLocks noChangeShapeType="1"/>
            </p:cNvSpPr>
            <p:nvPr/>
          </p:nvSpPr>
          <p:spPr bwMode="auto">
            <a:xfrm>
              <a:off x="1609" y="845"/>
              <a:ext cx="192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Line 14"/>
            <p:cNvSpPr>
              <a:spLocks noChangeShapeType="1"/>
            </p:cNvSpPr>
            <p:nvPr/>
          </p:nvSpPr>
          <p:spPr bwMode="auto">
            <a:xfrm>
              <a:off x="1945" y="1901"/>
              <a:ext cx="1008" cy="10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15"/>
            <p:cNvSpPr>
              <a:spLocks noChangeShapeType="1"/>
            </p:cNvSpPr>
            <p:nvPr/>
          </p:nvSpPr>
          <p:spPr bwMode="auto">
            <a:xfrm>
              <a:off x="1609" y="2093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16"/>
            <p:cNvSpPr>
              <a:spLocks noChangeShapeType="1"/>
            </p:cNvSpPr>
            <p:nvPr/>
          </p:nvSpPr>
          <p:spPr bwMode="auto">
            <a:xfrm flipV="1">
              <a:off x="2137" y="845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17"/>
            <p:cNvSpPr>
              <a:spLocks noChangeShapeType="1"/>
            </p:cNvSpPr>
            <p:nvPr/>
          </p:nvSpPr>
          <p:spPr bwMode="auto">
            <a:xfrm>
              <a:off x="1609" y="845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18"/>
            <p:cNvSpPr>
              <a:spLocks noChangeShapeType="1"/>
            </p:cNvSpPr>
            <p:nvPr/>
          </p:nvSpPr>
          <p:spPr bwMode="auto">
            <a:xfrm>
              <a:off x="697" y="2477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19"/>
            <p:cNvSpPr>
              <a:spLocks noChangeShapeType="1"/>
            </p:cNvSpPr>
            <p:nvPr/>
          </p:nvSpPr>
          <p:spPr bwMode="auto">
            <a:xfrm>
              <a:off x="697" y="1709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Line 20"/>
            <p:cNvSpPr>
              <a:spLocks noChangeShapeType="1"/>
            </p:cNvSpPr>
            <p:nvPr/>
          </p:nvSpPr>
          <p:spPr bwMode="auto">
            <a:xfrm flipV="1">
              <a:off x="2521" y="1709"/>
              <a:ext cx="0" cy="7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Line 21"/>
            <p:cNvSpPr>
              <a:spLocks noChangeShapeType="1"/>
            </p:cNvSpPr>
            <p:nvPr/>
          </p:nvSpPr>
          <p:spPr bwMode="auto">
            <a:xfrm>
              <a:off x="1801" y="2861"/>
              <a:ext cx="11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Line 22"/>
            <p:cNvSpPr>
              <a:spLocks noChangeShapeType="1"/>
            </p:cNvSpPr>
            <p:nvPr/>
          </p:nvSpPr>
          <p:spPr bwMode="auto">
            <a:xfrm>
              <a:off x="1801" y="1469"/>
              <a:ext cx="11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Line 23"/>
            <p:cNvSpPr>
              <a:spLocks noChangeShapeType="1"/>
            </p:cNvSpPr>
            <p:nvPr/>
          </p:nvSpPr>
          <p:spPr bwMode="auto">
            <a:xfrm flipV="1">
              <a:off x="2905" y="1469"/>
              <a:ext cx="0" cy="13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7" name="Line 24"/>
            <p:cNvSpPr>
              <a:spLocks noChangeShapeType="1"/>
            </p:cNvSpPr>
            <p:nvPr/>
          </p:nvSpPr>
          <p:spPr bwMode="auto">
            <a:xfrm flipH="1">
              <a:off x="2521" y="1469"/>
              <a:ext cx="38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Line 25"/>
            <p:cNvSpPr>
              <a:spLocks noChangeShapeType="1"/>
            </p:cNvSpPr>
            <p:nvPr/>
          </p:nvSpPr>
          <p:spPr bwMode="auto">
            <a:xfrm>
              <a:off x="2137" y="845"/>
              <a:ext cx="768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9" name="Line 26"/>
            <p:cNvSpPr>
              <a:spLocks noChangeShapeType="1"/>
            </p:cNvSpPr>
            <p:nvPr/>
          </p:nvSpPr>
          <p:spPr bwMode="auto">
            <a:xfrm>
              <a:off x="2137" y="845"/>
              <a:ext cx="384" cy="8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Text Box 27"/>
            <p:cNvSpPr txBox="1">
              <a:spLocks noChangeArrowheads="1"/>
            </p:cNvSpPr>
            <p:nvPr/>
          </p:nvSpPr>
          <p:spPr bwMode="auto">
            <a:xfrm>
              <a:off x="503" y="1517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351" name="Text Box 28"/>
            <p:cNvSpPr txBox="1">
              <a:spLocks noChangeArrowheads="1"/>
            </p:cNvSpPr>
            <p:nvPr/>
          </p:nvSpPr>
          <p:spPr bwMode="auto">
            <a:xfrm>
              <a:off x="1437" y="605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352" name="Text Box 29"/>
            <p:cNvSpPr txBox="1">
              <a:spLocks noChangeArrowheads="1"/>
            </p:cNvSpPr>
            <p:nvPr/>
          </p:nvSpPr>
          <p:spPr bwMode="auto">
            <a:xfrm>
              <a:off x="1754" y="1220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353" name="Text Box 30"/>
            <p:cNvSpPr txBox="1">
              <a:spLocks noChangeArrowheads="1"/>
            </p:cNvSpPr>
            <p:nvPr/>
          </p:nvSpPr>
          <p:spPr bwMode="auto">
            <a:xfrm>
              <a:off x="2520" y="1613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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354" name="Text Box 31"/>
            <p:cNvSpPr txBox="1">
              <a:spLocks noChangeArrowheads="1"/>
            </p:cNvSpPr>
            <p:nvPr/>
          </p:nvSpPr>
          <p:spPr bwMode="auto">
            <a:xfrm>
              <a:off x="2888" y="1277"/>
              <a:ext cx="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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355" name="Text Box 32"/>
            <p:cNvSpPr txBox="1">
              <a:spLocks noChangeArrowheads="1"/>
            </p:cNvSpPr>
            <p:nvPr/>
          </p:nvSpPr>
          <p:spPr bwMode="auto">
            <a:xfrm>
              <a:off x="2092" y="605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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356" name="Text Box 33"/>
            <p:cNvSpPr txBox="1">
              <a:spLocks noChangeArrowheads="1"/>
            </p:cNvSpPr>
            <p:nvPr/>
          </p:nvSpPr>
          <p:spPr bwMode="auto">
            <a:xfrm>
              <a:off x="520" y="2285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56357" name="Text Box 34"/>
            <p:cNvSpPr txBox="1">
              <a:spLocks noChangeArrowheads="1"/>
            </p:cNvSpPr>
            <p:nvPr/>
          </p:nvSpPr>
          <p:spPr bwMode="auto">
            <a:xfrm>
              <a:off x="1417" y="1901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56358" name="Text Box 35"/>
            <p:cNvSpPr txBox="1">
              <a:spLocks noChangeArrowheads="1"/>
            </p:cNvSpPr>
            <p:nvPr/>
          </p:nvSpPr>
          <p:spPr bwMode="auto">
            <a:xfrm>
              <a:off x="1657" y="279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6324" name="Text Box 36"/>
          <p:cNvSpPr txBox="1">
            <a:spLocks noChangeArrowheads="1"/>
          </p:cNvSpPr>
          <p:nvPr/>
        </p:nvSpPr>
        <p:spPr bwMode="auto">
          <a:xfrm>
            <a:off x="428625" y="228600"/>
            <a:ext cx="361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i="0">
                <a:latin typeface="黑体" panose="02010609060101010101" pitchFamily="49" charset="-122"/>
                <a:ea typeface="黑体" panose="02010609060101010101" pitchFamily="49" charset="-122"/>
              </a:rPr>
              <a:t>⑶ </a:t>
            </a:r>
            <a:r>
              <a:rPr lang="zh-CN" altLang="en-US" sz="3600" b="1" i="0">
                <a:latin typeface="黑体" panose="02010609060101010101" pitchFamily="49" charset="-122"/>
                <a:ea typeface="黑体" panose="02010609060101010101" pitchFamily="49" charset="-122"/>
              </a:rPr>
              <a:t>一般位置平面</a:t>
            </a:r>
            <a:endParaRPr lang="zh-CN" altLang="en-US" sz="3600" b="1" i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5440363" y="248443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solidFill>
                  <a:srgbClr val="003399"/>
                </a:solidFill>
                <a:latin typeface="Times New Roman" panose="02020603050405020304" pitchFamily="18" charset="0"/>
              </a:rPr>
              <a:t>三个投影都类似。</a:t>
            </a:r>
            <a:endParaRPr lang="zh-CN" altLang="en-US" sz="3200" b="1" i="0">
              <a:latin typeface="Times New Roman" panose="02020603050405020304" pitchFamily="18" charset="0"/>
            </a:endParaRPr>
          </a:p>
        </p:txBody>
      </p:sp>
      <p:sp>
        <p:nvSpPr>
          <p:cNvPr id="102438" name="Text Box 38" descr="30%"/>
          <p:cNvSpPr txBox="1">
            <a:spLocks noChangeArrowheads="1"/>
          </p:cNvSpPr>
          <p:nvPr/>
        </p:nvSpPr>
        <p:spPr bwMode="auto">
          <a:xfrm>
            <a:off x="5468938" y="1844675"/>
            <a:ext cx="217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30">
                  <a:fgClr>
                    <a:srgbClr val="FFCCFF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solidFill>
                  <a:srgbClr val="CC0000"/>
                </a:solidFill>
                <a:latin typeface="Times New Roman" panose="02020603050405020304" pitchFamily="18" charset="0"/>
              </a:rPr>
              <a:t>投影特性：</a:t>
            </a:r>
            <a:endParaRPr lang="zh-CN" altLang="en-US" sz="3200" b="1" i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7" grpId="0" autoUpdateAnimBg="0"/>
      <p:bldP spid="1024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标题 132100"/>
          <p:cNvSpPr>
            <a:spLocks noGrp="1"/>
          </p:cNvSpPr>
          <p:nvPr>
            <p:ph type="title"/>
          </p:nvPr>
        </p:nvSpPr>
        <p:spPr>
          <a:xfrm>
            <a:off x="496888" y="361950"/>
            <a:ext cx="7772400" cy="1114425"/>
          </a:xfrm>
        </p:spPr>
        <p:txBody>
          <a:bodyPr anchor="ctr"/>
          <a:lstStyle/>
          <a:p>
            <a:r>
              <a:rPr lang="zh-CN" altLang="en-US" sz="3200" b="1" dirty="0">
                <a:ea typeface="华文细黑" panose="02010600040101010101" pitchFamily="2" charset="-122"/>
              </a:rPr>
              <a:t>基 本 要 求</a:t>
            </a:r>
            <a:endParaRPr lang="zh-CN" altLang="en-US" sz="3200" b="1">
              <a:ea typeface="华文细黑" panose="02010600040101010101" pitchFamily="2" charset="-122"/>
            </a:endParaRPr>
          </a:p>
        </p:txBody>
      </p:sp>
      <p:pic>
        <p:nvPicPr>
          <p:cNvPr id="132102" name="图片 132101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2103" name="图片 132102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2104" name="图片 132103">
            <a:hlinkClick r:id="" tooltip="上一级菜单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105" name="文本框 132104"/>
          <p:cNvSpPr txBox="1"/>
          <p:nvPr/>
        </p:nvSpPr>
        <p:spPr>
          <a:xfrm>
            <a:off x="841375" y="1219200"/>
            <a:ext cx="7373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2106" name="文本框 132105"/>
          <p:cNvSpPr txBox="1"/>
          <p:nvPr/>
        </p:nvSpPr>
        <p:spPr>
          <a:xfrm>
            <a:off x="581025" y="1785938"/>
            <a:ext cx="8042275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、掌握平面的几何元素表示法；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、熟练掌握各种位置平面的投影特性及作图方法；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、掌握平面上取点和直线的几何条件和作图方法；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、掌握平面内投影面的平行线的投影特性和作图方法。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0" name="组合 27669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pic>
          <p:nvPicPr>
            <p:cNvPr id="27668" name="图片 27667" descr="第四章 平面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759" cy="4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69" name="矩形 27668"/>
            <p:cNvSpPr/>
            <p:nvPr/>
          </p:nvSpPr>
          <p:spPr>
            <a:xfrm>
              <a:off x="5064" y="3936"/>
              <a:ext cx="300" cy="15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0" name="标题 27649"/>
          <p:cNvSpPr>
            <a:spLocks noGrp="1"/>
          </p:cNvSpPr>
          <p:nvPr>
            <p:ph type="ctrTitle"/>
          </p:nvPr>
        </p:nvSpPr>
        <p:spPr>
          <a:xfrm>
            <a:off x="876300" y="0"/>
            <a:ext cx="7772400" cy="1143000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en-US" altLang="zh-CN" sz="36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3 . 3    </a:t>
            </a:r>
            <a:r>
              <a:rPr lang="zh-CN" altLang="en-US" sz="36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属于平面的点和直线</a:t>
            </a:r>
            <a:endParaRPr lang="zh-CN" altLang="en-US" sz="3600" b="1" kern="1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0" name="文本框 27659"/>
          <p:cNvSpPr txBox="1"/>
          <p:nvPr/>
        </p:nvSpPr>
        <p:spPr>
          <a:xfrm>
            <a:off x="590550" y="1428750"/>
            <a:ext cx="76200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一、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hlinkClick r:id="" action="ppaction://noaction"/>
              </a:rPr>
              <a:t>属于一般位置平面的点和直线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二、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hlinkClick r:id="" action="ppaction://noaction"/>
              </a:rPr>
              <a:t>属于特殊位置平面的点和直线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三、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hlinkClick r:id="" action="ppaction://noaction"/>
              </a:rPr>
              <a:t>属于平面的投影面平行线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7664" name="图片 27663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5" name="图片 27664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6" name="图片 27665">
            <a:hlinkClick r:id="" tooltip="上一级菜单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71" name="文本框 27670"/>
          <p:cNvSpPr txBox="1"/>
          <p:nvPr/>
        </p:nvSpPr>
        <p:spPr>
          <a:xfrm>
            <a:off x="552450" y="3336925"/>
            <a:ext cx="7562850" cy="2465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利用在平面上取点、直线的作图，可以解决三类问题：</a:t>
            </a:r>
            <a:endParaRPr lang="zh-CN" altLang="en-US" sz="24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判别已知点、线是否属于已知平面；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完成已知平面上的点和直线的投影；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　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完成多边形的投影。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  <a:hlinkClick r:id="rId5" action="ppaction://hlinksldjump"/>
              </a:rPr>
              <a:t>例题1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例题2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例题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hlinkClick r:id="" action="ppaction://noaction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69" name="图片 28868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7" name="标题 2868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一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、一般位置平面上取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756" name="文本框 28755"/>
          <p:cNvSpPr txBox="1"/>
          <p:nvPr/>
        </p:nvSpPr>
        <p:spPr>
          <a:xfrm>
            <a:off x="463548" y="5630400"/>
            <a:ext cx="7648575" cy="5667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rgbClr val="FFFFCC">
                  <a:gamma/>
                  <a:tint val="0"/>
                  <a:invGamma/>
                </a:srgbClr>
              </a:gs>
              <a:gs pos="100000">
                <a:srgbClr val="FFFFCC"/>
              </a:gs>
            </a:gsLst>
            <a:lin ang="2700000" scaled="1"/>
            <a:tileRect/>
          </a:gradFill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点在平面上的几何条件是：点在平面内的某一直线上。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811" name="图片 28810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812" name="图片 28811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813" name="图片 28812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823" name="组合 28822"/>
          <p:cNvGrpSpPr/>
          <p:nvPr/>
        </p:nvGrpSpPr>
        <p:grpSpPr>
          <a:xfrm>
            <a:off x="2406650" y="2324100"/>
            <a:ext cx="438150" cy="612775"/>
            <a:chOff x="1680" y="1584"/>
            <a:chExt cx="276" cy="386"/>
          </a:xfrm>
        </p:grpSpPr>
        <p:sp>
          <p:nvSpPr>
            <p:cNvPr id="28824" name="椭圆 28823"/>
            <p:cNvSpPr/>
            <p:nvPr/>
          </p:nvSpPr>
          <p:spPr>
            <a:xfrm>
              <a:off x="1680" y="1859"/>
              <a:ext cx="111" cy="111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339933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5" name="文本框 28824"/>
            <p:cNvSpPr txBox="1"/>
            <p:nvPr/>
          </p:nvSpPr>
          <p:spPr>
            <a:xfrm>
              <a:off x="1680" y="158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E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826" name="组合 28825"/>
          <p:cNvGrpSpPr/>
          <p:nvPr/>
        </p:nvGrpSpPr>
        <p:grpSpPr>
          <a:xfrm>
            <a:off x="828675" y="3040063"/>
            <a:ext cx="523875" cy="523875"/>
            <a:chOff x="674" y="2023"/>
            <a:chExt cx="330" cy="330"/>
          </a:xfrm>
        </p:grpSpPr>
        <p:sp>
          <p:nvSpPr>
            <p:cNvPr id="28827" name="椭圆 28826"/>
            <p:cNvSpPr/>
            <p:nvPr/>
          </p:nvSpPr>
          <p:spPr>
            <a:xfrm>
              <a:off x="894" y="2243"/>
              <a:ext cx="110" cy="110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339933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8" name="文本框 28827"/>
            <p:cNvSpPr txBox="1"/>
            <p:nvPr/>
          </p:nvSpPr>
          <p:spPr>
            <a:xfrm>
              <a:off x="674" y="2023"/>
              <a:ext cx="1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849" name="组合 28848"/>
          <p:cNvGrpSpPr/>
          <p:nvPr/>
        </p:nvGrpSpPr>
        <p:grpSpPr>
          <a:xfrm>
            <a:off x="5143500" y="1562100"/>
            <a:ext cx="717550" cy="3186113"/>
            <a:chOff x="3240" y="984"/>
            <a:chExt cx="452" cy="2007"/>
          </a:xfrm>
        </p:grpSpPr>
        <p:sp>
          <p:nvSpPr>
            <p:cNvPr id="28850" name="直接连接符 28849"/>
            <p:cNvSpPr/>
            <p:nvPr/>
          </p:nvSpPr>
          <p:spPr>
            <a:xfrm>
              <a:off x="3481" y="1302"/>
              <a:ext cx="0" cy="14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1" name="椭圆 28850"/>
            <p:cNvSpPr/>
            <p:nvPr/>
          </p:nvSpPr>
          <p:spPr>
            <a:xfrm>
              <a:off x="3423" y="2634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2" name="椭圆 28851"/>
            <p:cNvSpPr/>
            <p:nvPr/>
          </p:nvSpPr>
          <p:spPr>
            <a:xfrm>
              <a:off x="3423" y="1242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3" name="文本框 28852"/>
            <p:cNvSpPr txBox="1"/>
            <p:nvPr/>
          </p:nvSpPr>
          <p:spPr>
            <a:xfrm>
              <a:off x="3288" y="984"/>
              <a:ext cx="4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8854" name="文本框 28853"/>
            <p:cNvSpPr txBox="1"/>
            <p:nvPr/>
          </p:nvSpPr>
          <p:spPr>
            <a:xfrm>
              <a:off x="3240" y="2664"/>
              <a:ext cx="4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855" name="组合 28854"/>
          <p:cNvGrpSpPr/>
          <p:nvPr/>
        </p:nvGrpSpPr>
        <p:grpSpPr>
          <a:xfrm>
            <a:off x="6970713" y="838200"/>
            <a:ext cx="677862" cy="4291013"/>
            <a:chOff x="4391" y="528"/>
            <a:chExt cx="427" cy="2703"/>
          </a:xfrm>
        </p:grpSpPr>
        <p:sp>
          <p:nvSpPr>
            <p:cNvPr id="28856" name="直接连接符 28855"/>
            <p:cNvSpPr/>
            <p:nvPr/>
          </p:nvSpPr>
          <p:spPr>
            <a:xfrm>
              <a:off x="4461" y="879"/>
              <a:ext cx="0" cy="20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7" name="椭圆 28856"/>
            <p:cNvSpPr/>
            <p:nvPr/>
          </p:nvSpPr>
          <p:spPr>
            <a:xfrm>
              <a:off x="4403" y="818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8" name="椭圆 28857"/>
            <p:cNvSpPr/>
            <p:nvPr/>
          </p:nvSpPr>
          <p:spPr>
            <a:xfrm>
              <a:off x="4403" y="2876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9" name="文本框 28858"/>
            <p:cNvSpPr txBox="1"/>
            <p:nvPr/>
          </p:nvSpPr>
          <p:spPr>
            <a:xfrm>
              <a:off x="4415" y="528"/>
              <a:ext cx="4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8860" name="文本框 28859"/>
            <p:cNvSpPr txBox="1"/>
            <p:nvPr/>
          </p:nvSpPr>
          <p:spPr>
            <a:xfrm>
              <a:off x="4391" y="2904"/>
              <a:ext cx="4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6" name="图片 30855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8"/>
            <a:ext cx="9142413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5" name="文本框 30764"/>
          <p:cNvSpPr txBox="1"/>
          <p:nvPr/>
        </p:nvSpPr>
        <p:spPr>
          <a:xfrm>
            <a:off x="1582180" y="4852567"/>
            <a:ext cx="4277840" cy="2012859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rgbClr val="FFFFCC">
                  <a:gamma/>
                  <a:tint val="0"/>
                  <a:invGamma/>
                </a:srgbClr>
              </a:gs>
              <a:gs pos="100000">
                <a:srgbClr val="FFFFCC"/>
              </a:gs>
            </a:gsLst>
            <a:lin ang="2700000" scaled="1"/>
            <a:tileRect/>
          </a:gradFill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直线在平面上的几何条件是：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通过平面上的两点；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通过平面上的一点且平行于平面上的一条直线。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5" name="直接连接符 30794"/>
          <p:cNvSpPr/>
          <p:nvPr/>
        </p:nvSpPr>
        <p:spPr>
          <a:xfrm flipV="1">
            <a:off x="825500" y="2647950"/>
            <a:ext cx="2057400" cy="10668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0842" name="组合 30841"/>
          <p:cNvGrpSpPr/>
          <p:nvPr/>
        </p:nvGrpSpPr>
        <p:grpSpPr>
          <a:xfrm>
            <a:off x="2406650" y="2324100"/>
            <a:ext cx="438150" cy="612775"/>
            <a:chOff x="1680" y="1584"/>
            <a:chExt cx="276" cy="386"/>
          </a:xfrm>
        </p:grpSpPr>
        <p:sp>
          <p:nvSpPr>
            <p:cNvPr id="30799" name="椭圆 30798"/>
            <p:cNvSpPr/>
            <p:nvPr/>
          </p:nvSpPr>
          <p:spPr>
            <a:xfrm>
              <a:off x="1680" y="1859"/>
              <a:ext cx="111" cy="111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339933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文本框 30799"/>
            <p:cNvSpPr txBox="1"/>
            <p:nvPr/>
          </p:nvSpPr>
          <p:spPr>
            <a:xfrm>
              <a:off x="1680" y="158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E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843" name="组合 30842"/>
          <p:cNvGrpSpPr/>
          <p:nvPr/>
        </p:nvGrpSpPr>
        <p:grpSpPr>
          <a:xfrm>
            <a:off x="828675" y="3040063"/>
            <a:ext cx="523875" cy="523875"/>
            <a:chOff x="674" y="2023"/>
            <a:chExt cx="330" cy="330"/>
          </a:xfrm>
        </p:grpSpPr>
        <p:sp>
          <p:nvSpPr>
            <p:cNvPr id="30802" name="椭圆 30801"/>
            <p:cNvSpPr/>
            <p:nvPr/>
          </p:nvSpPr>
          <p:spPr>
            <a:xfrm>
              <a:off x="894" y="2243"/>
              <a:ext cx="110" cy="110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339933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文本框 30802"/>
            <p:cNvSpPr txBox="1"/>
            <p:nvPr/>
          </p:nvSpPr>
          <p:spPr>
            <a:xfrm>
              <a:off x="674" y="2023"/>
              <a:ext cx="1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833" name="组合 30832"/>
          <p:cNvGrpSpPr/>
          <p:nvPr/>
        </p:nvGrpSpPr>
        <p:grpSpPr>
          <a:xfrm>
            <a:off x="2806700" y="1657350"/>
            <a:ext cx="914400" cy="1838325"/>
            <a:chOff x="1920" y="1440"/>
            <a:chExt cx="576" cy="1158"/>
          </a:xfrm>
        </p:grpSpPr>
        <p:sp>
          <p:nvSpPr>
            <p:cNvPr id="30834" name="直接连接符 30833"/>
            <p:cNvSpPr/>
            <p:nvPr/>
          </p:nvSpPr>
          <p:spPr>
            <a:xfrm flipV="1">
              <a:off x="1920" y="1728"/>
              <a:ext cx="480" cy="870"/>
            </a:xfrm>
            <a:prstGeom prst="line">
              <a:avLst/>
            </a:prstGeom>
            <a:ln w="76200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5" name="文本框 30834"/>
            <p:cNvSpPr txBox="1"/>
            <p:nvPr/>
          </p:nvSpPr>
          <p:spPr>
            <a:xfrm>
              <a:off x="2304" y="144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F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0796" name="直接连接符 30795"/>
          <p:cNvSpPr/>
          <p:nvPr/>
        </p:nvSpPr>
        <p:spPr>
          <a:xfrm flipV="1">
            <a:off x="4976813" y="1143000"/>
            <a:ext cx="2835275" cy="11430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7" name="直接连接符 30796"/>
          <p:cNvSpPr/>
          <p:nvPr/>
        </p:nvSpPr>
        <p:spPr>
          <a:xfrm>
            <a:off x="4976813" y="4152900"/>
            <a:ext cx="2854325" cy="6858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0852" name="组合 30851"/>
          <p:cNvGrpSpPr/>
          <p:nvPr/>
        </p:nvGrpSpPr>
        <p:grpSpPr>
          <a:xfrm>
            <a:off x="5143500" y="1562100"/>
            <a:ext cx="717550" cy="3186113"/>
            <a:chOff x="3240" y="984"/>
            <a:chExt cx="452" cy="2007"/>
          </a:xfrm>
        </p:grpSpPr>
        <p:sp>
          <p:nvSpPr>
            <p:cNvPr id="30822" name="直接连接符 30821"/>
            <p:cNvSpPr/>
            <p:nvPr/>
          </p:nvSpPr>
          <p:spPr>
            <a:xfrm>
              <a:off x="3481" y="1302"/>
              <a:ext cx="0" cy="14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3" name="椭圆 30822"/>
            <p:cNvSpPr/>
            <p:nvPr/>
          </p:nvSpPr>
          <p:spPr>
            <a:xfrm>
              <a:off x="3423" y="2634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" name="椭圆 30823"/>
            <p:cNvSpPr/>
            <p:nvPr/>
          </p:nvSpPr>
          <p:spPr>
            <a:xfrm>
              <a:off x="3423" y="1242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5" name="文本框 30824"/>
            <p:cNvSpPr txBox="1"/>
            <p:nvPr/>
          </p:nvSpPr>
          <p:spPr>
            <a:xfrm>
              <a:off x="3288" y="984"/>
              <a:ext cx="4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826" name="文本框 30825"/>
            <p:cNvSpPr txBox="1"/>
            <p:nvPr/>
          </p:nvSpPr>
          <p:spPr>
            <a:xfrm>
              <a:off x="3240" y="2664"/>
              <a:ext cx="4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851" name="组合 30850"/>
          <p:cNvGrpSpPr/>
          <p:nvPr/>
        </p:nvGrpSpPr>
        <p:grpSpPr>
          <a:xfrm>
            <a:off x="6970713" y="838200"/>
            <a:ext cx="677862" cy="4291013"/>
            <a:chOff x="4391" y="528"/>
            <a:chExt cx="427" cy="2703"/>
          </a:xfrm>
        </p:grpSpPr>
        <p:sp>
          <p:nvSpPr>
            <p:cNvPr id="30828" name="直接连接符 30827"/>
            <p:cNvSpPr/>
            <p:nvPr/>
          </p:nvSpPr>
          <p:spPr>
            <a:xfrm>
              <a:off x="4461" y="879"/>
              <a:ext cx="0" cy="20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9" name="椭圆 30828"/>
            <p:cNvSpPr/>
            <p:nvPr/>
          </p:nvSpPr>
          <p:spPr>
            <a:xfrm>
              <a:off x="4403" y="818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椭圆 30829"/>
            <p:cNvSpPr/>
            <p:nvPr/>
          </p:nvSpPr>
          <p:spPr>
            <a:xfrm>
              <a:off x="4403" y="2876"/>
              <a:ext cx="115" cy="121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文本框 30830"/>
            <p:cNvSpPr txBox="1"/>
            <p:nvPr/>
          </p:nvSpPr>
          <p:spPr>
            <a:xfrm>
              <a:off x="4415" y="528"/>
              <a:ext cx="4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832" name="文本框 30831"/>
            <p:cNvSpPr txBox="1"/>
            <p:nvPr/>
          </p:nvSpPr>
          <p:spPr>
            <a:xfrm>
              <a:off x="4391" y="2904"/>
              <a:ext cx="4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854" name="组合 30853"/>
          <p:cNvGrpSpPr/>
          <p:nvPr/>
        </p:nvGrpSpPr>
        <p:grpSpPr>
          <a:xfrm>
            <a:off x="7904163" y="3657600"/>
            <a:ext cx="1223962" cy="1204913"/>
            <a:chOff x="4979" y="2304"/>
            <a:chExt cx="771" cy="759"/>
          </a:xfrm>
        </p:grpSpPr>
        <p:sp>
          <p:nvSpPr>
            <p:cNvPr id="30837" name="直接连接符 30836"/>
            <p:cNvSpPr/>
            <p:nvPr/>
          </p:nvSpPr>
          <p:spPr>
            <a:xfrm>
              <a:off x="4979" y="2304"/>
              <a:ext cx="576" cy="624"/>
            </a:xfrm>
            <a:prstGeom prst="line">
              <a:avLst/>
            </a:prstGeom>
            <a:ln w="762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8" name="文本框 30837"/>
            <p:cNvSpPr txBox="1"/>
            <p:nvPr/>
          </p:nvSpPr>
          <p:spPr>
            <a:xfrm>
              <a:off x="5520" y="2736"/>
              <a:ext cx="2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839" name="组合 30838"/>
          <p:cNvGrpSpPr/>
          <p:nvPr/>
        </p:nvGrpSpPr>
        <p:grpSpPr>
          <a:xfrm>
            <a:off x="7904163" y="685800"/>
            <a:ext cx="1189037" cy="1371600"/>
            <a:chOff x="4848" y="528"/>
            <a:chExt cx="624" cy="864"/>
          </a:xfrm>
        </p:grpSpPr>
        <p:sp>
          <p:nvSpPr>
            <p:cNvPr id="30840" name="直接连接符 30839"/>
            <p:cNvSpPr/>
            <p:nvPr/>
          </p:nvSpPr>
          <p:spPr>
            <a:xfrm flipV="1">
              <a:off x="4848" y="720"/>
              <a:ext cx="480" cy="672"/>
            </a:xfrm>
            <a:prstGeom prst="line">
              <a:avLst/>
            </a:prstGeom>
            <a:ln w="762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41" name="文本框 30840"/>
            <p:cNvSpPr txBox="1"/>
            <p:nvPr/>
          </p:nvSpPr>
          <p:spPr>
            <a:xfrm>
              <a:off x="5136" y="528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pic>
        <p:nvPicPr>
          <p:cNvPr id="30845" name="图片 30844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6" name="图片 30845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7" name="图片 30846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标题 2868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二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、一般位置平面上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取直线</a:t>
            </a:r>
            <a:r>
              <a:rPr lang="zh-CN" altLang="en-US" sz="2800" dirty="0" smtClean="0">
                <a:solidFill>
                  <a:schemeClr val="tx1"/>
                </a:solidFill>
              </a:rPr>
              <a:t> 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98" name="图片 74797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6" name="副标题 74755"/>
          <p:cNvSpPr>
            <a:spLocks noGrp="1"/>
          </p:cNvSpPr>
          <p:nvPr>
            <p:ph type="subTitle" idx="1"/>
          </p:nvPr>
        </p:nvSpPr>
        <p:spPr>
          <a:xfrm>
            <a:off x="0" y="625475"/>
            <a:ext cx="9144000" cy="7620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属于投影面垂直面的点和直线</a:t>
            </a:r>
            <a:endParaRPr lang="zh-CN" altLang="en-US" sz="2800" b="1" kern="1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799" name="组合 74798"/>
          <p:cNvGrpSpPr/>
          <p:nvPr/>
        </p:nvGrpSpPr>
        <p:grpSpPr>
          <a:xfrm>
            <a:off x="2057400" y="1250950"/>
            <a:ext cx="1651000" cy="1320800"/>
            <a:chOff x="1296" y="788"/>
            <a:chExt cx="1040" cy="832"/>
          </a:xfrm>
        </p:grpSpPr>
        <p:sp>
          <p:nvSpPr>
            <p:cNvPr id="74764" name="椭圆 74763"/>
            <p:cNvSpPr/>
            <p:nvPr/>
          </p:nvSpPr>
          <p:spPr>
            <a:xfrm>
              <a:off x="1884" y="10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文本框 74768"/>
            <p:cNvSpPr txBox="1"/>
            <p:nvPr/>
          </p:nvSpPr>
          <p:spPr>
            <a:xfrm>
              <a:off x="1904" y="78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74765" name="椭圆 74764"/>
            <p:cNvSpPr/>
            <p:nvPr/>
          </p:nvSpPr>
          <p:spPr>
            <a:xfrm>
              <a:off x="1308" y="15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文本框 74767"/>
            <p:cNvSpPr txBox="1"/>
            <p:nvPr/>
          </p:nvSpPr>
          <p:spPr>
            <a:xfrm>
              <a:off x="1296" y="1224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endParaRPr lang="en-US" altLang="zh-CN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802" name="组合 74801"/>
          <p:cNvGrpSpPr/>
          <p:nvPr/>
        </p:nvGrpSpPr>
        <p:grpSpPr>
          <a:xfrm>
            <a:off x="5257800" y="3879850"/>
            <a:ext cx="2559050" cy="1731963"/>
            <a:chOff x="3312" y="2444"/>
            <a:chExt cx="1612" cy="1091"/>
          </a:xfrm>
        </p:grpSpPr>
        <p:sp>
          <p:nvSpPr>
            <p:cNvPr id="74779" name="直接连接符 74778"/>
            <p:cNvSpPr/>
            <p:nvPr/>
          </p:nvSpPr>
          <p:spPr>
            <a:xfrm flipH="1">
              <a:off x="3564" y="2676"/>
              <a:ext cx="1008" cy="672"/>
            </a:xfrm>
            <a:prstGeom prst="line">
              <a:avLst/>
            </a:prstGeom>
            <a:ln w="762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0" name="文本框 74779"/>
            <p:cNvSpPr txBox="1"/>
            <p:nvPr/>
          </p:nvSpPr>
          <p:spPr>
            <a:xfrm>
              <a:off x="3312" y="320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74781" name="文本框 74780"/>
            <p:cNvSpPr txBox="1"/>
            <p:nvPr/>
          </p:nvSpPr>
          <p:spPr>
            <a:xfrm>
              <a:off x="4540" y="2444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endParaRPr lang="en-US" altLang="zh-CN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74794" name="图片 74793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95" name="图片 74794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96" name="图片 74795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804" name="矩形 7480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二、属于特殊位置平面的点和直线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74808" name="直接连接符 74807"/>
          <p:cNvSpPr/>
          <p:nvPr/>
        </p:nvSpPr>
        <p:spPr>
          <a:xfrm flipH="1">
            <a:off x="1204913" y="1103313"/>
            <a:ext cx="1524000" cy="1814512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9" name="直接连接符 74808"/>
          <p:cNvSpPr/>
          <p:nvPr/>
        </p:nvSpPr>
        <p:spPr>
          <a:xfrm>
            <a:off x="2757488" y="1103313"/>
            <a:ext cx="1509712" cy="1741487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0" name="直接连接符 74809"/>
          <p:cNvSpPr/>
          <p:nvPr/>
        </p:nvSpPr>
        <p:spPr>
          <a:xfrm flipV="1">
            <a:off x="1233488" y="2844800"/>
            <a:ext cx="3019425" cy="87313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2" name="直接连接符 74811"/>
          <p:cNvSpPr/>
          <p:nvPr/>
        </p:nvSpPr>
        <p:spPr>
          <a:xfrm>
            <a:off x="1146175" y="4498975"/>
            <a:ext cx="2946400" cy="1235075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3" name="直接连接符 74812"/>
          <p:cNvSpPr/>
          <p:nvPr/>
        </p:nvSpPr>
        <p:spPr>
          <a:xfrm>
            <a:off x="4746625" y="4295775"/>
            <a:ext cx="1058863" cy="2046288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4" name="直接连接符 74813"/>
          <p:cNvSpPr/>
          <p:nvPr/>
        </p:nvSpPr>
        <p:spPr>
          <a:xfrm flipV="1">
            <a:off x="4746625" y="3860800"/>
            <a:ext cx="3440113" cy="420688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5" name="直接连接符 74814"/>
          <p:cNvSpPr/>
          <p:nvPr/>
        </p:nvSpPr>
        <p:spPr>
          <a:xfrm flipH="1">
            <a:off x="5791200" y="3846513"/>
            <a:ext cx="2409825" cy="249555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6" name="直接连接符 74815"/>
          <p:cNvSpPr/>
          <p:nvPr/>
        </p:nvSpPr>
        <p:spPr>
          <a:xfrm>
            <a:off x="4992688" y="1668463"/>
            <a:ext cx="3019425" cy="126365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4803" name="组合 74802"/>
          <p:cNvGrpSpPr/>
          <p:nvPr/>
        </p:nvGrpSpPr>
        <p:grpSpPr>
          <a:xfrm>
            <a:off x="5581650" y="1504950"/>
            <a:ext cx="2209800" cy="3810000"/>
            <a:chOff x="3516" y="948"/>
            <a:chExt cx="1392" cy="2400"/>
          </a:xfrm>
        </p:grpSpPr>
        <p:sp>
          <p:nvSpPr>
            <p:cNvPr id="74776" name="直接连接符 74775"/>
            <p:cNvSpPr/>
            <p:nvPr/>
          </p:nvSpPr>
          <p:spPr>
            <a:xfrm>
              <a:off x="3564" y="1236"/>
              <a:ext cx="1008" cy="432"/>
            </a:xfrm>
            <a:prstGeom prst="line">
              <a:avLst/>
            </a:prstGeom>
            <a:ln w="762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7" name="直接连接符 74776"/>
            <p:cNvSpPr/>
            <p:nvPr/>
          </p:nvSpPr>
          <p:spPr>
            <a:xfrm>
              <a:off x="3564" y="1236"/>
              <a:ext cx="0" cy="2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8" name="直接连接符 74777"/>
            <p:cNvSpPr/>
            <p:nvPr/>
          </p:nvSpPr>
          <p:spPr>
            <a:xfrm>
              <a:off x="4572" y="1668"/>
              <a:ext cx="0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2" name="文本框 74781"/>
            <p:cNvSpPr txBox="1"/>
            <p:nvPr/>
          </p:nvSpPr>
          <p:spPr>
            <a:xfrm>
              <a:off x="4524" y="138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74783" name="文本框 74782"/>
            <p:cNvSpPr txBox="1"/>
            <p:nvPr/>
          </p:nvSpPr>
          <p:spPr>
            <a:xfrm>
              <a:off x="3516" y="94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endParaRPr lang="en-US" altLang="zh-CN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800" name="组合 74799"/>
          <p:cNvGrpSpPr/>
          <p:nvPr/>
        </p:nvGrpSpPr>
        <p:grpSpPr>
          <a:xfrm>
            <a:off x="2076450" y="2571750"/>
            <a:ext cx="539750" cy="2438400"/>
            <a:chOff x="1308" y="1620"/>
            <a:chExt cx="340" cy="1536"/>
          </a:xfrm>
        </p:grpSpPr>
        <p:sp>
          <p:nvSpPr>
            <p:cNvPr id="74754" name="直接连接符 74753"/>
            <p:cNvSpPr/>
            <p:nvPr/>
          </p:nvSpPr>
          <p:spPr>
            <a:xfrm flipV="1">
              <a:off x="1356" y="1620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2" name="椭圆 74761"/>
            <p:cNvSpPr/>
            <p:nvPr/>
          </p:nvSpPr>
          <p:spPr>
            <a:xfrm>
              <a:off x="1308" y="30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文本框 74765"/>
            <p:cNvSpPr txBox="1"/>
            <p:nvPr/>
          </p:nvSpPr>
          <p:spPr>
            <a:xfrm>
              <a:off x="1324" y="2788"/>
              <a:ext cx="3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801" name="组合 74800"/>
          <p:cNvGrpSpPr/>
          <p:nvPr/>
        </p:nvGrpSpPr>
        <p:grpSpPr>
          <a:xfrm>
            <a:off x="2990850" y="1733550"/>
            <a:ext cx="463550" cy="3657600"/>
            <a:chOff x="1884" y="1092"/>
            <a:chExt cx="292" cy="2304"/>
          </a:xfrm>
        </p:grpSpPr>
        <p:sp>
          <p:nvSpPr>
            <p:cNvPr id="74755" name="直接连接符 74754"/>
            <p:cNvSpPr/>
            <p:nvPr/>
          </p:nvSpPr>
          <p:spPr>
            <a:xfrm flipV="1">
              <a:off x="1932" y="1092"/>
              <a:ext cx="0" cy="2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3" name="椭圆 74762"/>
            <p:cNvSpPr/>
            <p:nvPr/>
          </p:nvSpPr>
          <p:spPr>
            <a:xfrm>
              <a:off x="1884" y="33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文本框 74766"/>
            <p:cNvSpPr txBox="1"/>
            <p:nvPr/>
          </p:nvSpPr>
          <p:spPr>
            <a:xfrm>
              <a:off x="1928" y="3040"/>
              <a:ext cx="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27025" y="104458"/>
            <a:ext cx="36271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i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600" b="1" i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 b="1" i="0">
                <a:latin typeface="黑体" panose="02010609060101010101" pitchFamily="49" charset="-122"/>
                <a:ea typeface="黑体" panose="02010609060101010101" pitchFamily="49" charset="-122"/>
              </a:rPr>
              <a:t>平面上取点</a:t>
            </a:r>
            <a:endParaRPr lang="zh-CN" altLang="en-US" sz="3600" b="1" i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941388" y="1276350"/>
            <a:ext cx="7893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i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i="0">
                <a:solidFill>
                  <a:srgbClr val="CC3300"/>
                </a:solidFill>
                <a:latin typeface="宋体" panose="02010600030101010101" pitchFamily="2" charset="-122"/>
              </a:rPr>
              <a:t>先找出过此点而又在平面内的一条直线作为辅助线，然后再在该直线上确定点的位置。</a:t>
            </a:r>
            <a:endParaRPr lang="zh-CN" altLang="en-US" sz="2800" b="1" i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90575" y="2255838"/>
            <a:ext cx="804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i="0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i="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：已知</a:t>
            </a:r>
            <a:r>
              <a:rPr lang="en-US" altLang="zh-CN" sz="2800" b="1" i="0" dirty="0">
                <a:latin typeface="Times New Roman" panose="02020603050405020304" pitchFamily="18" charset="0"/>
              </a:rPr>
              <a:t>K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点在平面</a:t>
            </a:r>
            <a:r>
              <a:rPr lang="en-US" altLang="zh-CN" sz="2800" b="1" i="0" dirty="0">
                <a:latin typeface="Times New Roman" panose="02020603050405020304" pitchFamily="18" charset="0"/>
              </a:rPr>
              <a:t>ABC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上，求</a:t>
            </a:r>
            <a:r>
              <a:rPr lang="en-US" altLang="zh-CN" sz="2800" b="1" i="0" dirty="0">
                <a:latin typeface="Times New Roman" panose="02020603050405020304" pitchFamily="18" charset="0"/>
              </a:rPr>
              <a:t>K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点的水平投影。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  <p:grpSp>
        <p:nvGrpSpPr>
          <p:cNvPr id="108549" name="Group 5"/>
          <p:cNvGrpSpPr/>
          <p:nvPr/>
        </p:nvGrpSpPr>
        <p:grpSpPr bwMode="auto">
          <a:xfrm>
            <a:off x="1177925" y="2720975"/>
            <a:ext cx="2940050" cy="3200400"/>
            <a:chOff x="742" y="1714"/>
            <a:chExt cx="1852" cy="2016"/>
          </a:xfrm>
        </p:grpSpPr>
        <p:sp>
          <p:nvSpPr>
            <p:cNvPr id="61482" name="Text Box 6"/>
            <p:cNvSpPr txBox="1">
              <a:spLocks noChangeArrowheads="1"/>
            </p:cNvSpPr>
            <p:nvPr/>
          </p:nvSpPr>
          <p:spPr bwMode="auto">
            <a:xfrm>
              <a:off x="1827" y="315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83" name="Freeform 7"/>
            <p:cNvSpPr/>
            <p:nvPr/>
          </p:nvSpPr>
          <p:spPr bwMode="auto">
            <a:xfrm>
              <a:off x="1136" y="2434"/>
              <a:ext cx="1249" cy="234"/>
            </a:xfrm>
            <a:custGeom>
              <a:avLst/>
              <a:gdLst>
                <a:gd name="T0" fmla="*/ 0 w 1249"/>
                <a:gd name="T1" fmla="*/ 234 h 234"/>
                <a:gd name="T2" fmla="*/ 1249 w 1249"/>
                <a:gd name="T3" fmla="*/ 0 h 2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9" h="234">
                  <a:moveTo>
                    <a:pt x="0" y="234"/>
                  </a:moveTo>
                  <a:lnTo>
                    <a:pt x="1249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4" name="Line 8"/>
            <p:cNvSpPr>
              <a:spLocks noChangeShapeType="1"/>
            </p:cNvSpPr>
            <p:nvPr/>
          </p:nvSpPr>
          <p:spPr bwMode="auto">
            <a:xfrm flipV="1">
              <a:off x="1128" y="1906"/>
              <a:ext cx="729" cy="7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5" name="Freeform 9"/>
            <p:cNvSpPr/>
            <p:nvPr/>
          </p:nvSpPr>
          <p:spPr bwMode="auto">
            <a:xfrm>
              <a:off x="1857" y="1906"/>
              <a:ext cx="532" cy="522"/>
            </a:xfrm>
            <a:custGeom>
              <a:avLst/>
              <a:gdLst>
                <a:gd name="T0" fmla="*/ 0 w 532"/>
                <a:gd name="T1" fmla="*/ 0 h 522"/>
                <a:gd name="T2" fmla="*/ 532 w 532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2" h="522">
                  <a:moveTo>
                    <a:pt x="0" y="0"/>
                  </a:moveTo>
                  <a:lnTo>
                    <a:pt x="532" y="522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6" name="Line 10"/>
            <p:cNvSpPr>
              <a:spLocks noChangeShapeType="1"/>
            </p:cNvSpPr>
            <p:nvPr/>
          </p:nvSpPr>
          <p:spPr bwMode="auto">
            <a:xfrm>
              <a:off x="2385" y="243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7" name="Freeform 11"/>
            <p:cNvSpPr/>
            <p:nvPr/>
          </p:nvSpPr>
          <p:spPr bwMode="auto">
            <a:xfrm>
              <a:off x="1128" y="3072"/>
              <a:ext cx="1257" cy="514"/>
            </a:xfrm>
            <a:custGeom>
              <a:avLst/>
              <a:gdLst>
                <a:gd name="T0" fmla="*/ 0 w 1257"/>
                <a:gd name="T1" fmla="*/ 0 h 514"/>
                <a:gd name="T2" fmla="*/ 1257 w 1257"/>
                <a:gd name="T3" fmla="*/ 514 h 5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57" h="514">
                  <a:moveTo>
                    <a:pt x="0" y="0"/>
                  </a:moveTo>
                  <a:lnTo>
                    <a:pt x="1257" y="514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8" name="Text Box 12"/>
            <p:cNvSpPr txBox="1">
              <a:spLocks noChangeArrowheads="1"/>
            </p:cNvSpPr>
            <p:nvPr/>
          </p:nvSpPr>
          <p:spPr bwMode="auto">
            <a:xfrm>
              <a:off x="918" y="2914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89" name="Text Box 13"/>
            <p:cNvSpPr txBox="1">
              <a:spLocks noChangeArrowheads="1"/>
            </p:cNvSpPr>
            <p:nvPr/>
          </p:nvSpPr>
          <p:spPr bwMode="auto">
            <a:xfrm>
              <a:off x="2376" y="344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 sz="2000" b="1" i="0">
                <a:latin typeface="Italic" panose="00000400000000000000" pitchFamily="2" charset="0"/>
              </a:endParaRPr>
            </a:p>
          </p:txBody>
        </p:sp>
        <p:sp>
          <p:nvSpPr>
            <p:cNvPr id="61490" name="Text Box 14"/>
            <p:cNvSpPr txBox="1">
              <a:spLocks noChangeArrowheads="1"/>
            </p:cNvSpPr>
            <p:nvPr/>
          </p:nvSpPr>
          <p:spPr bwMode="auto">
            <a:xfrm>
              <a:off x="922" y="2482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91" name="Text Box 15"/>
            <p:cNvSpPr txBox="1">
              <a:spLocks noChangeArrowheads="1"/>
            </p:cNvSpPr>
            <p:nvPr/>
          </p:nvSpPr>
          <p:spPr bwMode="auto">
            <a:xfrm>
              <a:off x="1457" y="2194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92" name="Text Box 16"/>
            <p:cNvSpPr txBox="1">
              <a:spLocks noChangeArrowheads="1"/>
            </p:cNvSpPr>
            <p:nvPr/>
          </p:nvSpPr>
          <p:spPr bwMode="auto">
            <a:xfrm>
              <a:off x="1865" y="1714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93" name="Rectangle 17"/>
            <p:cNvSpPr>
              <a:spLocks noChangeArrowheads="1"/>
            </p:cNvSpPr>
            <p:nvPr/>
          </p:nvSpPr>
          <p:spPr bwMode="auto">
            <a:xfrm>
              <a:off x="1607" y="2242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●</a:t>
              </a:r>
              <a:endParaRPr lang="en-US" altLang="zh-CN" sz="1200" b="1" i="0">
                <a:latin typeface="Times New Roman" panose="02020603050405020304" pitchFamily="18" charset="0"/>
              </a:endParaRPr>
            </a:p>
          </p:txBody>
        </p:sp>
        <p:sp>
          <p:nvSpPr>
            <p:cNvPr id="61494" name="Line 18"/>
            <p:cNvSpPr>
              <a:spLocks noChangeShapeType="1"/>
            </p:cNvSpPr>
            <p:nvPr/>
          </p:nvSpPr>
          <p:spPr bwMode="auto">
            <a:xfrm>
              <a:off x="908" y="2818"/>
              <a:ext cx="16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5" name="Line 19"/>
            <p:cNvSpPr>
              <a:spLocks noChangeShapeType="1"/>
            </p:cNvSpPr>
            <p:nvPr/>
          </p:nvSpPr>
          <p:spPr bwMode="auto">
            <a:xfrm>
              <a:off x="1136" y="2662"/>
              <a:ext cx="0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96" name="Line 20"/>
            <p:cNvSpPr>
              <a:spLocks noChangeShapeType="1"/>
            </p:cNvSpPr>
            <p:nvPr/>
          </p:nvSpPr>
          <p:spPr bwMode="auto">
            <a:xfrm>
              <a:off x="1857" y="1906"/>
              <a:ext cx="0" cy="14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97" name="Text Box 21"/>
            <p:cNvSpPr txBox="1">
              <a:spLocks noChangeArrowheads="1"/>
            </p:cNvSpPr>
            <p:nvPr/>
          </p:nvSpPr>
          <p:spPr bwMode="auto">
            <a:xfrm>
              <a:off x="742" y="185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0" dirty="0">
                  <a:latin typeface="Times New Roman" panose="02020603050405020304" pitchFamily="18" charset="0"/>
                </a:rPr>
                <a:t>①</a:t>
              </a:r>
              <a:endParaRPr lang="en-US" altLang="zh-CN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61498" name="Text Box 22"/>
            <p:cNvSpPr txBox="1">
              <a:spLocks noChangeArrowheads="1"/>
            </p:cNvSpPr>
            <p:nvPr/>
          </p:nvSpPr>
          <p:spPr bwMode="auto">
            <a:xfrm>
              <a:off x="2345" y="2194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835025" y="733425"/>
            <a:ext cx="356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i="0">
                <a:solidFill>
                  <a:srgbClr val="CC3300"/>
                </a:solidFill>
                <a:latin typeface="Times New Roman" panose="02020603050405020304" pitchFamily="18" charset="0"/>
              </a:rPr>
              <a:t>面上取点的方法：</a:t>
            </a:r>
            <a:endParaRPr lang="zh-CN" altLang="en-US" sz="3200" b="1" i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1238250" y="5826125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latin typeface="Times New Roman" panose="02020603050405020304" pitchFamily="18" charset="0"/>
              </a:rPr>
              <a:t>利用平面的积聚性求解</a:t>
            </a:r>
            <a:endParaRPr lang="zh-CN" altLang="en-US" b="1" i="0">
              <a:latin typeface="Times New Roman" panose="02020603050405020304" pitchFamily="18" charset="0"/>
            </a:endParaRP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5087938" y="5826125"/>
            <a:ext cx="354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latin typeface="Times New Roman" panose="02020603050405020304" pitchFamily="18" charset="0"/>
              </a:rPr>
              <a:t>通过在面内作辅助线求解</a:t>
            </a:r>
            <a:endParaRPr lang="zh-CN" altLang="en-US" b="1" i="0">
              <a:latin typeface="Times New Roman" panose="02020603050405020304" pitchFamily="18" charset="0"/>
            </a:endParaRPr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2727325" y="3692525"/>
            <a:ext cx="0" cy="159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08580" name="Group 36"/>
          <p:cNvGrpSpPr/>
          <p:nvPr/>
        </p:nvGrpSpPr>
        <p:grpSpPr bwMode="auto">
          <a:xfrm>
            <a:off x="2403475" y="5122863"/>
            <a:ext cx="482600" cy="503237"/>
            <a:chOff x="4050" y="3487"/>
            <a:chExt cx="253" cy="205"/>
          </a:xfrm>
        </p:grpSpPr>
        <p:sp>
          <p:nvSpPr>
            <p:cNvPr id="61480" name="Text Box 37"/>
            <p:cNvSpPr txBox="1">
              <a:spLocks noChangeArrowheads="1"/>
            </p:cNvSpPr>
            <p:nvPr/>
          </p:nvSpPr>
          <p:spPr bwMode="auto">
            <a:xfrm>
              <a:off x="4050" y="3506"/>
              <a:ext cx="17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81" name="Rectangle 38"/>
            <p:cNvSpPr>
              <a:spLocks noChangeArrowheads="1"/>
            </p:cNvSpPr>
            <p:nvPr/>
          </p:nvSpPr>
          <p:spPr bwMode="auto">
            <a:xfrm>
              <a:off x="4126" y="3487"/>
              <a:ext cx="17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●</a:t>
              </a:r>
              <a:endParaRPr lang="en-US" altLang="zh-CN" sz="1200" b="1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8655" name="Freeform 111"/>
          <p:cNvSpPr/>
          <p:nvPr/>
        </p:nvSpPr>
        <p:spPr bwMode="auto">
          <a:xfrm>
            <a:off x="5715000" y="5106988"/>
            <a:ext cx="1149350" cy="242887"/>
          </a:xfrm>
          <a:custGeom>
            <a:avLst/>
            <a:gdLst>
              <a:gd name="T0" fmla="*/ 0 w 724"/>
              <a:gd name="T1" fmla="*/ 242887 h 153"/>
              <a:gd name="T2" fmla="*/ 1149350 w 724"/>
              <a:gd name="T3" fmla="*/ 0 h 1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24" h="153">
                <a:moveTo>
                  <a:pt x="0" y="153"/>
                </a:moveTo>
                <a:lnTo>
                  <a:pt x="72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56" name="Freeform 112"/>
          <p:cNvSpPr/>
          <p:nvPr/>
        </p:nvSpPr>
        <p:spPr bwMode="auto">
          <a:xfrm>
            <a:off x="5715000" y="3381375"/>
            <a:ext cx="1149350" cy="998538"/>
          </a:xfrm>
          <a:custGeom>
            <a:avLst/>
            <a:gdLst>
              <a:gd name="T0" fmla="*/ 0 w 724"/>
              <a:gd name="T1" fmla="*/ 998538 h 629"/>
              <a:gd name="T2" fmla="*/ 1149350 w 724"/>
              <a:gd name="T3" fmla="*/ 0 h 6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24" h="629">
                <a:moveTo>
                  <a:pt x="0" y="629"/>
                </a:moveTo>
                <a:lnTo>
                  <a:pt x="72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57" name="Text Box 113"/>
          <p:cNvSpPr txBox="1">
            <a:spLocks noChangeArrowheads="1"/>
          </p:cNvSpPr>
          <p:nvPr/>
        </p:nvSpPr>
        <p:spPr bwMode="auto">
          <a:xfrm>
            <a:off x="6859588" y="3059113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r>
              <a:rPr lang="en-US" altLang="zh-CN" b="1" i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i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8658" name="Text Box 114"/>
          <p:cNvSpPr txBox="1">
            <a:spLocks noChangeArrowheads="1"/>
          </p:cNvSpPr>
          <p:nvPr/>
        </p:nvSpPr>
        <p:spPr bwMode="auto">
          <a:xfrm>
            <a:off x="6870700" y="474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en-US" altLang="zh-CN" i="0">
              <a:latin typeface="Times New Roman" panose="02020603050405020304" pitchFamily="18" charset="0"/>
            </a:endParaRPr>
          </a:p>
        </p:txBody>
      </p:sp>
      <p:grpSp>
        <p:nvGrpSpPr>
          <p:cNvPr id="108659" name="Group 115"/>
          <p:cNvGrpSpPr/>
          <p:nvPr/>
        </p:nvGrpSpPr>
        <p:grpSpPr bwMode="auto">
          <a:xfrm>
            <a:off x="5275263" y="2830513"/>
            <a:ext cx="2613025" cy="3200400"/>
            <a:chOff x="3323" y="1702"/>
            <a:chExt cx="1646" cy="2016"/>
          </a:xfrm>
        </p:grpSpPr>
        <p:sp>
          <p:nvSpPr>
            <p:cNvPr id="61461" name="Text Box 116"/>
            <p:cNvSpPr txBox="1">
              <a:spLocks noChangeArrowheads="1"/>
            </p:cNvSpPr>
            <p:nvPr/>
          </p:nvSpPr>
          <p:spPr bwMode="auto">
            <a:xfrm>
              <a:off x="3325" y="17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0">
                  <a:latin typeface="Times New Roman" panose="02020603050405020304" pitchFamily="18" charset="0"/>
                </a:rPr>
                <a:t>②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62" name="Text Box 117"/>
            <p:cNvSpPr txBox="1">
              <a:spLocks noChangeArrowheads="1"/>
            </p:cNvSpPr>
            <p:nvPr/>
          </p:nvSpPr>
          <p:spPr bwMode="auto">
            <a:xfrm>
              <a:off x="3960" y="2182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●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63" name="Line 118"/>
            <p:cNvSpPr>
              <a:spLocks noChangeShapeType="1"/>
            </p:cNvSpPr>
            <p:nvPr/>
          </p:nvSpPr>
          <p:spPr bwMode="auto">
            <a:xfrm>
              <a:off x="3323" y="2806"/>
              <a:ext cx="1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4" name="Freeform 119"/>
            <p:cNvSpPr/>
            <p:nvPr/>
          </p:nvSpPr>
          <p:spPr bwMode="auto">
            <a:xfrm>
              <a:off x="3585" y="2416"/>
              <a:ext cx="1144" cy="266"/>
            </a:xfrm>
            <a:custGeom>
              <a:avLst/>
              <a:gdLst>
                <a:gd name="T0" fmla="*/ 0 w 1144"/>
                <a:gd name="T1" fmla="*/ 266 h 266"/>
                <a:gd name="T2" fmla="*/ 1144 w 1144"/>
                <a:gd name="T3" fmla="*/ 0 h 2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44" h="266">
                  <a:moveTo>
                    <a:pt x="0" y="266"/>
                  </a:moveTo>
                  <a:lnTo>
                    <a:pt x="114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Freeform 120"/>
            <p:cNvSpPr/>
            <p:nvPr/>
          </p:nvSpPr>
          <p:spPr bwMode="auto">
            <a:xfrm>
              <a:off x="3585" y="1942"/>
              <a:ext cx="624" cy="742"/>
            </a:xfrm>
            <a:custGeom>
              <a:avLst/>
              <a:gdLst>
                <a:gd name="T0" fmla="*/ 0 w 624"/>
                <a:gd name="T1" fmla="*/ 742 h 742"/>
                <a:gd name="T2" fmla="*/ 624 w 624"/>
                <a:gd name="T3" fmla="*/ 0 h 7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24" h="742">
                  <a:moveTo>
                    <a:pt x="0" y="742"/>
                  </a:move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6" name="Freeform 121"/>
            <p:cNvSpPr/>
            <p:nvPr/>
          </p:nvSpPr>
          <p:spPr bwMode="auto">
            <a:xfrm>
              <a:off x="4209" y="1942"/>
              <a:ext cx="534" cy="474"/>
            </a:xfrm>
            <a:custGeom>
              <a:avLst/>
              <a:gdLst>
                <a:gd name="T0" fmla="*/ 0 w 534"/>
                <a:gd name="T1" fmla="*/ 0 h 474"/>
                <a:gd name="T2" fmla="*/ 534 w 534"/>
                <a:gd name="T3" fmla="*/ 474 h 4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4" h="474">
                  <a:moveTo>
                    <a:pt x="0" y="0"/>
                  </a:moveTo>
                  <a:lnTo>
                    <a:pt x="534" y="474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Line 122"/>
            <p:cNvSpPr>
              <a:spLocks noChangeShapeType="1"/>
            </p:cNvSpPr>
            <p:nvPr/>
          </p:nvSpPr>
          <p:spPr bwMode="auto">
            <a:xfrm>
              <a:off x="4209" y="1942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8" name="Line 123"/>
            <p:cNvSpPr>
              <a:spLocks noChangeShapeType="1"/>
            </p:cNvSpPr>
            <p:nvPr/>
          </p:nvSpPr>
          <p:spPr bwMode="auto">
            <a:xfrm>
              <a:off x="3585" y="2662"/>
              <a:ext cx="0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Line 124"/>
            <p:cNvSpPr>
              <a:spLocks noChangeShapeType="1"/>
            </p:cNvSpPr>
            <p:nvPr/>
          </p:nvSpPr>
          <p:spPr bwMode="auto">
            <a:xfrm flipV="1">
              <a:off x="3585" y="2998"/>
              <a:ext cx="62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Freeform 125"/>
            <p:cNvSpPr/>
            <p:nvPr/>
          </p:nvSpPr>
          <p:spPr bwMode="auto">
            <a:xfrm>
              <a:off x="4209" y="2998"/>
              <a:ext cx="534" cy="533"/>
            </a:xfrm>
            <a:custGeom>
              <a:avLst/>
              <a:gdLst>
                <a:gd name="T0" fmla="*/ 0 w 534"/>
                <a:gd name="T1" fmla="*/ 0 h 533"/>
                <a:gd name="T2" fmla="*/ 534 w 534"/>
                <a:gd name="T3" fmla="*/ 533 h 5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4" h="533">
                  <a:moveTo>
                    <a:pt x="0" y="0"/>
                  </a:moveTo>
                  <a:lnTo>
                    <a:pt x="534" y="533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126"/>
            <p:cNvSpPr>
              <a:spLocks noChangeShapeType="1"/>
            </p:cNvSpPr>
            <p:nvPr/>
          </p:nvSpPr>
          <p:spPr bwMode="auto">
            <a:xfrm flipH="1" flipV="1">
              <a:off x="3585" y="3286"/>
              <a:ext cx="115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Text Box 127"/>
            <p:cNvSpPr txBox="1">
              <a:spLocks noChangeArrowheads="1"/>
            </p:cNvSpPr>
            <p:nvPr/>
          </p:nvSpPr>
          <p:spPr bwMode="auto">
            <a:xfrm>
              <a:off x="3391" y="31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73" name="Text Box 128"/>
            <p:cNvSpPr txBox="1">
              <a:spLocks noChangeArrowheads="1"/>
            </p:cNvSpPr>
            <p:nvPr/>
          </p:nvSpPr>
          <p:spPr bwMode="auto">
            <a:xfrm>
              <a:off x="4036" y="27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74" name="Text Box 129"/>
            <p:cNvSpPr txBox="1">
              <a:spLocks noChangeArrowheads="1"/>
            </p:cNvSpPr>
            <p:nvPr/>
          </p:nvSpPr>
          <p:spPr bwMode="auto">
            <a:xfrm>
              <a:off x="4689" y="343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75" name="Text Box 130"/>
            <p:cNvSpPr txBox="1">
              <a:spLocks noChangeArrowheads="1"/>
            </p:cNvSpPr>
            <p:nvPr/>
          </p:nvSpPr>
          <p:spPr bwMode="auto">
            <a:xfrm>
              <a:off x="3383" y="251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76" name="Text Box 131"/>
            <p:cNvSpPr txBox="1">
              <a:spLocks noChangeArrowheads="1"/>
            </p:cNvSpPr>
            <p:nvPr/>
          </p:nvSpPr>
          <p:spPr bwMode="auto">
            <a:xfrm>
              <a:off x="4169" y="17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77" name="Text Box 132"/>
            <p:cNvSpPr txBox="1">
              <a:spLocks noChangeArrowheads="1"/>
            </p:cNvSpPr>
            <p:nvPr/>
          </p:nvSpPr>
          <p:spPr bwMode="auto">
            <a:xfrm>
              <a:off x="4012" y="2218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0">
                  <a:latin typeface="Italic" panose="00000400000000000000" pitchFamily="2" charset="0"/>
                </a:rPr>
                <a:t>k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78" name="Text Box 133"/>
            <p:cNvSpPr txBox="1">
              <a:spLocks noChangeArrowheads="1"/>
            </p:cNvSpPr>
            <p:nvPr/>
          </p:nvSpPr>
          <p:spPr bwMode="auto">
            <a:xfrm>
              <a:off x="4720" y="2278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r>
                <a:rPr lang="en-US" altLang="zh-CN" b="1" i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b="1" i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1479" name="Line 134"/>
            <p:cNvSpPr>
              <a:spLocks noChangeShapeType="1"/>
            </p:cNvSpPr>
            <p:nvPr/>
          </p:nvSpPr>
          <p:spPr bwMode="auto">
            <a:xfrm>
              <a:off x="4739" y="2417"/>
              <a:ext cx="0" cy="1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679" name="Line 135"/>
          <p:cNvSpPr>
            <a:spLocks noChangeShapeType="1"/>
          </p:cNvSpPr>
          <p:nvPr/>
        </p:nvSpPr>
        <p:spPr bwMode="auto">
          <a:xfrm>
            <a:off x="6864350" y="3363913"/>
            <a:ext cx="0" cy="17430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680" name="Line 136"/>
          <p:cNvSpPr>
            <a:spLocks noChangeShapeType="1"/>
          </p:cNvSpPr>
          <p:nvPr/>
        </p:nvSpPr>
        <p:spPr bwMode="auto">
          <a:xfrm>
            <a:off x="6459538" y="3744913"/>
            <a:ext cx="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681" name="Group 137"/>
          <p:cNvGrpSpPr/>
          <p:nvPr/>
        </p:nvGrpSpPr>
        <p:grpSpPr bwMode="auto">
          <a:xfrm>
            <a:off x="6292850" y="5041900"/>
            <a:ext cx="492125" cy="469900"/>
            <a:chOff x="3973" y="3113"/>
            <a:chExt cx="310" cy="296"/>
          </a:xfrm>
        </p:grpSpPr>
        <p:sp>
          <p:nvSpPr>
            <p:cNvPr id="61459" name="Text Box 138"/>
            <p:cNvSpPr txBox="1">
              <a:spLocks noChangeArrowheads="1"/>
            </p:cNvSpPr>
            <p:nvPr/>
          </p:nvSpPr>
          <p:spPr bwMode="auto">
            <a:xfrm>
              <a:off x="4082" y="3121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  <a:endParaRPr lang="en-US" altLang="zh-CN" b="1" i="0">
                <a:latin typeface="Times New Roman" panose="02020603050405020304" pitchFamily="18" charset="0"/>
              </a:endParaRPr>
            </a:p>
          </p:txBody>
        </p:sp>
        <p:sp>
          <p:nvSpPr>
            <p:cNvPr id="61460" name="Rectangle 139"/>
            <p:cNvSpPr>
              <a:spLocks noChangeArrowheads="1"/>
            </p:cNvSpPr>
            <p:nvPr/>
          </p:nvSpPr>
          <p:spPr bwMode="auto">
            <a:xfrm>
              <a:off x="3973" y="3113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●</a:t>
              </a:r>
              <a:endParaRPr lang="en-US" altLang="zh-CN" sz="1200" b="1" i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108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autoUpdateAnimBg="0"/>
      <p:bldP spid="108567" grpId="0" autoUpdateAnimBg="0" build="p"/>
      <p:bldP spid="108576" grpId="0" autoUpdateAnimBg="0"/>
      <p:bldP spid="108577" grpId="0" autoUpdateAnimBg="0"/>
      <p:bldP spid="108579" grpId="0" animBg="1"/>
      <p:bldP spid="108655" grpId="0" animBg="1"/>
      <p:bldP spid="108656" grpId="0" animBg="1"/>
      <p:bldP spid="108657" grpId="0" autoUpdateAnimBg="0" build="p"/>
      <p:bldP spid="108658" grpId="0" autoUpdateAnimBg="0"/>
      <p:bldP spid="108679" grpId="0" animBg="1"/>
      <p:bldP spid="1086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87" name="图片 32886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83" name="标题 32782"/>
          <p:cNvSpPr>
            <a:spLocks noGrp="1"/>
          </p:cNvSpPr>
          <p:nvPr>
            <p:ph type="title"/>
          </p:nvPr>
        </p:nvSpPr>
        <p:spPr>
          <a:xfrm>
            <a:off x="334963" y="0"/>
            <a:ext cx="8313737" cy="776288"/>
          </a:xfrm>
        </p:spPr>
        <p:txBody>
          <a:bodyPr anchor="ctr"/>
          <a:lstStyle/>
          <a:p>
            <a:pPr algn="l"/>
            <a:r>
              <a:rPr lang="zh-CN" altLang="zh-CN" sz="2800" b="1" dirty="0">
                <a:solidFill>
                  <a:schemeClr val="tx1"/>
                </a:solidFill>
              </a:rPr>
              <a:t>[例题</a:t>
            </a:r>
            <a:r>
              <a:rPr lang="zh-CN" altLang="zh-CN" sz="2800" b="1">
                <a:solidFill>
                  <a:schemeClr val="tx1"/>
                </a:solidFill>
              </a:rPr>
              <a:t>2] 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试判断点</a:t>
            </a:r>
            <a:r>
              <a:rPr lang="en-US" altLang="zh-CN" sz="2800" b="1" i="1">
                <a:solidFill>
                  <a:schemeClr val="tx1"/>
                </a:solidFill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</a:rPr>
              <a:t>是否属于</a:t>
            </a:r>
            <a:r>
              <a:rPr lang="en-US" altLang="zh-CN" sz="2800" b="1" dirty="0"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</a:rPr>
              <a:t>ABC</a:t>
            </a:r>
            <a:r>
              <a:rPr lang="zh-CN" altLang="en-US" sz="2800" b="1" dirty="0">
                <a:solidFill>
                  <a:schemeClr val="tx1"/>
                </a:solidFill>
              </a:rPr>
              <a:t>平面。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2873" name="图片 32872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874" name="图片 32873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875" name="图片 32874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843" name="任意多边形 32842"/>
          <p:cNvSpPr/>
          <p:nvPr/>
        </p:nvSpPr>
        <p:spPr>
          <a:xfrm>
            <a:off x="3444875" y="2546350"/>
            <a:ext cx="2887663" cy="55563"/>
          </a:xfrm>
          <a:custGeom>
            <a:avLst/>
            <a:gdLst/>
            <a:ahLst/>
            <a:cxnLst/>
            <a:rect l="0" t="0" r="0" b="0"/>
            <a:pathLst>
              <a:path w="1434" h="35">
                <a:moveTo>
                  <a:pt x="1434" y="35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881" name="组合 32880"/>
          <p:cNvGrpSpPr/>
          <p:nvPr/>
        </p:nvGrpSpPr>
        <p:grpSpPr>
          <a:xfrm>
            <a:off x="4000500" y="2027238"/>
            <a:ext cx="1119188" cy="3744912"/>
            <a:chOff x="2520" y="1277"/>
            <a:chExt cx="705" cy="2359"/>
          </a:xfrm>
        </p:grpSpPr>
        <p:sp>
          <p:nvSpPr>
            <p:cNvPr id="32845" name="文本框 32844"/>
            <p:cNvSpPr txBox="1"/>
            <p:nvPr/>
          </p:nvSpPr>
          <p:spPr>
            <a:xfrm>
              <a:off x="2520" y="1277"/>
              <a:ext cx="5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846" name="直接连接符 32845"/>
            <p:cNvSpPr/>
            <p:nvPr/>
          </p:nvSpPr>
          <p:spPr>
            <a:xfrm>
              <a:off x="2681" y="1612"/>
              <a:ext cx="0" cy="19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47" name="椭圆 32846"/>
            <p:cNvSpPr/>
            <p:nvPr/>
          </p:nvSpPr>
          <p:spPr>
            <a:xfrm>
              <a:off x="2608" y="3492"/>
              <a:ext cx="146" cy="144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8" name="椭圆 32847"/>
            <p:cNvSpPr/>
            <p:nvPr/>
          </p:nvSpPr>
          <p:spPr>
            <a:xfrm>
              <a:off x="2608" y="1547"/>
              <a:ext cx="146" cy="144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文本框 32848"/>
            <p:cNvSpPr txBox="1"/>
            <p:nvPr/>
          </p:nvSpPr>
          <p:spPr>
            <a:xfrm>
              <a:off x="2717" y="3282"/>
              <a:ext cx="5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2868" name="直接连接符 32867"/>
          <p:cNvSpPr/>
          <p:nvPr/>
        </p:nvSpPr>
        <p:spPr>
          <a:xfrm>
            <a:off x="3438525" y="2540000"/>
            <a:ext cx="3175" cy="2794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69" name="任意多边形 32868"/>
          <p:cNvSpPr/>
          <p:nvPr/>
        </p:nvSpPr>
        <p:spPr>
          <a:xfrm>
            <a:off x="3444875" y="4411663"/>
            <a:ext cx="2886075" cy="935037"/>
          </a:xfrm>
          <a:custGeom>
            <a:avLst/>
            <a:gdLst/>
            <a:ahLst/>
            <a:cxnLst/>
            <a:rect l="0" t="0" r="0" b="0"/>
            <a:pathLst>
              <a:path w="1433" h="594">
                <a:moveTo>
                  <a:pt x="0" y="594"/>
                </a:moveTo>
                <a:lnTo>
                  <a:pt x="1433" y="0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" name="文本框 32869"/>
          <p:cNvSpPr txBox="1"/>
          <p:nvPr/>
        </p:nvSpPr>
        <p:spPr>
          <a:xfrm>
            <a:off x="3200400" y="5181600"/>
            <a:ext cx="8048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e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871" name="文本框 32870"/>
          <p:cNvSpPr txBox="1"/>
          <p:nvPr/>
        </p:nvSpPr>
        <p:spPr>
          <a:xfrm>
            <a:off x="3124200" y="21336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endParaRPr lang="en-US" altLang="zh-CN" i="1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" grpId="0"/>
      <p:bldP spid="328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标题 130050"/>
          <p:cNvSpPr>
            <a:spLocks noGrp="1"/>
          </p:cNvSpPr>
          <p:nvPr>
            <p:ph type="title"/>
          </p:nvPr>
        </p:nvSpPr>
        <p:spPr>
          <a:xfrm>
            <a:off x="334963" y="0"/>
            <a:ext cx="8313737" cy="776288"/>
          </a:xfrm>
        </p:spPr>
        <p:txBody>
          <a:bodyPr anchor="ctr"/>
          <a:lstStyle/>
          <a:p>
            <a:pPr algn="l"/>
            <a:r>
              <a:rPr lang="zh-CN" altLang="zh-CN" sz="2800" b="1" dirty="0">
                <a:solidFill>
                  <a:schemeClr val="tx1"/>
                </a:solidFill>
              </a:rPr>
              <a:t>[例题</a:t>
            </a:r>
            <a:r>
              <a:rPr lang="zh-CN" altLang="zh-CN" sz="2800" b="1">
                <a:solidFill>
                  <a:schemeClr val="tx1"/>
                </a:solidFill>
              </a:rPr>
              <a:t>3] 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试完成四边形</a:t>
            </a:r>
            <a:r>
              <a:rPr lang="en-US" altLang="zh-CN" sz="2800" b="1" dirty="0">
                <a:solidFill>
                  <a:schemeClr val="tx1"/>
                </a:solidFill>
              </a:rPr>
              <a:t>ABCD</a:t>
            </a:r>
            <a:r>
              <a:rPr lang="zh-CN" altLang="en-US" sz="2800" b="1" dirty="0">
                <a:solidFill>
                  <a:schemeClr val="tx1"/>
                </a:solidFill>
              </a:rPr>
              <a:t>的水平投影。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0052" name="图片 130051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053" name="图片 130052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054" name="图片 13005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0066" name="对象 130065"/>
          <p:cNvGraphicFramePr/>
          <p:nvPr/>
        </p:nvGraphicFramePr>
        <p:xfrm>
          <a:off x="1493838" y="555625"/>
          <a:ext cx="5681662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" r:id="rId4" imgW="10880090" imgH="11520170" progId="AutoCAD-r13">
                  <p:embed/>
                </p:oleObj>
              </mc:Choice>
              <mc:Fallback>
                <p:oleObj name="" r:id="rId4" imgW="10880090" imgH="11520170" progId="AutoCAD-r1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3838" y="555625"/>
                        <a:ext cx="5681662" cy="636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8" name="对象 130067"/>
          <p:cNvGraphicFramePr/>
          <p:nvPr/>
        </p:nvGraphicFramePr>
        <p:xfrm>
          <a:off x="1493838" y="555625"/>
          <a:ext cx="5681662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6" imgW="10880090" imgH="11520170" progId="AutoCAD-r13">
                  <p:embed/>
                </p:oleObj>
              </mc:Choice>
              <mc:Fallback>
                <p:oleObj name="" r:id="rId6" imgW="10880090" imgH="11520170" progId="AutoCAD-r1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3838" y="555625"/>
                        <a:ext cx="5681662" cy="636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9" name="对象 130068"/>
          <p:cNvGraphicFramePr/>
          <p:nvPr/>
        </p:nvGraphicFramePr>
        <p:xfrm>
          <a:off x="1493838" y="555625"/>
          <a:ext cx="5681662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8" imgW="10880090" imgH="11520170" progId="AutoCAD-r13">
                  <p:embed/>
                </p:oleObj>
              </mc:Choice>
              <mc:Fallback>
                <p:oleObj name="" r:id="rId8" imgW="10880090" imgH="11520170" progId="AutoCAD-r1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3838" y="555625"/>
                        <a:ext cx="5681662" cy="636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0" name="对象 130069"/>
          <p:cNvGraphicFramePr/>
          <p:nvPr/>
        </p:nvGraphicFramePr>
        <p:xfrm>
          <a:off x="1493838" y="555625"/>
          <a:ext cx="5681662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10" imgW="10880090" imgH="11520170" progId="AutoCAD-r13">
                  <p:embed/>
                </p:oleObj>
              </mc:Choice>
              <mc:Fallback>
                <p:oleObj name="" r:id="rId10" imgW="10880090" imgH="11520170" progId="AutoCAD-r1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3838" y="555625"/>
                        <a:ext cx="5681662" cy="636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1" name="对象 130070"/>
          <p:cNvGraphicFramePr/>
          <p:nvPr/>
        </p:nvGraphicFramePr>
        <p:xfrm>
          <a:off x="1493838" y="555625"/>
          <a:ext cx="5681662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" r:id="rId12" imgW="10880090" imgH="11520170" progId="AutoCAD-r13">
                  <p:embed/>
                </p:oleObj>
              </mc:Choice>
              <mc:Fallback>
                <p:oleObj name="" r:id="rId12" imgW="10880090" imgH="11520170" progId="AutoCAD-r1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3838" y="555625"/>
                        <a:ext cx="5681662" cy="636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对象 130071"/>
          <p:cNvGraphicFramePr/>
          <p:nvPr/>
        </p:nvGraphicFramePr>
        <p:xfrm>
          <a:off x="1493838" y="555625"/>
          <a:ext cx="5681662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" r:id="rId14" imgW="10880090" imgH="11520170" progId="AutoCAD-r13">
                  <p:embed/>
                </p:oleObj>
              </mc:Choice>
              <mc:Fallback>
                <p:oleObj name="" r:id="rId14" imgW="10880090" imgH="11520170" progId="AutoCAD-r1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93838" y="555625"/>
                        <a:ext cx="5681662" cy="636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04" name="图片 50303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0222" name="组合 50221"/>
          <p:cNvGrpSpPr/>
          <p:nvPr/>
        </p:nvGrpSpPr>
        <p:grpSpPr>
          <a:xfrm>
            <a:off x="1522413" y="1824038"/>
            <a:ext cx="6783387" cy="3783012"/>
            <a:chOff x="959" y="1149"/>
            <a:chExt cx="4273" cy="2383"/>
          </a:xfrm>
        </p:grpSpPr>
        <p:sp>
          <p:nvSpPr>
            <p:cNvPr id="50211" name="任意多边形 50210"/>
            <p:cNvSpPr/>
            <p:nvPr/>
          </p:nvSpPr>
          <p:spPr>
            <a:xfrm>
              <a:off x="959" y="1149"/>
              <a:ext cx="4273" cy="2383"/>
            </a:xfrm>
            <a:custGeom>
              <a:avLst/>
              <a:gdLst/>
              <a:ahLst/>
              <a:cxnLst/>
              <a:rect l="0" t="0" r="0" b="0"/>
              <a:pathLst>
                <a:path w="2152" h="1200">
                  <a:moveTo>
                    <a:pt x="0" y="768"/>
                  </a:moveTo>
                  <a:lnTo>
                    <a:pt x="912" y="0"/>
                  </a:lnTo>
                  <a:lnTo>
                    <a:pt x="1120" y="120"/>
                  </a:lnTo>
                  <a:lnTo>
                    <a:pt x="1368" y="152"/>
                  </a:lnTo>
                  <a:lnTo>
                    <a:pt x="1632" y="232"/>
                  </a:lnTo>
                  <a:lnTo>
                    <a:pt x="1864" y="344"/>
                  </a:lnTo>
                  <a:lnTo>
                    <a:pt x="2152" y="392"/>
                  </a:lnTo>
                  <a:lnTo>
                    <a:pt x="1952" y="504"/>
                  </a:lnTo>
                  <a:lnTo>
                    <a:pt x="1856" y="632"/>
                  </a:lnTo>
                  <a:lnTo>
                    <a:pt x="1704" y="704"/>
                  </a:lnTo>
                  <a:lnTo>
                    <a:pt x="1544" y="896"/>
                  </a:lnTo>
                  <a:lnTo>
                    <a:pt x="1368" y="1000"/>
                  </a:lnTo>
                  <a:lnTo>
                    <a:pt x="1152" y="1200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文本框 50185"/>
            <p:cNvSpPr txBox="1"/>
            <p:nvPr/>
          </p:nvSpPr>
          <p:spPr>
            <a:xfrm>
              <a:off x="4560" y="1824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187" name="文本框 50186"/>
          <p:cNvSpPr txBox="1"/>
          <p:nvPr/>
        </p:nvSpPr>
        <p:spPr>
          <a:xfrm>
            <a:off x="3829050" y="1562100"/>
            <a:ext cx="1211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V</a:t>
            </a:r>
            <a:endParaRPr lang="en-US" altLang="zh-CN" sz="2400" i="1" baseline="-25000">
              <a:latin typeface="Times New Roman" panose="02020603050405020304" pitchFamily="18" charset="0"/>
            </a:endParaRPr>
          </a:p>
        </p:txBody>
      </p:sp>
      <p:sp>
        <p:nvSpPr>
          <p:cNvPr id="50188" name="文本框 50187"/>
          <p:cNvSpPr txBox="1"/>
          <p:nvPr/>
        </p:nvSpPr>
        <p:spPr>
          <a:xfrm>
            <a:off x="4383088" y="5381625"/>
            <a:ext cx="1211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H</a:t>
            </a:r>
            <a:endParaRPr lang="en-US" altLang="zh-CN" sz="2400" i="1" baseline="-25000">
              <a:latin typeface="Times New Roman" panose="02020603050405020304" pitchFamily="18" charset="0"/>
            </a:endParaRPr>
          </a:p>
        </p:txBody>
      </p:sp>
      <p:sp>
        <p:nvSpPr>
          <p:cNvPr id="50213" name="直接连接符 50212"/>
          <p:cNvSpPr/>
          <p:nvPr/>
        </p:nvSpPr>
        <p:spPr>
          <a:xfrm>
            <a:off x="2581275" y="3640138"/>
            <a:ext cx="2724150" cy="1058862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19" name="直接连接符 50218"/>
          <p:cNvSpPr/>
          <p:nvPr/>
        </p:nvSpPr>
        <p:spPr>
          <a:xfrm flipH="1">
            <a:off x="4094163" y="2882900"/>
            <a:ext cx="2270125" cy="18161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0229" name="图片 50228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230" name="图片 50229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231" name="图片 50230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305" name="矩形 50304"/>
          <p:cNvSpPr/>
          <p:nvPr/>
        </p:nvSpPr>
        <p:spPr>
          <a:xfrm>
            <a:off x="1162050" y="0"/>
            <a:ext cx="6789738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800" b="1" dirty="0"/>
              <a:t>三、属于平面的投影面平行线</a:t>
            </a:r>
            <a:endParaRPr lang="zh-CN" altLang="en-US" sz="2800" b="1" dirty="0"/>
          </a:p>
          <a:p>
            <a:pPr lvl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accent2"/>
                </a:solidFill>
              </a:rPr>
              <a:t>既在平面上又在平行于某一投影面的直线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50311" name="组合 50310"/>
          <p:cNvGrpSpPr/>
          <p:nvPr/>
        </p:nvGrpSpPr>
        <p:grpSpPr>
          <a:xfrm>
            <a:off x="3790950" y="2481263"/>
            <a:ext cx="4032250" cy="1309687"/>
            <a:chOff x="2388" y="1563"/>
            <a:chExt cx="2540" cy="825"/>
          </a:xfrm>
        </p:grpSpPr>
        <p:sp>
          <p:nvSpPr>
            <p:cNvPr id="50220" name="直接连接符 50219"/>
            <p:cNvSpPr/>
            <p:nvPr/>
          </p:nvSpPr>
          <p:spPr>
            <a:xfrm>
              <a:off x="2388" y="1721"/>
              <a:ext cx="1716" cy="667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9" name="圆角矩形标注 50308"/>
            <p:cNvSpPr/>
            <p:nvPr/>
          </p:nvSpPr>
          <p:spPr>
            <a:xfrm>
              <a:off x="4279" y="1563"/>
              <a:ext cx="649" cy="238"/>
            </a:xfrm>
            <a:prstGeom prst="wedgeRoundRectCallout">
              <a:avLst>
                <a:gd name="adj1" fmla="val -109167"/>
                <a:gd name="adj2" fmla="val 259245"/>
                <a:gd name="adj3" fmla="val 16667"/>
              </a:avLst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水平线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312" name="组合 50311"/>
          <p:cNvGrpSpPr/>
          <p:nvPr/>
        </p:nvGrpSpPr>
        <p:grpSpPr>
          <a:xfrm>
            <a:off x="1771650" y="2428875"/>
            <a:ext cx="3230563" cy="1816100"/>
            <a:chOff x="1116" y="1530"/>
            <a:chExt cx="2035" cy="1144"/>
          </a:xfrm>
        </p:grpSpPr>
        <p:sp>
          <p:nvSpPr>
            <p:cNvPr id="50217" name="直接连接符 50216"/>
            <p:cNvSpPr/>
            <p:nvPr/>
          </p:nvSpPr>
          <p:spPr>
            <a:xfrm flipH="1">
              <a:off x="1721" y="1530"/>
              <a:ext cx="1430" cy="11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0" name="圆角矩形标注 50309"/>
            <p:cNvSpPr/>
            <p:nvPr/>
          </p:nvSpPr>
          <p:spPr>
            <a:xfrm>
              <a:off x="1116" y="1655"/>
              <a:ext cx="685" cy="238"/>
            </a:xfrm>
            <a:prstGeom prst="wedgeRoundRectCallout">
              <a:avLst>
                <a:gd name="adj1" fmla="val 107519"/>
                <a:gd name="adj2" fmla="val 201259"/>
                <a:gd name="adj3" fmla="val 16667"/>
              </a:avLst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正平线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  <p:bldP spid="501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8" name="图片 51347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8" name="标题 51317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19200"/>
          </a:xfrm>
        </p:spPr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zh-CN" altLang="zh-CN" sz="2800" b="1" dirty="0">
                <a:solidFill>
                  <a:schemeClr val="tx1"/>
                </a:solidFill>
              </a:rPr>
              <a:t>[例题4]     </a:t>
            </a:r>
            <a:r>
              <a:rPr lang="zh-CN" altLang="en-US" sz="2800" b="1" dirty="0">
                <a:solidFill>
                  <a:schemeClr val="tx1"/>
                </a:solidFill>
              </a:rPr>
              <a:t>已知</a:t>
            </a:r>
            <a:r>
              <a:rPr lang="en-US" altLang="zh-CN" sz="2800" b="1" dirty="0">
                <a:solidFill>
                  <a:srgbClr val="CC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>
                <a:solidFill>
                  <a:srgbClr val="CC3300"/>
                </a:solidFill>
              </a:rPr>
              <a:t> </a:t>
            </a:r>
            <a:r>
              <a:rPr lang="en-US" altLang="zh-CN" sz="2800" b="1" i="1">
                <a:solidFill>
                  <a:srgbClr val="CC3300"/>
                </a:solidFill>
              </a:rPr>
              <a:t>ABC</a:t>
            </a:r>
            <a:r>
              <a:rPr lang="zh-CN" altLang="en-US" sz="2800" b="1" dirty="0">
                <a:solidFill>
                  <a:schemeClr val="tx1"/>
                </a:solidFill>
              </a:rPr>
              <a:t>给定一平面，试过点</a:t>
            </a:r>
            <a:r>
              <a:rPr lang="en-US" altLang="zh-CN" sz="2800" b="1" i="1">
                <a:solidFill>
                  <a:srgbClr val="CC3300"/>
                </a:solidFill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</a:rPr>
              <a:t>作属于该平面的正平线，过点</a:t>
            </a:r>
            <a:r>
              <a:rPr lang="en-US" altLang="zh-CN" sz="2800" b="1" i="1">
                <a:solidFill>
                  <a:srgbClr val="336600"/>
                </a:solidFill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</a:rPr>
              <a:t>作属于该平面 的水平线。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1319" name="直接连接符 51318"/>
          <p:cNvSpPr/>
          <p:nvPr/>
        </p:nvSpPr>
        <p:spPr>
          <a:xfrm flipH="1">
            <a:off x="3490913" y="5424488"/>
            <a:ext cx="217487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0" name="直接连接符 51319"/>
          <p:cNvSpPr/>
          <p:nvPr/>
        </p:nvSpPr>
        <p:spPr>
          <a:xfrm flipV="1">
            <a:off x="3505200" y="2147888"/>
            <a:ext cx="0" cy="3276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1" name="任意多边形 51320"/>
          <p:cNvSpPr/>
          <p:nvPr/>
        </p:nvSpPr>
        <p:spPr>
          <a:xfrm>
            <a:off x="3505200" y="2139950"/>
            <a:ext cx="2185988" cy="1598613"/>
          </a:xfrm>
          <a:custGeom>
            <a:avLst/>
            <a:gdLst/>
            <a:ahLst/>
            <a:cxnLst/>
            <a:rect l="0" t="0" r="0" b="0"/>
            <a:pathLst>
              <a:path w="1377" h="1007">
                <a:moveTo>
                  <a:pt x="1377" y="100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2" name="文本框 51321"/>
          <p:cNvSpPr txBox="1"/>
          <p:nvPr/>
        </p:nvSpPr>
        <p:spPr>
          <a:xfrm>
            <a:off x="3124200" y="1752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i="1">
              <a:solidFill>
                <a:srgbClr val="CC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323" name="任意多边形 51322"/>
          <p:cNvSpPr/>
          <p:nvPr/>
        </p:nvSpPr>
        <p:spPr>
          <a:xfrm>
            <a:off x="2752725" y="2752725"/>
            <a:ext cx="2233613" cy="4763"/>
          </a:xfrm>
          <a:custGeom>
            <a:avLst/>
            <a:gdLst/>
            <a:ahLst/>
            <a:cxnLst/>
            <a:rect l="0" t="0" r="0" b="0"/>
            <a:pathLst>
              <a:path w="1407" h="3">
                <a:moveTo>
                  <a:pt x="0" y="0"/>
                </a:moveTo>
                <a:lnTo>
                  <a:pt x="1407" y="3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4" name="直接连接符 51323"/>
          <p:cNvSpPr/>
          <p:nvPr/>
        </p:nvSpPr>
        <p:spPr>
          <a:xfrm>
            <a:off x="4995863" y="2757488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5" name="任意多边形 51324"/>
          <p:cNvSpPr/>
          <p:nvPr/>
        </p:nvSpPr>
        <p:spPr>
          <a:xfrm>
            <a:off x="2757488" y="4886325"/>
            <a:ext cx="2233612" cy="1757363"/>
          </a:xfrm>
          <a:custGeom>
            <a:avLst/>
            <a:gdLst/>
            <a:ahLst/>
            <a:cxnLst/>
            <a:rect l="0" t="0" r="0" b="0"/>
            <a:pathLst>
              <a:path w="1407" h="1107">
                <a:moveTo>
                  <a:pt x="1407" y="0"/>
                </a:moveTo>
                <a:lnTo>
                  <a:pt x="0" y="1107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6" name="文本框 51325"/>
          <p:cNvSpPr txBox="1"/>
          <p:nvPr/>
        </p:nvSpPr>
        <p:spPr>
          <a:xfrm>
            <a:off x="4938713" y="2376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endParaRPr lang="en-US" altLang="zh-CN" i="1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327" name="文本框 51326"/>
          <p:cNvSpPr txBox="1"/>
          <p:nvPr/>
        </p:nvSpPr>
        <p:spPr>
          <a:xfrm>
            <a:off x="4938713" y="45100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336600"/>
                </a:solidFill>
                <a:latin typeface="Times New Roman" panose="02020603050405020304" pitchFamily="18" charset="0"/>
              </a:rPr>
              <a:t>n</a:t>
            </a:r>
            <a:endParaRPr lang="en-US" altLang="zh-CN" i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28" name="文本框 51327"/>
          <p:cNvSpPr txBox="1"/>
          <p:nvPr/>
        </p:nvSpPr>
        <p:spPr>
          <a:xfrm>
            <a:off x="3048000" y="5105400"/>
            <a:ext cx="9286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pic>
        <p:nvPicPr>
          <p:cNvPr id="51343" name="图片 51342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44" name="图片 51343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45" name="图片 51344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2" grpId="0"/>
      <p:bldP spid="51326" grpId="0"/>
      <p:bldP spid="51327" grpId="0"/>
      <p:bldP spid="513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58" name="图片 53357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307" name="标题 53306"/>
          <p:cNvSpPr>
            <a:spLocks noGrp="1"/>
          </p:cNvSpPr>
          <p:nvPr>
            <p:ph type="title"/>
          </p:nvPr>
        </p:nvSpPr>
        <p:spPr>
          <a:xfrm>
            <a:off x="0" y="-114300"/>
            <a:ext cx="8610600" cy="1219200"/>
          </a:xfrm>
        </p:spPr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zh-CN" altLang="zh-CN" sz="2800" b="1" dirty="0">
                <a:solidFill>
                  <a:schemeClr val="tx1"/>
                </a:solidFill>
              </a:rPr>
              <a:t>[例题5]      </a:t>
            </a:r>
            <a:r>
              <a:rPr lang="zh-CN" altLang="en-US" sz="2800" b="1" dirty="0">
                <a:solidFill>
                  <a:schemeClr val="tx1"/>
                </a:solidFill>
              </a:rPr>
              <a:t>已知点</a:t>
            </a:r>
            <a:r>
              <a:rPr lang="en-US" altLang="zh-CN" sz="2800" b="1" i="1">
                <a:solidFill>
                  <a:schemeClr val="tx1"/>
                </a:solidFill>
              </a:rPr>
              <a:t>E</a:t>
            </a:r>
            <a:r>
              <a:rPr lang="zh-CN" altLang="zh-CN" sz="2800" b="1">
                <a:solidFill>
                  <a:schemeClr val="tx1"/>
                </a:solidFill>
              </a:rPr>
              <a:t> 在</a:t>
            </a:r>
            <a:r>
              <a:rPr lang="en-US" altLang="zh-CN" sz="2800" b="1"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chemeClr val="tx1"/>
                </a:solidFill>
              </a:rPr>
              <a:t>ABC</a:t>
            </a:r>
            <a:r>
              <a:rPr lang="zh-CN" altLang="en-US" sz="2800" b="1" dirty="0">
                <a:solidFill>
                  <a:schemeClr val="tx1"/>
                </a:solidFill>
              </a:rPr>
              <a:t>平面上，且点</a:t>
            </a:r>
            <a:r>
              <a:rPr lang="en-US" altLang="zh-CN" sz="2800" b="1" i="1">
                <a:solidFill>
                  <a:schemeClr val="tx1"/>
                </a:solidFill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</a:rPr>
              <a:t>距离</a:t>
            </a:r>
            <a:r>
              <a:rPr lang="en-US" altLang="zh-CN" sz="2800" b="1" i="1">
                <a:solidFill>
                  <a:schemeClr val="tx1"/>
                </a:solidFill>
              </a:rPr>
              <a:t>H</a:t>
            </a:r>
            <a:r>
              <a:rPr lang="zh-CN" altLang="en-US" sz="2800" b="1" dirty="0">
                <a:solidFill>
                  <a:schemeClr val="tx1"/>
                </a:solidFill>
              </a:rPr>
              <a:t>面</a:t>
            </a:r>
            <a:r>
              <a:rPr lang="en-US" altLang="zh-CN" sz="2800" b="1" dirty="0">
                <a:solidFill>
                  <a:schemeClr val="tx1"/>
                </a:solidFill>
              </a:rPr>
              <a:t>15</a:t>
            </a:r>
            <a:r>
              <a:rPr lang="zh-CN" altLang="en-US" sz="2800" b="1" dirty="0">
                <a:solidFill>
                  <a:schemeClr val="tx1"/>
                </a:solidFill>
              </a:rPr>
              <a:t>，距离</a:t>
            </a:r>
            <a:r>
              <a:rPr lang="en-US" altLang="zh-CN" sz="2800" b="1" i="1">
                <a:solidFill>
                  <a:schemeClr val="tx1"/>
                </a:solidFill>
              </a:rPr>
              <a:t>V </a:t>
            </a:r>
            <a:r>
              <a:rPr lang="zh-CN" altLang="en-US" sz="2800" b="1" dirty="0">
                <a:solidFill>
                  <a:schemeClr val="tx1"/>
                </a:solidFill>
              </a:rPr>
              <a:t>面</a:t>
            </a:r>
            <a:r>
              <a:rPr lang="en-US" altLang="zh-CN" sz="2800" b="1" dirty="0">
                <a:solidFill>
                  <a:schemeClr val="tx1"/>
                </a:solidFill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</a:rPr>
              <a:t>，试求点</a:t>
            </a:r>
            <a:r>
              <a:rPr lang="en-US" altLang="zh-CN" sz="2800" b="1" i="1">
                <a:solidFill>
                  <a:schemeClr val="tx1"/>
                </a:solidFill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</a:rPr>
              <a:t>的投影。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53355" name="组合 53354"/>
          <p:cNvGrpSpPr/>
          <p:nvPr/>
        </p:nvGrpSpPr>
        <p:grpSpPr>
          <a:xfrm>
            <a:off x="2857500" y="4038600"/>
            <a:ext cx="2552700" cy="1890713"/>
            <a:chOff x="1800" y="2544"/>
            <a:chExt cx="1608" cy="1191"/>
          </a:xfrm>
        </p:grpSpPr>
        <p:sp>
          <p:nvSpPr>
            <p:cNvPr id="53320" name="文本框 53319"/>
            <p:cNvSpPr txBox="1"/>
            <p:nvPr/>
          </p:nvSpPr>
          <p:spPr>
            <a:xfrm>
              <a:off x="1800" y="340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m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3321" name="直接连接符 53320"/>
            <p:cNvSpPr/>
            <p:nvPr/>
          </p:nvSpPr>
          <p:spPr>
            <a:xfrm flipH="1">
              <a:off x="2064" y="2832"/>
              <a:ext cx="1056" cy="81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22" name="文本框 53321"/>
            <p:cNvSpPr txBox="1"/>
            <p:nvPr/>
          </p:nvSpPr>
          <p:spPr>
            <a:xfrm>
              <a:off x="3120" y="254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323" name="组合 53322"/>
          <p:cNvGrpSpPr/>
          <p:nvPr/>
        </p:nvGrpSpPr>
        <p:grpSpPr>
          <a:xfrm>
            <a:off x="2819400" y="1752600"/>
            <a:ext cx="4086225" cy="519113"/>
            <a:chOff x="1776" y="1104"/>
            <a:chExt cx="2496" cy="327"/>
          </a:xfrm>
        </p:grpSpPr>
        <p:sp>
          <p:nvSpPr>
            <p:cNvPr id="53324" name="文本框 53323"/>
            <p:cNvSpPr txBox="1"/>
            <p:nvPr/>
          </p:nvSpPr>
          <p:spPr>
            <a:xfrm>
              <a:off x="1776" y="1104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m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325" name="直接连接符 53324"/>
            <p:cNvSpPr/>
            <p:nvPr/>
          </p:nvSpPr>
          <p:spPr>
            <a:xfrm>
              <a:off x="2064" y="1392"/>
              <a:ext cx="220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26" name="文本框 53325"/>
            <p:cNvSpPr txBox="1"/>
            <p:nvPr/>
          </p:nvSpPr>
          <p:spPr>
            <a:xfrm>
              <a:off x="3072" y="1104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3327" name="组合 53326"/>
          <p:cNvGrpSpPr/>
          <p:nvPr/>
        </p:nvGrpSpPr>
        <p:grpSpPr>
          <a:xfrm>
            <a:off x="2209800" y="4495800"/>
            <a:ext cx="3962400" cy="595313"/>
            <a:chOff x="1392" y="2832"/>
            <a:chExt cx="2496" cy="375"/>
          </a:xfrm>
        </p:grpSpPr>
        <p:sp>
          <p:nvSpPr>
            <p:cNvPr id="53328" name="直接连接符 53327"/>
            <p:cNvSpPr/>
            <p:nvPr/>
          </p:nvSpPr>
          <p:spPr>
            <a:xfrm flipH="1">
              <a:off x="1392" y="3120"/>
              <a:ext cx="2112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29" name="文本框 53328"/>
            <p:cNvSpPr txBox="1"/>
            <p:nvPr/>
          </p:nvSpPr>
          <p:spPr>
            <a:xfrm>
              <a:off x="2208" y="2832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53330" name="文本框 53329"/>
            <p:cNvSpPr txBox="1"/>
            <p:nvPr/>
          </p:nvSpPr>
          <p:spPr>
            <a:xfrm>
              <a:off x="3504" y="288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331" name="组合 53330"/>
          <p:cNvGrpSpPr/>
          <p:nvPr/>
        </p:nvGrpSpPr>
        <p:grpSpPr>
          <a:xfrm>
            <a:off x="3505200" y="1447800"/>
            <a:ext cx="2590800" cy="1738313"/>
            <a:chOff x="2208" y="912"/>
            <a:chExt cx="1632" cy="1095"/>
          </a:xfrm>
        </p:grpSpPr>
        <p:sp>
          <p:nvSpPr>
            <p:cNvPr id="53332" name="任意多边形 53331"/>
            <p:cNvSpPr/>
            <p:nvPr/>
          </p:nvSpPr>
          <p:spPr>
            <a:xfrm>
              <a:off x="2396" y="1136"/>
              <a:ext cx="1108" cy="816"/>
            </a:xfrm>
            <a:custGeom>
              <a:avLst/>
              <a:gdLst/>
              <a:ahLst/>
              <a:cxnLst/>
              <a:rect l="0" t="0" r="0" b="0"/>
              <a:pathLst>
                <a:path w="1108" h="816">
                  <a:moveTo>
                    <a:pt x="1108" y="816"/>
                  </a:moveTo>
                  <a:lnTo>
                    <a:pt x="0" y="0"/>
                  </a:lnTo>
                </a:path>
              </a:pathLst>
            </a:custGeom>
            <a:solidFill>
              <a:srgbClr val="FFFFCC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文本框 53332"/>
            <p:cNvSpPr txBox="1"/>
            <p:nvPr/>
          </p:nvSpPr>
          <p:spPr>
            <a:xfrm>
              <a:off x="2208" y="912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334" name="文本框 53333"/>
            <p:cNvSpPr txBox="1"/>
            <p:nvPr/>
          </p:nvSpPr>
          <p:spPr>
            <a:xfrm>
              <a:off x="3456" y="168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3335" name="任意多边形 53334"/>
          <p:cNvSpPr/>
          <p:nvPr/>
        </p:nvSpPr>
        <p:spPr>
          <a:xfrm>
            <a:off x="3810000" y="1797050"/>
            <a:ext cx="1588" cy="3155950"/>
          </a:xfrm>
          <a:custGeom>
            <a:avLst/>
            <a:gdLst/>
            <a:ahLst/>
            <a:cxnLst/>
            <a:rect l="0" t="0" r="0" b="0"/>
            <a:pathLst>
              <a:path w="1" h="1988">
                <a:moveTo>
                  <a:pt x="0" y="1988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36" name="直接连接符 53335"/>
          <p:cNvSpPr/>
          <p:nvPr/>
        </p:nvSpPr>
        <p:spPr>
          <a:xfrm>
            <a:off x="4953000" y="2209800"/>
            <a:ext cx="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37" name="直接连接符 53336"/>
          <p:cNvSpPr/>
          <p:nvPr/>
        </p:nvSpPr>
        <p:spPr>
          <a:xfrm>
            <a:off x="3276600" y="2209800"/>
            <a:ext cx="0" cy="3581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38" name="直接连接符 53337"/>
          <p:cNvSpPr/>
          <p:nvPr/>
        </p:nvSpPr>
        <p:spPr>
          <a:xfrm flipV="1">
            <a:off x="5562600" y="3048000"/>
            <a:ext cx="0" cy="1905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39" name="直接连接符 53338"/>
          <p:cNvSpPr/>
          <p:nvPr/>
        </p:nvSpPr>
        <p:spPr>
          <a:xfrm flipV="1">
            <a:off x="4343400" y="2133600"/>
            <a:ext cx="0" cy="2819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3340" name="组合 53339"/>
          <p:cNvGrpSpPr/>
          <p:nvPr/>
        </p:nvGrpSpPr>
        <p:grpSpPr>
          <a:xfrm>
            <a:off x="1979613" y="3730625"/>
            <a:ext cx="457200" cy="1222375"/>
            <a:chOff x="1247" y="2350"/>
            <a:chExt cx="288" cy="770"/>
          </a:xfrm>
        </p:grpSpPr>
        <p:sp>
          <p:nvSpPr>
            <p:cNvPr id="53341" name="直接连接符 53340"/>
            <p:cNvSpPr/>
            <p:nvPr/>
          </p:nvSpPr>
          <p:spPr>
            <a:xfrm>
              <a:off x="1488" y="24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53342" name="文本框 53341"/>
            <p:cNvSpPr txBox="1"/>
            <p:nvPr/>
          </p:nvSpPr>
          <p:spPr>
            <a:xfrm rot="-5400000">
              <a:off x="1127" y="247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10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343" name="组合 53342"/>
          <p:cNvGrpSpPr/>
          <p:nvPr/>
        </p:nvGrpSpPr>
        <p:grpSpPr>
          <a:xfrm>
            <a:off x="6165850" y="2162175"/>
            <a:ext cx="615950" cy="1724025"/>
            <a:chOff x="3934" y="1392"/>
            <a:chExt cx="290" cy="1056"/>
          </a:xfrm>
        </p:grpSpPr>
        <p:sp>
          <p:nvSpPr>
            <p:cNvPr id="53344" name="直接连接符 53343"/>
            <p:cNvSpPr/>
            <p:nvPr/>
          </p:nvSpPr>
          <p:spPr>
            <a:xfrm>
              <a:off x="4224" y="1392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53345" name="文本框 53344"/>
            <p:cNvSpPr txBox="1"/>
            <p:nvPr/>
          </p:nvSpPr>
          <p:spPr>
            <a:xfrm rot="-5400000">
              <a:off x="3778" y="1733"/>
              <a:ext cx="528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15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346" name="组合 53345"/>
          <p:cNvGrpSpPr/>
          <p:nvPr/>
        </p:nvGrpSpPr>
        <p:grpSpPr>
          <a:xfrm>
            <a:off x="4191000" y="1676400"/>
            <a:ext cx="685800" cy="609600"/>
            <a:chOff x="2640" y="1056"/>
            <a:chExt cx="432" cy="384"/>
          </a:xfrm>
        </p:grpSpPr>
        <p:sp>
          <p:nvSpPr>
            <p:cNvPr id="53347" name="椭圆 53346"/>
            <p:cNvSpPr/>
            <p:nvPr/>
          </p:nvSpPr>
          <p:spPr>
            <a:xfrm>
              <a:off x="2688" y="1344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8" name="文本框 53347"/>
            <p:cNvSpPr txBox="1"/>
            <p:nvPr/>
          </p:nvSpPr>
          <p:spPr>
            <a:xfrm>
              <a:off x="2640" y="105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3349" name="组合 53348"/>
          <p:cNvGrpSpPr/>
          <p:nvPr/>
        </p:nvGrpSpPr>
        <p:grpSpPr>
          <a:xfrm>
            <a:off x="4191000" y="4876800"/>
            <a:ext cx="457200" cy="595313"/>
            <a:chOff x="2640" y="3072"/>
            <a:chExt cx="288" cy="375"/>
          </a:xfrm>
        </p:grpSpPr>
        <p:sp>
          <p:nvSpPr>
            <p:cNvPr id="53350" name="椭圆 53349"/>
            <p:cNvSpPr/>
            <p:nvPr/>
          </p:nvSpPr>
          <p:spPr>
            <a:xfrm>
              <a:off x="2688" y="3072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文本框 53350"/>
            <p:cNvSpPr txBox="1"/>
            <p:nvPr/>
          </p:nvSpPr>
          <p:spPr>
            <a:xfrm>
              <a:off x="2640" y="3120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pic>
        <p:nvPicPr>
          <p:cNvPr id="53352" name="图片 53351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353" name="图片 53352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354" name="图片 53353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664575" cy="68580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 sz="2800" b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b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1   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平面的表示法</a:t>
            </a:r>
            <a:r>
              <a:rPr lang="en-US" altLang="zh-CN" sz="2800" b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用几何元素表示平面</a:t>
            </a:r>
            <a:endParaRPr lang="zh-CN" altLang="en-US" sz="2400" b="1" kern="1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3" name="图片 3172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" name="图片 3173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" name="图片 3174">
            <a:hlinkClick r:id="rId3" tooltip="上一级菜单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20" name="组合 3219"/>
          <p:cNvGrpSpPr/>
          <p:nvPr/>
        </p:nvGrpSpPr>
        <p:grpSpPr>
          <a:xfrm>
            <a:off x="603250" y="538163"/>
            <a:ext cx="2195513" cy="3386137"/>
            <a:chOff x="380" y="339"/>
            <a:chExt cx="1383" cy="2133"/>
          </a:xfrm>
        </p:grpSpPr>
        <p:grpSp>
          <p:nvGrpSpPr>
            <p:cNvPr id="3212" name="组合 3211"/>
            <p:cNvGrpSpPr/>
            <p:nvPr/>
          </p:nvGrpSpPr>
          <p:grpSpPr>
            <a:xfrm>
              <a:off x="380" y="339"/>
              <a:ext cx="1303" cy="1923"/>
              <a:chOff x="160" y="768"/>
              <a:chExt cx="1303" cy="1923"/>
            </a:xfrm>
          </p:grpSpPr>
          <p:sp>
            <p:nvSpPr>
              <p:cNvPr id="3189" name="文本框 3188"/>
              <p:cNvSpPr txBox="1"/>
              <p:nvPr/>
            </p:nvSpPr>
            <p:spPr>
              <a:xfrm>
                <a:off x="640" y="768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1" name="直接连接符 3190"/>
              <p:cNvSpPr/>
              <p:nvPr/>
            </p:nvSpPr>
            <p:spPr>
              <a:xfrm>
                <a:off x="160" y="1824"/>
                <a:ext cx="1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92" name="直接连接符 3191"/>
              <p:cNvSpPr/>
              <p:nvPr/>
            </p:nvSpPr>
            <p:spPr>
              <a:xfrm>
                <a:off x="400" y="1488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93" name="直接连接符 3192"/>
              <p:cNvSpPr/>
              <p:nvPr/>
            </p:nvSpPr>
            <p:spPr>
              <a:xfrm>
                <a:off x="736" y="1008"/>
                <a:ext cx="0" cy="13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94" name="直接连接符 3193"/>
              <p:cNvSpPr/>
              <p:nvPr/>
            </p:nvSpPr>
            <p:spPr>
              <a:xfrm>
                <a:off x="1072" y="16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95" name="椭圆 3194"/>
              <p:cNvSpPr/>
              <p:nvPr/>
            </p:nvSpPr>
            <p:spPr>
              <a:xfrm flipH="1">
                <a:off x="688" y="10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椭圆 3195"/>
              <p:cNvSpPr/>
              <p:nvPr/>
            </p:nvSpPr>
            <p:spPr>
              <a:xfrm flipH="1">
                <a:off x="688" y="235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文本框 3198"/>
              <p:cNvSpPr txBox="1"/>
              <p:nvPr/>
            </p:nvSpPr>
            <p:spPr>
              <a:xfrm>
                <a:off x="192" y="1148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0" name="文本框 3199"/>
              <p:cNvSpPr txBox="1"/>
              <p:nvPr/>
            </p:nvSpPr>
            <p:spPr>
              <a:xfrm>
                <a:off x="187" y="194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1" name="文本框 3200"/>
              <p:cNvSpPr txBox="1"/>
              <p:nvPr/>
            </p:nvSpPr>
            <p:spPr>
              <a:xfrm>
                <a:off x="1079" y="1330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02" name="文本框 3201"/>
              <p:cNvSpPr txBox="1"/>
              <p:nvPr/>
            </p:nvSpPr>
            <p:spPr>
              <a:xfrm>
                <a:off x="598" y="2403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3" name="文本框 3202"/>
              <p:cNvSpPr txBox="1"/>
              <p:nvPr/>
            </p:nvSpPr>
            <p:spPr>
              <a:xfrm>
                <a:off x="1040" y="2107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4" name="椭圆 3203"/>
              <p:cNvSpPr/>
              <p:nvPr/>
            </p:nvSpPr>
            <p:spPr>
              <a:xfrm flipH="1">
                <a:off x="1027" y="157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" name="椭圆 3204"/>
              <p:cNvSpPr/>
              <p:nvPr/>
            </p:nvSpPr>
            <p:spPr>
              <a:xfrm flipH="1">
                <a:off x="341" y="141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" name="椭圆 3205"/>
              <p:cNvSpPr/>
              <p:nvPr/>
            </p:nvSpPr>
            <p:spPr>
              <a:xfrm flipH="1">
                <a:off x="350" y="196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" name="椭圆 3208"/>
              <p:cNvSpPr/>
              <p:nvPr/>
            </p:nvSpPr>
            <p:spPr>
              <a:xfrm flipH="1">
                <a:off x="1017" y="210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13" name="文本框 3212"/>
            <p:cNvSpPr txBox="1"/>
            <p:nvPr/>
          </p:nvSpPr>
          <p:spPr>
            <a:xfrm>
              <a:off x="447" y="2222"/>
              <a:ext cx="1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不共线的三点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21" name="组合 3220"/>
          <p:cNvGrpSpPr/>
          <p:nvPr/>
        </p:nvGrpSpPr>
        <p:grpSpPr>
          <a:xfrm>
            <a:off x="3398838" y="538163"/>
            <a:ext cx="2379662" cy="3386137"/>
            <a:chOff x="2141" y="339"/>
            <a:chExt cx="1499" cy="2133"/>
          </a:xfrm>
        </p:grpSpPr>
        <p:grpSp>
          <p:nvGrpSpPr>
            <p:cNvPr id="3180" name="组合 3179"/>
            <p:cNvGrpSpPr/>
            <p:nvPr/>
          </p:nvGrpSpPr>
          <p:grpSpPr>
            <a:xfrm>
              <a:off x="2236" y="339"/>
              <a:ext cx="1248" cy="1923"/>
              <a:chOff x="1632" y="768"/>
              <a:chExt cx="1248" cy="1923"/>
            </a:xfrm>
          </p:grpSpPr>
          <p:sp>
            <p:nvSpPr>
              <p:cNvPr id="3130" name="文本框 3129"/>
              <p:cNvSpPr txBox="1"/>
              <p:nvPr/>
            </p:nvSpPr>
            <p:spPr>
              <a:xfrm>
                <a:off x="2112" y="768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179" name="组合 3178"/>
              <p:cNvGrpSpPr/>
              <p:nvPr/>
            </p:nvGrpSpPr>
            <p:grpSpPr>
              <a:xfrm>
                <a:off x="1632" y="1008"/>
                <a:ext cx="1248" cy="1683"/>
                <a:chOff x="1632" y="1008"/>
                <a:chExt cx="1248" cy="1683"/>
              </a:xfrm>
            </p:grpSpPr>
            <p:sp>
              <p:nvSpPr>
                <p:cNvPr id="3086" name="直接连接符 3085"/>
                <p:cNvSpPr/>
                <p:nvPr/>
              </p:nvSpPr>
              <p:spPr>
                <a:xfrm>
                  <a:off x="1632" y="1824"/>
                  <a:ext cx="12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87" name="直接连接符 3086"/>
                <p:cNvSpPr/>
                <p:nvPr/>
              </p:nvSpPr>
              <p:spPr>
                <a:xfrm>
                  <a:off x="1872" y="1488"/>
                  <a:ext cx="0" cy="48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88" name="直接连接符 3087"/>
                <p:cNvSpPr/>
                <p:nvPr/>
              </p:nvSpPr>
              <p:spPr>
                <a:xfrm>
                  <a:off x="2208" y="1008"/>
                  <a:ext cx="0" cy="13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89" name="直接连接符 3088"/>
                <p:cNvSpPr/>
                <p:nvPr/>
              </p:nvSpPr>
              <p:spPr>
                <a:xfrm>
                  <a:off x="2544" y="1680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90" name="椭圆 3089"/>
                <p:cNvSpPr/>
                <p:nvPr/>
              </p:nvSpPr>
              <p:spPr>
                <a:xfrm flipH="1">
                  <a:off x="2160" y="10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1" name="椭圆 3090"/>
                <p:cNvSpPr/>
                <p:nvPr/>
              </p:nvSpPr>
              <p:spPr>
                <a:xfrm flipH="1"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2" name="直接连接符 3091"/>
                <p:cNvSpPr/>
                <p:nvPr/>
              </p:nvSpPr>
              <p:spPr>
                <a:xfrm>
                  <a:off x="1872" y="1488"/>
                  <a:ext cx="672" cy="192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93" name="直接连接符 3092"/>
                <p:cNvSpPr/>
                <p:nvPr/>
              </p:nvSpPr>
              <p:spPr>
                <a:xfrm>
                  <a:off x="1872" y="1968"/>
                  <a:ext cx="672" cy="14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28" name="文本框 3127"/>
                <p:cNvSpPr txBox="1"/>
                <p:nvPr/>
              </p:nvSpPr>
              <p:spPr>
                <a:xfrm>
                  <a:off x="1728" y="1248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4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29" name="文本框 3128"/>
                <p:cNvSpPr txBox="1"/>
                <p:nvPr/>
              </p:nvSpPr>
              <p:spPr>
                <a:xfrm>
                  <a:off x="1650" y="186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1" name="文本框 3130"/>
                <p:cNvSpPr txBox="1"/>
                <p:nvPr/>
              </p:nvSpPr>
              <p:spPr>
                <a:xfrm>
                  <a:off x="2496" y="1440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zh-CN" sz="24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32" name="文本框 3131"/>
                <p:cNvSpPr txBox="1"/>
                <p:nvPr/>
              </p:nvSpPr>
              <p:spPr>
                <a:xfrm>
                  <a:off x="2070" y="2403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b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3" name="文本框 3132"/>
                <p:cNvSpPr txBox="1"/>
                <p:nvPr/>
              </p:nvSpPr>
              <p:spPr>
                <a:xfrm>
                  <a:off x="2448" y="2016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216" name="文本框 3215"/>
            <p:cNvSpPr txBox="1"/>
            <p:nvPr/>
          </p:nvSpPr>
          <p:spPr>
            <a:xfrm>
              <a:off x="2141" y="2222"/>
              <a:ext cx="14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一直线和线外一点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22" name="组合 3221"/>
          <p:cNvGrpSpPr/>
          <p:nvPr/>
        </p:nvGrpSpPr>
        <p:grpSpPr>
          <a:xfrm>
            <a:off x="6605588" y="538163"/>
            <a:ext cx="2274887" cy="3386137"/>
            <a:chOff x="4161" y="339"/>
            <a:chExt cx="1433" cy="2133"/>
          </a:xfrm>
        </p:grpSpPr>
        <p:grpSp>
          <p:nvGrpSpPr>
            <p:cNvPr id="3178" name="组合 3177"/>
            <p:cNvGrpSpPr/>
            <p:nvPr/>
          </p:nvGrpSpPr>
          <p:grpSpPr>
            <a:xfrm>
              <a:off x="4161" y="339"/>
              <a:ext cx="1248" cy="1872"/>
              <a:chOff x="2880" y="768"/>
              <a:chExt cx="1248" cy="1872"/>
            </a:xfrm>
          </p:grpSpPr>
          <p:sp>
            <p:nvSpPr>
              <p:cNvPr id="3136" name="文本框 3135"/>
              <p:cNvSpPr txBox="1"/>
              <p:nvPr/>
            </p:nvSpPr>
            <p:spPr>
              <a:xfrm>
                <a:off x="3312" y="768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177" name="组合 3176"/>
              <p:cNvGrpSpPr/>
              <p:nvPr/>
            </p:nvGrpSpPr>
            <p:grpSpPr>
              <a:xfrm>
                <a:off x="2880" y="1008"/>
                <a:ext cx="1248" cy="1632"/>
                <a:chOff x="2880" y="1008"/>
                <a:chExt cx="1248" cy="1632"/>
              </a:xfrm>
            </p:grpSpPr>
            <p:sp>
              <p:nvSpPr>
                <p:cNvPr id="3094" name="直接连接符 3093"/>
                <p:cNvSpPr/>
                <p:nvPr/>
              </p:nvSpPr>
              <p:spPr>
                <a:xfrm>
                  <a:off x="2928" y="1824"/>
                  <a:ext cx="12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95" name="直接连接符 3094"/>
                <p:cNvSpPr/>
                <p:nvPr/>
              </p:nvSpPr>
              <p:spPr>
                <a:xfrm>
                  <a:off x="3168" y="1488"/>
                  <a:ext cx="0" cy="48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96" name="直接连接符 3095"/>
                <p:cNvSpPr/>
                <p:nvPr/>
              </p:nvSpPr>
              <p:spPr>
                <a:xfrm>
                  <a:off x="3504" y="1008"/>
                  <a:ext cx="0" cy="13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97" name="直接连接符 3096"/>
                <p:cNvSpPr/>
                <p:nvPr/>
              </p:nvSpPr>
              <p:spPr>
                <a:xfrm>
                  <a:off x="3840" y="1680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98" name="直接连接符 3097"/>
                <p:cNvSpPr/>
                <p:nvPr/>
              </p:nvSpPr>
              <p:spPr>
                <a:xfrm>
                  <a:off x="3168" y="1488"/>
                  <a:ext cx="672" cy="192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99" name="直接连接符 3098"/>
                <p:cNvSpPr/>
                <p:nvPr/>
              </p:nvSpPr>
              <p:spPr>
                <a:xfrm>
                  <a:off x="3168" y="1968"/>
                  <a:ext cx="672" cy="14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00" name="直接连接符 3099"/>
                <p:cNvSpPr/>
                <p:nvPr/>
              </p:nvSpPr>
              <p:spPr>
                <a:xfrm flipV="1">
                  <a:off x="3168" y="1008"/>
                  <a:ext cx="336" cy="480"/>
                </a:xfrm>
                <a:prstGeom prst="line">
                  <a:avLst/>
                </a:prstGeom>
                <a:ln w="3810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01" name="直接连接符 3100"/>
                <p:cNvSpPr/>
                <p:nvPr/>
              </p:nvSpPr>
              <p:spPr>
                <a:xfrm>
                  <a:off x="3168" y="1968"/>
                  <a:ext cx="336" cy="432"/>
                </a:xfrm>
                <a:prstGeom prst="line">
                  <a:avLst/>
                </a:prstGeom>
                <a:ln w="3810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4" name="文本框 3133"/>
                <p:cNvSpPr txBox="1"/>
                <p:nvPr/>
              </p:nvSpPr>
              <p:spPr>
                <a:xfrm>
                  <a:off x="2880" y="1248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4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5" name="文本框 3134"/>
                <p:cNvSpPr txBox="1"/>
                <p:nvPr/>
              </p:nvSpPr>
              <p:spPr>
                <a:xfrm>
                  <a:off x="2925" y="184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7" name="文本框 3136"/>
                <p:cNvSpPr txBox="1"/>
                <p:nvPr/>
              </p:nvSpPr>
              <p:spPr>
                <a:xfrm>
                  <a:off x="3744" y="139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zh-CN" sz="24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8" name="文本框 3137"/>
                <p:cNvSpPr txBox="1"/>
                <p:nvPr/>
              </p:nvSpPr>
              <p:spPr>
                <a:xfrm>
                  <a:off x="3312" y="235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b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9" name="文本框 3138"/>
                <p:cNvSpPr txBox="1"/>
                <p:nvPr/>
              </p:nvSpPr>
              <p:spPr>
                <a:xfrm>
                  <a:off x="3732" y="202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217" name="文本框 3216"/>
            <p:cNvSpPr txBox="1"/>
            <p:nvPr/>
          </p:nvSpPr>
          <p:spPr>
            <a:xfrm>
              <a:off x="4278" y="2222"/>
              <a:ext cx="1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相交两直线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24" name="组合 3223"/>
          <p:cNvGrpSpPr/>
          <p:nvPr/>
        </p:nvGrpSpPr>
        <p:grpSpPr>
          <a:xfrm>
            <a:off x="5129213" y="3668713"/>
            <a:ext cx="3832225" cy="3014662"/>
            <a:chOff x="681" y="2421"/>
            <a:chExt cx="2414" cy="1899"/>
          </a:xfrm>
        </p:grpSpPr>
        <p:grpSp>
          <p:nvGrpSpPr>
            <p:cNvPr id="3182" name="组合 3181"/>
            <p:cNvGrpSpPr/>
            <p:nvPr/>
          </p:nvGrpSpPr>
          <p:grpSpPr>
            <a:xfrm>
              <a:off x="681" y="2421"/>
              <a:ext cx="1248" cy="1899"/>
              <a:chOff x="4224" y="768"/>
              <a:chExt cx="1248" cy="1899"/>
            </a:xfrm>
          </p:grpSpPr>
          <p:sp>
            <p:nvSpPr>
              <p:cNvPr id="3102" name="直接连接符 3101"/>
              <p:cNvSpPr/>
              <p:nvPr/>
            </p:nvSpPr>
            <p:spPr>
              <a:xfrm>
                <a:off x="4224" y="1824"/>
                <a:ext cx="1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3" name="直接连接符 3102"/>
              <p:cNvSpPr/>
              <p:nvPr/>
            </p:nvSpPr>
            <p:spPr>
              <a:xfrm>
                <a:off x="4464" y="1488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4" name="直接连接符 3103"/>
              <p:cNvSpPr/>
              <p:nvPr/>
            </p:nvSpPr>
            <p:spPr>
              <a:xfrm>
                <a:off x="4800" y="1008"/>
                <a:ext cx="0" cy="13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5" name="直接连接符 3104"/>
              <p:cNvSpPr/>
              <p:nvPr/>
            </p:nvSpPr>
            <p:spPr>
              <a:xfrm>
                <a:off x="5136" y="16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6" name="直接连接符 3105"/>
              <p:cNvSpPr/>
              <p:nvPr/>
            </p:nvSpPr>
            <p:spPr>
              <a:xfrm>
                <a:off x="4464" y="1488"/>
                <a:ext cx="672" cy="19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7" name="直接连接符 3106"/>
              <p:cNvSpPr/>
              <p:nvPr/>
            </p:nvSpPr>
            <p:spPr>
              <a:xfrm>
                <a:off x="4464" y="1968"/>
                <a:ext cx="672" cy="144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8" name="直接连接符 3107"/>
              <p:cNvSpPr/>
              <p:nvPr/>
            </p:nvSpPr>
            <p:spPr>
              <a:xfrm flipV="1">
                <a:off x="4464" y="1008"/>
                <a:ext cx="336" cy="480"/>
              </a:xfrm>
              <a:prstGeom prst="line">
                <a:avLst/>
              </a:prstGeom>
              <a:ln w="3810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9" name="直接连接符 3108"/>
              <p:cNvSpPr/>
              <p:nvPr/>
            </p:nvSpPr>
            <p:spPr>
              <a:xfrm>
                <a:off x="4464" y="1968"/>
                <a:ext cx="336" cy="432"/>
              </a:xfrm>
              <a:prstGeom prst="line">
                <a:avLst/>
              </a:prstGeom>
              <a:ln w="3810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0" name="直接连接符 3109"/>
              <p:cNvSpPr/>
              <p:nvPr/>
            </p:nvSpPr>
            <p:spPr>
              <a:xfrm>
                <a:off x="4800" y="1008"/>
                <a:ext cx="336" cy="672"/>
              </a:xfrm>
              <a:prstGeom prst="line">
                <a:avLst/>
              </a:prstGeom>
              <a:ln w="38100" cap="flat" cmpd="sng">
                <a:solidFill>
                  <a:srgbClr val="33CC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1" name="直接连接符 3110"/>
              <p:cNvSpPr/>
              <p:nvPr/>
            </p:nvSpPr>
            <p:spPr>
              <a:xfrm flipV="1">
                <a:off x="4800" y="2112"/>
                <a:ext cx="336" cy="288"/>
              </a:xfrm>
              <a:prstGeom prst="line">
                <a:avLst/>
              </a:prstGeom>
              <a:ln w="38100" cap="flat" cmpd="sng">
                <a:solidFill>
                  <a:srgbClr val="33CC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40" name="文本框 3139"/>
              <p:cNvSpPr txBox="1"/>
              <p:nvPr/>
            </p:nvSpPr>
            <p:spPr>
              <a:xfrm>
                <a:off x="4236" y="1260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41" name="文本框 3140"/>
              <p:cNvSpPr txBox="1"/>
              <p:nvPr/>
            </p:nvSpPr>
            <p:spPr>
              <a:xfrm>
                <a:off x="4239" y="182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42" name="文本框 3141"/>
              <p:cNvSpPr txBox="1"/>
              <p:nvPr/>
            </p:nvSpPr>
            <p:spPr>
              <a:xfrm>
                <a:off x="4704" y="768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43" name="文本框 3142"/>
              <p:cNvSpPr txBox="1"/>
              <p:nvPr/>
            </p:nvSpPr>
            <p:spPr>
              <a:xfrm>
                <a:off x="5088" y="1485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44" name="文本框 3143"/>
              <p:cNvSpPr txBox="1"/>
              <p:nvPr/>
            </p:nvSpPr>
            <p:spPr>
              <a:xfrm>
                <a:off x="4659" y="2379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45" name="文本框 3144"/>
              <p:cNvSpPr txBox="1"/>
              <p:nvPr/>
            </p:nvSpPr>
            <p:spPr>
              <a:xfrm>
                <a:off x="5094" y="1938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18" name="文本框 3217"/>
            <p:cNvSpPr txBox="1"/>
            <p:nvPr/>
          </p:nvSpPr>
          <p:spPr>
            <a:xfrm>
              <a:off x="1833" y="3675"/>
              <a:ext cx="126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任意平面图形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23" name="组合 3222"/>
          <p:cNvGrpSpPr/>
          <p:nvPr/>
        </p:nvGrpSpPr>
        <p:grpSpPr>
          <a:xfrm>
            <a:off x="725488" y="4000500"/>
            <a:ext cx="4187825" cy="2490788"/>
            <a:chOff x="2925" y="2565"/>
            <a:chExt cx="2638" cy="1569"/>
          </a:xfrm>
        </p:grpSpPr>
        <p:grpSp>
          <p:nvGrpSpPr>
            <p:cNvPr id="3181" name="组合 3180"/>
            <p:cNvGrpSpPr/>
            <p:nvPr/>
          </p:nvGrpSpPr>
          <p:grpSpPr>
            <a:xfrm>
              <a:off x="2925" y="2565"/>
              <a:ext cx="1692" cy="1569"/>
              <a:chOff x="1920" y="2565"/>
              <a:chExt cx="1692" cy="1569"/>
            </a:xfrm>
          </p:grpSpPr>
          <p:sp>
            <p:nvSpPr>
              <p:cNvPr id="3113" name="直接连接符 3112"/>
              <p:cNvSpPr/>
              <p:nvPr/>
            </p:nvSpPr>
            <p:spPr>
              <a:xfrm>
                <a:off x="1920" y="3408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4" name="直接连接符 3113"/>
              <p:cNvSpPr/>
              <p:nvPr/>
            </p:nvSpPr>
            <p:spPr>
              <a:xfrm>
                <a:off x="2400" y="2832"/>
                <a:ext cx="384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5" name="直接连接符 3114"/>
              <p:cNvSpPr/>
              <p:nvPr/>
            </p:nvSpPr>
            <p:spPr>
              <a:xfrm>
                <a:off x="2976" y="2784"/>
                <a:ext cx="384" cy="432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6" name="直接连接符 3115"/>
              <p:cNvSpPr/>
              <p:nvPr/>
            </p:nvSpPr>
            <p:spPr>
              <a:xfrm flipH="1">
                <a:off x="2400" y="3696"/>
                <a:ext cx="384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7" name="直接连接符 3116"/>
              <p:cNvSpPr/>
              <p:nvPr/>
            </p:nvSpPr>
            <p:spPr>
              <a:xfrm flipH="1">
                <a:off x="2976" y="3648"/>
                <a:ext cx="384" cy="28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8" name="直接连接符 3117"/>
              <p:cNvSpPr/>
              <p:nvPr/>
            </p:nvSpPr>
            <p:spPr>
              <a:xfrm>
                <a:off x="2400" y="2832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9" name="直接连接符 3118"/>
              <p:cNvSpPr/>
              <p:nvPr/>
            </p:nvSpPr>
            <p:spPr>
              <a:xfrm>
                <a:off x="2784" y="3264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20" name="直接连接符 3119"/>
              <p:cNvSpPr/>
              <p:nvPr/>
            </p:nvSpPr>
            <p:spPr>
              <a:xfrm>
                <a:off x="2976" y="2784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21" name="直接连接符 3120"/>
              <p:cNvSpPr/>
              <p:nvPr/>
            </p:nvSpPr>
            <p:spPr>
              <a:xfrm>
                <a:off x="3360" y="3216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46" name="文本框 3145"/>
              <p:cNvSpPr txBox="1"/>
              <p:nvPr/>
            </p:nvSpPr>
            <p:spPr>
              <a:xfrm>
                <a:off x="2256" y="2592"/>
                <a:ext cx="3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47" name="文本框 3146"/>
              <p:cNvSpPr txBox="1"/>
              <p:nvPr/>
            </p:nvSpPr>
            <p:spPr>
              <a:xfrm>
                <a:off x="2717" y="3008"/>
                <a:ext cx="4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48" name="文本框 3147"/>
              <p:cNvSpPr txBox="1"/>
              <p:nvPr/>
            </p:nvSpPr>
            <p:spPr>
              <a:xfrm>
                <a:off x="3324" y="2999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149" name="文本框 3148"/>
              <p:cNvSpPr txBox="1"/>
              <p:nvPr/>
            </p:nvSpPr>
            <p:spPr>
              <a:xfrm>
                <a:off x="2174" y="3831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50" name="文本框 3149"/>
              <p:cNvSpPr txBox="1"/>
              <p:nvPr/>
            </p:nvSpPr>
            <p:spPr>
              <a:xfrm>
                <a:off x="2736" y="3600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51" name="文本框 3150"/>
              <p:cNvSpPr txBox="1"/>
              <p:nvPr/>
            </p:nvSpPr>
            <p:spPr>
              <a:xfrm>
                <a:off x="3312" y="355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52" name="文本框 3151"/>
              <p:cNvSpPr txBox="1"/>
              <p:nvPr/>
            </p:nvSpPr>
            <p:spPr>
              <a:xfrm>
                <a:off x="2793" y="2565"/>
                <a:ext cx="3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53" name="文本框 3152"/>
              <p:cNvSpPr txBox="1"/>
              <p:nvPr/>
            </p:nvSpPr>
            <p:spPr>
              <a:xfrm>
                <a:off x="2730" y="384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d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19" name="文本框 3218"/>
            <p:cNvSpPr txBox="1"/>
            <p:nvPr/>
          </p:nvSpPr>
          <p:spPr>
            <a:xfrm>
              <a:off x="4557" y="3675"/>
              <a:ext cx="10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平行两直线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-23813"/>
            <a:ext cx="4467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i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3.2</a:t>
            </a:r>
            <a:r>
              <a:rPr lang="zh-CN" altLang="en-US" sz="36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、平面的投影特性</a:t>
            </a:r>
            <a:endParaRPr lang="zh-CN" altLang="en-US" sz="36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8307" name="Group 3"/>
          <p:cNvGrpSpPr/>
          <p:nvPr/>
        </p:nvGrpSpPr>
        <p:grpSpPr bwMode="auto">
          <a:xfrm>
            <a:off x="3429000" y="1295400"/>
            <a:ext cx="2514600" cy="2400300"/>
            <a:chOff x="2160" y="816"/>
            <a:chExt cx="1584" cy="1512"/>
          </a:xfrm>
        </p:grpSpPr>
        <p:sp>
          <p:nvSpPr>
            <p:cNvPr id="50217" name="AutoShape 4"/>
            <p:cNvSpPr>
              <a:spLocks noChangeArrowheads="1"/>
            </p:cNvSpPr>
            <p:nvPr/>
          </p:nvSpPr>
          <p:spPr bwMode="auto">
            <a:xfrm>
              <a:off x="2160" y="1347"/>
              <a:ext cx="1584" cy="695"/>
            </a:xfrm>
            <a:prstGeom prst="parallelogram">
              <a:avLst>
                <a:gd name="adj" fmla="val 56978"/>
              </a:avLst>
            </a:prstGeom>
            <a:solidFill>
              <a:srgbClr val="00FFCC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218" name="Freeform 5"/>
            <p:cNvSpPr/>
            <p:nvPr/>
          </p:nvSpPr>
          <p:spPr bwMode="auto">
            <a:xfrm>
              <a:off x="2686" y="1061"/>
              <a:ext cx="706" cy="164"/>
            </a:xfrm>
            <a:custGeom>
              <a:avLst/>
              <a:gdLst>
                <a:gd name="T0" fmla="*/ 706 w 770"/>
                <a:gd name="T1" fmla="*/ 164 h 192"/>
                <a:gd name="T2" fmla="*/ 0 w 770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70" h="192">
                  <a:moveTo>
                    <a:pt x="770" y="19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9" name="Line 6"/>
            <p:cNvSpPr>
              <a:spLocks noChangeShapeType="1"/>
            </p:cNvSpPr>
            <p:nvPr/>
          </p:nvSpPr>
          <p:spPr bwMode="auto">
            <a:xfrm flipV="1">
              <a:off x="2688" y="816"/>
              <a:ext cx="528" cy="24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Line 7"/>
            <p:cNvSpPr>
              <a:spLocks noChangeShapeType="1"/>
            </p:cNvSpPr>
            <p:nvPr/>
          </p:nvSpPr>
          <p:spPr bwMode="auto">
            <a:xfrm>
              <a:off x="3216" y="816"/>
              <a:ext cx="176" cy="40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Line 8"/>
            <p:cNvSpPr>
              <a:spLocks noChangeShapeType="1"/>
            </p:cNvSpPr>
            <p:nvPr/>
          </p:nvSpPr>
          <p:spPr bwMode="auto">
            <a:xfrm>
              <a:off x="2688" y="1061"/>
              <a:ext cx="0" cy="7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2" name="Line 9"/>
            <p:cNvSpPr>
              <a:spLocks noChangeShapeType="1"/>
            </p:cNvSpPr>
            <p:nvPr/>
          </p:nvSpPr>
          <p:spPr bwMode="auto">
            <a:xfrm>
              <a:off x="3392" y="1225"/>
              <a:ext cx="0" cy="3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3" name="Freeform 10"/>
            <p:cNvSpPr/>
            <p:nvPr/>
          </p:nvSpPr>
          <p:spPr bwMode="auto">
            <a:xfrm>
              <a:off x="2688" y="1542"/>
              <a:ext cx="710" cy="296"/>
            </a:xfrm>
            <a:custGeom>
              <a:avLst/>
              <a:gdLst>
                <a:gd name="T0" fmla="*/ 0 w 774"/>
                <a:gd name="T1" fmla="*/ 296 h 348"/>
                <a:gd name="T2" fmla="*/ 710 w 774"/>
                <a:gd name="T3" fmla="*/ 0 h 3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74" h="348">
                  <a:moveTo>
                    <a:pt x="0" y="348"/>
                  </a:moveTo>
                  <a:lnTo>
                    <a:pt x="774" y="0"/>
                  </a:lnTo>
                </a:path>
              </a:pathLst>
            </a:custGeom>
            <a:noFill/>
            <a:ln w="381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Line 11"/>
            <p:cNvSpPr>
              <a:spLocks noChangeShapeType="1"/>
            </p:cNvSpPr>
            <p:nvPr/>
          </p:nvSpPr>
          <p:spPr bwMode="auto">
            <a:xfrm>
              <a:off x="3216" y="816"/>
              <a:ext cx="0" cy="8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Text Box 12"/>
            <p:cNvSpPr txBox="1">
              <a:spLocks noChangeArrowheads="1"/>
            </p:cNvSpPr>
            <p:nvPr/>
          </p:nvSpPr>
          <p:spPr bwMode="auto">
            <a:xfrm>
              <a:off x="2582" y="2001"/>
              <a:ext cx="6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anose="02020603050405020304" pitchFamily="18" charset="0"/>
                </a:rPr>
                <a:t>垂直</a:t>
              </a:r>
              <a:endParaRPr lang="zh-CN" altLang="en-US" b="1" i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17" name="Group 13"/>
          <p:cNvGrpSpPr/>
          <p:nvPr/>
        </p:nvGrpSpPr>
        <p:grpSpPr bwMode="auto">
          <a:xfrm>
            <a:off x="6172200" y="1219200"/>
            <a:ext cx="2362200" cy="2433638"/>
            <a:chOff x="3888" y="768"/>
            <a:chExt cx="1488" cy="1533"/>
          </a:xfrm>
        </p:grpSpPr>
        <p:grpSp>
          <p:nvGrpSpPr>
            <p:cNvPr id="50205" name="Group 14"/>
            <p:cNvGrpSpPr/>
            <p:nvPr/>
          </p:nvGrpSpPr>
          <p:grpSpPr bwMode="auto">
            <a:xfrm>
              <a:off x="3888" y="768"/>
              <a:ext cx="1488" cy="1247"/>
              <a:chOff x="3888" y="768"/>
              <a:chExt cx="1488" cy="1247"/>
            </a:xfrm>
          </p:grpSpPr>
          <p:sp>
            <p:nvSpPr>
              <p:cNvPr id="50207" name="AutoShape 15"/>
              <p:cNvSpPr>
                <a:spLocks noChangeArrowheads="1"/>
              </p:cNvSpPr>
              <p:nvPr/>
            </p:nvSpPr>
            <p:spPr bwMode="auto">
              <a:xfrm>
                <a:off x="3888" y="1331"/>
                <a:ext cx="1488" cy="684"/>
              </a:xfrm>
              <a:prstGeom prst="parallelogram">
                <a:avLst>
                  <a:gd name="adj" fmla="val 54386"/>
                </a:avLst>
              </a:prstGeom>
              <a:solidFill>
                <a:srgbClr val="00FFCC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anose="020206030605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208" name="Line 16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537" cy="48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9" name="Line 17"/>
              <p:cNvSpPr>
                <a:spLocks noChangeShapeType="1"/>
              </p:cNvSpPr>
              <p:nvPr/>
            </p:nvSpPr>
            <p:spPr bwMode="auto">
              <a:xfrm flipV="1">
                <a:off x="4673" y="768"/>
                <a:ext cx="496" cy="64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0" name="Freeform 18"/>
              <p:cNvSpPr/>
              <p:nvPr/>
            </p:nvSpPr>
            <p:spPr bwMode="auto">
              <a:xfrm>
                <a:off x="4132" y="768"/>
                <a:ext cx="1037" cy="153"/>
              </a:xfrm>
              <a:custGeom>
                <a:avLst/>
                <a:gdLst>
                  <a:gd name="T0" fmla="*/ 1037 w 1205"/>
                  <a:gd name="T1" fmla="*/ 0 h 183"/>
                  <a:gd name="T2" fmla="*/ 0 w 1205"/>
                  <a:gd name="T3" fmla="*/ 153 h 18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5" h="183">
                    <a:moveTo>
                      <a:pt x="1205" y="0"/>
                    </a:moveTo>
                    <a:lnTo>
                      <a:pt x="0" y="183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1" name="Line 19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0" cy="7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20"/>
              <p:cNvSpPr>
                <a:spLocks noChangeShapeType="1"/>
              </p:cNvSpPr>
              <p:nvPr/>
            </p:nvSpPr>
            <p:spPr bwMode="auto">
              <a:xfrm>
                <a:off x="4673" y="1412"/>
                <a:ext cx="0" cy="5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21"/>
              <p:cNvSpPr>
                <a:spLocks noChangeShapeType="1"/>
              </p:cNvSpPr>
              <p:nvPr/>
            </p:nvSpPr>
            <p:spPr bwMode="auto">
              <a:xfrm>
                <a:off x="5169" y="768"/>
                <a:ext cx="0" cy="8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22"/>
              <p:cNvSpPr>
                <a:spLocks noChangeShapeType="1"/>
              </p:cNvSpPr>
              <p:nvPr/>
            </p:nvSpPr>
            <p:spPr bwMode="auto">
              <a:xfrm flipV="1">
                <a:off x="4136" y="1613"/>
                <a:ext cx="1033" cy="8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23"/>
              <p:cNvSpPr>
                <a:spLocks noChangeShapeType="1"/>
              </p:cNvSpPr>
              <p:nvPr/>
            </p:nvSpPr>
            <p:spPr bwMode="auto">
              <a:xfrm flipH="1">
                <a:off x="4673" y="1613"/>
                <a:ext cx="496" cy="32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6" name="Line 24"/>
              <p:cNvSpPr>
                <a:spLocks noChangeShapeType="1"/>
              </p:cNvSpPr>
              <p:nvPr/>
            </p:nvSpPr>
            <p:spPr bwMode="auto">
              <a:xfrm>
                <a:off x="4136" y="1693"/>
                <a:ext cx="537" cy="24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06" name="Text Box 25"/>
            <p:cNvSpPr txBox="1">
              <a:spLocks noChangeArrowheads="1"/>
            </p:cNvSpPr>
            <p:nvPr/>
          </p:nvSpPr>
          <p:spPr bwMode="auto">
            <a:xfrm>
              <a:off x="4298" y="1974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anose="02020603050405020304" pitchFamily="18" charset="0"/>
                </a:rPr>
                <a:t>倾斜</a:t>
              </a:r>
              <a:endParaRPr lang="zh-CN" altLang="en-US" b="1" i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30" name="Group 26"/>
          <p:cNvGrpSpPr/>
          <p:nvPr/>
        </p:nvGrpSpPr>
        <p:grpSpPr bwMode="auto">
          <a:xfrm>
            <a:off x="554038" y="3843338"/>
            <a:ext cx="6594475" cy="2438400"/>
            <a:chOff x="349" y="2304"/>
            <a:chExt cx="4154" cy="1536"/>
          </a:xfrm>
        </p:grpSpPr>
        <p:sp>
          <p:nvSpPr>
            <p:cNvPr id="50200" name="Rectangle 27"/>
            <p:cNvSpPr>
              <a:spLocks noChangeArrowheads="1"/>
            </p:cNvSpPr>
            <p:nvPr/>
          </p:nvSpPr>
          <p:spPr bwMode="auto">
            <a:xfrm>
              <a:off x="349" y="2304"/>
              <a:ext cx="4154" cy="1536"/>
            </a:xfrm>
            <a:prstGeom prst="rect">
              <a:avLst/>
            </a:prstGeom>
            <a:solidFill>
              <a:srgbClr val="FFFF99"/>
            </a:solidFill>
            <a:ln w="38100">
              <a:pattFill prst="smCheck">
                <a:fgClr>
                  <a:srgbClr val="FF3300"/>
                </a:fgClr>
                <a:bgClr>
                  <a:srgbClr val="FFFF00"/>
                </a:bgClr>
              </a:patt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201" name="Text Box 28"/>
            <p:cNvSpPr txBox="1">
              <a:spLocks noChangeArrowheads="1"/>
            </p:cNvSpPr>
            <p:nvPr/>
          </p:nvSpPr>
          <p:spPr bwMode="auto">
            <a:xfrm>
              <a:off x="1571" y="2333"/>
              <a:ext cx="1723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i="0">
                  <a:solidFill>
                    <a:srgbClr val="003399"/>
                  </a:solidFill>
                  <a:latin typeface="宋体" panose="02010600030101010101" pitchFamily="2" charset="-122"/>
                </a:rPr>
                <a:t>投 影 特 性</a:t>
              </a:r>
              <a:endParaRPr lang="zh-CN" altLang="en-US" sz="3200" b="1" i="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2" name="Text Box 29"/>
            <p:cNvSpPr txBox="1">
              <a:spLocks noChangeArrowheads="1"/>
            </p:cNvSpPr>
            <p:nvPr/>
          </p:nvSpPr>
          <p:spPr bwMode="auto">
            <a:xfrm>
              <a:off x="445" y="2649"/>
              <a:ext cx="3934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★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平面平行投影面</a:t>
              </a:r>
              <a:r>
                <a:rPr lang="en-US" altLang="zh-CN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——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投影就把实形现</a:t>
              </a:r>
              <a:endParaRPr lang="zh-CN" altLang="en-US" sz="2800" b="1" i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445" y="3033"/>
              <a:ext cx="3968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★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平面垂直投影面</a:t>
              </a:r>
              <a:r>
                <a:rPr lang="en-US" altLang="zh-CN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——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投影积聚成直线</a:t>
              </a:r>
              <a:endParaRPr lang="zh-CN" altLang="en-US" sz="2800" b="1" i="0">
                <a:latin typeface="Times New Roman" panose="02020603050405020304" pitchFamily="18" charset="0"/>
              </a:endParaRPr>
            </a:p>
          </p:txBody>
        </p:sp>
        <p:sp>
          <p:nvSpPr>
            <p:cNvPr id="50204" name="Text Box 31"/>
            <p:cNvSpPr txBox="1">
              <a:spLocks noChangeArrowheads="1"/>
            </p:cNvSpPr>
            <p:nvPr/>
          </p:nvSpPr>
          <p:spPr bwMode="auto">
            <a:xfrm>
              <a:off x="445" y="3417"/>
              <a:ext cx="3929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★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平面倾斜投影面</a:t>
              </a:r>
              <a:r>
                <a:rPr lang="en-US" altLang="zh-CN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——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anose="02020603050405020304" pitchFamily="18" charset="0"/>
                </a:rPr>
                <a:t>投影类似原平面</a:t>
              </a:r>
              <a:endParaRPr lang="zh-CN" altLang="en-US" b="1" i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336" name="AutoShape 32"/>
          <p:cNvSpPr>
            <a:spLocks noChangeArrowheads="1"/>
          </p:cNvSpPr>
          <p:nvPr/>
        </p:nvSpPr>
        <p:spPr bwMode="auto">
          <a:xfrm>
            <a:off x="7593013" y="3843338"/>
            <a:ext cx="1187450" cy="533400"/>
          </a:xfrm>
          <a:prstGeom prst="wedgeRoundRectCallout">
            <a:avLst>
              <a:gd name="adj1" fmla="val -105481"/>
              <a:gd name="adj2" fmla="val 86606"/>
              <a:gd name="adj3" fmla="val 16667"/>
            </a:avLst>
          </a:prstGeom>
          <a:solidFill>
            <a:srgbClr val="00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实形性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615238" y="5291138"/>
            <a:ext cx="1223962" cy="533400"/>
          </a:xfrm>
          <a:prstGeom prst="wedgeRoundRectCallout">
            <a:avLst>
              <a:gd name="adj1" fmla="val -102787"/>
              <a:gd name="adj2" fmla="val 56250"/>
              <a:gd name="adj3" fmla="val 16667"/>
            </a:avLst>
          </a:prstGeom>
          <a:solidFill>
            <a:srgbClr val="66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类似性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7615238" y="4529138"/>
            <a:ext cx="1223962" cy="533400"/>
          </a:xfrm>
          <a:prstGeom prst="wedgeRoundRectCallout">
            <a:avLst>
              <a:gd name="adj1" fmla="val -102398"/>
              <a:gd name="adj2" fmla="val 77380"/>
              <a:gd name="adj3" fmla="val 16667"/>
            </a:avLst>
          </a:prstGeom>
          <a:solidFill>
            <a:srgbClr val="FFCC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anose="02020603050405020304" pitchFamily="18" charset="0"/>
              </a:rPr>
              <a:t>积聚性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" y="579438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anose="020206030605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i="0"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3200" b="1" i="0">
                <a:latin typeface="黑体" panose="02010609060101010101" pitchFamily="49" charset="-122"/>
                <a:ea typeface="黑体" panose="02010609060101010101" pitchFamily="49" charset="-122"/>
              </a:rPr>
              <a:t>平面对一个投影面的投影特性</a:t>
            </a:r>
            <a:endParaRPr lang="zh-CN" altLang="en-US" sz="3200" b="1" i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8340" name="Group 36"/>
          <p:cNvGrpSpPr/>
          <p:nvPr/>
        </p:nvGrpSpPr>
        <p:grpSpPr bwMode="auto">
          <a:xfrm>
            <a:off x="914400" y="1366838"/>
            <a:ext cx="2362200" cy="2322512"/>
            <a:chOff x="576" y="861"/>
            <a:chExt cx="1488" cy="1463"/>
          </a:xfrm>
        </p:grpSpPr>
        <p:sp>
          <p:nvSpPr>
            <p:cNvPr id="50187" name="AutoShape 37"/>
            <p:cNvSpPr>
              <a:spLocks noChangeArrowheads="1"/>
            </p:cNvSpPr>
            <p:nvPr/>
          </p:nvSpPr>
          <p:spPr bwMode="auto">
            <a:xfrm>
              <a:off x="576" y="1365"/>
              <a:ext cx="1488" cy="642"/>
            </a:xfrm>
            <a:prstGeom prst="parallelogram">
              <a:avLst>
                <a:gd name="adj" fmla="val 57944"/>
              </a:avLst>
            </a:prstGeom>
            <a:solidFill>
              <a:srgbClr val="00FFCC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0188" name="Group 38"/>
            <p:cNvGrpSpPr/>
            <p:nvPr/>
          </p:nvGrpSpPr>
          <p:grpSpPr bwMode="auto">
            <a:xfrm>
              <a:off x="948" y="861"/>
              <a:ext cx="723" cy="428"/>
              <a:chOff x="1144" y="704"/>
              <a:chExt cx="840" cy="544"/>
            </a:xfrm>
          </p:grpSpPr>
          <p:sp>
            <p:nvSpPr>
              <p:cNvPr id="50197" name="Freeform 39"/>
              <p:cNvSpPr/>
              <p:nvPr/>
            </p:nvSpPr>
            <p:spPr bwMode="auto">
              <a:xfrm>
                <a:off x="1144" y="704"/>
                <a:ext cx="536" cy="312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Line 40"/>
              <p:cNvSpPr>
                <a:spLocks noChangeShapeType="1"/>
              </p:cNvSpPr>
              <p:nvPr/>
            </p:nvSpPr>
            <p:spPr bwMode="auto">
              <a:xfrm>
                <a:off x="1680" y="720"/>
                <a:ext cx="304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Freeform 41"/>
              <p:cNvSpPr/>
              <p:nvPr/>
            </p:nvSpPr>
            <p:spPr bwMode="auto">
              <a:xfrm>
                <a:off x="1144" y="1016"/>
                <a:ext cx="833" cy="226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189" name="Group 42"/>
            <p:cNvGrpSpPr/>
            <p:nvPr/>
          </p:nvGrpSpPr>
          <p:grpSpPr bwMode="auto">
            <a:xfrm>
              <a:off x="941" y="1466"/>
              <a:ext cx="723" cy="428"/>
              <a:chOff x="1144" y="704"/>
              <a:chExt cx="840" cy="544"/>
            </a:xfrm>
          </p:grpSpPr>
          <p:sp>
            <p:nvSpPr>
              <p:cNvPr id="50194" name="Freeform 43"/>
              <p:cNvSpPr/>
              <p:nvPr/>
            </p:nvSpPr>
            <p:spPr bwMode="auto">
              <a:xfrm>
                <a:off x="1144" y="704"/>
                <a:ext cx="536" cy="312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5" name="Line 44"/>
              <p:cNvSpPr>
                <a:spLocks noChangeShapeType="1"/>
              </p:cNvSpPr>
              <p:nvPr/>
            </p:nvSpPr>
            <p:spPr bwMode="auto">
              <a:xfrm>
                <a:off x="1680" y="720"/>
                <a:ext cx="304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Freeform 45"/>
              <p:cNvSpPr/>
              <p:nvPr/>
            </p:nvSpPr>
            <p:spPr bwMode="auto">
              <a:xfrm>
                <a:off x="1144" y="1016"/>
                <a:ext cx="833" cy="226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90" name="Line 46"/>
            <p:cNvSpPr>
              <a:spLocks noChangeShapeType="1"/>
            </p:cNvSpPr>
            <p:nvPr/>
          </p:nvSpPr>
          <p:spPr bwMode="auto">
            <a:xfrm>
              <a:off x="948" y="1100"/>
              <a:ext cx="0" cy="6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Line 47"/>
            <p:cNvSpPr>
              <a:spLocks noChangeShapeType="1"/>
            </p:cNvSpPr>
            <p:nvPr/>
          </p:nvSpPr>
          <p:spPr bwMode="auto">
            <a:xfrm>
              <a:off x="1394" y="874"/>
              <a:ext cx="0" cy="6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Text Box 48"/>
            <p:cNvSpPr txBox="1">
              <a:spLocks noChangeArrowheads="1"/>
            </p:cNvSpPr>
            <p:nvPr/>
          </p:nvSpPr>
          <p:spPr bwMode="auto">
            <a:xfrm>
              <a:off x="848" y="1997"/>
              <a:ext cx="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anose="0202060306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anose="02020603050405020304" pitchFamily="18" charset="0"/>
                </a:rPr>
                <a:t>平行</a:t>
              </a:r>
              <a:endParaRPr lang="zh-CN" altLang="en-US" b="1" i="0">
                <a:latin typeface="Times New Roman" panose="02020603050405020304" pitchFamily="18" charset="0"/>
              </a:endParaRPr>
            </a:p>
          </p:txBody>
        </p:sp>
        <p:sp>
          <p:nvSpPr>
            <p:cNvPr id="50193" name="Line 49"/>
            <p:cNvSpPr>
              <a:spLocks noChangeShapeType="1"/>
            </p:cNvSpPr>
            <p:nvPr/>
          </p:nvSpPr>
          <p:spPr bwMode="auto">
            <a:xfrm>
              <a:off x="1664" y="1284"/>
              <a:ext cx="0" cy="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6" grpId="0" animBg="1" autoUpdateAnimBg="0"/>
      <p:bldP spid="98337" grpId="0" animBg="1" autoUpdateAnimBg="0"/>
      <p:bldP spid="98338" grpId="0" animBg="1" autoUpdateAnimBg="0"/>
      <p:bldP spid="983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0" name="组合 81939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pic>
          <p:nvPicPr>
            <p:cNvPr id="81938" name="图片 81937" descr="第四章 平面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759" cy="4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39" name="矩形 81938"/>
            <p:cNvSpPr/>
            <p:nvPr/>
          </p:nvSpPr>
          <p:spPr>
            <a:xfrm>
              <a:off x="5064" y="3936"/>
              <a:ext cx="300" cy="15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22" name="标题 8192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82663"/>
          </a:xfrm>
        </p:spPr>
        <p:txBody>
          <a:bodyPr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3 </a:t>
            </a:r>
            <a:r>
              <a:rPr lang="en-US" altLang="zh-CN" sz="3600" b="1" dirty="0"/>
              <a:t>.</a:t>
            </a:r>
            <a:r>
              <a:rPr lang="en-US" altLang="zh-CN" sz="4000" b="1" dirty="0"/>
              <a:t> </a:t>
            </a:r>
            <a:r>
              <a:rPr lang="en-US" altLang="zh-CN" sz="3200" b="1" dirty="0">
                <a:solidFill>
                  <a:schemeClr val="tx1"/>
                </a:solidFill>
              </a:rPr>
              <a:t>2    </a:t>
            </a:r>
            <a:r>
              <a:rPr lang="zh-CN" altLang="en-US" sz="3200" b="1" dirty="0">
                <a:solidFill>
                  <a:schemeClr val="tx1"/>
                </a:solidFill>
              </a:rPr>
              <a:t>各种位置平面的投影特性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1927" name="文本框 81926"/>
          <p:cNvSpPr txBox="1"/>
          <p:nvPr/>
        </p:nvSpPr>
        <p:spPr>
          <a:xfrm>
            <a:off x="552450" y="992188"/>
            <a:ext cx="8591550" cy="538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一、投影面垂直面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与一个投影面垂直，与另两投影面倾斜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铅垂面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正垂面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侧垂面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二、投影面平行面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与一个投影面平行，与另两投影面垂直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水平面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正平面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侧平面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三、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hlinkClick r:id="rId8" action="ppaction://hlinksldjump"/>
              </a:rPr>
              <a:t>一般位置平面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81934" name="图片 81933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5" name="图片 81934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6" name="图片 81935">
            <a:hlinkClick r:id="" tooltip="上一级菜单" action="ppaction://hlinkshowjump?jump=firs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7" name="组合 5416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pic>
          <p:nvPicPr>
            <p:cNvPr id="5415" name="图片 5414" descr="第四章 平面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759" cy="4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416" name="矩形 5415"/>
            <p:cNvSpPr/>
            <p:nvPr/>
          </p:nvSpPr>
          <p:spPr>
            <a:xfrm>
              <a:off x="5064" y="3936"/>
              <a:ext cx="300" cy="15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．铅垂面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76200" y="5049838"/>
            <a:ext cx="9067800" cy="1676400"/>
          </a:xfrm>
        </p:spPr>
        <p:txBody>
          <a:bodyPr/>
          <a:lstStyle/>
          <a:p>
            <a:pPr defTabSz="914400">
              <a:buNone/>
              <a:tabLst>
                <a:tab pos="101600" algn="l"/>
              </a:tabLst>
            </a:pP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投影特性：</a:t>
            </a:r>
            <a:r>
              <a:rPr lang="zh-CN" altLang="en-US" sz="2400" b="1" dirty="0">
                <a:ea typeface="楷体_GB2312" pitchFamily="49" charset="-122"/>
              </a:rPr>
              <a:t>    </a:t>
            </a:r>
            <a:endParaRPr lang="zh-CN" altLang="en-US" sz="2400" b="1" dirty="0">
              <a:ea typeface="楷体_GB2312" pitchFamily="49" charset="-122"/>
            </a:endParaRPr>
          </a:p>
          <a:p>
            <a:pPr defTabSz="914400">
              <a:buNone/>
              <a:tabLst>
                <a:tab pos="101600" algn="l"/>
              </a:tabLst>
            </a:pPr>
            <a:r>
              <a:rPr lang="zh-CN" altLang="en-US" sz="2400" b="1" dirty="0">
                <a:ea typeface="楷体_GB2312" pitchFamily="49" charset="-122"/>
              </a:rPr>
              <a:t>        </a:t>
            </a:r>
            <a:r>
              <a:rPr lang="en-US" altLang="zh-CN" sz="2400" b="1" dirty="0">
                <a:ea typeface="楷体_GB2312" pitchFamily="49" charset="-122"/>
              </a:rPr>
              <a:t>(1)  </a:t>
            </a:r>
            <a:r>
              <a:rPr lang="zh-CN" altLang="en-US" sz="2400" b="1" dirty="0">
                <a:ea typeface="楷体_GB2312" pitchFamily="49" charset="-122"/>
              </a:rPr>
              <a:t>水平投影积聚为直线，且</a:t>
            </a:r>
            <a:r>
              <a:rPr lang="zh-CN" altLang="zh-CN" sz="2400" b="1" dirty="0">
                <a:ea typeface="楷体_GB2312" pitchFamily="49" charset="-122"/>
              </a:rPr>
              <a:t>反映</a:t>
            </a:r>
            <a:r>
              <a:rPr lang="en-US" altLang="zh-CN" sz="2400" b="1" i="1" dirty="0"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400" b="1" i="1" dirty="0">
                <a:ea typeface="楷体_GB2312" pitchFamily="49" charset="-122"/>
                <a:sym typeface="Symbol" panose="05050102010706020507" pitchFamily="18" charset="2"/>
              </a:rPr>
              <a:t></a:t>
            </a:r>
            <a:r>
              <a:rPr lang="zh-CN" altLang="en-US" sz="2400" b="1" dirty="0">
                <a:ea typeface="楷体_GB2312" pitchFamily="49" charset="-122"/>
                <a:sym typeface="Math1" pitchFamily="2" charset="2"/>
              </a:rPr>
              <a:t>角的真实大小 ；</a:t>
            </a:r>
            <a:endParaRPr lang="zh-CN" altLang="en-US" sz="2400" b="1" dirty="0">
              <a:ea typeface="楷体_GB2312" pitchFamily="49" charset="-122"/>
            </a:endParaRPr>
          </a:p>
          <a:p>
            <a:pPr defTabSz="914400">
              <a:buNone/>
              <a:tabLst>
                <a:tab pos="101600" algn="l"/>
              </a:tabLst>
            </a:pPr>
            <a:r>
              <a:rPr lang="zh-CN" altLang="en-US" sz="2400" b="1" dirty="0">
                <a:ea typeface="楷体_GB2312" pitchFamily="49" charset="-122"/>
              </a:rPr>
              <a:t>        </a:t>
            </a:r>
            <a:r>
              <a:rPr lang="en-US" altLang="zh-CN" sz="2400" b="1">
                <a:ea typeface="楷体_GB2312" pitchFamily="49" charset="-122"/>
              </a:rPr>
              <a:t>(2)  </a:t>
            </a: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另外两投影具有</a:t>
            </a:r>
            <a:r>
              <a:rPr lang="zh-CN" altLang="en-US" sz="2400" b="1" dirty="0">
                <a:ea typeface="楷体_GB2312" pitchFamily="49" charset="-122"/>
              </a:rPr>
              <a:t>类似性。</a:t>
            </a:r>
            <a:endParaRPr lang="zh-CN" altLang="en-US" sz="2400" b="1" dirty="0">
              <a:ea typeface="楷体_GB2312" pitchFamily="49" charset="-122"/>
            </a:endParaRPr>
          </a:p>
        </p:txBody>
      </p:sp>
      <p:grpSp>
        <p:nvGrpSpPr>
          <p:cNvPr id="5260" name="组合 5259"/>
          <p:cNvGrpSpPr/>
          <p:nvPr/>
        </p:nvGrpSpPr>
        <p:grpSpPr>
          <a:xfrm>
            <a:off x="895350" y="1714500"/>
            <a:ext cx="2781300" cy="2857500"/>
            <a:chOff x="564" y="1080"/>
            <a:chExt cx="1752" cy="1800"/>
          </a:xfrm>
        </p:grpSpPr>
        <p:grpSp>
          <p:nvGrpSpPr>
            <p:cNvPr id="5258" name="组合 5257"/>
            <p:cNvGrpSpPr/>
            <p:nvPr/>
          </p:nvGrpSpPr>
          <p:grpSpPr>
            <a:xfrm>
              <a:off x="564" y="1080"/>
              <a:ext cx="1752" cy="1464"/>
              <a:chOff x="564" y="1080"/>
              <a:chExt cx="1752" cy="1464"/>
            </a:xfrm>
          </p:grpSpPr>
          <p:sp>
            <p:nvSpPr>
              <p:cNvPr id="5157" name="文本框 5156"/>
              <p:cNvSpPr txBox="1"/>
              <p:nvPr/>
            </p:nvSpPr>
            <p:spPr>
              <a:xfrm>
                <a:off x="564" y="1656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9" name="文本框 5158"/>
              <p:cNvSpPr txBox="1"/>
              <p:nvPr/>
            </p:nvSpPr>
            <p:spPr>
              <a:xfrm>
                <a:off x="1200" y="1080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14" name="任意多边形 5213"/>
              <p:cNvSpPr/>
              <p:nvPr/>
            </p:nvSpPr>
            <p:spPr>
              <a:xfrm>
                <a:off x="816" y="1296"/>
                <a:ext cx="1104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1104" h="1104">
                    <a:moveTo>
                      <a:pt x="0" y="528"/>
                    </a:moveTo>
                    <a:lnTo>
                      <a:pt x="1104" y="1104"/>
                    </a:lnTo>
                    <a:lnTo>
                      <a:pt x="432" y="0"/>
                    </a:lnTo>
                    <a:lnTo>
                      <a:pt x="0" y="52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5" name="文本框 5214"/>
              <p:cNvSpPr txBox="1"/>
              <p:nvPr/>
            </p:nvSpPr>
            <p:spPr>
              <a:xfrm>
                <a:off x="1884" y="225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59" name="组合 5258"/>
            <p:cNvGrpSpPr/>
            <p:nvPr/>
          </p:nvGrpSpPr>
          <p:grpSpPr>
            <a:xfrm>
              <a:off x="648" y="1296"/>
              <a:ext cx="1548" cy="1584"/>
              <a:chOff x="648" y="1296"/>
              <a:chExt cx="1548" cy="1584"/>
            </a:xfrm>
          </p:grpSpPr>
          <p:sp>
            <p:nvSpPr>
              <p:cNvPr id="5139" name="直接连接符 5138"/>
              <p:cNvSpPr/>
              <p:nvPr/>
            </p:nvSpPr>
            <p:spPr>
              <a:xfrm>
                <a:off x="816" y="2208"/>
                <a:ext cx="1104" cy="432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" name="直接连接符 5139"/>
              <p:cNvSpPr/>
              <p:nvPr/>
            </p:nvSpPr>
            <p:spPr>
              <a:xfrm flipV="1">
                <a:off x="816" y="1824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1" name="直接连接符 5140"/>
              <p:cNvSpPr/>
              <p:nvPr/>
            </p:nvSpPr>
            <p:spPr>
              <a:xfrm flipV="1">
                <a:off x="1920" y="240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8" name="文本框 5157"/>
              <p:cNvSpPr txBox="1"/>
              <p:nvPr/>
            </p:nvSpPr>
            <p:spPr>
              <a:xfrm>
                <a:off x="648" y="2172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3" name="文本框 5162"/>
              <p:cNvSpPr txBox="1"/>
              <p:nvPr/>
            </p:nvSpPr>
            <p:spPr>
              <a:xfrm>
                <a:off x="1812" y="2592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10" name="直接连接符 5209"/>
              <p:cNvSpPr/>
              <p:nvPr/>
            </p:nvSpPr>
            <p:spPr>
              <a:xfrm flipV="1">
                <a:off x="1248" y="1296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6" name="文本框 5215"/>
              <p:cNvSpPr txBox="1"/>
              <p:nvPr/>
            </p:nvSpPr>
            <p:spPr>
              <a:xfrm>
                <a:off x="1068" y="2352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5264" name="图片 5263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65" name="图片 5264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66" name="图片 5265">
            <a:hlinkClick r:id="rId4" tooltip="上一级菜单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413" name="组合 5412"/>
          <p:cNvGrpSpPr/>
          <p:nvPr/>
        </p:nvGrpSpPr>
        <p:grpSpPr>
          <a:xfrm>
            <a:off x="3962400" y="914400"/>
            <a:ext cx="5083175" cy="4552950"/>
            <a:chOff x="2496" y="576"/>
            <a:chExt cx="3202" cy="2868"/>
          </a:xfrm>
        </p:grpSpPr>
        <p:sp>
          <p:nvSpPr>
            <p:cNvPr id="5394" name="任意多边形 5393"/>
            <p:cNvSpPr/>
            <p:nvPr/>
          </p:nvSpPr>
          <p:spPr>
            <a:xfrm>
              <a:off x="2845" y="865"/>
              <a:ext cx="699" cy="753"/>
            </a:xfrm>
            <a:custGeom>
              <a:avLst/>
              <a:gdLst/>
              <a:ahLst/>
              <a:cxnLst/>
              <a:rect l="0" t="0" r="0" b="0"/>
              <a:pathLst>
                <a:path w="5037" h="5420">
                  <a:moveTo>
                    <a:pt x="38" y="2141"/>
                  </a:moveTo>
                  <a:lnTo>
                    <a:pt x="2486" y="0"/>
                  </a:lnTo>
                  <a:lnTo>
                    <a:pt x="5037" y="5420"/>
                  </a:lnTo>
                  <a:lnTo>
                    <a:pt x="0" y="2116"/>
                  </a:lnTo>
                  <a:lnTo>
                    <a:pt x="1" y="2116"/>
                  </a:lnTo>
                </a:path>
              </a:pathLst>
            </a:custGeom>
            <a:solidFill>
              <a:srgbClr val="00FFFF"/>
            </a:solidFill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2" name="任意多边形 5401"/>
            <p:cNvSpPr/>
            <p:nvPr/>
          </p:nvSpPr>
          <p:spPr>
            <a:xfrm>
              <a:off x="4410" y="865"/>
              <a:ext cx="931" cy="753"/>
            </a:xfrm>
            <a:custGeom>
              <a:avLst/>
              <a:gdLst/>
              <a:ahLst/>
              <a:cxnLst/>
              <a:rect l="0" t="0" r="0" b="0"/>
              <a:pathLst>
                <a:path w="6709" h="5420">
                  <a:moveTo>
                    <a:pt x="0" y="2088"/>
                  </a:moveTo>
                  <a:lnTo>
                    <a:pt x="3285" y="0"/>
                  </a:lnTo>
                  <a:lnTo>
                    <a:pt x="6709" y="5420"/>
                  </a:lnTo>
                  <a:lnTo>
                    <a:pt x="0" y="2088"/>
                  </a:lnTo>
                  <a:lnTo>
                    <a:pt x="1" y="2088"/>
                  </a:lnTo>
                </a:path>
              </a:pathLst>
            </a:custGeom>
            <a:solidFill>
              <a:srgbClr val="00FFFF"/>
            </a:solidFill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文本框 5179"/>
            <p:cNvSpPr txBox="1"/>
            <p:nvPr/>
          </p:nvSpPr>
          <p:spPr>
            <a:xfrm>
              <a:off x="2616" y="982"/>
              <a:ext cx="5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5181" name="文本框 5180"/>
            <p:cNvSpPr txBox="1"/>
            <p:nvPr/>
          </p:nvSpPr>
          <p:spPr>
            <a:xfrm>
              <a:off x="3098" y="621"/>
              <a:ext cx="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82" name="文本框 5181"/>
            <p:cNvSpPr txBox="1"/>
            <p:nvPr/>
          </p:nvSpPr>
          <p:spPr>
            <a:xfrm>
              <a:off x="4274" y="897"/>
              <a:ext cx="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83" name="文本框 5182"/>
            <p:cNvSpPr txBox="1"/>
            <p:nvPr/>
          </p:nvSpPr>
          <p:spPr>
            <a:xfrm>
              <a:off x="4802" y="633"/>
              <a:ext cx="4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 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84" name="文本框 5183"/>
            <p:cNvSpPr txBox="1"/>
            <p:nvPr/>
          </p:nvSpPr>
          <p:spPr>
            <a:xfrm>
              <a:off x="3014" y="2673"/>
              <a:ext cx="4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5185" name="文本框 5184"/>
            <p:cNvSpPr txBox="1"/>
            <p:nvPr/>
          </p:nvSpPr>
          <p:spPr>
            <a:xfrm>
              <a:off x="2649" y="2128"/>
              <a:ext cx="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5385" name="任意多边形 5384"/>
            <p:cNvSpPr/>
            <p:nvPr/>
          </p:nvSpPr>
          <p:spPr>
            <a:xfrm>
              <a:off x="3190" y="865"/>
              <a:ext cx="1676" cy="1"/>
            </a:xfrm>
            <a:custGeom>
              <a:avLst/>
              <a:gdLst/>
              <a:ahLst/>
              <a:cxnLst/>
              <a:rect l="0" t="0" r="0" b="0"/>
              <a:pathLst>
                <a:path w="12059">
                  <a:moveTo>
                    <a:pt x="0" y="0"/>
                  </a:moveTo>
                  <a:lnTo>
                    <a:pt x="12057" y="0"/>
                  </a:lnTo>
                  <a:lnTo>
                    <a:pt x="1205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" name="任意多边形 5385"/>
            <p:cNvSpPr/>
            <p:nvPr/>
          </p:nvSpPr>
          <p:spPr>
            <a:xfrm>
              <a:off x="2496" y="1920"/>
              <a:ext cx="3074" cy="1"/>
            </a:xfrm>
            <a:custGeom>
              <a:avLst/>
              <a:gdLst/>
              <a:ahLst/>
              <a:cxnLst/>
              <a:rect l="0" t="0" r="0" b="0"/>
              <a:pathLst>
                <a:path w="22130">
                  <a:moveTo>
                    <a:pt x="0" y="0"/>
                  </a:moveTo>
                  <a:lnTo>
                    <a:pt x="22129" y="0"/>
                  </a:lnTo>
                  <a:lnTo>
                    <a:pt x="2213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7" name="任意多边形 5386"/>
            <p:cNvSpPr/>
            <p:nvPr/>
          </p:nvSpPr>
          <p:spPr>
            <a:xfrm>
              <a:off x="4008" y="576"/>
              <a:ext cx="1" cy="2852"/>
            </a:xfrm>
            <a:custGeom>
              <a:avLst/>
              <a:gdLst/>
              <a:ahLst/>
              <a:cxnLst/>
              <a:rect l="0" t="0" r="0" b="0"/>
              <a:pathLst>
                <a:path w="1" h="20520">
                  <a:moveTo>
                    <a:pt x="0" y="0"/>
                  </a:moveTo>
                  <a:lnTo>
                    <a:pt x="0" y="20520"/>
                  </a:lnTo>
                  <a:lnTo>
                    <a:pt x="1" y="2052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8" name="任意多边形 5387"/>
            <p:cNvSpPr/>
            <p:nvPr/>
          </p:nvSpPr>
          <p:spPr>
            <a:xfrm>
              <a:off x="2850" y="1163"/>
              <a:ext cx="1" cy="1157"/>
            </a:xfrm>
            <a:custGeom>
              <a:avLst/>
              <a:gdLst/>
              <a:ahLst/>
              <a:cxnLst/>
              <a:rect l="0" t="0" r="0" b="0"/>
              <a:pathLst>
                <a:path w="1" h="8322">
                  <a:moveTo>
                    <a:pt x="0" y="0"/>
                  </a:moveTo>
                  <a:lnTo>
                    <a:pt x="0" y="8322"/>
                  </a:lnTo>
                  <a:lnTo>
                    <a:pt x="1" y="832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9" name="任意多边形 5388"/>
            <p:cNvSpPr/>
            <p:nvPr/>
          </p:nvSpPr>
          <p:spPr>
            <a:xfrm>
              <a:off x="3190" y="865"/>
              <a:ext cx="2" cy="1911"/>
            </a:xfrm>
            <a:custGeom>
              <a:avLst/>
              <a:gdLst/>
              <a:ahLst/>
              <a:cxnLst/>
              <a:rect l="0" t="0" r="0" b="0"/>
              <a:pathLst>
                <a:path w="1" h="13750">
                  <a:moveTo>
                    <a:pt x="0" y="0"/>
                  </a:moveTo>
                  <a:lnTo>
                    <a:pt x="0" y="13750"/>
                  </a:lnTo>
                  <a:lnTo>
                    <a:pt x="1" y="1375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0" name="任意多边形 5389"/>
            <p:cNvSpPr/>
            <p:nvPr/>
          </p:nvSpPr>
          <p:spPr>
            <a:xfrm>
              <a:off x="3544" y="1618"/>
              <a:ext cx="1" cy="1634"/>
            </a:xfrm>
            <a:custGeom>
              <a:avLst/>
              <a:gdLst/>
              <a:ahLst/>
              <a:cxnLst/>
              <a:rect l="0" t="0" r="0" b="0"/>
              <a:pathLst>
                <a:path w="1" h="11758">
                  <a:moveTo>
                    <a:pt x="0" y="0"/>
                  </a:moveTo>
                  <a:lnTo>
                    <a:pt x="0" y="11758"/>
                  </a:lnTo>
                  <a:lnTo>
                    <a:pt x="1" y="1175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1" name="任意多边形 5390"/>
            <p:cNvSpPr/>
            <p:nvPr/>
          </p:nvSpPr>
          <p:spPr>
            <a:xfrm>
              <a:off x="2839" y="1155"/>
              <a:ext cx="1571" cy="1"/>
            </a:xfrm>
            <a:custGeom>
              <a:avLst/>
              <a:gdLst/>
              <a:ahLst/>
              <a:cxnLst/>
              <a:rect l="0" t="0" r="0" b="0"/>
              <a:pathLst>
                <a:path w="11301">
                  <a:moveTo>
                    <a:pt x="0" y="0"/>
                  </a:moveTo>
                  <a:lnTo>
                    <a:pt x="11300" y="0"/>
                  </a:lnTo>
                  <a:lnTo>
                    <a:pt x="1130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2" name="任意多边形 5391"/>
            <p:cNvSpPr/>
            <p:nvPr/>
          </p:nvSpPr>
          <p:spPr>
            <a:xfrm>
              <a:off x="3544" y="1618"/>
              <a:ext cx="1797" cy="1"/>
            </a:xfrm>
            <a:custGeom>
              <a:avLst/>
              <a:gdLst/>
              <a:ahLst/>
              <a:cxnLst/>
              <a:rect l="0" t="0" r="0" b="0"/>
              <a:pathLst>
                <a:path w="12932">
                  <a:moveTo>
                    <a:pt x="0" y="0"/>
                  </a:moveTo>
                  <a:lnTo>
                    <a:pt x="12930" y="0"/>
                  </a:lnTo>
                  <a:lnTo>
                    <a:pt x="1293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3" name="任意多边形 5392"/>
            <p:cNvSpPr/>
            <p:nvPr/>
          </p:nvSpPr>
          <p:spPr>
            <a:xfrm>
              <a:off x="2850" y="2320"/>
              <a:ext cx="695" cy="932"/>
            </a:xfrm>
            <a:custGeom>
              <a:avLst/>
              <a:gdLst/>
              <a:ahLst/>
              <a:cxnLst/>
              <a:rect l="0" t="0" r="0" b="0"/>
              <a:pathLst>
                <a:path w="5000" h="6715">
                  <a:moveTo>
                    <a:pt x="0" y="0"/>
                  </a:moveTo>
                  <a:lnTo>
                    <a:pt x="4999" y="6715"/>
                  </a:lnTo>
                  <a:lnTo>
                    <a:pt x="5000" y="6715"/>
                  </a:lnTo>
                </a:path>
              </a:pathLst>
            </a:custGeom>
            <a:solidFill>
              <a:srgbClr val="00FFFF"/>
            </a:solidFill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5" name="任意多边形 5394"/>
            <p:cNvSpPr/>
            <p:nvPr/>
          </p:nvSpPr>
          <p:spPr>
            <a:xfrm>
              <a:off x="4008" y="1917"/>
              <a:ext cx="1382" cy="1385"/>
            </a:xfrm>
            <a:custGeom>
              <a:avLst/>
              <a:gdLst/>
              <a:ahLst/>
              <a:cxnLst/>
              <a:rect l="0" t="0" r="0" b="0"/>
              <a:pathLst>
                <a:path w="9948" h="9958">
                  <a:moveTo>
                    <a:pt x="0" y="0"/>
                  </a:moveTo>
                  <a:lnTo>
                    <a:pt x="9947" y="9958"/>
                  </a:lnTo>
                  <a:lnTo>
                    <a:pt x="9948" y="995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" name="任意多边形 5395"/>
            <p:cNvSpPr/>
            <p:nvPr/>
          </p:nvSpPr>
          <p:spPr>
            <a:xfrm>
              <a:off x="2850" y="2320"/>
              <a:ext cx="1560" cy="1"/>
            </a:xfrm>
            <a:custGeom>
              <a:avLst/>
              <a:gdLst/>
              <a:ahLst/>
              <a:cxnLst/>
              <a:rect l="0" t="0" r="0" b="0"/>
              <a:pathLst>
                <a:path w="11221">
                  <a:moveTo>
                    <a:pt x="0" y="0"/>
                  </a:moveTo>
                  <a:lnTo>
                    <a:pt x="11220" y="0"/>
                  </a:lnTo>
                  <a:lnTo>
                    <a:pt x="1122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7" name="任意多边形 5396"/>
            <p:cNvSpPr/>
            <p:nvPr/>
          </p:nvSpPr>
          <p:spPr>
            <a:xfrm>
              <a:off x="3190" y="2776"/>
              <a:ext cx="1676" cy="1"/>
            </a:xfrm>
            <a:custGeom>
              <a:avLst/>
              <a:gdLst/>
              <a:ahLst/>
              <a:cxnLst/>
              <a:rect l="0" t="0" r="0" b="0"/>
              <a:pathLst>
                <a:path w="12059">
                  <a:moveTo>
                    <a:pt x="0" y="0"/>
                  </a:moveTo>
                  <a:lnTo>
                    <a:pt x="12057" y="0"/>
                  </a:lnTo>
                  <a:lnTo>
                    <a:pt x="1205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8" name="任意多边形 5397"/>
            <p:cNvSpPr/>
            <p:nvPr/>
          </p:nvSpPr>
          <p:spPr>
            <a:xfrm>
              <a:off x="3544" y="3252"/>
              <a:ext cx="1797" cy="3"/>
            </a:xfrm>
            <a:custGeom>
              <a:avLst/>
              <a:gdLst/>
              <a:ahLst/>
              <a:cxnLst/>
              <a:rect l="0" t="0" r="0" b="0"/>
              <a:pathLst>
                <a:path w="12932">
                  <a:moveTo>
                    <a:pt x="0" y="0"/>
                  </a:moveTo>
                  <a:lnTo>
                    <a:pt x="12930" y="0"/>
                  </a:lnTo>
                  <a:lnTo>
                    <a:pt x="1293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9" name="任意多边形 5398"/>
            <p:cNvSpPr/>
            <p:nvPr/>
          </p:nvSpPr>
          <p:spPr>
            <a:xfrm>
              <a:off x="4866" y="865"/>
              <a:ext cx="1" cy="1911"/>
            </a:xfrm>
            <a:custGeom>
              <a:avLst/>
              <a:gdLst/>
              <a:ahLst/>
              <a:cxnLst/>
              <a:rect l="0" t="0" r="0" b="0"/>
              <a:pathLst>
                <a:path w="2" h="13750">
                  <a:moveTo>
                    <a:pt x="0" y="1375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0" name="任意多边形 5399"/>
            <p:cNvSpPr/>
            <p:nvPr/>
          </p:nvSpPr>
          <p:spPr>
            <a:xfrm>
              <a:off x="5341" y="1618"/>
              <a:ext cx="1" cy="1634"/>
            </a:xfrm>
            <a:custGeom>
              <a:avLst/>
              <a:gdLst/>
              <a:ahLst/>
              <a:cxnLst/>
              <a:rect l="0" t="0" r="0" b="0"/>
              <a:pathLst>
                <a:path w="2" h="11758">
                  <a:moveTo>
                    <a:pt x="0" y="1175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1" name="任意多边形 5400"/>
            <p:cNvSpPr/>
            <p:nvPr/>
          </p:nvSpPr>
          <p:spPr>
            <a:xfrm>
              <a:off x="4410" y="1155"/>
              <a:ext cx="1" cy="1165"/>
            </a:xfrm>
            <a:custGeom>
              <a:avLst/>
              <a:gdLst/>
              <a:ahLst/>
              <a:cxnLst/>
              <a:rect l="0" t="0" r="0" b="0"/>
              <a:pathLst>
                <a:path w="1" h="8375">
                  <a:moveTo>
                    <a:pt x="0" y="837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06" name="组合 5405"/>
            <p:cNvGrpSpPr/>
            <p:nvPr/>
          </p:nvGrpSpPr>
          <p:grpSpPr>
            <a:xfrm>
              <a:off x="2930" y="2289"/>
              <a:ext cx="635" cy="805"/>
              <a:chOff x="2930" y="2289"/>
              <a:chExt cx="635" cy="805"/>
            </a:xfrm>
          </p:grpSpPr>
          <p:sp>
            <p:nvSpPr>
              <p:cNvPr id="5202" name="矩形 5201"/>
              <p:cNvSpPr/>
              <p:nvPr/>
            </p:nvSpPr>
            <p:spPr>
              <a:xfrm>
                <a:off x="3314" y="2769"/>
                <a:ext cx="25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endPara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203" name="矩形 5202"/>
              <p:cNvSpPr/>
              <p:nvPr/>
            </p:nvSpPr>
            <p:spPr>
              <a:xfrm>
                <a:off x="2930" y="2289"/>
                <a:ext cx="22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endParaRPr lang="en-US" altLang="zh-CN" sz="2400" b="1" i="1" dirty="0">
                  <a:latin typeface="Times New Roman" panose="02020603050405020304" pitchFamily="18" charset="0"/>
                  <a:sym typeface="Math1" pitchFamily="2" charset="2"/>
                </a:endParaRPr>
              </a:p>
            </p:txBody>
          </p:sp>
          <p:sp>
            <p:nvSpPr>
              <p:cNvPr id="5403" name="任意多边形 5402"/>
              <p:cNvSpPr/>
              <p:nvPr/>
            </p:nvSpPr>
            <p:spPr>
              <a:xfrm>
                <a:off x="3426" y="3055"/>
                <a:ext cx="118" cy="39"/>
              </a:xfrm>
              <a:custGeom>
                <a:avLst/>
                <a:gdLst/>
                <a:ahLst/>
                <a:cxnLst/>
                <a:rect l="0" t="0" r="0" b="0"/>
                <a:pathLst>
                  <a:path w="847" h="282">
                    <a:moveTo>
                      <a:pt x="847" y="0"/>
                    </a:moveTo>
                    <a:lnTo>
                      <a:pt x="401" y="73"/>
                    </a:lnTo>
                    <a:lnTo>
                      <a:pt x="0" y="282"/>
                    </a:lnTo>
                    <a:lnTo>
                      <a:pt x="1" y="28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04" name="任意多边形 5403"/>
              <p:cNvSpPr/>
              <p:nvPr/>
            </p:nvSpPr>
            <p:spPr>
              <a:xfrm>
                <a:off x="2968" y="2320"/>
                <a:ext cx="79" cy="157"/>
              </a:xfrm>
              <a:custGeom>
                <a:avLst/>
                <a:gdLst/>
                <a:ahLst/>
                <a:cxnLst/>
                <a:rect l="0" t="0" r="0" b="0"/>
                <a:pathLst>
                  <a:path w="571" h="1137">
                    <a:moveTo>
                      <a:pt x="0" y="1137"/>
                    </a:moveTo>
                    <a:lnTo>
                      <a:pt x="420" y="636"/>
                    </a:lnTo>
                    <a:lnTo>
                      <a:pt x="570" y="0"/>
                    </a:lnTo>
                    <a:lnTo>
                      <a:pt x="57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08" name="文本框 5407"/>
            <p:cNvSpPr txBox="1"/>
            <p:nvPr/>
          </p:nvSpPr>
          <p:spPr>
            <a:xfrm>
              <a:off x="4802" y="633"/>
              <a:ext cx="4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 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09" name="文本框 5408"/>
            <p:cNvSpPr txBox="1"/>
            <p:nvPr/>
          </p:nvSpPr>
          <p:spPr>
            <a:xfrm>
              <a:off x="3453" y="3156"/>
              <a:ext cx="3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5410" name="文本框 5409"/>
            <p:cNvSpPr txBox="1"/>
            <p:nvPr/>
          </p:nvSpPr>
          <p:spPr>
            <a:xfrm>
              <a:off x="5328" y="1392"/>
              <a:ext cx="37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11" name="文本框 5410"/>
            <p:cNvSpPr txBox="1"/>
            <p:nvPr/>
          </p:nvSpPr>
          <p:spPr>
            <a:xfrm>
              <a:off x="3513" y="1392"/>
              <a:ext cx="5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4" name="图片 8503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7" name="标题 8206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 2</a:t>
            </a:r>
            <a:r>
              <a:rPr lang="zh-CN" altLang="en-US" sz="2800" b="1" dirty="0">
                <a:solidFill>
                  <a:schemeClr val="tx1"/>
                </a:solidFill>
              </a:rPr>
              <a:t>．正垂面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8364" name="组合 8363"/>
          <p:cNvGrpSpPr/>
          <p:nvPr/>
        </p:nvGrpSpPr>
        <p:grpSpPr>
          <a:xfrm>
            <a:off x="266700" y="895350"/>
            <a:ext cx="3581400" cy="3067050"/>
            <a:chOff x="168" y="564"/>
            <a:chExt cx="2256" cy="1932"/>
          </a:xfrm>
        </p:grpSpPr>
        <p:grpSp>
          <p:nvGrpSpPr>
            <p:cNvPr id="8359" name="组合 8358"/>
            <p:cNvGrpSpPr/>
            <p:nvPr/>
          </p:nvGrpSpPr>
          <p:grpSpPr>
            <a:xfrm>
              <a:off x="168" y="564"/>
              <a:ext cx="2256" cy="1932"/>
              <a:chOff x="168" y="564"/>
              <a:chExt cx="2256" cy="1932"/>
            </a:xfrm>
          </p:grpSpPr>
          <p:sp>
            <p:nvSpPr>
              <p:cNvPr id="8213" name="文本框 8212"/>
              <p:cNvSpPr txBox="1"/>
              <p:nvPr/>
            </p:nvSpPr>
            <p:spPr>
              <a:xfrm>
                <a:off x="816" y="1272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358" name="组合 8357"/>
              <p:cNvGrpSpPr/>
              <p:nvPr/>
            </p:nvGrpSpPr>
            <p:grpSpPr>
              <a:xfrm>
                <a:off x="168" y="564"/>
                <a:ext cx="2256" cy="1932"/>
                <a:chOff x="168" y="564"/>
                <a:chExt cx="2256" cy="1932"/>
              </a:xfrm>
            </p:grpSpPr>
            <p:sp>
              <p:nvSpPr>
                <p:cNvPr id="8223" name="文本框 8222"/>
                <p:cNvSpPr txBox="1"/>
                <p:nvPr/>
              </p:nvSpPr>
              <p:spPr>
                <a:xfrm>
                  <a:off x="168" y="1536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zh-CN" sz="24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5" name="任意多边形 8214"/>
                <p:cNvSpPr/>
                <p:nvPr/>
              </p:nvSpPr>
              <p:spPr>
                <a:xfrm>
                  <a:off x="818" y="1540"/>
                  <a:ext cx="1204" cy="7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4" h="716">
                      <a:moveTo>
                        <a:pt x="0" y="716"/>
                      </a:moveTo>
                      <a:lnTo>
                        <a:pt x="1204" y="42"/>
                      </a:lnTo>
                      <a:lnTo>
                        <a:pt x="100" y="0"/>
                      </a:lnTo>
                      <a:lnTo>
                        <a:pt x="0" y="716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7" name="任意多边形 8276"/>
                <p:cNvSpPr/>
                <p:nvPr/>
              </p:nvSpPr>
              <p:spPr>
                <a:xfrm>
                  <a:off x="360" y="1800"/>
                  <a:ext cx="456" cy="4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6" h="456">
                      <a:moveTo>
                        <a:pt x="456" y="45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8" name="任意多边形 8277"/>
                <p:cNvSpPr/>
                <p:nvPr/>
              </p:nvSpPr>
              <p:spPr>
                <a:xfrm>
                  <a:off x="744" y="1368"/>
                  <a:ext cx="168" cy="1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" h="168">
                      <a:moveTo>
                        <a:pt x="168" y="16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9" name="直接连接符 8278"/>
                <p:cNvSpPr/>
                <p:nvPr/>
              </p:nvSpPr>
              <p:spPr>
                <a:xfrm flipH="1" flipV="1">
                  <a:off x="1248" y="816"/>
                  <a:ext cx="768" cy="76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16" name="文本框 8215"/>
                <p:cNvSpPr txBox="1"/>
                <p:nvPr/>
              </p:nvSpPr>
              <p:spPr>
                <a:xfrm>
                  <a:off x="768" y="2208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22" name="文本框 8221"/>
                <p:cNvSpPr txBox="1"/>
                <p:nvPr/>
              </p:nvSpPr>
              <p:spPr>
                <a:xfrm>
                  <a:off x="480" y="1140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4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25" name="文本框 8224"/>
                <p:cNvSpPr txBox="1"/>
                <p:nvPr/>
              </p:nvSpPr>
              <p:spPr>
                <a:xfrm>
                  <a:off x="1044" y="564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b</a:t>
                  </a:r>
                  <a:r>
                    <a:rPr lang="en-US" altLang="zh-CN" sz="24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4" name="文本框 8213"/>
                <p:cNvSpPr txBox="1"/>
                <p:nvPr/>
              </p:nvSpPr>
              <p:spPr>
                <a:xfrm>
                  <a:off x="1992" y="1428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B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3" name="任意多边形 8352"/>
            <p:cNvSpPr/>
            <p:nvPr/>
          </p:nvSpPr>
          <p:spPr>
            <a:xfrm>
              <a:off x="352" y="800"/>
              <a:ext cx="892" cy="992"/>
            </a:xfrm>
            <a:custGeom>
              <a:avLst/>
              <a:gdLst/>
              <a:ahLst/>
              <a:cxnLst/>
              <a:rect l="0" t="0" r="0" b="0"/>
              <a:pathLst>
                <a:path w="892" h="992">
                  <a:moveTo>
                    <a:pt x="0" y="992"/>
                  </a:moveTo>
                  <a:lnTo>
                    <a:pt x="892" y="0"/>
                  </a:lnTo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365" name="图片 8364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66" name="图片 8365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67" name="图片 8366">
            <a:hlinkClick r:id="rId4" tooltip="上一级菜单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72" name="图片 83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1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502" name="组合 8501"/>
          <p:cNvGrpSpPr/>
          <p:nvPr/>
        </p:nvGrpSpPr>
        <p:grpSpPr>
          <a:xfrm>
            <a:off x="4275138" y="1028700"/>
            <a:ext cx="4745037" cy="4495800"/>
            <a:chOff x="2693" y="648"/>
            <a:chExt cx="2989" cy="2832"/>
          </a:xfrm>
        </p:grpSpPr>
        <p:sp>
          <p:nvSpPr>
            <p:cNvPr id="8465" name="文本框 8464"/>
            <p:cNvSpPr txBox="1"/>
            <p:nvPr/>
          </p:nvSpPr>
          <p:spPr>
            <a:xfrm>
              <a:off x="5161" y="664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8501" name="组合 8500"/>
            <p:cNvGrpSpPr/>
            <p:nvPr/>
          </p:nvGrpSpPr>
          <p:grpSpPr>
            <a:xfrm>
              <a:off x="2693" y="648"/>
              <a:ext cx="2810" cy="2832"/>
              <a:chOff x="2693" y="648"/>
              <a:chExt cx="2810" cy="2832"/>
            </a:xfrm>
          </p:grpSpPr>
          <p:grpSp>
            <p:nvGrpSpPr>
              <p:cNvPr id="8467" name="组合 8466"/>
              <p:cNvGrpSpPr/>
              <p:nvPr/>
            </p:nvGrpSpPr>
            <p:grpSpPr>
              <a:xfrm>
                <a:off x="2739" y="726"/>
                <a:ext cx="2764" cy="2686"/>
                <a:chOff x="2739" y="726"/>
                <a:chExt cx="2764" cy="2686"/>
              </a:xfrm>
            </p:grpSpPr>
            <p:sp>
              <p:nvSpPr>
                <p:cNvPr id="8468" name="任意多边形 8467"/>
                <p:cNvSpPr/>
                <p:nvPr/>
              </p:nvSpPr>
              <p:spPr>
                <a:xfrm>
                  <a:off x="3666" y="876"/>
                  <a:ext cx="1" cy="23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6435">
                      <a:moveTo>
                        <a:pt x="0" y="0"/>
                      </a:moveTo>
                      <a:lnTo>
                        <a:pt x="0" y="16435"/>
                      </a:lnTo>
                      <a:lnTo>
                        <a:pt x="1" y="16435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9" name="任意多边形 8468"/>
                <p:cNvSpPr/>
                <p:nvPr/>
              </p:nvSpPr>
              <p:spPr>
                <a:xfrm>
                  <a:off x="3344" y="1160"/>
                  <a:ext cx="1" cy="11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803">
                      <a:moveTo>
                        <a:pt x="0" y="0"/>
                      </a:moveTo>
                      <a:lnTo>
                        <a:pt x="0" y="7803"/>
                      </a:lnTo>
                      <a:lnTo>
                        <a:pt x="1" y="7803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0" name="任意多边形 8469"/>
                <p:cNvSpPr/>
                <p:nvPr/>
              </p:nvSpPr>
              <p:spPr>
                <a:xfrm>
                  <a:off x="2873" y="1574"/>
                  <a:ext cx="2" cy="1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231">
                      <a:moveTo>
                        <a:pt x="0" y="0"/>
                      </a:moveTo>
                      <a:lnTo>
                        <a:pt x="0" y="7231"/>
                      </a:lnTo>
                      <a:lnTo>
                        <a:pt x="1" y="7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1" name="任意多边形 8470"/>
                <p:cNvSpPr/>
                <p:nvPr/>
              </p:nvSpPr>
              <p:spPr>
                <a:xfrm>
                  <a:off x="3666" y="876"/>
                  <a:ext cx="1537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621">
                      <a:moveTo>
                        <a:pt x="0" y="0"/>
                      </a:moveTo>
                      <a:lnTo>
                        <a:pt x="10620" y="0"/>
                      </a:lnTo>
                      <a:lnTo>
                        <a:pt x="10621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2" name="任意多边形 8471"/>
                <p:cNvSpPr/>
                <p:nvPr/>
              </p:nvSpPr>
              <p:spPr>
                <a:xfrm>
                  <a:off x="2873" y="1574"/>
                  <a:ext cx="1698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28">
                      <a:moveTo>
                        <a:pt x="0" y="0"/>
                      </a:moveTo>
                      <a:lnTo>
                        <a:pt x="11727" y="0"/>
                      </a:lnTo>
                      <a:lnTo>
                        <a:pt x="11728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3" name="任意多边形 8472"/>
                <p:cNvSpPr/>
                <p:nvPr/>
              </p:nvSpPr>
              <p:spPr>
                <a:xfrm>
                  <a:off x="3336" y="2289"/>
                  <a:ext cx="90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233">
                      <a:moveTo>
                        <a:pt x="0" y="0"/>
                      </a:moveTo>
                      <a:lnTo>
                        <a:pt x="6232" y="0"/>
                      </a:lnTo>
                      <a:lnTo>
                        <a:pt x="6233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4" name="任意多边形 8473"/>
                <p:cNvSpPr/>
                <p:nvPr/>
              </p:nvSpPr>
              <p:spPr>
                <a:xfrm>
                  <a:off x="3666" y="3254"/>
                  <a:ext cx="1537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621" h="1">
                      <a:moveTo>
                        <a:pt x="0" y="0"/>
                      </a:moveTo>
                      <a:lnTo>
                        <a:pt x="10620" y="1"/>
                      </a:lnTo>
                      <a:lnTo>
                        <a:pt x="10621" y="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5" name="任意多边形 8474"/>
                <p:cNvSpPr/>
                <p:nvPr/>
              </p:nvSpPr>
              <p:spPr>
                <a:xfrm>
                  <a:off x="2873" y="2289"/>
                  <a:ext cx="793" cy="9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78" h="6671">
                      <a:moveTo>
                        <a:pt x="0" y="2295"/>
                      </a:moveTo>
                      <a:lnTo>
                        <a:pt x="3202" y="0"/>
                      </a:lnTo>
                      <a:lnTo>
                        <a:pt x="5478" y="6671"/>
                      </a:lnTo>
                      <a:lnTo>
                        <a:pt x="0" y="2295"/>
                      </a:lnTo>
                      <a:lnTo>
                        <a:pt x="1" y="2295"/>
                      </a:lnTo>
                    </a:path>
                  </a:pathLst>
                </a:custGeom>
                <a:solidFill>
                  <a:srgbClr val="00FFFF"/>
                </a:solidFill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6" name="任意多边形 8475"/>
                <p:cNvSpPr/>
                <p:nvPr/>
              </p:nvSpPr>
              <p:spPr>
                <a:xfrm>
                  <a:off x="2873" y="876"/>
                  <a:ext cx="793" cy="6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79" h="4828">
                      <a:moveTo>
                        <a:pt x="0" y="4828"/>
                      </a:moveTo>
                      <a:lnTo>
                        <a:pt x="5478" y="0"/>
                      </a:lnTo>
                      <a:lnTo>
                        <a:pt x="5479" y="0"/>
                      </a:lnTo>
                    </a:path>
                  </a:pathLst>
                </a:custGeom>
                <a:solidFill>
                  <a:srgbClr val="00FFFF"/>
                </a:solidFill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7" name="任意多边形 8476"/>
                <p:cNvSpPr/>
                <p:nvPr/>
              </p:nvSpPr>
              <p:spPr>
                <a:xfrm>
                  <a:off x="3344" y="1160"/>
                  <a:ext cx="895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81">
                      <a:moveTo>
                        <a:pt x="0" y="0"/>
                      </a:moveTo>
                      <a:lnTo>
                        <a:pt x="6180" y="0"/>
                      </a:lnTo>
                      <a:lnTo>
                        <a:pt x="6181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8" name="任意多边形 8477"/>
                <p:cNvSpPr/>
                <p:nvPr/>
              </p:nvSpPr>
              <p:spPr>
                <a:xfrm>
                  <a:off x="2873" y="2621"/>
                  <a:ext cx="1698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28">
                      <a:moveTo>
                        <a:pt x="0" y="0"/>
                      </a:moveTo>
                      <a:lnTo>
                        <a:pt x="11727" y="0"/>
                      </a:lnTo>
                      <a:lnTo>
                        <a:pt x="11728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9" name="任意多边形 8478"/>
                <p:cNvSpPr/>
                <p:nvPr/>
              </p:nvSpPr>
              <p:spPr>
                <a:xfrm>
                  <a:off x="2739" y="2092"/>
                  <a:ext cx="2764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093">
                      <a:moveTo>
                        <a:pt x="0" y="0"/>
                      </a:moveTo>
                      <a:lnTo>
                        <a:pt x="19092" y="0"/>
                      </a:lnTo>
                      <a:lnTo>
                        <a:pt x="19093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0" name="任意多边形 8479"/>
                <p:cNvSpPr/>
                <p:nvPr/>
              </p:nvSpPr>
              <p:spPr>
                <a:xfrm>
                  <a:off x="4042" y="726"/>
                  <a:ext cx="1" cy="26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8562">
                      <a:moveTo>
                        <a:pt x="0" y="0"/>
                      </a:moveTo>
                      <a:lnTo>
                        <a:pt x="0" y="18562"/>
                      </a:lnTo>
                      <a:lnTo>
                        <a:pt x="1" y="1856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1" name="任意多边形 8480"/>
                <p:cNvSpPr/>
                <p:nvPr/>
              </p:nvSpPr>
              <p:spPr>
                <a:xfrm>
                  <a:off x="4042" y="2092"/>
                  <a:ext cx="1255" cy="12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66" h="8675">
                      <a:moveTo>
                        <a:pt x="0" y="0"/>
                      </a:moveTo>
                      <a:lnTo>
                        <a:pt x="8665" y="8675"/>
                      </a:lnTo>
                      <a:lnTo>
                        <a:pt x="8666" y="8675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2" name="任意多边形 8481"/>
                <p:cNvSpPr/>
                <p:nvPr/>
              </p:nvSpPr>
              <p:spPr>
                <a:xfrm>
                  <a:off x="4239" y="1160"/>
                  <a:ext cx="1" cy="11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803">
                      <a:moveTo>
                        <a:pt x="0" y="780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3" name="任意多边形 8482"/>
                <p:cNvSpPr/>
                <p:nvPr/>
              </p:nvSpPr>
              <p:spPr>
                <a:xfrm>
                  <a:off x="4571" y="1574"/>
                  <a:ext cx="2" cy="1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231">
                      <a:moveTo>
                        <a:pt x="0" y="7231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4" name="任意多边形 8483"/>
                <p:cNvSpPr/>
                <p:nvPr/>
              </p:nvSpPr>
              <p:spPr>
                <a:xfrm>
                  <a:off x="5203" y="876"/>
                  <a:ext cx="2" cy="23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6436">
                      <a:moveTo>
                        <a:pt x="0" y="16436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5" name="任意多边形 8484"/>
                <p:cNvSpPr/>
                <p:nvPr/>
              </p:nvSpPr>
              <p:spPr>
                <a:xfrm>
                  <a:off x="4239" y="876"/>
                  <a:ext cx="964" cy="6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64" h="4828">
                      <a:moveTo>
                        <a:pt x="0" y="1961"/>
                      </a:moveTo>
                      <a:lnTo>
                        <a:pt x="2293" y="4828"/>
                      </a:lnTo>
                      <a:lnTo>
                        <a:pt x="6664" y="0"/>
                      </a:lnTo>
                      <a:lnTo>
                        <a:pt x="0" y="1961"/>
                      </a:lnTo>
                      <a:lnTo>
                        <a:pt x="1" y="1961"/>
                      </a:lnTo>
                    </a:path>
                  </a:pathLst>
                </a:custGeom>
                <a:solidFill>
                  <a:srgbClr val="00FFFF"/>
                </a:solidFill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6" name="任意多边形 8485"/>
                <p:cNvSpPr/>
                <p:nvPr/>
              </p:nvSpPr>
              <p:spPr>
                <a:xfrm>
                  <a:off x="3007" y="1457"/>
                  <a:ext cx="45" cy="1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8" h="816">
                      <a:moveTo>
                        <a:pt x="308" y="816"/>
                      </a:moveTo>
                      <a:lnTo>
                        <a:pt x="228" y="380"/>
                      </a:ln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7" name="任意多边形 8486"/>
                <p:cNvSpPr/>
                <p:nvPr/>
              </p:nvSpPr>
              <p:spPr>
                <a:xfrm>
                  <a:off x="3531" y="994"/>
                  <a:ext cx="135" cy="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8" h="419">
                      <a:moveTo>
                        <a:pt x="0" y="0"/>
                      </a:moveTo>
                      <a:lnTo>
                        <a:pt x="419" y="310"/>
                      </a:lnTo>
                      <a:lnTo>
                        <a:pt x="927" y="419"/>
                      </a:lnTo>
                      <a:lnTo>
                        <a:pt x="928" y="419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88" name="矩形 8487"/>
              <p:cNvSpPr/>
              <p:nvPr/>
            </p:nvSpPr>
            <p:spPr>
              <a:xfrm>
                <a:off x="3412" y="924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endPara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489" name="矩形 8488"/>
              <p:cNvSpPr/>
              <p:nvPr/>
            </p:nvSpPr>
            <p:spPr>
              <a:xfrm>
                <a:off x="3018" y="1296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endParaRPr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490" name="文本框 8489"/>
              <p:cNvSpPr txBox="1"/>
              <p:nvPr/>
            </p:nvSpPr>
            <p:spPr>
              <a:xfrm>
                <a:off x="3137" y="968"/>
                <a:ext cx="52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'</a:t>
                </a:r>
                <a:endParaRPr lang="en-US" altLang="zh-CN" sz="2400" i="1"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491" name="文本框 8490"/>
              <p:cNvSpPr txBox="1"/>
              <p:nvPr/>
            </p:nvSpPr>
            <p:spPr>
              <a:xfrm>
                <a:off x="3608" y="648"/>
                <a:ext cx="5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'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92" name="文本框 8491"/>
              <p:cNvSpPr txBox="1"/>
              <p:nvPr/>
            </p:nvSpPr>
            <p:spPr>
              <a:xfrm>
                <a:off x="4086" y="914"/>
                <a:ext cx="5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"</a:t>
                </a:r>
                <a:endParaRPr lang="en-US" altLang="zh-CN" sz="2400" i="1"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493" name="文本框 8492"/>
              <p:cNvSpPr txBox="1"/>
              <p:nvPr/>
            </p:nvSpPr>
            <p:spPr>
              <a:xfrm>
                <a:off x="3603" y="3192"/>
                <a:ext cx="52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94" name="文本框 8493"/>
              <p:cNvSpPr txBox="1"/>
              <p:nvPr/>
            </p:nvSpPr>
            <p:spPr>
              <a:xfrm>
                <a:off x="3168" y="2069"/>
                <a:ext cx="5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95" name="文本框 8494"/>
              <p:cNvSpPr txBox="1"/>
              <p:nvPr/>
            </p:nvSpPr>
            <p:spPr>
              <a:xfrm>
                <a:off x="4554" y="1450"/>
                <a:ext cx="5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"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96" name="文本框 8495"/>
              <p:cNvSpPr txBox="1"/>
              <p:nvPr/>
            </p:nvSpPr>
            <p:spPr>
              <a:xfrm>
                <a:off x="2693" y="1391"/>
                <a:ext cx="5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'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97" name="文本框 8496"/>
              <p:cNvSpPr txBox="1"/>
              <p:nvPr/>
            </p:nvSpPr>
            <p:spPr>
              <a:xfrm>
                <a:off x="2704" y="2470"/>
                <a:ext cx="52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c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505" name="矩形 8504"/>
          <p:cNvSpPr/>
          <p:nvPr/>
        </p:nvSpPr>
        <p:spPr>
          <a:xfrm>
            <a:off x="0" y="4973638"/>
            <a:ext cx="90678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tabLst>
                <a:tab pos="101600" algn="l"/>
              </a:tabLst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投影特性：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defTabSz="914400">
              <a:spcBef>
                <a:spcPct val="20000"/>
              </a:spcBef>
              <a:tabLst>
                <a:tab pos="1016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正面投影积聚为直线，且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反映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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角的真实大小 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defTabSz="914400">
              <a:spcBef>
                <a:spcPct val="20000"/>
              </a:spcBef>
              <a:tabLst>
                <a:tab pos="1016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另外两投影具有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类似性。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5" name="图片 12714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3" name="标题 1230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 3</a:t>
            </a:r>
            <a:r>
              <a:rPr lang="zh-CN" altLang="en-US" sz="2800" b="1" dirty="0">
                <a:solidFill>
                  <a:schemeClr val="tx1"/>
                </a:solidFill>
              </a:rPr>
              <a:t>．侧垂面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2716" name="组合 12715"/>
          <p:cNvGrpSpPr/>
          <p:nvPr/>
        </p:nvGrpSpPr>
        <p:grpSpPr>
          <a:xfrm>
            <a:off x="1257300" y="1524000"/>
            <a:ext cx="2667000" cy="2686050"/>
            <a:chOff x="792" y="960"/>
            <a:chExt cx="1680" cy="1692"/>
          </a:xfrm>
        </p:grpSpPr>
        <p:sp>
          <p:nvSpPr>
            <p:cNvPr id="12312" name="文本框 12311"/>
            <p:cNvSpPr txBox="1"/>
            <p:nvPr/>
          </p:nvSpPr>
          <p:spPr>
            <a:xfrm>
              <a:off x="1656" y="194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2318" name="文本框 12317"/>
            <p:cNvSpPr txBox="1"/>
            <p:nvPr/>
          </p:nvSpPr>
          <p:spPr>
            <a:xfrm>
              <a:off x="2088" y="219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21" name="文本框 12320"/>
            <p:cNvSpPr txBox="1"/>
            <p:nvPr/>
          </p:nvSpPr>
          <p:spPr>
            <a:xfrm>
              <a:off x="1662" y="97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09" name="文本框 12308"/>
            <p:cNvSpPr txBox="1"/>
            <p:nvPr/>
          </p:nvSpPr>
          <p:spPr>
            <a:xfrm>
              <a:off x="792" y="236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2310" name="文本框 12309"/>
            <p:cNvSpPr txBox="1"/>
            <p:nvPr/>
          </p:nvSpPr>
          <p:spPr>
            <a:xfrm>
              <a:off x="864" y="96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2311" name="任意多边形 12310"/>
            <p:cNvSpPr/>
            <p:nvPr/>
          </p:nvSpPr>
          <p:spPr>
            <a:xfrm>
              <a:off x="944" y="1152"/>
              <a:ext cx="848" cy="1240"/>
            </a:xfrm>
            <a:custGeom>
              <a:avLst/>
              <a:gdLst/>
              <a:ahLst/>
              <a:cxnLst/>
              <a:rect l="0" t="0" r="0" b="0"/>
              <a:pathLst>
                <a:path w="848" h="1240">
                  <a:moveTo>
                    <a:pt x="0" y="1240"/>
                  </a:moveTo>
                  <a:lnTo>
                    <a:pt x="848" y="840"/>
                  </a:lnTo>
                  <a:lnTo>
                    <a:pt x="160" y="0"/>
                  </a:lnTo>
                  <a:lnTo>
                    <a:pt x="0" y="1240"/>
                  </a:lnTo>
                  <a:close/>
                </a:path>
              </a:pathLst>
            </a:custGeom>
            <a:solidFill>
              <a:srgbClr val="00FFFF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直接连接符 12367"/>
            <p:cNvSpPr/>
            <p:nvPr/>
          </p:nvSpPr>
          <p:spPr>
            <a:xfrm>
              <a:off x="1104" y="115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70" name="任意多边形 12369"/>
            <p:cNvSpPr/>
            <p:nvPr/>
          </p:nvSpPr>
          <p:spPr>
            <a:xfrm>
              <a:off x="1788" y="1989"/>
              <a:ext cx="159" cy="1"/>
            </a:xfrm>
            <a:custGeom>
              <a:avLst/>
              <a:gdLst/>
              <a:ahLst/>
              <a:cxnLst/>
              <a:rect l="0" t="0" r="0" b="0"/>
              <a:pathLst>
                <a:path w="159" h="1">
                  <a:moveTo>
                    <a:pt x="0" y="0"/>
                  </a:moveTo>
                  <a:lnTo>
                    <a:pt x="15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直接连接符 12370"/>
            <p:cNvSpPr/>
            <p:nvPr/>
          </p:nvSpPr>
          <p:spPr>
            <a:xfrm>
              <a:off x="960" y="2400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72" name="直接连接符 12371"/>
            <p:cNvSpPr/>
            <p:nvPr/>
          </p:nvSpPr>
          <p:spPr>
            <a:xfrm>
              <a:off x="1680" y="1152"/>
              <a:ext cx="432" cy="124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77" name="文本框 12376"/>
            <p:cNvSpPr txBox="1"/>
            <p:nvPr/>
          </p:nvSpPr>
          <p:spPr>
            <a:xfrm>
              <a:off x="1954" y="177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pic>
        <p:nvPicPr>
          <p:cNvPr id="12479" name="图片 12478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80" name="图片 12479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81" name="图片 12480">
            <a:hlinkClick r:id="rId4" tooltip="上一级菜单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82" name="图片 124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1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713" name="组合 12712"/>
          <p:cNvGrpSpPr/>
          <p:nvPr/>
        </p:nvGrpSpPr>
        <p:grpSpPr>
          <a:xfrm>
            <a:off x="3971925" y="723900"/>
            <a:ext cx="5172075" cy="4789488"/>
            <a:chOff x="2502" y="456"/>
            <a:chExt cx="3258" cy="3017"/>
          </a:xfrm>
        </p:grpSpPr>
        <p:grpSp>
          <p:nvGrpSpPr>
            <p:cNvPr id="12712" name="组合 12711"/>
            <p:cNvGrpSpPr/>
            <p:nvPr/>
          </p:nvGrpSpPr>
          <p:grpSpPr>
            <a:xfrm>
              <a:off x="2502" y="456"/>
              <a:ext cx="3258" cy="2946"/>
              <a:chOff x="2502" y="456"/>
              <a:chExt cx="3258" cy="2946"/>
            </a:xfrm>
          </p:grpSpPr>
          <p:sp>
            <p:nvSpPr>
              <p:cNvPr id="12671" name="文本框 12670"/>
              <p:cNvSpPr txBox="1"/>
              <p:nvPr/>
            </p:nvSpPr>
            <p:spPr>
              <a:xfrm>
                <a:off x="4166" y="460"/>
                <a:ext cx="5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"</a:t>
                </a:r>
                <a:endParaRPr lang="en-US" altLang="zh-CN" sz="2400" i="1"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pSp>
            <p:nvGrpSpPr>
              <p:cNvPr id="12711" name="组合 12710"/>
              <p:cNvGrpSpPr/>
              <p:nvPr/>
            </p:nvGrpSpPr>
            <p:grpSpPr>
              <a:xfrm>
                <a:off x="2502" y="456"/>
                <a:ext cx="3258" cy="2946"/>
                <a:chOff x="2502" y="456"/>
                <a:chExt cx="3258" cy="2946"/>
              </a:xfrm>
            </p:grpSpPr>
            <p:sp>
              <p:nvSpPr>
                <p:cNvPr id="12673" name="矩形 12672"/>
                <p:cNvSpPr/>
                <p:nvPr/>
              </p:nvSpPr>
              <p:spPr>
                <a:xfrm>
                  <a:off x="4241" y="810"/>
                  <a:ext cx="19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b="1" i="1">
                      <a:latin typeface="Times New Roman" panose="02020603050405020304" pitchFamily="18" charset="0"/>
                      <a:sym typeface="Math1" pitchFamily="2" charset="2"/>
                    </a:rPr>
                    <a:t>β</a:t>
                  </a:r>
                  <a:endParaRPr lang="en-US" altLang="zh-CN" sz="2400" b="1" i="1">
                    <a:latin typeface="Times New Roman" panose="02020603050405020304" pitchFamily="18" charset="0"/>
                    <a:sym typeface="Math1" pitchFamily="2" charset="2"/>
                  </a:endParaRPr>
                </a:p>
              </p:txBody>
            </p:sp>
            <p:sp>
              <p:nvSpPr>
                <p:cNvPr id="12674" name="矩形 12673"/>
                <p:cNvSpPr/>
                <p:nvPr/>
              </p:nvSpPr>
              <p:spPr>
                <a:xfrm>
                  <a:off x="4872" y="1320"/>
                  <a:ext cx="297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</a:t>
                  </a:r>
                  <a:endParaRPr lang="en-US" altLang="zh-CN" sz="2400" b="1" i="1"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2675" name="文本框 12674"/>
                <p:cNvSpPr txBox="1"/>
                <p:nvPr/>
              </p:nvSpPr>
              <p:spPr>
                <a:xfrm>
                  <a:off x="2502" y="1406"/>
                  <a:ext cx="52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400" i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'</a:t>
                  </a:r>
                  <a:endParaRPr lang="en-US" altLang="zh-CN" sz="2400" i="1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2676" name="文本框 12675"/>
                <p:cNvSpPr txBox="1"/>
                <p:nvPr/>
              </p:nvSpPr>
              <p:spPr>
                <a:xfrm>
                  <a:off x="3087" y="456"/>
                  <a:ext cx="52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b</a:t>
                  </a:r>
                  <a:r>
                    <a:rPr lang="en-US" altLang="zh-CN" sz="2400" i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'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77" name="文本框 12676"/>
                <p:cNvSpPr txBox="1"/>
                <p:nvPr/>
              </p:nvSpPr>
              <p:spPr>
                <a:xfrm>
                  <a:off x="5239" y="1376"/>
                  <a:ext cx="52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400" i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"</a:t>
                  </a:r>
                  <a:endParaRPr lang="en-US" altLang="zh-CN" sz="2400" i="1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2678" name="文本框 12677"/>
                <p:cNvSpPr txBox="1"/>
                <p:nvPr/>
              </p:nvSpPr>
              <p:spPr>
                <a:xfrm>
                  <a:off x="3163" y="2016"/>
                  <a:ext cx="52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b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79" name="文本框 12678"/>
                <p:cNvSpPr txBox="1"/>
                <p:nvPr/>
              </p:nvSpPr>
              <p:spPr>
                <a:xfrm>
                  <a:off x="2527" y="3114"/>
                  <a:ext cx="52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a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80" name="文本框 12679"/>
                <p:cNvSpPr txBox="1"/>
                <p:nvPr/>
              </p:nvSpPr>
              <p:spPr>
                <a:xfrm>
                  <a:off x="3650" y="910"/>
                  <a:ext cx="52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zh-CN" sz="2400" i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"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81" name="文本框 12680"/>
                <p:cNvSpPr txBox="1"/>
                <p:nvPr/>
              </p:nvSpPr>
              <p:spPr>
                <a:xfrm>
                  <a:off x="4771" y="923"/>
                  <a:ext cx="52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zh-CN" sz="2400" i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'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82" name="文本框 12681"/>
                <p:cNvSpPr txBox="1"/>
                <p:nvPr/>
              </p:nvSpPr>
              <p:spPr>
                <a:xfrm>
                  <a:off x="3680" y="2520"/>
                  <a:ext cx="52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anose="02020603050405020304" pitchFamily="18" charset="0"/>
                    </a:rPr>
                    <a:t>c</a:t>
                  </a:r>
                  <a:endParaRPr lang="en-US" altLang="zh-CN" sz="2400" i="1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710" name="组合 12709"/>
            <p:cNvGrpSpPr/>
            <p:nvPr/>
          </p:nvGrpSpPr>
          <p:grpSpPr>
            <a:xfrm>
              <a:off x="2565" y="525"/>
              <a:ext cx="2986" cy="2948"/>
              <a:chOff x="2565" y="525"/>
              <a:chExt cx="2986" cy="2948"/>
            </a:xfrm>
          </p:grpSpPr>
          <p:sp>
            <p:nvSpPr>
              <p:cNvPr id="12685" name="任意多边形 12684"/>
              <p:cNvSpPr/>
              <p:nvPr/>
            </p:nvSpPr>
            <p:spPr>
              <a:xfrm>
                <a:off x="2565" y="1923"/>
                <a:ext cx="2986" cy="2"/>
              </a:xfrm>
              <a:custGeom>
                <a:avLst/>
                <a:gdLst/>
                <a:ahLst/>
                <a:cxnLst/>
                <a:rect l="0" t="0" r="0" b="0"/>
                <a:pathLst>
                  <a:path w="20074">
                    <a:moveTo>
                      <a:pt x="0" y="0"/>
                    </a:moveTo>
                    <a:lnTo>
                      <a:pt x="20073" y="0"/>
                    </a:lnTo>
                    <a:lnTo>
                      <a:pt x="20074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86" name="任意多边形 12685"/>
              <p:cNvSpPr/>
              <p:nvPr/>
            </p:nvSpPr>
            <p:spPr>
              <a:xfrm>
                <a:off x="2730" y="1588"/>
                <a:ext cx="1" cy="1652"/>
              </a:xfrm>
              <a:custGeom>
                <a:avLst/>
                <a:gdLst/>
                <a:ahLst/>
                <a:cxnLst/>
                <a:rect l="0" t="0" r="0" b="0"/>
                <a:pathLst>
                  <a:path w="1" h="11120">
                    <a:moveTo>
                      <a:pt x="0" y="0"/>
                    </a:moveTo>
                    <a:lnTo>
                      <a:pt x="0" y="11120"/>
                    </a:lnTo>
                    <a:lnTo>
                      <a:pt x="1" y="1112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88" name="任意多边形 12687"/>
              <p:cNvSpPr/>
              <p:nvPr/>
            </p:nvSpPr>
            <p:spPr>
              <a:xfrm>
                <a:off x="3705" y="1149"/>
                <a:ext cx="2" cy="1613"/>
              </a:xfrm>
              <a:custGeom>
                <a:avLst/>
                <a:gdLst/>
                <a:ahLst/>
                <a:cxnLst/>
                <a:rect l="0" t="0" r="0" b="0"/>
                <a:pathLst>
                  <a:path w="2" h="10848">
                    <a:moveTo>
                      <a:pt x="0" y="0"/>
                    </a:moveTo>
                    <a:lnTo>
                      <a:pt x="0" y="10848"/>
                    </a:lnTo>
                    <a:lnTo>
                      <a:pt x="2" y="108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89" name="任意多边形 12688"/>
              <p:cNvSpPr/>
              <p:nvPr/>
            </p:nvSpPr>
            <p:spPr>
              <a:xfrm>
                <a:off x="3185" y="694"/>
                <a:ext cx="1117" cy="1"/>
              </a:xfrm>
              <a:custGeom>
                <a:avLst/>
                <a:gdLst/>
                <a:ahLst/>
                <a:cxnLst/>
                <a:rect l="0" t="0" r="0" b="0"/>
                <a:pathLst>
                  <a:path w="7516">
                    <a:moveTo>
                      <a:pt x="0" y="0"/>
                    </a:moveTo>
                    <a:lnTo>
                      <a:pt x="7515" y="0"/>
                    </a:lnTo>
                    <a:lnTo>
                      <a:pt x="7516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0" name="任意多边形 12689"/>
              <p:cNvSpPr/>
              <p:nvPr/>
            </p:nvSpPr>
            <p:spPr>
              <a:xfrm>
                <a:off x="3689" y="1149"/>
                <a:ext cx="1114" cy="1"/>
              </a:xfrm>
              <a:custGeom>
                <a:avLst/>
                <a:gdLst/>
                <a:ahLst/>
                <a:cxnLst/>
                <a:rect l="0" t="0" r="0" b="0"/>
                <a:pathLst>
                  <a:path w="7492">
                    <a:moveTo>
                      <a:pt x="0" y="0"/>
                    </a:moveTo>
                    <a:lnTo>
                      <a:pt x="7491" y="0"/>
                    </a:lnTo>
                    <a:lnTo>
                      <a:pt x="7492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1" name="任意多边形 12690"/>
              <p:cNvSpPr/>
              <p:nvPr/>
            </p:nvSpPr>
            <p:spPr>
              <a:xfrm>
                <a:off x="2730" y="1588"/>
                <a:ext cx="2555" cy="1"/>
              </a:xfrm>
              <a:custGeom>
                <a:avLst/>
                <a:gdLst/>
                <a:ahLst/>
                <a:cxnLst/>
                <a:rect l="0" t="0" r="0" b="0"/>
                <a:pathLst>
                  <a:path w="17183">
                    <a:moveTo>
                      <a:pt x="0" y="0"/>
                    </a:moveTo>
                    <a:lnTo>
                      <a:pt x="17181" y="0"/>
                    </a:lnTo>
                    <a:lnTo>
                      <a:pt x="17183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2" name="任意多边形 12691"/>
              <p:cNvSpPr/>
              <p:nvPr/>
            </p:nvSpPr>
            <p:spPr>
              <a:xfrm>
                <a:off x="3185" y="2258"/>
                <a:ext cx="1117" cy="1"/>
              </a:xfrm>
              <a:custGeom>
                <a:avLst/>
                <a:gdLst/>
                <a:ahLst/>
                <a:cxnLst/>
                <a:rect l="0" t="0" r="0" b="0"/>
                <a:pathLst>
                  <a:path w="7516">
                    <a:moveTo>
                      <a:pt x="0" y="0"/>
                    </a:moveTo>
                    <a:lnTo>
                      <a:pt x="7515" y="0"/>
                    </a:lnTo>
                    <a:lnTo>
                      <a:pt x="7516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3" name="任意多边形 12692"/>
              <p:cNvSpPr/>
              <p:nvPr/>
            </p:nvSpPr>
            <p:spPr>
              <a:xfrm>
                <a:off x="3705" y="2762"/>
                <a:ext cx="1102" cy="2"/>
              </a:xfrm>
              <a:custGeom>
                <a:avLst/>
                <a:gdLst/>
                <a:ahLst/>
                <a:cxnLst/>
                <a:rect l="0" t="0" r="0" b="0"/>
                <a:pathLst>
                  <a:path w="7401">
                    <a:moveTo>
                      <a:pt x="0" y="0"/>
                    </a:moveTo>
                    <a:lnTo>
                      <a:pt x="7400" y="0"/>
                    </a:lnTo>
                    <a:lnTo>
                      <a:pt x="740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4" name="任意多边形 12693"/>
              <p:cNvSpPr/>
              <p:nvPr/>
            </p:nvSpPr>
            <p:spPr>
              <a:xfrm>
                <a:off x="2730" y="694"/>
                <a:ext cx="975" cy="894"/>
              </a:xfrm>
              <a:custGeom>
                <a:avLst/>
                <a:gdLst/>
                <a:ahLst/>
                <a:cxnLst/>
                <a:rect l="0" t="0" r="0" b="0"/>
                <a:pathLst>
                  <a:path w="6564" h="6008">
                    <a:moveTo>
                      <a:pt x="3060" y="0"/>
                    </a:moveTo>
                    <a:lnTo>
                      <a:pt x="6564" y="3059"/>
                    </a:lnTo>
                    <a:lnTo>
                      <a:pt x="0" y="6008"/>
                    </a:lnTo>
                    <a:lnTo>
                      <a:pt x="3060" y="0"/>
                    </a:lnTo>
                    <a:lnTo>
                      <a:pt x="3061" y="0"/>
                    </a:lnTo>
                  </a:path>
                </a:pathLst>
              </a:custGeom>
              <a:solidFill>
                <a:srgbClr val="00FFFF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5" name="任意多边形 12694"/>
              <p:cNvSpPr/>
              <p:nvPr/>
            </p:nvSpPr>
            <p:spPr>
              <a:xfrm>
                <a:off x="2730" y="2258"/>
                <a:ext cx="975" cy="982"/>
              </a:xfrm>
              <a:custGeom>
                <a:avLst/>
                <a:gdLst/>
                <a:ahLst/>
                <a:cxnLst/>
                <a:rect l="0" t="0" r="0" b="0"/>
                <a:pathLst>
                  <a:path w="6564" h="6614">
                    <a:moveTo>
                      <a:pt x="3060" y="0"/>
                    </a:moveTo>
                    <a:lnTo>
                      <a:pt x="6564" y="3393"/>
                    </a:lnTo>
                    <a:lnTo>
                      <a:pt x="0" y="6614"/>
                    </a:lnTo>
                    <a:lnTo>
                      <a:pt x="3060" y="0"/>
                    </a:lnTo>
                    <a:lnTo>
                      <a:pt x="3061" y="0"/>
                    </a:lnTo>
                  </a:path>
                </a:pathLst>
              </a:custGeom>
              <a:solidFill>
                <a:srgbClr val="00FFFF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6" name="任意多边形 12695"/>
              <p:cNvSpPr/>
              <p:nvPr/>
            </p:nvSpPr>
            <p:spPr>
              <a:xfrm>
                <a:off x="3969" y="525"/>
                <a:ext cx="1" cy="2948"/>
              </a:xfrm>
              <a:custGeom>
                <a:avLst/>
                <a:gdLst/>
                <a:ahLst/>
                <a:cxnLst/>
                <a:rect l="0" t="0" r="0" b="0"/>
                <a:pathLst>
                  <a:path w="1" h="19827">
                    <a:moveTo>
                      <a:pt x="0" y="0"/>
                    </a:moveTo>
                    <a:lnTo>
                      <a:pt x="0" y="19827"/>
                    </a:lnTo>
                    <a:lnTo>
                      <a:pt x="1" y="19827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7" name="任意多边形 12696"/>
              <p:cNvSpPr/>
              <p:nvPr/>
            </p:nvSpPr>
            <p:spPr>
              <a:xfrm>
                <a:off x="3969" y="1923"/>
                <a:ext cx="1316" cy="1317"/>
              </a:xfrm>
              <a:custGeom>
                <a:avLst/>
                <a:gdLst/>
                <a:ahLst/>
                <a:cxnLst/>
                <a:rect l="0" t="0" r="0" b="0"/>
                <a:pathLst>
                  <a:path w="8850" h="8858">
                    <a:moveTo>
                      <a:pt x="0" y="0"/>
                    </a:moveTo>
                    <a:lnTo>
                      <a:pt x="8848" y="8858"/>
                    </a:lnTo>
                    <a:lnTo>
                      <a:pt x="8850" y="885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" name="任意多边形 12697"/>
              <p:cNvSpPr/>
              <p:nvPr/>
            </p:nvSpPr>
            <p:spPr>
              <a:xfrm>
                <a:off x="4302" y="694"/>
                <a:ext cx="2" cy="1564"/>
              </a:xfrm>
              <a:custGeom>
                <a:avLst/>
                <a:gdLst/>
                <a:ahLst/>
                <a:cxnLst/>
                <a:rect l="0" t="0" r="0" b="0"/>
                <a:pathLst>
                  <a:path w="1" h="10514">
                    <a:moveTo>
                      <a:pt x="0" y="1051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" name="任意多边形 12698"/>
              <p:cNvSpPr/>
              <p:nvPr/>
            </p:nvSpPr>
            <p:spPr>
              <a:xfrm>
                <a:off x="4807" y="1153"/>
                <a:ext cx="1" cy="1609"/>
              </a:xfrm>
              <a:custGeom>
                <a:avLst/>
                <a:gdLst/>
                <a:ahLst/>
                <a:cxnLst/>
                <a:rect l="0" t="0" r="0" b="0"/>
                <a:pathLst>
                  <a:path w="1" h="10824">
                    <a:moveTo>
                      <a:pt x="0" y="108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" name="任意多边形 12699"/>
              <p:cNvSpPr/>
              <p:nvPr/>
            </p:nvSpPr>
            <p:spPr>
              <a:xfrm>
                <a:off x="5285" y="1588"/>
                <a:ext cx="1" cy="1652"/>
              </a:xfrm>
              <a:custGeom>
                <a:avLst/>
                <a:gdLst/>
                <a:ahLst/>
                <a:cxnLst/>
                <a:rect l="0" t="0" r="0" b="0"/>
                <a:pathLst>
                  <a:path w="2" h="11120">
                    <a:moveTo>
                      <a:pt x="0" y="1112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" name="任意多边形 12700"/>
              <p:cNvSpPr/>
              <p:nvPr/>
            </p:nvSpPr>
            <p:spPr>
              <a:xfrm>
                <a:off x="4302" y="694"/>
                <a:ext cx="983" cy="894"/>
              </a:xfrm>
              <a:custGeom>
                <a:avLst/>
                <a:gdLst/>
                <a:ahLst/>
                <a:cxnLst/>
                <a:rect l="0" t="0" r="0" b="0"/>
                <a:pathLst>
                  <a:path w="6608" h="6008">
                    <a:moveTo>
                      <a:pt x="0" y="0"/>
                    </a:moveTo>
                    <a:lnTo>
                      <a:pt x="6606" y="6008"/>
                    </a:lnTo>
                    <a:lnTo>
                      <a:pt x="6608" y="6008"/>
                    </a:lnTo>
                  </a:path>
                </a:pathLst>
              </a:custGeom>
              <a:solidFill>
                <a:srgbClr val="00FFFF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" name="任意多边形 12701"/>
              <p:cNvSpPr/>
              <p:nvPr/>
            </p:nvSpPr>
            <p:spPr>
              <a:xfrm>
                <a:off x="4302" y="821"/>
                <a:ext cx="139" cy="61"/>
              </a:xfrm>
              <a:custGeom>
                <a:avLst/>
                <a:gdLst/>
                <a:ahLst/>
                <a:cxnLst/>
                <a:rect l="0" t="0" r="0" b="0"/>
                <a:pathLst>
                  <a:path w="934" h="414">
                    <a:moveTo>
                      <a:pt x="0" y="414"/>
                    </a:moveTo>
                    <a:lnTo>
                      <a:pt x="510" y="306"/>
                    </a:lnTo>
                    <a:lnTo>
                      <a:pt x="933" y="0"/>
                    </a:lnTo>
                    <a:lnTo>
                      <a:pt x="934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3" name="任意多边形 12702"/>
              <p:cNvSpPr/>
              <p:nvPr/>
            </p:nvSpPr>
            <p:spPr>
              <a:xfrm>
                <a:off x="5097" y="1462"/>
                <a:ext cx="48" cy="126"/>
              </a:xfrm>
              <a:custGeom>
                <a:avLst/>
                <a:gdLst/>
                <a:ahLst/>
                <a:cxnLst/>
                <a:rect l="0" t="0" r="0" b="0"/>
                <a:pathLst>
                  <a:path w="327" h="849">
                    <a:moveTo>
                      <a:pt x="327" y="0"/>
                    </a:moveTo>
                    <a:lnTo>
                      <a:pt x="85" y="394"/>
                    </a:lnTo>
                    <a:lnTo>
                      <a:pt x="0" y="849"/>
                    </a:lnTo>
                    <a:lnTo>
                      <a:pt x="1" y="849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4" name="任意多边形 12703"/>
              <p:cNvSpPr/>
              <p:nvPr/>
            </p:nvSpPr>
            <p:spPr>
              <a:xfrm>
                <a:off x="2730" y="3240"/>
                <a:ext cx="2555" cy="1"/>
              </a:xfrm>
              <a:custGeom>
                <a:avLst/>
                <a:gdLst/>
                <a:ahLst/>
                <a:cxnLst/>
                <a:rect l="0" t="0" r="0" b="0"/>
                <a:pathLst>
                  <a:path w="17181">
                    <a:moveTo>
                      <a:pt x="17181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87" name="任意多边形 12686"/>
              <p:cNvSpPr/>
              <p:nvPr/>
            </p:nvSpPr>
            <p:spPr>
              <a:xfrm>
                <a:off x="3185" y="694"/>
                <a:ext cx="1" cy="1564"/>
              </a:xfrm>
              <a:custGeom>
                <a:avLst/>
                <a:gdLst/>
                <a:ahLst/>
                <a:cxnLst/>
                <a:rect l="0" t="0" r="0" b="0"/>
                <a:pathLst>
                  <a:path w="1" h="10514">
                    <a:moveTo>
                      <a:pt x="0" y="0"/>
                    </a:moveTo>
                    <a:lnTo>
                      <a:pt x="0" y="10514"/>
                    </a:lnTo>
                    <a:lnTo>
                      <a:pt x="1" y="10514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717" name="矩形 12716"/>
          <p:cNvSpPr/>
          <p:nvPr/>
        </p:nvSpPr>
        <p:spPr>
          <a:xfrm>
            <a:off x="0" y="5002213"/>
            <a:ext cx="90678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tabLst>
                <a:tab pos="101600" algn="l"/>
              </a:tabLst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投影特性：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defTabSz="914400">
              <a:spcBef>
                <a:spcPct val="20000"/>
              </a:spcBef>
              <a:tabLst>
                <a:tab pos="1016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侧面投影积聚为直线，且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反映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β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角的真实大小 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defTabSz="914400">
              <a:spcBef>
                <a:spcPct val="20000"/>
              </a:spcBef>
              <a:tabLst>
                <a:tab pos="1016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另外两投影具有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类似性。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6" name="图片 18705" descr="第四章 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52" name="标题 1845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．水平面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8551" name="组合 18550"/>
          <p:cNvGrpSpPr/>
          <p:nvPr/>
        </p:nvGrpSpPr>
        <p:grpSpPr>
          <a:xfrm>
            <a:off x="828675" y="1895475"/>
            <a:ext cx="2514600" cy="1190625"/>
            <a:chOff x="522" y="1194"/>
            <a:chExt cx="1584" cy="750"/>
          </a:xfrm>
        </p:grpSpPr>
        <p:sp>
          <p:nvSpPr>
            <p:cNvPr id="18460" name="任意多边形 18459"/>
            <p:cNvSpPr/>
            <p:nvPr/>
          </p:nvSpPr>
          <p:spPr>
            <a:xfrm>
              <a:off x="624" y="1248"/>
              <a:ext cx="1304" cy="488"/>
            </a:xfrm>
            <a:custGeom>
              <a:avLst/>
              <a:gdLst/>
              <a:ahLst/>
              <a:cxnLst/>
              <a:rect l="0" t="0" r="0" b="0"/>
              <a:pathLst>
                <a:path w="1304" h="488">
                  <a:moveTo>
                    <a:pt x="0" y="208"/>
                  </a:moveTo>
                  <a:lnTo>
                    <a:pt x="1304" y="488"/>
                  </a:lnTo>
                  <a:lnTo>
                    <a:pt x="536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FCCCC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文本框 18454"/>
            <p:cNvSpPr txBox="1"/>
            <p:nvPr/>
          </p:nvSpPr>
          <p:spPr>
            <a:xfrm>
              <a:off x="1674" y="165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458" name="文本框 18457"/>
            <p:cNvSpPr txBox="1"/>
            <p:nvPr/>
          </p:nvSpPr>
          <p:spPr>
            <a:xfrm>
              <a:off x="522" y="119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459" name="文本框 18458"/>
            <p:cNvSpPr txBox="1"/>
            <p:nvPr/>
          </p:nvSpPr>
          <p:spPr>
            <a:xfrm>
              <a:off x="966" y="121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04" name="组合 18703"/>
          <p:cNvGrpSpPr/>
          <p:nvPr/>
        </p:nvGrpSpPr>
        <p:grpSpPr>
          <a:xfrm>
            <a:off x="381000" y="1409700"/>
            <a:ext cx="3543300" cy="3105150"/>
            <a:chOff x="240" y="888"/>
            <a:chExt cx="2232" cy="1956"/>
          </a:xfrm>
        </p:grpSpPr>
        <p:sp>
          <p:nvSpPr>
            <p:cNvPr id="18456" name="文本框 18455"/>
            <p:cNvSpPr txBox="1"/>
            <p:nvPr/>
          </p:nvSpPr>
          <p:spPr>
            <a:xfrm>
              <a:off x="1740" y="12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57" name="文本框 18456"/>
            <p:cNvSpPr txBox="1"/>
            <p:nvPr/>
          </p:nvSpPr>
          <p:spPr>
            <a:xfrm>
              <a:off x="1548" y="102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65" name="文本框 18464"/>
            <p:cNvSpPr txBox="1"/>
            <p:nvPr/>
          </p:nvSpPr>
          <p:spPr>
            <a:xfrm>
              <a:off x="1170" y="88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505" name="任意多边形 18504"/>
            <p:cNvSpPr/>
            <p:nvPr/>
          </p:nvSpPr>
          <p:spPr>
            <a:xfrm>
              <a:off x="624" y="2160"/>
              <a:ext cx="1304" cy="512"/>
            </a:xfrm>
            <a:custGeom>
              <a:avLst/>
              <a:gdLst/>
              <a:ahLst/>
              <a:cxnLst/>
              <a:rect l="0" t="0" r="0" b="0"/>
              <a:pathLst>
                <a:path w="1304" h="512">
                  <a:moveTo>
                    <a:pt x="0" y="208"/>
                  </a:moveTo>
                  <a:lnTo>
                    <a:pt x="1304" y="512"/>
                  </a:lnTo>
                  <a:lnTo>
                    <a:pt x="536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00FFFF"/>
            </a:solidFill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直接连接符 18506"/>
            <p:cNvSpPr/>
            <p:nvPr/>
          </p:nvSpPr>
          <p:spPr>
            <a:xfrm>
              <a:off x="624" y="1440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8" name="直接连接符 18507"/>
            <p:cNvSpPr/>
            <p:nvPr/>
          </p:nvSpPr>
          <p:spPr>
            <a:xfrm flipH="1" flipV="1">
              <a:off x="1056" y="1152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9" name="直接连接符 18508"/>
            <p:cNvSpPr/>
            <p:nvPr/>
          </p:nvSpPr>
          <p:spPr>
            <a:xfrm flipH="1" flipV="1">
              <a:off x="384" y="1152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0" name="直接连接符 18509"/>
            <p:cNvSpPr/>
            <p:nvPr/>
          </p:nvSpPr>
          <p:spPr>
            <a:xfrm flipH="1" flipV="1">
              <a:off x="1344" y="1152"/>
              <a:ext cx="57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2" name="直接连接符 18511"/>
            <p:cNvSpPr/>
            <p:nvPr/>
          </p:nvSpPr>
          <p:spPr>
            <a:xfrm>
              <a:off x="1920" y="172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4" name="直接连接符 18513"/>
            <p:cNvSpPr/>
            <p:nvPr/>
          </p:nvSpPr>
          <p:spPr>
            <a:xfrm>
              <a:off x="1152" y="12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7" name="直接连接符 18516"/>
            <p:cNvSpPr/>
            <p:nvPr/>
          </p:nvSpPr>
          <p:spPr>
            <a:xfrm>
              <a:off x="1920" y="1728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8" name="文本框 18517"/>
            <p:cNvSpPr txBox="1"/>
            <p:nvPr/>
          </p:nvSpPr>
          <p:spPr>
            <a:xfrm>
              <a:off x="1146" y="19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519" name="文本框 18518"/>
            <p:cNvSpPr txBox="1"/>
            <p:nvPr/>
          </p:nvSpPr>
          <p:spPr>
            <a:xfrm>
              <a:off x="402" y="217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520" name="文本框 18519"/>
            <p:cNvSpPr txBox="1"/>
            <p:nvPr/>
          </p:nvSpPr>
          <p:spPr>
            <a:xfrm>
              <a:off x="1872" y="2556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521" name="直接连接符 18520"/>
            <p:cNvSpPr/>
            <p:nvPr/>
          </p:nvSpPr>
          <p:spPr>
            <a:xfrm>
              <a:off x="240" y="1152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4" name="直接连接符 18523"/>
            <p:cNvSpPr/>
            <p:nvPr/>
          </p:nvSpPr>
          <p:spPr>
            <a:xfrm>
              <a:off x="384" y="1152"/>
              <a:ext cx="96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5" name="直接连接符 18524"/>
            <p:cNvSpPr/>
            <p:nvPr/>
          </p:nvSpPr>
          <p:spPr>
            <a:xfrm>
              <a:off x="1584" y="1248"/>
              <a:ext cx="480" cy="48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6" name="文本框 18525"/>
            <p:cNvSpPr txBox="1"/>
            <p:nvPr/>
          </p:nvSpPr>
          <p:spPr>
            <a:xfrm>
              <a:off x="252" y="88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527" name="文本框 18526"/>
            <p:cNvSpPr txBox="1"/>
            <p:nvPr/>
          </p:nvSpPr>
          <p:spPr>
            <a:xfrm>
              <a:off x="900" y="906"/>
              <a:ext cx="4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532" name="文本框 18531"/>
            <p:cNvSpPr txBox="1"/>
            <p:nvPr/>
          </p:nvSpPr>
          <p:spPr>
            <a:xfrm>
              <a:off x="2040" y="151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8705" name="组合 18704"/>
          <p:cNvGrpSpPr/>
          <p:nvPr/>
        </p:nvGrpSpPr>
        <p:grpSpPr>
          <a:xfrm>
            <a:off x="4210050" y="1123950"/>
            <a:ext cx="4681538" cy="4149725"/>
            <a:chOff x="2652" y="708"/>
            <a:chExt cx="2949" cy="2614"/>
          </a:xfrm>
        </p:grpSpPr>
        <p:sp>
          <p:nvSpPr>
            <p:cNvPr id="18471" name="任意多边形 18470"/>
            <p:cNvSpPr/>
            <p:nvPr/>
          </p:nvSpPr>
          <p:spPr>
            <a:xfrm>
              <a:off x="4064" y="1728"/>
              <a:ext cx="1360" cy="1536"/>
            </a:xfrm>
            <a:custGeom>
              <a:avLst/>
              <a:gdLst/>
              <a:ahLst/>
              <a:cxnLst/>
              <a:rect l="0" t="0" r="0" b="0"/>
              <a:pathLst>
                <a:path w="1360" h="1536">
                  <a:moveTo>
                    <a:pt x="0" y="0"/>
                  </a:moveTo>
                  <a:lnTo>
                    <a:pt x="1360" y="153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文本框 18499"/>
            <p:cNvSpPr txBox="1"/>
            <p:nvPr/>
          </p:nvSpPr>
          <p:spPr>
            <a:xfrm>
              <a:off x="3712" y="3004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472" name="任意多边形 18471"/>
            <p:cNvSpPr/>
            <p:nvPr/>
          </p:nvSpPr>
          <p:spPr>
            <a:xfrm>
              <a:off x="5252" y="980"/>
              <a:ext cx="2" cy="2097"/>
            </a:xfrm>
            <a:custGeom>
              <a:avLst/>
              <a:gdLst/>
              <a:ahLst/>
              <a:cxnLst/>
              <a:rect l="0" t="0" r="0" b="0"/>
              <a:pathLst>
                <a:path w="2" h="2097">
                  <a:moveTo>
                    <a:pt x="2" y="20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文本框 18473"/>
            <p:cNvSpPr txBox="1"/>
            <p:nvPr/>
          </p:nvSpPr>
          <p:spPr>
            <a:xfrm>
              <a:off x="2716" y="726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475" name="文本框 18474"/>
            <p:cNvSpPr txBox="1"/>
            <p:nvPr/>
          </p:nvSpPr>
          <p:spPr>
            <a:xfrm>
              <a:off x="3223" y="726"/>
              <a:ext cx="3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'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476" name="文本框 18475"/>
            <p:cNvSpPr txBox="1"/>
            <p:nvPr/>
          </p:nvSpPr>
          <p:spPr>
            <a:xfrm>
              <a:off x="4228" y="72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77" name="文本框 18476"/>
            <p:cNvSpPr txBox="1"/>
            <p:nvPr/>
          </p:nvSpPr>
          <p:spPr>
            <a:xfrm>
              <a:off x="3300" y="1855"/>
              <a:ext cx="3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478" name="文本框 18477"/>
            <p:cNvSpPr txBox="1"/>
            <p:nvPr/>
          </p:nvSpPr>
          <p:spPr>
            <a:xfrm>
              <a:off x="2652" y="230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482" name="任意多边形 18481"/>
            <p:cNvSpPr/>
            <p:nvPr/>
          </p:nvSpPr>
          <p:spPr>
            <a:xfrm>
              <a:off x="4389" y="985"/>
              <a:ext cx="1" cy="1109"/>
            </a:xfrm>
            <a:custGeom>
              <a:avLst/>
              <a:gdLst/>
              <a:ahLst/>
              <a:cxnLst/>
              <a:rect l="0" t="0" r="0" b="0"/>
              <a:pathLst>
                <a:path w="1" h="1109">
                  <a:moveTo>
                    <a:pt x="1" y="0"/>
                  </a:moveTo>
                  <a:lnTo>
                    <a:pt x="0" y="110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任意多边形 18482"/>
            <p:cNvSpPr/>
            <p:nvPr/>
          </p:nvSpPr>
          <p:spPr>
            <a:xfrm>
              <a:off x="3819" y="3076"/>
              <a:ext cx="1433" cy="1"/>
            </a:xfrm>
            <a:custGeom>
              <a:avLst/>
              <a:gdLst/>
              <a:ahLst/>
              <a:cxnLst/>
              <a:rect l="0" t="0" r="0" b="0"/>
              <a:pathLst>
                <a:path w="1433" h="1">
                  <a:moveTo>
                    <a:pt x="1433" y="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文本框 18484"/>
            <p:cNvSpPr txBox="1"/>
            <p:nvPr/>
          </p:nvSpPr>
          <p:spPr>
            <a:xfrm>
              <a:off x="4616" y="708"/>
              <a:ext cx="5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91" name="任意多边形 18490"/>
            <p:cNvSpPr/>
            <p:nvPr/>
          </p:nvSpPr>
          <p:spPr>
            <a:xfrm>
              <a:off x="2886" y="2084"/>
              <a:ext cx="938" cy="992"/>
            </a:xfrm>
            <a:custGeom>
              <a:avLst/>
              <a:gdLst/>
              <a:ahLst/>
              <a:cxnLst/>
              <a:rect l="0" t="0" r="0" b="0"/>
              <a:pathLst>
                <a:path w="938" h="992">
                  <a:moveTo>
                    <a:pt x="450" y="0"/>
                  </a:moveTo>
                  <a:lnTo>
                    <a:pt x="0" y="370"/>
                  </a:lnTo>
                  <a:lnTo>
                    <a:pt x="938" y="99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CCECFF">
                <a:alpha val="50000"/>
              </a:srgbClr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任意多边形 18491"/>
            <p:cNvSpPr/>
            <p:nvPr/>
          </p:nvSpPr>
          <p:spPr>
            <a:xfrm>
              <a:off x="3824" y="987"/>
              <a:ext cx="568" cy="1"/>
            </a:xfrm>
            <a:custGeom>
              <a:avLst/>
              <a:gdLst/>
              <a:ahLst/>
              <a:cxnLst/>
              <a:rect l="0" t="0" r="0" b="0"/>
              <a:pathLst>
                <a:path w="568" h="1">
                  <a:moveTo>
                    <a:pt x="0" y="0"/>
                  </a:moveTo>
                  <a:lnTo>
                    <a:pt x="568" y="1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直接连接符 18493"/>
            <p:cNvSpPr/>
            <p:nvPr/>
          </p:nvSpPr>
          <p:spPr>
            <a:xfrm>
              <a:off x="3824" y="987"/>
              <a:ext cx="0" cy="21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7" name="直接连接符 18496"/>
            <p:cNvSpPr/>
            <p:nvPr/>
          </p:nvSpPr>
          <p:spPr>
            <a:xfrm>
              <a:off x="2878" y="985"/>
              <a:ext cx="0" cy="14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8" name="直接连接符 18497"/>
            <p:cNvSpPr/>
            <p:nvPr/>
          </p:nvSpPr>
          <p:spPr>
            <a:xfrm flipH="1">
              <a:off x="3323" y="2093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1" name="文本框 18500"/>
            <p:cNvSpPr txBox="1"/>
            <p:nvPr/>
          </p:nvSpPr>
          <p:spPr>
            <a:xfrm>
              <a:off x="3670" y="720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8502" name="文本框 18501"/>
            <p:cNvSpPr txBox="1"/>
            <p:nvPr/>
          </p:nvSpPr>
          <p:spPr>
            <a:xfrm>
              <a:off x="5088" y="720"/>
              <a:ext cx="5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"</a:t>
              </a:r>
              <a:endParaRPr lang="en-US" altLang="zh-CN" sz="2400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529" name="任意多边形 18528"/>
            <p:cNvSpPr/>
            <p:nvPr/>
          </p:nvSpPr>
          <p:spPr>
            <a:xfrm>
              <a:off x="2880" y="984"/>
              <a:ext cx="948" cy="1"/>
            </a:xfrm>
            <a:custGeom>
              <a:avLst/>
              <a:gdLst/>
              <a:ahLst/>
              <a:cxnLst/>
              <a:rect l="0" t="0" r="0" b="0"/>
              <a:pathLst>
                <a:path w="948" h="1">
                  <a:moveTo>
                    <a:pt x="948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任意多边形 18529"/>
            <p:cNvSpPr/>
            <p:nvPr/>
          </p:nvSpPr>
          <p:spPr>
            <a:xfrm>
              <a:off x="4386" y="984"/>
              <a:ext cx="866" cy="2"/>
            </a:xfrm>
            <a:custGeom>
              <a:avLst/>
              <a:gdLst/>
              <a:ahLst/>
              <a:cxnLst/>
              <a:rect l="0" t="0" r="0" b="0"/>
              <a:pathLst>
                <a:path w="866" h="2">
                  <a:moveTo>
                    <a:pt x="0" y="0"/>
                  </a:moveTo>
                  <a:lnTo>
                    <a:pt x="866" y="2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直接连接符 18530"/>
            <p:cNvSpPr/>
            <p:nvPr/>
          </p:nvSpPr>
          <p:spPr>
            <a:xfrm flipV="1">
              <a:off x="3340" y="985"/>
              <a:ext cx="0" cy="10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0" name="直接连接符 18539"/>
            <p:cNvSpPr/>
            <p:nvPr/>
          </p:nvSpPr>
          <p:spPr>
            <a:xfrm>
              <a:off x="2880" y="2448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1" name="任意多边形 18540"/>
            <p:cNvSpPr/>
            <p:nvPr/>
          </p:nvSpPr>
          <p:spPr>
            <a:xfrm>
              <a:off x="4704" y="984"/>
              <a:ext cx="1" cy="1464"/>
            </a:xfrm>
            <a:custGeom>
              <a:avLst/>
              <a:gdLst/>
              <a:ahLst/>
              <a:cxnLst/>
              <a:rect l="0" t="0" r="0" b="0"/>
              <a:pathLst>
                <a:path w="1" h="1464">
                  <a:moveTo>
                    <a:pt x="0" y="146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直接连接符 18554"/>
            <p:cNvSpPr/>
            <p:nvPr/>
          </p:nvSpPr>
          <p:spPr>
            <a:xfrm flipV="1">
              <a:off x="4061" y="768"/>
              <a:ext cx="0" cy="25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6" name="直接连接符 18555"/>
            <p:cNvSpPr/>
            <p:nvPr/>
          </p:nvSpPr>
          <p:spPr>
            <a:xfrm flipH="1">
              <a:off x="2692" y="1724"/>
              <a:ext cx="29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18560" name="图片 18559">
            <a:hlinkClick r:id="" tooltip="上一页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61" name="图片 18560">
            <a:hlinkClick r:id="" tooltip="下一页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62" name="图片 18561">
            <a:hlinkClick r:id="rId4" tooltip="上一级菜单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710" name="矩形 18709"/>
          <p:cNvSpPr/>
          <p:nvPr/>
        </p:nvSpPr>
        <p:spPr>
          <a:xfrm>
            <a:off x="325438" y="5014913"/>
            <a:ext cx="7459662" cy="1614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投影特性：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(1)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正面投影和侧面投影积聚为直线；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水平投影反映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ABC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实形。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10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0000FF"/>
    </a:hlink>
    <a:folHlink>
      <a:srgbClr val="CC33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0000FF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2608</Words>
  <Application>WPS 演示</Application>
  <PresentationFormat>全屏显示(4:3)</PresentationFormat>
  <Paragraphs>834</Paragraphs>
  <Slides>29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29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华文细黑</vt:lpstr>
      <vt:lpstr>Symbol</vt:lpstr>
      <vt:lpstr>Dutch801 Rm BT</vt:lpstr>
      <vt:lpstr>黑体</vt:lpstr>
      <vt:lpstr>楷体_GB2312</vt:lpstr>
      <vt:lpstr>新宋体</vt:lpstr>
      <vt:lpstr>Math1</vt:lpstr>
      <vt:lpstr>AMGDT</vt:lpstr>
      <vt:lpstr>微软雅黑</vt:lpstr>
      <vt:lpstr>Arial Unicode MS</vt:lpstr>
      <vt:lpstr>Italic</vt:lpstr>
      <vt:lpstr>ISOCPEUR</vt:lpstr>
      <vt:lpstr>CommercialPi BT</vt:lpstr>
      <vt:lpstr>RomanS</vt:lpstr>
      <vt:lpstr>默认设计模板</vt:lpstr>
      <vt:lpstr>AutoCAD-r13</vt:lpstr>
      <vt:lpstr>AutoCAD-r13</vt:lpstr>
      <vt:lpstr>AutoCAD-r13</vt:lpstr>
      <vt:lpstr>AutoCAD-r13</vt:lpstr>
      <vt:lpstr>AutoCAD-r13</vt:lpstr>
      <vt:lpstr>AutoCAD-r13</vt:lpstr>
      <vt:lpstr>第三节  平面</vt:lpstr>
      <vt:lpstr>基 本 要 求</vt:lpstr>
      <vt:lpstr>PowerPoint 演示文稿</vt:lpstr>
      <vt:lpstr>PowerPoint 演示文稿</vt:lpstr>
      <vt:lpstr>3 . 2    各种位置平面的投影特性</vt:lpstr>
      <vt:lpstr>1．铅垂面</vt:lpstr>
      <vt:lpstr> 2．正垂面 </vt:lpstr>
      <vt:lpstr> 3．侧垂面</vt:lpstr>
      <vt:lpstr>1．水平面</vt:lpstr>
      <vt:lpstr>2．正平面</vt:lpstr>
      <vt:lpstr>3．侧平面</vt:lpstr>
      <vt:lpstr>三、一般位置平面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. 3    属于平面的点和直线</vt:lpstr>
      <vt:lpstr>一、一般位置平面上取点</vt:lpstr>
      <vt:lpstr>一、一般位置平面上取直线  </vt:lpstr>
      <vt:lpstr>PowerPoint 演示文稿</vt:lpstr>
      <vt:lpstr>PowerPoint 演示文稿</vt:lpstr>
      <vt:lpstr>[例题2]  试判断点D是否属于 ABC平面。</vt:lpstr>
      <vt:lpstr>[例题3]  试完成四边形ABCD的水平投影。</vt:lpstr>
      <vt:lpstr>PowerPoint 演示文稿</vt:lpstr>
      <vt:lpstr>[例题4]     已知 ABC给定一平面，试过点C作属于该平面的正平线，过点A作属于该平面 的水平线。</vt:lpstr>
      <vt:lpstr>[例题5]      已知点E 在ABC平面上，且点E距离H面15，距离V 面10，试求点E的投影。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第二章(3) 平面</dc:title>
  <dc:creator>王颖</dc:creator>
  <cp:lastModifiedBy>孙正凤</cp:lastModifiedBy>
  <cp:revision>160</cp:revision>
  <dcterms:created xsi:type="dcterms:W3CDTF">1999-07-10T07:55:00Z</dcterms:created>
  <dcterms:modified xsi:type="dcterms:W3CDTF">2019-09-25T10:46:06Z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