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tags/tag2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2.xml" ContentType="application/vnd.openxmlformats-officedocument.presentationml.tags+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67" r:id="rId3"/>
  </p:sldMasterIdLst>
  <p:notesMasterIdLst>
    <p:notesMasterId r:id="rId40"/>
  </p:notesMasterIdLst>
  <p:sldIdLst>
    <p:sldId id="369" r:id="rId4"/>
    <p:sldId id="313" r:id="rId5"/>
    <p:sldId id="370" r:id="rId6"/>
    <p:sldId id="372" r:id="rId7"/>
    <p:sldId id="373" r:id="rId8"/>
    <p:sldId id="385" r:id="rId9"/>
    <p:sldId id="361" r:id="rId10"/>
    <p:sldId id="376" r:id="rId11"/>
    <p:sldId id="377" r:id="rId12"/>
    <p:sldId id="378" r:id="rId13"/>
    <p:sldId id="379" r:id="rId14"/>
    <p:sldId id="380" r:id="rId15"/>
    <p:sldId id="320" r:id="rId16"/>
    <p:sldId id="323" r:id="rId17"/>
    <p:sldId id="365" r:id="rId18"/>
    <p:sldId id="324" r:id="rId19"/>
    <p:sldId id="381" r:id="rId20"/>
    <p:sldId id="382" r:id="rId21"/>
    <p:sldId id="366" r:id="rId22"/>
    <p:sldId id="364" r:id="rId23"/>
    <p:sldId id="386" r:id="rId24"/>
    <p:sldId id="335" r:id="rId25"/>
    <p:sldId id="345" r:id="rId26"/>
    <p:sldId id="363" r:id="rId27"/>
    <p:sldId id="346" r:id="rId28"/>
    <p:sldId id="347" r:id="rId29"/>
    <p:sldId id="348" r:id="rId30"/>
    <p:sldId id="349" r:id="rId31"/>
    <p:sldId id="350" r:id="rId32"/>
    <p:sldId id="351" r:id="rId33"/>
    <p:sldId id="352" r:id="rId34"/>
    <p:sldId id="353" r:id="rId35"/>
    <p:sldId id="362" r:id="rId36"/>
    <p:sldId id="383" r:id="rId37"/>
    <p:sldId id="384" r:id="rId38"/>
    <p:sldId id="358" r:id="rId39"/>
  </p:sldIdLst>
  <p:sldSz cx="9144000" cy="6858000" type="screen4x3"/>
  <p:notesSz cx="6858000" cy="9144000"/>
  <p:embeddedFontLst>
    <p:embeddedFont>
      <p:font typeface="华文行楷" pitchFamily="2" charset="-122"/>
      <p:regular r:id="rId41"/>
    </p:embeddedFont>
    <p:embeddedFont>
      <p:font typeface="Impact" pitchFamily="34" charset="0"/>
      <p:regular r:id="rId42"/>
    </p:embeddedFont>
    <p:embeddedFont>
      <p:font typeface="Arial Unicode MS" pitchFamily="34" charset="-122"/>
      <p:regular r:id="rId43"/>
    </p:embeddedFont>
    <p:embeddedFont>
      <p:font typeface="隶书" pitchFamily="49" charset="-122"/>
      <p:regular r:id="rId44"/>
    </p:embeddedFont>
    <p:embeddedFont>
      <p:font typeface="Calibri" pitchFamily="34" charset="0"/>
      <p:regular r:id="rId45"/>
      <p:bold r:id="rId46"/>
      <p:italic r:id="rId47"/>
      <p:boldItalic r:id="rId48"/>
    </p:embeddedFont>
    <p:embeddedFont>
      <p:font typeface="微软雅黑" pitchFamily="34" charset="-122"/>
      <p:regular r:id="rId49"/>
      <p:bold r:id="rId50"/>
    </p:embeddedFont>
    <p:embeddedFont>
      <p:font typeface="方正大黑简体" pitchFamily="2" charset="-122"/>
      <p:regular r:id="rId51"/>
    </p:embeddedFont>
    <p:embeddedFont>
      <p:font typeface="华康俪金黑W8" pitchFamily="49" charset="-122"/>
      <p:regular r:id="rId52"/>
    </p:embeddedFont>
    <p:embeddedFont>
      <p:font typeface="华康俪金黑W8(P)" pitchFamily="34" charset="-122"/>
      <p:regular r:id="rId5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7E"/>
    <a:srgbClr val="0000FF"/>
    <a:srgbClr val="FFFFFF"/>
    <a:srgbClr val="FB8815"/>
    <a:srgbClr val="000000"/>
    <a:srgbClr val="FFE697"/>
    <a:srgbClr val="FFE38B"/>
    <a:srgbClr val="FFD347"/>
    <a:srgbClr val="0070C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1" autoAdjust="0"/>
    <p:restoredTop sz="47993" autoAdjust="0"/>
  </p:normalViewPr>
  <p:slideViewPr>
    <p:cSldViewPr>
      <p:cViewPr>
        <p:scale>
          <a:sx n="50" d="100"/>
          <a:sy n="50" d="100"/>
        </p:scale>
        <p:origin x="-850" y="845"/>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11.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B1D57-6DC9-4F58-BD49-30514847B964}" type="datetimeFigureOut">
              <a:rPr lang="zh-CN" altLang="en-US" smtClean="0"/>
              <a:t>2015-11-12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A0923A-DC38-429D-822A-1A1A9B193FE5}" type="slidenum">
              <a:rPr lang="zh-CN" altLang="en-US" smtClean="0"/>
              <a:t>‹#›</a:t>
            </a:fld>
            <a:endParaRPr lang="zh-CN" altLang="en-US"/>
          </a:p>
        </p:txBody>
      </p:sp>
    </p:spTree>
    <p:extLst>
      <p:ext uri="{BB962C8B-B14F-4D97-AF65-F5344CB8AC3E}">
        <p14:creationId xmlns:p14="http://schemas.microsoft.com/office/powerpoint/2010/main" val="229792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A5A3673F-155E-46F6-A56C-CC4AB53824AA}" type="slidenum">
              <a:rPr lang="en-US" altLang="zh-CN" sz="1200" smtClean="0">
                <a:latin typeface="Arial" charset="0"/>
              </a:rPr>
              <a:pPr eaLnBrk="1" hangingPunct="1"/>
              <a:t>1</a:t>
            </a:fld>
            <a:endParaRPr lang="en-US" altLang="zh-CN" sz="1200"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又通过问题“冲突后能立即重传吗”，引导学员提出随机退避的基本思想，并深入讨论本次课教学难点：二进制指数退避算法</a:t>
            </a:r>
          </a:p>
          <a:p>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10</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2060"/>
                </a:solidFill>
                <a:latin typeface="华康俪金黑W8(P)" pitchFamily="34" charset="-122"/>
                <a:ea typeface="华康俪金黑W8(P)" pitchFamily="34" charset="-122"/>
              </a:rPr>
              <a:t>这样，在引导和启发学员的过程中逐步完成</a:t>
            </a:r>
            <a:r>
              <a:rPr lang="en-US" altLang="zh-CN" sz="1200" dirty="0" smtClean="0">
                <a:solidFill>
                  <a:srgbClr val="002060"/>
                </a:solidFill>
                <a:latin typeface="华康俪金黑W8(P)" pitchFamily="34" charset="-122"/>
                <a:ea typeface="华康俪金黑W8(P)" pitchFamily="34" charset="-122"/>
              </a:rPr>
              <a:t>CSMA/CD</a:t>
            </a:r>
            <a:r>
              <a:rPr lang="zh-CN" altLang="en-US" sz="1200" dirty="0" smtClean="0">
                <a:solidFill>
                  <a:srgbClr val="002060"/>
                </a:solidFill>
                <a:latin typeface="华康俪金黑W8(P)" pitchFamily="34" charset="-122"/>
                <a:ea typeface="华康俪金黑W8(P)" pitchFamily="34" charset="-122"/>
              </a:rPr>
              <a:t>协议的基本流程</a:t>
            </a:r>
          </a:p>
          <a:p>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11</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最后分析</a:t>
            </a:r>
            <a:r>
              <a:rPr lang="en-US" altLang="zh-CN" dirty="0" smtClean="0"/>
              <a:t>CSMA/CD</a:t>
            </a:r>
            <a:r>
              <a:rPr lang="zh-CN" altLang="en-US" dirty="0" smtClean="0"/>
              <a:t>成功的原因，并提出新的课题，鼓励学员进行改进，激发学生的创新热情</a:t>
            </a:r>
          </a:p>
          <a:p>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12</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A5A3673F-155E-46F6-A56C-CC4AB53824AA}" type="slidenum">
              <a:rPr lang="en-US" altLang="zh-CN" sz="1200" smtClean="0">
                <a:latin typeface="Arial" charset="0"/>
              </a:rPr>
              <a:pPr eaLnBrk="1" hangingPunct="1"/>
              <a:t>13</a:t>
            </a:fld>
            <a:endParaRPr lang="en-US" altLang="zh-CN" sz="1200"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教员：上次课我们讨论了当多个站点共享同一个广播信道进行通信时会有什么问题</a:t>
            </a:r>
            <a:endParaRPr lang="en-US" altLang="zh-CN" dirty="0" smtClean="0"/>
          </a:p>
          <a:p>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教员：安静，大家以实际行动非常生动地回答了这个问题。由于你们同时回答问题，声音混在了一起，谁也听不清楚。</a:t>
            </a:r>
            <a:endParaRPr lang="en-US" altLang="zh-CN" b="1" dirty="0" smtClean="0"/>
          </a:p>
          <a:p>
            <a:r>
              <a:rPr lang="zh-CN" altLang="en-US" dirty="0" smtClean="0"/>
              <a:t>在计算机网络中同样存在这样的问题，当多个站点同时发送数据时，由于信号互相叠加，接收到的信号会严重失真，最终导致通信失败。我们说站点之间的通信发生了冲突。</a:t>
            </a:r>
            <a:endParaRPr lang="en-US" altLang="zh-CN" dirty="0"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6353977-DE10-4385-BB88-324F18DDE1BD}" type="slidenum">
              <a:rPr lang="en-US" altLang="zh-CN" sz="1200" smtClean="0">
                <a:latin typeface="Arial" charset="0"/>
              </a:rPr>
              <a:pPr eaLnBrk="1" hangingPunct="1"/>
              <a:t>14</a:t>
            </a:fld>
            <a:endParaRPr lang="en-US" altLang="zh-CN" sz="120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上次课我们已经知道使用时分多址、频分多址等技术可以将一个共享的广播信道划分为多个子信道，每个站点固定使用其中的一个子信道发送数据，就可以完全避免冲突。</a:t>
            </a:r>
            <a:endParaRPr lang="en-US" altLang="zh-CN" dirty="0" smtClean="0"/>
          </a:p>
          <a:p>
            <a:r>
              <a:rPr lang="zh-CN" altLang="en-US" dirty="0" smtClean="0"/>
              <a:t>但是计算机的通信具有高度的突发性，有时这台计算机发送数据，有时那台计算机发送数据，当不是每台计算机都在时时刻刻发送数据时，这种方法会有什么问题？</a:t>
            </a:r>
            <a:endParaRPr lang="en-US" altLang="zh-CN" dirty="0" smtClean="0"/>
          </a:p>
          <a:p>
            <a:r>
              <a:rPr lang="zh-CN" altLang="en-US" dirty="0" smtClean="0"/>
              <a:t>教员：对于突发业务，信道利用率低！（</a:t>
            </a:r>
            <a:r>
              <a:rPr lang="en-US" altLang="zh-CN" dirty="0" smtClean="0"/>
              <a:t>PPT</a:t>
            </a:r>
            <a:r>
              <a:rPr lang="zh-CN" altLang="en-US" dirty="0" smtClean="0"/>
              <a:t>）特别是当只有一个站点有大量数据发送时，它也只能使用其中的一个子信道发送数据。</a:t>
            </a:r>
            <a:endParaRPr lang="en-US" altLang="zh-CN" dirty="0" smtClean="0"/>
          </a:p>
          <a:p>
            <a:r>
              <a:rPr lang="zh-CN" altLang="en-US" dirty="0" smtClean="0"/>
              <a:t>我们能不能</a:t>
            </a:r>
            <a:r>
              <a:rPr lang="zh-CN" altLang="en-US" b="0" dirty="0" smtClean="0"/>
              <a:t>针对计算机通信具有高度突发性的特点，采用一种随机使用信道的方法</a:t>
            </a:r>
            <a:r>
              <a:rPr lang="zh-CN" altLang="en-US" sz="1200" b="0" dirty="0" smtClean="0">
                <a:solidFill>
                  <a:srgbClr val="00487E"/>
                </a:solidFill>
                <a:latin typeface="微软雅黑" panose="020B0503020204020204" pitchFamily="34" charset="-122"/>
                <a:ea typeface="微软雅黑" panose="020B0503020204020204" pitchFamily="34" charset="-122"/>
              </a:rPr>
              <a:t>，偶尔发生冲突再想办法解决</a:t>
            </a:r>
            <a:r>
              <a:rPr lang="zh-CN" altLang="en-US" b="0" dirty="0" smtClean="0"/>
              <a:t>呢？</a:t>
            </a:r>
            <a:endParaRPr lang="en-US" altLang="zh-CN" dirty="0"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6353977-DE10-4385-BB88-324F18DDE1BD}" type="slidenum">
              <a:rPr lang="en-US" altLang="zh-CN" sz="1200" smtClean="0">
                <a:latin typeface="Arial" charset="0"/>
              </a:rPr>
              <a:pPr eaLnBrk="1" hangingPunct="1"/>
              <a:t>15</a:t>
            </a:fld>
            <a:endParaRPr lang="en-US" altLang="zh-CN" sz="120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为了启发大家的思路，我们可以类比一个没有主持人的圆桌会议。假设，每个人说话，所有人都听得见，但是当两个以上的人同时说话时，谁都听不清，就像刚才发生的一样。大家能不能从这个问题的解决中找到灵感来解决计算机之间通信的问题？</a:t>
            </a:r>
            <a:endParaRPr lang="en-US" altLang="zh-CN" dirty="0"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9B73A41-3EFE-4243-85D3-F7B7F829BEF2}" type="slidenum">
              <a:rPr lang="en-US" altLang="zh-CN" sz="1200" smtClean="0">
                <a:latin typeface="Arial" charset="0"/>
              </a:rPr>
              <a:pPr eaLnBrk="1" hangingPunct="1"/>
              <a:t>16</a:t>
            </a:fld>
            <a:endParaRPr lang="en-US" altLang="zh-CN" sz="120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ECB4C2A-5A8A-45EF-908E-1501037B32DF}" type="slidenum">
              <a:rPr lang="en-US" altLang="zh-CN" sz="1200" smtClean="0">
                <a:solidFill>
                  <a:prstClr val="black"/>
                </a:solidFill>
                <a:latin typeface="Arial" charset="0"/>
              </a:rPr>
              <a:pPr eaLnBrk="1" hangingPunct="1"/>
              <a:t>17</a:t>
            </a:fld>
            <a:endParaRPr lang="en-US" altLang="zh-CN" sz="1200"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ECB4C2A-5A8A-45EF-908E-1501037B32DF}" type="slidenum">
              <a:rPr lang="en-US" altLang="zh-CN" sz="1200" smtClean="0">
                <a:solidFill>
                  <a:prstClr val="black"/>
                </a:solidFill>
                <a:latin typeface="Arial" charset="0"/>
              </a:rPr>
              <a:pPr eaLnBrk="1" hangingPunct="1"/>
              <a:t>18</a:t>
            </a:fld>
            <a:endParaRPr lang="en-US" altLang="zh-CN" sz="1200"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非常简单，但性能价格比比较高。</a:t>
            </a:r>
            <a:endParaRPr lang="zh-CN"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正是由于以太网的简单性和优越的性能价格比，使得它从当年众多技术中脱颖而出，力克群雄，几乎完全占领了有线局域网的市场。</a:t>
            </a:r>
            <a:endParaRPr lang="zh-CN" altLang="en-US" dirty="0"/>
          </a:p>
        </p:txBody>
      </p:sp>
      <p:sp>
        <p:nvSpPr>
          <p:cNvPr id="4" name="灯片编号占位符 3"/>
          <p:cNvSpPr>
            <a:spLocks noGrp="1"/>
          </p:cNvSpPr>
          <p:nvPr>
            <p:ph type="sldNum" sz="quarter" idx="10"/>
          </p:nvPr>
        </p:nvSpPr>
        <p:spPr/>
        <p:txBody>
          <a:bodyPr/>
          <a:lstStyle/>
          <a:p>
            <a:pPr>
              <a:defRPr/>
            </a:pPr>
            <a:fld id="{E6C8C04C-ACAE-4078-9074-551E53CD6B8D}" type="slidenum">
              <a:rPr lang="en-US" altLang="zh-CN" smtClean="0"/>
              <a:pPr>
                <a:defRPr/>
              </a:pPr>
              <a:t>19</a:t>
            </a:fld>
            <a:endParaRPr lang="en-US" altLang="zh-CN"/>
          </a:p>
        </p:txBody>
      </p:sp>
    </p:spTree>
    <p:extLst>
      <p:ext uri="{BB962C8B-B14F-4D97-AF65-F5344CB8AC3E}">
        <p14:creationId xmlns:p14="http://schemas.microsoft.com/office/powerpoint/2010/main" val="143950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2</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可以说以太网的发明在计算机网络的发展史上是一个里程碑式，它的发明者鲍勃</a:t>
            </a:r>
            <a:r>
              <a:rPr lang="zh-CN" altLang="en-US" baseline="0" dirty="0" smtClean="0"/>
              <a:t>梅特卡夫，</a:t>
            </a:r>
            <a:r>
              <a:rPr lang="en-US" altLang="zh-CN" baseline="0" dirty="0" smtClean="0"/>
              <a:t>2013</a:t>
            </a:r>
            <a:r>
              <a:rPr lang="zh-CN" altLang="en-US" baseline="0" dirty="0" smtClean="0"/>
              <a:t>年入选</a:t>
            </a:r>
            <a:r>
              <a:rPr lang="zh-CN" altLang="en-US" dirty="0" smtClean="0"/>
              <a:t>英特网名人堂以纪念他的伟大贡献。他设计的这个</a:t>
            </a:r>
            <a:r>
              <a:rPr lang="en-US" altLang="zh-CN" dirty="0" smtClean="0"/>
              <a:t>CSMA/CD</a:t>
            </a:r>
            <a:r>
              <a:rPr lang="zh-CN" altLang="en-US" dirty="0" smtClean="0"/>
              <a:t>协议，现在就安装在在坐的每个人电脑网卡之中。</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如果你们要是早生</a:t>
            </a:r>
            <a:r>
              <a:rPr lang="en-US" altLang="zh-CN" dirty="0" smtClean="0"/>
              <a:t>30</a:t>
            </a:r>
            <a:r>
              <a:rPr lang="zh-CN" altLang="en-US" dirty="0" smtClean="0"/>
              <a:t>年，也许发明以太网的就是你们。</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要想成功第一就是要有好的点子，也就是说要有创新思想。点子你们已经有了，但是只有好的点子是不够的，还要有细致和扎实的工作，往往细节决定成败。</a:t>
            </a:r>
            <a:endParaRPr lang="zh-CN" altLang="en-US" dirty="0"/>
          </a:p>
        </p:txBody>
      </p:sp>
      <p:sp>
        <p:nvSpPr>
          <p:cNvPr id="4" name="灯片编号占位符 3"/>
          <p:cNvSpPr>
            <a:spLocks noGrp="1"/>
          </p:cNvSpPr>
          <p:nvPr>
            <p:ph type="sldNum" sz="quarter" idx="10"/>
          </p:nvPr>
        </p:nvSpPr>
        <p:spPr/>
        <p:txBody>
          <a:bodyPr/>
          <a:lstStyle/>
          <a:p>
            <a:pPr>
              <a:defRPr/>
            </a:pPr>
            <a:fld id="{E6C8C04C-ACAE-4078-9074-551E53CD6B8D}" type="slidenum">
              <a:rPr lang="en-US" altLang="zh-CN" smtClean="0"/>
              <a:pPr>
                <a:defRPr/>
              </a:pPr>
              <a:t>20</a:t>
            </a:fld>
            <a:endParaRPr lang="en-US" altLang="zh-CN"/>
          </a:p>
        </p:txBody>
      </p:sp>
    </p:spTree>
    <p:extLst>
      <p:ext uri="{BB962C8B-B14F-4D97-AF65-F5344CB8AC3E}">
        <p14:creationId xmlns:p14="http://schemas.microsoft.com/office/powerpoint/2010/main" val="2134373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ECB4C2A-5A8A-45EF-908E-1501037B32DF}" type="slidenum">
              <a:rPr lang="en-US" altLang="zh-CN" sz="1200" smtClean="0">
                <a:solidFill>
                  <a:prstClr val="black"/>
                </a:solidFill>
                <a:latin typeface="Arial" charset="0"/>
              </a:rPr>
              <a:pPr eaLnBrk="1" hangingPunct="1"/>
              <a:t>21</a:t>
            </a:fld>
            <a:endParaRPr lang="en-US" altLang="zh-CN" sz="1200"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现在我们一起再仔细地研究一下这个问题，看我们能不能把整个协议工作过程用流程图画出来。（开始画图）</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首先我们看看有没有数据要发送</a:t>
            </a:r>
            <a:r>
              <a:rPr lang="en-US" altLang="zh-CN" dirty="0" smtClean="0"/>
              <a:t>…</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FA903034-A28B-44E0-93A5-EE28947FC241}" type="slidenum">
              <a:rPr lang="en-US" altLang="zh-CN" sz="1200" smtClean="0">
                <a:latin typeface="Arial" charset="0"/>
              </a:rPr>
              <a:pPr eaLnBrk="1" hangingPunct="1"/>
              <a:t>22</a:t>
            </a:fld>
            <a:endParaRPr lang="en-US" altLang="zh-CN" sz="1200" smtClean="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讲解载波监听，并画图。</a:t>
            </a:r>
            <a:endParaRPr lang="en-US" altLang="zh-CN" dirty="0" smtClean="0"/>
          </a:p>
          <a:p>
            <a:pPr eaLnBrk="1" hangingPunct="1"/>
            <a:r>
              <a:rPr lang="zh-CN" altLang="en-US" dirty="0" smtClean="0"/>
              <a:t>教员：载波监听能完全避免碰撞吗？</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908E3CD8-83A5-4E38-942B-E807D51E45E4}" type="slidenum">
              <a:rPr lang="en-US" altLang="zh-CN" sz="1200" smtClean="0">
                <a:latin typeface="Arial" charset="0"/>
              </a:rPr>
              <a:pPr eaLnBrk="1" hangingPunct="1"/>
              <a:t>23</a:t>
            </a:fld>
            <a:endParaRPr lang="en-US" altLang="zh-CN" sz="1200" smtClean="0">
              <a:latin typeface="Arial" charset="0"/>
            </a:endParaRPr>
          </a:p>
        </p:txBody>
      </p:sp>
      <p:sp>
        <p:nvSpPr>
          <p:cNvPr id="46083" name="Rectangle 2"/>
          <p:cNvSpPr>
            <a:spLocks noGrp="1" noRot="1" noChangeAspect="1" noChangeArrowheads="1" noTextEdit="1"/>
          </p:cNvSpPr>
          <p:nvPr>
            <p:ph type="sldImg"/>
          </p:nvPr>
        </p:nvSpPr>
        <p:spPr>
          <a:xfrm>
            <a:off x="1144588" y="684213"/>
            <a:ext cx="4572000" cy="3429000"/>
          </a:xfrm>
          <a:ln/>
        </p:spPr>
      </p:sp>
      <p:sp>
        <p:nvSpPr>
          <p:cNvPr id="46084"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传播时延就信号在信道上传播所花的时间。而传输时延是计算机将数据全部推送到信道上的时间，也叫发送时延。声音从我这里传播到你的耳朵所花的时间是就是传播时延，而我把一句话全部讲完所花的时间是传输时延。</a:t>
            </a:r>
            <a:endParaRPr lang="en-US" altLang="zh-CN" dirty="0" smtClean="0"/>
          </a:p>
          <a:p>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908E3CD8-83A5-4E38-942B-E807D51E45E4}" type="slidenum">
              <a:rPr lang="en-US" altLang="zh-CN" sz="1200" smtClean="0">
                <a:latin typeface="Arial" charset="0"/>
              </a:rPr>
              <a:pPr eaLnBrk="1" hangingPunct="1"/>
              <a:t>24</a:t>
            </a:fld>
            <a:endParaRPr lang="en-US" altLang="zh-CN" sz="1200" smtClean="0">
              <a:latin typeface="Arial" charset="0"/>
            </a:endParaRPr>
          </a:p>
        </p:txBody>
      </p:sp>
      <p:sp>
        <p:nvSpPr>
          <p:cNvPr id="46083" name="Rectangle 2"/>
          <p:cNvSpPr>
            <a:spLocks noGrp="1" noRot="1" noChangeAspect="1" noChangeArrowheads="1" noTextEdit="1"/>
          </p:cNvSpPr>
          <p:nvPr>
            <p:ph type="sldImg"/>
          </p:nvPr>
        </p:nvSpPr>
        <p:spPr>
          <a:xfrm>
            <a:off x="1144588" y="684213"/>
            <a:ext cx="4572000" cy="3429000"/>
          </a:xfrm>
          <a:ln/>
        </p:spPr>
      </p:sp>
      <p:sp>
        <p:nvSpPr>
          <p:cNvPr id="46084"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olidFill>
                  <a:schemeClr val="tx1"/>
                </a:solidFill>
              </a:rPr>
              <a:t>太快，大家可能没有看清楚。我们这里用一个时空图将信号传播过程的每一时刻记录下来，后面分析起来就很方便了。</a:t>
            </a:r>
            <a:endParaRPr lang="en-US" altLang="zh-CN" dirty="0" smtClean="0">
              <a:solidFill>
                <a:schemeClr val="tx1"/>
              </a:solidFill>
            </a:endParaRPr>
          </a:p>
          <a:p>
            <a:r>
              <a:rPr lang="zh-CN" altLang="en-US" dirty="0" smtClean="0">
                <a:solidFill>
                  <a:schemeClr val="tx1"/>
                </a:solidFill>
              </a:rPr>
              <a:t>我们再看一遍整个过程的动画，大家要注意时空图是如何记录信号传播的过程的。</a:t>
            </a:r>
            <a:endParaRPr lang="en-US" altLang="zh-CN" dirty="0" smtClean="0">
              <a:solidFill>
                <a:schemeClr val="tx1"/>
              </a:solidFill>
            </a:endParaRPr>
          </a:p>
          <a:p>
            <a:r>
              <a:rPr lang="zh-CN" altLang="en-US" dirty="0" smtClean="0">
                <a:solidFill>
                  <a:schemeClr val="tx1"/>
                </a:solidFill>
              </a:rPr>
              <a:t>我们将单程端到端传播时延记为</a:t>
            </a:r>
            <a:r>
              <a:rPr lang="zh-CN" altLang="en-US" sz="1200" b="0" i="1" dirty="0" smtClean="0">
                <a:solidFill>
                  <a:schemeClr val="tx1"/>
                </a:solidFill>
                <a:latin typeface="微软雅黑" panose="020B0503020204020204" pitchFamily="34" charset="-122"/>
                <a:ea typeface="微软雅黑" panose="020B0503020204020204" pitchFamily="34" charset="-122"/>
                <a:sym typeface="Symbol" pitchFamily="18" charset="2"/>
              </a:rPr>
              <a:t></a:t>
            </a:r>
            <a:r>
              <a:rPr lang="zh-CN" altLang="en-US" dirty="0" smtClean="0">
                <a:solidFill>
                  <a:schemeClr val="tx1"/>
                </a:solidFill>
              </a:rPr>
              <a:t>。 </a:t>
            </a:r>
            <a:endParaRPr lang="en-US" altLang="zh-CN" dirty="0" smtClean="0">
              <a:solidFill>
                <a:schemeClr val="tx1"/>
              </a:solidFill>
            </a:endParaRPr>
          </a:p>
          <a:p>
            <a:r>
              <a:rPr lang="zh-CN" altLang="en-US" sz="1200" b="0" dirty="0" smtClean="0">
                <a:solidFill>
                  <a:schemeClr val="tx1"/>
                </a:solidFill>
                <a:latin typeface="微软雅黑" panose="020B0503020204020204" pitchFamily="34" charset="-122"/>
                <a:ea typeface="微软雅黑" panose="020B0503020204020204" pitchFamily="34" charset="-122"/>
              </a:rPr>
              <a:t>教员：</a:t>
            </a:r>
            <a:r>
              <a:rPr lang="en-US" altLang="zh-CN" sz="1200" b="0" dirty="0" smtClean="0">
                <a:solidFill>
                  <a:schemeClr val="tx1"/>
                </a:solidFill>
                <a:latin typeface="微软雅黑" panose="020B0503020204020204" pitchFamily="34" charset="-122"/>
                <a:ea typeface="微软雅黑" panose="020B0503020204020204" pitchFamily="34" charset="-122"/>
              </a:rPr>
              <a:t>A</a:t>
            </a:r>
            <a:r>
              <a:rPr lang="zh-CN" altLang="en-US" sz="1200" b="0" dirty="0" smtClean="0">
                <a:solidFill>
                  <a:schemeClr val="tx1"/>
                </a:solidFill>
                <a:latin typeface="微软雅黑" panose="020B0503020204020204" pitchFamily="34" charset="-122"/>
                <a:ea typeface="微软雅黑" panose="020B0503020204020204" pitchFamily="34" charset="-122"/>
              </a:rPr>
              <a:t>发送的信号最多要多长时间所有站点才能监听到？</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r>
              <a:rPr lang="zh-CN" altLang="en-US" sz="1200" b="0" dirty="0" smtClean="0">
                <a:solidFill>
                  <a:schemeClr val="tx1"/>
                </a:solidFill>
                <a:latin typeface="微软雅黑" panose="020B0503020204020204" pitchFamily="34" charset="-122"/>
                <a:ea typeface="微软雅黑" panose="020B0503020204020204" pitchFamily="34" charset="-122"/>
              </a:rPr>
              <a:t>教员：要最多</a:t>
            </a:r>
            <a:r>
              <a:rPr lang="zh-CN" altLang="en-US" sz="1200" b="0" i="1" dirty="0" smtClean="0">
                <a:solidFill>
                  <a:schemeClr val="tx1"/>
                </a:solidFill>
                <a:latin typeface="微软雅黑" panose="020B0503020204020204" pitchFamily="34" charset="-122"/>
                <a:ea typeface="微软雅黑" panose="020B0503020204020204" pitchFamily="34" charset="-122"/>
                <a:sym typeface="Symbol" pitchFamily="18" charset="2"/>
              </a:rPr>
              <a:t></a:t>
            </a:r>
            <a:r>
              <a:rPr lang="zh-CN" altLang="en-US" sz="1200" b="0" i="0" dirty="0" smtClean="0">
                <a:solidFill>
                  <a:schemeClr val="tx1"/>
                </a:solidFill>
                <a:latin typeface="微软雅黑" panose="020B0503020204020204" pitchFamily="34" charset="-122"/>
                <a:ea typeface="微软雅黑" panose="020B0503020204020204" pitchFamily="34" charset="-122"/>
                <a:sym typeface="Symbol" pitchFamily="18" charset="2"/>
              </a:rPr>
              <a:t>时间，因此</a:t>
            </a:r>
            <a:r>
              <a:rPr lang="zh-CN" altLang="en-US" sz="1200" b="0" i="0" dirty="0" smtClean="0">
                <a:solidFill>
                  <a:schemeClr val="tx1"/>
                </a:solidFill>
                <a:latin typeface="微软雅黑" panose="020B0503020204020204" pitchFamily="34" charset="-122"/>
                <a:ea typeface="微软雅黑" panose="020B0503020204020204" pitchFamily="34" charset="-122"/>
              </a:rPr>
              <a:t>在开始</a:t>
            </a:r>
            <a:r>
              <a:rPr lang="zh-CN" altLang="en-US" sz="1200" b="0" dirty="0" smtClean="0">
                <a:solidFill>
                  <a:schemeClr val="tx1"/>
                </a:solidFill>
                <a:latin typeface="微软雅黑" panose="020B0503020204020204" pitchFamily="34" charset="-122"/>
                <a:ea typeface="微软雅黑" panose="020B0503020204020204" pitchFamily="34" charset="-122"/>
              </a:rPr>
              <a:t>发送数据后的</a:t>
            </a:r>
            <a:r>
              <a:rPr lang="zh-CN" altLang="en-US" sz="1200" b="0" i="1" dirty="0" smtClean="0">
                <a:solidFill>
                  <a:schemeClr val="tx1"/>
                </a:solidFill>
                <a:latin typeface="微软雅黑" panose="020B0503020204020204" pitchFamily="34" charset="-122"/>
                <a:ea typeface="微软雅黑" panose="020B0503020204020204" pitchFamily="34" charset="-122"/>
                <a:sym typeface="Symbol" pitchFamily="18" charset="2"/>
              </a:rPr>
              <a:t></a:t>
            </a:r>
            <a:r>
              <a:rPr lang="zh-CN" altLang="en-US" sz="1200" b="0" dirty="0" smtClean="0">
                <a:solidFill>
                  <a:schemeClr val="tx1"/>
                </a:solidFill>
                <a:latin typeface="微软雅黑" panose="020B0503020204020204" pitchFamily="34" charset="-122"/>
                <a:ea typeface="微软雅黑" panose="020B0503020204020204" pitchFamily="34" charset="-122"/>
              </a:rPr>
              <a:t> 时间内可能会有其它站点监听到信道空闲，发送数据而导致冲突，那么</a:t>
            </a:r>
            <a:r>
              <a:rPr lang="zh-CN" altLang="en-US" sz="1200" b="0" i="1" dirty="0" smtClean="0">
                <a:solidFill>
                  <a:schemeClr val="tx1"/>
                </a:solidFill>
                <a:latin typeface="微软雅黑" panose="020B0503020204020204" pitchFamily="34" charset="-122"/>
                <a:ea typeface="微软雅黑" panose="020B0503020204020204" pitchFamily="34" charset="-122"/>
                <a:sym typeface="Symbol" pitchFamily="18" charset="2"/>
              </a:rPr>
              <a:t></a:t>
            </a:r>
            <a:r>
              <a:rPr lang="zh-CN" altLang="en-US" sz="1200" b="0" dirty="0" smtClean="0">
                <a:solidFill>
                  <a:schemeClr val="tx1"/>
                </a:solidFill>
                <a:latin typeface="微软雅黑" panose="020B0503020204020204" pitchFamily="34" charset="-122"/>
                <a:ea typeface="微软雅黑" panose="020B0503020204020204" pitchFamily="34" charset="-122"/>
              </a:rPr>
              <a:t> 越大，发生冲突的概率就怎么样？（板书）</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教员：因此，这个端到端传播时延是一个非常重要的参数</a:t>
            </a:r>
            <a:endParaRPr lang="en-US" altLang="zh-CN" dirty="0" smtClean="0">
              <a:solidFill>
                <a:schemeClr val="tx1"/>
              </a:solidFill>
            </a:endParaRPr>
          </a:p>
          <a:p>
            <a:r>
              <a:rPr lang="zh-CN" altLang="en-US" dirty="0" smtClean="0">
                <a:solidFill>
                  <a:schemeClr val="tx1"/>
                </a:solidFill>
              </a:rPr>
              <a:t>教员：冲突之后就要重传，那怎么知道冲突了呢？刚才大家的方法是：边发边听。计算机也是这样。通过硬件可以检测出两个信号叠加在一起时信号变化的异常，利用这种技术发送站点能及时检测到冲突。</a:t>
            </a:r>
            <a:endParaRPr lang="en-US" altLang="zh-CN" dirty="0" smtClean="0">
              <a:solidFill>
                <a:schemeClr val="tx1"/>
              </a:solidFill>
            </a:endParaRPr>
          </a:p>
          <a:p>
            <a:r>
              <a:rPr lang="zh-CN" altLang="en-US" dirty="0" smtClean="0">
                <a:solidFill>
                  <a:schemeClr val="tx1"/>
                </a:solidFill>
              </a:rPr>
              <a:t>由于发生了冲突，这些数据都是无效的，但它们会占用信道很长时间，浪费了信道资源。（切换）如果一检测到冲突就立即停止发送，信道就能很快恢复空闲，这样就能提高整个网络的性能。</a:t>
            </a:r>
            <a:endParaRPr lang="en-US" altLang="zh-CN" dirty="0" smtClean="0">
              <a:solidFill>
                <a:schemeClr val="tx1"/>
              </a:solidFill>
            </a:endParaRPr>
          </a:p>
          <a:p>
            <a:endParaRPr lang="zh-CN" altLang="zh-CN" dirty="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379BBAF3-0510-4097-B4AE-9080E9849338}" type="slidenum">
              <a:rPr lang="en-US" altLang="zh-CN" sz="1200" smtClean="0">
                <a:latin typeface="Arial" charset="0"/>
              </a:rPr>
              <a:pPr eaLnBrk="1" hangingPunct="1"/>
              <a:t>25</a:t>
            </a:fld>
            <a:endParaRPr lang="en-US" altLang="zh-CN" sz="1200"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教员：通过这种方法每次冲突对信道的占用最多持续多长时间？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教员：不是</a:t>
            </a:r>
            <a:r>
              <a:rPr lang="zh-CN" altLang="en-US" b="1" dirty="0" smtClean="0">
                <a:sym typeface="Symbol"/>
              </a:rPr>
              <a:t>，</a:t>
            </a:r>
            <a:r>
              <a:rPr lang="zh-CN" altLang="en-US" dirty="0" smtClean="0"/>
              <a:t>从图中可以看出每次冲突对信道的占用最多持续</a:t>
            </a:r>
            <a:r>
              <a:rPr lang="en-US" altLang="zh-CN" dirty="0" smtClean="0"/>
              <a:t>2</a:t>
            </a:r>
            <a:r>
              <a:rPr lang="zh-CN" altLang="en-US" dirty="0" smtClean="0">
                <a:sym typeface="Symbol"/>
              </a:rPr>
              <a:t></a:t>
            </a:r>
            <a:r>
              <a:rPr lang="zh-CN" altLang="en-US" dirty="0" smtClean="0"/>
              <a:t>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那么</a:t>
            </a:r>
            <a:r>
              <a:rPr lang="zh-CN" altLang="en-US" dirty="0" smtClean="0">
                <a:sym typeface="Symbol"/>
              </a:rPr>
              <a:t>越大，无效占用信道的时间就怎么样？</a:t>
            </a:r>
            <a:endParaRPr lang="en-US" altLang="zh-CN" dirty="0" smtClean="0">
              <a:sym typeface="Symbo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教员：因此边发送边听监听，检测到冲突就立即停止。（同时画图）</a:t>
            </a:r>
            <a:endParaRPr lang="en-US" altLang="zh-CN" dirty="0" smtClean="0"/>
          </a:p>
          <a:p>
            <a:r>
              <a:rPr lang="zh-CN" altLang="en-US" dirty="0" smtClean="0"/>
              <a:t>教员：既然信道恢复空闲了，接下来应该干什么？大家都知道了吧？</a:t>
            </a:r>
            <a:endParaRPr lang="en-US" altLang="zh-CN" dirty="0" smtClean="0"/>
          </a:p>
          <a:p>
            <a:r>
              <a:rPr lang="zh-CN" altLang="en-US" dirty="0" smtClean="0"/>
              <a:t>教员：大家迫切希望恢复通信的心情是可以理解的，但是如果冲突的站点都立即重传会有什么问题？</a:t>
            </a:r>
            <a:endParaRPr lang="en-US"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CE159F7F-4958-4262-B6E3-155DF0217B0D}" type="slidenum">
              <a:rPr lang="en-US" altLang="zh-CN" sz="1200" smtClean="0">
                <a:latin typeface="Arial" charset="0"/>
              </a:rPr>
              <a:pPr eaLnBrk="1" hangingPunct="1"/>
              <a:t>26</a:t>
            </a:fld>
            <a:endParaRPr lang="en-US" altLang="zh-CN" sz="1200" smtClean="0">
              <a:latin typeface="Arial" charset="0"/>
            </a:endParaRPr>
          </a:p>
        </p:txBody>
      </p:sp>
      <p:sp>
        <p:nvSpPr>
          <p:cNvPr id="48131" name="Rectangle 2"/>
          <p:cNvSpPr>
            <a:spLocks noGrp="1" noRot="1" noChangeAspect="1" noChangeArrowheads="1" noTextEdit="1"/>
          </p:cNvSpPr>
          <p:nvPr>
            <p:ph type="sldImg"/>
          </p:nvPr>
        </p:nvSpPr>
        <p:spPr>
          <a:xfrm>
            <a:off x="1144588" y="684213"/>
            <a:ext cx="4572000" cy="3429000"/>
          </a:xfrm>
          <a:ln/>
        </p:spPr>
      </p:sp>
      <p:sp>
        <p:nvSpPr>
          <p:cNvPr id="48132"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161D5608-80B5-49B9-A94C-424C0EFE4A5B}" type="slidenum">
              <a:rPr lang="en-US" altLang="zh-CN" sz="1200" smtClean="0">
                <a:latin typeface="Arial" charset="0"/>
              </a:rPr>
              <a:pPr eaLnBrk="1" hangingPunct="1"/>
              <a:t>27</a:t>
            </a:fld>
            <a:endParaRPr lang="en-US" altLang="zh-CN" sz="1200"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计算机网络中将这种推迟一段随机的时间行为称为退避，不能立即重传（板书）。可以有很多种实现方法，</a:t>
            </a:r>
            <a:r>
              <a:rPr lang="en-US" altLang="zh-CN" dirty="0" smtClean="0"/>
              <a:t>CSMA/CD</a:t>
            </a:r>
            <a:r>
              <a:rPr lang="zh-CN" altLang="en-US" dirty="0" smtClean="0"/>
              <a:t>的采用方法就是</a:t>
            </a:r>
            <a:r>
              <a:rPr lang="en-US" altLang="zh-CN" dirty="0" smtClean="0"/>
              <a:t>…</a:t>
            </a:r>
          </a:p>
          <a:p>
            <a:r>
              <a:rPr lang="zh-CN" altLang="en-US" dirty="0" smtClean="0"/>
              <a:t>注意重传时也要先监听信道，只有信道空闲才能发送。</a:t>
            </a:r>
            <a:endParaRPr lang="en-US" altLang="zh-CN" dirty="0" smtClean="0"/>
          </a:p>
          <a:p>
            <a:r>
              <a:rPr lang="zh-CN" altLang="en-US" dirty="0" smtClean="0"/>
              <a:t>我们希望单位退避时间要尽可能小，但要保证两站点选择不同的 </a:t>
            </a:r>
            <a:r>
              <a:rPr lang="en-US" altLang="zh-CN" dirty="0" smtClean="0"/>
              <a:t>r </a:t>
            </a:r>
            <a:r>
              <a:rPr lang="zh-CN" altLang="en-US" dirty="0" smtClean="0"/>
              <a:t>值时例如一个站点选</a:t>
            </a:r>
            <a:r>
              <a:rPr lang="en-US" altLang="zh-CN" dirty="0" smtClean="0"/>
              <a:t>0</a:t>
            </a:r>
            <a:r>
              <a:rPr lang="zh-CN" altLang="en-US" dirty="0" smtClean="0"/>
              <a:t>而另一个选</a:t>
            </a:r>
            <a:r>
              <a:rPr lang="en-US" altLang="zh-CN" dirty="0" smtClean="0"/>
              <a:t>1</a:t>
            </a:r>
            <a:r>
              <a:rPr lang="zh-CN" altLang="en-US" dirty="0" smtClean="0"/>
              <a:t>时，一定不会再发生冲突。</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教员：你们认为单位退避时间应该是多少？提示一下大家，我们刚才研究过两个站点发送时间相差小于多少时，就可能发生冲突？</a:t>
            </a:r>
            <a:endParaRPr lang="en-US"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CE159F7F-4958-4262-B6E3-155DF0217B0D}" type="slidenum">
              <a:rPr lang="en-US" altLang="zh-CN" sz="1200" smtClean="0">
                <a:latin typeface="Arial" charset="0"/>
              </a:rPr>
              <a:pPr eaLnBrk="1" hangingPunct="1"/>
              <a:t>28</a:t>
            </a:fld>
            <a:endParaRPr lang="en-US" altLang="zh-CN" sz="1200" smtClean="0">
              <a:latin typeface="Arial" charset="0"/>
            </a:endParaRPr>
          </a:p>
        </p:txBody>
      </p:sp>
      <p:sp>
        <p:nvSpPr>
          <p:cNvPr id="48131" name="Rectangle 2"/>
          <p:cNvSpPr>
            <a:spLocks noGrp="1" noRot="1" noChangeAspect="1" noChangeArrowheads="1" noTextEdit="1"/>
          </p:cNvSpPr>
          <p:nvPr>
            <p:ph type="sldImg"/>
          </p:nvPr>
        </p:nvSpPr>
        <p:spPr>
          <a:xfrm>
            <a:off x="1144588" y="684213"/>
            <a:ext cx="4572000" cy="3429000"/>
          </a:xfrm>
          <a:ln/>
        </p:spPr>
      </p:sp>
      <p:sp>
        <p:nvSpPr>
          <p:cNvPr id="48132"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161D5608-80B5-49B9-A94C-424C0EFE4A5B}" type="slidenum">
              <a:rPr lang="en-US" altLang="zh-CN" sz="1200" smtClean="0">
                <a:latin typeface="Arial" charset="0"/>
              </a:rPr>
              <a:pPr eaLnBrk="1" hangingPunct="1"/>
              <a:t>29</a:t>
            </a:fld>
            <a:endParaRPr lang="en-US" altLang="zh-CN" sz="1200"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因此要推迟</a:t>
            </a:r>
            <a:r>
              <a:rPr lang="en-US" altLang="zh-CN" dirty="0" smtClean="0"/>
              <a:t>r</a:t>
            </a:r>
            <a:r>
              <a:rPr lang="zh-CN" altLang="en-US" dirty="0" smtClean="0"/>
              <a:t>倍的</a:t>
            </a:r>
            <a:r>
              <a:rPr lang="en-US" altLang="zh-CN" dirty="0" smtClean="0"/>
              <a:t>2</a:t>
            </a:r>
            <a:r>
              <a:rPr lang="zh-CN" altLang="en-US" dirty="0" smtClean="0">
                <a:sym typeface="Symbol"/>
              </a:rPr>
              <a:t>时间（板书）。那么越大，重传前平均等待时间就怎么样？</a:t>
            </a:r>
            <a:endParaRPr lang="en-US" altLang="zh-CN" dirty="0" smtClean="0">
              <a:sym typeface="Symbol"/>
            </a:endParaRPr>
          </a:p>
          <a:p>
            <a:endParaRPr lang="en-US" altLang="zh-CN" b="1" dirty="0" smtClean="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教员：如何选择这个随机数 </a:t>
            </a:r>
            <a:r>
              <a:rPr lang="en-US" altLang="zh-CN" dirty="0" smtClean="0">
                <a:solidFill>
                  <a:srgbClr val="C00000"/>
                </a:solidFill>
              </a:rPr>
              <a:t>r</a:t>
            </a:r>
            <a:r>
              <a:rPr lang="en-US" altLang="zh-CN" dirty="0" smtClean="0"/>
              <a:t> </a:t>
            </a:r>
            <a:r>
              <a:rPr lang="zh-CN" altLang="en-US" dirty="0" smtClean="0"/>
              <a:t>呢？我们当然希望发生冲突的站点能够选择不同的</a:t>
            </a:r>
            <a:r>
              <a:rPr lang="en-US" altLang="zh-CN" dirty="0" smtClean="0"/>
              <a:t>r</a:t>
            </a:r>
            <a:r>
              <a:rPr lang="zh-CN" altLang="en-US" dirty="0" smtClean="0"/>
              <a:t>值。是从</a:t>
            </a:r>
            <a:r>
              <a:rPr lang="en-US" altLang="zh-CN" dirty="0" smtClean="0"/>
              <a:t>0</a:t>
            </a:r>
            <a:r>
              <a:rPr lang="zh-CN" altLang="en-US" dirty="0" smtClean="0"/>
              <a:t>～</a:t>
            </a:r>
            <a:r>
              <a:rPr lang="en-US" altLang="zh-CN" dirty="0" smtClean="0"/>
              <a:t>1</a:t>
            </a:r>
            <a:r>
              <a:rPr lang="zh-CN" altLang="en-US" dirty="0" smtClean="0"/>
              <a:t>之间选一个数，还是在</a:t>
            </a:r>
            <a:r>
              <a:rPr lang="en-US" altLang="zh-CN" dirty="0" smtClean="0"/>
              <a:t>0</a:t>
            </a:r>
            <a:r>
              <a:rPr lang="zh-CN" altLang="en-US" dirty="0" smtClean="0"/>
              <a:t>～</a:t>
            </a:r>
            <a:r>
              <a:rPr lang="en-US" altLang="zh-CN" dirty="0" smtClean="0"/>
              <a:t>100</a:t>
            </a:r>
            <a:r>
              <a:rPr lang="zh-CN" altLang="en-US" dirty="0" smtClean="0"/>
              <a:t>之间选一个数，还是在</a:t>
            </a:r>
            <a:r>
              <a:rPr lang="en-US" altLang="zh-CN" dirty="0" smtClean="0"/>
              <a:t>0</a:t>
            </a:r>
            <a:r>
              <a:rPr lang="zh-CN" altLang="en-US" dirty="0" smtClean="0"/>
              <a:t>～</a:t>
            </a:r>
            <a:r>
              <a:rPr lang="en-US" altLang="zh-CN" dirty="0" smtClean="0"/>
              <a:t>1</a:t>
            </a:r>
            <a:r>
              <a:rPr lang="zh-CN" altLang="en-US" dirty="0" smtClean="0"/>
              <a:t>万之间呢？</a:t>
            </a:r>
            <a:endParaRPr lang="en-US" altLang="zh-CN" dirty="0" smtClean="0"/>
          </a:p>
          <a:p>
            <a:r>
              <a:rPr lang="zh-CN" altLang="en-US" dirty="0" smtClean="0"/>
              <a:t>大家注意，发生冲突的不一定只有两个站点，而且这种情况还会经常发生。</a:t>
            </a:r>
            <a:endParaRPr lang="en-US" altLang="zh-CN" dirty="0" smtClean="0"/>
          </a:p>
          <a:p>
            <a:r>
              <a:rPr lang="en-US" altLang="zh-CN" dirty="0" smtClean="0"/>
              <a:t>(6)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我们的总体思路是</a:t>
            </a:r>
            <a:endParaRPr lang="en-US" altLang="zh-CN" dirty="0" smtClean="0"/>
          </a:p>
          <a:p>
            <a:r>
              <a:rPr lang="zh-CN" altLang="en-US" dirty="0" smtClean="0"/>
              <a:t>在教授计算机网络知识的过程中培养和训练学员的创新思维能力，鼓励和激发学员的创新精神和创新意识。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我们认为在本科阶段，并不要求学生设计出世界上没有的或最好的东西才，只要在教师的启发下学生能够自己提出或想到解决问题的方法就是创新。</a:t>
            </a:r>
            <a:endParaRPr lang="en-US" altLang="zh-CN" dirty="0" smtClean="0"/>
          </a:p>
          <a:p>
            <a:r>
              <a:rPr lang="zh-CN" altLang="en-US" dirty="0" smtClean="0"/>
              <a:t>因此在课程的教学过程中，我们是让学员充当系统的设计者，而不是知识灌输的被动对象。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让学员运用知识去解决问题，经历和感受前人的创新过程，将课堂教学转变成科学发现和科技创新的活动。</a:t>
            </a:r>
            <a:endParaRPr lang="en-US" altLang="zh-CN" dirty="0" smtClean="0"/>
          </a:p>
        </p:txBody>
      </p:sp>
      <p:sp>
        <p:nvSpPr>
          <p:cNvPr id="4" name="灯片编号占位符 3"/>
          <p:cNvSpPr>
            <a:spLocks noGrp="1"/>
          </p:cNvSpPr>
          <p:nvPr>
            <p:ph type="sldNum" sz="quarter" idx="10"/>
          </p:nvPr>
        </p:nvSpPr>
        <p:spPr/>
        <p:txBody>
          <a:bodyPr/>
          <a:lstStyle/>
          <a:p>
            <a:fld id="{CBA0923A-DC38-429D-822A-1A1A9B193FE5}" type="slidenum">
              <a:rPr lang="zh-CN" altLang="en-US" smtClean="0"/>
              <a:t>3</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1424A6D9-2AAA-484E-8F02-A40367466E07}" type="slidenum">
              <a:rPr lang="en-US" altLang="zh-CN" sz="1200" smtClean="0">
                <a:latin typeface="Arial" charset="0"/>
              </a:rPr>
              <a:pPr eaLnBrk="1" hangingPunct="1"/>
              <a:t>30</a:t>
            </a:fld>
            <a:endParaRPr lang="en-US" altLang="zh-CN" sz="1200" smtClean="0">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例如</a:t>
            </a:r>
            <a:r>
              <a:rPr lang="en-US" altLang="zh-CN" dirty="0" smtClean="0"/>
              <a:t>B</a:t>
            </a:r>
            <a:r>
              <a:rPr lang="zh-CN" altLang="en-US" dirty="0" smtClean="0"/>
              <a:t>在发送数据时，在这段时间内可能有多个站点都有数据要发送，它们必须等待信道空闲后才能发送。</a:t>
            </a:r>
            <a:endParaRPr lang="zh-CN"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90A24C68-9382-41F9-AD73-230D582D6349}" type="slidenum">
              <a:rPr lang="en-US" altLang="zh-CN" sz="1200" smtClean="0">
                <a:latin typeface="Arial" charset="0"/>
              </a:rPr>
              <a:pPr eaLnBrk="1" hangingPunct="1"/>
              <a:t>31</a:t>
            </a:fld>
            <a:endParaRPr lang="en-US" altLang="zh-CN" sz="1200"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你们认为这个</a:t>
            </a:r>
            <a:r>
              <a:rPr lang="en-US" altLang="zh-CN" dirty="0" smtClean="0"/>
              <a:t>r</a:t>
            </a:r>
            <a:r>
              <a:rPr lang="zh-CN" altLang="en-US" dirty="0" smtClean="0"/>
              <a:t>的取值范围是大一点好呢？还是小一些好？</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教员：你们有没有想过，取值范围越大</a:t>
            </a:r>
            <a:r>
              <a:rPr lang="en-US" altLang="zh-CN" dirty="0" smtClean="0"/>
              <a:t>r</a:t>
            </a:r>
            <a:r>
              <a:rPr lang="zh-CN" altLang="en-US" dirty="0" smtClean="0"/>
              <a:t>的平值就越大</a:t>
            </a:r>
            <a:r>
              <a:rPr lang="en-US" altLang="zh-CN" dirty="0" smtClean="0"/>
              <a:t>,</a:t>
            </a:r>
            <a:r>
              <a:rPr lang="zh-CN" altLang="en-US" dirty="0" smtClean="0"/>
              <a:t>重传前可能等待的时间就越大。那我们等一万年怎么样？毛主席都说过一万年太久、只争朝夕，显然不能等一万年。这给我们出了一个两难问题。又想不再冲突，又想尽快发送。问题的关键在于卷入这次冲突的站点有多少，站点数越多，则取值范围应该越大，反之则越小。</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但我们不知道有多少站点卷入了冲突。</a:t>
            </a:r>
            <a:endParaRPr lang="en-US" altLang="zh-CN" dirty="0" smtClean="0"/>
          </a:p>
          <a:p>
            <a:pPr eaLnBrk="1" hangingPunct="1"/>
            <a:r>
              <a:rPr lang="en-US" altLang="zh-CN" dirty="0" smtClean="0"/>
              <a:t>(3)</a:t>
            </a:r>
            <a:endParaRPr lang="zh-CN"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6EE82CB0-FD93-498F-9FB1-5EDA1FE79D5B}" type="slidenum">
              <a:rPr lang="en-US" altLang="zh-CN" sz="1200" smtClean="0">
                <a:latin typeface="Arial" charset="0"/>
              </a:rPr>
              <a:pPr eaLnBrk="1" hangingPunct="1"/>
              <a:t>32</a:t>
            </a:fld>
            <a:endParaRPr lang="en-US" altLang="zh-CN" sz="1200"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CSMA/CD</a:t>
            </a:r>
            <a:r>
              <a:rPr lang="zh-CN" altLang="en-US" dirty="0" smtClean="0"/>
              <a:t>采用了一种称为二进制指数退避的自适应算法，先将退避时间范围设得很小，从</a:t>
            </a:r>
            <a:r>
              <a:rPr lang="en-US" altLang="zh-CN" dirty="0" smtClean="0"/>
              <a:t>0</a:t>
            </a:r>
            <a:r>
              <a:rPr lang="zh-CN" altLang="en-US" dirty="0" smtClean="0"/>
              <a:t>和</a:t>
            </a:r>
            <a:r>
              <a:rPr lang="en-US" altLang="zh-CN" dirty="0" smtClean="0"/>
              <a:t>1</a:t>
            </a:r>
            <a:r>
              <a:rPr lang="zh-CN" altLang="en-US" dirty="0" smtClean="0"/>
              <a:t>中选择随机数</a:t>
            </a:r>
            <a:r>
              <a:rPr lang="en-US" altLang="zh-CN" dirty="0" smtClean="0"/>
              <a:t>r</a:t>
            </a:r>
            <a:r>
              <a:rPr lang="zh-CN" altLang="en-US" dirty="0" smtClean="0"/>
              <a:t>，如果仅有两个站发生冲突，重传成功的概率是多少？</a:t>
            </a:r>
            <a:endParaRPr lang="en-US" altLang="zh-CN" dirty="0" smtClean="0"/>
          </a:p>
          <a:p>
            <a:pPr eaLnBrk="1" hangingPunct="1"/>
            <a:endParaRPr lang="en-US" altLang="zh-CN" b="1" dirty="0" smtClean="0"/>
          </a:p>
          <a:p>
            <a:pPr eaLnBrk="1" hangingPunct="1"/>
            <a:r>
              <a:rPr lang="zh-CN" altLang="en-US" dirty="0" smtClean="0"/>
              <a:t>如果不巧再次发生冲突，认为可能是因为卷入冲突的站点数较多，将退避时间范围扩大一倍，即</a:t>
            </a:r>
            <a:r>
              <a:rPr lang="en-US" altLang="zh-CN" dirty="0" smtClean="0"/>
              <a:t>0</a:t>
            </a:r>
            <a:r>
              <a:rPr lang="zh-CN" altLang="en-US" dirty="0" smtClean="0"/>
              <a:t>到</a:t>
            </a:r>
            <a:r>
              <a:rPr lang="en-US" altLang="zh-CN" dirty="0" smtClean="0"/>
              <a:t>3</a:t>
            </a:r>
            <a:r>
              <a:rPr lang="zh-CN" altLang="en-US" dirty="0" smtClean="0"/>
              <a:t>中选择随机数</a:t>
            </a:r>
            <a:r>
              <a:rPr lang="en-US" altLang="zh-CN" dirty="0" smtClean="0"/>
              <a:t>r</a:t>
            </a:r>
            <a:r>
              <a:rPr lang="zh-CN" altLang="en-US" dirty="0" smtClean="0"/>
              <a:t>，如果又发生了冲突，则再扩大一倍，由于退避时间范围随重传次数呈指数扩大，再次发生冲突的概率则迅速减小。因此，不论有多少站点卷入冲突，都能尽可能快地成功重传。这种利用指数增长的自适应方法在计算机网络中应用很多，我们以后还会遇到。</a:t>
            </a:r>
            <a:endParaRPr lang="en-US" altLang="zh-CN" dirty="0" smtClean="0"/>
          </a:p>
          <a:p>
            <a:pPr eaLnBrk="1" hangingPunct="1"/>
            <a:r>
              <a:rPr lang="zh-CN" altLang="en-US" dirty="0" smtClean="0"/>
              <a:t>（板书</a:t>
            </a:r>
            <a:r>
              <a:rPr lang="en-US" altLang="zh-CN" dirty="0" smtClean="0"/>
              <a:t>r</a:t>
            </a:r>
            <a:r>
              <a:rPr lang="zh-CN" altLang="en-US" dirty="0" smtClean="0"/>
              <a:t>）</a:t>
            </a:r>
            <a:endParaRPr lang="en-US" altLang="zh-CN" dirty="0" smtClean="0"/>
          </a:p>
          <a:p>
            <a:pPr eaLnBrk="1" hangingPunct="1"/>
            <a:r>
              <a:rPr lang="zh-CN" altLang="en-US" dirty="0" smtClean="0"/>
              <a:t>经过我们的共同努力，最终我们得出了</a:t>
            </a:r>
            <a:r>
              <a:rPr lang="en-US" altLang="zh-CN" dirty="0" smtClean="0"/>
              <a:t>CSMA/CD</a:t>
            </a:r>
            <a:r>
              <a:rPr lang="zh-CN" altLang="en-US" dirty="0" smtClean="0"/>
              <a:t>的基本算法。</a:t>
            </a:r>
            <a:endParaRPr lang="en-US" altLang="zh-CN" dirty="0" smtClean="0"/>
          </a:p>
          <a:p>
            <a:pPr eaLnBrk="1" hangingPunct="1"/>
            <a:r>
              <a:rPr lang="en-US" altLang="zh-CN" dirty="0" smtClean="0"/>
              <a:t>(2)</a:t>
            </a:r>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endParaRPr lang="en-US" altLang="zh-CN" dirty="0" smtClean="0"/>
          </a:p>
          <a:p>
            <a:r>
              <a:rPr lang="zh-CN" altLang="en-US" dirty="0" smtClean="0"/>
              <a:t>任何</a:t>
            </a:r>
            <a:endParaRPr lang="en-US" altLang="zh-CN" dirty="0" smtClean="0"/>
          </a:p>
          <a:p>
            <a:r>
              <a:rPr lang="zh-CN" altLang="en-US" dirty="0" smtClean="0"/>
              <a:t>教员：我们学习了</a:t>
            </a:r>
            <a:r>
              <a:rPr lang="en-US" altLang="zh-CN" dirty="0" smtClean="0"/>
              <a:t>CSMA/CD</a:t>
            </a:r>
            <a:r>
              <a:rPr lang="zh-CN" altLang="en-US" dirty="0" smtClean="0"/>
              <a:t>协议，大家觉得这个协议适用于局域网，还是适用于广域网？</a:t>
            </a:r>
          </a:p>
          <a:p>
            <a:endParaRPr lang="en-US" altLang="zh-CN" b="1" dirty="0" smtClean="0"/>
          </a:p>
        </p:txBody>
      </p:sp>
      <p:sp>
        <p:nvSpPr>
          <p:cNvPr id="4" name="灯片编号占位符 3"/>
          <p:cNvSpPr>
            <a:spLocks noGrp="1"/>
          </p:cNvSpPr>
          <p:nvPr>
            <p:ph type="sldNum" sz="quarter" idx="10"/>
          </p:nvPr>
        </p:nvSpPr>
        <p:spPr/>
        <p:txBody>
          <a:bodyPr/>
          <a:lstStyle/>
          <a:p>
            <a:fld id="{CBA0923A-DC38-429D-822A-1A1A9B193FE5}" type="slidenum">
              <a:rPr lang="zh-CN" altLang="en-US" smtClean="0"/>
              <a:t>33</a:t>
            </a:fld>
            <a:endParaRPr lang="zh-CN" altLang="en-US"/>
          </a:p>
        </p:txBody>
      </p:sp>
    </p:spTree>
    <p:extLst>
      <p:ext uri="{BB962C8B-B14F-4D97-AF65-F5344CB8AC3E}">
        <p14:creationId xmlns:p14="http://schemas.microsoft.com/office/powerpoint/2010/main" val="1642078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smtClean="0">
                <a:solidFill>
                  <a:schemeClr val="tx1"/>
                </a:solidFill>
                <a:effectLst/>
                <a:latin typeface="+mn-lt"/>
                <a:ea typeface="+mn-ea"/>
                <a:cs typeface="+mn-cs"/>
              </a:rPr>
              <a:t>其实</a:t>
            </a:r>
            <a:r>
              <a:rPr lang="en-US" altLang="zh-CN" sz="1200" kern="1200" dirty="0" smtClean="0">
                <a:solidFill>
                  <a:schemeClr val="tx1"/>
                </a:solidFill>
                <a:effectLst/>
                <a:latin typeface="+mn-lt"/>
                <a:ea typeface="+mn-ea"/>
                <a:cs typeface="+mn-cs"/>
              </a:rPr>
              <a:t>CSMA/CD</a:t>
            </a:r>
            <a:r>
              <a:rPr lang="zh-CN" altLang="zh-CN" sz="1200" kern="1200" dirty="0" smtClean="0">
                <a:solidFill>
                  <a:schemeClr val="tx1"/>
                </a:solidFill>
                <a:effectLst/>
                <a:latin typeface="+mn-lt"/>
                <a:ea typeface="+mn-ea"/>
                <a:cs typeface="+mn-cs"/>
              </a:rPr>
              <a:t>能取得成功</a:t>
            </a:r>
            <a:r>
              <a:rPr lang="zh-CN" altLang="en-US" sz="1200" kern="1200" dirty="0" smtClean="0">
                <a:solidFill>
                  <a:schemeClr val="tx1"/>
                </a:solidFill>
                <a:effectLst/>
                <a:latin typeface="+mn-lt"/>
                <a:ea typeface="+mn-ea"/>
                <a:cs typeface="+mn-cs"/>
              </a:rPr>
              <a:t>并不是一件容易的事。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首先，它针对计算机通信具有突发性</a:t>
            </a:r>
            <a:r>
              <a:rPr lang="zh-CN" altLang="en-US" sz="1200" kern="1200" dirty="0" smtClean="0">
                <a:solidFill>
                  <a:schemeClr val="tx1"/>
                </a:solidFill>
                <a:effectLst/>
                <a:latin typeface="+mn-lt"/>
                <a:ea typeface="+mn-ea"/>
                <a:cs typeface="+mn-cs"/>
              </a:rPr>
              <a:t>的特点</a:t>
            </a:r>
            <a:r>
              <a:rPr lang="zh-CN" altLang="zh-CN" sz="1200" kern="1200" dirty="0" smtClean="0">
                <a:solidFill>
                  <a:schemeClr val="tx1"/>
                </a:solidFill>
                <a:effectLst/>
                <a:latin typeface="+mn-lt"/>
                <a:ea typeface="+mn-ea"/>
                <a:cs typeface="+mn-cs"/>
              </a:rPr>
              <a:t>，他采用了一种随机的方式，而不是固定划分信道的方法，提高了信道利用率。</a:t>
            </a:r>
          </a:p>
          <a:p>
            <a:r>
              <a:rPr lang="zh-CN" altLang="zh-CN" sz="1200" kern="1200" dirty="0" smtClean="0">
                <a:solidFill>
                  <a:schemeClr val="tx1"/>
                </a:solidFill>
                <a:effectLst/>
                <a:latin typeface="+mn-lt"/>
                <a:ea typeface="+mn-ea"/>
                <a:cs typeface="+mn-cs"/>
              </a:rPr>
              <a:t>其次，</a:t>
            </a:r>
            <a:r>
              <a:rPr lang="zh-CN" altLang="en-US" sz="1200" kern="1200" dirty="0" smtClean="0">
                <a:solidFill>
                  <a:schemeClr val="tx1"/>
                </a:solidFill>
                <a:effectLst/>
                <a:latin typeface="+mn-lt"/>
                <a:ea typeface="+mn-ea"/>
                <a:cs typeface="+mn-cs"/>
              </a:rPr>
              <a:t>利用广播信道</a:t>
            </a:r>
            <a:r>
              <a:rPr lang="zh-CN" altLang="zh-CN" sz="1200" kern="1200" dirty="0" smtClean="0">
                <a:solidFill>
                  <a:schemeClr val="tx1"/>
                </a:solidFill>
                <a:effectLst/>
                <a:latin typeface="+mn-lt"/>
                <a:ea typeface="+mn-ea"/>
                <a:cs typeface="+mn-cs"/>
              </a:rPr>
              <a:t>的特点，采用载波监听技术减少了冲突。</a:t>
            </a:r>
          </a:p>
          <a:p>
            <a:r>
              <a:rPr lang="zh-CN" altLang="zh-CN" sz="1200" kern="1200" dirty="0" smtClean="0">
                <a:solidFill>
                  <a:schemeClr val="tx1"/>
                </a:solidFill>
                <a:effectLst/>
                <a:latin typeface="+mn-lt"/>
                <a:ea typeface="+mn-ea"/>
                <a:cs typeface="+mn-cs"/>
              </a:rPr>
              <a:t>又利用有线信道容易检测冲突信号的特点，采用冲突检测机制减</a:t>
            </a:r>
            <a:r>
              <a:rPr lang="zh-CN" altLang="en-US" sz="1200" kern="1200" dirty="0" smtClean="0">
                <a:solidFill>
                  <a:schemeClr val="tx1"/>
                </a:solidFill>
                <a:effectLst/>
                <a:latin typeface="+mn-lt"/>
                <a:ea typeface="+mn-ea"/>
                <a:cs typeface="+mn-cs"/>
              </a:rPr>
              <a:t>小</a:t>
            </a:r>
            <a:r>
              <a:rPr lang="zh-CN" altLang="zh-CN" sz="1200" kern="1200" dirty="0" smtClean="0">
                <a:solidFill>
                  <a:schemeClr val="tx1"/>
                </a:solidFill>
                <a:effectLst/>
                <a:latin typeface="+mn-lt"/>
                <a:ea typeface="+mn-ea"/>
                <a:cs typeface="+mn-cs"/>
              </a:rPr>
              <a:t>了信道无效占用时间。</a:t>
            </a:r>
          </a:p>
          <a:p>
            <a:r>
              <a:rPr lang="zh-CN" altLang="en-US" sz="1200" kern="1200" dirty="0" smtClean="0">
                <a:solidFill>
                  <a:schemeClr val="tx1"/>
                </a:solidFill>
                <a:effectLst/>
                <a:latin typeface="+mn-lt"/>
                <a:ea typeface="+mn-ea"/>
                <a:cs typeface="+mn-cs"/>
              </a:rPr>
              <a:t>由于是</a:t>
            </a:r>
            <a:r>
              <a:rPr lang="zh-CN" altLang="zh-CN" sz="1200" kern="1200" dirty="0" smtClean="0">
                <a:solidFill>
                  <a:schemeClr val="tx1"/>
                </a:solidFill>
                <a:effectLst/>
                <a:latin typeface="+mn-lt"/>
                <a:ea typeface="+mn-ea"/>
                <a:cs typeface="+mn-cs"/>
              </a:rPr>
              <a:t>局域网</a:t>
            </a:r>
            <a:r>
              <a:rPr lang="zh-CN" altLang="en-US" sz="1200" kern="1200" dirty="0" smtClean="0">
                <a:solidFill>
                  <a:schemeClr val="tx1"/>
                </a:solidFill>
                <a:effectLst/>
                <a:latin typeface="+mn-lt"/>
                <a:ea typeface="+mn-ea"/>
                <a:cs typeface="+mn-cs"/>
              </a:rPr>
              <a:t>环境</a:t>
            </a:r>
            <a:r>
              <a:rPr lang="zh-CN" altLang="zh-CN" sz="1200" kern="1200" dirty="0" smtClean="0">
                <a:solidFill>
                  <a:schemeClr val="tx1"/>
                </a:solidFill>
                <a:effectLst/>
                <a:latin typeface="+mn-lt"/>
                <a:ea typeface="+mn-ea"/>
                <a:cs typeface="+mn-cs"/>
              </a:rPr>
              <a:t>，保证了协议具有较高的效率。</a:t>
            </a:r>
          </a:p>
          <a:p>
            <a:r>
              <a:rPr lang="zh-CN" altLang="zh-CN" sz="1200" kern="1200" dirty="0" smtClean="0">
                <a:solidFill>
                  <a:schemeClr val="tx1"/>
                </a:solidFill>
                <a:effectLst/>
                <a:latin typeface="+mn-lt"/>
                <a:ea typeface="+mn-ea"/>
                <a:cs typeface="+mn-cs"/>
              </a:rPr>
              <a:t>最后，一种技术要想在商业上</a:t>
            </a:r>
            <a:r>
              <a:rPr lang="zh-CN" altLang="en-US" sz="1200" kern="1200" dirty="0" smtClean="0">
                <a:solidFill>
                  <a:schemeClr val="tx1"/>
                </a:solidFill>
                <a:effectLst/>
                <a:latin typeface="+mn-lt"/>
                <a:ea typeface="+mn-ea"/>
                <a:cs typeface="+mn-cs"/>
              </a:rPr>
              <a:t>取得</a:t>
            </a:r>
            <a:r>
              <a:rPr lang="zh-CN" altLang="zh-CN" sz="1200" kern="1200" dirty="0" smtClean="0">
                <a:solidFill>
                  <a:schemeClr val="tx1"/>
                </a:solidFill>
                <a:effectLst/>
                <a:latin typeface="+mn-lt"/>
                <a:ea typeface="+mn-ea"/>
                <a:cs typeface="+mn-cs"/>
              </a:rPr>
              <a:t>成功还需要有较高的性能价格比。在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年代，正是</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机发展的初期，人们已经开始有了</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联网的需求，但是当时</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分组交换机还是一种非常昂贵的设备，梅特卡夫设计的以太网采用了一种廉价的联网方式，使用一根电缆就能将多个计算机连接起来，性能价格比很高，一下子就占领了市场，把握了时机。可以说</a:t>
            </a:r>
            <a:r>
              <a:rPr lang="en-US" altLang="zh-CN" sz="1200" kern="1200" dirty="0" smtClean="0">
                <a:solidFill>
                  <a:schemeClr val="tx1"/>
                </a:solidFill>
                <a:effectLst/>
                <a:latin typeface="+mn-lt"/>
                <a:ea typeface="+mn-ea"/>
                <a:cs typeface="+mn-cs"/>
              </a:rPr>
              <a:t>CSMA/CD</a:t>
            </a:r>
            <a:r>
              <a:rPr lang="zh-CN" altLang="zh-CN" sz="1200" kern="1200" dirty="0" smtClean="0">
                <a:solidFill>
                  <a:schemeClr val="tx1"/>
                </a:solidFill>
                <a:effectLst/>
                <a:latin typeface="+mn-lt"/>
                <a:ea typeface="+mn-ea"/>
                <a:cs typeface="+mn-cs"/>
              </a:rPr>
              <a:t>只所以成功，是因为在合适的时间，在合适的地方，采用了合适的技术！</a:t>
            </a:r>
          </a:p>
          <a:p>
            <a:r>
              <a:rPr lang="zh-CN" altLang="zh-CN" sz="1200" kern="1200" dirty="0" smtClean="0">
                <a:solidFill>
                  <a:schemeClr val="tx1"/>
                </a:solidFill>
                <a:effectLst/>
                <a:latin typeface="+mn-lt"/>
                <a:ea typeface="+mn-ea"/>
                <a:cs typeface="+mn-cs"/>
              </a:rPr>
              <a:t>由于传输媒体、接入方式和网络类型的多样性，以上这些条件并不是总能成立，也正是由于这种多样性，为研究人员提供了非常大的创新空间，在多址接入这个领域，每年都有上百篇的学术论文发表。</a:t>
            </a:r>
            <a:endParaRPr lang="zh-CN" altLang="zh-CN" sz="1200" kern="1200" dirty="0">
              <a:solidFill>
                <a:schemeClr val="tx1"/>
              </a:solidFill>
              <a:effectLst/>
              <a:latin typeface="+mn-lt"/>
              <a:ea typeface="+mn-ea"/>
              <a:cs typeface="+mn-cs"/>
            </a:endParaRPr>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6353977-DE10-4385-BB88-324F18DDE1BD}" type="slidenum">
              <a:rPr lang="en-US" altLang="zh-CN" sz="1200" smtClean="0">
                <a:solidFill>
                  <a:prstClr val="black"/>
                </a:solidFill>
                <a:latin typeface="Arial" charset="0"/>
              </a:rPr>
              <a:pPr eaLnBrk="1" hangingPunct="1"/>
              <a:t>34</a:t>
            </a:fld>
            <a:endParaRPr lang="en-US" altLang="zh-CN" sz="1200" smtClean="0">
              <a:solidFill>
                <a:prstClr val="black"/>
              </a:solidFill>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这里也给大家一个机会，在下次课我们将要讨论的无线局域网环境下，并不能有效进行冲突检测，你如何改进协议。提供一个思路：</a:t>
            </a:r>
            <a:endParaRPr lang="en-US" altLang="zh-CN" dirty="0"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6353977-DE10-4385-BB88-324F18DDE1BD}" type="slidenum">
              <a:rPr lang="en-US" altLang="zh-CN" sz="1200" smtClean="0">
                <a:solidFill>
                  <a:prstClr val="black"/>
                </a:solidFill>
                <a:latin typeface="Arial" charset="0"/>
              </a:rPr>
              <a:pPr eaLnBrk="1" hangingPunct="1"/>
              <a:t>35</a:t>
            </a:fld>
            <a:endParaRPr lang="en-US" altLang="zh-CN" sz="1200" smtClean="0">
              <a:solidFill>
                <a:prstClr val="black"/>
              </a:solidFill>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0709A6C6-1CD0-492A-B84B-49D0B47F0ED4}" type="slidenum">
              <a:rPr lang="en-US" altLang="zh-CN" sz="1200" smtClean="0">
                <a:latin typeface="Arial" charset="0"/>
              </a:rPr>
              <a:pPr eaLnBrk="1" hangingPunct="1"/>
              <a:t>36</a:t>
            </a:fld>
            <a:endParaRPr lang="en-US" altLang="zh-CN" sz="1200"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本次授课的内容位于计算机网络体系结构的数据链路层，是多址接入技术的一种，即以太网的</a:t>
            </a:r>
            <a:r>
              <a:rPr lang="en-US" altLang="zh-CN" dirty="0" smtClean="0"/>
              <a:t>CSMA/CD</a:t>
            </a:r>
            <a:r>
              <a:rPr lang="zh-CN" altLang="en-US" dirty="0" smtClean="0"/>
              <a:t>协议。上次课已经介绍了多址接入技术的基本概念和信道划分方法。</a:t>
            </a:r>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4</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CSMA/CD</a:t>
            </a:r>
            <a:r>
              <a:rPr lang="zh-CN" altLang="en-US" dirty="0" smtClean="0"/>
              <a:t>包括</a:t>
            </a:r>
            <a:r>
              <a:rPr lang="en-US" altLang="zh-CN" dirty="0" smtClean="0"/>
              <a:t>3</a:t>
            </a:r>
            <a:r>
              <a:rPr lang="zh-CN" altLang="en-US" dirty="0" smtClean="0"/>
              <a:t>个要点：载波监听、冲突检测和退避重传。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我们的教学重点是整个协议的工作流程，而教学难点就是其中的二进制指数退避算法。</a:t>
            </a:r>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5</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本次课采用问题驱动的教学方法，让学员作为系统的设计者，在教员提出的一连串问题的驱动下将整个协议的基本算法设计出来。</a:t>
            </a:r>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6</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课前布置一个预习题，让学员针对信道划分方法对于突发性业务效率低的问题，提出一种随机占用信道的基本方法。为启发学员的创新思维，我们类比了一个生活中非常熟悉的共享信道场景，即圆桌会议。</a:t>
            </a:r>
            <a:endParaRPr lang="zh-CN" altLang="en-US" dirty="0"/>
          </a:p>
        </p:txBody>
      </p:sp>
      <p:sp>
        <p:nvSpPr>
          <p:cNvPr id="4" name="灯片编号占位符 3"/>
          <p:cNvSpPr>
            <a:spLocks noGrp="1"/>
          </p:cNvSpPr>
          <p:nvPr>
            <p:ph type="sldNum" sz="quarter" idx="10"/>
          </p:nvPr>
        </p:nvSpPr>
        <p:spPr/>
        <p:txBody>
          <a:bodyPr/>
          <a:lstStyle/>
          <a:p>
            <a:fld id="{CBA0923A-DC38-429D-822A-1A1A9B193FE5}" type="slidenum">
              <a:rPr lang="zh-CN" altLang="en-US" smtClean="0"/>
              <a:t>7</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通过这个问题引导学员提出</a:t>
            </a:r>
            <a:r>
              <a:rPr lang="en-US" altLang="zh-CN" dirty="0" smtClean="0"/>
              <a:t>CSMA/CD</a:t>
            </a:r>
            <a:r>
              <a:rPr lang="zh-CN" altLang="en-US" dirty="0" smtClean="0"/>
              <a:t>协议“先听再发”的基本思想</a:t>
            </a:r>
            <a:r>
              <a:rPr lang="zh-CN" altLang="en-US" dirty="0"/>
              <a:t>。</a:t>
            </a:r>
            <a:endParaRPr lang="zh-CN" altLang="en-US" dirty="0" smtClean="0"/>
          </a:p>
        </p:txBody>
      </p:sp>
      <p:sp>
        <p:nvSpPr>
          <p:cNvPr id="4" name="灯片编号占位符 3"/>
          <p:cNvSpPr>
            <a:spLocks noGrp="1"/>
          </p:cNvSpPr>
          <p:nvPr>
            <p:ph type="sldNum" sz="quarter" idx="10"/>
          </p:nvPr>
        </p:nvSpPr>
        <p:spPr/>
        <p:txBody>
          <a:bodyPr/>
          <a:lstStyle/>
          <a:p>
            <a:fld id="{CBA0923A-DC38-429D-822A-1A1A9B193FE5}" type="slidenum">
              <a:rPr lang="zh-CN" altLang="en-US" smtClean="0"/>
              <a:t>8</a:t>
            </a:fld>
            <a:endParaRPr lang="zh-CN" altLang="en-US"/>
          </a:p>
        </p:txBody>
      </p:sp>
    </p:spTree>
    <p:extLst>
      <p:ext uri="{BB962C8B-B14F-4D97-AF65-F5344CB8AC3E}">
        <p14:creationId xmlns:p14="http://schemas.microsoft.com/office/powerpoint/2010/main" val="87192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然后通过先听再发能不能完全避免冲突的问题，在</a:t>
            </a:r>
            <a:r>
              <a:rPr lang="zh-CN" altLang="en-US" sz="1200" dirty="0" smtClean="0">
                <a:solidFill>
                  <a:srgbClr val="002060"/>
                </a:solidFill>
                <a:latin typeface="华康俪金黑W8(P)" pitchFamily="34" charset="-122"/>
                <a:ea typeface="华康俪金黑W8(P)" pitchFamily="34" charset="-122"/>
              </a:rPr>
              <a:t>分析时空图的基础上，引导学员提出“</a:t>
            </a:r>
            <a:r>
              <a:rPr lang="zh-CN" altLang="en-US" sz="1200" dirty="0" smtClean="0">
                <a:solidFill>
                  <a:srgbClr val="C00000"/>
                </a:solidFill>
                <a:latin typeface="华康俪金黑W8(P)" pitchFamily="34" charset="-122"/>
                <a:ea typeface="华康俪金黑W8(P)" pitchFamily="34" charset="-122"/>
              </a:rPr>
              <a:t>边发边听</a:t>
            </a:r>
            <a:r>
              <a:rPr lang="zh-CN" altLang="en-US" sz="1200" dirty="0" smtClean="0">
                <a:solidFill>
                  <a:srgbClr val="002060"/>
                </a:solidFill>
                <a:latin typeface="华康俪金黑W8(P)" pitchFamily="34" charset="-122"/>
                <a:ea typeface="华康俪金黑W8(P)" pitchFamily="34" charset="-122"/>
              </a:rPr>
              <a:t>”冲突检测的解决办法</a:t>
            </a:r>
            <a:r>
              <a:rPr lang="zh-CN" altLang="en-US" sz="1200" dirty="0">
                <a:solidFill>
                  <a:schemeClr val="tx1"/>
                </a:solidFill>
                <a:latin typeface="+mn-lt"/>
                <a:ea typeface="+mn-ea"/>
              </a:rPr>
              <a:t>。</a:t>
            </a:r>
            <a:endParaRPr lang="zh-CN" altLang="en-US" sz="1200" dirty="0" smtClean="0">
              <a:solidFill>
                <a:srgbClr val="002060"/>
              </a:solidFill>
              <a:latin typeface="华康俪金黑W8(P)" pitchFamily="34" charset="-122"/>
              <a:ea typeface="华康俪金黑W8(P)" pitchFamily="34" charset="-122"/>
            </a:endParaRPr>
          </a:p>
        </p:txBody>
      </p:sp>
      <p:sp>
        <p:nvSpPr>
          <p:cNvPr id="4" name="灯片编号占位符 3"/>
          <p:cNvSpPr>
            <a:spLocks noGrp="1"/>
          </p:cNvSpPr>
          <p:nvPr>
            <p:ph type="sldNum" sz="quarter" idx="10"/>
          </p:nvPr>
        </p:nvSpPr>
        <p:spPr/>
        <p:txBody>
          <a:bodyPr/>
          <a:lstStyle/>
          <a:p>
            <a:fld id="{CBA0923A-DC38-429D-822A-1A1A9B193FE5}" type="slidenum">
              <a:rPr lang="zh-CN" altLang="en-US" smtClean="0"/>
              <a:t>9</a:t>
            </a:fld>
            <a:endParaRPr lang="zh-CN" altLang="en-US"/>
          </a:p>
        </p:txBody>
      </p:sp>
    </p:spTree>
    <p:extLst>
      <p:ext uri="{BB962C8B-B14F-4D97-AF65-F5344CB8AC3E}">
        <p14:creationId xmlns:p14="http://schemas.microsoft.com/office/powerpoint/2010/main" val="87192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2208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3568" y="16002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2"/>
          <p:cNvSpPr>
            <a:spLocks noGrp="1"/>
          </p:cNvSpPr>
          <p:nvPr>
            <p:ph sz="half" idx="10"/>
          </p:nvPr>
        </p:nvSpPr>
        <p:spPr>
          <a:xfrm>
            <a:off x="4936232" y="16288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9600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3" name="矩形 12"/>
          <p:cNvSpPr/>
          <p:nvPr userDrawn="1"/>
        </p:nvSpPr>
        <p:spPr>
          <a:xfrm>
            <a:off x="0" y="-8001"/>
            <a:ext cx="9143999" cy="689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燕尾形 13"/>
          <p:cNvSpPr/>
          <p:nvPr userDrawn="1"/>
        </p:nvSpPr>
        <p:spPr>
          <a:xfrm>
            <a:off x="755576" y="909024"/>
            <a:ext cx="8568951"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6" name="组合 5"/>
          <p:cNvGrpSpPr/>
          <p:nvPr userDrawn="1"/>
        </p:nvGrpSpPr>
        <p:grpSpPr>
          <a:xfrm rot="10800000">
            <a:off x="238206" y="412898"/>
            <a:ext cx="4045762" cy="1201949"/>
            <a:chOff x="4497301" y="2996952"/>
            <a:chExt cx="2260994" cy="1512168"/>
          </a:xfrm>
          <a:solidFill>
            <a:srgbClr val="3B79CE"/>
          </a:solidFill>
        </p:grpSpPr>
        <p:sp>
          <p:nvSpPr>
            <p:cNvPr id="7" name="燕尾形 6"/>
            <p:cNvSpPr/>
            <p:nvPr/>
          </p:nvSpPr>
          <p:spPr>
            <a:xfrm>
              <a:off x="4497301" y="2996952"/>
              <a:ext cx="675512" cy="1512168"/>
            </a:xfrm>
            <a:prstGeom prst="chevron">
              <a:avLst>
                <a:gd name="adj" fmla="val 3477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 name="燕尾形 7"/>
            <p:cNvSpPr/>
            <p:nvPr/>
          </p:nvSpPr>
          <p:spPr>
            <a:xfrm>
              <a:off x="4693431" y="2996952"/>
              <a:ext cx="792088" cy="151216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9" name="五边形 8"/>
            <p:cNvSpPr/>
            <p:nvPr/>
          </p:nvSpPr>
          <p:spPr>
            <a:xfrm>
              <a:off x="4833179" y="2996952"/>
              <a:ext cx="1925116" cy="1512168"/>
            </a:xfrm>
            <a:prstGeom prst="homePlat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内容占位符 2"/>
          <p:cNvSpPr>
            <a:spLocks noGrp="1"/>
          </p:cNvSpPr>
          <p:nvPr>
            <p:ph idx="1"/>
          </p:nvPr>
        </p:nvSpPr>
        <p:spPr>
          <a:xfrm>
            <a:off x="827584" y="1858776"/>
            <a:ext cx="7704856" cy="4234520"/>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hasCustomPrompt="1"/>
          </p:nvPr>
        </p:nvSpPr>
        <p:spPr>
          <a:xfrm>
            <a:off x="251520" y="634640"/>
            <a:ext cx="3600130" cy="752778"/>
          </a:xfrm>
          <a:prstGeom prst="rect">
            <a:avLst/>
          </a:prstGeom>
        </p:spPr>
        <p:txBody>
          <a:bodyPr/>
          <a:lstStyle>
            <a:lvl1pPr algn="ctr">
              <a:defRPr sz="4400">
                <a:solidFill>
                  <a:schemeClr val="bg1"/>
                </a:solidFill>
                <a:latin typeface="华康俪金黑W8" panose="020B0809000000000000" pitchFamily="49" charset="-122"/>
                <a:ea typeface="华康俪金黑W8" panose="020B0809000000000000" pitchFamily="49" charset="-122"/>
              </a:defRPr>
            </a:lvl1pPr>
          </a:lstStyle>
          <a:p>
            <a:r>
              <a:rPr lang="zh-CN" altLang="en-US" dirty="0" smtClean="0"/>
              <a:t>课堂教学设计</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3146081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755576" y="1196752"/>
            <a:ext cx="7931224" cy="4929411"/>
          </a:xfrm>
          <a:prstGeom prst="rect">
            <a:avLst/>
          </a:prstGeom>
        </p:spPr>
        <p:txBody>
          <a:bodyPr vert="eaVert"/>
          <a:lstStyle>
            <a:lvl1pPr>
              <a:defRPr>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896862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08081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9" name="内容占位符 2"/>
          <p:cNvSpPr>
            <a:spLocks noGrp="1"/>
          </p:cNvSpPr>
          <p:nvPr>
            <p:ph idx="1"/>
          </p:nvPr>
        </p:nvSpPr>
        <p:spPr>
          <a:xfrm>
            <a:off x="827584" y="1340767"/>
            <a:ext cx="7704856" cy="4752529"/>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txBox="1">
            <a:spLocks/>
          </p:cNvSpPr>
          <p:nvPr userDrawn="1"/>
        </p:nvSpPr>
        <p:spPr>
          <a:xfrm>
            <a:off x="248229" y="404664"/>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prstClr val="black">
                    <a:lumMod val="65000"/>
                    <a:lumOff val="35000"/>
                  </a:prstClr>
                </a:solidFill>
                <a:latin typeface="微软雅黑" panose="020B0503020204020204" pitchFamily="34" charset="-122"/>
                <a:ea typeface="微软雅黑" panose="020B0503020204020204" pitchFamily="34" charset="-122"/>
              </a:rPr>
              <a:t>第五讲</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标题 1"/>
          <p:cNvSpPr txBox="1">
            <a:spLocks/>
          </p:cNvSpPr>
          <p:nvPr userDrawn="1"/>
        </p:nvSpPr>
        <p:spPr>
          <a:xfrm>
            <a:off x="250258" y="1484784"/>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载波监听多址接入 </a:t>
            </a:r>
            <a:r>
              <a:rPr lang="en-US" altLang="zh-CN" sz="1600" dirty="0" smtClean="0">
                <a:solidFill>
                  <a:prstClr val="white">
                    <a:lumMod val="95000"/>
                  </a:prstClr>
                </a:solidFill>
                <a:latin typeface="微软雅黑" panose="020B0503020204020204" pitchFamily="34" charset="-122"/>
                <a:ea typeface="微软雅黑" panose="020B0503020204020204" pitchFamily="34" charset="-122"/>
              </a:rPr>
              <a:t>/ </a:t>
            </a: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冲突检测</a:t>
            </a:r>
            <a:endParaRPr lang="en-US" altLang="zh-CN" sz="1600" dirty="0" smtClean="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5517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124745"/>
            <a:ext cx="7859216" cy="4968552"/>
          </a:xfrm>
          <a:prstGeom prst="rect">
            <a:avLst/>
          </a:prstGeom>
        </p:spPr>
        <p:txBody>
          <a:bodyPr/>
          <a:lstStyle>
            <a:lvl1pPr>
              <a:defRPr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txBox="1">
            <a:spLocks/>
          </p:cNvSpPr>
          <p:nvPr userDrawn="1"/>
        </p:nvSpPr>
        <p:spPr>
          <a:xfrm>
            <a:off x="248229" y="404664"/>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prstClr val="black">
                    <a:lumMod val="65000"/>
                    <a:lumOff val="35000"/>
                  </a:prstClr>
                </a:solidFill>
                <a:latin typeface="微软雅黑" panose="020B0503020204020204" pitchFamily="34" charset="-122"/>
                <a:ea typeface="微软雅黑" panose="020B0503020204020204" pitchFamily="34" charset="-122"/>
              </a:rPr>
              <a:t>第五讲</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标题 1"/>
          <p:cNvSpPr txBox="1">
            <a:spLocks/>
          </p:cNvSpPr>
          <p:nvPr userDrawn="1"/>
        </p:nvSpPr>
        <p:spPr>
          <a:xfrm>
            <a:off x="250258" y="1484784"/>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载波监听多址接入 </a:t>
            </a:r>
            <a:r>
              <a:rPr lang="en-US" altLang="zh-CN" sz="1600" dirty="0" smtClean="0">
                <a:solidFill>
                  <a:prstClr val="white">
                    <a:lumMod val="95000"/>
                  </a:prstClr>
                </a:solidFill>
                <a:latin typeface="微软雅黑" panose="020B0503020204020204" pitchFamily="34" charset="-122"/>
                <a:ea typeface="微软雅黑" panose="020B0503020204020204" pitchFamily="34" charset="-122"/>
              </a:rPr>
              <a:t>/ </a:t>
            </a: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冲突检测</a:t>
            </a:r>
            <a:endParaRPr lang="en-US" altLang="zh-CN" sz="1600" dirty="0" smtClean="0">
              <a:solidFill>
                <a:prstClr val="white">
                  <a:lumMod val="95000"/>
                </a:prst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7792921" y="6343232"/>
            <a:ext cx="936104" cy="936104"/>
            <a:chOff x="5631123" y="6343232"/>
            <a:chExt cx="936104" cy="936104"/>
          </a:xfrm>
        </p:grpSpPr>
        <p:sp>
          <p:nvSpPr>
            <p:cNvPr id="15" name="弦形 14"/>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弧形 15"/>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cxnSp>
        <p:nvCxnSpPr>
          <p:cNvPr id="26" name="直接连接符 25"/>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7"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7583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3568" y="16002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2"/>
          <p:cNvSpPr>
            <a:spLocks noGrp="1"/>
          </p:cNvSpPr>
          <p:nvPr>
            <p:ph sz="half" idx="10"/>
          </p:nvPr>
        </p:nvSpPr>
        <p:spPr>
          <a:xfrm>
            <a:off x="4936232" y="16288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9535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3" name="矩形 12"/>
          <p:cNvSpPr/>
          <p:nvPr userDrawn="1"/>
        </p:nvSpPr>
        <p:spPr>
          <a:xfrm>
            <a:off x="0" y="-8001"/>
            <a:ext cx="9143999" cy="689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燕尾形 13"/>
          <p:cNvSpPr/>
          <p:nvPr userDrawn="1"/>
        </p:nvSpPr>
        <p:spPr>
          <a:xfrm>
            <a:off x="755576" y="909024"/>
            <a:ext cx="8568951"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6" name="组合 5"/>
          <p:cNvGrpSpPr/>
          <p:nvPr userDrawn="1"/>
        </p:nvGrpSpPr>
        <p:grpSpPr>
          <a:xfrm rot="10800000">
            <a:off x="238206" y="412898"/>
            <a:ext cx="4045762" cy="1201949"/>
            <a:chOff x="4497301" y="2996952"/>
            <a:chExt cx="2260994" cy="1512168"/>
          </a:xfrm>
          <a:solidFill>
            <a:srgbClr val="3B79CE"/>
          </a:solidFill>
        </p:grpSpPr>
        <p:sp>
          <p:nvSpPr>
            <p:cNvPr id="7" name="燕尾形 6"/>
            <p:cNvSpPr/>
            <p:nvPr/>
          </p:nvSpPr>
          <p:spPr>
            <a:xfrm>
              <a:off x="4497301" y="2996952"/>
              <a:ext cx="675512" cy="1512168"/>
            </a:xfrm>
            <a:prstGeom prst="chevron">
              <a:avLst>
                <a:gd name="adj" fmla="val 3477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 name="燕尾形 7"/>
            <p:cNvSpPr/>
            <p:nvPr/>
          </p:nvSpPr>
          <p:spPr>
            <a:xfrm>
              <a:off x="4693431" y="2996952"/>
              <a:ext cx="792088" cy="151216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9" name="五边形 8"/>
            <p:cNvSpPr/>
            <p:nvPr/>
          </p:nvSpPr>
          <p:spPr>
            <a:xfrm>
              <a:off x="4833179" y="2996952"/>
              <a:ext cx="1925116" cy="1512168"/>
            </a:xfrm>
            <a:prstGeom prst="homePlat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内容占位符 2"/>
          <p:cNvSpPr>
            <a:spLocks noGrp="1"/>
          </p:cNvSpPr>
          <p:nvPr>
            <p:ph idx="1"/>
          </p:nvPr>
        </p:nvSpPr>
        <p:spPr>
          <a:xfrm>
            <a:off x="827584" y="1858776"/>
            <a:ext cx="7704856" cy="4234520"/>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hasCustomPrompt="1"/>
          </p:nvPr>
        </p:nvSpPr>
        <p:spPr>
          <a:xfrm>
            <a:off x="251520" y="634640"/>
            <a:ext cx="3600130" cy="752778"/>
          </a:xfrm>
          <a:prstGeom prst="rect">
            <a:avLst/>
          </a:prstGeom>
        </p:spPr>
        <p:txBody>
          <a:bodyPr/>
          <a:lstStyle>
            <a:lvl1pPr algn="ctr">
              <a:defRPr sz="4400">
                <a:solidFill>
                  <a:schemeClr val="bg1"/>
                </a:solidFill>
                <a:latin typeface="华康俪金黑W8" panose="020B0809000000000000" pitchFamily="49" charset="-122"/>
                <a:ea typeface="华康俪金黑W8" panose="020B0809000000000000" pitchFamily="49" charset="-122"/>
              </a:defRPr>
            </a:lvl1pPr>
          </a:lstStyle>
          <a:p>
            <a:r>
              <a:rPr lang="zh-CN" altLang="en-US" dirty="0" smtClean="0"/>
              <a:t>课堂教学设计</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402530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755576" y="1196752"/>
            <a:ext cx="7931224" cy="4929411"/>
          </a:xfrm>
          <a:prstGeom prst="rect">
            <a:avLst/>
          </a:prstGeom>
        </p:spPr>
        <p:txBody>
          <a:bodyPr vert="eaVert"/>
          <a:lstStyle>
            <a:lvl1pPr>
              <a:defRPr>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8462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9" name="内容占位符 2"/>
          <p:cNvSpPr>
            <a:spLocks noGrp="1"/>
          </p:cNvSpPr>
          <p:nvPr>
            <p:ph idx="1"/>
          </p:nvPr>
        </p:nvSpPr>
        <p:spPr>
          <a:xfrm>
            <a:off x="827584" y="1340767"/>
            <a:ext cx="7704856" cy="4752529"/>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txBox="1">
            <a:spLocks/>
          </p:cNvSpPr>
          <p:nvPr userDrawn="1"/>
        </p:nvSpPr>
        <p:spPr>
          <a:xfrm>
            <a:off x="248229" y="548680"/>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第五讲</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a:spLocks/>
          </p:cNvSpPr>
          <p:nvPr userDrawn="1"/>
        </p:nvSpPr>
        <p:spPr>
          <a:xfrm>
            <a:off x="250258" y="1700808"/>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载波监听多址接入 </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冲突检测</a:t>
            </a:r>
            <a:endParaRPr lang="en-US" altLang="zh-CN" sz="1600" dirty="0" smtClean="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74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124745"/>
            <a:ext cx="7859216" cy="4968552"/>
          </a:xfrm>
          <a:prstGeom prst="rect">
            <a:avLst/>
          </a:prstGeom>
        </p:spPr>
        <p:txBody>
          <a:bodyPr/>
          <a:lstStyle>
            <a:lvl1pPr>
              <a:defRPr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txBox="1">
            <a:spLocks/>
          </p:cNvSpPr>
          <p:nvPr userDrawn="1"/>
        </p:nvSpPr>
        <p:spPr>
          <a:xfrm>
            <a:off x="248229" y="404664"/>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第五讲</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userDrawn="1"/>
        </p:nvSpPr>
        <p:spPr>
          <a:xfrm>
            <a:off x="250258" y="1484784"/>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载波监听多址接入 </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冲突检测</a:t>
            </a:r>
            <a:endParaRPr lang="en-US" altLang="zh-CN" sz="1600" dirty="0" smtClean="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7792921" y="6343232"/>
            <a:ext cx="936104" cy="936104"/>
            <a:chOff x="5631123" y="6343232"/>
            <a:chExt cx="936104" cy="936104"/>
          </a:xfrm>
        </p:grpSpPr>
        <p:sp>
          <p:nvSpPr>
            <p:cNvPr id="15" name="弦形 14"/>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弧形 15"/>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6" name="直接连接符 25"/>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7"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38122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3568" y="16002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2"/>
          <p:cNvSpPr>
            <a:spLocks noGrp="1"/>
          </p:cNvSpPr>
          <p:nvPr>
            <p:ph sz="half" idx="10"/>
          </p:nvPr>
        </p:nvSpPr>
        <p:spPr>
          <a:xfrm>
            <a:off x="4936232" y="1628800"/>
            <a:ext cx="3812232" cy="4525963"/>
          </a:xfrm>
          <a:prstGeom prst="rect">
            <a:avLst/>
          </a:prstGeom>
        </p:spPr>
        <p:txBody>
          <a:bodyPr/>
          <a:lstStyle>
            <a:lvl1pPr>
              <a:defRPr sz="280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240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00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1800">
                <a:solidFill>
                  <a:schemeClr val="tx1">
                    <a:lumMod val="75000"/>
                    <a:lumOff val="25000"/>
                  </a:schemeClr>
                </a:solidFill>
                <a:latin typeface="华康俪金黑W8" panose="020B0809000000000000" pitchFamily="49" charset="-122"/>
                <a:ea typeface="华康俪金黑W8" panose="020B0809000000000000"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966739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3" name="矩形 12"/>
          <p:cNvSpPr/>
          <p:nvPr userDrawn="1"/>
        </p:nvSpPr>
        <p:spPr>
          <a:xfrm>
            <a:off x="0" y="-8001"/>
            <a:ext cx="9143999" cy="689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燕尾形 13"/>
          <p:cNvSpPr/>
          <p:nvPr userDrawn="1"/>
        </p:nvSpPr>
        <p:spPr>
          <a:xfrm>
            <a:off x="755576" y="909024"/>
            <a:ext cx="8568951"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grpSp>
        <p:nvGrpSpPr>
          <p:cNvPr id="6" name="组合 5"/>
          <p:cNvGrpSpPr/>
          <p:nvPr userDrawn="1"/>
        </p:nvGrpSpPr>
        <p:grpSpPr>
          <a:xfrm rot="10800000">
            <a:off x="238206" y="412898"/>
            <a:ext cx="4045762" cy="1201949"/>
            <a:chOff x="4497301" y="2996952"/>
            <a:chExt cx="2260994" cy="1512168"/>
          </a:xfrm>
          <a:solidFill>
            <a:srgbClr val="3B79CE"/>
          </a:solidFill>
        </p:grpSpPr>
        <p:sp>
          <p:nvSpPr>
            <p:cNvPr id="7" name="燕尾形 6"/>
            <p:cNvSpPr/>
            <p:nvPr/>
          </p:nvSpPr>
          <p:spPr>
            <a:xfrm>
              <a:off x="4497301" y="2996952"/>
              <a:ext cx="675512" cy="1512168"/>
            </a:xfrm>
            <a:prstGeom prst="chevron">
              <a:avLst>
                <a:gd name="adj" fmla="val 3477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4693431" y="2996952"/>
              <a:ext cx="792088" cy="151216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五边形 8"/>
            <p:cNvSpPr/>
            <p:nvPr/>
          </p:nvSpPr>
          <p:spPr>
            <a:xfrm>
              <a:off x="4833179" y="2996952"/>
              <a:ext cx="1925116" cy="1512168"/>
            </a:xfrm>
            <a:prstGeom prst="homePlat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内容占位符 2"/>
          <p:cNvSpPr>
            <a:spLocks noGrp="1"/>
          </p:cNvSpPr>
          <p:nvPr>
            <p:ph idx="1"/>
          </p:nvPr>
        </p:nvSpPr>
        <p:spPr>
          <a:xfrm>
            <a:off x="827584" y="1858776"/>
            <a:ext cx="7704856" cy="4234520"/>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hasCustomPrompt="1"/>
          </p:nvPr>
        </p:nvSpPr>
        <p:spPr>
          <a:xfrm>
            <a:off x="251520" y="634640"/>
            <a:ext cx="3600130" cy="752778"/>
          </a:xfrm>
          <a:prstGeom prst="rect">
            <a:avLst/>
          </a:prstGeom>
        </p:spPr>
        <p:txBody>
          <a:bodyPr/>
          <a:lstStyle>
            <a:lvl1pPr algn="ctr">
              <a:defRPr sz="4400">
                <a:solidFill>
                  <a:schemeClr val="bg1"/>
                </a:solidFill>
                <a:latin typeface="华康俪金黑W8" panose="020B0809000000000000" pitchFamily="49" charset="-122"/>
                <a:ea typeface="华康俪金黑W8" panose="020B0809000000000000" pitchFamily="49" charset="-122"/>
              </a:defRPr>
            </a:lvl1pPr>
          </a:lstStyle>
          <a:p>
            <a:r>
              <a:rPr lang="zh-CN" altLang="en-US" dirty="0" smtClean="0"/>
              <a:t>课堂教学设计</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2748109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755576" y="1196752"/>
            <a:ext cx="7931224" cy="4929411"/>
          </a:xfrm>
          <a:prstGeom prst="rect">
            <a:avLst/>
          </a:prstGeom>
        </p:spPr>
        <p:txBody>
          <a:bodyPr vert="eaVert"/>
          <a:lstStyle>
            <a:lvl1pPr>
              <a:defRPr>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73264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41617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9" name="内容占位符 2"/>
          <p:cNvSpPr>
            <a:spLocks noGrp="1"/>
          </p:cNvSpPr>
          <p:nvPr>
            <p:ph idx="1"/>
          </p:nvPr>
        </p:nvSpPr>
        <p:spPr>
          <a:xfrm>
            <a:off x="827584" y="1340767"/>
            <a:ext cx="7704856" cy="4752529"/>
          </a:xfrm>
          <a:prstGeom prst="rect">
            <a:avLst/>
          </a:prstGeom>
        </p:spPr>
        <p:txBody>
          <a:bodyPr/>
          <a:lstStyle>
            <a:lvl1pPr>
              <a:defRPr sz="3600"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sz="3200"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sz="2800"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sz="2400"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sz="2000"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txBox="1">
            <a:spLocks/>
          </p:cNvSpPr>
          <p:nvPr userDrawn="1"/>
        </p:nvSpPr>
        <p:spPr>
          <a:xfrm>
            <a:off x="248229" y="404664"/>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prstClr val="black">
                    <a:lumMod val="65000"/>
                    <a:lumOff val="35000"/>
                  </a:prstClr>
                </a:solidFill>
                <a:latin typeface="微软雅黑" panose="020B0503020204020204" pitchFamily="34" charset="-122"/>
                <a:ea typeface="微软雅黑" panose="020B0503020204020204" pitchFamily="34" charset="-122"/>
              </a:rPr>
              <a:t>第五讲</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标题 1"/>
          <p:cNvSpPr txBox="1">
            <a:spLocks/>
          </p:cNvSpPr>
          <p:nvPr userDrawn="1"/>
        </p:nvSpPr>
        <p:spPr>
          <a:xfrm>
            <a:off x="250258" y="1484784"/>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载波监听多址接入 </a:t>
            </a:r>
            <a:r>
              <a:rPr lang="en-US" altLang="zh-CN" sz="1600" dirty="0" smtClean="0">
                <a:solidFill>
                  <a:prstClr val="white">
                    <a:lumMod val="95000"/>
                  </a:prstClr>
                </a:solidFill>
                <a:latin typeface="微软雅黑" panose="020B0503020204020204" pitchFamily="34" charset="-122"/>
                <a:ea typeface="微软雅黑" panose="020B0503020204020204" pitchFamily="34" charset="-122"/>
              </a:rPr>
              <a:t>/ </a:t>
            </a: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冲突检测</a:t>
            </a:r>
            <a:endParaRPr lang="en-US" altLang="zh-CN" sz="1600" dirty="0" smtClean="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5927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5832648" cy="648072"/>
          </a:xfrm>
          <a:prstGeom prst="rect">
            <a:avLst/>
          </a:prstGeom>
        </p:spPr>
        <p:txBody>
          <a:bodyPr/>
          <a:lstStyle>
            <a:lvl1pPr algn="l">
              <a:defRPr sz="3600">
                <a:solidFill>
                  <a:schemeClr val="tx1">
                    <a:lumMod val="75000"/>
                    <a:lumOff val="25000"/>
                  </a:schemeClr>
                </a:solidFill>
                <a:latin typeface="华康俪金黑W8" panose="020B0809000000000000" pitchFamily="49" charset="-122"/>
                <a:ea typeface="华康俪金黑W8" panose="020B0809000000000000"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124745"/>
            <a:ext cx="7859216" cy="4968552"/>
          </a:xfrm>
          <a:prstGeom prst="rect">
            <a:avLst/>
          </a:prstGeom>
        </p:spPr>
        <p:txBody>
          <a:bodyPr/>
          <a:lstStyle>
            <a:lvl1pPr>
              <a:defRPr b="0">
                <a:solidFill>
                  <a:schemeClr val="tx1">
                    <a:lumMod val="75000"/>
                    <a:lumOff val="25000"/>
                  </a:schemeClr>
                </a:solidFill>
                <a:latin typeface="华康俪金黑W8" panose="020B0809000000000000" pitchFamily="49" charset="-122"/>
                <a:ea typeface="华康俪金黑W8" panose="020B0809000000000000" pitchFamily="49" charset="-122"/>
              </a:defRPr>
            </a:lvl1pPr>
            <a:lvl2pPr>
              <a:defRPr b="0">
                <a:solidFill>
                  <a:schemeClr val="tx1">
                    <a:lumMod val="75000"/>
                    <a:lumOff val="25000"/>
                  </a:schemeClr>
                </a:solidFill>
                <a:latin typeface="华康俪金黑W8" panose="020B0809000000000000" pitchFamily="49" charset="-122"/>
                <a:ea typeface="华康俪金黑W8" panose="020B0809000000000000" pitchFamily="49" charset="-122"/>
              </a:defRPr>
            </a:lvl2pPr>
            <a:lvl3pPr>
              <a:defRPr b="0">
                <a:solidFill>
                  <a:schemeClr val="tx1">
                    <a:lumMod val="75000"/>
                    <a:lumOff val="25000"/>
                  </a:schemeClr>
                </a:solidFill>
                <a:latin typeface="华康俪金黑W8" panose="020B0809000000000000" pitchFamily="49" charset="-122"/>
                <a:ea typeface="华康俪金黑W8" panose="020B0809000000000000" pitchFamily="49" charset="-122"/>
              </a:defRPr>
            </a:lvl3pPr>
            <a:lvl4pPr>
              <a:defRPr b="0">
                <a:solidFill>
                  <a:schemeClr val="tx1">
                    <a:lumMod val="75000"/>
                    <a:lumOff val="25000"/>
                  </a:schemeClr>
                </a:solidFill>
                <a:latin typeface="华康俪金黑W8" panose="020B0809000000000000" pitchFamily="49" charset="-122"/>
                <a:ea typeface="华康俪金黑W8" panose="020B0809000000000000" pitchFamily="49" charset="-122"/>
              </a:defRPr>
            </a:lvl4pPr>
            <a:lvl5pPr>
              <a:defRPr b="0">
                <a:solidFill>
                  <a:schemeClr val="tx1">
                    <a:lumMod val="75000"/>
                    <a:lumOff val="25000"/>
                  </a:schemeClr>
                </a:solidFill>
                <a:latin typeface="华康俪金黑W8" panose="020B0809000000000000" pitchFamily="49" charset="-122"/>
                <a:ea typeface="华康俪金黑W8" panose="020B0809000000000000"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txBox="1">
            <a:spLocks/>
          </p:cNvSpPr>
          <p:nvPr userDrawn="1"/>
        </p:nvSpPr>
        <p:spPr>
          <a:xfrm>
            <a:off x="248229" y="404664"/>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prstClr val="black">
                    <a:lumMod val="65000"/>
                    <a:lumOff val="35000"/>
                  </a:prstClr>
                </a:solidFill>
                <a:latin typeface="微软雅黑" panose="020B0503020204020204" pitchFamily="34" charset="-122"/>
                <a:ea typeface="微软雅黑" panose="020B0503020204020204" pitchFamily="34" charset="-122"/>
              </a:rPr>
              <a:t>第五讲</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标题 1"/>
          <p:cNvSpPr txBox="1">
            <a:spLocks/>
          </p:cNvSpPr>
          <p:nvPr userDrawn="1"/>
        </p:nvSpPr>
        <p:spPr>
          <a:xfrm>
            <a:off x="250258" y="1484784"/>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载波监听多址接入 </a:t>
            </a:r>
            <a:r>
              <a:rPr lang="en-US" altLang="zh-CN" sz="1600" dirty="0" smtClean="0">
                <a:solidFill>
                  <a:prstClr val="white">
                    <a:lumMod val="95000"/>
                  </a:prstClr>
                </a:solidFill>
                <a:latin typeface="微软雅黑" panose="020B0503020204020204" pitchFamily="34" charset="-122"/>
                <a:ea typeface="微软雅黑" panose="020B0503020204020204" pitchFamily="34" charset="-122"/>
              </a:rPr>
              <a:t>/ </a:t>
            </a: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冲突检测</a:t>
            </a:r>
            <a:endParaRPr lang="en-US" altLang="zh-CN" sz="1600" dirty="0" smtClean="0">
              <a:solidFill>
                <a:prstClr val="white">
                  <a:lumMod val="95000"/>
                </a:prst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7792921" y="6343232"/>
            <a:ext cx="936104" cy="936104"/>
            <a:chOff x="5631123" y="6343232"/>
            <a:chExt cx="936104" cy="936104"/>
          </a:xfrm>
        </p:grpSpPr>
        <p:sp>
          <p:nvSpPr>
            <p:cNvPr id="15" name="弦形 14"/>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弧形 15"/>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cxnSp>
        <p:nvCxnSpPr>
          <p:cNvPr id="26" name="直接连接符 25"/>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7"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467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燕尾形 22"/>
          <p:cNvSpPr/>
          <p:nvPr userDrawn="1"/>
        </p:nvSpPr>
        <p:spPr>
          <a:xfrm>
            <a:off x="705764" y="909024"/>
            <a:ext cx="8618763"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24" name="矩形 23"/>
          <p:cNvSpPr/>
          <p:nvPr userDrawn="1"/>
        </p:nvSpPr>
        <p:spPr>
          <a:xfrm>
            <a:off x="252875" y="201891"/>
            <a:ext cx="396194" cy="1428891"/>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25" name="等腰三角形 24"/>
          <p:cNvSpPr/>
          <p:nvPr userDrawn="1"/>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26" name="矩形 25"/>
          <p:cNvSpPr/>
          <p:nvPr userDrawn="1"/>
        </p:nvSpPr>
        <p:spPr>
          <a:xfrm>
            <a:off x="252875" y="1630782"/>
            <a:ext cx="396194" cy="309436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cxnSp>
        <p:nvCxnSpPr>
          <p:cNvPr id="16" name="直接连接符 15"/>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7792921" y="6343232"/>
            <a:ext cx="936104" cy="936104"/>
            <a:chOff x="5631123" y="6343232"/>
            <a:chExt cx="936104" cy="936104"/>
          </a:xfrm>
        </p:grpSpPr>
        <p:sp>
          <p:nvSpPr>
            <p:cNvPr id="18" name="弦形 17"/>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弧形 18"/>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0" name="直接连接符 19"/>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1"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3277698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7" r:id="rId5"/>
    <p:sldLayoutId id="2147483658"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燕尾形 22"/>
          <p:cNvSpPr/>
          <p:nvPr userDrawn="1"/>
        </p:nvSpPr>
        <p:spPr>
          <a:xfrm>
            <a:off x="705764" y="909024"/>
            <a:ext cx="8618763"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4" name="矩形 23"/>
          <p:cNvSpPr/>
          <p:nvPr userDrawn="1"/>
        </p:nvSpPr>
        <p:spPr>
          <a:xfrm>
            <a:off x="252875" y="201892"/>
            <a:ext cx="396194" cy="1138876"/>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5" name="等腰三角形 24"/>
          <p:cNvSpPr/>
          <p:nvPr userDrawn="1"/>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矩形 25"/>
          <p:cNvSpPr/>
          <p:nvPr userDrawn="1"/>
        </p:nvSpPr>
        <p:spPr>
          <a:xfrm>
            <a:off x="252875" y="1340769"/>
            <a:ext cx="396194" cy="324036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16" name="直接连接符 15"/>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7792921" y="6343232"/>
            <a:ext cx="936104" cy="936104"/>
            <a:chOff x="5631123" y="6343232"/>
            <a:chExt cx="936104" cy="936104"/>
          </a:xfrm>
        </p:grpSpPr>
        <p:sp>
          <p:nvSpPr>
            <p:cNvPr id="18" name="弦形 17"/>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弧形 18"/>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cxnSp>
        <p:nvCxnSpPr>
          <p:cNvPr id="20" name="直接连接符 19"/>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1"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1207041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燕尾形 22"/>
          <p:cNvSpPr/>
          <p:nvPr userDrawn="1"/>
        </p:nvSpPr>
        <p:spPr>
          <a:xfrm>
            <a:off x="705764" y="909024"/>
            <a:ext cx="8618763" cy="201905"/>
          </a:xfrm>
          <a:prstGeom prst="chevron">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4" name="矩形 23"/>
          <p:cNvSpPr/>
          <p:nvPr userDrawn="1"/>
        </p:nvSpPr>
        <p:spPr>
          <a:xfrm>
            <a:off x="252875" y="201892"/>
            <a:ext cx="396194" cy="1138876"/>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5" name="等腰三角形 24"/>
          <p:cNvSpPr/>
          <p:nvPr userDrawn="1"/>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矩形 25"/>
          <p:cNvSpPr/>
          <p:nvPr userDrawn="1"/>
        </p:nvSpPr>
        <p:spPr>
          <a:xfrm>
            <a:off x="252875" y="1340769"/>
            <a:ext cx="396194" cy="324036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16" name="直接连接符 15"/>
          <p:cNvCxnSpPr/>
          <p:nvPr userDrawn="1"/>
        </p:nvCxnSpPr>
        <p:spPr>
          <a:xfrm flipV="1">
            <a:off x="8714768" y="6741368"/>
            <a:ext cx="424800" cy="1744"/>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7792921" y="6343232"/>
            <a:ext cx="936104" cy="936104"/>
            <a:chOff x="5631123" y="6343232"/>
            <a:chExt cx="936104" cy="936104"/>
          </a:xfrm>
        </p:grpSpPr>
        <p:sp>
          <p:nvSpPr>
            <p:cNvPr id="18" name="弦形 17"/>
            <p:cNvSpPr/>
            <p:nvPr userDrawn="1"/>
          </p:nvSpPr>
          <p:spPr>
            <a:xfrm rot="6746465">
              <a:off x="5737587" y="6451264"/>
              <a:ext cx="720000" cy="720000"/>
            </a:xfrm>
            <a:prstGeom prst="chord">
              <a:avLst>
                <a:gd name="adj1" fmla="val 3577158"/>
                <a:gd name="adj2" fmla="val 15329001"/>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弧形 18"/>
            <p:cNvSpPr/>
            <p:nvPr userDrawn="1"/>
          </p:nvSpPr>
          <p:spPr>
            <a:xfrm>
              <a:off x="5631123" y="6343232"/>
              <a:ext cx="936104" cy="936104"/>
            </a:xfrm>
            <a:prstGeom prst="arc">
              <a:avLst>
                <a:gd name="adj1" fmla="val 11317002"/>
                <a:gd name="adj2" fmla="val 21097504"/>
              </a:avLst>
            </a:prstGeom>
            <a:ln w="22479">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cxnSp>
        <p:nvCxnSpPr>
          <p:cNvPr id="20" name="直接连接符 19"/>
          <p:cNvCxnSpPr/>
          <p:nvPr userDrawn="1"/>
        </p:nvCxnSpPr>
        <p:spPr>
          <a:xfrm>
            <a:off x="0" y="6741368"/>
            <a:ext cx="7806018" cy="0"/>
          </a:xfrm>
          <a:prstGeom prst="line">
            <a:avLst/>
          </a:prstGeom>
          <a:ln w="22479">
            <a:solidFill>
              <a:srgbClr val="0066FF"/>
            </a:solidFill>
          </a:ln>
        </p:spPr>
        <p:style>
          <a:lnRef idx="1">
            <a:schemeClr val="accent1"/>
          </a:lnRef>
          <a:fillRef idx="0">
            <a:schemeClr val="accent1"/>
          </a:fillRef>
          <a:effectRef idx="0">
            <a:schemeClr val="accent1"/>
          </a:effectRef>
          <a:fontRef idx="minor">
            <a:schemeClr val="tx1"/>
          </a:fontRef>
        </p:style>
      </p:cxnSp>
      <p:sp>
        <p:nvSpPr>
          <p:cNvPr id="21" name="TextBox 15"/>
          <p:cNvSpPr txBox="1"/>
          <p:nvPr userDrawn="1"/>
        </p:nvSpPr>
        <p:spPr>
          <a:xfrm>
            <a:off x="7864929" y="6488668"/>
            <a:ext cx="792088" cy="369332"/>
          </a:xfrm>
          <a:prstGeom prst="rect">
            <a:avLst/>
          </a:prstGeom>
          <a:noFill/>
        </p:spPr>
        <p:txBody>
          <a:bodyPr wrap="square" rtlCol="0">
            <a:spAutoFit/>
          </a:bodyPr>
          <a:lstStyle/>
          <a:p>
            <a:pPr algn="ctr"/>
            <a:fld id="{2EEF1883-7A0E-4F66-9932-E581691AD397}" type="slidenum">
              <a:rPr lang="zh-CN" altLang="en-US"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172400" y="-8001"/>
            <a:ext cx="908498" cy="1866777"/>
          </a:xfrm>
          <a:prstGeom prst="rect">
            <a:avLst/>
          </a:prstGeom>
        </p:spPr>
      </p:pic>
    </p:spTree>
    <p:extLst>
      <p:ext uri="{BB962C8B-B14F-4D97-AF65-F5344CB8AC3E}">
        <p14:creationId xmlns:p14="http://schemas.microsoft.com/office/powerpoint/2010/main" val="19884628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gi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23.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w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矩形 7"/>
          <p:cNvSpPr/>
          <p:nvPr/>
        </p:nvSpPr>
        <p:spPr>
          <a:xfrm>
            <a:off x="-36512" y="2780928"/>
            <a:ext cx="9180512" cy="295232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latin typeface="华康俪金黑W8(P)" pitchFamily="34" charset="-122"/>
              <a:ea typeface="华康俪金黑W8(P)" pitchFamily="34" charset="-122"/>
            </a:endParaRPr>
          </a:p>
        </p:txBody>
      </p:sp>
      <p:sp>
        <p:nvSpPr>
          <p:cNvPr id="9" name="Rectangle 2"/>
          <p:cNvSpPr>
            <a:spLocks noChangeArrowheads="1"/>
          </p:cNvSpPr>
          <p:nvPr/>
        </p:nvSpPr>
        <p:spPr bwMode="auto">
          <a:xfrm>
            <a:off x="-14514" y="2951792"/>
            <a:ext cx="9144000" cy="2082135"/>
          </a:xfrm>
          <a:prstGeom prst="rect">
            <a:avLst/>
          </a:prstGeom>
          <a:noFill/>
          <a:ln w="9525">
            <a:noFill/>
            <a:miter lim="800000"/>
            <a:headEnd/>
            <a:tailEnd/>
          </a:ln>
          <a:effectLst/>
        </p:spPr>
        <p:txBody>
          <a:bodyPr anchor="ctr"/>
          <a:lstStyle/>
          <a:p>
            <a:pPr algn="ctr">
              <a:lnSpc>
                <a:spcPts val="7100"/>
              </a:lnSpc>
              <a:spcBef>
                <a:spcPts val="1200"/>
              </a:spcBef>
              <a:defRPr/>
            </a:pPr>
            <a:r>
              <a:rPr lang="zh-CN" altLang="en-US" sz="7200" dirty="0">
                <a:solidFill>
                  <a:srgbClr val="0070C0"/>
                </a:solidFill>
                <a:effectLst>
                  <a:outerShdw blurRad="38100" dist="38100" dir="2700000" algn="tl">
                    <a:srgbClr val="C0C0C0"/>
                  </a:outerShdw>
                </a:effectLst>
                <a:latin typeface="华康俪金黑W8(P)" pitchFamily="34" charset="-122"/>
                <a:ea typeface="华康俪金黑W8(P)" pitchFamily="34" charset="-122"/>
              </a:rPr>
              <a:t>计算机网络</a:t>
            </a:r>
            <a:r>
              <a:rPr lang="zh-CN" altLang="en-US" sz="5400" dirty="0">
                <a:solidFill>
                  <a:srgbClr val="0000FF"/>
                </a:solidFill>
                <a:effectLst>
                  <a:outerShdw blurRad="38100" dist="38100" dir="2700000" algn="tl">
                    <a:srgbClr val="C0C0C0"/>
                  </a:outerShdw>
                </a:effectLst>
                <a:latin typeface="华康俪金黑W8(P)" pitchFamily="34" charset="-122"/>
                <a:ea typeface="华康俪金黑W8(P)" pitchFamily="34" charset="-122"/>
              </a:rPr>
              <a:t/>
            </a:r>
            <a:br>
              <a:rPr lang="zh-CN" altLang="en-US" sz="5400" dirty="0">
                <a:solidFill>
                  <a:srgbClr val="0000FF"/>
                </a:solidFill>
                <a:effectLst>
                  <a:outerShdw blurRad="38100" dist="38100" dir="2700000" algn="tl">
                    <a:srgbClr val="C0C0C0"/>
                  </a:outerShdw>
                </a:effectLst>
                <a:latin typeface="华康俪金黑W8(P)" pitchFamily="34" charset="-122"/>
                <a:ea typeface="华康俪金黑W8(P)" pitchFamily="34" charset="-122"/>
              </a:rPr>
            </a:br>
            <a:r>
              <a:rPr lang="zh-CN" altLang="en-US" sz="3600" dirty="0" smtClean="0">
                <a:solidFill>
                  <a:srgbClr val="002060"/>
                </a:solidFill>
                <a:effectLst>
                  <a:outerShdw blurRad="38100" dist="38100" dir="2700000" algn="tl">
                    <a:srgbClr val="C0C0C0"/>
                  </a:outerShdw>
                </a:effectLst>
                <a:latin typeface="华康俪金黑W8(P)" pitchFamily="34" charset="-122"/>
                <a:ea typeface="华康俪金黑W8(P)" pitchFamily="34" charset="-122"/>
              </a:rPr>
              <a:t>课堂教学说明</a:t>
            </a:r>
            <a:endParaRPr lang="zh-CN" altLang="en-US" sz="3600" dirty="0">
              <a:solidFill>
                <a:srgbClr val="002060"/>
              </a:solidFill>
              <a:effectLst>
                <a:outerShdw blurRad="38100" dist="38100" dir="2700000" algn="tl">
                  <a:srgbClr val="C0C0C0"/>
                </a:outerShdw>
              </a:effectLst>
              <a:latin typeface="华康俪金黑W8(P)" pitchFamily="34" charset="-122"/>
              <a:ea typeface="华康俪金黑W8(P)" pitchFamily="34" charset="-122"/>
            </a:endParaRPr>
          </a:p>
        </p:txBody>
      </p:sp>
      <p:sp>
        <p:nvSpPr>
          <p:cNvPr id="3" name="矩形 2"/>
          <p:cNvSpPr/>
          <p:nvPr/>
        </p:nvSpPr>
        <p:spPr>
          <a:xfrm>
            <a:off x="2757755" y="4893874"/>
            <a:ext cx="3605474" cy="707886"/>
          </a:xfrm>
          <a:prstGeom prst="rect">
            <a:avLst/>
          </a:prstGeom>
        </p:spPr>
        <p:txBody>
          <a:bodyPr wrap="none">
            <a:spAutoFit/>
          </a:bodyPr>
          <a:lstStyle/>
          <a:p>
            <a:pPr algn="ctr"/>
            <a:r>
              <a:rPr lang="zh-CN" altLang="en-US" sz="4000" dirty="0" smtClean="0">
                <a:solidFill>
                  <a:srgbClr val="0070C0"/>
                </a:solidFill>
                <a:effectLst>
                  <a:outerShdw blurRad="38100" dist="38100" dir="2700000" algn="tl">
                    <a:srgbClr val="000000">
                      <a:alpha val="43137"/>
                    </a:srgbClr>
                  </a:outerShdw>
                </a:effectLst>
                <a:latin typeface="华康俪金黑W8(P)" pitchFamily="34" charset="-122"/>
                <a:ea typeface="华康俪金黑W8(P)" pitchFamily="34" charset="-122"/>
              </a:rPr>
              <a:t>指院  谢钧教授</a:t>
            </a:r>
            <a:endParaRPr lang="zh-CN" altLang="en-US" sz="4000" dirty="0">
              <a:solidFill>
                <a:srgbClr val="0070C0"/>
              </a:solidFill>
              <a:effectLst>
                <a:outerShdw blurRad="38100" dist="38100" dir="2700000" algn="tl">
                  <a:srgbClr val="000000">
                    <a:alpha val="43137"/>
                  </a:srgbClr>
                </a:outerShdw>
              </a:effectLst>
              <a:latin typeface="华康俪金黑W8(P)" pitchFamily="34" charset="-122"/>
              <a:ea typeface="华康俪金黑W8(P)" pitchFamily="34" charset="-122"/>
            </a:endParaRPr>
          </a:p>
        </p:txBody>
      </p:sp>
      <p:pic>
        <p:nvPicPr>
          <p:cNvPr id="10" name="Picture 17" descr="2008630101355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928" y="44624"/>
            <a:ext cx="1100911" cy="11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49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smtClean="0">
                <a:solidFill>
                  <a:srgbClr val="002060"/>
                </a:solidFill>
                <a:latin typeface="华康俪金黑W8(P)" pitchFamily="34" charset="-122"/>
                <a:ea typeface="华康俪金黑W8(P)" pitchFamily="34" charset="-122"/>
              </a:rPr>
              <a:t>引导学员提出</a:t>
            </a:r>
            <a:r>
              <a:rPr lang="zh-CN" altLang="en-US" dirty="0" smtClean="0">
                <a:solidFill>
                  <a:srgbClr val="C00000"/>
                </a:solidFill>
                <a:latin typeface="华康俪金黑W8(P)" pitchFamily="34" charset="-122"/>
                <a:ea typeface="华康俪金黑W8(P)" pitchFamily="34" charset="-122"/>
              </a:rPr>
              <a:t>随机退避</a:t>
            </a:r>
            <a:r>
              <a:rPr lang="zh-CN" altLang="en-US" dirty="0" smtClean="0">
                <a:solidFill>
                  <a:srgbClr val="002060"/>
                </a:solidFill>
                <a:latin typeface="华康俪金黑W8(P)" pitchFamily="34" charset="-122"/>
                <a:ea typeface="华康俪金黑W8(P)" pitchFamily="34" charset="-122"/>
              </a:rPr>
              <a:t>的基本思想，并深入讨论本次课教学难点：</a:t>
            </a:r>
            <a:r>
              <a:rPr lang="zh-CN" altLang="en-US" dirty="0" smtClean="0">
                <a:solidFill>
                  <a:srgbClr val="C00000"/>
                </a:solidFill>
                <a:latin typeface="华康俪金黑W8(P)" pitchFamily="34" charset="-122"/>
                <a:ea typeface="华康俪金黑W8(P)" pitchFamily="34" charset="-122"/>
              </a:rPr>
              <a:t>二进制指数退避算法</a:t>
            </a:r>
            <a:endParaRPr lang="zh-CN" altLang="en-US" dirty="0">
              <a:solidFill>
                <a:srgbClr val="C00000"/>
              </a:solidFill>
              <a:latin typeface="华康俪金黑W8(P)" pitchFamily="34" charset="-122"/>
              <a:ea typeface="华康俪金黑W8(P)" pitchFamily="34" charset="-122"/>
            </a:endParaRPr>
          </a:p>
        </p:txBody>
      </p:sp>
      <p:grpSp>
        <p:nvGrpSpPr>
          <p:cNvPr id="7" name="组合 6"/>
          <p:cNvGrpSpPr/>
          <p:nvPr/>
        </p:nvGrpSpPr>
        <p:grpSpPr>
          <a:xfrm>
            <a:off x="3499228" y="3501008"/>
            <a:ext cx="4651339" cy="3093179"/>
            <a:chOff x="1819931" y="3323332"/>
            <a:chExt cx="4651339" cy="3093179"/>
          </a:xfrm>
        </p:grpSpPr>
        <p:sp>
          <p:nvSpPr>
            <p:cNvPr id="49" name="Rectangle 9"/>
            <p:cNvSpPr>
              <a:spLocks noChangeArrowheads="1"/>
            </p:cNvSpPr>
            <p:nvPr/>
          </p:nvSpPr>
          <p:spPr bwMode="auto">
            <a:xfrm>
              <a:off x="2564978" y="3323332"/>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333399"/>
                  </a:solidFill>
                  <a:latin typeface="华康俪金黑W8(P)" pitchFamily="34" charset="-122"/>
                  <a:ea typeface="华康俪金黑W8(P)" pitchFamily="34" charset="-122"/>
                </a:rPr>
                <a:t>A</a:t>
              </a:r>
            </a:p>
          </p:txBody>
        </p:sp>
        <p:sp>
          <p:nvSpPr>
            <p:cNvPr id="50" name="Rectangle 10"/>
            <p:cNvSpPr>
              <a:spLocks noChangeArrowheads="1"/>
            </p:cNvSpPr>
            <p:nvPr/>
          </p:nvSpPr>
          <p:spPr bwMode="auto">
            <a:xfrm>
              <a:off x="6150668" y="3323332"/>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333399"/>
                  </a:solidFill>
                  <a:latin typeface="华康俪金黑W8(P)" pitchFamily="34" charset="-122"/>
                  <a:ea typeface="华康俪金黑W8(P)" pitchFamily="34" charset="-122"/>
                </a:rPr>
                <a:t>B</a:t>
              </a:r>
            </a:p>
          </p:txBody>
        </p:sp>
        <p:sp>
          <p:nvSpPr>
            <p:cNvPr id="63" name="Text Box 37"/>
            <p:cNvSpPr txBox="1">
              <a:spLocks noChangeArrowheads="1"/>
            </p:cNvSpPr>
            <p:nvPr/>
          </p:nvSpPr>
          <p:spPr bwMode="auto">
            <a:xfrm>
              <a:off x="1819931" y="3478875"/>
              <a:ext cx="603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sz="1600" i="1" dirty="0">
                  <a:solidFill>
                    <a:srgbClr val="333399"/>
                  </a:solidFill>
                  <a:latin typeface="华康俪金黑W8(P)" pitchFamily="34" charset="-122"/>
                  <a:ea typeface="华康俪金黑W8(P)" pitchFamily="34" charset="-122"/>
                </a:rPr>
                <a:t>t</a:t>
              </a:r>
              <a:r>
                <a:rPr kumimoji="1" lang="en-US" altLang="zh-CN" sz="1600" dirty="0">
                  <a:solidFill>
                    <a:srgbClr val="333399"/>
                  </a:solidFill>
                  <a:latin typeface="华康俪金黑W8(P)" pitchFamily="34" charset="-122"/>
                  <a:ea typeface="华康俪金黑W8(P)" pitchFamily="34" charset="-122"/>
                </a:rPr>
                <a:t> = 0</a:t>
              </a:r>
              <a:endParaRPr kumimoji="1" lang="en-US" altLang="zh-CN" sz="1600" baseline="30000" dirty="0">
                <a:solidFill>
                  <a:srgbClr val="333399"/>
                </a:solidFill>
                <a:latin typeface="华康俪金黑W8(P)" pitchFamily="34" charset="-122"/>
                <a:ea typeface="华康俪金黑W8(P)" pitchFamily="34" charset="-122"/>
              </a:endParaRPr>
            </a:p>
          </p:txBody>
        </p:sp>
        <p:sp>
          <p:nvSpPr>
            <p:cNvPr id="31" name="平行四边形 30"/>
            <p:cNvSpPr/>
            <p:nvPr/>
          </p:nvSpPr>
          <p:spPr>
            <a:xfrm rot="16200000">
              <a:off x="3549288" y="2811400"/>
              <a:ext cx="1923138" cy="3617479"/>
            </a:xfrm>
            <a:prstGeom prst="parallelogram">
              <a:avLst>
                <a:gd name="adj" fmla="val 36951"/>
              </a:avLst>
            </a:prstGeom>
            <a:solidFill>
              <a:schemeClr val="accent1">
                <a:lumMod val="20000"/>
                <a:lumOff val="8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华康俪金黑W8(P)" pitchFamily="34" charset="-122"/>
                <a:ea typeface="华康俪金黑W8(P)" pitchFamily="34" charset="-122"/>
              </a:endParaRPr>
            </a:p>
          </p:txBody>
        </p:sp>
        <p:sp>
          <p:nvSpPr>
            <p:cNvPr id="45" name="Line 4"/>
            <p:cNvSpPr>
              <a:spLocks noChangeShapeType="1"/>
            </p:cNvSpPr>
            <p:nvPr/>
          </p:nvSpPr>
          <p:spPr bwMode="auto">
            <a:xfrm>
              <a:off x="2697171" y="3641256"/>
              <a:ext cx="3631083"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48" name="Line 8"/>
            <p:cNvSpPr>
              <a:spLocks noChangeShapeType="1"/>
            </p:cNvSpPr>
            <p:nvPr/>
          </p:nvSpPr>
          <p:spPr bwMode="auto">
            <a:xfrm>
              <a:off x="2692224" y="3644966"/>
              <a:ext cx="3638503" cy="712365"/>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51" name="Line 11"/>
            <p:cNvSpPr>
              <a:spLocks noChangeShapeType="1"/>
            </p:cNvSpPr>
            <p:nvPr/>
          </p:nvSpPr>
          <p:spPr bwMode="auto">
            <a:xfrm flipH="1">
              <a:off x="2596995" y="3912103"/>
              <a:ext cx="4947" cy="849644"/>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52" name="Rectangle 12"/>
            <p:cNvSpPr>
              <a:spLocks noChangeArrowheads="1"/>
            </p:cNvSpPr>
            <p:nvPr/>
          </p:nvSpPr>
          <p:spPr bwMode="auto">
            <a:xfrm>
              <a:off x="2426324" y="4170583"/>
              <a:ext cx="24045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400" i="1">
                  <a:solidFill>
                    <a:srgbClr val="333399"/>
                  </a:solidFill>
                  <a:latin typeface="华康俪金黑W8(P)" pitchFamily="34" charset="-122"/>
                  <a:ea typeface="华康俪金黑W8(P)" pitchFamily="34" charset="-122"/>
                </a:rPr>
                <a:t>t</a:t>
              </a:r>
            </a:p>
          </p:txBody>
        </p:sp>
        <p:sp>
          <p:nvSpPr>
            <p:cNvPr id="53" name="Line 13"/>
            <p:cNvSpPr>
              <a:spLocks noChangeShapeType="1"/>
            </p:cNvSpPr>
            <p:nvPr/>
          </p:nvSpPr>
          <p:spPr bwMode="auto">
            <a:xfrm>
              <a:off x="6328254" y="3636309"/>
              <a:ext cx="0" cy="2780202"/>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54" name="Line 14"/>
            <p:cNvSpPr>
              <a:spLocks noChangeShapeType="1"/>
            </p:cNvSpPr>
            <p:nvPr/>
          </p:nvSpPr>
          <p:spPr bwMode="auto">
            <a:xfrm flipH="1">
              <a:off x="2688514" y="4215106"/>
              <a:ext cx="3638503" cy="685157"/>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grpSp>
          <p:nvGrpSpPr>
            <p:cNvPr id="55" name="Group 15"/>
            <p:cNvGrpSpPr>
              <a:grpSpLocks/>
            </p:cNvGrpSpPr>
            <p:nvPr/>
          </p:nvGrpSpPr>
          <p:grpSpPr bwMode="auto">
            <a:xfrm>
              <a:off x="5371013" y="3641256"/>
              <a:ext cx="751941" cy="618372"/>
              <a:chOff x="3364" y="411"/>
              <a:chExt cx="608" cy="500"/>
            </a:xfrm>
            <a:solidFill>
              <a:srgbClr val="C00000"/>
            </a:solidFill>
          </p:grpSpPr>
          <p:sp>
            <p:nvSpPr>
              <p:cNvPr id="61"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sz="1400">
                  <a:latin typeface="华康俪金黑W8(P)" pitchFamily="34" charset="-122"/>
                  <a:ea typeface="华康俪金黑W8(P)" pitchFamily="34" charset="-122"/>
                </a:endParaRPr>
              </a:p>
            </p:txBody>
          </p:sp>
          <p:sp>
            <p:nvSpPr>
              <p:cNvPr id="62"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sz="1400" dirty="0">
                    <a:solidFill>
                      <a:srgbClr val="FFFF00"/>
                    </a:solidFill>
                    <a:latin typeface="华康俪金黑W8(P)" pitchFamily="34" charset="-122"/>
                    <a:ea typeface="华康俪金黑W8(P)" pitchFamily="34" charset="-122"/>
                  </a:rPr>
                  <a:t>冲突</a:t>
                </a:r>
              </a:p>
            </p:txBody>
          </p:sp>
        </p:grpSp>
        <p:sp>
          <p:nvSpPr>
            <p:cNvPr id="64" name="Line 38"/>
            <p:cNvSpPr>
              <a:spLocks noChangeShapeType="1"/>
            </p:cNvSpPr>
            <p:nvPr/>
          </p:nvSpPr>
          <p:spPr bwMode="auto">
            <a:xfrm>
              <a:off x="2339752" y="3641256"/>
              <a:ext cx="321554"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latin typeface="华康俪金黑W8(P)" pitchFamily="34" charset="-122"/>
                <a:ea typeface="华康俪金黑W8(P)" pitchFamily="34" charset="-122"/>
              </a:endParaRPr>
            </a:p>
          </p:txBody>
        </p:sp>
        <p:sp>
          <p:nvSpPr>
            <p:cNvPr id="66" name="平行四边形 65"/>
            <p:cNvSpPr/>
            <p:nvPr/>
          </p:nvSpPr>
          <p:spPr>
            <a:xfrm rot="16200000" flipV="1">
              <a:off x="4116954" y="2822531"/>
              <a:ext cx="787806" cy="3617479"/>
            </a:xfrm>
            <a:prstGeom prst="parallelogram">
              <a:avLst>
                <a:gd name="adj" fmla="val 86819"/>
              </a:avLst>
            </a:prstGeom>
            <a:solidFill>
              <a:schemeClr val="accent2">
                <a:lumMod val="60000"/>
                <a:lumOff val="40000"/>
                <a:alpha val="58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华康俪金黑W8(P)" pitchFamily="34" charset="-122"/>
                <a:ea typeface="华康俪金黑W8(P)" pitchFamily="34" charset="-122"/>
              </a:endParaRPr>
            </a:p>
          </p:txBody>
        </p:sp>
        <p:sp>
          <p:nvSpPr>
            <p:cNvPr id="75" name="Line 8"/>
            <p:cNvSpPr>
              <a:spLocks noChangeShapeType="1"/>
            </p:cNvSpPr>
            <p:nvPr/>
          </p:nvSpPr>
          <p:spPr bwMode="auto">
            <a:xfrm>
              <a:off x="2700881" y="5052381"/>
              <a:ext cx="3629846" cy="676500"/>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76" name="Line 14"/>
            <p:cNvSpPr>
              <a:spLocks noChangeShapeType="1"/>
            </p:cNvSpPr>
            <p:nvPr/>
          </p:nvSpPr>
          <p:spPr bwMode="auto">
            <a:xfrm flipH="1">
              <a:off x="2682330" y="5622521"/>
              <a:ext cx="3638503" cy="685157"/>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grpSp>
          <p:nvGrpSpPr>
            <p:cNvPr id="77" name="Group 15"/>
            <p:cNvGrpSpPr>
              <a:grpSpLocks/>
            </p:cNvGrpSpPr>
            <p:nvPr/>
          </p:nvGrpSpPr>
          <p:grpSpPr bwMode="auto">
            <a:xfrm>
              <a:off x="5448928" y="5067222"/>
              <a:ext cx="751941" cy="618372"/>
              <a:chOff x="3364" y="411"/>
              <a:chExt cx="608" cy="500"/>
            </a:xfrm>
            <a:solidFill>
              <a:srgbClr val="C00000"/>
            </a:solidFill>
          </p:grpSpPr>
          <p:sp>
            <p:nvSpPr>
              <p:cNvPr id="78"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sz="1400">
                  <a:latin typeface="华康俪金黑W8(P)" pitchFamily="34" charset="-122"/>
                  <a:ea typeface="华康俪金黑W8(P)" pitchFamily="34" charset="-122"/>
                </a:endParaRPr>
              </a:p>
            </p:txBody>
          </p:sp>
          <p:sp>
            <p:nvSpPr>
              <p:cNvPr id="79"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sz="1400">
                    <a:solidFill>
                      <a:srgbClr val="FFFF00"/>
                    </a:solidFill>
                    <a:latin typeface="华康俪金黑W8(P)" pitchFamily="34" charset="-122"/>
                    <a:ea typeface="华康俪金黑W8(P)" pitchFamily="34" charset="-122"/>
                  </a:rPr>
                  <a:t>冲突</a:t>
                </a:r>
              </a:p>
            </p:txBody>
          </p:sp>
        </p:grpSp>
        <p:sp>
          <p:nvSpPr>
            <p:cNvPr id="80" name="Line 7"/>
            <p:cNvSpPr>
              <a:spLocks noChangeShapeType="1"/>
            </p:cNvSpPr>
            <p:nvPr/>
          </p:nvSpPr>
          <p:spPr bwMode="auto">
            <a:xfrm>
              <a:off x="2688514" y="3644966"/>
              <a:ext cx="0" cy="27715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grpSp>
      <p:grpSp>
        <p:nvGrpSpPr>
          <p:cNvPr id="26" name="组合 25"/>
          <p:cNvGrpSpPr/>
          <p:nvPr/>
        </p:nvGrpSpPr>
        <p:grpSpPr>
          <a:xfrm>
            <a:off x="129282" y="3952338"/>
            <a:ext cx="3146574" cy="1966722"/>
            <a:chOff x="1187624" y="3984945"/>
            <a:chExt cx="4176464" cy="2567403"/>
          </a:xfrm>
          <a:effectLst>
            <a:outerShdw blurRad="292100" dist="25400" dir="2700000" algn="ctr" rotWithShape="0">
              <a:srgbClr val="000000">
                <a:alpha val="49000"/>
              </a:srgbClr>
            </a:outerShdw>
          </a:effectLst>
        </p:grpSpPr>
        <p:grpSp>
          <p:nvGrpSpPr>
            <p:cNvPr id="27" name="组合 26"/>
            <p:cNvGrpSpPr/>
            <p:nvPr/>
          </p:nvGrpSpPr>
          <p:grpSpPr>
            <a:xfrm>
              <a:off x="1187624" y="3984945"/>
              <a:ext cx="4176464" cy="2567403"/>
              <a:chOff x="1187624" y="3984945"/>
              <a:chExt cx="4176464" cy="2567403"/>
            </a:xfrm>
          </p:grpSpPr>
          <p:sp>
            <p:nvSpPr>
              <p:cNvPr id="29" name="椭圆形标注 28"/>
              <p:cNvSpPr/>
              <p:nvPr/>
            </p:nvSpPr>
            <p:spPr>
              <a:xfrm>
                <a:off x="1187624" y="3984945"/>
                <a:ext cx="4176464" cy="2567403"/>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30" name="椭圆形标注 29"/>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28" name="矩形 27"/>
            <p:cNvSpPr/>
            <p:nvPr/>
          </p:nvSpPr>
          <p:spPr>
            <a:xfrm rot="21421316">
              <a:off x="1704190" y="4557405"/>
              <a:ext cx="3620956" cy="1566936"/>
            </a:xfrm>
            <a:prstGeom prst="rect">
              <a:avLst/>
            </a:prstGeom>
          </p:spPr>
          <p:txBody>
            <a:bodyPr wrap="square">
              <a:spAutoFit/>
            </a:bodyPr>
            <a:lstStyle/>
            <a:p>
              <a:pPr>
                <a:defRPr/>
              </a:pPr>
              <a:r>
                <a:rPr lang="zh-CN" altLang="en-US" sz="3600" b="1" dirty="0" smtClean="0">
                  <a:solidFill>
                    <a:srgbClr val="C00000"/>
                  </a:solidFill>
                  <a:latin typeface="微软雅黑" pitchFamily="34" charset="-122"/>
                  <a:ea typeface="微软雅黑" pitchFamily="34" charset="-122"/>
                </a:rPr>
                <a:t>冲突后能立即重传吗</a:t>
              </a:r>
              <a:r>
                <a:rPr lang="zh-CN" altLang="en-US" sz="3600" b="1" dirty="0" smtClean="0">
                  <a:solidFill>
                    <a:srgbClr val="00487E"/>
                  </a:solidFill>
                  <a:latin typeface="微软雅黑" pitchFamily="34" charset="-122"/>
                  <a:ea typeface="微软雅黑" pitchFamily="34" charset="-122"/>
                </a:rPr>
                <a:t>？</a:t>
              </a:r>
              <a:endParaRPr lang="zh-CN" altLang="en-US" sz="3600" b="1" dirty="0">
                <a:solidFill>
                  <a:srgbClr val="00487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36273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80">
                                          <p:stCondLst>
                                            <p:cond delay="0"/>
                                          </p:stCondLst>
                                        </p:cTn>
                                        <p:tgtEl>
                                          <p:spTgt spid="26"/>
                                        </p:tgtEl>
                                      </p:cBhvr>
                                    </p:animEffect>
                                    <p:anim calcmode="lin" valueType="num">
                                      <p:cBhvr>
                                        <p:cTn id="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 dur="26">
                                          <p:stCondLst>
                                            <p:cond delay="650"/>
                                          </p:stCondLst>
                                        </p:cTn>
                                        <p:tgtEl>
                                          <p:spTgt spid="26"/>
                                        </p:tgtEl>
                                      </p:cBhvr>
                                      <p:to x="100000" y="60000"/>
                                    </p:animScale>
                                    <p:animScale>
                                      <p:cBhvr>
                                        <p:cTn id="14" dur="166" decel="50000">
                                          <p:stCondLst>
                                            <p:cond delay="676"/>
                                          </p:stCondLst>
                                        </p:cTn>
                                        <p:tgtEl>
                                          <p:spTgt spid="26"/>
                                        </p:tgtEl>
                                      </p:cBhvr>
                                      <p:to x="100000" y="100000"/>
                                    </p:animScale>
                                    <p:animScale>
                                      <p:cBhvr>
                                        <p:cTn id="15" dur="26">
                                          <p:stCondLst>
                                            <p:cond delay="1312"/>
                                          </p:stCondLst>
                                        </p:cTn>
                                        <p:tgtEl>
                                          <p:spTgt spid="26"/>
                                        </p:tgtEl>
                                      </p:cBhvr>
                                      <p:to x="100000" y="80000"/>
                                    </p:animScale>
                                    <p:animScale>
                                      <p:cBhvr>
                                        <p:cTn id="16" dur="166" decel="50000">
                                          <p:stCondLst>
                                            <p:cond delay="1338"/>
                                          </p:stCondLst>
                                        </p:cTn>
                                        <p:tgtEl>
                                          <p:spTgt spid="26"/>
                                        </p:tgtEl>
                                      </p:cBhvr>
                                      <p:to x="100000" y="100000"/>
                                    </p:animScale>
                                    <p:animScale>
                                      <p:cBhvr>
                                        <p:cTn id="17" dur="26">
                                          <p:stCondLst>
                                            <p:cond delay="1642"/>
                                          </p:stCondLst>
                                        </p:cTn>
                                        <p:tgtEl>
                                          <p:spTgt spid="26"/>
                                        </p:tgtEl>
                                      </p:cBhvr>
                                      <p:to x="100000" y="90000"/>
                                    </p:animScale>
                                    <p:animScale>
                                      <p:cBhvr>
                                        <p:cTn id="18" dur="166" decel="50000">
                                          <p:stCondLst>
                                            <p:cond delay="1668"/>
                                          </p:stCondLst>
                                        </p:cTn>
                                        <p:tgtEl>
                                          <p:spTgt spid="26"/>
                                        </p:tgtEl>
                                      </p:cBhvr>
                                      <p:to x="100000" y="100000"/>
                                    </p:animScale>
                                    <p:animScale>
                                      <p:cBhvr>
                                        <p:cTn id="19" dur="26">
                                          <p:stCondLst>
                                            <p:cond delay="1808"/>
                                          </p:stCondLst>
                                        </p:cTn>
                                        <p:tgtEl>
                                          <p:spTgt spid="26"/>
                                        </p:tgtEl>
                                      </p:cBhvr>
                                      <p:to x="100000" y="95000"/>
                                    </p:animScale>
                                    <p:animScale>
                                      <p:cBhvr>
                                        <p:cTn id="20" dur="166" decel="50000">
                                          <p:stCondLst>
                                            <p:cond delay="1834"/>
                                          </p:stCondLst>
                                        </p:cTn>
                                        <p:tgtEl>
                                          <p:spTgt spid="26"/>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anim calcmode="lin" valueType="num">
                                      <p:cBhvr>
                                        <p:cTn id="2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smtClean="0">
                <a:solidFill>
                  <a:srgbClr val="002060"/>
                </a:solidFill>
                <a:latin typeface="华康俪金黑W8(P)" pitchFamily="34" charset="-122"/>
                <a:ea typeface="华康俪金黑W8(P)" pitchFamily="34" charset="-122"/>
              </a:rPr>
              <a:t>在引导、启发学员的过程中逐步完成</a:t>
            </a:r>
            <a:r>
              <a:rPr lang="en-US" altLang="zh-CN" dirty="0" smtClean="0">
                <a:solidFill>
                  <a:srgbClr val="002060"/>
                </a:solidFill>
                <a:latin typeface="华康俪金黑W8(P)" pitchFamily="34" charset="-122"/>
                <a:ea typeface="华康俪金黑W8(P)" pitchFamily="34" charset="-122"/>
              </a:rPr>
              <a:t>CSMA/CD</a:t>
            </a:r>
            <a:r>
              <a:rPr lang="zh-CN" altLang="en-US" dirty="0" smtClean="0">
                <a:solidFill>
                  <a:srgbClr val="002060"/>
                </a:solidFill>
                <a:latin typeface="华康俪金黑W8(P)" pitchFamily="34" charset="-122"/>
                <a:ea typeface="华康俪金黑W8(P)" pitchFamily="34" charset="-122"/>
              </a:rPr>
              <a:t>协议的基本流程</a:t>
            </a:r>
            <a:endParaRPr lang="zh-CN" altLang="en-US" dirty="0">
              <a:solidFill>
                <a:srgbClr val="002060"/>
              </a:solidFill>
              <a:latin typeface="华康俪金黑W8(P)" pitchFamily="34" charset="-122"/>
              <a:ea typeface="华康俪金黑W8(P)" pitchFamily="34" charset="-122"/>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3212976"/>
            <a:ext cx="4104456" cy="307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32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a:xfrm>
            <a:off x="467544" y="2276872"/>
            <a:ext cx="3096344" cy="3816424"/>
          </a:xfrm>
        </p:spPr>
        <p:txBody>
          <a:bodyPr/>
          <a:lstStyle/>
          <a:p>
            <a:pPr>
              <a:spcAft>
                <a:spcPts val="1200"/>
              </a:spcAft>
            </a:pPr>
            <a:r>
              <a:rPr lang="zh-CN" altLang="en-US" sz="3200" dirty="0" smtClean="0">
                <a:solidFill>
                  <a:srgbClr val="002060"/>
                </a:solidFill>
                <a:latin typeface="华康俪金黑W8(P)" pitchFamily="34" charset="-122"/>
                <a:ea typeface="华康俪金黑W8(P)" pitchFamily="34" charset="-122"/>
              </a:rPr>
              <a:t>分析</a:t>
            </a:r>
            <a:r>
              <a:rPr lang="en-US" altLang="zh-CN" sz="3200" dirty="0" smtClean="0">
                <a:solidFill>
                  <a:srgbClr val="002060"/>
                </a:solidFill>
                <a:latin typeface="华康俪金黑W8(P)" pitchFamily="34" charset="-122"/>
                <a:ea typeface="华康俪金黑W8(P)" pitchFamily="34" charset="-122"/>
              </a:rPr>
              <a:t>CSMA/CD</a:t>
            </a:r>
            <a:r>
              <a:rPr lang="zh-CN" altLang="en-US" sz="3200" dirty="0" smtClean="0">
                <a:solidFill>
                  <a:srgbClr val="002060"/>
                </a:solidFill>
                <a:latin typeface="华康俪金黑W8(P)" pitchFamily="34" charset="-122"/>
                <a:ea typeface="华康俪金黑W8(P)" pitchFamily="34" charset="-122"/>
              </a:rPr>
              <a:t>成功的原因</a:t>
            </a:r>
            <a:endParaRPr lang="en-US" altLang="zh-CN" sz="3200" dirty="0" smtClean="0">
              <a:solidFill>
                <a:srgbClr val="002060"/>
              </a:solidFill>
              <a:latin typeface="华康俪金黑W8(P)" pitchFamily="34" charset="-122"/>
              <a:ea typeface="华康俪金黑W8(P)" pitchFamily="34" charset="-122"/>
            </a:endParaRPr>
          </a:p>
          <a:p>
            <a:pPr>
              <a:spcAft>
                <a:spcPts val="1200"/>
              </a:spcAft>
            </a:pPr>
            <a:r>
              <a:rPr lang="zh-CN" altLang="en-US" sz="3200" dirty="0" smtClean="0">
                <a:solidFill>
                  <a:srgbClr val="002060"/>
                </a:solidFill>
                <a:latin typeface="华康俪金黑W8(P)" pitchFamily="34" charset="-122"/>
                <a:ea typeface="华康俪金黑W8(P)" pitchFamily="34" charset="-122"/>
              </a:rPr>
              <a:t>提出新的课题</a:t>
            </a:r>
            <a:endParaRPr lang="en-US" altLang="zh-CN" sz="3200" dirty="0" smtClean="0">
              <a:solidFill>
                <a:srgbClr val="002060"/>
              </a:solidFill>
              <a:latin typeface="华康俪金黑W8(P)" pitchFamily="34" charset="-122"/>
              <a:ea typeface="华康俪金黑W8(P)" pitchFamily="34" charset="-122"/>
            </a:endParaRPr>
          </a:p>
          <a:p>
            <a:pPr>
              <a:spcAft>
                <a:spcPts val="1200"/>
              </a:spcAft>
            </a:pPr>
            <a:r>
              <a:rPr lang="zh-CN" altLang="en-US" sz="3200" dirty="0" smtClean="0">
                <a:solidFill>
                  <a:srgbClr val="002060"/>
                </a:solidFill>
                <a:latin typeface="华康俪金黑W8(P)" pitchFamily="34" charset="-122"/>
                <a:ea typeface="华康俪金黑W8(P)" pitchFamily="34" charset="-122"/>
              </a:rPr>
              <a:t>激发学生创新热情</a:t>
            </a:r>
            <a:endParaRPr lang="en-US" altLang="zh-CN" sz="3200" dirty="0" smtClean="0">
              <a:solidFill>
                <a:srgbClr val="002060"/>
              </a:solidFill>
              <a:latin typeface="华康俪金黑W8(P)" pitchFamily="34" charset="-122"/>
              <a:ea typeface="华康俪金黑W8(P)" pitchFamily="34" charset="-122"/>
            </a:endParaRPr>
          </a:p>
          <a:p>
            <a:pPr>
              <a:spcAft>
                <a:spcPts val="1200"/>
              </a:spcAft>
            </a:pPr>
            <a:endParaRPr lang="zh-CN" altLang="en-US" sz="3200" dirty="0">
              <a:solidFill>
                <a:srgbClr val="002060"/>
              </a:solidFill>
              <a:latin typeface="华康俪金黑W8(P)" pitchFamily="34" charset="-122"/>
              <a:ea typeface="华康俪金黑W8(P)"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060848"/>
            <a:ext cx="5124525" cy="384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49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910392214"/>
              </p:ext>
            </p:extLst>
          </p:nvPr>
        </p:nvGraphicFramePr>
        <p:xfrm>
          <a:off x="13951" y="0"/>
          <a:ext cx="9108505" cy="3573015"/>
        </p:xfrm>
        <a:graphic>
          <a:graphicData uri="http://schemas.openxmlformats.org/drawingml/2006/table">
            <a:tbl>
              <a:tblPr firstRow="1" bandRow="1">
                <a:tableStyleId>{5C22544A-7EE6-4342-B048-85BDC9FD1C3A}</a:tableStyleId>
              </a:tblPr>
              <a:tblGrid>
                <a:gridCol w="1301215"/>
                <a:gridCol w="1301215"/>
                <a:gridCol w="1301215"/>
                <a:gridCol w="1301215"/>
                <a:gridCol w="1301215"/>
                <a:gridCol w="1301215"/>
                <a:gridCol w="1301215"/>
              </a:tblGrid>
              <a:tr h="1191005">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3399FF">
                        <a:alpha val="34902"/>
                      </a:srgbClr>
                    </a:solid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solidFill>
                          <a:schemeClr val="accent1">
                            <a:lumMod val="40000"/>
                            <a:lumOff val="60000"/>
                          </a:schemeClr>
                        </a:solidFill>
                      </a:endParaRPr>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1191005">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1191005">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F0">
                        <a:alpha val="69804"/>
                      </a:srgbClr>
                    </a:solidFill>
                  </a:tcPr>
                </a:tc>
                <a:tc>
                  <a:txBody>
                    <a:bodyPr/>
                    <a:lstStyle/>
                    <a:p>
                      <a:endParaRPr lang="zh-CN" altLang="en-US" sz="240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sz="2400" dirty="0">
                        <a:solidFill>
                          <a:schemeClr val="bg1"/>
                        </a:solidFill>
                      </a:endParaRPr>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C6D9F1">
                        <a:alpha val="74902"/>
                      </a:srgbClr>
                    </a:solidFill>
                  </a:tcPr>
                </a:tc>
                <a:tc>
                  <a:txBody>
                    <a:bodyPr/>
                    <a:lstStyle/>
                    <a:p>
                      <a:endParaRPr lang="zh-CN" altLang="en-US" sz="2400" dirty="0"/>
                    </a:p>
                  </a:txBody>
                  <a:tcPr marL="121967" marR="121967" marT="61006" marB="610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bl>
          </a:graphicData>
        </a:graphic>
      </p:graphicFrame>
      <p:sp>
        <p:nvSpPr>
          <p:cNvPr id="8" name="矩形 7"/>
          <p:cNvSpPr/>
          <p:nvPr/>
        </p:nvSpPr>
        <p:spPr>
          <a:xfrm>
            <a:off x="-21997" y="3573016"/>
            <a:ext cx="9180512"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latin typeface="华康俪金黑W8(P)" pitchFamily="34" charset="-122"/>
              <a:ea typeface="华康俪金黑W8(P)" pitchFamily="34" charset="-122"/>
            </a:endParaRPr>
          </a:p>
        </p:txBody>
      </p:sp>
      <p:sp>
        <p:nvSpPr>
          <p:cNvPr id="9" name="Rectangle 2"/>
          <p:cNvSpPr>
            <a:spLocks noChangeArrowheads="1"/>
          </p:cNvSpPr>
          <p:nvPr/>
        </p:nvSpPr>
        <p:spPr bwMode="auto">
          <a:xfrm>
            <a:off x="-14514" y="3717032"/>
            <a:ext cx="9144000" cy="1724025"/>
          </a:xfrm>
          <a:prstGeom prst="rect">
            <a:avLst/>
          </a:prstGeom>
          <a:noFill/>
          <a:ln w="9525">
            <a:noFill/>
            <a:miter lim="800000"/>
            <a:headEnd/>
            <a:tailEnd/>
          </a:ln>
          <a:effectLst/>
        </p:spPr>
        <p:txBody>
          <a:bodyPr anchor="ctr"/>
          <a:lstStyle/>
          <a:p>
            <a:pPr algn="ctr">
              <a:defRPr/>
            </a:pPr>
            <a:r>
              <a:rPr lang="zh-CN" altLang="en-US" sz="3200" dirty="0">
                <a:effectLst>
                  <a:outerShdw blurRad="38100" dist="38100" dir="2700000" algn="tl">
                    <a:srgbClr val="C0C0C0"/>
                  </a:outerShdw>
                </a:effectLst>
                <a:latin typeface="华康俪金黑W8(P)" pitchFamily="34" charset="-122"/>
                <a:ea typeface="华康俪金黑W8(P)" pitchFamily="34" charset="-122"/>
              </a:rPr>
              <a:t>计算机网络</a:t>
            </a:r>
            <a:r>
              <a:rPr lang="zh-CN" altLang="en-US" sz="5400" dirty="0">
                <a:solidFill>
                  <a:srgbClr val="3B78CE"/>
                </a:solidFill>
                <a:effectLst>
                  <a:outerShdw blurRad="38100" dist="38100" dir="2700000" algn="tl">
                    <a:srgbClr val="C0C0C0"/>
                  </a:outerShdw>
                </a:effectLst>
                <a:latin typeface="华康俪金黑W8(P)" pitchFamily="34" charset="-122"/>
                <a:ea typeface="华康俪金黑W8(P)" pitchFamily="34" charset="-122"/>
              </a:rPr>
              <a:t/>
            </a:r>
            <a:br>
              <a:rPr lang="zh-CN" altLang="en-US" sz="5400" dirty="0">
                <a:solidFill>
                  <a:srgbClr val="3B78CE"/>
                </a:solidFill>
                <a:effectLst>
                  <a:outerShdw blurRad="38100" dist="38100" dir="2700000" algn="tl">
                    <a:srgbClr val="C0C0C0"/>
                  </a:outerShdw>
                </a:effectLst>
                <a:latin typeface="华康俪金黑W8(P)" pitchFamily="34" charset="-122"/>
                <a:ea typeface="华康俪金黑W8(P)" pitchFamily="34" charset="-122"/>
              </a:rPr>
            </a:br>
            <a:r>
              <a:rPr lang="zh-CN" altLang="en-US" sz="6000" dirty="0">
                <a:solidFill>
                  <a:srgbClr val="3B78CE"/>
                </a:solidFill>
                <a:effectLst>
                  <a:outerShdw blurRad="38100" dist="38100" dir="2700000" algn="tl">
                    <a:srgbClr val="C0C0C0"/>
                  </a:outerShdw>
                </a:effectLst>
                <a:latin typeface="华康俪金黑W8(P)" pitchFamily="34" charset="-122"/>
                <a:ea typeface="华康俪金黑W8(P)" pitchFamily="34" charset="-122"/>
              </a:rPr>
              <a:t>第 </a:t>
            </a:r>
            <a:r>
              <a:rPr lang="en-US" altLang="zh-CN" sz="6000" dirty="0">
                <a:solidFill>
                  <a:srgbClr val="3B78CE"/>
                </a:solidFill>
                <a:effectLst>
                  <a:outerShdw blurRad="38100" dist="38100" dir="2700000" algn="tl">
                    <a:srgbClr val="C0C0C0"/>
                  </a:outerShdw>
                </a:effectLst>
                <a:latin typeface="华康俪金黑W8(P)" pitchFamily="34" charset="-122"/>
                <a:ea typeface="华康俪金黑W8(P)" pitchFamily="34" charset="-122"/>
              </a:rPr>
              <a:t>5 </a:t>
            </a:r>
            <a:r>
              <a:rPr lang="zh-CN" altLang="en-US" sz="6000" dirty="0">
                <a:solidFill>
                  <a:srgbClr val="3B78CE"/>
                </a:solidFill>
                <a:effectLst>
                  <a:outerShdw blurRad="38100" dist="38100" dir="2700000" algn="tl">
                    <a:srgbClr val="C0C0C0"/>
                  </a:outerShdw>
                </a:effectLst>
                <a:latin typeface="华康俪金黑W8(P)" pitchFamily="34" charset="-122"/>
                <a:ea typeface="华康俪金黑W8(P)" pitchFamily="34" charset="-122"/>
              </a:rPr>
              <a:t>讲  </a:t>
            </a:r>
            <a:r>
              <a:rPr lang="en-US" altLang="zh-CN" sz="6000" dirty="0">
                <a:solidFill>
                  <a:srgbClr val="3B78CE"/>
                </a:solidFill>
                <a:effectLst>
                  <a:outerShdw blurRad="38100" dist="38100" dir="2700000" algn="tl">
                    <a:srgbClr val="C0C0C0"/>
                  </a:outerShdw>
                </a:effectLst>
                <a:latin typeface="华康俪金黑W8(P)" pitchFamily="34" charset="-122"/>
                <a:ea typeface="华康俪金黑W8(P)" pitchFamily="34" charset="-122"/>
              </a:rPr>
              <a:t>CSMA/CD</a:t>
            </a:r>
            <a:r>
              <a:rPr lang="zh-CN" altLang="en-US" sz="6000" dirty="0">
                <a:solidFill>
                  <a:srgbClr val="3B78CE"/>
                </a:solidFill>
                <a:effectLst>
                  <a:outerShdw blurRad="38100" dist="38100" dir="2700000" algn="tl">
                    <a:srgbClr val="C0C0C0"/>
                  </a:outerShdw>
                </a:effectLst>
                <a:latin typeface="华康俪金黑W8(P)" pitchFamily="34" charset="-122"/>
                <a:ea typeface="华康俪金黑W8(P)" pitchFamily="34" charset="-122"/>
              </a:rPr>
              <a:t>协议</a:t>
            </a:r>
          </a:p>
        </p:txBody>
      </p:sp>
      <p:sp>
        <p:nvSpPr>
          <p:cNvPr id="3" name="矩形 2"/>
          <p:cNvSpPr/>
          <p:nvPr/>
        </p:nvSpPr>
        <p:spPr>
          <a:xfrm>
            <a:off x="2683503" y="5601434"/>
            <a:ext cx="3776995" cy="707886"/>
          </a:xfrm>
          <a:prstGeom prst="rect">
            <a:avLst/>
          </a:prstGeom>
        </p:spPr>
        <p:txBody>
          <a:bodyPr wrap="none">
            <a:spAutoFit/>
          </a:bodyPr>
          <a:lstStyle/>
          <a:p>
            <a:pPr algn="ctr"/>
            <a:r>
              <a:rPr lang="zh-CN" altLang="en-US" sz="4000" dirty="0" smtClean="0">
                <a:solidFill>
                  <a:srgbClr val="00487E"/>
                </a:solidFill>
                <a:effectLst>
                  <a:outerShdw blurRad="38100" dist="38100" dir="2700000" algn="tl">
                    <a:srgbClr val="000000">
                      <a:alpha val="43137"/>
                    </a:srgbClr>
                  </a:outerShdw>
                </a:effectLst>
                <a:latin typeface="华康俪金黑W8(P)" pitchFamily="34" charset="-122"/>
                <a:ea typeface="华康俪金黑W8(P)" pitchFamily="34" charset="-122"/>
              </a:rPr>
              <a:t>指院   谢钧教授</a:t>
            </a:r>
            <a:endParaRPr lang="zh-CN" altLang="en-US" sz="4000" dirty="0">
              <a:solidFill>
                <a:srgbClr val="00487E"/>
              </a:solidFill>
              <a:effectLst>
                <a:outerShdw blurRad="38100" dist="38100" dir="2700000" algn="tl">
                  <a:srgbClr val="000000">
                    <a:alpha val="43137"/>
                  </a:srgbClr>
                </a:outerShdw>
              </a:effectLst>
              <a:latin typeface="华康俪金黑W8(P)" pitchFamily="34" charset="-122"/>
              <a:ea typeface="华康俪金黑W8(P)" pitchFamily="34" charset="-122"/>
            </a:endParaRPr>
          </a:p>
        </p:txBody>
      </p:sp>
      <p:pic>
        <p:nvPicPr>
          <p:cNvPr id="10" name="Picture 17" descr="2008630101355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928" y="44624"/>
            <a:ext cx="1100911" cy="11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6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1259632" y="1700808"/>
            <a:ext cx="7200800" cy="3858095"/>
          </a:xfrm>
        </p:spPr>
        <p:txBody>
          <a:bodyPr/>
          <a:lstStyle/>
          <a:p>
            <a:pPr eaLnBrk="1" hangingPunct="1"/>
            <a:r>
              <a:rPr lang="zh-CN" altLang="en-US" sz="3600" dirty="0" smtClean="0">
                <a:solidFill>
                  <a:srgbClr val="002060"/>
                </a:solidFill>
                <a:latin typeface="华康俪金黑W8(P)" pitchFamily="34" charset="-122"/>
                <a:ea typeface="华康俪金黑W8(P)" pitchFamily="34" charset="-122"/>
              </a:rPr>
              <a:t>当多个站点共享同一个广播信道进行通信时会</a:t>
            </a:r>
            <a:r>
              <a:rPr lang="zh-CN" altLang="en-US" dirty="0">
                <a:solidFill>
                  <a:srgbClr val="002060"/>
                </a:solidFill>
                <a:latin typeface="华康俪金黑W8(P)" pitchFamily="34" charset="-122"/>
                <a:ea typeface="华康俪金黑W8(P)" pitchFamily="34" charset="-122"/>
              </a:rPr>
              <a:t>有</a:t>
            </a:r>
            <a:r>
              <a:rPr lang="zh-CN" altLang="en-US" sz="3600" dirty="0" smtClean="0">
                <a:solidFill>
                  <a:srgbClr val="002060"/>
                </a:solidFill>
                <a:latin typeface="华康俪金黑W8(P)" pitchFamily="34" charset="-122"/>
                <a:ea typeface="华康俪金黑W8(P)" pitchFamily="34" charset="-122"/>
              </a:rPr>
              <a:t>什么问题？</a:t>
            </a:r>
          </a:p>
        </p:txBody>
      </p:sp>
      <p:sp>
        <p:nvSpPr>
          <p:cNvPr id="12292" name="Rectangle 2"/>
          <p:cNvSpPr>
            <a:spLocks noGrp="1" noChangeArrowheads="1"/>
          </p:cNvSpPr>
          <p:nvPr>
            <p:ph type="title"/>
          </p:nvPr>
        </p:nvSpPr>
        <p:spPr/>
        <p:txBody>
          <a:bodyPr/>
          <a:lstStyle/>
          <a:p>
            <a:pPr eaLnBrk="1" hangingPunct="1"/>
            <a:r>
              <a:rPr lang="zh-CN" altLang="en-US" dirty="0" smtClean="0">
                <a:solidFill>
                  <a:schemeClr val="tx1">
                    <a:lumMod val="95000"/>
                    <a:lumOff val="5000"/>
                  </a:schemeClr>
                </a:solidFill>
                <a:latin typeface="华康俪金黑W8(P)" pitchFamily="34" charset="-122"/>
                <a:ea typeface="华康俪金黑W8(P)" pitchFamily="34" charset="-122"/>
              </a:rPr>
              <a:t>问题回顾</a:t>
            </a:r>
          </a:p>
        </p:txBody>
      </p:sp>
      <p:grpSp>
        <p:nvGrpSpPr>
          <p:cNvPr id="2" name="组合 1"/>
          <p:cNvGrpSpPr/>
          <p:nvPr/>
        </p:nvGrpSpPr>
        <p:grpSpPr>
          <a:xfrm>
            <a:off x="1296988" y="4819898"/>
            <a:ext cx="6624637" cy="1080839"/>
            <a:chOff x="1296988" y="5156473"/>
            <a:chExt cx="6624637" cy="1080839"/>
          </a:xfrm>
        </p:grpSpPr>
        <p:sp>
          <p:nvSpPr>
            <p:cNvPr id="93" name="Line 8"/>
            <p:cNvSpPr>
              <a:spLocks noChangeShapeType="1"/>
            </p:cNvSpPr>
            <p:nvPr/>
          </p:nvSpPr>
          <p:spPr bwMode="auto">
            <a:xfrm flipV="1">
              <a:off x="1296988" y="5156473"/>
              <a:ext cx="6624637"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120" name="Line 10"/>
            <p:cNvSpPr>
              <a:spLocks noChangeShapeType="1"/>
            </p:cNvSpPr>
            <p:nvPr/>
          </p:nvSpPr>
          <p:spPr bwMode="auto">
            <a:xfrm rot="16200000" flipV="1">
              <a:off x="1482467" y="5445477"/>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2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480" y="5558312"/>
              <a:ext cx="733758" cy="67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Line 10"/>
            <p:cNvSpPr>
              <a:spLocks noChangeShapeType="1"/>
            </p:cNvSpPr>
            <p:nvPr/>
          </p:nvSpPr>
          <p:spPr bwMode="auto">
            <a:xfrm rot="16200000" flipV="1">
              <a:off x="2876584"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07"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597"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Line 10"/>
            <p:cNvSpPr>
              <a:spLocks noChangeShapeType="1"/>
            </p:cNvSpPr>
            <p:nvPr/>
          </p:nvSpPr>
          <p:spPr bwMode="auto">
            <a:xfrm rot="16200000" flipV="1">
              <a:off x="4317000"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05"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013"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Line 10"/>
            <p:cNvSpPr>
              <a:spLocks noChangeShapeType="1"/>
            </p:cNvSpPr>
            <p:nvPr/>
          </p:nvSpPr>
          <p:spPr bwMode="auto">
            <a:xfrm rot="16200000" flipV="1">
              <a:off x="5757415"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03"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428"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Line 10"/>
            <p:cNvSpPr>
              <a:spLocks noChangeShapeType="1"/>
            </p:cNvSpPr>
            <p:nvPr/>
          </p:nvSpPr>
          <p:spPr bwMode="auto">
            <a:xfrm rot="16200000" flipV="1">
              <a:off x="7125806"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0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819" y="5552823"/>
              <a:ext cx="733758" cy="6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组合 121"/>
          <p:cNvGrpSpPr>
            <a:grpSpLocks/>
          </p:cNvGrpSpPr>
          <p:nvPr/>
        </p:nvGrpSpPr>
        <p:grpSpPr bwMode="auto">
          <a:xfrm>
            <a:off x="1368425" y="4397623"/>
            <a:ext cx="4268788" cy="349250"/>
            <a:chOff x="-2700808" y="3987594"/>
            <a:chExt cx="2952328" cy="335306"/>
          </a:xfrm>
        </p:grpSpPr>
        <p:sp>
          <p:nvSpPr>
            <p:cNvPr id="123" name="Freeform 88"/>
            <p:cNvSpPr>
              <a:spLocks/>
            </p:cNvSpPr>
            <p:nvPr/>
          </p:nvSpPr>
          <p:spPr bwMode="auto">
            <a:xfrm>
              <a:off x="-2700808" y="3987594"/>
              <a:ext cx="1512168" cy="335306"/>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康俪金黑W8(P)" pitchFamily="34" charset="-122"/>
                <a:ea typeface="华康俪金黑W8(P)" pitchFamily="34" charset="-122"/>
              </a:endParaRPr>
            </a:p>
          </p:txBody>
        </p:sp>
        <p:sp>
          <p:nvSpPr>
            <p:cNvPr id="124" name="Freeform 88"/>
            <p:cNvSpPr>
              <a:spLocks/>
            </p:cNvSpPr>
            <p:nvPr/>
          </p:nvSpPr>
          <p:spPr bwMode="auto">
            <a:xfrm>
              <a:off x="-1260648" y="3987594"/>
              <a:ext cx="1512168" cy="335306"/>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康俪金黑W8(P)" pitchFamily="34" charset="-122"/>
                <a:ea typeface="华康俪金黑W8(P)" pitchFamily="34" charset="-122"/>
              </a:endParaRPr>
            </a:p>
          </p:txBody>
        </p:sp>
      </p:grpSp>
      <p:grpSp>
        <p:nvGrpSpPr>
          <p:cNvPr id="125" name="组合 124"/>
          <p:cNvGrpSpPr>
            <a:grpSpLocks/>
          </p:cNvGrpSpPr>
          <p:nvPr/>
        </p:nvGrpSpPr>
        <p:grpSpPr bwMode="auto">
          <a:xfrm>
            <a:off x="3619500" y="4411910"/>
            <a:ext cx="4268788" cy="334963"/>
            <a:chOff x="-2700808" y="3987594"/>
            <a:chExt cx="2952328" cy="335306"/>
          </a:xfrm>
        </p:grpSpPr>
        <p:sp>
          <p:nvSpPr>
            <p:cNvPr id="126" name="Freeform 88"/>
            <p:cNvSpPr>
              <a:spLocks/>
            </p:cNvSpPr>
            <p:nvPr/>
          </p:nvSpPr>
          <p:spPr bwMode="auto">
            <a:xfrm>
              <a:off x="-2700808" y="3987594"/>
              <a:ext cx="1512168" cy="335306"/>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00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康俪金黑W8(P)" pitchFamily="34" charset="-122"/>
                <a:ea typeface="华康俪金黑W8(P)" pitchFamily="34" charset="-122"/>
              </a:endParaRPr>
            </a:p>
          </p:txBody>
        </p:sp>
        <p:sp>
          <p:nvSpPr>
            <p:cNvPr id="127" name="Freeform 88"/>
            <p:cNvSpPr>
              <a:spLocks/>
            </p:cNvSpPr>
            <p:nvPr/>
          </p:nvSpPr>
          <p:spPr bwMode="auto">
            <a:xfrm>
              <a:off x="-1260648" y="3987594"/>
              <a:ext cx="1512168" cy="335306"/>
            </a:xfrm>
            <a:custGeom>
              <a:avLst/>
              <a:gdLst>
                <a:gd name="T0" fmla="*/ 0 w 672"/>
                <a:gd name="T1" fmla="*/ 2147483647 h 288"/>
                <a:gd name="T2" fmla="*/ 2147483647 w 672"/>
                <a:gd name="T3" fmla="*/ 2147483647 h 288"/>
                <a:gd name="T4" fmla="*/ 2147483647 w 672"/>
                <a:gd name="T5" fmla="*/ 0 h 288"/>
                <a:gd name="T6" fmla="*/ 2147483647 w 672"/>
                <a:gd name="T7" fmla="*/ 0 h 288"/>
                <a:gd name="T8" fmla="*/ 2147483647 w 672"/>
                <a:gd name="T9" fmla="*/ 2147483647 h 288"/>
                <a:gd name="T10" fmla="*/ 2147483647 w 672"/>
                <a:gd name="T11" fmla="*/ 2147483647 h 288"/>
                <a:gd name="T12" fmla="*/ 2147483647 w 672"/>
                <a:gd name="T13" fmla="*/ 0 h 288"/>
                <a:gd name="T14" fmla="*/ 2147483647 w 672"/>
                <a:gd name="T15" fmla="*/ 0 h 288"/>
                <a:gd name="T16" fmla="*/ 2147483647 w 672"/>
                <a:gd name="T17" fmla="*/ 2147483647 h 288"/>
                <a:gd name="T18" fmla="*/ 2147483647 w 672"/>
                <a:gd name="T19" fmla="*/ 2147483647 h 288"/>
                <a:gd name="T20" fmla="*/ 2147483647 w 672"/>
                <a:gd name="T21" fmla="*/ 0 h 288"/>
                <a:gd name="T22" fmla="*/ 2147483647 w 672"/>
                <a:gd name="T23" fmla="*/ 0 h 288"/>
                <a:gd name="T24" fmla="*/ 2147483647 w 672"/>
                <a:gd name="T25" fmla="*/ 2147483647 h 288"/>
                <a:gd name="T26" fmla="*/ 2147483647 w 672"/>
                <a:gd name="T27" fmla="*/ 214748364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00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康俪金黑W8(P)" pitchFamily="34" charset="-122"/>
                <a:ea typeface="华康俪金黑W8(P)" pitchFamily="34" charset="-122"/>
              </a:endParaRPr>
            </a:p>
          </p:txBody>
        </p:sp>
      </p:grpSp>
      <p:sp>
        <p:nvSpPr>
          <p:cNvPr id="33" name="矩形 32"/>
          <p:cNvSpPr/>
          <p:nvPr/>
        </p:nvSpPr>
        <p:spPr>
          <a:xfrm>
            <a:off x="3059832" y="4074457"/>
            <a:ext cx="2954655" cy="646331"/>
          </a:xfrm>
          <a:prstGeom prst="rect">
            <a:avLst/>
          </a:prstGeom>
        </p:spPr>
        <p:txBody>
          <a:bodyPr wrap="none">
            <a:spAutoFit/>
          </a:bodyPr>
          <a:lstStyle/>
          <a:p>
            <a:pPr lvl="0">
              <a:spcBef>
                <a:spcPct val="20000"/>
              </a:spcBef>
            </a:pPr>
            <a:r>
              <a:rPr lang="zh-CN" altLang="en-US" sz="3600" dirty="0" smtClean="0">
                <a:solidFill>
                  <a:srgbClr val="002060"/>
                </a:solidFill>
                <a:latin typeface="华康俪金黑W8(P)" pitchFamily="34" charset="-122"/>
                <a:ea typeface="华康俪金黑W8(P)" pitchFamily="34" charset="-122"/>
              </a:rPr>
              <a:t>共享广播信道</a:t>
            </a:r>
            <a:endParaRPr lang="en-US" altLang="zh-CN" sz="3600" dirty="0">
              <a:solidFill>
                <a:srgbClr val="002060"/>
              </a:solidFill>
              <a:latin typeface="华康俪金黑W8(P)" pitchFamily="34" charset="-122"/>
              <a:ea typeface="华康俪金黑W8(P)" pitchFamily="34" charset="-122"/>
            </a:endParaRPr>
          </a:p>
        </p:txBody>
      </p:sp>
      <p:sp>
        <p:nvSpPr>
          <p:cNvPr id="128" name="AutoShape 17"/>
          <p:cNvSpPr>
            <a:spLocks noChangeArrowheads="1"/>
          </p:cNvSpPr>
          <p:nvPr/>
        </p:nvSpPr>
        <p:spPr bwMode="auto">
          <a:xfrm>
            <a:off x="4125913" y="3861048"/>
            <a:ext cx="965200" cy="720725"/>
          </a:xfrm>
          <a:prstGeom prst="irregularSeal1">
            <a:avLst/>
          </a:prstGeom>
          <a:solidFill>
            <a:srgbClr val="C00000"/>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FFFF00"/>
                </a:solidFill>
                <a:latin typeface="华康俪金黑W8(P)" pitchFamily="34" charset="-122"/>
                <a:ea typeface="华康俪金黑W8(P)" pitchFamily="34" charset="-122"/>
              </a:rPr>
              <a:t>冲突</a:t>
            </a:r>
          </a:p>
        </p:txBody>
      </p:sp>
      <p:grpSp>
        <p:nvGrpSpPr>
          <p:cNvPr id="4" name="组合 3"/>
          <p:cNvGrpSpPr/>
          <p:nvPr/>
        </p:nvGrpSpPr>
        <p:grpSpPr>
          <a:xfrm>
            <a:off x="2301731" y="1429498"/>
            <a:ext cx="5006826" cy="2357463"/>
            <a:chOff x="2301731" y="1429498"/>
            <a:chExt cx="5006826" cy="2357463"/>
          </a:xfrm>
        </p:grpSpPr>
        <p:grpSp>
          <p:nvGrpSpPr>
            <p:cNvPr id="3" name="组合 2"/>
            <p:cNvGrpSpPr/>
            <p:nvPr/>
          </p:nvGrpSpPr>
          <p:grpSpPr>
            <a:xfrm>
              <a:off x="2301731" y="1429498"/>
              <a:ext cx="5006826" cy="2357463"/>
              <a:chOff x="2301731" y="1429498"/>
              <a:chExt cx="5006826" cy="2357463"/>
            </a:xfrm>
          </p:grpSpPr>
          <p:sp>
            <p:nvSpPr>
              <p:cNvPr id="46" name="圆角矩形 45"/>
              <p:cNvSpPr/>
              <p:nvPr/>
            </p:nvSpPr>
            <p:spPr>
              <a:xfrm rot="16200000" flipV="1">
                <a:off x="3533086" y="207686"/>
                <a:ext cx="2357463" cy="4801088"/>
              </a:xfrm>
              <a:prstGeom prst="roundRect">
                <a:avLst/>
              </a:prstGeom>
              <a:solidFill>
                <a:srgbClr val="0070C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47" name="圆角矩形 46"/>
              <p:cNvSpPr/>
              <p:nvPr/>
            </p:nvSpPr>
            <p:spPr>
              <a:xfrm rot="16200000" flipV="1">
                <a:off x="3623758" y="286487"/>
                <a:ext cx="2176119" cy="4676384"/>
              </a:xfrm>
              <a:prstGeom prst="roundRect">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48" name="Oval 65"/>
              <p:cNvSpPr>
                <a:spLocks noChangeArrowheads="1"/>
              </p:cNvSpPr>
              <p:nvPr/>
            </p:nvSpPr>
            <p:spPr bwMode="auto">
              <a:xfrm rot="16200000" flipV="1">
                <a:off x="1514588" y="2557726"/>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49" name="Oval 65"/>
              <p:cNvSpPr>
                <a:spLocks noChangeArrowheads="1"/>
              </p:cNvSpPr>
              <p:nvPr/>
            </p:nvSpPr>
            <p:spPr bwMode="auto">
              <a:xfrm rot="16200000" flipV="1">
                <a:off x="6170294" y="2629362"/>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50" name="Oval 65"/>
              <p:cNvSpPr>
                <a:spLocks noChangeArrowheads="1"/>
              </p:cNvSpPr>
              <p:nvPr/>
            </p:nvSpPr>
            <p:spPr bwMode="auto">
              <a:xfrm rot="10800000" flipV="1">
                <a:off x="6761241" y="2397522"/>
                <a:ext cx="547316" cy="475334"/>
              </a:xfrm>
              <a:prstGeom prst="ellipse">
                <a:avLst/>
              </a:prstGeom>
              <a:gradFill rotWithShape="1">
                <a:gsLst>
                  <a:gs pos="0">
                    <a:sysClr val="window" lastClr="FFFFFF"/>
                  </a:gs>
                  <a:gs pos="88000">
                    <a:srgbClr val="00B0F0">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51" name="圆角矩形 7"/>
              <p:cNvSpPr/>
              <p:nvPr/>
            </p:nvSpPr>
            <p:spPr>
              <a:xfrm rot="16200000" flipV="1">
                <a:off x="5705032" y="2371756"/>
                <a:ext cx="1222871" cy="1591788"/>
              </a:xfrm>
              <a:custGeom>
                <a:avLst/>
                <a:gdLst>
                  <a:gd name="connsiteX0" fmla="*/ 329625 w 1604204"/>
                  <a:gd name="connsiteY0" fmla="*/ 0 h 1838302"/>
                  <a:gd name="connsiteX1" fmla="*/ 1577751 w 1604204"/>
                  <a:gd name="connsiteY1" fmla="*/ 0 h 1838302"/>
                  <a:gd name="connsiteX2" fmla="*/ 1604204 w 1604204"/>
                  <a:gd name="connsiteY2" fmla="*/ 2667 h 1838302"/>
                  <a:gd name="connsiteX3" fmla="*/ 0 w 1604204"/>
                  <a:gd name="connsiteY3" fmla="*/ 1838302 h 1838302"/>
                  <a:gd name="connsiteX4" fmla="*/ 17584 w 1604204"/>
                  <a:gd name="connsiteY4" fmla="*/ 312041 h 1838302"/>
                  <a:gd name="connsiteX5" fmla="*/ 329625 w 1604204"/>
                  <a:gd name="connsiteY5" fmla="*/ 0 h 1838302"/>
                  <a:gd name="connsiteX0" fmla="*/ 329625 w 1577751"/>
                  <a:gd name="connsiteY0" fmla="*/ 0 h 1838302"/>
                  <a:gd name="connsiteX1" fmla="*/ 1577751 w 1577751"/>
                  <a:gd name="connsiteY1" fmla="*/ 0 h 1838302"/>
                  <a:gd name="connsiteX2" fmla="*/ 971158 w 1577751"/>
                  <a:gd name="connsiteY2" fmla="*/ 2667 h 1838302"/>
                  <a:gd name="connsiteX3" fmla="*/ 0 w 1577751"/>
                  <a:gd name="connsiteY3" fmla="*/ 1838302 h 1838302"/>
                  <a:gd name="connsiteX4" fmla="*/ 17584 w 1577751"/>
                  <a:gd name="connsiteY4" fmla="*/ 312041 h 1838302"/>
                  <a:gd name="connsiteX5" fmla="*/ 329625 w 1577751"/>
                  <a:gd name="connsiteY5" fmla="*/ 0 h 1838302"/>
                  <a:gd name="connsiteX0" fmla="*/ 329625 w 971158"/>
                  <a:gd name="connsiteY0" fmla="*/ 0 h 1838302"/>
                  <a:gd name="connsiteX1" fmla="*/ 962289 w 971158"/>
                  <a:gd name="connsiteY1" fmla="*/ 0 h 1838302"/>
                  <a:gd name="connsiteX2" fmla="*/ 971158 w 971158"/>
                  <a:gd name="connsiteY2" fmla="*/ 2667 h 1838302"/>
                  <a:gd name="connsiteX3" fmla="*/ 0 w 971158"/>
                  <a:gd name="connsiteY3" fmla="*/ 1838302 h 1838302"/>
                  <a:gd name="connsiteX4" fmla="*/ 17584 w 971158"/>
                  <a:gd name="connsiteY4" fmla="*/ 312041 h 1838302"/>
                  <a:gd name="connsiteX5" fmla="*/ 329625 w 971158"/>
                  <a:gd name="connsiteY5" fmla="*/ 0 h 183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158" h="1838302">
                    <a:moveTo>
                      <a:pt x="329625" y="0"/>
                    </a:moveTo>
                    <a:lnTo>
                      <a:pt x="962289" y="0"/>
                    </a:lnTo>
                    <a:lnTo>
                      <a:pt x="971158" y="2667"/>
                    </a:lnTo>
                    <a:lnTo>
                      <a:pt x="0" y="1838302"/>
                    </a:lnTo>
                    <a:cubicBezTo>
                      <a:pt x="0" y="1534702"/>
                      <a:pt x="17584" y="615641"/>
                      <a:pt x="17584" y="312041"/>
                    </a:cubicBezTo>
                    <a:cubicBezTo>
                      <a:pt x="17584" y="139706"/>
                      <a:pt x="157290" y="0"/>
                      <a:pt x="329625" y="0"/>
                    </a:cubicBezTo>
                    <a:close/>
                  </a:path>
                </a:pathLst>
              </a:custGeom>
              <a:gradFill flip="none" rotWithShape="1">
                <a:gsLst>
                  <a:gs pos="0">
                    <a:sysClr val="window" lastClr="FFFFFF">
                      <a:alpha val="66000"/>
                    </a:sysClr>
                  </a:gs>
                  <a:gs pos="100000">
                    <a:srgbClr val="FFFFFF">
                      <a:shade val="100000"/>
                      <a:satMod val="115000"/>
                      <a:alpha val="9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45" name="矩形 44"/>
            <p:cNvSpPr/>
            <p:nvPr/>
          </p:nvSpPr>
          <p:spPr>
            <a:xfrm>
              <a:off x="2520280" y="1628800"/>
              <a:ext cx="4572000" cy="2062103"/>
            </a:xfrm>
            <a:prstGeom prst="rect">
              <a:avLst/>
            </a:prstGeom>
          </p:spPr>
          <p:txBody>
            <a:bodyPr>
              <a:spAutoFit/>
            </a:bodyPr>
            <a:lstStyle/>
            <a:p>
              <a:pPr>
                <a:defRPr/>
              </a:pPr>
              <a:r>
                <a:rPr lang="zh-CN" altLang="en-US" sz="3200" b="1" dirty="0">
                  <a:solidFill>
                    <a:srgbClr val="FFFFFF"/>
                  </a:solidFill>
                  <a:latin typeface="微软雅黑" pitchFamily="34" charset="-122"/>
                  <a:ea typeface="微软雅黑" pitchFamily="34" charset="-122"/>
                </a:rPr>
                <a:t>当多个站点同时发送数据时，信号会相互叠加（</a:t>
              </a:r>
              <a:r>
                <a:rPr lang="zh-CN" altLang="en-US" sz="3200" b="1" dirty="0">
                  <a:solidFill>
                    <a:srgbClr val="FFC000"/>
                  </a:solidFill>
                  <a:latin typeface="微软雅黑" pitchFamily="34" charset="-122"/>
                  <a:ea typeface="微软雅黑" pitchFamily="34" charset="-122"/>
                </a:rPr>
                <a:t>冲突</a:t>
              </a:r>
              <a:r>
                <a:rPr lang="zh-CN" altLang="en-US" sz="3200" b="1" dirty="0">
                  <a:solidFill>
                    <a:srgbClr val="FFFFFF"/>
                  </a:solidFill>
                  <a:latin typeface="微软雅黑" pitchFamily="34" charset="-122"/>
                  <a:ea typeface="微软雅黑" pitchFamily="34" charset="-122"/>
                </a:rPr>
                <a:t>），导致严重的失真</a:t>
              </a:r>
            </a:p>
          </p:txBody>
        </p:sp>
      </p:grpSp>
      <p:sp>
        <p:nvSpPr>
          <p:cNvPr id="5" name="矩形 4"/>
          <p:cNvSpPr/>
          <p:nvPr/>
        </p:nvSpPr>
        <p:spPr>
          <a:xfrm>
            <a:off x="-252536" y="4293096"/>
            <a:ext cx="154952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48229" y="201891"/>
            <a:ext cx="499851" cy="4739277"/>
            <a:chOff x="248229" y="201891"/>
            <a:chExt cx="499851" cy="4739277"/>
          </a:xfrm>
        </p:grpSpPr>
        <p:sp>
          <p:nvSpPr>
            <p:cNvPr id="35" name="矩形 34"/>
            <p:cNvSpPr/>
            <p:nvPr/>
          </p:nvSpPr>
          <p:spPr>
            <a:xfrm>
              <a:off x="252875" y="201891"/>
              <a:ext cx="396194" cy="1428891"/>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36" name="等腰三角形 35"/>
            <p:cNvSpPr/>
            <p:nvPr/>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37" name="矩形 36"/>
            <p:cNvSpPr/>
            <p:nvPr/>
          </p:nvSpPr>
          <p:spPr>
            <a:xfrm>
              <a:off x="252875" y="1630782"/>
              <a:ext cx="396194" cy="309436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38" name="标题 1"/>
            <p:cNvSpPr txBox="1">
              <a:spLocks/>
            </p:cNvSpPr>
            <p:nvPr/>
          </p:nvSpPr>
          <p:spPr>
            <a:xfrm>
              <a:off x="248229" y="548680"/>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schemeClr val="tx1">
                      <a:lumMod val="65000"/>
                      <a:lumOff val="35000"/>
                    </a:schemeClr>
                  </a:solidFill>
                  <a:latin typeface="微软雅黑" pitchFamily="34" charset="-122"/>
                  <a:ea typeface="微软雅黑" pitchFamily="34" charset="-122"/>
                </a:rPr>
                <a:t>第五讲</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39" name="标题 1"/>
            <p:cNvSpPr txBox="1">
              <a:spLocks/>
            </p:cNvSpPr>
            <p:nvPr/>
          </p:nvSpPr>
          <p:spPr>
            <a:xfrm>
              <a:off x="250258" y="1700808"/>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schemeClr val="bg1">
                      <a:lumMod val="95000"/>
                    </a:schemeClr>
                  </a:solidFill>
                  <a:latin typeface="微软雅黑" pitchFamily="34" charset="-122"/>
                  <a:ea typeface="微软雅黑" pitchFamily="34" charset="-122"/>
                </a:rPr>
                <a:t>载波监听多址接入 </a:t>
              </a:r>
              <a:r>
                <a:rPr lang="en-US" altLang="zh-CN" sz="1600" dirty="0" smtClean="0">
                  <a:solidFill>
                    <a:schemeClr val="bg1">
                      <a:lumMod val="95000"/>
                    </a:schemeClr>
                  </a:solidFill>
                  <a:latin typeface="微软雅黑" pitchFamily="34" charset="-122"/>
                  <a:ea typeface="微软雅黑" pitchFamily="34" charset="-122"/>
                </a:rPr>
                <a:t>/ </a:t>
              </a:r>
              <a:r>
                <a:rPr lang="zh-CN" altLang="en-US" sz="1600" dirty="0" smtClean="0">
                  <a:solidFill>
                    <a:schemeClr val="bg1">
                      <a:lumMod val="95000"/>
                    </a:schemeClr>
                  </a:solidFill>
                  <a:latin typeface="微软雅黑" pitchFamily="34" charset="-122"/>
                  <a:ea typeface="微软雅黑" pitchFamily="34" charset="-122"/>
                </a:rPr>
                <a:t>冲突检测</a:t>
              </a:r>
              <a:endParaRPr lang="en-US" altLang="zh-CN" sz="1600" dirty="0" smtClean="0">
                <a:solidFill>
                  <a:schemeClr val="bg1">
                    <a:lumMod val="95000"/>
                  </a:schemeClr>
                </a:solidFill>
                <a:latin typeface="微软雅黑" pitchFamily="34" charset="-122"/>
                <a:ea typeface="微软雅黑" pitchFamily="34" charset="-122"/>
              </a:endParaRPr>
            </a:p>
          </p:txBody>
        </p:sp>
      </p:grpSp>
      <p:sp>
        <p:nvSpPr>
          <p:cNvPr id="40" name="矩形 39"/>
          <p:cNvSpPr/>
          <p:nvPr/>
        </p:nvSpPr>
        <p:spPr>
          <a:xfrm>
            <a:off x="7956376" y="4401976"/>
            <a:ext cx="141300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00141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2500" fill="hold"/>
                                        <p:tgtEl>
                                          <p:spTgt spid="122"/>
                                        </p:tgtEl>
                                        <p:attrNameLst>
                                          <p:attrName>ppt_x</p:attrName>
                                        </p:attrNameLst>
                                      </p:cBhvr>
                                      <p:tavLst>
                                        <p:tav tm="0">
                                          <p:val>
                                            <p:strVal val="0-#ppt_w/2"/>
                                          </p:val>
                                        </p:tav>
                                        <p:tav tm="100000">
                                          <p:val>
                                            <p:strVal val="#ppt_x"/>
                                          </p:val>
                                        </p:tav>
                                      </p:tavLst>
                                    </p:anim>
                                    <p:anim calcmode="lin" valueType="num">
                                      <p:cBhvr additive="base">
                                        <p:cTn id="8" dur="2500" fill="hold"/>
                                        <p:tgtEl>
                                          <p:spTgt spid="122"/>
                                        </p:tgtEl>
                                        <p:attrNameLst>
                                          <p:attrName>ppt_y</p:attrName>
                                        </p:attrNameLst>
                                      </p:cBhvr>
                                      <p:tavLst>
                                        <p:tav tm="0">
                                          <p:val>
                                            <p:strVal val="#ppt_y"/>
                                          </p:val>
                                        </p:tav>
                                        <p:tav tm="100000">
                                          <p:val>
                                            <p:strVal val="#ppt_y"/>
                                          </p:val>
                                        </p:tav>
                                      </p:tavLst>
                                    </p:anim>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par>
                                <p:cTn id="11" presetID="2" presetClass="entr" presetSubtype="2"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 calcmode="lin" valueType="num">
                                      <p:cBhvr additive="base">
                                        <p:cTn id="13" dur="2500" fill="hold"/>
                                        <p:tgtEl>
                                          <p:spTgt spid="125"/>
                                        </p:tgtEl>
                                        <p:attrNameLst>
                                          <p:attrName>ppt_x</p:attrName>
                                        </p:attrNameLst>
                                      </p:cBhvr>
                                      <p:tavLst>
                                        <p:tav tm="0">
                                          <p:val>
                                            <p:strVal val="1+#ppt_w/2"/>
                                          </p:val>
                                        </p:tav>
                                        <p:tav tm="100000">
                                          <p:val>
                                            <p:strVal val="#ppt_x"/>
                                          </p:val>
                                        </p:tav>
                                      </p:tavLst>
                                    </p:anim>
                                    <p:anim calcmode="lin" valueType="num">
                                      <p:cBhvr additive="base">
                                        <p:cTn id="14" dur="2500" fill="hold"/>
                                        <p:tgtEl>
                                          <p:spTgt spid="125"/>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53" presetClass="entr" presetSubtype="16" fill="hold" grpId="0" nodeType="afterEffect">
                                  <p:stCondLst>
                                    <p:cond delay="0"/>
                                  </p:stCondLst>
                                  <p:childTnLst>
                                    <p:set>
                                      <p:cBhvr>
                                        <p:cTn id="17" dur="1" fill="hold">
                                          <p:stCondLst>
                                            <p:cond delay="0"/>
                                          </p:stCondLst>
                                        </p:cTn>
                                        <p:tgtEl>
                                          <p:spTgt spid="128"/>
                                        </p:tgtEl>
                                        <p:attrNameLst>
                                          <p:attrName>style.visibility</p:attrName>
                                        </p:attrNameLst>
                                      </p:cBhvr>
                                      <p:to>
                                        <p:strVal val="visible"/>
                                      </p:to>
                                    </p:set>
                                    <p:anim calcmode="lin" valueType="num">
                                      <p:cBhvr>
                                        <p:cTn id="18" dur="500" fill="hold"/>
                                        <p:tgtEl>
                                          <p:spTgt spid="128"/>
                                        </p:tgtEl>
                                        <p:attrNameLst>
                                          <p:attrName>ppt_w</p:attrName>
                                        </p:attrNameLst>
                                      </p:cBhvr>
                                      <p:tavLst>
                                        <p:tav tm="0">
                                          <p:val>
                                            <p:fltVal val="0"/>
                                          </p:val>
                                        </p:tav>
                                        <p:tav tm="100000">
                                          <p:val>
                                            <p:strVal val="#ppt_w"/>
                                          </p:val>
                                        </p:tav>
                                      </p:tavLst>
                                    </p:anim>
                                    <p:anim calcmode="lin" valueType="num">
                                      <p:cBhvr>
                                        <p:cTn id="19" dur="500" fill="hold"/>
                                        <p:tgtEl>
                                          <p:spTgt spid="128"/>
                                        </p:tgtEl>
                                        <p:attrNameLst>
                                          <p:attrName>ppt_h</p:attrName>
                                        </p:attrNameLst>
                                      </p:cBhvr>
                                      <p:tavLst>
                                        <p:tav tm="0">
                                          <p:val>
                                            <p:fltVal val="0"/>
                                          </p:val>
                                        </p:tav>
                                        <p:tav tm="100000">
                                          <p:val>
                                            <p:strVal val="#ppt_h"/>
                                          </p:val>
                                        </p:tav>
                                      </p:tavLst>
                                    </p:anim>
                                    <p:animEffect transition="in" filter="fade">
                                      <p:cBhvr>
                                        <p:cTn id="20" dur="500"/>
                                        <p:tgtEl>
                                          <p:spTgt spid="128"/>
                                        </p:tgtEl>
                                      </p:cBhvr>
                                    </p:animEffect>
                                  </p:childTnLst>
                                </p:cTn>
                              </p:par>
                            </p:childTnLst>
                          </p:cTn>
                        </p:par>
                        <p:par>
                          <p:cTn id="21" fill="hold">
                            <p:stCondLst>
                              <p:cond delay="30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1259632" y="1700808"/>
            <a:ext cx="7200800" cy="3858095"/>
          </a:xfrm>
        </p:spPr>
        <p:txBody>
          <a:bodyPr/>
          <a:lstStyle/>
          <a:p>
            <a:pPr eaLnBrk="1" hangingPunct="1"/>
            <a:r>
              <a:rPr lang="zh-CN" altLang="en-US" sz="3600" dirty="0" smtClean="0">
                <a:solidFill>
                  <a:srgbClr val="002060"/>
                </a:solidFill>
                <a:latin typeface="华康俪金黑W8(P)" pitchFamily="34" charset="-122"/>
                <a:ea typeface="华康俪金黑W8(P)" pitchFamily="34" charset="-122"/>
              </a:rPr>
              <a:t>静态信道划分</a:t>
            </a:r>
            <a:endParaRPr lang="en-US" altLang="zh-CN" sz="3600" dirty="0" smtClean="0">
              <a:solidFill>
                <a:srgbClr val="002060"/>
              </a:solidFill>
              <a:latin typeface="华康俪金黑W8(P)" pitchFamily="34" charset="-122"/>
              <a:ea typeface="华康俪金黑W8(P)" pitchFamily="34" charset="-122"/>
            </a:endParaRPr>
          </a:p>
          <a:p>
            <a:pPr lvl="1"/>
            <a:r>
              <a:rPr lang="zh-CN" altLang="en-US" sz="3200" dirty="0" smtClean="0">
                <a:solidFill>
                  <a:srgbClr val="002060"/>
                </a:solidFill>
                <a:latin typeface="华康俪金黑W8(P)" pitchFamily="34" charset="-122"/>
                <a:ea typeface="华康俪金黑W8(P)" pitchFamily="34" charset="-122"/>
              </a:rPr>
              <a:t>时分多址、频分多址、</a:t>
            </a:r>
            <a:r>
              <a:rPr lang="en-US" altLang="zh-CN" sz="3200" dirty="0" smtClean="0">
                <a:solidFill>
                  <a:srgbClr val="002060"/>
                </a:solidFill>
                <a:latin typeface="华康俪金黑W8(P)" pitchFamily="34" charset="-122"/>
                <a:ea typeface="华康俪金黑W8(P)" pitchFamily="34" charset="-122"/>
              </a:rPr>
              <a:t>……</a:t>
            </a:r>
            <a:endParaRPr lang="zh-CN" altLang="en-US" sz="3200" dirty="0" smtClean="0">
              <a:solidFill>
                <a:srgbClr val="002060"/>
              </a:solidFill>
              <a:latin typeface="华康俪金黑W8(P)" pitchFamily="34" charset="-122"/>
              <a:ea typeface="华康俪金黑W8(P)" pitchFamily="34" charset="-122"/>
            </a:endParaRPr>
          </a:p>
        </p:txBody>
      </p:sp>
      <p:sp>
        <p:nvSpPr>
          <p:cNvPr id="12292" name="Rectangle 2"/>
          <p:cNvSpPr>
            <a:spLocks noGrp="1" noChangeArrowheads="1"/>
          </p:cNvSpPr>
          <p:nvPr>
            <p:ph type="title"/>
          </p:nvPr>
        </p:nvSpPr>
        <p:spPr/>
        <p:txBody>
          <a:bodyPr/>
          <a:lstStyle/>
          <a:p>
            <a:pPr eaLnBrk="1" hangingPunct="1"/>
            <a:r>
              <a:rPr lang="zh-CN" altLang="en-US" dirty="0" smtClean="0">
                <a:solidFill>
                  <a:schemeClr val="tx1"/>
                </a:solidFill>
                <a:latin typeface="华康俪金黑W8(P)" pitchFamily="34" charset="-122"/>
                <a:ea typeface="华康俪金黑W8(P)" pitchFamily="34" charset="-122"/>
              </a:rPr>
              <a:t>问题回顾</a:t>
            </a:r>
          </a:p>
        </p:txBody>
      </p:sp>
      <p:sp>
        <p:nvSpPr>
          <p:cNvPr id="120" name="Line 10"/>
          <p:cNvSpPr>
            <a:spLocks noChangeShapeType="1"/>
          </p:cNvSpPr>
          <p:nvPr/>
        </p:nvSpPr>
        <p:spPr bwMode="auto">
          <a:xfrm rot="16200000" flipV="1">
            <a:off x="1411100" y="5158087"/>
            <a:ext cx="724134"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106" name="Line 10"/>
          <p:cNvSpPr>
            <a:spLocks noChangeShapeType="1"/>
          </p:cNvSpPr>
          <p:nvPr/>
        </p:nvSpPr>
        <p:spPr bwMode="auto">
          <a:xfrm rot="16200000" flipV="1">
            <a:off x="2614268" y="4961648"/>
            <a:ext cx="1106033"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104" name="Line 10"/>
          <p:cNvSpPr>
            <a:spLocks noChangeShapeType="1"/>
          </p:cNvSpPr>
          <p:nvPr/>
        </p:nvSpPr>
        <p:spPr bwMode="auto">
          <a:xfrm rot="16200000" flipV="1">
            <a:off x="3860991" y="4767955"/>
            <a:ext cx="1493419"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102" name="Line 10"/>
          <p:cNvSpPr>
            <a:spLocks noChangeShapeType="1"/>
          </p:cNvSpPr>
          <p:nvPr/>
        </p:nvSpPr>
        <p:spPr bwMode="auto">
          <a:xfrm rot="16200000" flipV="1">
            <a:off x="5107713" y="4574262"/>
            <a:ext cx="1880806"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100" name="Line 10"/>
          <p:cNvSpPr>
            <a:spLocks noChangeShapeType="1"/>
          </p:cNvSpPr>
          <p:nvPr/>
        </p:nvSpPr>
        <p:spPr bwMode="auto">
          <a:xfrm rot="16200000" flipV="1">
            <a:off x="6326654" y="4351073"/>
            <a:ext cx="2268193"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 name="矩形 3"/>
          <p:cNvSpPr/>
          <p:nvPr/>
        </p:nvSpPr>
        <p:spPr>
          <a:xfrm>
            <a:off x="971600" y="3052780"/>
            <a:ext cx="7451476" cy="18935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4400" dirty="0" smtClean="0">
                <a:latin typeface="华康俪金黑W8(P)" pitchFamily="34" charset="-122"/>
                <a:ea typeface="华康俪金黑W8(P)" pitchFamily="34" charset="-122"/>
              </a:rPr>
              <a:t>共享广播信道</a:t>
            </a:r>
            <a:endParaRPr lang="zh-CN" altLang="en-US" sz="4400" dirty="0">
              <a:latin typeface="华康俪金黑W8(P)" pitchFamily="34" charset="-122"/>
              <a:ea typeface="华康俪金黑W8(P)" pitchFamily="34" charset="-122"/>
            </a:endParaRPr>
          </a:p>
        </p:txBody>
      </p:sp>
      <p:grpSp>
        <p:nvGrpSpPr>
          <p:cNvPr id="3" name="组合 2"/>
          <p:cNvGrpSpPr/>
          <p:nvPr/>
        </p:nvGrpSpPr>
        <p:grpSpPr>
          <a:xfrm>
            <a:off x="971600" y="3046749"/>
            <a:ext cx="7451476" cy="1936931"/>
            <a:chOff x="2084388" y="1988840"/>
            <a:chExt cx="5543550" cy="1936931"/>
          </a:xfrm>
        </p:grpSpPr>
        <p:sp>
          <p:nvSpPr>
            <p:cNvPr id="28" name="Rectangle 31"/>
            <p:cNvSpPr>
              <a:spLocks noChangeArrowheads="1"/>
            </p:cNvSpPr>
            <p:nvPr/>
          </p:nvSpPr>
          <p:spPr bwMode="auto">
            <a:xfrm>
              <a:off x="2084388" y="1988840"/>
              <a:ext cx="5543550" cy="387386"/>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sp>
          <p:nvSpPr>
            <p:cNvPr id="29" name="Rectangle 32"/>
            <p:cNvSpPr>
              <a:spLocks noChangeArrowheads="1"/>
            </p:cNvSpPr>
            <p:nvPr/>
          </p:nvSpPr>
          <p:spPr bwMode="auto">
            <a:xfrm>
              <a:off x="2084388" y="2376226"/>
              <a:ext cx="5543550" cy="38738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sp>
          <p:nvSpPr>
            <p:cNvPr id="30" name="Rectangle 33"/>
            <p:cNvSpPr>
              <a:spLocks noChangeArrowheads="1"/>
            </p:cNvSpPr>
            <p:nvPr/>
          </p:nvSpPr>
          <p:spPr bwMode="auto">
            <a:xfrm>
              <a:off x="2084388" y="2763613"/>
              <a:ext cx="5543550" cy="387386"/>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sp>
          <p:nvSpPr>
            <p:cNvPr id="31" name="Rectangle 34"/>
            <p:cNvSpPr>
              <a:spLocks noChangeArrowheads="1"/>
            </p:cNvSpPr>
            <p:nvPr/>
          </p:nvSpPr>
          <p:spPr bwMode="auto">
            <a:xfrm>
              <a:off x="2084388" y="3150999"/>
              <a:ext cx="5543550" cy="38738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sp>
          <p:nvSpPr>
            <p:cNvPr id="32" name="Rectangle 35"/>
            <p:cNvSpPr>
              <a:spLocks noChangeArrowheads="1"/>
            </p:cNvSpPr>
            <p:nvPr/>
          </p:nvSpPr>
          <p:spPr bwMode="auto">
            <a:xfrm>
              <a:off x="2084388" y="3538385"/>
              <a:ext cx="5543550" cy="38738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grpSp>
      <p:sp>
        <p:nvSpPr>
          <p:cNvPr id="8" name="矩形 7"/>
          <p:cNvSpPr/>
          <p:nvPr/>
        </p:nvSpPr>
        <p:spPr>
          <a:xfrm>
            <a:off x="971600" y="4961648"/>
            <a:ext cx="7560840" cy="38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40" name="Line 10"/>
          <p:cNvSpPr>
            <a:spLocks noChangeShapeType="1"/>
          </p:cNvSpPr>
          <p:nvPr/>
        </p:nvSpPr>
        <p:spPr bwMode="auto">
          <a:xfrm rot="16200000" flipV="1">
            <a:off x="1409242" y="5142803"/>
            <a:ext cx="724134"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1" name="Line 10"/>
          <p:cNvSpPr>
            <a:spLocks noChangeShapeType="1"/>
          </p:cNvSpPr>
          <p:nvPr/>
        </p:nvSpPr>
        <p:spPr bwMode="auto">
          <a:xfrm rot="16200000" flipV="1">
            <a:off x="2611918" y="4946364"/>
            <a:ext cx="1106033"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2" name="Line 10"/>
          <p:cNvSpPr>
            <a:spLocks noChangeShapeType="1"/>
          </p:cNvSpPr>
          <p:nvPr/>
        </p:nvSpPr>
        <p:spPr bwMode="auto">
          <a:xfrm rot="16200000" flipV="1">
            <a:off x="3859133" y="4752671"/>
            <a:ext cx="1493419"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3" name="Line 10"/>
          <p:cNvSpPr>
            <a:spLocks noChangeShapeType="1"/>
          </p:cNvSpPr>
          <p:nvPr/>
        </p:nvSpPr>
        <p:spPr bwMode="auto">
          <a:xfrm rot="16200000" flipV="1">
            <a:off x="5105363" y="4558978"/>
            <a:ext cx="1880806"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4" name="Line 10"/>
          <p:cNvSpPr>
            <a:spLocks noChangeShapeType="1"/>
          </p:cNvSpPr>
          <p:nvPr/>
        </p:nvSpPr>
        <p:spPr bwMode="auto">
          <a:xfrm rot="16200000" flipV="1">
            <a:off x="6324304" y="4335789"/>
            <a:ext cx="2268193" cy="0"/>
          </a:xfrm>
          <a:prstGeom prst="line">
            <a:avLst/>
          </a:prstGeom>
          <a:noFill/>
          <a:ln w="38100">
            <a:solidFill>
              <a:srgbClr val="3333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pic>
        <p:nvPicPr>
          <p:cNvPr id="12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480" y="5342288"/>
            <a:ext cx="733758" cy="67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597" y="5336798"/>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013" y="5336798"/>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428" y="5336798"/>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8063" y="5336799"/>
            <a:ext cx="733758" cy="6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157462" y="1270100"/>
            <a:ext cx="5006826" cy="1654844"/>
            <a:chOff x="2028073" y="1172346"/>
            <a:chExt cx="5006826" cy="1654844"/>
          </a:xfrm>
        </p:grpSpPr>
        <p:grpSp>
          <p:nvGrpSpPr>
            <p:cNvPr id="60" name="组合 59"/>
            <p:cNvGrpSpPr/>
            <p:nvPr/>
          </p:nvGrpSpPr>
          <p:grpSpPr>
            <a:xfrm>
              <a:off x="2028073" y="1172346"/>
              <a:ext cx="5006826" cy="1654844"/>
              <a:chOff x="2301731" y="1429498"/>
              <a:chExt cx="5006826" cy="2357463"/>
            </a:xfrm>
          </p:grpSpPr>
          <p:sp>
            <p:nvSpPr>
              <p:cNvPr id="61" name="圆角矩形 60"/>
              <p:cNvSpPr/>
              <p:nvPr/>
            </p:nvSpPr>
            <p:spPr>
              <a:xfrm rot="16200000" flipV="1">
                <a:off x="3533086" y="207686"/>
                <a:ext cx="2357463" cy="4801088"/>
              </a:xfrm>
              <a:prstGeom prst="roundRect">
                <a:avLst/>
              </a:prstGeom>
              <a:solidFill>
                <a:srgbClr val="0070C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62" name="圆角矩形 61"/>
              <p:cNvSpPr/>
              <p:nvPr/>
            </p:nvSpPr>
            <p:spPr>
              <a:xfrm rot="16200000" flipV="1">
                <a:off x="3623758" y="286487"/>
                <a:ext cx="2176119" cy="4676384"/>
              </a:xfrm>
              <a:prstGeom prst="roundRect">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63" name="Oval 65"/>
              <p:cNvSpPr>
                <a:spLocks noChangeArrowheads="1"/>
              </p:cNvSpPr>
              <p:nvPr/>
            </p:nvSpPr>
            <p:spPr bwMode="auto">
              <a:xfrm rot="16200000" flipV="1">
                <a:off x="1514588" y="2557726"/>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64" name="Oval 65"/>
              <p:cNvSpPr>
                <a:spLocks noChangeArrowheads="1"/>
              </p:cNvSpPr>
              <p:nvPr/>
            </p:nvSpPr>
            <p:spPr bwMode="auto">
              <a:xfrm rot="16200000" flipV="1">
                <a:off x="6170294" y="2629362"/>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65" name="Oval 65"/>
              <p:cNvSpPr>
                <a:spLocks noChangeArrowheads="1"/>
              </p:cNvSpPr>
              <p:nvPr/>
            </p:nvSpPr>
            <p:spPr bwMode="auto">
              <a:xfrm rot="10800000" flipV="1">
                <a:off x="6761241" y="2397522"/>
                <a:ext cx="547316" cy="475334"/>
              </a:xfrm>
              <a:prstGeom prst="ellipse">
                <a:avLst/>
              </a:prstGeom>
              <a:gradFill rotWithShape="1">
                <a:gsLst>
                  <a:gs pos="0">
                    <a:sysClr val="window" lastClr="FFFFFF"/>
                  </a:gs>
                  <a:gs pos="88000">
                    <a:srgbClr val="00B0F0">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66" name="圆角矩形 7"/>
              <p:cNvSpPr/>
              <p:nvPr/>
            </p:nvSpPr>
            <p:spPr>
              <a:xfrm rot="16200000" flipV="1">
                <a:off x="5705032" y="2371756"/>
                <a:ext cx="1222871" cy="1591788"/>
              </a:xfrm>
              <a:custGeom>
                <a:avLst/>
                <a:gdLst>
                  <a:gd name="connsiteX0" fmla="*/ 329625 w 1604204"/>
                  <a:gd name="connsiteY0" fmla="*/ 0 h 1838302"/>
                  <a:gd name="connsiteX1" fmla="*/ 1577751 w 1604204"/>
                  <a:gd name="connsiteY1" fmla="*/ 0 h 1838302"/>
                  <a:gd name="connsiteX2" fmla="*/ 1604204 w 1604204"/>
                  <a:gd name="connsiteY2" fmla="*/ 2667 h 1838302"/>
                  <a:gd name="connsiteX3" fmla="*/ 0 w 1604204"/>
                  <a:gd name="connsiteY3" fmla="*/ 1838302 h 1838302"/>
                  <a:gd name="connsiteX4" fmla="*/ 17584 w 1604204"/>
                  <a:gd name="connsiteY4" fmla="*/ 312041 h 1838302"/>
                  <a:gd name="connsiteX5" fmla="*/ 329625 w 1604204"/>
                  <a:gd name="connsiteY5" fmla="*/ 0 h 1838302"/>
                  <a:gd name="connsiteX0" fmla="*/ 329625 w 1577751"/>
                  <a:gd name="connsiteY0" fmla="*/ 0 h 1838302"/>
                  <a:gd name="connsiteX1" fmla="*/ 1577751 w 1577751"/>
                  <a:gd name="connsiteY1" fmla="*/ 0 h 1838302"/>
                  <a:gd name="connsiteX2" fmla="*/ 971158 w 1577751"/>
                  <a:gd name="connsiteY2" fmla="*/ 2667 h 1838302"/>
                  <a:gd name="connsiteX3" fmla="*/ 0 w 1577751"/>
                  <a:gd name="connsiteY3" fmla="*/ 1838302 h 1838302"/>
                  <a:gd name="connsiteX4" fmla="*/ 17584 w 1577751"/>
                  <a:gd name="connsiteY4" fmla="*/ 312041 h 1838302"/>
                  <a:gd name="connsiteX5" fmla="*/ 329625 w 1577751"/>
                  <a:gd name="connsiteY5" fmla="*/ 0 h 1838302"/>
                  <a:gd name="connsiteX0" fmla="*/ 329625 w 971158"/>
                  <a:gd name="connsiteY0" fmla="*/ 0 h 1838302"/>
                  <a:gd name="connsiteX1" fmla="*/ 962289 w 971158"/>
                  <a:gd name="connsiteY1" fmla="*/ 0 h 1838302"/>
                  <a:gd name="connsiteX2" fmla="*/ 971158 w 971158"/>
                  <a:gd name="connsiteY2" fmla="*/ 2667 h 1838302"/>
                  <a:gd name="connsiteX3" fmla="*/ 0 w 971158"/>
                  <a:gd name="connsiteY3" fmla="*/ 1838302 h 1838302"/>
                  <a:gd name="connsiteX4" fmla="*/ 17584 w 971158"/>
                  <a:gd name="connsiteY4" fmla="*/ 312041 h 1838302"/>
                  <a:gd name="connsiteX5" fmla="*/ 329625 w 971158"/>
                  <a:gd name="connsiteY5" fmla="*/ 0 h 183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158" h="1838302">
                    <a:moveTo>
                      <a:pt x="329625" y="0"/>
                    </a:moveTo>
                    <a:lnTo>
                      <a:pt x="962289" y="0"/>
                    </a:lnTo>
                    <a:lnTo>
                      <a:pt x="971158" y="2667"/>
                    </a:lnTo>
                    <a:lnTo>
                      <a:pt x="0" y="1838302"/>
                    </a:lnTo>
                    <a:cubicBezTo>
                      <a:pt x="0" y="1534702"/>
                      <a:pt x="17584" y="615641"/>
                      <a:pt x="17584" y="312041"/>
                    </a:cubicBezTo>
                    <a:cubicBezTo>
                      <a:pt x="17584" y="139706"/>
                      <a:pt x="157290" y="0"/>
                      <a:pt x="329625" y="0"/>
                    </a:cubicBezTo>
                    <a:close/>
                  </a:path>
                </a:pathLst>
              </a:custGeom>
              <a:gradFill flip="none" rotWithShape="1">
                <a:gsLst>
                  <a:gs pos="0">
                    <a:sysClr val="window" lastClr="FFFFFF">
                      <a:alpha val="66000"/>
                    </a:sysClr>
                  </a:gs>
                  <a:gs pos="100000">
                    <a:srgbClr val="FFFFFF">
                      <a:shade val="100000"/>
                      <a:satMod val="115000"/>
                      <a:alpha val="9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67" name="矩形 66"/>
            <p:cNvSpPr/>
            <p:nvPr/>
          </p:nvSpPr>
          <p:spPr>
            <a:xfrm>
              <a:off x="2257131" y="1510863"/>
              <a:ext cx="4572000" cy="1077218"/>
            </a:xfrm>
            <a:prstGeom prst="rect">
              <a:avLst/>
            </a:prstGeom>
          </p:spPr>
          <p:txBody>
            <a:bodyPr>
              <a:spAutoFit/>
            </a:bodyPr>
            <a:lstStyle/>
            <a:p>
              <a:pPr>
                <a:defRPr/>
              </a:pPr>
              <a:r>
                <a:rPr lang="zh-CN" altLang="en-US" sz="3200" b="1" dirty="0" smtClean="0">
                  <a:solidFill>
                    <a:srgbClr val="FFFFFF"/>
                  </a:solidFill>
                  <a:latin typeface="微软雅黑" pitchFamily="34" charset="-122"/>
                  <a:ea typeface="微软雅黑" pitchFamily="34" charset="-122"/>
                </a:rPr>
                <a:t>对于突发业务，信道利用率低！</a:t>
              </a:r>
              <a:endParaRPr lang="zh-CN" altLang="en-US" sz="3200" b="1" dirty="0">
                <a:solidFill>
                  <a:srgbClr val="FFFFFF"/>
                </a:solidFill>
                <a:latin typeface="微软雅黑" pitchFamily="34" charset="-122"/>
                <a:ea typeface="微软雅黑" pitchFamily="34" charset="-122"/>
              </a:endParaRPr>
            </a:p>
          </p:txBody>
        </p:sp>
      </p:grpSp>
      <p:grpSp>
        <p:nvGrpSpPr>
          <p:cNvPr id="45" name="组合 44"/>
          <p:cNvGrpSpPr/>
          <p:nvPr/>
        </p:nvGrpSpPr>
        <p:grpSpPr>
          <a:xfrm>
            <a:off x="2265966" y="586120"/>
            <a:ext cx="5405609" cy="2243184"/>
            <a:chOff x="1187624" y="3984945"/>
            <a:chExt cx="4176464" cy="2567404"/>
          </a:xfrm>
          <a:effectLst>
            <a:outerShdw blurRad="292100" dist="25400" dir="2700000" algn="ctr" rotWithShape="0">
              <a:srgbClr val="000000">
                <a:alpha val="49000"/>
              </a:srgbClr>
            </a:outerShdw>
          </a:effectLst>
        </p:grpSpPr>
        <p:grpSp>
          <p:nvGrpSpPr>
            <p:cNvPr id="46" name="组合 45"/>
            <p:cNvGrpSpPr/>
            <p:nvPr/>
          </p:nvGrpSpPr>
          <p:grpSpPr>
            <a:xfrm>
              <a:off x="1187624" y="3984945"/>
              <a:ext cx="4176464" cy="2567404"/>
              <a:chOff x="1187624" y="3984945"/>
              <a:chExt cx="4176464" cy="2567404"/>
            </a:xfrm>
          </p:grpSpPr>
          <p:sp>
            <p:nvSpPr>
              <p:cNvPr id="48" name="椭圆形标注 47"/>
              <p:cNvSpPr/>
              <p:nvPr/>
            </p:nvSpPr>
            <p:spPr>
              <a:xfrm>
                <a:off x="1187624" y="3984945"/>
                <a:ext cx="4176464" cy="2567404"/>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形标注 48"/>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7" name="矩形 46"/>
            <p:cNvSpPr/>
            <p:nvPr/>
          </p:nvSpPr>
          <p:spPr>
            <a:xfrm rot="21421316">
              <a:off x="1780959" y="4267881"/>
              <a:ext cx="3104325" cy="2007887"/>
            </a:xfrm>
            <a:prstGeom prst="rect">
              <a:avLst/>
            </a:prstGeom>
          </p:spPr>
          <p:txBody>
            <a:bodyPr wrap="square">
              <a:spAutoFit/>
            </a:bodyPr>
            <a:lstStyle/>
            <a:p>
              <a:pPr>
                <a:defRPr/>
              </a:pPr>
              <a:r>
                <a:rPr lang="zh-CN" altLang="en-US" sz="3600" b="1" dirty="0" smtClean="0">
                  <a:solidFill>
                    <a:srgbClr val="00487E"/>
                  </a:solidFill>
                  <a:latin typeface="微软雅黑" panose="020B0503020204020204" pitchFamily="34" charset="-122"/>
                  <a:ea typeface="微软雅黑" panose="020B0503020204020204" pitchFamily="34" charset="-122"/>
                </a:rPr>
                <a:t>能不能采用随机使用信道，发生冲突再解决的方法呢？</a:t>
              </a:r>
              <a:endParaRPr lang="zh-CN" altLang="en-US" sz="3600" b="1" dirty="0">
                <a:solidFill>
                  <a:srgbClr val="00487E"/>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568352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1000"/>
                                        <p:tgtEl>
                                          <p:spTgt spid="4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1000"/>
                                        <p:tgtEl>
                                          <p:spTgt spid="4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1000"/>
                                        <p:tgtEl>
                                          <p:spTgt spid="4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1000"/>
                                        <p:tgtEl>
                                          <p:spTgt spid="4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10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down)">
                                      <p:cBhvr>
                                        <p:cTn id="38" dur="580">
                                          <p:stCondLst>
                                            <p:cond delay="0"/>
                                          </p:stCondLst>
                                        </p:cTn>
                                        <p:tgtEl>
                                          <p:spTgt spid="45"/>
                                        </p:tgtEl>
                                      </p:cBhvr>
                                    </p:animEffect>
                                    <p:anim calcmode="lin" valueType="num">
                                      <p:cBhvr>
                                        <p:cTn id="39"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44" dur="26">
                                          <p:stCondLst>
                                            <p:cond delay="650"/>
                                          </p:stCondLst>
                                        </p:cTn>
                                        <p:tgtEl>
                                          <p:spTgt spid="45"/>
                                        </p:tgtEl>
                                      </p:cBhvr>
                                      <p:to x="100000" y="60000"/>
                                    </p:animScale>
                                    <p:animScale>
                                      <p:cBhvr>
                                        <p:cTn id="45" dur="166" decel="50000">
                                          <p:stCondLst>
                                            <p:cond delay="676"/>
                                          </p:stCondLst>
                                        </p:cTn>
                                        <p:tgtEl>
                                          <p:spTgt spid="45"/>
                                        </p:tgtEl>
                                      </p:cBhvr>
                                      <p:to x="100000" y="100000"/>
                                    </p:animScale>
                                    <p:animScale>
                                      <p:cBhvr>
                                        <p:cTn id="46" dur="26">
                                          <p:stCondLst>
                                            <p:cond delay="1312"/>
                                          </p:stCondLst>
                                        </p:cTn>
                                        <p:tgtEl>
                                          <p:spTgt spid="45"/>
                                        </p:tgtEl>
                                      </p:cBhvr>
                                      <p:to x="100000" y="80000"/>
                                    </p:animScale>
                                    <p:animScale>
                                      <p:cBhvr>
                                        <p:cTn id="47" dur="166" decel="50000">
                                          <p:stCondLst>
                                            <p:cond delay="1338"/>
                                          </p:stCondLst>
                                        </p:cTn>
                                        <p:tgtEl>
                                          <p:spTgt spid="45"/>
                                        </p:tgtEl>
                                      </p:cBhvr>
                                      <p:to x="100000" y="100000"/>
                                    </p:animScale>
                                    <p:animScale>
                                      <p:cBhvr>
                                        <p:cTn id="48" dur="26">
                                          <p:stCondLst>
                                            <p:cond delay="1642"/>
                                          </p:stCondLst>
                                        </p:cTn>
                                        <p:tgtEl>
                                          <p:spTgt spid="45"/>
                                        </p:tgtEl>
                                      </p:cBhvr>
                                      <p:to x="100000" y="90000"/>
                                    </p:animScale>
                                    <p:animScale>
                                      <p:cBhvr>
                                        <p:cTn id="49" dur="166" decel="50000">
                                          <p:stCondLst>
                                            <p:cond delay="1668"/>
                                          </p:stCondLst>
                                        </p:cTn>
                                        <p:tgtEl>
                                          <p:spTgt spid="45"/>
                                        </p:tgtEl>
                                      </p:cBhvr>
                                      <p:to x="100000" y="100000"/>
                                    </p:animScale>
                                    <p:animScale>
                                      <p:cBhvr>
                                        <p:cTn id="50" dur="26">
                                          <p:stCondLst>
                                            <p:cond delay="1808"/>
                                          </p:stCondLst>
                                        </p:cTn>
                                        <p:tgtEl>
                                          <p:spTgt spid="45"/>
                                        </p:tgtEl>
                                      </p:cBhvr>
                                      <p:to x="100000" y="95000"/>
                                    </p:animScale>
                                    <p:animScale>
                                      <p:cBhvr>
                                        <p:cTn id="51" dur="166" decel="50000">
                                          <p:stCondLst>
                                            <p:cond delay="1834"/>
                                          </p:stCondLst>
                                        </p:cTn>
                                        <p:tgtEl>
                                          <p:spTgt spid="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animBg="1"/>
      <p:bldP spid="41" grpId="0" animBg="1"/>
      <p:bldP spid="42"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536" y="3501008"/>
            <a:ext cx="1299176" cy="111358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72" y="3683572"/>
            <a:ext cx="1299176" cy="1113580"/>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3683572"/>
            <a:ext cx="1299176" cy="1113580"/>
          </a:xfrm>
          <a:prstGeom prst="rect">
            <a:avLst/>
          </a:prstGeom>
        </p:spPr>
      </p:pic>
      <p:sp>
        <p:nvSpPr>
          <p:cNvPr id="13316" name="Rectangle 2"/>
          <p:cNvSpPr>
            <a:spLocks noGrp="1" noChangeArrowheads="1"/>
          </p:cNvSpPr>
          <p:nvPr>
            <p:ph type="title"/>
          </p:nvPr>
        </p:nvSpPr>
        <p:spPr/>
        <p:txBody>
          <a:bodyPr/>
          <a:lstStyle/>
          <a:p>
            <a:pPr eaLnBrk="1" hangingPunct="1"/>
            <a:r>
              <a:rPr lang="zh-CN" altLang="en-US" dirty="0" smtClean="0">
                <a:solidFill>
                  <a:schemeClr val="tx1"/>
                </a:solidFill>
                <a:latin typeface="华康俪金黑W8(P)" pitchFamily="34" charset="-122"/>
                <a:ea typeface="华康俪金黑W8(P)" pitchFamily="34" charset="-122"/>
              </a:rPr>
              <a:t>课堂讨论题（预习作业）</a:t>
            </a:r>
          </a:p>
        </p:txBody>
      </p:sp>
      <p:sp>
        <p:nvSpPr>
          <p:cNvPr id="13317" name="Rectangle 3"/>
          <p:cNvSpPr>
            <a:spLocks noGrp="1" noChangeArrowheads="1"/>
          </p:cNvSpPr>
          <p:nvPr>
            <p:ph type="body" idx="1"/>
          </p:nvPr>
        </p:nvSpPr>
        <p:spPr>
          <a:xfrm>
            <a:off x="1264096" y="1700808"/>
            <a:ext cx="7340352" cy="4606925"/>
          </a:xfrm>
        </p:spPr>
        <p:txBody>
          <a:bodyPr/>
          <a:lstStyle/>
          <a:p>
            <a:r>
              <a:rPr lang="zh-CN" altLang="en-US" dirty="0">
                <a:solidFill>
                  <a:srgbClr val="002060"/>
                </a:solidFill>
                <a:latin typeface="华康俪金黑W8(P)" pitchFamily="34" charset="-122"/>
                <a:ea typeface="华康俪金黑W8(P)" pitchFamily="34" charset="-122"/>
              </a:rPr>
              <a:t>类比一个没有主持人的圆桌会议</a:t>
            </a:r>
          </a:p>
          <a:p>
            <a:r>
              <a:rPr lang="zh-CN" altLang="en-US" dirty="0">
                <a:solidFill>
                  <a:srgbClr val="002060"/>
                </a:solidFill>
                <a:latin typeface="华康俪金黑W8(P)" pitchFamily="34" charset="-122"/>
                <a:ea typeface="华康俪金黑W8(P)" pitchFamily="34" charset="-122"/>
              </a:rPr>
              <a:t>大家能不能顺利地进行发言</a:t>
            </a:r>
          </a:p>
        </p:txBody>
      </p:sp>
      <p:sp>
        <p:nvSpPr>
          <p:cNvPr id="24" name="椭圆 23"/>
          <p:cNvSpPr/>
          <p:nvPr/>
        </p:nvSpPr>
        <p:spPr>
          <a:xfrm>
            <a:off x="4491037" y="4192588"/>
            <a:ext cx="3962175" cy="1756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00"/>
                </a:solidFill>
                <a:effectLst>
                  <a:outerShdw blurRad="38100" dist="38100" dir="2700000" algn="tl">
                    <a:srgbClr val="000000">
                      <a:alpha val="43137"/>
                    </a:srgbClr>
                  </a:outerShdw>
                </a:effectLst>
                <a:latin typeface="华康俪金黑W8(P)" pitchFamily="34" charset="-122"/>
                <a:ea typeface="华康俪金黑W8(P)" pitchFamily="34" charset="-122"/>
              </a:rPr>
              <a:t>圆桌会议</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536" y="5339756"/>
            <a:ext cx="1299176" cy="1113580"/>
          </a:xfrm>
          <a:prstGeom prst="rect">
            <a:avLst/>
          </a:prstGeom>
        </p:spPr>
      </p:pic>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065" y="5070934"/>
            <a:ext cx="1299176" cy="1113580"/>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112" y="5070934"/>
            <a:ext cx="1299176" cy="1113580"/>
          </a:xfrm>
          <a:prstGeom prst="rect">
            <a:avLst/>
          </a:prstGeom>
        </p:spPr>
      </p:pic>
    </p:spTree>
    <p:extLst>
      <p:ext uri="{BB962C8B-B14F-4D97-AF65-F5344CB8AC3E}">
        <p14:creationId xmlns:p14="http://schemas.microsoft.com/office/powerpoint/2010/main" val="180892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25"/>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nodeType="withEffect">
                                  <p:stCondLst>
                                    <p:cond delay="0"/>
                                  </p:stCondLst>
                                  <p:childTnLst>
                                    <p:anim calcmode="discrete" valueType="str">
                                      <p:cBhvr>
                                        <p:cTn id="10" dur="1000" fill="hold"/>
                                        <p:tgtEl>
                                          <p:spTgt spid="2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nodeType="withEffect">
                                  <p:stCondLst>
                                    <p:cond delay="0"/>
                                  </p:stCondLst>
                                  <p:childTnLst>
                                    <p:anim calcmode="discrete" valueType="str">
                                      <p:cBhvr>
                                        <p:cTn id="12" dur="1000" fill="hold"/>
                                        <p:tgtEl>
                                          <p:spTgt spid="27"/>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nodeType="withEffect">
                                  <p:stCondLst>
                                    <p:cond delay="0"/>
                                  </p:stCondLst>
                                  <p:childTnLst>
                                    <p:anim calcmode="discrete" valueType="str">
                                      <p:cBhvr>
                                        <p:cTn id="14" dur="1000" fill="hold"/>
                                        <p:tgtEl>
                                          <p:spTgt spid="3"/>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0"/>
                                  </p:stCondLst>
                                  <p:childTnLst>
                                    <p:anim calcmode="discrete" valueType="str">
                                      <p:cBhvr>
                                        <p:cTn id="16"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idx="1"/>
          </p:nvPr>
        </p:nvSpPr>
        <p:spPr>
          <a:xfrm>
            <a:off x="1259632" y="1772816"/>
            <a:ext cx="7705725" cy="2880320"/>
          </a:xfrm>
        </p:spPr>
        <p:txBody>
          <a:bodyPr/>
          <a:lstStyle/>
          <a:p>
            <a:r>
              <a:rPr lang="zh-CN" altLang="en-US" dirty="0">
                <a:solidFill>
                  <a:srgbClr val="002060"/>
                </a:solidFill>
                <a:latin typeface="华康俪金黑W8(P)" pitchFamily="34" charset="-122"/>
                <a:ea typeface="华康俪金黑W8(P)" pitchFamily="34" charset="-122"/>
              </a:rPr>
              <a:t>载波监听多址接入</a:t>
            </a:r>
            <a:r>
              <a:rPr lang="en-US" altLang="zh-CN" dirty="0">
                <a:solidFill>
                  <a:srgbClr val="002060"/>
                </a:solidFill>
                <a:latin typeface="华康俪金黑W8(P)" pitchFamily="34" charset="-122"/>
                <a:ea typeface="华康俪金黑W8(P)" pitchFamily="34" charset="-122"/>
              </a:rPr>
              <a:t>/</a:t>
            </a:r>
            <a:r>
              <a:rPr lang="zh-CN" altLang="en-US" dirty="0">
                <a:solidFill>
                  <a:srgbClr val="002060"/>
                </a:solidFill>
                <a:latin typeface="华康俪金黑W8(P)" pitchFamily="34" charset="-122"/>
                <a:ea typeface="华康俪金黑W8(P)" pitchFamily="34" charset="-122"/>
              </a:rPr>
              <a:t>冲突检测</a:t>
            </a:r>
          </a:p>
          <a:p>
            <a:r>
              <a:rPr lang="en-US" altLang="zh-CN" b="1" dirty="0">
                <a:solidFill>
                  <a:srgbClr val="002060"/>
                </a:solidFill>
                <a:latin typeface="Times New Roman" pitchFamily="18" charset="0"/>
                <a:ea typeface="华康俪金黑W8(P)" pitchFamily="34" charset="-122"/>
                <a:cs typeface="Times New Roman" pitchFamily="18" charset="0"/>
              </a:rPr>
              <a:t>CSMA/CD (</a:t>
            </a:r>
            <a:r>
              <a:rPr lang="en-US" altLang="zh-CN" b="1" dirty="0">
                <a:solidFill>
                  <a:srgbClr val="C00000"/>
                </a:solidFill>
                <a:latin typeface="Times New Roman" pitchFamily="18" charset="0"/>
                <a:ea typeface="华康俪金黑W8(P)" pitchFamily="34" charset="-122"/>
                <a:cs typeface="Times New Roman" pitchFamily="18" charset="0"/>
              </a:rPr>
              <a:t>C</a:t>
            </a:r>
            <a:r>
              <a:rPr lang="en-US" altLang="zh-CN" b="1" dirty="0">
                <a:solidFill>
                  <a:srgbClr val="002060"/>
                </a:solidFill>
                <a:latin typeface="Times New Roman" pitchFamily="18" charset="0"/>
                <a:ea typeface="华康俪金黑W8(P)" pitchFamily="34" charset="-122"/>
                <a:cs typeface="Times New Roman" pitchFamily="18" charset="0"/>
              </a:rPr>
              <a:t>arrier </a:t>
            </a:r>
            <a:r>
              <a:rPr lang="en-US" altLang="zh-CN" b="1" dirty="0">
                <a:solidFill>
                  <a:srgbClr val="C00000"/>
                </a:solidFill>
                <a:latin typeface="Times New Roman" pitchFamily="18" charset="0"/>
                <a:ea typeface="华康俪金黑W8(P)" pitchFamily="34" charset="-122"/>
                <a:cs typeface="Times New Roman" pitchFamily="18" charset="0"/>
              </a:rPr>
              <a:t>S</a:t>
            </a:r>
            <a:r>
              <a:rPr lang="en-US" altLang="zh-CN" b="1" dirty="0">
                <a:solidFill>
                  <a:srgbClr val="002060"/>
                </a:solidFill>
                <a:latin typeface="Times New Roman" pitchFamily="18" charset="0"/>
                <a:ea typeface="华康俪金黑W8(P)" pitchFamily="34" charset="-122"/>
                <a:cs typeface="Times New Roman" pitchFamily="18" charset="0"/>
              </a:rPr>
              <a:t>ense </a:t>
            </a:r>
            <a:r>
              <a:rPr lang="en-US" altLang="zh-CN" b="1" dirty="0">
                <a:solidFill>
                  <a:srgbClr val="C00000"/>
                </a:solidFill>
                <a:latin typeface="Times New Roman" pitchFamily="18" charset="0"/>
                <a:ea typeface="华康俪金黑W8(P)" pitchFamily="34" charset="-122"/>
                <a:cs typeface="Times New Roman" pitchFamily="18" charset="0"/>
              </a:rPr>
              <a:t>M</a:t>
            </a:r>
            <a:r>
              <a:rPr lang="en-US" altLang="zh-CN" b="1" dirty="0">
                <a:solidFill>
                  <a:srgbClr val="002060"/>
                </a:solidFill>
                <a:latin typeface="Times New Roman" pitchFamily="18" charset="0"/>
                <a:ea typeface="华康俪金黑W8(P)" pitchFamily="34" charset="-122"/>
                <a:cs typeface="Times New Roman" pitchFamily="18" charset="0"/>
              </a:rPr>
              <a:t>ultiple </a:t>
            </a:r>
            <a:r>
              <a:rPr lang="en-US" altLang="zh-CN" b="1" dirty="0">
                <a:solidFill>
                  <a:srgbClr val="C00000"/>
                </a:solidFill>
                <a:latin typeface="Times New Roman" pitchFamily="18" charset="0"/>
                <a:ea typeface="华康俪金黑W8(P)" pitchFamily="34" charset="-122"/>
                <a:cs typeface="Times New Roman" pitchFamily="18" charset="0"/>
              </a:rPr>
              <a:t>A</a:t>
            </a:r>
            <a:r>
              <a:rPr lang="en-US" altLang="zh-CN" b="1" dirty="0">
                <a:solidFill>
                  <a:srgbClr val="002060"/>
                </a:solidFill>
                <a:latin typeface="Times New Roman" pitchFamily="18" charset="0"/>
                <a:ea typeface="华康俪金黑W8(P)" pitchFamily="34" charset="-122"/>
                <a:cs typeface="Times New Roman" pitchFamily="18" charset="0"/>
              </a:rPr>
              <a:t>ccess with </a:t>
            </a:r>
            <a:r>
              <a:rPr lang="en-US" altLang="zh-CN" b="1" dirty="0">
                <a:solidFill>
                  <a:srgbClr val="C00000"/>
                </a:solidFill>
                <a:latin typeface="Times New Roman" pitchFamily="18" charset="0"/>
                <a:ea typeface="华康俪金黑W8(P)" pitchFamily="34" charset="-122"/>
                <a:cs typeface="Times New Roman" pitchFamily="18" charset="0"/>
              </a:rPr>
              <a:t>C</a:t>
            </a:r>
            <a:r>
              <a:rPr lang="en-US" altLang="zh-CN" b="1" dirty="0">
                <a:solidFill>
                  <a:srgbClr val="002060"/>
                </a:solidFill>
                <a:latin typeface="Times New Roman" pitchFamily="18" charset="0"/>
                <a:ea typeface="华康俪金黑W8(P)" pitchFamily="34" charset="-122"/>
                <a:cs typeface="Times New Roman" pitchFamily="18" charset="0"/>
              </a:rPr>
              <a:t>ollision </a:t>
            </a:r>
            <a:r>
              <a:rPr lang="en-US" altLang="zh-CN" b="1" dirty="0">
                <a:solidFill>
                  <a:srgbClr val="C00000"/>
                </a:solidFill>
                <a:latin typeface="Times New Roman" pitchFamily="18" charset="0"/>
                <a:ea typeface="华康俪金黑W8(P)" pitchFamily="34" charset="-122"/>
                <a:cs typeface="Times New Roman" pitchFamily="18" charset="0"/>
              </a:rPr>
              <a:t>D</a:t>
            </a:r>
            <a:r>
              <a:rPr lang="en-US" altLang="zh-CN" b="1" dirty="0">
                <a:solidFill>
                  <a:srgbClr val="002060"/>
                </a:solidFill>
                <a:latin typeface="Times New Roman" pitchFamily="18" charset="0"/>
                <a:ea typeface="华康俪金黑W8(P)" pitchFamily="34" charset="-122"/>
                <a:cs typeface="Times New Roman" pitchFamily="18" charset="0"/>
              </a:rPr>
              <a:t>etection)</a:t>
            </a:r>
          </a:p>
          <a:p>
            <a:pPr lvl="0"/>
            <a:r>
              <a:rPr lang="zh-CN" altLang="en-US" dirty="0">
                <a:solidFill>
                  <a:srgbClr val="002060"/>
                </a:solidFill>
                <a:latin typeface="华康俪金黑W8(P)" pitchFamily="34" charset="-122"/>
                <a:ea typeface="华康俪金黑W8(P)" pitchFamily="34" charset="-122"/>
              </a:rPr>
              <a:t>传统以太网的多址接入协议</a:t>
            </a:r>
            <a:endParaRPr lang="en-US" altLang="zh-CN" dirty="0">
              <a:solidFill>
                <a:srgbClr val="002060"/>
              </a:solidFill>
              <a:latin typeface="华康俪金黑W8(P)" pitchFamily="34" charset="-122"/>
              <a:ea typeface="华康俪金黑W8(P)" pitchFamily="34" charset="-122"/>
            </a:endParaRPr>
          </a:p>
        </p:txBody>
      </p:sp>
      <p:sp>
        <p:nvSpPr>
          <p:cNvPr id="23" name="Rectangle 2"/>
          <p:cNvSpPr txBox="1">
            <a:spLocks noChangeArrowheads="1"/>
          </p:cNvSpPr>
          <p:nvPr/>
        </p:nvSpPr>
        <p:spPr>
          <a:xfrm>
            <a:off x="755576" y="260648"/>
            <a:ext cx="7992888" cy="648072"/>
          </a:xfrm>
          <a:prstGeom prst="rect">
            <a:avLst/>
          </a:prstGeom>
        </p:spPr>
        <p:txBody>
          <a:bodyPr/>
          <a:lstStyle>
            <a:lvl1pPr algn="l" defTabSz="914400" rtl="0" eaLnBrk="1" latinLnBrk="0" hangingPunct="1">
              <a:spcBef>
                <a:spcPct val="0"/>
              </a:spcBef>
              <a:buNone/>
              <a:defRPr sz="3600" kern="1200">
                <a:solidFill>
                  <a:schemeClr val="tx1">
                    <a:lumMod val="75000"/>
                    <a:lumOff val="25000"/>
                  </a:schemeClr>
                </a:solidFill>
                <a:latin typeface="华康俪金黑W8" panose="020B0809000000000000" pitchFamily="49" charset="-122"/>
                <a:ea typeface="华康俪金黑W8" panose="020B0809000000000000" pitchFamily="49" charset="-122"/>
                <a:cs typeface="+mj-cs"/>
              </a:defRPr>
            </a:lvl1pPr>
          </a:lstStyle>
          <a:p>
            <a:r>
              <a:rPr lang="en-US" altLang="zh-CN" dirty="0" smtClean="0">
                <a:solidFill>
                  <a:schemeClr val="tx1"/>
                </a:solidFill>
              </a:rPr>
              <a:t>3.3.2 CSMA/CD </a:t>
            </a:r>
            <a:r>
              <a:rPr lang="zh-CN" altLang="en-US" dirty="0">
                <a:solidFill>
                  <a:schemeClr val="tx1"/>
                </a:solidFill>
              </a:rPr>
              <a:t>协议</a:t>
            </a:r>
            <a:r>
              <a:rPr lang="en-US" altLang="zh-CN" dirty="0">
                <a:solidFill>
                  <a:prstClr val="black">
                    <a:lumMod val="75000"/>
                    <a:lumOff val="25000"/>
                  </a:prstClr>
                </a:solidFill>
              </a:rPr>
              <a:t/>
            </a:r>
            <a:br>
              <a:rPr lang="en-US" altLang="zh-CN" dirty="0">
                <a:solidFill>
                  <a:prstClr val="black">
                    <a:lumMod val="75000"/>
                    <a:lumOff val="25000"/>
                  </a:prstClr>
                </a:solidFill>
              </a:rPr>
            </a:br>
            <a:r>
              <a:rPr lang="zh-CN" altLang="en-US" dirty="0">
                <a:solidFill>
                  <a:prstClr val="black">
                    <a:lumMod val="75000"/>
                    <a:lumOff val="25000"/>
                  </a:prstClr>
                </a:solidFill>
              </a:rPr>
              <a:t> </a:t>
            </a:r>
            <a:endParaRPr lang="zh-CN" altLang="en-US" dirty="0" smtClean="0">
              <a:solidFill>
                <a:prstClr val="black">
                  <a:lumMod val="75000"/>
                  <a:lumOff val="25000"/>
                </a:prstClr>
              </a:solidFill>
            </a:endParaRPr>
          </a:p>
        </p:txBody>
      </p:sp>
      <p:grpSp>
        <p:nvGrpSpPr>
          <p:cNvPr id="22" name="组合 21"/>
          <p:cNvGrpSpPr/>
          <p:nvPr/>
        </p:nvGrpSpPr>
        <p:grpSpPr>
          <a:xfrm>
            <a:off x="1296988" y="4941168"/>
            <a:ext cx="6624637" cy="1080839"/>
            <a:chOff x="1296988" y="5156473"/>
            <a:chExt cx="6624637" cy="1080839"/>
          </a:xfrm>
        </p:grpSpPr>
        <p:sp>
          <p:nvSpPr>
            <p:cNvPr id="24" name="Line 8"/>
            <p:cNvSpPr>
              <a:spLocks noChangeShapeType="1"/>
            </p:cNvSpPr>
            <p:nvPr/>
          </p:nvSpPr>
          <p:spPr bwMode="auto">
            <a:xfrm flipV="1">
              <a:off x="1296988" y="5156473"/>
              <a:ext cx="6624637"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25" name="Line 10"/>
            <p:cNvSpPr>
              <a:spLocks noChangeShapeType="1"/>
            </p:cNvSpPr>
            <p:nvPr/>
          </p:nvSpPr>
          <p:spPr bwMode="auto">
            <a:xfrm rot="16200000" flipV="1">
              <a:off x="1482467" y="5445477"/>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6"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480" y="5558312"/>
              <a:ext cx="733758" cy="67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ine 10"/>
            <p:cNvSpPr>
              <a:spLocks noChangeShapeType="1"/>
            </p:cNvSpPr>
            <p:nvPr/>
          </p:nvSpPr>
          <p:spPr bwMode="auto">
            <a:xfrm rot="16200000" flipV="1">
              <a:off x="2876584"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597"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0"/>
            <p:cNvSpPr>
              <a:spLocks noChangeShapeType="1"/>
            </p:cNvSpPr>
            <p:nvPr/>
          </p:nvSpPr>
          <p:spPr bwMode="auto">
            <a:xfrm rot="16200000" flipV="1">
              <a:off x="4317000"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0"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013"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10"/>
            <p:cNvSpPr>
              <a:spLocks noChangeShapeType="1"/>
            </p:cNvSpPr>
            <p:nvPr/>
          </p:nvSpPr>
          <p:spPr bwMode="auto">
            <a:xfrm rot="16200000" flipV="1">
              <a:off x="5757415"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2"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428"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10"/>
            <p:cNvSpPr>
              <a:spLocks noChangeShapeType="1"/>
            </p:cNvSpPr>
            <p:nvPr/>
          </p:nvSpPr>
          <p:spPr bwMode="auto">
            <a:xfrm rot="16200000" flipV="1">
              <a:off x="7125806"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4"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819" y="5552823"/>
              <a:ext cx="733758" cy="6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797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idx="1"/>
          </p:nvPr>
        </p:nvSpPr>
        <p:spPr>
          <a:xfrm>
            <a:off x="1259632" y="1772816"/>
            <a:ext cx="7705725" cy="2880320"/>
          </a:xfrm>
        </p:spPr>
        <p:txBody>
          <a:bodyPr/>
          <a:lstStyle/>
          <a:p>
            <a:pPr>
              <a:lnSpc>
                <a:spcPct val="125000"/>
              </a:lnSpc>
            </a:pPr>
            <a:r>
              <a:rPr lang="zh-CN" altLang="en-US" dirty="0">
                <a:solidFill>
                  <a:srgbClr val="002060"/>
                </a:solidFill>
                <a:latin typeface="华康俪金黑W8(P)" pitchFamily="34" charset="-122"/>
                <a:ea typeface="华康俪金黑W8(P)" pitchFamily="34" charset="-122"/>
              </a:rPr>
              <a:t>最初的以太网用一根总线将多台计算机连接起来</a:t>
            </a:r>
            <a:endParaRPr lang="en-US" altLang="zh-CN" dirty="0">
              <a:solidFill>
                <a:srgbClr val="002060"/>
              </a:solidFill>
              <a:latin typeface="华康俪金黑W8(P)" pitchFamily="34" charset="-122"/>
              <a:ea typeface="华康俪金黑W8(P)" pitchFamily="34" charset="-122"/>
            </a:endParaRPr>
          </a:p>
          <a:p>
            <a:pPr>
              <a:lnSpc>
                <a:spcPct val="125000"/>
              </a:lnSpc>
            </a:pPr>
            <a:r>
              <a:rPr lang="zh-CN" altLang="en-US" dirty="0">
                <a:solidFill>
                  <a:srgbClr val="002060"/>
                </a:solidFill>
                <a:latin typeface="华康俪金黑W8(P)" pitchFamily="34" charset="-122"/>
                <a:ea typeface="华康俪金黑W8(P)" pitchFamily="34" charset="-122"/>
              </a:rPr>
              <a:t>简单、低成本、性能价格比高</a:t>
            </a:r>
          </a:p>
        </p:txBody>
      </p:sp>
      <p:sp>
        <p:nvSpPr>
          <p:cNvPr id="23" name="Rectangle 2"/>
          <p:cNvSpPr txBox="1">
            <a:spLocks noChangeArrowheads="1"/>
          </p:cNvSpPr>
          <p:nvPr/>
        </p:nvSpPr>
        <p:spPr>
          <a:xfrm>
            <a:off x="755576" y="260648"/>
            <a:ext cx="7992888" cy="648072"/>
          </a:xfrm>
          <a:prstGeom prst="rect">
            <a:avLst/>
          </a:prstGeom>
        </p:spPr>
        <p:txBody>
          <a:bodyPr/>
          <a:lstStyle>
            <a:lvl1pPr algn="l" defTabSz="914400" rtl="0" eaLnBrk="1" latinLnBrk="0" hangingPunct="1">
              <a:spcBef>
                <a:spcPct val="0"/>
              </a:spcBef>
              <a:buNone/>
              <a:defRPr sz="3600" kern="1200">
                <a:solidFill>
                  <a:schemeClr val="tx1">
                    <a:lumMod val="75000"/>
                    <a:lumOff val="25000"/>
                  </a:schemeClr>
                </a:solidFill>
                <a:latin typeface="华康俪金黑W8" panose="020B0809000000000000" pitchFamily="49" charset="-122"/>
                <a:ea typeface="华康俪金黑W8" panose="020B0809000000000000" pitchFamily="49" charset="-122"/>
                <a:cs typeface="+mj-cs"/>
              </a:defRPr>
            </a:lvl1pPr>
          </a:lstStyle>
          <a:p>
            <a:r>
              <a:rPr lang="en-US" altLang="zh-CN" dirty="0" smtClean="0">
                <a:solidFill>
                  <a:schemeClr val="tx1"/>
                </a:solidFill>
              </a:rPr>
              <a:t>3.3.2 CSMA/CD </a:t>
            </a:r>
            <a:r>
              <a:rPr lang="zh-CN" altLang="en-US" dirty="0">
                <a:solidFill>
                  <a:schemeClr val="tx1"/>
                </a:solidFill>
              </a:rPr>
              <a:t>协议</a:t>
            </a:r>
            <a:r>
              <a:rPr lang="en-US" altLang="zh-CN" dirty="0">
                <a:solidFill>
                  <a:prstClr val="black">
                    <a:lumMod val="75000"/>
                    <a:lumOff val="25000"/>
                  </a:prstClr>
                </a:solidFill>
              </a:rPr>
              <a:t/>
            </a:r>
            <a:br>
              <a:rPr lang="en-US" altLang="zh-CN" dirty="0">
                <a:solidFill>
                  <a:prstClr val="black">
                    <a:lumMod val="75000"/>
                    <a:lumOff val="25000"/>
                  </a:prstClr>
                </a:solidFill>
              </a:rPr>
            </a:br>
            <a:r>
              <a:rPr lang="zh-CN" altLang="en-US" dirty="0">
                <a:solidFill>
                  <a:prstClr val="black">
                    <a:lumMod val="75000"/>
                    <a:lumOff val="25000"/>
                  </a:prstClr>
                </a:solidFill>
              </a:rPr>
              <a:t> </a:t>
            </a:r>
            <a:endParaRPr lang="zh-CN" altLang="en-US" dirty="0" smtClean="0">
              <a:solidFill>
                <a:prstClr val="black">
                  <a:lumMod val="75000"/>
                  <a:lumOff val="25000"/>
                </a:prstClr>
              </a:solidFill>
            </a:endParaRPr>
          </a:p>
        </p:txBody>
      </p:sp>
      <p:grpSp>
        <p:nvGrpSpPr>
          <p:cNvPr id="22" name="组合 21"/>
          <p:cNvGrpSpPr/>
          <p:nvPr/>
        </p:nvGrpSpPr>
        <p:grpSpPr>
          <a:xfrm>
            <a:off x="1296988" y="4941168"/>
            <a:ext cx="6624637" cy="1080839"/>
            <a:chOff x="1296988" y="5156473"/>
            <a:chExt cx="6624637" cy="1080839"/>
          </a:xfrm>
        </p:grpSpPr>
        <p:sp>
          <p:nvSpPr>
            <p:cNvPr id="24" name="Line 8"/>
            <p:cNvSpPr>
              <a:spLocks noChangeShapeType="1"/>
            </p:cNvSpPr>
            <p:nvPr/>
          </p:nvSpPr>
          <p:spPr bwMode="auto">
            <a:xfrm flipV="1">
              <a:off x="1296988" y="5156473"/>
              <a:ext cx="6624637"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25" name="Line 10"/>
            <p:cNvSpPr>
              <a:spLocks noChangeShapeType="1"/>
            </p:cNvSpPr>
            <p:nvPr/>
          </p:nvSpPr>
          <p:spPr bwMode="auto">
            <a:xfrm rot="16200000" flipV="1">
              <a:off x="1482467" y="5445477"/>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6"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480" y="5558312"/>
              <a:ext cx="733758" cy="67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ine 10"/>
            <p:cNvSpPr>
              <a:spLocks noChangeShapeType="1"/>
            </p:cNvSpPr>
            <p:nvPr/>
          </p:nvSpPr>
          <p:spPr bwMode="auto">
            <a:xfrm rot="16200000" flipV="1">
              <a:off x="2876584"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597"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0"/>
            <p:cNvSpPr>
              <a:spLocks noChangeShapeType="1"/>
            </p:cNvSpPr>
            <p:nvPr/>
          </p:nvSpPr>
          <p:spPr bwMode="auto">
            <a:xfrm rot="16200000" flipV="1">
              <a:off x="4317000"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0"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013"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10"/>
            <p:cNvSpPr>
              <a:spLocks noChangeShapeType="1"/>
            </p:cNvSpPr>
            <p:nvPr/>
          </p:nvSpPr>
          <p:spPr bwMode="auto">
            <a:xfrm rot="16200000" flipV="1">
              <a:off x="5757415"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2"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428"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10"/>
            <p:cNvSpPr>
              <a:spLocks noChangeShapeType="1"/>
            </p:cNvSpPr>
            <p:nvPr/>
          </p:nvSpPr>
          <p:spPr bwMode="auto">
            <a:xfrm rot="16200000" flipV="1">
              <a:off x="7125806"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4"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819" y="5552823"/>
              <a:ext cx="733758" cy="6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6608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691680" y="1564784"/>
            <a:ext cx="6084676" cy="4752528"/>
            <a:chOff x="1691680" y="1564784"/>
            <a:chExt cx="6084676" cy="4752528"/>
          </a:xfrm>
        </p:grpSpPr>
        <p:sp>
          <p:nvSpPr>
            <p:cNvPr id="12" name="矩形 11"/>
            <p:cNvSpPr/>
            <p:nvPr/>
          </p:nvSpPr>
          <p:spPr>
            <a:xfrm>
              <a:off x="1691680" y="1564784"/>
              <a:ext cx="6084676" cy="47525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6" name="椭圆 5"/>
            <p:cNvSpPr/>
            <p:nvPr/>
          </p:nvSpPr>
          <p:spPr>
            <a:xfrm>
              <a:off x="3744128" y="2132856"/>
              <a:ext cx="1980000" cy="1980000"/>
            </a:xfrm>
            <a:prstGeom prst="ellipse">
              <a:avLst/>
            </a:prstGeom>
            <a:solidFill>
              <a:srgbClr val="0000FF"/>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以太网</a:t>
              </a:r>
              <a:endParaRPr lang="zh-CN" altLang="en-US" sz="2800" dirty="0">
                <a:latin typeface="华康俪金黑W8(P)" pitchFamily="34" charset="-122"/>
                <a:ea typeface="华康俪金黑W8(P)" pitchFamily="34" charset="-122"/>
              </a:endParaRPr>
            </a:p>
          </p:txBody>
        </p:sp>
        <p:sp>
          <p:nvSpPr>
            <p:cNvPr id="7" name="椭圆 6"/>
            <p:cNvSpPr/>
            <p:nvPr/>
          </p:nvSpPr>
          <p:spPr>
            <a:xfrm>
              <a:off x="1763688" y="1772816"/>
              <a:ext cx="1980000" cy="19800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令牌环</a:t>
              </a:r>
              <a:endParaRPr lang="zh-CN" altLang="en-US" sz="2800" dirty="0">
                <a:latin typeface="华康俪金黑W8(P)" pitchFamily="34" charset="-122"/>
                <a:ea typeface="华康俪金黑W8(P)" pitchFamily="34" charset="-122"/>
              </a:endParaRPr>
            </a:p>
          </p:txBody>
        </p:sp>
        <p:sp>
          <p:nvSpPr>
            <p:cNvPr id="8" name="椭圆 7"/>
            <p:cNvSpPr/>
            <p:nvPr/>
          </p:nvSpPr>
          <p:spPr>
            <a:xfrm>
              <a:off x="5724128" y="1700808"/>
              <a:ext cx="1980000" cy="19800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华康俪金黑W8(P)" pitchFamily="34" charset="-122"/>
                  <a:ea typeface="华康俪金黑W8(P)" pitchFamily="34" charset="-122"/>
                </a:rPr>
                <a:t>FDDI</a:t>
              </a:r>
              <a:endParaRPr lang="zh-CN" altLang="en-US" sz="4000" dirty="0">
                <a:latin typeface="华康俪金黑W8(P)" pitchFamily="34" charset="-122"/>
                <a:ea typeface="华康俪金黑W8(P)" pitchFamily="34" charset="-122"/>
              </a:endParaRPr>
            </a:p>
          </p:txBody>
        </p:sp>
        <p:sp>
          <p:nvSpPr>
            <p:cNvPr id="9" name="椭圆 8"/>
            <p:cNvSpPr/>
            <p:nvPr/>
          </p:nvSpPr>
          <p:spPr>
            <a:xfrm>
              <a:off x="1763688" y="4281616"/>
              <a:ext cx="1980000" cy="19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令牌</a:t>
              </a:r>
              <a:endParaRPr lang="en-US" altLang="zh-CN" sz="2800" dirty="0" smtClean="0">
                <a:latin typeface="华康俪金黑W8(P)" pitchFamily="34" charset="-122"/>
                <a:ea typeface="华康俪金黑W8(P)" pitchFamily="34" charset="-122"/>
              </a:endParaRPr>
            </a:p>
            <a:p>
              <a:pPr algn="ctr"/>
              <a:r>
                <a:rPr lang="zh-CN" altLang="en-US" sz="2800" dirty="0" smtClean="0">
                  <a:latin typeface="华康俪金黑W8(P)" pitchFamily="34" charset="-122"/>
                  <a:ea typeface="华康俪金黑W8(P)" pitchFamily="34" charset="-122"/>
                </a:rPr>
                <a:t>总线</a:t>
              </a:r>
              <a:endParaRPr lang="zh-CN" altLang="en-US" sz="2800" dirty="0">
                <a:latin typeface="华康俪金黑W8(P)" pitchFamily="34" charset="-122"/>
                <a:ea typeface="华康俪金黑W8(P)" pitchFamily="34" charset="-122"/>
              </a:endParaRPr>
            </a:p>
          </p:txBody>
        </p:sp>
        <p:sp>
          <p:nvSpPr>
            <p:cNvPr id="10" name="椭圆 9"/>
            <p:cNvSpPr/>
            <p:nvPr/>
          </p:nvSpPr>
          <p:spPr>
            <a:xfrm>
              <a:off x="3779912" y="4185304"/>
              <a:ext cx="1980000" cy="1980000"/>
            </a:xfrm>
            <a:prstGeom prst="ellipse">
              <a:avLst/>
            </a:prstGeom>
            <a:solidFill>
              <a:srgbClr val="D105C7"/>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err="1" smtClean="0">
                  <a:latin typeface="华康俪金黑W8(P)" pitchFamily="34" charset="-122"/>
                  <a:ea typeface="华康俪金黑W8(P)" pitchFamily="34" charset="-122"/>
                </a:rPr>
                <a:t>AnyLAN</a:t>
              </a:r>
              <a:endParaRPr lang="zh-CN" altLang="en-US" sz="2800" dirty="0">
                <a:latin typeface="华康俪金黑W8(P)" pitchFamily="34" charset="-122"/>
                <a:ea typeface="华康俪金黑W8(P)" pitchFamily="34" charset="-122"/>
              </a:endParaRPr>
            </a:p>
          </p:txBody>
        </p:sp>
        <p:sp>
          <p:nvSpPr>
            <p:cNvPr id="11" name="椭圆 10"/>
            <p:cNvSpPr/>
            <p:nvPr/>
          </p:nvSpPr>
          <p:spPr>
            <a:xfrm>
              <a:off x="5760352" y="3753256"/>
              <a:ext cx="1980000" cy="19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双队列</a:t>
              </a:r>
              <a:endParaRPr lang="en-US" altLang="zh-CN" sz="2800" dirty="0" smtClean="0">
                <a:latin typeface="华康俪金黑W8(P)" pitchFamily="34" charset="-122"/>
                <a:ea typeface="华康俪金黑W8(P)" pitchFamily="34" charset="-122"/>
              </a:endParaRPr>
            </a:p>
            <a:p>
              <a:pPr algn="ctr"/>
              <a:r>
                <a:rPr lang="zh-CN" altLang="en-US" sz="2800" dirty="0" smtClean="0">
                  <a:latin typeface="华康俪金黑W8(P)" pitchFamily="34" charset="-122"/>
                  <a:ea typeface="华康俪金黑W8(P)" pitchFamily="34" charset="-122"/>
                </a:rPr>
                <a:t>双总线</a:t>
              </a:r>
              <a:endParaRPr lang="zh-CN" altLang="en-US" sz="2800" dirty="0">
                <a:latin typeface="华康俪金黑W8(P)" pitchFamily="34" charset="-122"/>
                <a:ea typeface="华康俪金黑W8(P)" pitchFamily="34" charset="-122"/>
              </a:endParaRPr>
            </a:p>
          </p:txBody>
        </p:sp>
        <p:sp>
          <p:nvSpPr>
            <p:cNvPr id="14" name="椭圆 13"/>
            <p:cNvSpPr/>
            <p:nvPr/>
          </p:nvSpPr>
          <p:spPr>
            <a:xfrm>
              <a:off x="3079144" y="3573016"/>
              <a:ext cx="916791" cy="900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15" name="椭圆 14"/>
            <p:cNvSpPr/>
            <p:nvPr/>
          </p:nvSpPr>
          <p:spPr>
            <a:xfrm>
              <a:off x="5609748" y="5503168"/>
              <a:ext cx="720080" cy="773976"/>
            </a:xfrm>
            <a:prstGeom prst="ellipse">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16" name="椭圆 15"/>
            <p:cNvSpPr/>
            <p:nvPr/>
          </p:nvSpPr>
          <p:spPr>
            <a:xfrm>
              <a:off x="1691680" y="3645024"/>
              <a:ext cx="806254" cy="70547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17" name="椭圆 16"/>
            <p:cNvSpPr/>
            <p:nvPr/>
          </p:nvSpPr>
          <p:spPr>
            <a:xfrm>
              <a:off x="5105772" y="1586508"/>
              <a:ext cx="772576" cy="720080"/>
            </a:xfrm>
            <a:prstGeom prst="ellipse">
              <a:avLst/>
            </a:prstGeom>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grpSp>
      <p:grpSp>
        <p:nvGrpSpPr>
          <p:cNvPr id="62" name="组合 61"/>
          <p:cNvGrpSpPr/>
          <p:nvPr/>
        </p:nvGrpSpPr>
        <p:grpSpPr>
          <a:xfrm>
            <a:off x="1691680" y="1556792"/>
            <a:ext cx="6084676" cy="4752528"/>
            <a:chOff x="1691680" y="1564784"/>
            <a:chExt cx="6084676" cy="4752528"/>
          </a:xfrm>
        </p:grpSpPr>
        <p:sp>
          <p:nvSpPr>
            <p:cNvPr id="63" name="矩形 62"/>
            <p:cNvSpPr/>
            <p:nvPr/>
          </p:nvSpPr>
          <p:spPr>
            <a:xfrm>
              <a:off x="1691680" y="1564784"/>
              <a:ext cx="6084676" cy="47525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64" name="椭圆 63"/>
            <p:cNvSpPr/>
            <p:nvPr/>
          </p:nvSpPr>
          <p:spPr>
            <a:xfrm>
              <a:off x="3131840" y="2132856"/>
              <a:ext cx="3060560" cy="3060560"/>
            </a:xfrm>
            <a:prstGeom prst="ellipse">
              <a:avLst/>
            </a:prstGeom>
            <a:solidFill>
              <a:srgbClr val="0000FF"/>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latin typeface="华康俪金黑W8(P)" pitchFamily="34" charset="-122"/>
                  <a:ea typeface="华康俪金黑W8(P)" pitchFamily="34" charset="-122"/>
                </a:rPr>
                <a:t>以太网</a:t>
              </a:r>
              <a:endParaRPr lang="zh-CN" altLang="en-US" sz="4800" dirty="0">
                <a:latin typeface="华康俪金黑W8(P)" pitchFamily="34" charset="-122"/>
                <a:ea typeface="华康俪金黑W8(P)" pitchFamily="34" charset="-122"/>
              </a:endParaRPr>
            </a:p>
          </p:txBody>
        </p:sp>
        <p:sp>
          <p:nvSpPr>
            <p:cNvPr id="65" name="椭圆 64"/>
            <p:cNvSpPr/>
            <p:nvPr/>
          </p:nvSpPr>
          <p:spPr>
            <a:xfrm>
              <a:off x="1763688" y="1772816"/>
              <a:ext cx="1584176" cy="158417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令牌环</a:t>
              </a:r>
              <a:endParaRPr lang="zh-CN" altLang="en-US" sz="2800" dirty="0">
                <a:latin typeface="华康俪金黑W8(P)" pitchFamily="34" charset="-122"/>
                <a:ea typeface="华康俪金黑W8(P)" pitchFamily="34" charset="-122"/>
              </a:endParaRPr>
            </a:p>
          </p:txBody>
        </p:sp>
        <p:sp>
          <p:nvSpPr>
            <p:cNvPr id="66" name="椭圆 65"/>
            <p:cNvSpPr/>
            <p:nvPr/>
          </p:nvSpPr>
          <p:spPr>
            <a:xfrm>
              <a:off x="6119952" y="1700808"/>
              <a:ext cx="1584176" cy="1584176"/>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华康俪金黑W8(P)" pitchFamily="34" charset="-122"/>
                  <a:ea typeface="华康俪金黑W8(P)" pitchFamily="34" charset="-122"/>
                </a:rPr>
                <a:t>FDDI</a:t>
              </a:r>
              <a:endParaRPr lang="zh-CN" altLang="en-US" sz="2800" dirty="0">
                <a:latin typeface="华康俪金黑W8(P)" pitchFamily="34" charset="-122"/>
                <a:ea typeface="华康俪金黑W8(P)" pitchFamily="34" charset="-122"/>
              </a:endParaRPr>
            </a:p>
          </p:txBody>
        </p:sp>
        <p:sp>
          <p:nvSpPr>
            <p:cNvPr id="67" name="椭圆 66"/>
            <p:cNvSpPr/>
            <p:nvPr/>
          </p:nvSpPr>
          <p:spPr>
            <a:xfrm>
              <a:off x="1763688" y="4581128"/>
              <a:ext cx="1680488" cy="168048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itchFamily="34" charset="-122"/>
                  <a:ea typeface="华康俪金黑W8(P)" pitchFamily="34" charset="-122"/>
                </a:rPr>
                <a:t>令牌</a:t>
              </a:r>
              <a:endParaRPr lang="en-US" altLang="zh-CN" sz="2800" dirty="0" smtClean="0">
                <a:latin typeface="华康俪金黑W8(P)" pitchFamily="34" charset="-122"/>
                <a:ea typeface="华康俪金黑W8(P)" pitchFamily="34" charset="-122"/>
              </a:endParaRPr>
            </a:p>
            <a:p>
              <a:pPr algn="ctr"/>
              <a:r>
                <a:rPr lang="zh-CN" altLang="en-US" sz="2800" dirty="0" smtClean="0">
                  <a:latin typeface="华康俪金黑W8(P)" pitchFamily="34" charset="-122"/>
                  <a:ea typeface="华康俪金黑W8(P)" pitchFamily="34" charset="-122"/>
                </a:rPr>
                <a:t>总线</a:t>
              </a:r>
              <a:endParaRPr lang="zh-CN" altLang="en-US" sz="2800" dirty="0">
                <a:latin typeface="华康俪金黑W8(P)" pitchFamily="34" charset="-122"/>
                <a:ea typeface="华康俪金黑W8(P)" pitchFamily="34" charset="-122"/>
              </a:endParaRPr>
            </a:p>
          </p:txBody>
        </p:sp>
        <p:sp>
          <p:nvSpPr>
            <p:cNvPr id="68" name="椭圆 67"/>
            <p:cNvSpPr/>
            <p:nvPr/>
          </p:nvSpPr>
          <p:spPr>
            <a:xfrm>
              <a:off x="4896256" y="5049400"/>
              <a:ext cx="1259920" cy="1259920"/>
            </a:xfrm>
            <a:prstGeom prst="ellipse">
              <a:avLst/>
            </a:prstGeom>
            <a:solidFill>
              <a:srgbClr val="D105C7"/>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800" dirty="0" err="1" smtClean="0">
                  <a:latin typeface="华康俪金黑W8(P)" pitchFamily="34" charset="-122"/>
                  <a:ea typeface="华康俪金黑W8(P)" pitchFamily="34" charset="-122"/>
                </a:rPr>
                <a:t>AnyLAN</a:t>
              </a:r>
              <a:endParaRPr lang="zh-CN" altLang="en-US" sz="1800" dirty="0">
                <a:latin typeface="华康俪金黑W8(P)" pitchFamily="34" charset="-122"/>
                <a:ea typeface="华康俪金黑W8(P)" pitchFamily="34" charset="-122"/>
              </a:endParaRPr>
            </a:p>
          </p:txBody>
        </p:sp>
        <p:sp>
          <p:nvSpPr>
            <p:cNvPr id="69" name="椭圆 68"/>
            <p:cNvSpPr/>
            <p:nvPr/>
          </p:nvSpPr>
          <p:spPr>
            <a:xfrm>
              <a:off x="5940152" y="3933056"/>
              <a:ext cx="1800200" cy="18002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华康俪金黑W8(P)" pitchFamily="34" charset="-122"/>
                  <a:ea typeface="华康俪金黑W8(P)" pitchFamily="34" charset="-122"/>
                </a:rPr>
                <a:t>双队列</a:t>
              </a:r>
              <a:endParaRPr lang="en-US" altLang="zh-CN" sz="2400" dirty="0" smtClean="0">
                <a:latin typeface="华康俪金黑W8(P)" pitchFamily="34" charset="-122"/>
                <a:ea typeface="华康俪金黑W8(P)" pitchFamily="34" charset="-122"/>
              </a:endParaRPr>
            </a:p>
            <a:p>
              <a:pPr algn="ctr"/>
              <a:r>
                <a:rPr lang="zh-CN" altLang="en-US" sz="2400" dirty="0" smtClean="0">
                  <a:latin typeface="华康俪金黑W8(P)" pitchFamily="34" charset="-122"/>
                  <a:ea typeface="华康俪金黑W8(P)" pitchFamily="34" charset="-122"/>
                </a:rPr>
                <a:t>双总线</a:t>
              </a:r>
              <a:endParaRPr lang="zh-CN" altLang="en-US" sz="2400" dirty="0">
                <a:latin typeface="华康俪金黑W8(P)" pitchFamily="34" charset="-122"/>
                <a:ea typeface="华康俪金黑W8(P)" pitchFamily="34" charset="-122"/>
              </a:endParaRPr>
            </a:p>
          </p:txBody>
        </p:sp>
        <p:sp>
          <p:nvSpPr>
            <p:cNvPr id="70" name="椭圆 69"/>
            <p:cNvSpPr/>
            <p:nvPr/>
          </p:nvSpPr>
          <p:spPr>
            <a:xfrm>
              <a:off x="3537539" y="5229200"/>
              <a:ext cx="916791" cy="900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71" name="椭圆 70"/>
            <p:cNvSpPr/>
            <p:nvPr/>
          </p:nvSpPr>
          <p:spPr>
            <a:xfrm>
              <a:off x="6984048" y="3253560"/>
              <a:ext cx="720080" cy="679496"/>
            </a:xfrm>
            <a:prstGeom prst="ellipse">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72" name="椭圆 71"/>
            <p:cNvSpPr/>
            <p:nvPr/>
          </p:nvSpPr>
          <p:spPr>
            <a:xfrm>
              <a:off x="1691680" y="3645024"/>
              <a:ext cx="806254" cy="70547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73" name="椭圆 72"/>
            <p:cNvSpPr/>
            <p:nvPr/>
          </p:nvSpPr>
          <p:spPr>
            <a:xfrm>
              <a:off x="5347376" y="1589956"/>
              <a:ext cx="772576" cy="720080"/>
            </a:xfrm>
            <a:prstGeom prst="ellipse">
              <a:avLst/>
            </a:prstGeom>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grpSp>
      <p:grpSp>
        <p:nvGrpSpPr>
          <p:cNvPr id="74" name="组合 73"/>
          <p:cNvGrpSpPr/>
          <p:nvPr/>
        </p:nvGrpSpPr>
        <p:grpSpPr>
          <a:xfrm>
            <a:off x="1691680" y="1556792"/>
            <a:ext cx="6084676" cy="4760520"/>
            <a:chOff x="1691680" y="1556792"/>
            <a:chExt cx="6084676" cy="4760520"/>
          </a:xfrm>
        </p:grpSpPr>
        <p:sp>
          <p:nvSpPr>
            <p:cNvPr id="75" name="矩形 74"/>
            <p:cNvSpPr/>
            <p:nvPr/>
          </p:nvSpPr>
          <p:spPr>
            <a:xfrm>
              <a:off x="1691680" y="1564784"/>
              <a:ext cx="6084676" cy="47525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76" name="椭圆 75"/>
            <p:cNvSpPr/>
            <p:nvPr/>
          </p:nvSpPr>
          <p:spPr>
            <a:xfrm>
              <a:off x="2699792" y="1844824"/>
              <a:ext cx="3996444" cy="3996444"/>
            </a:xfrm>
            <a:prstGeom prst="ellipse">
              <a:avLst/>
            </a:prstGeom>
            <a:solidFill>
              <a:srgbClr val="0000FF"/>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smtClean="0">
                  <a:latin typeface="华康俪金黑W8(P)" pitchFamily="34" charset="-122"/>
                  <a:ea typeface="华康俪金黑W8(P)" pitchFamily="34" charset="-122"/>
                </a:rPr>
                <a:t>以太网</a:t>
              </a:r>
              <a:endParaRPr lang="zh-CN" altLang="en-US" sz="6600" dirty="0">
                <a:latin typeface="华康俪金黑W8(P)" pitchFamily="34" charset="-122"/>
                <a:ea typeface="华康俪金黑W8(P)" pitchFamily="34" charset="-122"/>
              </a:endParaRPr>
            </a:p>
          </p:txBody>
        </p:sp>
        <p:sp>
          <p:nvSpPr>
            <p:cNvPr id="77" name="椭圆 76"/>
            <p:cNvSpPr/>
            <p:nvPr/>
          </p:nvSpPr>
          <p:spPr>
            <a:xfrm>
              <a:off x="1763688" y="1628800"/>
              <a:ext cx="1284444" cy="128444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华康俪金黑W8(P)" pitchFamily="34" charset="-122"/>
                  <a:ea typeface="华康俪金黑W8(P)" pitchFamily="34" charset="-122"/>
                </a:rPr>
                <a:t>令牌环</a:t>
              </a:r>
              <a:endParaRPr lang="zh-CN" altLang="en-US" sz="2400" dirty="0">
                <a:latin typeface="华康俪金黑W8(P)" pitchFamily="34" charset="-122"/>
                <a:ea typeface="华康俪金黑W8(P)" pitchFamily="34" charset="-122"/>
              </a:endParaRPr>
            </a:p>
          </p:txBody>
        </p:sp>
        <p:sp>
          <p:nvSpPr>
            <p:cNvPr id="78" name="椭圆 77"/>
            <p:cNvSpPr/>
            <p:nvPr/>
          </p:nvSpPr>
          <p:spPr>
            <a:xfrm>
              <a:off x="6383900" y="1556792"/>
              <a:ext cx="1356452" cy="1356452"/>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康俪金黑W8(P)" pitchFamily="34" charset="-122"/>
                  <a:ea typeface="华康俪金黑W8(P)" pitchFamily="34" charset="-122"/>
                </a:rPr>
                <a:t>FDDI</a:t>
              </a:r>
              <a:endParaRPr lang="zh-CN" altLang="en-US" sz="2400" dirty="0">
                <a:latin typeface="华康俪金黑W8(P)" pitchFamily="34" charset="-122"/>
                <a:ea typeface="华康俪金黑W8(P)" pitchFamily="34" charset="-122"/>
              </a:endParaRPr>
            </a:p>
          </p:txBody>
        </p:sp>
        <p:sp>
          <p:nvSpPr>
            <p:cNvPr id="79" name="椭圆 78"/>
            <p:cNvSpPr/>
            <p:nvPr/>
          </p:nvSpPr>
          <p:spPr>
            <a:xfrm>
              <a:off x="1763688" y="4833156"/>
              <a:ext cx="1428460" cy="142846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华康俪金黑W8(P)" pitchFamily="34" charset="-122"/>
                  <a:ea typeface="华康俪金黑W8(P)" pitchFamily="34" charset="-122"/>
                </a:rPr>
                <a:t>令牌</a:t>
              </a:r>
              <a:endParaRPr lang="en-US" altLang="zh-CN" sz="2400" dirty="0" smtClean="0">
                <a:latin typeface="华康俪金黑W8(P)" pitchFamily="34" charset="-122"/>
                <a:ea typeface="华康俪金黑W8(P)" pitchFamily="34" charset="-122"/>
              </a:endParaRPr>
            </a:p>
            <a:p>
              <a:pPr algn="ctr"/>
              <a:r>
                <a:rPr lang="zh-CN" altLang="en-US" sz="2400" dirty="0" smtClean="0">
                  <a:latin typeface="华康俪金黑W8(P)" pitchFamily="34" charset="-122"/>
                  <a:ea typeface="华康俪金黑W8(P)" pitchFamily="34" charset="-122"/>
                </a:rPr>
                <a:t>总线</a:t>
              </a:r>
              <a:endParaRPr lang="zh-CN" altLang="en-US" sz="2400" dirty="0">
                <a:latin typeface="华康俪金黑W8(P)" pitchFamily="34" charset="-122"/>
                <a:ea typeface="华康俪金黑W8(P)" pitchFamily="34" charset="-122"/>
              </a:endParaRPr>
            </a:p>
          </p:txBody>
        </p:sp>
        <p:sp>
          <p:nvSpPr>
            <p:cNvPr id="80" name="椭圆 79"/>
            <p:cNvSpPr/>
            <p:nvPr/>
          </p:nvSpPr>
          <p:spPr>
            <a:xfrm>
              <a:off x="5867692" y="5229200"/>
              <a:ext cx="1032416" cy="1032416"/>
            </a:xfrm>
            <a:prstGeom prst="ellipse">
              <a:avLst/>
            </a:prstGeom>
            <a:solidFill>
              <a:srgbClr val="D105C7"/>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err="1" smtClean="0">
                  <a:latin typeface="华康俪金黑W8(P)" pitchFamily="34" charset="-122"/>
                  <a:ea typeface="华康俪金黑W8(P)" pitchFamily="34" charset="-122"/>
                </a:rPr>
                <a:t>AnyLAN</a:t>
              </a:r>
              <a:endParaRPr lang="zh-CN" altLang="en-US" sz="2400" dirty="0">
                <a:latin typeface="华康俪金黑W8(P)" pitchFamily="34" charset="-122"/>
                <a:ea typeface="华康俪金黑W8(P)" pitchFamily="34" charset="-122"/>
              </a:endParaRPr>
            </a:p>
          </p:txBody>
        </p:sp>
        <p:sp>
          <p:nvSpPr>
            <p:cNvPr id="81" name="椭圆 80"/>
            <p:cNvSpPr/>
            <p:nvPr/>
          </p:nvSpPr>
          <p:spPr>
            <a:xfrm>
              <a:off x="6588224" y="4275148"/>
              <a:ext cx="1134072" cy="1134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华康俪金黑W8(P)" pitchFamily="34" charset="-122"/>
                  <a:ea typeface="华康俪金黑W8(P)" pitchFamily="34" charset="-122"/>
                </a:rPr>
                <a:t>双队列</a:t>
              </a:r>
              <a:endParaRPr lang="en-US" altLang="zh-CN" sz="1600" dirty="0" smtClean="0">
                <a:latin typeface="华康俪金黑W8(P)" pitchFamily="34" charset="-122"/>
                <a:ea typeface="华康俪金黑W8(P)" pitchFamily="34" charset="-122"/>
              </a:endParaRPr>
            </a:p>
            <a:p>
              <a:pPr algn="ctr"/>
              <a:r>
                <a:rPr lang="zh-CN" altLang="en-US" sz="1600" dirty="0" smtClean="0">
                  <a:latin typeface="华康俪金黑W8(P)" pitchFamily="34" charset="-122"/>
                  <a:ea typeface="华康俪金黑W8(P)" pitchFamily="34" charset="-122"/>
                </a:rPr>
                <a:t>双总线</a:t>
              </a:r>
              <a:endParaRPr lang="zh-CN" altLang="en-US" sz="1600" dirty="0">
                <a:latin typeface="华康俪金黑W8(P)" pitchFamily="34" charset="-122"/>
                <a:ea typeface="华康俪金黑W8(P)" pitchFamily="34" charset="-122"/>
              </a:endParaRPr>
            </a:p>
          </p:txBody>
        </p:sp>
        <p:sp>
          <p:nvSpPr>
            <p:cNvPr id="82" name="椭圆 81"/>
            <p:cNvSpPr/>
            <p:nvPr/>
          </p:nvSpPr>
          <p:spPr>
            <a:xfrm>
              <a:off x="3192148" y="5574317"/>
              <a:ext cx="746429" cy="733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83" name="椭圆 82"/>
            <p:cNvSpPr/>
            <p:nvPr/>
          </p:nvSpPr>
          <p:spPr>
            <a:xfrm>
              <a:off x="6984048" y="3253560"/>
              <a:ext cx="720080" cy="679496"/>
            </a:xfrm>
            <a:prstGeom prst="ellipse">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84" name="椭圆 83"/>
            <p:cNvSpPr/>
            <p:nvPr/>
          </p:nvSpPr>
          <p:spPr>
            <a:xfrm>
              <a:off x="1691680" y="3645024"/>
              <a:ext cx="806254" cy="70547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85" name="椭圆 84"/>
            <p:cNvSpPr/>
            <p:nvPr/>
          </p:nvSpPr>
          <p:spPr>
            <a:xfrm>
              <a:off x="5718514" y="1567096"/>
              <a:ext cx="692089" cy="645062"/>
            </a:xfrm>
            <a:prstGeom prst="ellipse">
              <a:avLst/>
            </a:prstGeom>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grpSp>
      <p:grpSp>
        <p:nvGrpSpPr>
          <p:cNvPr id="86" name="组合 85"/>
          <p:cNvGrpSpPr/>
          <p:nvPr/>
        </p:nvGrpSpPr>
        <p:grpSpPr>
          <a:xfrm>
            <a:off x="1691680" y="1556792"/>
            <a:ext cx="6084676" cy="4752528"/>
            <a:chOff x="1691680" y="1564784"/>
            <a:chExt cx="6084676" cy="4752528"/>
          </a:xfrm>
        </p:grpSpPr>
        <p:sp>
          <p:nvSpPr>
            <p:cNvPr id="87" name="矩形 86"/>
            <p:cNvSpPr/>
            <p:nvPr/>
          </p:nvSpPr>
          <p:spPr>
            <a:xfrm>
              <a:off x="1691680" y="1564784"/>
              <a:ext cx="6084676" cy="47525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88" name="椭圆 87"/>
            <p:cNvSpPr/>
            <p:nvPr/>
          </p:nvSpPr>
          <p:spPr>
            <a:xfrm>
              <a:off x="1763688" y="1622950"/>
              <a:ext cx="5472608" cy="4638666"/>
            </a:xfrm>
            <a:prstGeom prst="ellipse">
              <a:avLst/>
            </a:prstGeom>
            <a:solidFill>
              <a:srgbClr val="0000FF"/>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dirty="0" smtClean="0">
                  <a:latin typeface="华康俪金黑W8(P)" pitchFamily="34" charset="-122"/>
                  <a:ea typeface="华康俪金黑W8(P)" pitchFamily="34" charset="-122"/>
                </a:rPr>
                <a:t>以太网</a:t>
              </a:r>
              <a:endParaRPr lang="zh-CN" altLang="en-US" sz="9600" dirty="0">
                <a:latin typeface="华康俪金黑W8(P)" pitchFamily="34" charset="-122"/>
                <a:ea typeface="华康俪金黑W8(P)" pitchFamily="34" charset="-122"/>
              </a:endParaRPr>
            </a:p>
          </p:txBody>
        </p:sp>
        <p:sp>
          <p:nvSpPr>
            <p:cNvPr id="89" name="椭圆 88"/>
            <p:cNvSpPr/>
            <p:nvPr/>
          </p:nvSpPr>
          <p:spPr>
            <a:xfrm>
              <a:off x="1714540" y="1579652"/>
              <a:ext cx="913244" cy="91324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康俪金黑W8(P)" pitchFamily="34" charset="-122"/>
                  <a:ea typeface="华康俪金黑W8(P)" pitchFamily="34" charset="-122"/>
                </a:rPr>
                <a:t>令牌环</a:t>
              </a:r>
              <a:endParaRPr lang="zh-CN" altLang="en-US" sz="1800" dirty="0">
                <a:latin typeface="华康俪金黑W8(P)" pitchFamily="34" charset="-122"/>
                <a:ea typeface="华康俪金黑W8(P)" pitchFamily="34" charset="-122"/>
              </a:endParaRPr>
            </a:p>
          </p:txBody>
        </p:sp>
        <p:sp>
          <p:nvSpPr>
            <p:cNvPr id="90" name="椭圆 89"/>
            <p:cNvSpPr/>
            <p:nvPr/>
          </p:nvSpPr>
          <p:spPr>
            <a:xfrm>
              <a:off x="6588224" y="1579652"/>
              <a:ext cx="1152128" cy="1152128"/>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康俪金黑W8(P)" pitchFamily="34" charset="-122"/>
                  <a:ea typeface="华康俪金黑W8(P)" pitchFamily="34" charset="-122"/>
                </a:rPr>
                <a:t>FDDI</a:t>
              </a:r>
              <a:endParaRPr lang="zh-CN" altLang="en-US" dirty="0">
                <a:latin typeface="华康俪金黑W8(P)" pitchFamily="34" charset="-122"/>
                <a:ea typeface="华康俪金黑W8(P)" pitchFamily="34" charset="-122"/>
              </a:endParaRPr>
            </a:p>
          </p:txBody>
        </p:sp>
        <p:sp>
          <p:nvSpPr>
            <p:cNvPr id="91" name="椭圆 90"/>
            <p:cNvSpPr/>
            <p:nvPr/>
          </p:nvSpPr>
          <p:spPr>
            <a:xfrm>
              <a:off x="1716524" y="5398060"/>
              <a:ext cx="888400" cy="888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华康俪金黑W8(P)" pitchFamily="34" charset="-122"/>
                  <a:ea typeface="华康俪金黑W8(P)" pitchFamily="34" charset="-122"/>
                </a:rPr>
                <a:t>令牌</a:t>
              </a:r>
              <a:endParaRPr lang="en-US" altLang="zh-CN" sz="1600" dirty="0" smtClean="0">
                <a:latin typeface="华康俪金黑W8(P)" pitchFamily="34" charset="-122"/>
                <a:ea typeface="华康俪金黑W8(P)" pitchFamily="34" charset="-122"/>
              </a:endParaRPr>
            </a:p>
            <a:p>
              <a:pPr algn="ctr"/>
              <a:r>
                <a:rPr lang="zh-CN" altLang="en-US" sz="1600" dirty="0" smtClean="0">
                  <a:latin typeface="华康俪金黑W8(P)" pitchFamily="34" charset="-122"/>
                  <a:ea typeface="华康俪金黑W8(P)" pitchFamily="34" charset="-122"/>
                </a:rPr>
                <a:t>总线</a:t>
              </a:r>
              <a:endParaRPr lang="zh-CN" altLang="en-US" sz="1600" dirty="0">
                <a:latin typeface="华康俪金黑W8(P)" pitchFamily="34" charset="-122"/>
                <a:ea typeface="华康俪金黑W8(P)" pitchFamily="34" charset="-122"/>
              </a:endParaRPr>
            </a:p>
          </p:txBody>
        </p:sp>
        <p:sp>
          <p:nvSpPr>
            <p:cNvPr id="92" name="椭圆 91"/>
            <p:cNvSpPr/>
            <p:nvPr/>
          </p:nvSpPr>
          <p:spPr>
            <a:xfrm>
              <a:off x="6394387" y="5447208"/>
              <a:ext cx="794552" cy="837268"/>
            </a:xfrm>
            <a:prstGeom prst="ellipse">
              <a:avLst/>
            </a:prstGeom>
            <a:solidFill>
              <a:srgbClr val="D105C7"/>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latin typeface="华康俪金黑W8(P)" pitchFamily="34" charset="-122"/>
                  <a:ea typeface="华康俪金黑W8(P)" pitchFamily="34" charset="-122"/>
                </a:rPr>
                <a:t>AnyLAN</a:t>
              </a:r>
              <a:endParaRPr lang="zh-CN" altLang="en-US" sz="1200" dirty="0">
                <a:latin typeface="华康俪金黑W8(P)" pitchFamily="34" charset="-122"/>
                <a:ea typeface="华康俪金黑W8(P)" pitchFamily="34" charset="-122"/>
              </a:endParaRPr>
            </a:p>
          </p:txBody>
        </p:sp>
        <p:sp>
          <p:nvSpPr>
            <p:cNvPr id="93" name="椭圆 92"/>
            <p:cNvSpPr/>
            <p:nvPr/>
          </p:nvSpPr>
          <p:spPr>
            <a:xfrm>
              <a:off x="6924466" y="4761148"/>
              <a:ext cx="815886" cy="82710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atin typeface="华康俪金黑W8(P)" pitchFamily="34" charset="-122"/>
                  <a:ea typeface="华康俪金黑W8(P)" pitchFamily="34" charset="-122"/>
                </a:rPr>
                <a:t>双队列</a:t>
              </a:r>
              <a:endParaRPr lang="en-US" altLang="zh-CN" sz="1000" dirty="0" smtClean="0">
                <a:latin typeface="华康俪金黑W8(P)" pitchFamily="34" charset="-122"/>
                <a:ea typeface="华康俪金黑W8(P)" pitchFamily="34" charset="-122"/>
              </a:endParaRPr>
            </a:p>
            <a:p>
              <a:pPr algn="ctr"/>
              <a:r>
                <a:rPr lang="zh-CN" altLang="en-US" sz="1000" dirty="0" smtClean="0">
                  <a:latin typeface="华康俪金黑W8(P)" pitchFamily="34" charset="-122"/>
                  <a:ea typeface="华康俪金黑W8(P)" pitchFamily="34" charset="-122"/>
                </a:rPr>
                <a:t>双总线</a:t>
              </a:r>
              <a:endParaRPr lang="zh-CN" altLang="en-US" sz="1000" dirty="0">
                <a:latin typeface="华康俪金黑W8(P)" pitchFamily="34" charset="-122"/>
                <a:ea typeface="华康俪金黑W8(P)" pitchFamily="34" charset="-122"/>
              </a:endParaRPr>
            </a:p>
          </p:txBody>
        </p:sp>
        <p:sp>
          <p:nvSpPr>
            <p:cNvPr id="94" name="椭圆 93"/>
            <p:cNvSpPr/>
            <p:nvPr/>
          </p:nvSpPr>
          <p:spPr>
            <a:xfrm>
              <a:off x="2687211" y="5942100"/>
              <a:ext cx="300613" cy="295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95" name="椭圆 94"/>
            <p:cNvSpPr/>
            <p:nvPr/>
          </p:nvSpPr>
          <p:spPr>
            <a:xfrm>
              <a:off x="7205746" y="2764924"/>
              <a:ext cx="547489" cy="516632"/>
            </a:xfrm>
            <a:prstGeom prst="ellipse">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96" name="椭圆 95"/>
            <p:cNvSpPr/>
            <p:nvPr/>
          </p:nvSpPr>
          <p:spPr>
            <a:xfrm>
              <a:off x="1722850" y="2498234"/>
              <a:ext cx="396266" cy="3814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97" name="椭圆 96"/>
            <p:cNvSpPr/>
            <p:nvPr/>
          </p:nvSpPr>
          <p:spPr>
            <a:xfrm>
              <a:off x="6101057" y="1650790"/>
              <a:ext cx="487167" cy="454064"/>
            </a:xfrm>
            <a:prstGeom prst="ellipse">
              <a:avLst/>
            </a:prstGeom>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grpSp>
      <p:sp>
        <p:nvSpPr>
          <p:cNvPr id="2" name="标题 1"/>
          <p:cNvSpPr>
            <a:spLocks noGrp="1"/>
          </p:cNvSpPr>
          <p:nvPr>
            <p:ph type="title"/>
          </p:nvPr>
        </p:nvSpPr>
        <p:spPr/>
        <p:txBody>
          <a:bodyPr/>
          <a:lstStyle/>
          <a:p>
            <a:r>
              <a:rPr lang="zh-CN" altLang="en-US" dirty="0" smtClean="0">
                <a:solidFill>
                  <a:schemeClr val="tx1">
                    <a:lumMod val="95000"/>
                    <a:lumOff val="5000"/>
                  </a:schemeClr>
                </a:solidFill>
                <a:latin typeface="华康俪金黑W8(P)" pitchFamily="34" charset="-122"/>
                <a:ea typeface="华康俪金黑W8(P)" pitchFamily="34" charset="-122"/>
              </a:rPr>
              <a:t>以太网力克群雄</a:t>
            </a:r>
            <a:endParaRPr lang="zh-CN" altLang="en-US" dirty="0">
              <a:solidFill>
                <a:schemeClr val="tx1">
                  <a:lumMod val="95000"/>
                  <a:lumOff val="5000"/>
                </a:schemeClr>
              </a:solidFill>
              <a:latin typeface="华康俪金黑W8(P)" pitchFamily="34" charset="-122"/>
              <a:ea typeface="华康俪金黑W8(P)" pitchFamily="34" charset="-122"/>
            </a:endParaRPr>
          </a:p>
        </p:txBody>
      </p:sp>
      <p:sp>
        <p:nvSpPr>
          <p:cNvPr id="13" name="TextBox 12"/>
          <p:cNvSpPr txBox="1"/>
          <p:nvPr/>
        </p:nvSpPr>
        <p:spPr>
          <a:xfrm>
            <a:off x="891072" y="1555820"/>
            <a:ext cx="648072" cy="4832092"/>
          </a:xfrm>
          <a:prstGeom prst="rect">
            <a:avLst/>
          </a:prstGeom>
          <a:noFill/>
        </p:spPr>
        <p:txBody>
          <a:bodyPr wrap="square" rtlCol="0">
            <a:spAutoFit/>
          </a:bodyPr>
          <a:lstStyle/>
          <a:p>
            <a:r>
              <a:rPr lang="zh-CN" altLang="en-US" sz="4400" dirty="0" smtClean="0">
                <a:solidFill>
                  <a:srgbClr val="002060"/>
                </a:solidFill>
                <a:latin typeface="华康俪金黑W8(P)" pitchFamily="34" charset="-122"/>
                <a:ea typeface="华康俪金黑W8(P)" pitchFamily="34" charset="-122"/>
              </a:rPr>
              <a:t>有线局域网市场</a:t>
            </a:r>
            <a:endParaRPr lang="zh-CN" altLang="en-US" sz="4400" dirty="0">
              <a:solidFill>
                <a:srgbClr val="002060"/>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299315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74"/>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教学说明</a:t>
            </a:r>
            <a:endParaRPr lang="zh-CN" altLang="en-US" dirty="0">
              <a:latin typeface="华康俪金黑W8(P)" pitchFamily="34" charset="-122"/>
              <a:ea typeface="华康俪金黑W8(P)" pitchFamily="34" charset="-122"/>
            </a:endParaRPr>
          </a:p>
        </p:txBody>
      </p:sp>
      <p:sp>
        <p:nvSpPr>
          <p:cNvPr id="4" name="Rectangle 4"/>
          <p:cNvSpPr>
            <a:spLocks noGrp="1" noChangeArrowheads="1"/>
          </p:cNvSpPr>
          <p:nvPr>
            <p:ph idx="1"/>
          </p:nvPr>
        </p:nvSpPr>
        <p:spPr>
          <a:xfrm>
            <a:off x="827584" y="1858776"/>
            <a:ext cx="7704856" cy="4594560"/>
          </a:xfrm>
        </p:spPr>
        <p:txBody>
          <a:bodyPr/>
          <a:lstStyle/>
          <a:p>
            <a:r>
              <a:rPr lang="zh-CN" altLang="en-US" dirty="0" smtClean="0">
                <a:solidFill>
                  <a:srgbClr val="002060"/>
                </a:solidFill>
                <a:latin typeface="华康俪金黑W8(P)" pitchFamily="34" charset="-122"/>
                <a:ea typeface="华康俪金黑W8(P)" pitchFamily="34" charset="-122"/>
              </a:rPr>
              <a:t>课程定位</a:t>
            </a:r>
            <a:endParaRPr lang="en-US" altLang="zh-CN" dirty="0" smtClean="0">
              <a:solidFill>
                <a:srgbClr val="002060"/>
              </a:solidFill>
              <a:latin typeface="华康俪金黑W8(P)" pitchFamily="34" charset="-122"/>
              <a:ea typeface="华康俪金黑W8(P)" pitchFamily="34" charset="-122"/>
            </a:endParaRPr>
          </a:p>
          <a:p>
            <a:pPr lvl="1"/>
            <a:r>
              <a:rPr lang="zh-CN" altLang="en-US" dirty="0" smtClean="0">
                <a:solidFill>
                  <a:srgbClr val="002060"/>
                </a:solidFill>
                <a:latin typeface="华康俪金黑W8(P)" pitchFamily="34" charset="-122"/>
                <a:ea typeface="华康俪金黑W8(P)" pitchFamily="34" charset="-122"/>
              </a:rPr>
              <a:t>课程学时（</a:t>
            </a:r>
            <a:r>
              <a:rPr lang="en-US" altLang="zh-CN" dirty="0" smtClean="0">
                <a:solidFill>
                  <a:srgbClr val="FF0000"/>
                </a:solidFill>
                <a:latin typeface="华康俪金黑W8(P)" pitchFamily="34" charset="-122"/>
                <a:ea typeface="华康俪金黑W8(P)" pitchFamily="34" charset="-122"/>
              </a:rPr>
              <a:t>44 </a:t>
            </a:r>
            <a:r>
              <a:rPr lang="zh-CN" altLang="en-US" dirty="0" smtClean="0">
                <a:solidFill>
                  <a:srgbClr val="FF0000"/>
                </a:solidFill>
                <a:latin typeface="华康俪金黑W8(P)" pitchFamily="34" charset="-122"/>
                <a:ea typeface="华康俪金黑W8(P)" pitchFamily="34" charset="-122"/>
              </a:rPr>
              <a:t>＋ </a:t>
            </a:r>
            <a:r>
              <a:rPr lang="en-US" altLang="zh-CN" dirty="0" smtClean="0">
                <a:solidFill>
                  <a:srgbClr val="FF0000"/>
                </a:solidFill>
                <a:latin typeface="华康俪金黑W8(P)" pitchFamily="34" charset="-122"/>
                <a:ea typeface="华康俪金黑W8(P)" pitchFamily="34" charset="-122"/>
              </a:rPr>
              <a:t>12</a:t>
            </a:r>
            <a:r>
              <a:rPr lang="zh-CN" altLang="en-US" dirty="0" smtClean="0">
                <a:solidFill>
                  <a:srgbClr val="002060"/>
                </a:solidFill>
                <a:latin typeface="华康俪金黑W8(P)" pitchFamily="34" charset="-122"/>
                <a:ea typeface="华康俪金黑W8(P)" pitchFamily="34" charset="-122"/>
              </a:rPr>
              <a:t>）</a:t>
            </a:r>
            <a:endParaRPr lang="en-US" altLang="zh-CN" dirty="0" smtClean="0">
              <a:solidFill>
                <a:srgbClr val="002060"/>
              </a:solidFill>
              <a:latin typeface="华康俪金黑W8(P)" pitchFamily="34" charset="-122"/>
              <a:ea typeface="华康俪金黑W8(P)" pitchFamily="34" charset="-122"/>
            </a:endParaRPr>
          </a:p>
          <a:p>
            <a:pPr lvl="1"/>
            <a:r>
              <a:rPr lang="zh-CN" altLang="en-US" dirty="0" smtClean="0">
                <a:solidFill>
                  <a:srgbClr val="002060"/>
                </a:solidFill>
                <a:latin typeface="华康俪金黑W8(P)" pitchFamily="34" charset="-122"/>
                <a:ea typeface="华康俪金黑W8(P)" pitchFamily="34" charset="-122"/>
              </a:rPr>
              <a:t>是面向全校本科合训</a:t>
            </a:r>
            <a:r>
              <a:rPr lang="zh-CN" altLang="en-US" dirty="0">
                <a:solidFill>
                  <a:srgbClr val="002060"/>
                </a:solidFill>
                <a:latin typeface="华康俪金黑W8(P)" pitchFamily="34" charset="-122"/>
                <a:ea typeface="华康俪金黑W8(P)" pitchFamily="34" charset="-122"/>
              </a:rPr>
              <a:t>各</a:t>
            </a:r>
            <a:r>
              <a:rPr lang="zh-CN" altLang="en-US" dirty="0" smtClean="0">
                <a:solidFill>
                  <a:srgbClr val="002060"/>
                </a:solidFill>
                <a:latin typeface="华康俪金黑W8(P)" pitchFamily="34" charset="-122"/>
                <a:ea typeface="华康俪金黑W8(P)" pitchFamily="34" charset="-122"/>
              </a:rPr>
              <a:t>专业学员的一门重要的</a:t>
            </a:r>
            <a:r>
              <a:rPr lang="zh-CN" altLang="en-US" dirty="0" smtClean="0">
                <a:solidFill>
                  <a:srgbClr val="FF0000"/>
                </a:solidFill>
                <a:latin typeface="华康俪金黑W8(P)" pitchFamily="34" charset="-122"/>
                <a:ea typeface="华康俪金黑W8(P)" pitchFamily="34" charset="-122"/>
              </a:rPr>
              <a:t>工程技术基础课程</a:t>
            </a:r>
            <a:r>
              <a:rPr lang="zh-CN" altLang="en-US" dirty="0" smtClean="0">
                <a:solidFill>
                  <a:srgbClr val="002060"/>
                </a:solidFill>
                <a:latin typeface="华康俪金黑W8(P)" pitchFamily="34" charset="-122"/>
                <a:ea typeface="华康俪金黑W8(P)" pitchFamily="34" charset="-122"/>
              </a:rPr>
              <a:t>。</a:t>
            </a:r>
            <a:endParaRPr lang="en-US" altLang="zh-CN" dirty="0" smtClean="0">
              <a:solidFill>
                <a:srgbClr val="002060"/>
              </a:solidFill>
              <a:latin typeface="华康俪金黑W8(P)" pitchFamily="34" charset="-122"/>
              <a:ea typeface="华康俪金黑W8(P)" pitchFamily="34" charset="-122"/>
            </a:endParaRPr>
          </a:p>
          <a:p>
            <a:pPr lvl="1"/>
            <a:r>
              <a:rPr lang="zh-CN" altLang="en-US" dirty="0" smtClean="0">
                <a:solidFill>
                  <a:srgbClr val="002060"/>
                </a:solidFill>
                <a:latin typeface="华康俪金黑W8(P)" pitchFamily="34" charset="-122"/>
                <a:ea typeface="华康俪金黑W8(P)" pitchFamily="34" charset="-122"/>
              </a:rPr>
              <a:t>培养对象</a:t>
            </a:r>
            <a:r>
              <a:rPr lang="zh-CN" altLang="en-US" dirty="0" smtClean="0">
                <a:solidFill>
                  <a:srgbClr val="002060"/>
                </a:solidFill>
                <a:latin typeface="华康俪金黑W8(P)" pitchFamily="34" charset="-122"/>
                <a:ea typeface="华康俪金黑W8(P)" pitchFamily="34" charset="-122"/>
              </a:rPr>
              <a:t>是</a:t>
            </a:r>
            <a:r>
              <a:rPr lang="en-US" altLang="zh-CN" smtClean="0">
                <a:solidFill>
                  <a:srgbClr val="002060"/>
                </a:solidFill>
                <a:latin typeface="华康俪金黑W8(P)" pitchFamily="34" charset="-122"/>
                <a:ea typeface="华康俪金黑W8(P)" pitchFamily="34" charset="-122"/>
              </a:rPr>
              <a:t>……</a:t>
            </a:r>
            <a:r>
              <a:rPr lang="zh-CN" altLang="en-US" smtClean="0">
                <a:solidFill>
                  <a:srgbClr val="002060"/>
                </a:solidFill>
                <a:latin typeface="华康俪金黑W8(P)" pitchFamily="34" charset="-122"/>
                <a:ea typeface="华康俪金黑W8(P)" pitchFamily="34" charset="-122"/>
              </a:rPr>
              <a:t>。</a:t>
            </a:r>
            <a:endParaRPr lang="en-US" altLang="zh-CN" dirty="0" smtClean="0">
              <a:solidFill>
                <a:srgbClr val="002060"/>
              </a:solidFill>
              <a:latin typeface="华康俪金黑W8(P)" pitchFamily="34" charset="-122"/>
              <a:ea typeface="华康俪金黑W8(P)" pitchFamily="34" charset="-122"/>
            </a:endParaRPr>
          </a:p>
          <a:p>
            <a:pPr lvl="1"/>
            <a:r>
              <a:rPr lang="zh-CN" altLang="en-US" dirty="0" smtClean="0">
                <a:solidFill>
                  <a:srgbClr val="002060"/>
                </a:solidFill>
                <a:latin typeface="华康俪金黑W8(P)" pitchFamily="34" charset="-122"/>
                <a:ea typeface="华康俪金黑W8(P)" pitchFamily="34" charset="-122"/>
              </a:rPr>
              <a:t>目标：提高学员的信息素质、工程素养和思维能力。</a:t>
            </a:r>
            <a:endParaRPr lang="en-US" altLang="zh-CN" dirty="0" smtClean="0">
              <a:solidFill>
                <a:srgbClr val="002060"/>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1343888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anim calcmode="lin" valueType="num">
                                      <p:cBhvr>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anim calcmode="lin" valueType="num">
                                      <p:cBhvr>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anim calcmode="lin" valueType="num">
                                      <p:cBhvr>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95000"/>
                    <a:lumOff val="5000"/>
                  </a:schemeClr>
                </a:solidFill>
                <a:latin typeface="华康俪金黑W8(P)" pitchFamily="34" charset="-122"/>
                <a:ea typeface="华康俪金黑W8(P)" pitchFamily="34" charset="-122"/>
              </a:rPr>
              <a:t>一个</a:t>
            </a:r>
            <a:r>
              <a:rPr lang="zh-CN" altLang="en-US" dirty="0" smtClean="0">
                <a:solidFill>
                  <a:schemeClr val="tx1">
                    <a:lumMod val="95000"/>
                    <a:lumOff val="5000"/>
                  </a:schemeClr>
                </a:solidFill>
                <a:latin typeface="华康俪金黑W8(P)" pitchFamily="34" charset="-122"/>
                <a:ea typeface="华康俪金黑W8(P)" pitchFamily="34" charset="-122"/>
              </a:rPr>
              <a:t>伟大的网络技术发明者</a:t>
            </a:r>
            <a:endParaRPr lang="zh-CN" altLang="en-US" dirty="0">
              <a:solidFill>
                <a:schemeClr val="tx1">
                  <a:lumMod val="95000"/>
                  <a:lumOff val="5000"/>
                </a:schemeClr>
              </a:solidFill>
              <a:latin typeface="华康俪金黑W8(P)" pitchFamily="34" charset="-122"/>
              <a:ea typeface="华康俪金黑W8(P)" pitchFamily="34" charset="-122"/>
            </a:endParaRPr>
          </a:p>
        </p:txBody>
      </p:sp>
      <p:sp>
        <p:nvSpPr>
          <p:cNvPr id="3" name="内容占位符 2"/>
          <p:cNvSpPr>
            <a:spLocks noGrp="1"/>
          </p:cNvSpPr>
          <p:nvPr>
            <p:ph idx="1"/>
          </p:nvPr>
        </p:nvSpPr>
        <p:spPr>
          <a:xfrm>
            <a:off x="1042988" y="1649368"/>
            <a:ext cx="7772400" cy="4732382"/>
          </a:xfrm>
        </p:spPr>
        <p:txBody>
          <a:bodyPr/>
          <a:lstStyle/>
          <a:p>
            <a:r>
              <a:rPr lang="zh-CN" altLang="en-US" sz="3600" dirty="0" smtClean="0">
                <a:solidFill>
                  <a:srgbClr val="002060"/>
                </a:solidFill>
                <a:latin typeface="华康俪金黑W8(P)" pitchFamily="34" charset="-122"/>
                <a:ea typeface="华康俪金黑W8(P)" pitchFamily="34" charset="-122"/>
              </a:rPr>
              <a:t>以太网发明人</a:t>
            </a:r>
            <a:endParaRPr lang="en-US" altLang="zh-CN" sz="3600" dirty="0" smtClean="0">
              <a:solidFill>
                <a:srgbClr val="002060"/>
              </a:solidFill>
              <a:latin typeface="华康俪金黑W8(P)" pitchFamily="34" charset="-122"/>
              <a:ea typeface="华康俪金黑W8(P)" pitchFamily="34" charset="-122"/>
            </a:endParaRPr>
          </a:p>
          <a:p>
            <a:r>
              <a:rPr lang="en-US" altLang="zh-CN" dirty="0">
                <a:solidFill>
                  <a:srgbClr val="002060"/>
                </a:solidFill>
                <a:latin typeface="华康俪金黑W8(P)" pitchFamily="34" charset="-122"/>
                <a:ea typeface="华康俪金黑W8(P)" pitchFamily="34" charset="-122"/>
              </a:rPr>
              <a:t>CSMA/CD</a:t>
            </a:r>
            <a:r>
              <a:rPr lang="zh-CN" altLang="en-US" dirty="0">
                <a:solidFill>
                  <a:srgbClr val="002060"/>
                </a:solidFill>
                <a:latin typeface="华康俪金黑W8(P)" pitchFamily="34" charset="-122"/>
                <a:ea typeface="华康俪金黑W8(P)" pitchFamily="34" charset="-122"/>
              </a:rPr>
              <a:t>的设计者</a:t>
            </a:r>
          </a:p>
          <a:p>
            <a:r>
              <a:rPr lang="en-US" altLang="zh-CN" sz="3600" dirty="0" smtClean="0">
                <a:solidFill>
                  <a:srgbClr val="002060"/>
                </a:solidFill>
                <a:latin typeface="华康俪金黑W8(P)" pitchFamily="34" charset="-122"/>
                <a:ea typeface="华康俪金黑W8(P)" pitchFamily="34" charset="-122"/>
              </a:rPr>
              <a:t>3Com</a:t>
            </a:r>
            <a:r>
              <a:rPr lang="zh-CN" altLang="en-US" sz="3600" dirty="0" smtClean="0">
                <a:solidFill>
                  <a:srgbClr val="002060"/>
                </a:solidFill>
                <a:latin typeface="华康俪金黑W8(P)" pitchFamily="34" charset="-122"/>
                <a:ea typeface="华康俪金黑W8(P)" pitchFamily="34" charset="-122"/>
              </a:rPr>
              <a:t>创始人</a:t>
            </a:r>
            <a:endParaRPr lang="en-US" altLang="zh-CN" sz="3600" dirty="0" smtClean="0">
              <a:solidFill>
                <a:srgbClr val="002060"/>
              </a:solidFill>
              <a:latin typeface="华康俪金黑W8(P)" pitchFamily="34" charset="-122"/>
              <a:ea typeface="华康俪金黑W8(P)" pitchFamily="34" charset="-122"/>
            </a:endParaRPr>
          </a:p>
          <a:p>
            <a:r>
              <a:rPr lang="zh-CN" altLang="en-US" sz="3600" dirty="0" smtClean="0">
                <a:solidFill>
                  <a:srgbClr val="002060"/>
                </a:solidFill>
                <a:latin typeface="华康俪金黑W8(P)" pitchFamily="34" charset="-122"/>
                <a:ea typeface="华康俪金黑W8(P)" pitchFamily="34" charset="-122"/>
              </a:rPr>
              <a:t>入选</a:t>
            </a:r>
            <a:r>
              <a:rPr lang="zh-CN" altLang="en-US" sz="4400" b="1" dirty="0" smtClean="0">
                <a:solidFill>
                  <a:srgbClr val="C00000"/>
                </a:solidFill>
                <a:latin typeface="华康俪金黑W8(P)" pitchFamily="34" charset="-122"/>
                <a:ea typeface="华康俪金黑W8(P)" pitchFamily="34" charset="-122"/>
              </a:rPr>
              <a:t>因特网名人堂</a:t>
            </a:r>
            <a:endParaRPr lang="zh-CN" altLang="en-US" sz="3600" b="1" dirty="0">
              <a:solidFill>
                <a:srgbClr val="C00000"/>
              </a:solidFill>
              <a:latin typeface="华康俪金黑W8(P)" pitchFamily="34" charset="-122"/>
              <a:ea typeface="华康俪金黑W8(P)" pitchFamily="34" charset="-122"/>
            </a:endParaRPr>
          </a:p>
        </p:txBody>
      </p:sp>
      <p:sp>
        <p:nvSpPr>
          <p:cNvPr id="6" name="TextBox 5"/>
          <p:cNvSpPr txBox="1"/>
          <p:nvPr/>
        </p:nvSpPr>
        <p:spPr>
          <a:xfrm>
            <a:off x="6211788" y="5072518"/>
            <a:ext cx="2608684" cy="584775"/>
          </a:xfrm>
          <a:prstGeom prst="rect">
            <a:avLst/>
          </a:prstGeom>
          <a:noFill/>
        </p:spPr>
        <p:txBody>
          <a:bodyPr wrap="square" rtlCol="0">
            <a:spAutoFit/>
          </a:bodyPr>
          <a:lstStyle/>
          <a:p>
            <a:pPr algn="ctr"/>
            <a:r>
              <a:rPr lang="en-US" altLang="zh-CN" sz="3200" dirty="0" smtClean="0">
                <a:latin typeface="华康俪金黑W8(P)" pitchFamily="34" charset="-122"/>
                <a:ea typeface="华康俪金黑W8(P)" pitchFamily="34" charset="-122"/>
              </a:rPr>
              <a:t>Bob Metcalfe</a:t>
            </a:r>
            <a:endParaRPr lang="zh-CN" altLang="en-US" sz="3200" dirty="0">
              <a:latin typeface="华康俪金黑W8(P)" pitchFamily="34" charset="-122"/>
              <a:ea typeface="华康俪金黑W8(P)" pitchFamily="34" charset="-122"/>
            </a:endParaRPr>
          </a:p>
        </p:txBody>
      </p:sp>
      <p:pic>
        <p:nvPicPr>
          <p:cNvPr id="2050" name="Picture 2" descr="D:\教学\0各年教学资料\2014年秋\教学竞赛\教学竞赛文件2014-谢钧\教学竞赛文件2014-谢钧\xj网\xj网\[周报全文]最伟大的网络技术发明者-周报全文-CNW.com.cn!_files\20076161357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788" y="1649368"/>
            <a:ext cx="2608684" cy="326085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509218" y="4644425"/>
            <a:ext cx="3514528" cy="584775"/>
          </a:xfrm>
          <a:prstGeom prst="rect">
            <a:avLst/>
          </a:prstGeom>
          <a:noFill/>
        </p:spPr>
        <p:txBody>
          <a:bodyPr wrap="square" rtlCol="0">
            <a:spAutoFit/>
          </a:bodyPr>
          <a:lstStyle/>
          <a:p>
            <a:r>
              <a:rPr lang="zh-CN" altLang="en-US" sz="3200" dirty="0" smtClean="0">
                <a:latin typeface="华康俪金黑W8(P)" pitchFamily="34" charset="-122"/>
                <a:ea typeface="华康俪金黑W8(P)" pitchFamily="34" charset="-122"/>
              </a:rPr>
              <a:t>传统总线型以太网</a:t>
            </a:r>
            <a:endParaRPr lang="zh-CN" altLang="en-US" sz="3200" dirty="0">
              <a:latin typeface="华康俪金黑W8(P)" pitchFamily="34" charset="-122"/>
              <a:ea typeface="华康俪金黑W8(P)" pitchFamily="34" charset="-122"/>
            </a:endParaRPr>
          </a:p>
        </p:txBody>
      </p:sp>
      <p:grpSp>
        <p:nvGrpSpPr>
          <p:cNvPr id="36" name="组合 53"/>
          <p:cNvGrpSpPr>
            <a:grpSpLocks/>
          </p:cNvGrpSpPr>
          <p:nvPr/>
        </p:nvGrpSpPr>
        <p:grpSpPr bwMode="auto">
          <a:xfrm>
            <a:off x="765855" y="5309695"/>
            <a:ext cx="4742249" cy="932384"/>
            <a:chOff x="1332917" y="4221088"/>
            <a:chExt cx="6623459" cy="1512887"/>
          </a:xfrm>
        </p:grpSpPr>
        <p:sp>
          <p:nvSpPr>
            <p:cNvPr id="37" name="Line 8"/>
            <p:cNvSpPr>
              <a:spLocks noChangeShapeType="1"/>
            </p:cNvSpPr>
            <p:nvPr/>
          </p:nvSpPr>
          <p:spPr bwMode="auto">
            <a:xfrm flipV="1">
              <a:off x="1332917" y="4221088"/>
              <a:ext cx="662345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 name="Group 9"/>
            <p:cNvGrpSpPr>
              <a:grpSpLocks/>
            </p:cNvGrpSpPr>
            <p:nvPr/>
          </p:nvGrpSpPr>
          <p:grpSpPr bwMode="auto">
            <a:xfrm>
              <a:off x="1436391" y="4231946"/>
              <a:ext cx="733628" cy="1502029"/>
              <a:chOff x="1121" y="1994"/>
              <a:chExt cx="379" cy="714"/>
            </a:xfrm>
          </p:grpSpPr>
          <p:sp>
            <p:nvSpPr>
              <p:cNvPr id="51"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9"/>
            <p:cNvGrpSpPr>
              <a:grpSpLocks/>
            </p:cNvGrpSpPr>
            <p:nvPr/>
          </p:nvGrpSpPr>
          <p:grpSpPr bwMode="auto">
            <a:xfrm>
              <a:off x="2830260" y="4221137"/>
              <a:ext cx="733628" cy="1502029"/>
              <a:chOff x="1121" y="1994"/>
              <a:chExt cx="379" cy="714"/>
            </a:xfrm>
          </p:grpSpPr>
          <p:sp>
            <p:nvSpPr>
              <p:cNvPr id="49"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0"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9"/>
            <p:cNvGrpSpPr>
              <a:grpSpLocks/>
            </p:cNvGrpSpPr>
            <p:nvPr/>
          </p:nvGrpSpPr>
          <p:grpSpPr bwMode="auto">
            <a:xfrm>
              <a:off x="4270420" y="4221137"/>
              <a:ext cx="733628" cy="1502029"/>
              <a:chOff x="1121" y="1994"/>
              <a:chExt cx="379" cy="714"/>
            </a:xfrm>
          </p:grpSpPr>
          <p:sp>
            <p:nvSpPr>
              <p:cNvPr id="47"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8"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9"/>
            <p:cNvGrpSpPr>
              <a:grpSpLocks/>
            </p:cNvGrpSpPr>
            <p:nvPr/>
          </p:nvGrpSpPr>
          <p:grpSpPr bwMode="auto">
            <a:xfrm>
              <a:off x="5710580" y="4221137"/>
              <a:ext cx="733628" cy="1502029"/>
              <a:chOff x="1121" y="1994"/>
              <a:chExt cx="379" cy="714"/>
            </a:xfrm>
          </p:grpSpPr>
          <p:sp>
            <p:nvSpPr>
              <p:cNvPr id="45"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9"/>
            <p:cNvGrpSpPr>
              <a:grpSpLocks/>
            </p:cNvGrpSpPr>
            <p:nvPr/>
          </p:nvGrpSpPr>
          <p:grpSpPr bwMode="auto">
            <a:xfrm>
              <a:off x="7078732" y="4221137"/>
              <a:ext cx="733628" cy="1502029"/>
              <a:chOff x="1121" y="1994"/>
              <a:chExt cx="379" cy="714"/>
            </a:xfrm>
          </p:grpSpPr>
          <p:sp>
            <p:nvSpPr>
              <p:cNvPr id="43"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144009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idx="1"/>
          </p:nvPr>
        </p:nvSpPr>
        <p:spPr>
          <a:xfrm>
            <a:off x="1259632" y="1772816"/>
            <a:ext cx="7705725" cy="2880320"/>
          </a:xfrm>
        </p:spPr>
        <p:txBody>
          <a:bodyPr/>
          <a:lstStyle/>
          <a:p>
            <a:r>
              <a:rPr lang="zh-CN" altLang="en-US" dirty="0">
                <a:solidFill>
                  <a:srgbClr val="002060"/>
                </a:solidFill>
                <a:latin typeface="华康俪金黑W8(P)" pitchFamily="34" charset="-122"/>
                <a:ea typeface="华康俪金黑W8(P)" pitchFamily="34" charset="-122"/>
              </a:rPr>
              <a:t>载波监听多址接入</a:t>
            </a:r>
            <a:r>
              <a:rPr lang="en-US" altLang="zh-CN" dirty="0">
                <a:solidFill>
                  <a:srgbClr val="002060"/>
                </a:solidFill>
                <a:latin typeface="华康俪金黑W8(P)" pitchFamily="34" charset="-122"/>
                <a:ea typeface="华康俪金黑W8(P)" pitchFamily="34" charset="-122"/>
              </a:rPr>
              <a:t>/</a:t>
            </a:r>
            <a:r>
              <a:rPr lang="zh-CN" altLang="en-US" dirty="0">
                <a:solidFill>
                  <a:srgbClr val="002060"/>
                </a:solidFill>
                <a:latin typeface="华康俪金黑W8(P)" pitchFamily="34" charset="-122"/>
                <a:ea typeface="华康俪金黑W8(P)" pitchFamily="34" charset="-122"/>
              </a:rPr>
              <a:t>冲突检测</a:t>
            </a:r>
          </a:p>
          <a:p>
            <a:r>
              <a:rPr lang="en-US" altLang="zh-CN" b="1" dirty="0">
                <a:solidFill>
                  <a:srgbClr val="002060"/>
                </a:solidFill>
                <a:latin typeface="Times New Roman" pitchFamily="18" charset="0"/>
                <a:ea typeface="华康俪金黑W8(P)" pitchFamily="34" charset="-122"/>
                <a:cs typeface="Times New Roman" pitchFamily="18" charset="0"/>
              </a:rPr>
              <a:t>CSMA/CD (</a:t>
            </a:r>
            <a:r>
              <a:rPr lang="en-US" altLang="zh-CN" b="1" dirty="0">
                <a:solidFill>
                  <a:srgbClr val="C00000"/>
                </a:solidFill>
                <a:latin typeface="Times New Roman" pitchFamily="18" charset="0"/>
                <a:ea typeface="华康俪金黑W8(P)" pitchFamily="34" charset="-122"/>
                <a:cs typeface="Times New Roman" pitchFamily="18" charset="0"/>
              </a:rPr>
              <a:t>C</a:t>
            </a:r>
            <a:r>
              <a:rPr lang="en-US" altLang="zh-CN" b="1" dirty="0">
                <a:solidFill>
                  <a:srgbClr val="002060"/>
                </a:solidFill>
                <a:latin typeface="Times New Roman" pitchFamily="18" charset="0"/>
                <a:ea typeface="华康俪金黑W8(P)" pitchFamily="34" charset="-122"/>
                <a:cs typeface="Times New Roman" pitchFamily="18" charset="0"/>
              </a:rPr>
              <a:t>arrier </a:t>
            </a:r>
            <a:r>
              <a:rPr lang="en-US" altLang="zh-CN" b="1" dirty="0">
                <a:solidFill>
                  <a:srgbClr val="C00000"/>
                </a:solidFill>
                <a:latin typeface="Times New Roman" pitchFamily="18" charset="0"/>
                <a:ea typeface="华康俪金黑W8(P)" pitchFamily="34" charset="-122"/>
                <a:cs typeface="Times New Roman" pitchFamily="18" charset="0"/>
              </a:rPr>
              <a:t>S</a:t>
            </a:r>
            <a:r>
              <a:rPr lang="en-US" altLang="zh-CN" b="1" dirty="0">
                <a:solidFill>
                  <a:srgbClr val="002060"/>
                </a:solidFill>
                <a:latin typeface="Times New Roman" pitchFamily="18" charset="0"/>
                <a:ea typeface="华康俪金黑W8(P)" pitchFamily="34" charset="-122"/>
                <a:cs typeface="Times New Roman" pitchFamily="18" charset="0"/>
              </a:rPr>
              <a:t>ense </a:t>
            </a:r>
            <a:r>
              <a:rPr lang="en-US" altLang="zh-CN" b="1" dirty="0">
                <a:solidFill>
                  <a:srgbClr val="C00000"/>
                </a:solidFill>
                <a:latin typeface="Times New Roman" pitchFamily="18" charset="0"/>
                <a:ea typeface="华康俪金黑W8(P)" pitchFamily="34" charset="-122"/>
                <a:cs typeface="Times New Roman" pitchFamily="18" charset="0"/>
              </a:rPr>
              <a:t>M</a:t>
            </a:r>
            <a:r>
              <a:rPr lang="en-US" altLang="zh-CN" b="1" dirty="0">
                <a:solidFill>
                  <a:srgbClr val="002060"/>
                </a:solidFill>
                <a:latin typeface="Times New Roman" pitchFamily="18" charset="0"/>
                <a:ea typeface="华康俪金黑W8(P)" pitchFamily="34" charset="-122"/>
                <a:cs typeface="Times New Roman" pitchFamily="18" charset="0"/>
              </a:rPr>
              <a:t>ultiple </a:t>
            </a:r>
            <a:r>
              <a:rPr lang="en-US" altLang="zh-CN" b="1" dirty="0">
                <a:solidFill>
                  <a:srgbClr val="C00000"/>
                </a:solidFill>
                <a:latin typeface="Times New Roman" pitchFamily="18" charset="0"/>
                <a:ea typeface="华康俪金黑W8(P)" pitchFamily="34" charset="-122"/>
                <a:cs typeface="Times New Roman" pitchFamily="18" charset="0"/>
              </a:rPr>
              <a:t>A</a:t>
            </a:r>
            <a:r>
              <a:rPr lang="en-US" altLang="zh-CN" b="1" dirty="0">
                <a:solidFill>
                  <a:srgbClr val="002060"/>
                </a:solidFill>
                <a:latin typeface="Times New Roman" pitchFamily="18" charset="0"/>
                <a:ea typeface="华康俪金黑W8(P)" pitchFamily="34" charset="-122"/>
                <a:cs typeface="Times New Roman" pitchFamily="18" charset="0"/>
              </a:rPr>
              <a:t>ccess with </a:t>
            </a:r>
            <a:r>
              <a:rPr lang="en-US" altLang="zh-CN" b="1" dirty="0">
                <a:solidFill>
                  <a:srgbClr val="C00000"/>
                </a:solidFill>
                <a:latin typeface="Times New Roman" pitchFamily="18" charset="0"/>
                <a:ea typeface="华康俪金黑W8(P)" pitchFamily="34" charset="-122"/>
                <a:cs typeface="Times New Roman" pitchFamily="18" charset="0"/>
              </a:rPr>
              <a:t>C</a:t>
            </a:r>
            <a:r>
              <a:rPr lang="en-US" altLang="zh-CN" b="1" dirty="0">
                <a:solidFill>
                  <a:srgbClr val="002060"/>
                </a:solidFill>
                <a:latin typeface="Times New Roman" pitchFamily="18" charset="0"/>
                <a:ea typeface="华康俪金黑W8(P)" pitchFamily="34" charset="-122"/>
                <a:cs typeface="Times New Roman" pitchFamily="18" charset="0"/>
              </a:rPr>
              <a:t>ollision </a:t>
            </a:r>
            <a:r>
              <a:rPr lang="en-US" altLang="zh-CN" b="1" dirty="0">
                <a:solidFill>
                  <a:srgbClr val="C00000"/>
                </a:solidFill>
                <a:latin typeface="Times New Roman" pitchFamily="18" charset="0"/>
                <a:ea typeface="华康俪金黑W8(P)" pitchFamily="34" charset="-122"/>
                <a:cs typeface="Times New Roman" pitchFamily="18" charset="0"/>
              </a:rPr>
              <a:t>D</a:t>
            </a:r>
            <a:r>
              <a:rPr lang="en-US" altLang="zh-CN" b="1" dirty="0">
                <a:solidFill>
                  <a:srgbClr val="002060"/>
                </a:solidFill>
                <a:latin typeface="Times New Roman" pitchFamily="18" charset="0"/>
                <a:ea typeface="华康俪金黑W8(P)" pitchFamily="34" charset="-122"/>
                <a:cs typeface="Times New Roman" pitchFamily="18" charset="0"/>
              </a:rPr>
              <a:t>etection)</a:t>
            </a:r>
          </a:p>
          <a:p>
            <a:pPr lvl="0"/>
            <a:r>
              <a:rPr lang="zh-CN" altLang="en-US" dirty="0">
                <a:solidFill>
                  <a:srgbClr val="002060"/>
                </a:solidFill>
                <a:latin typeface="华康俪金黑W8(P)" pitchFamily="34" charset="-122"/>
                <a:ea typeface="华康俪金黑W8(P)" pitchFamily="34" charset="-122"/>
              </a:rPr>
              <a:t>传统以太网的多址接入协议</a:t>
            </a:r>
            <a:endParaRPr lang="en-US" altLang="zh-CN" dirty="0">
              <a:solidFill>
                <a:srgbClr val="002060"/>
              </a:solidFill>
              <a:latin typeface="华康俪金黑W8(P)" pitchFamily="34" charset="-122"/>
              <a:ea typeface="华康俪金黑W8(P)" pitchFamily="34" charset="-122"/>
            </a:endParaRPr>
          </a:p>
        </p:txBody>
      </p:sp>
      <p:sp>
        <p:nvSpPr>
          <p:cNvPr id="23" name="Rectangle 2"/>
          <p:cNvSpPr txBox="1">
            <a:spLocks noChangeArrowheads="1"/>
          </p:cNvSpPr>
          <p:nvPr/>
        </p:nvSpPr>
        <p:spPr>
          <a:xfrm>
            <a:off x="755576" y="260648"/>
            <a:ext cx="7992888" cy="648072"/>
          </a:xfrm>
          <a:prstGeom prst="rect">
            <a:avLst/>
          </a:prstGeom>
        </p:spPr>
        <p:txBody>
          <a:bodyPr/>
          <a:lstStyle>
            <a:lvl1pPr algn="l" defTabSz="914400" rtl="0" eaLnBrk="1" latinLnBrk="0" hangingPunct="1">
              <a:spcBef>
                <a:spcPct val="0"/>
              </a:spcBef>
              <a:buNone/>
              <a:defRPr sz="3600" kern="1200">
                <a:solidFill>
                  <a:schemeClr val="tx1">
                    <a:lumMod val="75000"/>
                    <a:lumOff val="25000"/>
                  </a:schemeClr>
                </a:solidFill>
                <a:latin typeface="华康俪金黑W8" panose="020B0809000000000000" pitchFamily="49" charset="-122"/>
                <a:ea typeface="华康俪金黑W8" panose="020B0809000000000000" pitchFamily="49" charset="-122"/>
                <a:cs typeface="+mj-cs"/>
              </a:defRPr>
            </a:lvl1pPr>
          </a:lstStyle>
          <a:p>
            <a:r>
              <a:rPr lang="en-US" altLang="zh-CN" dirty="0" smtClean="0">
                <a:solidFill>
                  <a:schemeClr val="tx1"/>
                </a:solidFill>
              </a:rPr>
              <a:t>3.3.2 CSMA/CD </a:t>
            </a:r>
            <a:r>
              <a:rPr lang="zh-CN" altLang="en-US" dirty="0">
                <a:solidFill>
                  <a:schemeClr val="tx1"/>
                </a:solidFill>
              </a:rPr>
              <a:t>协议</a:t>
            </a:r>
            <a:r>
              <a:rPr lang="en-US" altLang="zh-CN" dirty="0">
                <a:solidFill>
                  <a:prstClr val="black">
                    <a:lumMod val="75000"/>
                    <a:lumOff val="25000"/>
                  </a:prstClr>
                </a:solidFill>
              </a:rPr>
              <a:t/>
            </a:r>
            <a:br>
              <a:rPr lang="en-US" altLang="zh-CN" dirty="0">
                <a:solidFill>
                  <a:prstClr val="black">
                    <a:lumMod val="75000"/>
                    <a:lumOff val="25000"/>
                  </a:prstClr>
                </a:solidFill>
              </a:rPr>
            </a:br>
            <a:r>
              <a:rPr lang="zh-CN" altLang="en-US" dirty="0">
                <a:solidFill>
                  <a:prstClr val="black">
                    <a:lumMod val="75000"/>
                    <a:lumOff val="25000"/>
                  </a:prstClr>
                </a:solidFill>
              </a:rPr>
              <a:t> </a:t>
            </a:r>
            <a:endParaRPr lang="zh-CN" altLang="en-US" dirty="0" smtClean="0">
              <a:solidFill>
                <a:prstClr val="black">
                  <a:lumMod val="75000"/>
                  <a:lumOff val="25000"/>
                </a:prstClr>
              </a:solidFill>
            </a:endParaRPr>
          </a:p>
        </p:txBody>
      </p:sp>
      <p:grpSp>
        <p:nvGrpSpPr>
          <p:cNvPr id="22" name="组合 21"/>
          <p:cNvGrpSpPr/>
          <p:nvPr/>
        </p:nvGrpSpPr>
        <p:grpSpPr>
          <a:xfrm>
            <a:off x="1296988" y="4941168"/>
            <a:ext cx="6624637" cy="1080839"/>
            <a:chOff x="1296988" y="5156473"/>
            <a:chExt cx="6624637" cy="1080839"/>
          </a:xfrm>
        </p:grpSpPr>
        <p:sp>
          <p:nvSpPr>
            <p:cNvPr id="24" name="Line 8"/>
            <p:cNvSpPr>
              <a:spLocks noChangeShapeType="1"/>
            </p:cNvSpPr>
            <p:nvPr/>
          </p:nvSpPr>
          <p:spPr bwMode="auto">
            <a:xfrm flipV="1">
              <a:off x="1296988" y="5156473"/>
              <a:ext cx="6624637"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25" name="Line 10"/>
            <p:cNvSpPr>
              <a:spLocks noChangeShapeType="1"/>
            </p:cNvSpPr>
            <p:nvPr/>
          </p:nvSpPr>
          <p:spPr bwMode="auto">
            <a:xfrm rot="16200000" flipV="1">
              <a:off x="1482467" y="5445477"/>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6"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480" y="5558312"/>
              <a:ext cx="733758" cy="67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ine 10"/>
            <p:cNvSpPr>
              <a:spLocks noChangeShapeType="1"/>
            </p:cNvSpPr>
            <p:nvPr/>
          </p:nvSpPr>
          <p:spPr bwMode="auto">
            <a:xfrm rot="16200000" flipV="1">
              <a:off x="2876584"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2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597"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0"/>
            <p:cNvSpPr>
              <a:spLocks noChangeShapeType="1"/>
            </p:cNvSpPr>
            <p:nvPr/>
          </p:nvSpPr>
          <p:spPr bwMode="auto">
            <a:xfrm rot="16200000" flipV="1">
              <a:off x="4317000"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0"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013"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10"/>
            <p:cNvSpPr>
              <a:spLocks noChangeShapeType="1"/>
            </p:cNvSpPr>
            <p:nvPr/>
          </p:nvSpPr>
          <p:spPr bwMode="auto">
            <a:xfrm rot="16200000" flipV="1">
              <a:off x="5757415"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2"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428" y="5552822"/>
              <a:ext cx="733758" cy="6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10"/>
            <p:cNvSpPr>
              <a:spLocks noChangeShapeType="1"/>
            </p:cNvSpPr>
            <p:nvPr/>
          </p:nvSpPr>
          <p:spPr bwMode="auto">
            <a:xfrm rot="16200000" flipV="1">
              <a:off x="7125806" y="5439988"/>
              <a:ext cx="573657" cy="774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pic>
          <p:nvPicPr>
            <p:cNvPr id="34"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819" y="5552823"/>
              <a:ext cx="733758" cy="6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68804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755576" y="260648"/>
            <a:ext cx="7056784" cy="648072"/>
          </a:xfrm>
        </p:spPr>
        <p:txBody>
          <a:bodyPr/>
          <a:lstStyle/>
          <a:p>
            <a:pPr eaLnBrk="1" hangingPunct="1"/>
            <a:r>
              <a:rPr lang="en-US" altLang="zh-CN" dirty="0" smtClean="0">
                <a:solidFill>
                  <a:schemeClr val="tx1">
                    <a:lumMod val="95000"/>
                    <a:lumOff val="5000"/>
                  </a:schemeClr>
                </a:solidFill>
                <a:latin typeface="华康俪金黑W8(P)" pitchFamily="34" charset="-122"/>
                <a:ea typeface="华康俪金黑W8(P)" pitchFamily="34" charset="-122"/>
              </a:rPr>
              <a:t>1.</a:t>
            </a:r>
            <a:r>
              <a:rPr lang="zh-CN" altLang="en-US" dirty="0" smtClean="0">
                <a:solidFill>
                  <a:schemeClr val="tx1">
                    <a:lumMod val="95000"/>
                    <a:lumOff val="5000"/>
                  </a:schemeClr>
                </a:solidFill>
                <a:latin typeface="华康俪金黑W8(P)" pitchFamily="34" charset="-122"/>
                <a:ea typeface="华康俪金黑W8(P)" pitchFamily="34" charset="-122"/>
              </a:rPr>
              <a:t>载波监听</a:t>
            </a:r>
            <a:r>
              <a:rPr lang="en-US" altLang="zh-CN" dirty="0">
                <a:solidFill>
                  <a:schemeClr val="tx1">
                    <a:lumMod val="95000"/>
                    <a:lumOff val="5000"/>
                  </a:schemeClr>
                </a:solidFill>
                <a:latin typeface="华康俪金黑W8(P)" pitchFamily="34" charset="-122"/>
                <a:ea typeface="华康俪金黑W8(P)" pitchFamily="34" charset="-122"/>
              </a:rPr>
              <a:t>(</a:t>
            </a:r>
            <a:r>
              <a:rPr lang="en-US" altLang="zh-CN" dirty="0">
                <a:solidFill>
                  <a:srgbClr val="C00000"/>
                </a:solidFill>
                <a:latin typeface="华康俪金黑W8(P)" pitchFamily="34" charset="-122"/>
                <a:ea typeface="华康俪金黑W8(P)" pitchFamily="34" charset="-122"/>
              </a:rPr>
              <a:t>C</a:t>
            </a:r>
            <a:r>
              <a:rPr lang="en-US" altLang="zh-CN" dirty="0">
                <a:solidFill>
                  <a:schemeClr val="tx1">
                    <a:lumMod val="95000"/>
                    <a:lumOff val="5000"/>
                  </a:schemeClr>
                </a:solidFill>
                <a:latin typeface="华康俪金黑W8(P)" pitchFamily="34" charset="-122"/>
                <a:ea typeface="华康俪金黑W8(P)" pitchFamily="34" charset="-122"/>
              </a:rPr>
              <a:t>arrier </a:t>
            </a:r>
            <a:r>
              <a:rPr lang="en-US" altLang="zh-CN" dirty="0">
                <a:solidFill>
                  <a:srgbClr val="C00000"/>
                </a:solidFill>
                <a:latin typeface="华康俪金黑W8(P)" pitchFamily="34" charset="-122"/>
                <a:ea typeface="华康俪金黑W8(P)" pitchFamily="34" charset="-122"/>
              </a:rPr>
              <a:t>S</a:t>
            </a:r>
            <a:r>
              <a:rPr lang="en-US" altLang="zh-CN" dirty="0">
                <a:solidFill>
                  <a:schemeClr val="tx1">
                    <a:lumMod val="95000"/>
                    <a:lumOff val="5000"/>
                  </a:schemeClr>
                </a:solidFill>
                <a:latin typeface="华康俪金黑W8(P)" pitchFamily="34" charset="-122"/>
                <a:ea typeface="华康俪金黑W8(P)" pitchFamily="34" charset="-122"/>
              </a:rPr>
              <a:t>ense)</a:t>
            </a:r>
            <a:endParaRPr lang="zh-CN" altLang="en-US" dirty="0" smtClean="0">
              <a:solidFill>
                <a:schemeClr val="tx1">
                  <a:lumMod val="95000"/>
                  <a:lumOff val="5000"/>
                </a:schemeClr>
              </a:solidFill>
              <a:latin typeface="华康俪金黑W8(P)" pitchFamily="34" charset="-122"/>
              <a:ea typeface="华康俪金黑W8(P)" pitchFamily="34" charset="-122"/>
            </a:endParaRPr>
          </a:p>
        </p:txBody>
      </p:sp>
      <p:sp>
        <p:nvSpPr>
          <p:cNvPr id="19461" name="Rectangle 3"/>
          <p:cNvSpPr>
            <a:spLocks noGrp="1" noChangeArrowheads="1"/>
          </p:cNvSpPr>
          <p:nvPr>
            <p:ph type="body" idx="1"/>
          </p:nvPr>
        </p:nvSpPr>
        <p:spPr>
          <a:xfrm>
            <a:off x="1264096" y="1556792"/>
            <a:ext cx="7772400" cy="4319588"/>
          </a:xfrm>
        </p:spPr>
        <p:txBody>
          <a:bodyPr/>
          <a:lstStyle/>
          <a:p>
            <a:pPr eaLnBrk="1" hangingPunct="1">
              <a:lnSpc>
                <a:spcPct val="150000"/>
              </a:lnSpc>
            </a:pPr>
            <a:r>
              <a:rPr lang="zh-CN" altLang="en-US" sz="3600" dirty="0" smtClean="0">
                <a:solidFill>
                  <a:srgbClr val="002060"/>
                </a:solidFill>
                <a:latin typeface="华康俪金黑W8(P)" pitchFamily="34" charset="-122"/>
                <a:ea typeface="华康俪金黑W8(P)" pitchFamily="34" charset="-122"/>
              </a:rPr>
              <a:t>“</a:t>
            </a:r>
            <a:r>
              <a:rPr lang="zh-CN" altLang="en-US" sz="3600" dirty="0" smtClean="0">
                <a:solidFill>
                  <a:srgbClr val="C00000"/>
                </a:solidFill>
                <a:latin typeface="华康俪金黑W8(P)" pitchFamily="34" charset="-122"/>
                <a:ea typeface="华康俪金黑W8(P)" pitchFamily="34" charset="-122"/>
              </a:rPr>
              <a:t>载波监听</a:t>
            </a:r>
            <a:r>
              <a:rPr lang="zh-CN" altLang="en-US" sz="3600" dirty="0" smtClean="0">
                <a:solidFill>
                  <a:srgbClr val="002060"/>
                </a:solidFill>
                <a:latin typeface="华康俪金黑W8(P)" pitchFamily="34" charset="-122"/>
                <a:ea typeface="华康俪金黑W8(P)" pitchFamily="34" charset="-122"/>
              </a:rPr>
              <a:t>”即“先听再发”</a:t>
            </a:r>
            <a:endParaRPr lang="en-US" altLang="zh-CN" sz="3600" dirty="0" smtClean="0">
              <a:solidFill>
                <a:srgbClr val="002060"/>
              </a:solidFill>
              <a:latin typeface="华康俪金黑W8(P)" pitchFamily="34" charset="-122"/>
              <a:ea typeface="华康俪金黑W8(P)" pitchFamily="34" charset="-122"/>
            </a:endParaRPr>
          </a:p>
          <a:p>
            <a:pPr lvl="1" eaLnBrk="1" hangingPunct="1">
              <a:lnSpc>
                <a:spcPct val="150000"/>
              </a:lnSpc>
            </a:pPr>
            <a:r>
              <a:rPr lang="zh-CN" altLang="en-US" sz="3200" dirty="0" smtClean="0">
                <a:solidFill>
                  <a:srgbClr val="002060"/>
                </a:solidFill>
                <a:latin typeface="华康俪金黑W8(P)" pitchFamily="34" charset="-122"/>
                <a:ea typeface="华康俪金黑W8(P)" pitchFamily="34" charset="-122"/>
              </a:rPr>
              <a:t>先监听信道上传播的信号</a:t>
            </a:r>
            <a:endParaRPr lang="en-US" altLang="zh-CN" sz="3200" dirty="0" smtClean="0">
              <a:solidFill>
                <a:srgbClr val="002060"/>
              </a:solidFill>
              <a:latin typeface="华康俪金黑W8(P)" pitchFamily="34" charset="-122"/>
              <a:ea typeface="华康俪金黑W8(P)" pitchFamily="34" charset="-122"/>
            </a:endParaRPr>
          </a:p>
          <a:p>
            <a:pPr lvl="1" eaLnBrk="1" hangingPunct="1">
              <a:lnSpc>
                <a:spcPct val="150000"/>
              </a:lnSpc>
            </a:pPr>
            <a:r>
              <a:rPr lang="zh-CN" altLang="en-US" sz="3200" dirty="0" smtClean="0">
                <a:solidFill>
                  <a:srgbClr val="002060"/>
                </a:solidFill>
                <a:latin typeface="华康俪金黑W8(P)" pitchFamily="34" charset="-122"/>
                <a:ea typeface="华康俪金黑W8(P)" pitchFamily="34" charset="-122"/>
              </a:rPr>
              <a:t>等信道空闲再发送数据</a:t>
            </a:r>
          </a:p>
        </p:txBody>
      </p:sp>
      <p:grpSp>
        <p:nvGrpSpPr>
          <p:cNvPr id="20" name="组合 19"/>
          <p:cNvGrpSpPr/>
          <p:nvPr/>
        </p:nvGrpSpPr>
        <p:grpSpPr>
          <a:xfrm>
            <a:off x="4265153" y="4043119"/>
            <a:ext cx="4176464" cy="2253944"/>
            <a:chOff x="1187624" y="3984945"/>
            <a:chExt cx="4176464" cy="2567404"/>
          </a:xfrm>
          <a:effectLst>
            <a:outerShdw blurRad="292100" dist="25400" dir="2700000" algn="ctr" rotWithShape="0">
              <a:srgbClr val="000000">
                <a:alpha val="49000"/>
              </a:srgbClr>
            </a:outerShdw>
          </a:effectLst>
        </p:grpSpPr>
        <p:grpSp>
          <p:nvGrpSpPr>
            <p:cNvPr id="19" name="组合 18"/>
            <p:cNvGrpSpPr/>
            <p:nvPr/>
          </p:nvGrpSpPr>
          <p:grpSpPr>
            <a:xfrm>
              <a:off x="1187624" y="3984945"/>
              <a:ext cx="4176464" cy="2567404"/>
              <a:chOff x="1187624" y="3984945"/>
              <a:chExt cx="4176464" cy="2567404"/>
            </a:xfrm>
          </p:grpSpPr>
          <p:sp>
            <p:nvSpPr>
              <p:cNvPr id="23" name="椭圆形标注 22"/>
              <p:cNvSpPr/>
              <p:nvPr/>
            </p:nvSpPr>
            <p:spPr>
              <a:xfrm>
                <a:off x="1187624" y="3984945"/>
                <a:ext cx="4176464" cy="2567404"/>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24" name="椭圆形标注 23"/>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25" name="矩形 24"/>
            <p:cNvSpPr/>
            <p:nvPr/>
          </p:nvSpPr>
          <p:spPr>
            <a:xfrm rot="21421316">
              <a:off x="1746441" y="4511432"/>
              <a:ext cx="3225591" cy="1367261"/>
            </a:xfrm>
            <a:prstGeom prst="rect">
              <a:avLst/>
            </a:prstGeom>
          </p:spPr>
          <p:txBody>
            <a:bodyPr wrap="square">
              <a:spAutoFit/>
            </a:bodyPr>
            <a:lstStyle/>
            <a:p>
              <a:pPr>
                <a:defRPr/>
              </a:pPr>
              <a:r>
                <a:rPr lang="zh-CN" altLang="en-US" sz="3600" b="1" dirty="0">
                  <a:solidFill>
                    <a:srgbClr val="00487E"/>
                  </a:solidFill>
                  <a:latin typeface="微软雅黑" pitchFamily="34" charset="-122"/>
                  <a:ea typeface="微软雅黑" pitchFamily="34" charset="-122"/>
                </a:rPr>
                <a:t>载波监听能完全避免冲突吗？</a:t>
              </a:r>
            </a:p>
          </p:txBody>
        </p:sp>
      </p:grpSp>
    </p:spTree>
    <p:custDataLst>
      <p:tags r:id="rId1"/>
    </p:custDataLst>
    <p:extLst>
      <p:ext uri="{BB962C8B-B14F-4D97-AF65-F5344CB8AC3E}">
        <p14:creationId xmlns:p14="http://schemas.microsoft.com/office/powerpoint/2010/main" val="35152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solidFill>
                  <a:schemeClr val="tx1">
                    <a:lumMod val="95000"/>
                    <a:lumOff val="5000"/>
                  </a:schemeClr>
                </a:solidFill>
                <a:latin typeface="华康俪金黑W8(P)" pitchFamily="34" charset="-122"/>
                <a:ea typeface="华康俪金黑W8(P)" pitchFamily="34" charset="-122"/>
              </a:rPr>
              <a:t>传播时延对冲突的影响</a:t>
            </a:r>
          </a:p>
        </p:txBody>
      </p:sp>
      <p:sp>
        <p:nvSpPr>
          <p:cNvPr id="20490" name="Rectangle 9"/>
          <p:cNvSpPr>
            <a:spLocks noChangeArrowheads="1"/>
          </p:cNvSpPr>
          <p:nvPr/>
        </p:nvSpPr>
        <p:spPr bwMode="auto">
          <a:xfrm>
            <a:off x="1641475" y="2667938"/>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333399"/>
                </a:solidFill>
                <a:latin typeface="华康俪金黑W8(P)" pitchFamily="34" charset="-122"/>
                <a:ea typeface="华康俪金黑W8(P)" pitchFamily="34" charset="-122"/>
              </a:rPr>
              <a:t>A</a:t>
            </a:r>
          </a:p>
        </p:txBody>
      </p:sp>
      <p:sp>
        <p:nvSpPr>
          <p:cNvPr id="20491" name="Rectangle 10"/>
          <p:cNvSpPr>
            <a:spLocks noChangeArrowheads="1"/>
          </p:cNvSpPr>
          <p:nvPr/>
        </p:nvSpPr>
        <p:spPr bwMode="auto">
          <a:xfrm>
            <a:off x="6464300" y="2667938"/>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333399"/>
                </a:solidFill>
                <a:latin typeface="华康俪金黑W8(P)" pitchFamily="34" charset="-122"/>
                <a:ea typeface="华康俪金黑W8(P)" pitchFamily="34" charset="-122"/>
              </a:rPr>
              <a:t>B</a:t>
            </a:r>
          </a:p>
        </p:txBody>
      </p:sp>
      <p:sp>
        <p:nvSpPr>
          <p:cNvPr id="3" name="矩形 2"/>
          <p:cNvSpPr/>
          <p:nvPr/>
        </p:nvSpPr>
        <p:spPr>
          <a:xfrm>
            <a:off x="-7309320" y="2346864"/>
            <a:ext cx="9186545" cy="198000"/>
          </a:xfrm>
          <a:prstGeom prst="rect">
            <a:avLst/>
          </a:prstGeom>
          <a:solidFill>
            <a:schemeClr val="accent1">
              <a:lumMod val="40000"/>
              <a:lumOff val="6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康俪金黑W8(P)" pitchFamily="34" charset="-122"/>
              <a:ea typeface="华康俪金黑W8(P)" pitchFamily="34" charset="-122"/>
            </a:endParaRPr>
          </a:p>
        </p:txBody>
      </p:sp>
      <p:sp>
        <p:nvSpPr>
          <p:cNvPr id="38" name="矩形 37"/>
          <p:cNvSpPr/>
          <p:nvPr/>
        </p:nvSpPr>
        <p:spPr>
          <a:xfrm>
            <a:off x="6550422" y="2324966"/>
            <a:ext cx="6230490" cy="198000"/>
          </a:xfrm>
          <a:prstGeom prst="rect">
            <a:avLst/>
          </a:prstGeom>
          <a:solidFill>
            <a:schemeClr val="accent2">
              <a:lumMod val="60000"/>
              <a:lumOff val="40000"/>
              <a:alpha val="58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康俪金黑W8(P)" pitchFamily="34" charset="-122"/>
              <a:ea typeface="华康俪金黑W8(P)" pitchFamily="34" charset="-122"/>
            </a:endParaRPr>
          </a:p>
        </p:txBody>
      </p:sp>
      <p:sp>
        <p:nvSpPr>
          <p:cNvPr id="5" name="矩形 4"/>
          <p:cNvSpPr/>
          <p:nvPr/>
        </p:nvSpPr>
        <p:spPr>
          <a:xfrm>
            <a:off x="-381804" y="1801394"/>
            <a:ext cx="2258690"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41" name="矩形 40"/>
          <p:cNvSpPr/>
          <p:nvPr/>
        </p:nvSpPr>
        <p:spPr>
          <a:xfrm>
            <a:off x="6547034" y="1803126"/>
            <a:ext cx="2596966"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pic>
        <p:nvPicPr>
          <p:cNvPr id="4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8054" y="2201407"/>
            <a:ext cx="460095" cy="504056"/>
          </a:xfrm>
          <a:prstGeom prst="rect">
            <a:avLst/>
          </a:prstGeom>
          <a:solidFill>
            <a:schemeClr val="bg1"/>
          </a:solidFill>
          <a:ln>
            <a:noFill/>
          </a:ln>
          <a:extLst/>
        </p:spPr>
      </p:pic>
      <p:pic>
        <p:nvPicPr>
          <p:cNvPr id="4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0422" y="2205678"/>
            <a:ext cx="460095" cy="504056"/>
          </a:xfrm>
          <a:prstGeom prst="rect">
            <a:avLst/>
          </a:prstGeom>
          <a:solidFill>
            <a:schemeClr val="bg1"/>
          </a:solidFill>
          <a:ln>
            <a:noFill/>
          </a:ln>
          <a:extLst/>
        </p:spPr>
      </p:pic>
      <p:cxnSp>
        <p:nvCxnSpPr>
          <p:cNvPr id="48" name="直接连接符 47"/>
          <p:cNvCxnSpPr/>
          <p:nvPr/>
        </p:nvCxnSpPr>
        <p:spPr>
          <a:xfrm flipH="1" flipV="1">
            <a:off x="6780469" y="2061662"/>
            <a:ext cx="1"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638101" y="2061662"/>
            <a:ext cx="1" cy="139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55576" y="2061662"/>
            <a:ext cx="770485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9" name="Group 15"/>
          <p:cNvGrpSpPr>
            <a:grpSpLocks/>
          </p:cNvGrpSpPr>
          <p:nvPr/>
        </p:nvGrpSpPr>
        <p:grpSpPr bwMode="auto">
          <a:xfrm>
            <a:off x="4716016" y="1630216"/>
            <a:ext cx="965200" cy="793750"/>
            <a:chOff x="3364" y="411"/>
            <a:chExt cx="608" cy="500"/>
          </a:xfrm>
          <a:solidFill>
            <a:srgbClr val="C00000"/>
          </a:solidFill>
        </p:grpSpPr>
        <p:sp>
          <p:nvSpPr>
            <p:cNvPr id="20"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21"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grpSp>
      <p:grpSp>
        <p:nvGrpSpPr>
          <p:cNvPr id="22" name="组合 21"/>
          <p:cNvGrpSpPr/>
          <p:nvPr/>
        </p:nvGrpSpPr>
        <p:grpSpPr>
          <a:xfrm>
            <a:off x="248229" y="201891"/>
            <a:ext cx="499851" cy="4739277"/>
            <a:chOff x="248229" y="201891"/>
            <a:chExt cx="499851" cy="4739277"/>
          </a:xfrm>
        </p:grpSpPr>
        <p:sp>
          <p:nvSpPr>
            <p:cNvPr id="23" name="矩形 22"/>
            <p:cNvSpPr/>
            <p:nvPr/>
          </p:nvSpPr>
          <p:spPr>
            <a:xfrm>
              <a:off x="252875" y="201891"/>
              <a:ext cx="396194" cy="1428891"/>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24" name="等腰三角形 23"/>
            <p:cNvSpPr/>
            <p:nvPr/>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25" name="矩形 24"/>
            <p:cNvSpPr/>
            <p:nvPr/>
          </p:nvSpPr>
          <p:spPr>
            <a:xfrm>
              <a:off x="252875" y="1630782"/>
              <a:ext cx="396194" cy="309436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latin typeface="华康俪金黑W8(P)" pitchFamily="34" charset="-122"/>
                <a:ea typeface="华康俪金黑W8(P)" pitchFamily="34" charset="-122"/>
              </a:endParaRPr>
            </a:p>
          </p:txBody>
        </p:sp>
        <p:sp>
          <p:nvSpPr>
            <p:cNvPr id="26" name="标题 1"/>
            <p:cNvSpPr txBox="1">
              <a:spLocks/>
            </p:cNvSpPr>
            <p:nvPr/>
          </p:nvSpPr>
          <p:spPr>
            <a:xfrm>
              <a:off x="248229" y="548680"/>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schemeClr val="tx1">
                      <a:lumMod val="65000"/>
                      <a:lumOff val="35000"/>
                    </a:schemeClr>
                  </a:solidFill>
                  <a:latin typeface="微软雅黑" pitchFamily="34" charset="-122"/>
                  <a:ea typeface="微软雅黑" pitchFamily="34" charset="-122"/>
                </a:rPr>
                <a:t>第五讲</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27" name="标题 1"/>
            <p:cNvSpPr txBox="1">
              <a:spLocks/>
            </p:cNvSpPr>
            <p:nvPr/>
          </p:nvSpPr>
          <p:spPr>
            <a:xfrm>
              <a:off x="250258" y="1700808"/>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schemeClr val="bg1">
                      <a:lumMod val="95000"/>
                    </a:schemeClr>
                  </a:solidFill>
                  <a:latin typeface="微软雅黑" pitchFamily="34" charset="-122"/>
                  <a:ea typeface="微软雅黑" pitchFamily="34" charset="-122"/>
                </a:rPr>
                <a:t>载波监听多址接入 </a:t>
              </a:r>
              <a:r>
                <a:rPr lang="en-US" altLang="zh-CN" sz="1600" dirty="0" smtClean="0">
                  <a:solidFill>
                    <a:schemeClr val="bg1">
                      <a:lumMod val="95000"/>
                    </a:schemeClr>
                  </a:solidFill>
                  <a:latin typeface="微软雅黑" pitchFamily="34" charset="-122"/>
                  <a:ea typeface="微软雅黑" pitchFamily="34" charset="-122"/>
                </a:rPr>
                <a:t>/ </a:t>
              </a:r>
              <a:r>
                <a:rPr lang="zh-CN" altLang="en-US" sz="1600" dirty="0" smtClean="0">
                  <a:solidFill>
                    <a:schemeClr val="bg1">
                      <a:lumMod val="95000"/>
                    </a:schemeClr>
                  </a:solidFill>
                  <a:latin typeface="微软雅黑" pitchFamily="34" charset="-122"/>
                  <a:ea typeface="微软雅黑" pitchFamily="34" charset="-122"/>
                </a:rPr>
                <a:t>冲突检测</a:t>
              </a:r>
              <a:endParaRPr lang="en-US" altLang="zh-CN" sz="1600" dirty="0" smtClean="0">
                <a:solidFill>
                  <a:schemeClr val="bg1">
                    <a:lumMod val="95000"/>
                  </a:schemeClr>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45440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fill="hold" grpId="0" nodeType="clickEffect">
                                  <p:stCondLst>
                                    <p:cond delay="0"/>
                                  </p:stCondLst>
                                  <p:childTnLst>
                                    <p:animMotion origin="layout" path="M -3.61111E-6 -1.48148E-6 L 2.03177 -1.48148E-6 " pathEditMode="relative" rAng="0" ptsTypes="AA">
                                      <p:cBhvr>
                                        <p:cTn id="6" dur="17000" fill="hold"/>
                                        <p:tgtEl>
                                          <p:spTgt spid="3"/>
                                        </p:tgtEl>
                                        <p:attrNameLst>
                                          <p:attrName>ppt_x</p:attrName>
                                          <p:attrName>ppt_y</p:attrName>
                                        </p:attrNameLst>
                                      </p:cBhvr>
                                      <p:rCtr x="101580" y="0"/>
                                    </p:animMotion>
                                  </p:childTnLst>
                                </p:cTn>
                              </p:par>
                              <p:par>
                                <p:cTn id="7" presetID="35" presetClass="path" presetSubtype="0" fill="hold" grpId="0" nodeType="withEffect">
                                  <p:stCondLst>
                                    <p:cond delay="2400"/>
                                  </p:stCondLst>
                                  <p:childTnLst>
                                    <p:animMotion origin="layout" path="M 5.55556E-7 0.00417 L -1.61875 0.00417 " pathEditMode="relative" rAng="0" ptsTypes="AA">
                                      <p:cBhvr>
                                        <p:cTn id="8" dur="12000" fill="hold"/>
                                        <p:tgtEl>
                                          <p:spTgt spid="38"/>
                                        </p:tgtEl>
                                        <p:attrNameLst>
                                          <p:attrName>ppt_x</p:attrName>
                                          <p:attrName>ppt_y</p:attrName>
                                        </p:attrNameLst>
                                      </p:cBhvr>
                                      <p:rCtr x="-80937" y="0"/>
                                    </p:animMotion>
                                  </p:childTnLst>
                                </p:cTn>
                              </p:par>
                              <p:par>
                                <p:cTn id="9" presetID="1" presetClass="entr" presetSubtype="0" fill="hold" nodeType="withEffect">
                                  <p:stCondLst>
                                    <p:cond delay="340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nodeType="withEffect">
                                  <p:stCondLst>
                                    <p:cond delay="8000"/>
                                  </p:stCondLst>
                                  <p:childTnLst>
                                    <p:set>
                                      <p:cBhvr>
                                        <p:cTn id="1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solidFill>
                  <a:schemeClr val="tx1">
                    <a:lumMod val="95000"/>
                    <a:lumOff val="5000"/>
                  </a:schemeClr>
                </a:solidFill>
                <a:latin typeface="华康俪金黑W8(P)" pitchFamily="34" charset="-122"/>
                <a:ea typeface="华康俪金黑W8(P)" pitchFamily="34" charset="-122"/>
              </a:rPr>
              <a:t>传播时延对冲突的影响</a:t>
            </a:r>
          </a:p>
        </p:txBody>
      </p:sp>
      <p:sp>
        <p:nvSpPr>
          <p:cNvPr id="42" name="平行四边形 41"/>
          <p:cNvSpPr/>
          <p:nvPr/>
        </p:nvSpPr>
        <p:spPr>
          <a:xfrm rot="16200000">
            <a:off x="2628106" y="2321070"/>
            <a:ext cx="3216275" cy="4643438"/>
          </a:xfrm>
          <a:prstGeom prst="parallelogram">
            <a:avLst>
              <a:gd name="adj" fmla="val 27188"/>
            </a:avLst>
          </a:prstGeom>
          <a:solidFill>
            <a:schemeClr val="accent1">
              <a:lumMod val="40000"/>
              <a:lumOff val="6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20487" name="Line 4"/>
          <p:cNvSpPr>
            <a:spLocks noChangeShapeType="1"/>
          </p:cNvSpPr>
          <p:nvPr/>
        </p:nvSpPr>
        <p:spPr bwMode="auto">
          <a:xfrm>
            <a:off x="1908175" y="3012426"/>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674824" name="Line 8"/>
          <p:cNvSpPr>
            <a:spLocks noChangeShapeType="1"/>
          </p:cNvSpPr>
          <p:nvPr/>
        </p:nvSpPr>
        <p:spPr bwMode="auto">
          <a:xfrm>
            <a:off x="1901825" y="3017188"/>
            <a:ext cx="4648200" cy="868363"/>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0490" name="Rectangle 9"/>
          <p:cNvSpPr>
            <a:spLocks noChangeArrowheads="1"/>
          </p:cNvSpPr>
          <p:nvPr/>
        </p:nvSpPr>
        <p:spPr bwMode="auto">
          <a:xfrm>
            <a:off x="1641475" y="2667938"/>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002060"/>
                </a:solidFill>
                <a:latin typeface="华康俪金黑W8(P)" pitchFamily="34" charset="-122"/>
                <a:ea typeface="华康俪金黑W8(P)" pitchFamily="34" charset="-122"/>
              </a:rPr>
              <a:t>A</a:t>
            </a:r>
          </a:p>
        </p:txBody>
      </p:sp>
      <p:sp>
        <p:nvSpPr>
          <p:cNvPr id="20491" name="Rectangle 10"/>
          <p:cNvSpPr>
            <a:spLocks noChangeArrowheads="1"/>
          </p:cNvSpPr>
          <p:nvPr/>
        </p:nvSpPr>
        <p:spPr bwMode="auto">
          <a:xfrm>
            <a:off x="6464300" y="2667938"/>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002060"/>
                </a:solidFill>
                <a:latin typeface="华康俪金黑W8(P)" pitchFamily="34" charset="-122"/>
                <a:ea typeface="华康俪金黑W8(P)" pitchFamily="34" charset="-122"/>
              </a:rPr>
              <a:t>B</a:t>
            </a:r>
          </a:p>
        </p:txBody>
      </p:sp>
      <p:sp>
        <p:nvSpPr>
          <p:cNvPr id="20492" name="Line 11"/>
          <p:cNvSpPr>
            <a:spLocks noChangeShapeType="1"/>
          </p:cNvSpPr>
          <p:nvPr/>
        </p:nvSpPr>
        <p:spPr bwMode="auto">
          <a:xfrm flipH="1">
            <a:off x="1779588" y="3360088"/>
            <a:ext cx="6350" cy="1090613"/>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0493" name="Rectangle 12"/>
          <p:cNvSpPr>
            <a:spLocks noChangeArrowheads="1"/>
          </p:cNvSpPr>
          <p:nvPr/>
        </p:nvSpPr>
        <p:spPr bwMode="auto">
          <a:xfrm>
            <a:off x="1560513" y="3691876"/>
            <a:ext cx="256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i="1">
                <a:solidFill>
                  <a:srgbClr val="333399"/>
                </a:solidFill>
                <a:latin typeface="华康俪金黑W8(P)" pitchFamily="34" charset="-122"/>
                <a:ea typeface="华康俪金黑W8(P)" pitchFamily="34" charset="-122"/>
              </a:rPr>
              <a:t>t</a:t>
            </a:r>
          </a:p>
        </p:txBody>
      </p:sp>
      <p:grpSp>
        <p:nvGrpSpPr>
          <p:cNvPr id="2" name="Group 15"/>
          <p:cNvGrpSpPr>
            <a:grpSpLocks/>
          </p:cNvGrpSpPr>
          <p:nvPr/>
        </p:nvGrpSpPr>
        <p:grpSpPr bwMode="auto">
          <a:xfrm>
            <a:off x="5340350" y="3012426"/>
            <a:ext cx="965200" cy="793750"/>
            <a:chOff x="3364" y="411"/>
            <a:chExt cx="608" cy="500"/>
          </a:xfrm>
          <a:solidFill>
            <a:srgbClr val="C00000"/>
          </a:solidFill>
        </p:grpSpPr>
        <p:sp>
          <p:nvSpPr>
            <p:cNvPr id="20516"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20517"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grpSp>
      <p:sp>
        <p:nvSpPr>
          <p:cNvPr id="15381" name="Text Box 39"/>
          <p:cNvSpPr txBox="1">
            <a:spLocks noChangeArrowheads="1"/>
          </p:cNvSpPr>
          <p:nvPr/>
        </p:nvSpPr>
        <p:spPr bwMode="auto">
          <a:xfrm>
            <a:off x="6608405" y="4141138"/>
            <a:ext cx="2339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zh-CN" altLang="en-US" sz="2400" dirty="0">
                <a:solidFill>
                  <a:srgbClr val="002060"/>
                </a:solidFill>
                <a:latin typeface="华康俪金黑W8(P)" pitchFamily="34" charset="-122"/>
                <a:ea typeface="华康俪金黑W8(P)" pitchFamily="34" charset="-122"/>
              </a:rPr>
              <a:t>单程端到</a:t>
            </a:r>
            <a:r>
              <a:rPr lang="zh-CN" altLang="en-US" sz="2400" dirty="0" smtClean="0">
                <a:solidFill>
                  <a:srgbClr val="002060"/>
                </a:solidFill>
                <a:latin typeface="华康俪金黑W8(P)" pitchFamily="34" charset="-122"/>
                <a:ea typeface="华康俪金黑W8(P)" pitchFamily="34" charset="-122"/>
              </a:rPr>
              <a:t>端</a:t>
            </a:r>
            <a:endParaRPr lang="zh-CN" altLang="en-US" sz="2400" dirty="0">
              <a:solidFill>
                <a:srgbClr val="002060"/>
              </a:solidFill>
              <a:latin typeface="华康俪金黑W8(P)" pitchFamily="34" charset="-122"/>
              <a:ea typeface="华康俪金黑W8(P)" pitchFamily="34" charset="-122"/>
            </a:endParaRPr>
          </a:p>
          <a:p>
            <a:pPr algn="ctr" eaLnBrk="1" hangingPunct="1"/>
            <a:r>
              <a:rPr lang="zh-CN" altLang="en-US" sz="2400" dirty="0">
                <a:solidFill>
                  <a:srgbClr val="002060"/>
                </a:solidFill>
                <a:latin typeface="华康俪金黑W8(P)" pitchFamily="34" charset="-122"/>
                <a:ea typeface="华康俪金黑W8(P)" pitchFamily="34" charset="-122"/>
              </a:rPr>
              <a:t>传播时延记为</a:t>
            </a:r>
            <a:r>
              <a:rPr lang="zh-CN" altLang="en-US" sz="2400" b="1" i="1" dirty="0">
                <a:solidFill>
                  <a:srgbClr val="002060"/>
                </a:solidFill>
                <a:latin typeface="华康俪金黑W8(P)" pitchFamily="34" charset="-122"/>
                <a:ea typeface="华康俪金黑W8(P)" pitchFamily="34" charset="-122"/>
                <a:sym typeface="Symbol" pitchFamily="18" charset="2"/>
              </a:rPr>
              <a:t></a:t>
            </a:r>
            <a:r>
              <a:rPr lang="zh-CN" altLang="en-US" sz="2400" dirty="0">
                <a:solidFill>
                  <a:srgbClr val="002060"/>
                </a:solidFill>
                <a:latin typeface="华康俪金黑W8(P)" pitchFamily="34" charset="-122"/>
                <a:ea typeface="华康俪金黑W8(P)" pitchFamily="34" charset="-122"/>
              </a:rPr>
              <a:t> </a:t>
            </a:r>
          </a:p>
        </p:txBody>
      </p:sp>
      <p:sp>
        <p:nvSpPr>
          <p:cNvPr id="43" name="平行四边形 42"/>
          <p:cNvSpPr/>
          <p:nvPr/>
        </p:nvSpPr>
        <p:spPr>
          <a:xfrm rot="16200000" flipV="1">
            <a:off x="3096419" y="2587769"/>
            <a:ext cx="2286000" cy="4643438"/>
          </a:xfrm>
          <a:prstGeom prst="parallelogram">
            <a:avLst>
              <a:gd name="adj" fmla="val 38441"/>
            </a:avLst>
          </a:prstGeom>
          <a:solidFill>
            <a:schemeClr val="accent2">
              <a:lumMod val="60000"/>
              <a:lumOff val="40000"/>
              <a:alpha val="58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674830" name="Line 14"/>
          <p:cNvSpPr>
            <a:spLocks noChangeShapeType="1"/>
          </p:cNvSpPr>
          <p:nvPr/>
        </p:nvSpPr>
        <p:spPr bwMode="auto">
          <a:xfrm flipH="1">
            <a:off x="1897063" y="3749026"/>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4" name="组合 3"/>
          <p:cNvGrpSpPr/>
          <p:nvPr/>
        </p:nvGrpSpPr>
        <p:grpSpPr>
          <a:xfrm>
            <a:off x="6615112" y="3733151"/>
            <a:ext cx="1245293" cy="400110"/>
            <a:chOff x="6615112" y="3516313"/>
            <a:chExt cx="1245293" cy="400110"/>
          </a:xfrm>
        </p:grpSpPr>
        <p:sp>
          <p:nvSpPr>
            <p:cNvPr id="20506" name="Line 35"/>
            <p:cNvSpPr>
              <a:spLocks noChangeShapeType="1"/>
            </p:cNvSpPr>
            <p:nvPr/>
          </p:nvSpPr>
          <p:spPr bwMode="auto">
            <a:xfrm flipH="1">
              <a:off x="6615112" y="3673476"/>
              <a:ext cx="414338"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华康俪金黑W8(P)" pitchFamily="34" charset="-122"/>
                <a:ea typeface="华康俪金黑W8(P)" pitchFamily="34" charset="-122"/>
              </a:endParaRPr>
            </a:p>
          </p:txBody>
        </p:sp>
        <p:sp>
          <p:nvSpPr>
            <p:cNvPr id="20507" name="Text Box 36"/>
            <p:cNvSpPr txBox="1">
              <a:spLocks noChangeArrowheads="1"/>
            </p:cNvSpPr>
            <p:nvPr/>
          </p:nvSpPr>
          <p:spPr bwMode="auto">
            <a:xfrm>
              <a:off x="7000874" y="3516313"/>
              <a:ext cx="85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  t</a:t>
              </a:r>
              <a:r>
                <a:rPr kumimoji="1" lang="en-US" altLang="zh-CN" dirty="0">
                  <a:solidFill>
                    <a:srgbClr val="002060"/>
                  </a:solidFill>
                  <a:latin typeface="华康俪金黑W8(P)" pitchFamily="34" charset="-122"/>
                  <a:ea typeface="华康俪金黑W8(P)" pitchFamily="34" charset="-122"/>
                </a:rPr>
                <a:t> </a:t>
              </a:r>
              <a:r>
                <a:rPr kumimoji="1" lang="en-US" altLang="zh-CN" dirty="0" smtClean="0">
                  <a:solidFill>
                    <a:srgbClr val="002060"/>
                  </a:solidFill>
                  <a:latin typeface="华康俪金黑W8(P)" pitchFamily="34" charset="-122"/>
                  <a:ea typeface="华康俪金黑W8(P)" pitchFamily="34" charset="-122"/>
                  <a:sym typeface="Symbol"/>
                </a:rPr>
                <a:t></a:t>
              </a:r>
              <a:r>
                <a:rPr kumimoji="1" lang="en-US" altLang="zh-CN" dirty="0" smtClean="0">
                  <a:solidFill>
                    <a:srgbClr val="002060"/>
                  </a:solidFill>
                  <a:latin typeface="华康俪金黑W8(P)" pitchFamily="34" charset="-122"/>
                  <a:ea typeface="华康俪金黑W8(P)" pitchFamily="34" charset="-122"/>
                </a:rPr>
                <a:t> </a:t>
              </a:r>
              <a:r>
                <a:rPr kumimoji="1" lang="en-US" altLang="zh-CN" i="1" dirty="0">
                  <a:solidFill>
                    <a:srgbClr val="002060"/>
                  </a:solidFill>
                  <a:latin typeface="华康俪金黑W8(P)" pitchFamily="34" charset="-122"/>
                  <a:ea typeface="华康俪金黑W8(P)" pitchFamily="34" charset="-122"/>
                  <a:sym typeface="Symbol" pitchFamily="18" charset="2"/>
                </a:rPr>
                <a:t></a:t>
              </a:r>
            </a:p>
          </p:txBody>
        </p:sp>
      </p:grpSp>
      <p:sp>
        <p:nvSpPr>
          <p:cNvPr id="20503" name="Text Box 37"/>
          <p:cNvSpPr txBox="1">
            <a:spLocks noChangeArrowheads="1"/>
          </p:cNvSpPr>
          <p:nvPr/>
        </p:nvSpPr>
        <p:spPr bwMode="auto">
          <a:xfrm>
            <a:off x="779463" y="2782238"/>
            <a:ext cx="704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t</a:t>
            </a:r>
            <a:r>
              <a:rPr kumimoji="1" lang="en-US" altLang="zh-CN" dirty="0">
                <a:solidFill>
                  <a:srgbClr val="002060"/>
                </a:solidFill>
                <a:latin typeface="华康俪金黑W8(P)" pitchFamily="34" charset="-122"/>
                <a:ea typeface="华康俪金黑W8(P)" pitchFamily="34" charset="-122"/>
              </a:rPr>
              <a:t> = 0</a:t>
            </a:r>
            <a:endParaRPr kumimoji="1" lang="en-US" altLang="zh-CN" baseline="30000" dirty="0">
              <a:solidFill>
                <a:srgbClr val="002060"/>
              </a:solidFill>
              <a:latin typeface="华康俪金黑W8(P)" pitchFamily="34" charset="-122"/>
              <a:ea typeface="华康俪金黑W8(P)" pitchFamily="34" charset="-122"/>
            </a:endParaRPr>
          </a:p>
        </p:txBody>
      </p:sp>
      <p:sp>
        <p:nvSpPr>
          <p:cNvPr id="20504" name="Line 38"/>
          <p:cNvSpPr>
            <a:spLocks noChangeShapeType="1"/>
          </p:cNvSpPr>
          <p:nvPr/>
        </p:nvSpPr>
        <p:spPr bwMode="auto">
          <a:xfrm>
            <a:off x="1449388" y="2987026"/>
            <a:ext cx="412750"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华康俪金黑W8(P)" pitchFamily="34" charset="-122"/>
              <a:ea typeface="华康俪金黑W8(P)" pitchFamily="34" charset="-122"/>
            </a:endParaRPr>
          </a:p>
        </p:txBody>
      </p:sp>
      <p:sp>
        <p:nvSpPr>
          <p:cNvPr id="20488" name="Line 7"/>
          <p:cNvSpPr>
            <a:spLocks noChangeShapeType="1"/>
          </p:cNvSpPr>
          <p:nvPr/>
        </p:nvSpPr>
        <p:spPr bwMode="auto">
          <a:xfrm>
            <a:off x="1897063" y="3017188"/>
            <a:ext cx="0" cy="3436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0494" name="Line 13"/>
          <p:cNvSpPr>
            <a:spLocks noChangeShapeType="1"/>
          </p:cNvSpPr>
          <p:nvPr/>
        </p:nvSpPr>
        <p:spPr bwMode="auto">
          <a:xfrm>
            <a:off x="6569075" y="3006076"/>
            <a:ext cx="0" cy="3448074"/>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3" name="矩形 2"/>
          <p:cNvSpPr/>
          <p:nvPr/>
        </p:nvSpPr>
        <p:spPr>
          <a:xfrm>
            <a:off x="-11125744" y="2346864"/>
            <a:ext cx="13002969" cy="198000"/>
          </a:xfrm>
          <a:prstGeom prst="rect">
            <a:avLst/>
          </a:prstGeom>
          <a:solidFill>
            <a:schemeClr val="accent1">
              <a:lumMod val="40000"/>
              <a:lumOff val="6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康俪金黑W8(P)" pitchFamily="34" charset="-122"/>
              <a:ea typeface="华康俪金黑W8(P)" pitchFamily="34" charset="-122"/>
            </a:endParaRPr>
          </a:p>
        </p:txBody>
      </p:sp>
      <p:sp>
        <p:nvSpPr>
          <p:cNvPr id="38" name="矩形 37"/>
          <p:cNvSpPr/>
          <p:nvPr/>
        </p:nvSpPr>
        <p:spPr>
          <a:xfrm>
            <a:off x="6550422" y="2324966"/>
            <a:ext cx="9830890" cy="198000"/>
          </a:xfrm>
          <a:prstGeom prst="rect">
            <a:avLst/>
          </a:prstGeom>
          <a:solidFill>
            <a:schemeClr val="accent2">
              <a:lumMod val="60000"/>
              <a:lumOff val="40000"/>
              <a:alpha val="58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康俪金黑W8(P)" pitchFamily="34" charset="-122"/>
              <a:ea typeface="华康俪金黑W8(P)" pitchFamily="34" charset="-122"/>
            </a:endParaRPr>
          </a:p>
        </p:txBody>
      </p:sp>
      <p:sp>
        <p:nvSpPr>
          <p:cNvPr id="5" name="矩形 4"/>
          <p:cNvSpPr/>
          <p:nvPr/>
        </p:nvSpPr>
        <p:spPr>
          <a:xfrm>
            <a:off x="-381804" y="1801394"/>
            <a:ext cx="2258690"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41" name="矩形 40"/>
          <p:cNvSpPr/>
          <p:nvPr/>
        </p:nvSpPr>
        <p:spPr>
          <a:xfrm>
            <a:off x="6547034" y="1803126"/>
            <a:ext cx="2596966"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pic>
        <p:nvPicPr>
          <p:cNvPr id="4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8054" y="2201407"/>
            <a:ext cx="460095" cy="504056"/>
          </a:xfrm>
          <a:prstGeom prst="rect">
            <a:avLst/>
          </a:prstGeom>
          <a:solidFill>
            <a:schemeClr val="bg1"/>
          </a:solidFill>
          <a:ln>
            <a:noFill/>
          </a:ln>
          <a:extLst/>
        </p:spPr>
      </p:pic>
      <p:pic>
        <p:nvPicPr>
          <p:cNvPr id="4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0422" y="2205678"/>
            <a:ext cx="460095" cy="504056"/>
          </a:xfrm>
          <a:prstGeom prst="rect">
            <a:avLst/>
          </a:prstGeom>
          <a:solidFill>
            <a:schemeClr val="bg1"/>
          </a:solidFill>
          <a:ln>
            <a:noFill/>
          </a:ln>
          <a:extLst/>
        </p:spPr>
      </p:pic>
      <p:cxnSp>
        <p:nvCxnSpPr>
          <p:cNvPr id="48" name="直接连接符 47"/>
          <p:cNvCxnSpPr/>
          <p:nvPr/>
        </p:nvCxnSpPr>
        <p:spPr>
          <a:xfrm flipH="1" flipV="1">
            <a:off x="6780469" y="2061662"/>
            <a:ext cx="1"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638101" y="2061662"/>
            <a:ext cx="1" cy="139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55576" y="2061662"/>
            <a:ext cx="770485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84440" y="2997766"/>
            <a:ext cx="2395288" cy="802234"/>
            <a:chOff x="6552220" y="2636482"/>
            <a:chExt cx="2395288" cy="802234"/>
          </a:xfrm>
        </p:grpSpPr>
        <p:cxnSp>
          <p:nvCxnSpPr>
            <p:cNvPr id="55" name="直接连接符 54"/>
            <p:cNvCxnSpPr>
              <a:stCxn id="57" idx="2"/>
            </p:cNvCxnSpPr>
            <p:nvPr/>
          </p:nvCxnSpPr>
          <p:spPr>
            <a:xfrm>
              <a:off x="8095562" y="2999144"/>
              <a:ext cx="0" cy="404767"/>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flipH="1">
              <a:off x="6552220" y="3330704"/>
              <a:ext cx="108012" cy="108012"/>
            </a:xfrm>
            <a:prstGeom prst="ellipse">
              <a:avLst/>
            </a:prstGeom>
            <a:solidFill>
              <a:schemeClr val="accent2">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7" name="矩形 56"/>
            <p:cNvSpPr/>
            <p:nvPr/>
          </p:nvSpPr>
          <p:spPr>
            <a:xfrm flipH="1">
              <a:off x="7243616" y="2636482"/>
              <a:ext cx="1703892" cy="362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发送数据</a:t>
              </a:r>
              <a:endParaRPr lang="zh-CN" altLang="en-US" sz="2000" b="1" dirty="0">
                <a:latin typeface="微软雅黑" pitchFamily="34" charset="-122"/>
                <a:ea typeface="微软雅黑" pitchFamily="34" charset="-122"/>
              </a:endParaRPr>
            </a:p>
          </p:txBody>
        </p:sp>
        <p:cxnSp>
          <p:nvCxnSpPr>
            <p:cNvPr id="63" name="直接连接符 62"/>
            <p:cNvCxnSpPr/>
            <p:nvPr/>
          </p:nvCxnSpPr>
          <p:spPr>
            <a:xfrm flipH="1">
              <a:off x="6608405" y="3403752"/>
              <a:ext cx="1487157"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84977" y="4585464"/>
            <a:ext cx="1507487" cy="1406158"/>
            <a:chOff x="87347" y="4410824"/>
            <a:chExt cx="1507487" cy="1406158"/>
          </a:xfrm>
        </p:grpSpPr>
        <p:cxnSp>
          <p:nvCxnSpPr>
            <p:cNvPr id="72" name="直接连接符 71"/>
            <p:cNvCxnSpPr/>
            <p:nvPr/>
          </p:nvCxnSpPr>
          <p:spPr>
            <a:xfrm>
              <a:off x="728541" y="4473571"/>
              <a:ext cx="0" cy="531571"/>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flipH="1">
              <a:off x="1486822" y="4410824"/>
              <a:ext cx="108012" cy="108012"/>
            </a:xfrm>
            <a:prstGeom prst="ellipse">
              <a:avLst/>
            </a:prstGeom>
            <a:solidFill>
              <a:srgbClr val="6633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4" name="矩形 73"/>
            <p:cNvSpPr/>
            <p:nvPr/>
          </p:nvSpPr>
          <p:spPr>
            <a:xfrm flipH="1">
              <a:off x="87347" y="5013176"/>
              <a:ext cx="1285821" cy="80380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75" name="直接连接符 74"/>
            <p:cNvCxnSpPr/>
            <p:nvPr/>
          </p:nvCxnSpPr>
          <p:spPr>
            <a:xfrm flipH="1">
              <a:off x="713606" y="4473571"/>
              <a:ext cx="814338" cy="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1619672" y="332656"/>
            <a:ext cx="6723756" cy="2158179"/>
            <a:chOff x="1578351" y="636337"/>
            <a:chExt cx="6723756" cy="2158179"/>
          </a:xfrm>
        </p:grpSpPr>
        <p:sp>
          <p:nvSpPr>
            <p:cNvPr id="94" name="平行四边形 1"/>
            <p:cNvSpPr/>
            <p:nvPr/>
          </p:nvSpPr>
          <p:spPr>
            <a:xfrm rot="530933">
              <a:off x="1578351" y="636337"/>
              <a:ext cx="6723756" cy="2158179"/>
            </a:xfrm>
            <a:custGeom>
              <a:avLst/>
              <a:gdLst>
                <a:gd name="connsiteX0" fmla="*/ 0 w 3255214"/>
                <a:gd name="connsiteY0" fmla="*/ 1368152 h 1368152"/>
                <a:gd name="connsiteX1" fmla="*/ 0 w 3255214"/>
                <a:gd name="connsiteY1" fmla="*/ 0 h 1368152"/>
                <a:gd name="connsiteX2" fmla="*/ 3255214 w 3255214"/>
                <a:gd name="connsiteY2" fmla="*/ 0 h 1368152"/>
                <a:gd name="connsiteX3" fmla="*/ 3255214 w 3255214"/>
                <a:gd name="connsiteY3" fmla="*/ 1368152 h 1368152"/>
                <a:gd name="connsiteX4" fmla="*/ 0 w 3255214"/>
                <a:gd name="connsiteY4" fmla="*/ 1368152 h 1368152"/>
                <a:gd name="connsiteX0" fmla="*/ 0 w 3255214"/>
                <a:gd name="connsiteY0" fmla="*/ 2695507 h 2695507"/>
                <a:gd name="connsiteX1" fmla="*/ 0 w 3255214"/>
                <a:gd name="connsiteY1" fmla="*/ 1327355 h 2695507"/>
                <a:gd name="connsiteX2" fmla="*/ 3255214 w 3255214"/>
                <a:gd name="connsiteY2" fmla="*/ 0 h 2695507"/>
                <a:gd name="connsiteX3" fmla="*/ 3255214 w 3255214"/>
                <a:gd name="connsiteY3" fmla="*/ 2695507 h 2695507"/>
                <a:gd name="connsiteX4" fmla="*/ 0 w 3255214"/>
                <a:gd name="connsiteY4" fmla="*/ 2695507 h 2695507"/>
                <a:gd name="connsiteX0" fmla="*/ 0 w 3255214"/>
                <a:gd name="connsiteY0" fmla="*/ 2695507 h 2695507"/>
                <a:gd name="connsiteX1" fmla="*/ 0 w 3255214"/>
                <a:gd name="connsiteY1" fmla="*/ 1327355 h 2695507"/>
                <a:gd name="connsiteX2" fmla="*/ 3255214 w 3255214"/>
                <a:gd name="connsiteY2" fmla="*/ 0 h 2695507"/>
                <a:gd name="connsiteX3" fmla="*/ 3255214 w 3255214"/>
                <a:gd name="connsiteY3" fmla="*/ 1427146 h 2695507"/>
                <a:gd name="connsiteX4" fmla="*/ 0 w 3255214"/>
                <a:gd name="connsiteY4" fmla="*/ 2695507 h 269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214" h="2695507">
                  <a:moveTo>
                    <a:pt x="0" y="2695507"/>
                  </a:moveTo>
                  <a:lnTo>
                    <a:pt x="0" y="1327355"/>
                  </a:lnTo>
                  <a:lnTo>
                    <a:pt x="3255214" y="0"/>
                  </a:lnTo>
                  <a:lnTo>
                    <a:pt x="3255214" y="1427146"/>
                  </a:lnTo>
                  <a:lnTo>
                    <a:pt x="0" y="2695507"/>
                  </a:lnTo>
                  <a:close/>
                </a:path>
              </a:pathLst>
            </a:custGeom>
            <a:gradFill flip="none" rotWithShape="1">
              <a:gsLst>
                <a:gs pos="100000">
                  <a:schemeClr val="accent5">
                    <a:lumMod val="50000"/>
                  </a:schemeClr>
                </a:gs>
                <a:gs pos="0">
                  <a:schemeClr val="accent5">
                    <a:lumMod val="50000"/>
                  </a:schemeClr>
                </a:gs>
                <a:gs pos="8000">
                  <a:schemeClr val="accent5">
                    <a:lumMod val="75000"/>
                  </a:schemeClr>
                </a:gs>
                <a:gs pos="93000">
                  <a:schemeClr val="accent5">
                    <a:lumMod val="75000"/>
                  </a:schemeClr>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微软雅黑" pitchFamily="34" charset="-122"/>
                <a:ea typeface="微软雅黑" pitchFamily="34" charset="-122"/>
              </a:endParaRPr>
            </a:p>
          </p:txBody>
        </p:sp>
        <p:sp>
          <p:nvSpPr>
            <p:cNvPr id="95" name="矩形 94"/>
            <p:cNvSpPr/>
            <p:nvPr/>
          </p:nvSpPr>
          <p:spPr>
            <a:xfrm>
              <a:off x="1835696" y="1196752"/>
              <a:ext cx="6374842" cy="1077218"/>
            </a:xfrm>
            <a:prstGeom prst="rect">
              <a:avLst/>
            </a:prstGeom>
          </p:spPr>
          <p:txBody>
            <a:bodyPr wrap="square">
              <a:spAutoFit/>
            </a:bodyPr>
            <a:lstStyle/>
            <a:p>
              <a:pPr>
                <a:defRPr/>
              </a:pPr>
              <a:r>
                <a:rPr lang="zh-CN" altLang="en-US" sz="3200" b="1" dirty="0">
                  <a:solidFill>
                    <a:schemeClr val="bg1"/>
                  </a:solidFill>
                  <a:latin typeface="微软雅黑" pitchFamily="34" charset="-122"/>
                  <a:ea typeface="微软雅黑" pitchFamily="34" charset="-122"/>
                </a:rPr>
                <a:t>在开始发送数据后的</a:t>
              </a:r>
              <a:r>
                <a:rPr lang="zh-CN" altLang="en-US" sz="3200" b="1" i="1" dirty="0">
                  <a:solidFill>
                    <a:srgbClr val="FF0000"/>
                  </a:solidFill>
                  <a:latin typeface="微软雅黑" pitchFamily="34" charset="-122"/>
                  <a:ea typeface="微软雅黑" pitchFamily="34" charset="-122"/>
                  <a:sym typeface="Symbol" pitchFamily="18" charset="2"/>
                </a:rPr>
                <a:t></a:t>
              </a:r>
              <a:r>
                <a:rPr lang="zh-CN" altLang="en-US" sz="3200" b="1" dirty="0">
                  <a:solidFill>
                    <a:srgbClr val="56E8FC"/>
                  </a:solidFill>
                  <a:latin typeface="微软雅黑" pitchFamily="34" charset="-122"/>
                  <a:ea typeface="微软雅黑" pitchFamily="34" charset="-122"/>
                </a:rPr>
                <a:t> </a:t>
              </a:r>
              <a:r>
                <a:rPr lang="zh-CN" altLang="en-US" sz="3200" b="1" dirty="0">
                  <a:solidFill>
                    <a:schemeClr val="bg1"/>
                  </a:solidFill>
                  <a:latin typeface="微软雅黑" pitchFamily="34" charset="-122"/>
                  <a:ea typeface="微软雅黑" pitchFamily="34" charset="-122"/>
                </a:rPr>
                <a:t>时间内可能会有其它站点发送数据而导致冲突</a:t>
              </a:r>
            </a:p>
          </p:txBody>
        </p:sp>
      </p:grpSp>
      <p:grpSp>
        <p:nvGrpSpPr>
          <p:cNvPr id="98" name="组合 97"/>
          <p:cNvGrpSpPr/>
          <p:nvPr/>
        </p:nvGrpSpPr>
        <p:grpSpPr>
          <a:xfrm>
            <a:off x="4591432" y="3929575"/>
            <a:ext cx="1981934" cy="1227617"/>
            <a:chOff x="6610089" y="5071705"/>
            <a:chExt cx="1981934" cy="1227617"/>
          </a:xfrm>
        </p:grpSpPr>
        <p:sp>
          <p:nvSpPr>
            <p:cNvPr id="99" name="椭圆 98"/>
            <p:cNvSpPr/>
            <p:nvPr/>
          </p:nvSpPr>
          <p:spPr>
            <a:xfrm flipH="1">
              <a:off x="8484011" y="5071705"/>
              <a:ext cx="108012" cy="108012"/>
            </a:xfrm>
            <a:prstGeom prst="ellipse">
              <a:avLst/>
            </a:prstGeom>
            <a:solidFill>
              <a:schemeClr val="accent3">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00" name="矩形 99"/>
            <p:cNvSpPr/>
            <p:nvPr/>
          </p:nvSpPr>
          <p:spPr>
            <a:xfrm flipH="1">
              <a:off x="6610089" y="5495516"/>
              <a:ext cx="1285821" cy="8038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101" name="直接连接符 100"/>
            <p:cNvCxnSpPr/>
            <p:nvPr/>
          </p:nvCxnSpPr>
          <p:spPr>
            <a:xfrm flipH="1">
              <a:off x="7746496" y="5886001"/>
              <a:ext cx="411024" cy="1141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8157520" y="5178480"/>
              <a:ext cx="390160" cy="70752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248229" y="201891"/>
            <a:ext cx="499851" cy="4739277"/>
            <a:chOff x="248229" y="201891"/>
            <a:chExt cx="499851" cy="4739277"/>
          </a:xfrm>
        </p:grpSpPr>
        <p:sp>
          <p:nvSpPr>
            <p:cNvPr id="70" name="矩形 69"/>
            <p:cNvSpPr/>
            <p:nvPr/>
          </p:nvSpPr>
          <p:spPr>
            <a:xfrm>
              <a:off x="252875" y="201891"/>
              <a:ext cx="396194" cy="1428891"/>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71" name="等腰三角形 70"/>
            <p:cNvSpPr/>
            <p:nvPr/>
          </p:nvSpPr>
          <p:spPr>
            <a:xfrm rot="5400000">
              <a:off x="597471" y="960320"/>
              <a:ext cx="202208" cy="99011"/>
            </a:xfrm>
            <a:prstGeom prs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76" name="矩形 75"/>
            <p:cNvSpPr/>
            <p:nvPr/>
          </p:nvSpPr>
          <p:spPr>
            <a:xfrm>
              <a:off x="252875" y="1630782"/>
              <a:ext cx="396194" cy="309436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77" name="标题 1"/>
            <p:cNvSpPr txBox="1">
              <a:spLocks/>
            </p:cNvSpPr>
            <p:nvPr/>
          </p:nvSpPr>
          <p:spPr>
            <a:xfrm>
              <a:off x="248229" y="548680"/>
              <a:ext cx="360040" cy="1008112"/>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第五讲</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8" name="标题 1"/>
            <p:cNvSpPr txBox="1">
              <a:spLocks/>
            </p:cNvSpPr>
            <p:nvPr/>
          </p:nvSpPr>
          <p:spPr>
            <a:xfrm>
              <a:off x="250258" y="1700808"/>
              <a:ext cx="360040" cy="3240360"/>
            </a:xfrm>
            <a:prstGeom prst="rect">
              <a:avLst/>
            </a:prstGeom>
          </p:spPr>
          <p:txBody>
            <a:bodyPr/>
            <a:lstStyle>
              <a:lvl1pPr algn="l" defTabSz="914400" rtl="0" eaLnBrk="1" latinLnBrk="0" hangingPunct="1">
                <a:spcBef>
                  <a:spcPct val="0"/>
                </a:spcBef>
                <a:buNone/>
                <a:defRPr sz="3200" kern="1200">
                  <a:solidFill>
                    <a:schemeClr val="tx1"/>
                  </a:solidFill>
                  <a:latin typeface="华康俪金黑W8" panose="020B0809000000000000" pitchFamily="49" charset="-122"/>
                  <a:ea typeface="华康俪金黑W8" panose="020B0809000000000000" pitchFamily="49" charset="-122"/>
                  <a:cs typeface="+mj-cs"/>
                </a:defRPr>
              </a:lvl1pPr>
            </a:lstStyle>
            <a:p>
              <a:pPr>
                <a:lnSpc>
                  <a:spcPts val="1700"/>
                </a:lnSpc>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载波监听多址接入 </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冲突检测</a:t>
              </a:r>
              <a:endParaRPr lang="en-US" altLang="zh-CN" sz="1600" dirty="0" smtClean="0">
                <a:solidFill>
                  <a:schemeClr val="bg1">
                    <a:lumMod val="95000"/>
                  </a:schemeClr>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264559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4824"/>
                                        </p:tgtEl>
                                        <p:attrNameLst>
                                          <p:attrName>style.visibility</p:attrName>
                                        </p:attrNameLst>
                                      </p:cBhvr>
                                      <p:to>
                                        <p:strVal val="visible"/>
                                      </p:to>
                                    </p:set>
                                    <p:animEffect transition="in" filter="wipe(left)">
                                      <p:cBhvr>
                                        <p:cTn id="7" dur="5000"/>
                                        <p:tgtEl>
                                          <p:spTgt spid="6748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up)">
                                      <p:cBhvr>
                                        <p:cTn id="10" dur="17000"/>
                                        <p:tgtEl>
                                          <p:spTgt spid="42"/>
                                        </p:tgtEl>
                                      </p:cBhvr>
                                    </p:animEffect>
                                  </p:childTnLst>
                                </p:cTn>
                              </p:par>
                              <p:par>
                                <p:cTn id="11" presetID="22" presetClass="entr" presetSubtype="2" fill="hold" grpId="0" nodeType="withEffect">
                                  <p:stCondLst>
                                    <p:cond delay="4000"/>
                                  </p:stCondLst>
                                  <p:childTnLst>
                                    <p:set>
                                      <p:cBhvr>
                                        <p:cTn id="12" dur="1" fill="hold">
                                          <p:stCondLst>
                                            <p:cond delay="0"/>
                                          </p:stCondLst>
                                        </p:cTn>
                                        <p:tgtEl>
                                          <p:spTgt spid="674830"/>
                                        </p:tgtEl>
                                        <p:attrNameLst>
                                          <p:attrName>style.visibility</p:attrName>
                                        </p:attrNameLst>
                                      </p:cBhvr>
                                      <p:to>
                                        <p:strVal val="visible"/>
                                      </p:to>
                                    </p:set>
                                    <p:animEffect transition="in" filter="wipe(right)">
                                      <p:cBhvr>
                                        <p:cTn id="13" dur="5000"/>
                                        <p:tgtEl>
                                          <p:spTgt spid="674830"/>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12000"/>
                                        <p:tgtEl>
                                          <p:spTgt spid="43"/>
                                        </p:tgtEl>
                                      </p:cBhvr>
                                    </p:animEffect>
                                  </p:childTnLst>
                                </p:cTn>
                              </p:par>
                              <p:par>
                                <p:cTn id="17" presetID="63" presetClass="path" presetSubtype="0" fill="hold" grpId="0" nodeType="withEffect">
                                  <p:stCondLst>
                                    <p:cond delay="0"/>
                                  </p:stCondLst>
                                  <p:childTnLst>
                                    <p:animMotion origin="layout" path="M -3.61111E-6 -1.48148E-6 L 2.03177 -1.48148E-6 " pathEditMode="relative" rAng="0" ptsTypes="AA">
                                      <p:cBhvr>
                                        <p:cTn id="18" dur="17000" fill="hold"/>
                                        <p:tgtEl>
                                          <p:spTgt spid="3"/>
                                        </p:tgtEl>
                                        <p:attrNameLst>
                                          <p:attrName>ppt_x</p:attrName>
                                          <p:attrName>ppt_y</p:attrName>
                                        </p:attrNameLst>
                                      </p:cBhvr>
                                      <p:rCtr x="101580" y="0"/>
                                    </p:animMotion>
                                  </p:childTnLst>
                                </p:cTn>
                              </p:par>
                              <p:par>
                                <p:cTn id="19" presetID="35" presetClass="path" presetSubtype="0" fill="hold" grpId="0" nodeType="withEffect">
                                  <p:stCondLst>
                                    <p:cond delay="4000"/>
                                  </p:stCondLst>
                                  <p:childTnLst>
                                    <p:animMotion origin="layout" path="M 5.55556E-7 0.00417 L -1.61875 0.00417 " pathEditMode="relative" rAng="0" ptsTypes="AA">
                                      <p:cBhvr>
                                        <p:cTn id="20" dur="12000" fill="hold"/>
                                        <p:tgtEl>
                                          <p:spTgt spid="38"/>
                                        </p:tgtEl>
                                        <p:attrNameLst>
                                          <p:attrName>ppt_x</p:attrName>
                                          <p:attrName>ppt_y</p:attrName>
                                        </p:attrNameLst>
                                      </p:cBhvr>
                                      <p:rCtr x="-80937" y="0"/>
                                    </p:animMotion>
                                  </p:childTnLst>
                                </p:cTn>
                              </p:par>
                              <p:par>
                                <p:cTn id="21" presetID="1" presetClass="entr" presetSubtype="0" fill="hold" nodeType="withEffect">
                                  <p:stCondLst>
                                    <p:cond delay="450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8" fill="hold" nodeType="withEffect">
                                  <p:stCondLst>
                                    <p:cond delay="40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38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right)">
                                      <p:cBhvr>
                                        <p:cTn id="43" dur="500"/>
                                        <p:tgtEl>
                                          <p:spTgt spid="31"/>
                                        </p:tgtEl>
                                      </p:cBhvr>
                                    </p:animEffect>
                                  </p:childTnLst>
                                </p:cTn>
                              </p:par>
                              <p:par>
                                <p:cTn id="44" presetID="22" presetClass="entr" presetSubtype="2" fill="hold"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wipe(right)">
                                      <p:cBhvr>
                                        <p:cTn id="4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74824" grpId="0" animBg="1"/>
      <p:bldP spid="15381" grpId="0"/>
      <p:bldP spid="43" grpId="0" animBg="1"/>
      <p:bldP spid="674830" grpId="0" animBg="1"/>
      <p:bldP spid="3"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971600" y="1268760"/>
            <a:ext cx="7801334" cy="4176440"/>
          </a:xfrm>
        </p:spPr>
        <p:txBody>
          <a:bodyPr/>
          <a:lstStyle/>
          <a:p>
            <a:r>
              <a:rPr lang="zh-CN" altLang="en-US" sz="3200" kern="0" dirty="0">
                <a:solidFill>
                  <a:srgbClr val="002060"/>
                </a:solidFill>
                <a:latin typeface="华康俪金黑W8(P)" pitchFamily="34" charset="-122"/>
                <a:ea typeface="华康俪金黑W8(P)" pitchFamily="34" charset="-122"/>
              </a:rPr>
              <a:t>边</a:t>
            </a:r>
            <a:r>
              <a:rPr lang="zh-CN" altLang="en-US" sz="3200" kern="0" dirty="0" smtClean="0">
                <a:solidFill>
                  <a:srgbClr val="002060"/>
                </a:solidFill>
                <a:latin typeface="华康俪金黑W8(P)" pitchFamily="34" charset="-122"/>
                <a:ea typeface="华康俪金黑W8(P)" pitchFamily="34" charset="-122"/>
              </a:rPr>
              <a:t>发送边检测信号</a:t>
            </a:r>
            <a:r>
              <a:rPr lang="zh-CN" altLang="en-US" sz="3200" kern="0" dirty="0">
                <a:solidFill>
                  <a:srgbClr val="002060"/>
                </a:solidFill>
                <a:latin typeface="华康俪金黑W8(P)" pitchFamily="34" charset="-122"/>
                <a:ea typeface="华康俪金黑W8(P)" pitchFamily="34" charset="-122"/>
              </a:rPr>
              <a:t>是否</a:t>
            </a:r>
            <a:r>
              <a:rPr lang="zh-CN" altLang="en-US" sz="3200" kern="0" dirty="0" smtClean="0">
                <a:solidFill>
                  <a:srgbClr val="002060"/>
                </a:solidFill>
                <a:latin typeface="华康俪金黑W8(P)" pitchFamily="34" charset="-122"/>
                <a:ea typeface="华康俪金黑W8(P)" pitchFamily="34" charset="-122"/>
              </a:rPr>
              <a:t>出现叠加</a:t>
            </a:r>
            <a:endParaRPr lang="en-US" altLang="zh-CN" sz="3200" kern="0" dirty="0" smtClean="0">
              <a:solidFill>
                <a:srgbClr val="002060"/>
              </a:solidFill>
              <a:latin typeface="华康俪金黑W8(P)" pitchFamily="34" charset="-122"/>
              <a:ea typeface="华康俪金黑W8(P)" pitchFamily="34" charset="-122"/>
            </a:endParaRPr>
          </a:p>
          <a:p>
            <a:r>
              <a:rPr lang="zh-CN" altLang="en-US" sz="3200" kern="0" dirty="0">
                <a:solidFill>
                  <a:srgbClr val="002060"/>
                </a:solidFill>
                <a:latin typeface="华康俪金黑W8(P)" pitchFamily="34" charset="-122"/>
                <a:ea typeface="华康俪金黑W8(P)" pitchFamily="34" charset="-122"/>
              </a:rPr>
              <a:t>检测到冲突就立即停止</a:t>
            </a:r>
            <a:r>
              <a:rPr lang="zh-CN" altLang="en-US" sz="3200" kern="0" dirty="0" smtClean="0">
                <a:solidFill>
                  <a:srgbClr val="002060"/>
                </a:solidFill>
                <a:latin typeface="华康俪金黑W8(P)" pitchFamily="34" charset="-122"/>
                <a:ea typeface="华康俪金黑W8(P)" pitchFamily="34" charset="-122"/>
              </a:rPr>
              <a:t>发送</a:t>
            </a:r>
            <a:endParaRPr lang="zh-CN" altLang="en-US" sz="3200" dirty="0" smtClean="0">
              <a:solidFill>
                <a:srgbClr val="002060"/>
              </a:solidFill>
              <a:latin typeface="华康俪金黑W8(P)" pitchFamily="34" charset="-122"/>
              <a:ea typeface="华康俪金黑W8(P)" pitchFamily="34" charset="-122"/>
            </a:endParaRPr>
          </a:p>
        </p:txBody>
      </p:sp>
      <p:sp>
        <p:nvSpPr>
          <p:cNvPr id="8" name="Rectangle 2"/>
          <p:cNvSpPr>
            <a:spLocks noGrp="1" noChangeArrowheads="1"/>
          </p:cNvSpPr>
          <p:nvPr>
            <p:ph type="title"/>
          </p:nvPr>
        </p:nvSpPr>
        <p:spPr>
          <a:xfrm>
            <a:off x="755576" y="260648"/>
            <a:ext cx="7992888" cy="648072"/>
          </a:xfrm>
        </p:spPr>
        <p:txBody>
          <a:bodyPr/>
          <a:lstStyle/>
          <a:p>
            <a:r>
              <a:rPr lang="en-US" altLang="zh-CN" dirty="0">
                <a:solidFill>
                  <a:schemeClr val="tx1">
                    <a:lumMod val="95000"/>
                    <a:lumOff val="5000"/>
                  </a:schemeClr>
                </a:solidFill>
                <a:latin typeface="华康俪金黑W8(P)" pitchFamily="34" charset="-122"/>
                <a:ea typeface="华康俪金黑W8(P)" pitchFamily="34" charset="-122"/>
              </a:rPr>
              <a:t>2.</a:t>
            </a:r>
            <a:r>
              <a:rPr lang="zh-CN" altLang="en-US" dirty="0">
                <a:solidFill>
                  <a:schemeClr val="tx1">
                    <a:lumMod val="95000"/>
                    <a:lumOff val="5000"/>
                  </a:schemeClr>
                </a:solidFill>
                <a:latin typeface="华康俪金黑W8(P)" pitchFamily="34" charset="-122"/>
                <a:ea typeface="华康俪金黑W8(P)" pitchFamily="34" charset="-122"/>
              </a:rPr>
              <a:t>冲突检测</a:t>
            </a:r>
            <a:r>
              <a:rPr lang="en-US" altLang="zh-CN" dirty="0">
                <a:solidFill>
                  <a:schemeClr val="tx1">
                    <a:lumMod val="95000"/>
                    <a:lumOff val="5000"/>
                  </a:schemeClr>
                </a:solidFill>
                <a:latin typeface="华康俪金黑W8(P)" pitchFamily="34" charset="-122"/>
                <a:ea typeface="华康俪金黑W8(P)" pitchFamily="34" charset="-122"/>
              </a:rPr>
              <a:t>(</a:t>
            </a:r>
            <a:r>
              <a:rPr lang="en-US" altLang="zh-CN" dirty="0">
                <a:solidFill>
                  <a:srgbClr val="C00000"/>
                </a:solidFill>
                <a:latin typeface="华康俪金黑W8(P)" pitchFamily="34" charset="-122"/>
                <a:ea typeface="华康俪金黑W8(P)" pitchFamily="34" charset="-122"/>
              </a:rPr>
              <a:t>C</a:t>
            </a:r>
            <a:r>
              <a:rPr lang="en-US" altLang="zh-CN" dirty="0">
                <a:solidFill>
                  <a:schemeClr val="tx1">
                    <a:lumMod val="95000"/>
                    <a:lumOff val="5000"/>
                  </a:schemeClr>
                </a:solidFill>
                <a:latin typeface="华康俪金黑W8(P)" pitchFamily="34" charset="-122"/>
                <a:ea typeface="华康俪金黑W8(P)" pitchFamily="34" charset="-122"/>
              </a:rPr>
              <a:t>ollision </a:t>
            </a:r>
            <a:r>
              <a:rPr lang="en-US" altLang="zh-CN" dirty="0">
                <a:solidFill>
                  <a:srgbClr val="C00000"/>
                </a:solidFill>
                <a:latin typeface="华康俪金黑W8(P)" pitchFamily="34" charset="-122"/>
                <a:ea typeface="华康俪金黑W8(P)" pitchFamily="34" charset="-122"/>
              </a:rPr>
              <a:t>D</a:t>
            </a:r>
            <a:r>
              <a:rPr lang="en-US" altLang="zh-CN" dirty="0">
                <a:solidFill>
                  <a:schemeClr val="tx1">
                    <a:lumMod val="95000"/>
                    <a:lumOff val="5000"/>
                  </a:schemeClr>
                </a:solidFill>
                <a:latin typeface="华康俪金黑W8(P)" pitchFamily="34" charset="-122"/>
                <a:ea typeface="华康俪金黑W8(P)" pitchFamily="34" charset="-122"/>
              </a:rPr>
              <a:t>etection)</a:t>
            </a:r>
            <a:endParaRPr lang="zh-CN" altLang="en-US" dirty="0" smtClean="0">
              <a:solidFill>
                <a:schemeClr val="tx1">
                  <a:lumMod val="95000"/>
                  <a:lumOff val="5000"/>
                </a:schemeClr>
              </a:solidFill>
              <a:latin typeface="华康俪金黑W8(P)" pitchFamily="34" charset="-122"/>
              <a:ea typeface="华康俪金黑W8(P)" pitchFamily="34" charset="-122"/>
            </a:endParaRPr>
          </a:p>
        </p:txBody>
      </p:sp>
      <p:sp>
        <p:nvSpPr>
          <p:cNvPr id="37" name="平行四边形 36"/>
          <p:cNvSpPr/>
          <p:nvPr/>
        </p:nvSpPr>
        <p:spPr>
          <a:xfrm rot="16200000">
            <a:off x="3001962" y="1916187"/>
            <a:ext cx="2468563" cy="4643438"/>
          </a:xfrm>
          <a:prstGeom prst="parallelogram">
            <a:avLst>
              <a:gd name="adj" fmla="val 36951"/>
            </a:avLst>
          </a:prstGeom>
          <a:solidFill>
            <a:schemeClr val="accent1">
              <a:lumMod val="20000"/>
              <a:lumOff val="8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38" name="Line 4"/>
          <p:cNvSpPr>
            <a:spLocks noChangeShapeType="1"/>
          </p:cNvSpPr>
          <p:nvPr/>
        </p:nvSpPr>
        <p:spPr bwMode="auto">
          <a:xfrm>
            <a:off x="1908175" y="2981399"/>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39" name="Line 8"/>
          <p:cNvSpPr>
            <a:spLocks noChangeShapeType="1"/>
          </p:cNvSpPr>
          <p:nvPr/>
        </p:nvSpPr>
        <p:spPr bwMode="auto">
          <a:xfrm>
            <a:off x="1901825" y="2986162"/>
            <a:ext cx="4670425" cy="914400"/>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0" name="Rectangle 9"/>
          <p:cNvSpPr>
            <a:spLocks noChangeArrowheads="1"/>
          </p:cNvSpPr>
          <p:nvPr/>
        </p:nvSpPr>
        <p:spPr bwMode="auto">
          <a:xfrm>
            <a:off x="1641475" y="2636912"/>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002060"/>
                </a:solidFill>
                <a:latin typeface="华康俪金黑W8(P)" pitchFamily="34" charset="-122"/>
                <a:ea typeface="华康俪金黑W8(P)" pitchFamily="34" charset="-122"/>
              </a:rPr>
              <a:t>A</a:t>
            </a:r>
          </a:p>
        </p:txBody>
      </p:sp>
      <p:sp>
        <p:nvSpPr>
          <p:cNvPr id="41" name="Rectangle 10"/>
          <p:cNvSpPr>
            <a:spLocks noChangeArrowheads="1"/>
          </p:cNvSpPr>
          <p:nvPr/>
        </p:nvSpPr>
        <p:spPr bwMode="auto">
          <a:xfrm>
            <a:off x="6464300" y="2636912"/>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002060"/>
                </a:solidFill>
                <a:latin typeface="华康俪金黑W8(P)" pitchFamily="34" charset="-122"/>
                <a:ea typeface="华康俪金黑W8(P)" pitchFamily="34" charset="-122"/>
              </a:rPr>
              <a:t>B</a:t>
            </a:r>
          </a:p>
        </p:txBody>
      </p:sp>
      <p:sp>
        <p:nvSpPr>
          <p:cNvPr id="42" name="Line 11"/>
          <p:cNvSpPr>
            <a:spLocks noChangeShapeType="1"/>
          </p:cNvSpPr>
          <p:nvPr/>
        </p:nvSpPr>
        <p:spPr bwMode="auto">
          <a:xfrm flipH="1">
            <a:off x="1779588" y="3329062"/>
            <a:ext cx="6350" cy="1090612"/>
          </a:xfrm>
          <a:prstGeom prst="line">
            <a:avLst/>
          </a:prstGeom>
          <a:noFill/>
          <a:ln w="12700">
            <a:solidFill>
              <a:srgbClr val="00206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3" name="Rectangle 12"/>
          <p:cNvSpPr>
            <a:spLocks noChangeArrowheads="1"/>
          </p:cNvSpPr>
          <p:nvPr/>
        </p:nvSpPr>
        <p:spPr bwMode="auto">
          <a:xfrm>
            <a:off x="1560513" y="3660849"/>
            <a:ext cx="256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i="1">
                <a:solidFill>
                  <a:srgbClr val="002060"/>
                </a:solidFill>
                <a:latin typeface="华康俪金黑W8(P)" pitchFamily="34" charset="-122"/>
                <a:ea typeface="华康俪金黑W8(P)" pitchFamily="34" charset="-122"/>
              </a:rPr>
              <a:t>t</a:t>
            </a:r>
          </a:p>
        </p:txBody>
      </p:sp>
      <p:sp>
        <p:nvSpPr>
          <p:cNvPr id="44" name="Line 13"/>
          <p:cNvSpPr>
            <a:spLocks noChangeShapeType="1"/>
          </p:cNvSpPr>
          <p:nvPr/>
        </p:nvSpPr>
        <p:spPr bwMode="auto">
          <a:xfrm>
            <a:off x="6569074" y="2975049"/>
            <a:ext cx="3175" cy="303046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5" name="Line 14"/>
          <p:cNvSpPr>
            <a:spLocks noChangeShapeType="1"/>
          </p:cNvSpPr>
          <p:nvPr/>
        </p:nvSpPr>
        <p:spPr bwMode="auto">
          <a:xfrm flipH="1">
            <a:off x="1897063" y="3717999"/>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46" name="Group 15"/>
          <p:cNvGrpSpPr>
            <a:grpSpLocks/>
          </p:cNvGrpSpPr>
          <p:nvPr/>
        </p:nvGrpSpPr>
        <p:grpSpPr bwMode="auto">
          <a:xfrm>
            <a:off x="5340350" y="2981399"/>
            <a:ext cx="965200" cy="793750"/>
            <a:chOff x="3364" y="411"/>
            <a:chExt cx="608" cy="500"/>
          </a:xfrm>
          <a:solidFill>
            <a:srgbClr val="C00000"/>
          </a:solidFill>
        </p:grpSpPr>
        <p:sp>
          <p:nvSpPr>
            <p:cNvPr id="47"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48"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grpSp>
      <p:sp>
        <p:nvSpPr>
          <p:cNvPr id="55" name="Text Box 37"/>
          <p:cNvSpPr txBox="1">
            <a:spLocks noChangeArrowheads="1"/>
          </p:cNvSpPr>
          <p:nvPr/>
        </p:nvSpPr>
        <p:spPr bwMode="auto">
          <a:xfrm>
            <a:off x="779463" y="2776612"/>
            <a:ext cx="704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a:solidFill>
                  <a:srgbClr val="002060"/>
                </a:solidFill>
                <a:latin typeface="华康俪金黑W8(P)" pitchFamily="34" charset="-122"/>
                <a:ea typeface="华康俪金黑W8(P)" pitchFamily="34" charset="-122"/>
              </a:rPr>
              <a:t>t</a:t>
            </a:r>
            <a:r>
              <a:rPr kumimoji="1" lang="en-US" altLang="zh-CN">
                <a:solidFill>
                  <a:srgbClr val="002060"/>
                </a:solidFill>
                <a:latin typeface="华康俪金黑W8(P)" pitchFamily="34" charset="-122"/>
                <a:ea typeface="华康俪金黑W8(P)" pitchFamily="34" charset="-122"/>
              </a:rPr>
              <a:t> = 0</a:t>
            </a:r>
            <a:endParaRPr kumimoji="1" lang="en-US" altLang="zh-CN" baseline="30000">
              <a:solidFill>
                <a:srgbClr val="002060"/>
              </a:solidFill>
              <a:latin typeface="华康俪金黑W8(P)" pitchFamily="34" charset="-122"/>
              <a:ea typeface="华康俪金黑W8(P)" pitchFamily="34" charset="-122"/>
            </a:endParaRPr>
          </a:p>
        </p:txBody>
      </p:sp>
      <p:sp>
        <p:nvSpPr>
          <p:cNvPr id="56" name="Line 38"/>
          <p:cNvSpPr>
            <a:spLocks noChangeShapeType="1"/>
          </p:cNvSpPr>
          <p:nvPr/>
        </p:nvSpPr>
        <p:spPr bwMode="auto">
          <a:xfrm>
            <a:off x="1449388" y="2981399"/>
            <a:ext cx="412750"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华康俪金黑W8(P)" pitchFamily="34" charset="-122"/>
              <a:ea typeface="华康俪金黑W8(P)" pitchFamily="34" charset="-122"/>
            </a:endParaRPr>
          </a:p>
        </p:txBody>
      </p:sp>
      <p:sp>
        <p:nvSpPr>
          <p:cNvPr id="57" name="Text Box 39"/>
          <p:cNvSpPr txBox="1">
            <a:spLocks noChangeArrowheads="1"/>
          </p:cNvSpPr>
          <p:nvPr/>
        </p:nvSpPr>
        <p:spPr bwMode="auto">
          <a:xfrm>
            <a:off x="6608405" y="4110112"/>
            <a:ext cx="2339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zh-CN" altLang="en-US" sz="2400" dirty="0">
                <a:solidFill>
                  <a:srgbClr val="002060"/>
                </a:solidFill>
                <a:latin typeface="华康俪金黑W8(P)" pitchFamily="34" charset="-122"/>
                <a:ea typeface="华康俪金黑W8(P)" pitchFamily="34" charset="-122"/>
              </a:rPr>
              <a:t>单程端到</a:t>
            </a:r>
            <a:r>
              <a:rPr lang="zh-CN" altLang="en-US" sz="2400" dirty="0" smtClean="0">
                <a:solidFill>
                  <a:srgbClr val="002060"/>
                </a:solidFill>
                <a:latin typeface="华康俪金黑W8(P)" pitchFamily="34" charset="-122"/>
                <a:ea typeface="华康俪金黑W8(P)" pitchFamily="34" charset="-122"/>
              </a:rPr>
              <a:t>端</a:t>
            </a:r>
            <a:endParaRPr lang="zh-CN" altLang="en-US" sz="2400" dirty="0">
              <a:solidFill>
                <a:srgbClr val="002060"/>
              </a:solidFill>
              <a:latin typeface="华康俪金黑W8(P)" pitchFamily="34" charset="-122"/>
              <a:ea typeface="华康俪金黑W8(P)" pitchFamily="34" charset="-122"/>
            </a:endParaRPr>
          </a:p>
          <a:p>
            <a:pPr algn="ctr" eaLnBrk="1" hangingPunct="1"/>
            <a:r>
              <a:rPr lang="zh-CN" altLang="en-US" sz="2400" dirty="0">
                <a:solidFill>
                  <a:srgbClr val="002060"/>
                </a:solidFill>
                <a:latin typeface="华康俪金黑W8(P)" pitchFamily="34" charset="-122"/>
                <a:ea typeface="华康俪金黑W8(P)" pitchFamily="34" charset="-122"/>
              </a:rPr>
              <a:t>传播时延记为</a:t>
            </a:r>
            <a:r>
              <a:rPr lang="zh-CN" altLang="en-US" sz="2400" i="1" dirty="0">
                <a:solidFill>
                  <a:srgbClr val="002060"/>
                </a:solidFill>
                <a:latin typeface="华康俪金黑W8(P)" pitchFamily="34" charset="-122"/>
                <a:ea typeface="华康俪金黑W8(P)" pitchFamily="34" charset="-122"/>
                <a:sym typeface="Symbol" pitchFamily="18" charset="2"/>
              </a:rPr>
              <a:t></a:t>
            </a:r>
            <a:r>
              <a:rPr lang="zh-CN" altLang="en-US" sz="2400" dirty="0">
                <a:solidFill>
                  <a:srgbClr val="002060"/>
                </a:solidFill>
                <a:latin typeface="华康俪金黑W8(P)" pitchFamily="34" charset="-122"/>
                <a:ea typeface="华康俪金黑W8(P)" pitchFamily="34" charset="-122"/>
              </a:rPr>
              <a:t> </a:t>
            </a:r>
          </a:p>
        </p:txBody>
      </p:sp>
      <p:sp>
        <p:nvSpPr>
          <p:cNvPr id="58" name="平行四边形 57"/>
          <p:cNvSpPr/>
          <p:nvPr/>
        </p:nvSpPr>
        <p:spPr>
          <a:xfrm rot="16200000" flipV="1">
            <a:off x="3730625" y="1930474"/>
            <a:ext cx="1011238" cy="4643438"/>
          </a:xfrm>
          <a:prstGeom prst="parallelogram">
            <a:avLst>
              <a:gd name="adj" fmla="val 86819"/>
            </a:avLst>
          </a:prstGeom>
          <a:solidFill>
            <a:schemeClr val="accent2">
              <a:lumMod val="60000"/>
              <a:lumOff val="40000"/>
              <a:alpha val="58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65" name="Line 7"/>
          <p:cNvSpPr>
            <a:spLocks noChangeShapeType="1"/>
          </p:cNvSpPr>
          <p:nvPr/>
        </p:nvSpPr>
        <p:spPr bwMode="auto">
          <a:xfrm>
            <a:off x="1897062" y="2986162"/>
            <a:ext cx="10641" cy="30193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68" name="组合 67"/>
          <p:cNvGrpSpPr/>
          <p:nvPr/>
        </p:nvGrpSpPr>
        <p:grpSpPr>
          <a:xfrm>
            <a:off x="6615112" y="3735263"/>
            <a:ext cx="1245293" cy="400110"/>
            <a:chOff x="6615112" y="3516313"/>
            <a:chExt cx="1245293" cy="400110"/>
          </a:xfrm>
        </p:grpSpPr>
        <p:sp>
          <p:nvSpPr>
            <p:cNvPr id="69" name="Line 35"/>
            <p:cNvSpPr>
              <a:spLocks noChangeShapeType="1"/>
            </p:cNvSpPr>
            <p:nvPr/>
          </p:nvSpPr>
          <p:spPr bwMode="auto">
            <a:xfrm flipH="1">
              <a:off x="6615112" y="3673476"/>
              <a:ext cx="414338"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华康俪金黑W8(P)" pitchFamily="34" charset="-122"/>
                <a:ea typeface="华康俪金黑W8(P)" pitchFamily="34" charset="-122"/>
              </a:endParaRPr>
            </a:p>
          </p:txBody>
        </p:sp>
        <p:sp>
          <p:nvSpPr>
            <p:cNvPr id="70" name="Text Box 36"/>
            <p:cNvSpPr txBox="1">
              <a:spLocks noChangeArrowheads="1"/>
            </p:cNvSpPr>
            <p:nvPr/>
          </p:nvSpPr>
          <p:spPr bwMode="auto">
            <a:xfrm>
              <a:off x="7000874" y="3516313"/>
              <a:ext cx="85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  t</a:t>
              </a:r>
              <a:r>
                <a:rPr kumimoji="1" lang="en-US" altLang="zh-CN" dirty="0">
                  <a:solidFill>
                    <a:srgbClr val="002060"/>
                  </a:solidFill>
                  <a:latin typeface="华康俪金黑W8(P)" pitchFamily="34" charset="-122"/>
                  <a:ea typeface="华康俪金黑W8(P)" pitchFamily="34" charset="-122"/>
                </a:rPr>
                <a:t> </a:t>
              </a:r>
              <a:r>
                <a:rPr kumimoji="1" lang="en-US" altLang="zh-CN" dirty="0" smtClean="0">
                  <a:solidFill>
                    <a:srgbClr val="002060"/>
                  </a:solidFill>
                  <a:latin typeface="华康俪金黑W8(P)" pitchFamily="34" charset="-122"/>
                  <a:ea typeface="华康俪金黑W8(P)" pitchFamily="34" charset="-122"/>
                  <a:sym typeface="Symbol"/>
                </a:rPr>
                <a:t></a:t>
              </a:r>
              <a:r>
                <a:rPr kumimoji="1" lang="en-US" altLang="zh-CN" dirty="0" smtClean="0">
                  <a:solidFill>
                    <a:srgbClr val="002060"/>
                  </a:solidFill>
                  <a:latin typeface="华康俪金黑W8(P)" pitchFamily="34" charset="-122"/>
                  <a:ea typeface="华康俪金黑W8(P)" pitchFamily="34" charset="-122"/>
                </a:rPr>
                <a:t> </a:t>
              </a:r>
              <a:r>
                <a:rPr kumimoji="1" lang="en-US" altLang="zh-CN" i="1" dirty="0">
                  <a:solidFill>
                    <a:srgbClr val="002060"/>
                  </a:solidFill>
                  <a:latin typeface="华康俪金黑W8(P)" pitchFamily="34" charset="-122"/>
                  <a:ea typeface="华康俪金黑W8(P)" pitchFamily="34" charset="-122"/>
                  <a:sym typeface="Symbol" pitchFamily="18" charset="2"/>
                </a:rPr>
                <a:t></a:t>
              </a:r>
            </a:p>
          </p:txBody>
        </p:sp>
      </p:grpSp>
      <p:grpSp>
        <p:nvGrpSpPr>
          <p:cNvPr id="71" name="组合 70"/>
          <p:cNvGrpSpPr/>
          <p:nvPr/>
        </p:nvGrpSpPr>
        <p:grpSpPr>
          <a:xfrm>
            <a:off x="6584440" y="2933029"/>
            <a:ext cx="2395288" cy="802234"/>
            <a:chOff x="6552220" y="2636482"/>
            <a:chExt cx="2395288" cy="802234"/>
          </a:xfrm>
        </p:grpSpPr>
        <p:cxnSp>
          <p:nvCxnSpPr>
            <p:cNvPr id="72" name="直接连接符 71"/>
            <p:cNvCxnSpPr>
              <a:stCxn id="74" idx="2"/>
            </p:cNvCxnSpPr>
            <p:nvPr/>
          </p:nvCxnSpPr>
          <p:spPr>
            <a:xfrm>
              <a:off x="8095562" y="2999144"/>
              <a:ext cx="0" cy="404767"/>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flipH="1">
              <a:off x="6552220" y="3330704"/>
              <a:ext cx="108012" cy="108012"/>
            </a:xfrm>
            <a:prstGeom prst="ellipse">
              <a:avLst/>
            </a:prstGeom>
            <a:solidFill>
              <a:schemeClr val="accent2">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4" name="矩形 73"/>
            <p:cNvSpPr/>
            <p:nvPr/>
          </p:nvSpPr>
          <p:spPr>
            <a:xfrm flipH="1">
              <a:off x="7243616" y="2636482"/>
              <a:ext cx="1703892" cy="362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发送数据</a:t>
              </a:r>
              <a:endParaRPr lang="zh-CN" altLang="en-US" sz="2000" b="1" dirty="0">
                <a:latin typeface="微软雅黑" pitchFamily="34" charset="-122"/>
                <a:ea typeface="微软雅黑" pitchFamily="34" charset="-122"/>
              </a:endParaRPr>
            </a:p>
          </p:txBody>
        </p:sp>
        <p:cxnSp>
          <p:nvCxnSpPr>
            <p:cNvPr id="75" name="直接连接符 74"/>
            <p:cNvCxnSpPr/>
            <p:nvPr/>
          </p:nvCxnSpPr>
          <p:spPr>
            <a:xfrm flipH="1">
              <a:off x="6608405" y="3403752"/>
              <a:ext cx="1487157"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4572382" y="3861048"/>
            <a:ext cx="1981934" cy="1024130"/>
            <a:chOff x="6610089" y="5071705"/>
            <a:chExt cx="1981934" cy="1024130"/>
          </a:xfrm>
        </p:grpSpPr>
        <p:sp>
          <p:nvSpPr>
            <p:cNvPr id="77" name="椭圆 76"/>
            <p:cNvSpPr/>
            <p:nvPr/>
          </p:nvSpPr>
          <p:spPr>
            <a:xfrm flipH="1">
              <a:off x="8484011" y="5071705"/>
              <a:ext cx="108012" cy="108012"/>
            </a:xfrm>
            <a:prstGeom prst="ellipse">
              <a:avLst/>
            </a:prstGeom>
            <a:solidFill>
              <a:schemeClr val="accent3">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8" name="矩形 77"/>
            <p:cNvSpPr/>
            <p:nvPr/>
          </p:nvSpPr>
          <p:spPr>
            <a:xfrm flipH="1">
              <a:off x="6610089" y="5292029"/>
              <a:ext cx="1285821" cy="8038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79" name="直接连接符 78"/>
            <p:cNvCxnSpPr/>
            <p:nvPr/>
          </p:nvCxnSpPr>
          <p:spPr>
            <a:xfrm flipH="1">
              <a:off x="7746496" y="5693932"/>
              <a:ext cx="430074"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176570" y="5152155"/>
              <a:ext cx="371110" cy="541777"/>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右中括号 65"/>
          <p:cNvSpPr/>
          <p:nvPr/>
        </p:nvSpPr>
        <p:spPr>
          <a:xfrm flipH="1">
            <a:off x="1546445" y="2997177"/>
            <a:ext cx="354012" cy="1760538"/>
          </a:xfrm>
          <a:prstGeom prst="righ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华康俪金黑W8(P)" pitchFamily="34" charset="-122"/>
              <a:ea typeface="华康俪金黑W8(P)" pitchFamily="34" charset="-122"/>
            </a:endParaRPr>
          </a:p>
        </p:txBody>
      </p:sp>
      <p:grpSp>
        <p:nvGrpSpPr>
          <p:cNvPr id="96" name="组合 95"/>
          <p:cNvGrpSpPr/>
          <p:nvPr/>
        </p:nvGrpSpPr>
        <p:grpSpPr>
          <a:xfrm>
            <a:off x="1938983" y="4737374"/>
            <a:ext cx="3401367" cy="1427930"/>
            <a:chOff x="1938983" y="5313438"/>
            <a:chExt cx="3401367" cy="1427930"/>
          </a:xfrm>
          <a:solidFill>
            <a:srgbClr val="FFC000"/>
          </a:solidFill>
        </p:grpSpPr>
        <p:cxnSp>
          <p:nvCxnSpPr>
            <p:cNvPr id="92" name="直接连接符 91"/>
            <p:cNvCxnSpPr/>
            <p:nvPr/>
          </p:nvCxnSpPr>
          <p:spPr>
            <a:xfrm>
              <a:off x="3059832" y="5350755"/>
              <a:ext cx="0" cy="404767"/>
            </a:xfrm>
            <a:prstGeom prst="line">
              <a:avLst/>
            </a:prstGeom>
            <a:grp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flipH="1">
              <a:off x="1938983" y="5313438"/>
              <a:ext cx="91430" cy="75418"/>
            </a:xfrm>
            <a:prstGeom prst="ellipse">
              <a:avLst/>
            </a:prstGeom>
            <a:grp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cxnSp>
          <p:nvCxnSpPr>
            <p:cNvPr id="95" name="直接连接符 94"/>
            <p:cNvCxnSpPr/>
            <p:nvPr/>
          </p:nvCxnSpPr>
          <p:spPr>
            <a:xfrm flipH="1">
              <a:off x="2051720" y="5350755"/>
              <a:ext cx="1008112" cy="0"/>
            </a:xfrm>
            <a:prstGeom prst="line">
              <a:avLst/>
            </a:prstGeom>
            <a:grp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267744" y="5759292"/>
              <a:ext cx="3072606" cy="9820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1">
                      <a:lumMod val="50000"/>
                    </a:schemeClr>
                  </a:solidFill>
                  <a:latin typeface="微软雅黑" pitchFamily="34" charset="-122"/>
                  <a:ea typeface="微软雅黑" pitchFamily="34" charset="-122"/>
                </a:rPr>
                <a:t>每次冲突，最多持续</a:t>
              </a:r>
              <a:r>
                <a:rPr lang="en-US" altLang="zh-CN" sz="2400" b="1" dirty="0" smtClean="0">
                  <a:solidFill>
                    <a:schemeClr val="accent1">
                      <a:lumMod val="50000"/>
                    </a:schemeClr>
                  </a:solidFill>
                  <a:latin typeface="微软雅黑" pitchFamily="34" charset="-122"/>
                  <a:ea typeface="微软雅黑" pitchFamily="34" charset="-122"/>
                </a:rPr>
                <a:t>2</a:t>
              </a:r>
              <a:r>
                <a:rPr lang="zh-CN" altLang="en-US" sz="2400" b="1" i="1" dirty="0" smtClean="0">
                  <a:solidFill>
                    <a:schemeClr val="accent1">
                      <a:lumMod val="50000"/>
                    </a:schemeClr>
                  </a:solidFill>
                  <a:latin typeface="微软雅黑" pitchFamily="34" charset="-122"/>
                  <a:ea typeface="微软雅黑" pitchFamily="34" charset="-122"/>
                  <a:sym typeface="Symbol" pitchFamily="18" charset="2"/>
                </a:rPr>
                <a:t> </a:t>
              </a:r>
              <a:r>
                <a:rPr lang="zh-CN" altLang="en-US" sz="2400" b="1" dirty="0" smtClean="0">
                  <a:solidFill>
                    <a:schemeClr val="accent1">
                      <a:lumMod val="50000"/>
                    </a:schemeClr>
                  </a:solidFill>
                  <a:latin typeface="微软雅黑" pitchFamily="34" charset="-122"/>
                  <a:ea typeface="微软雅黑" pitchFamily="34" charset="-122"/>
                </a:rPr>
                <a:t>时间</a:t>
              </a:r>
              <a:endParaRPr lang="zh-CN" altLang="en-US" sz="2400" b="1" dirty="0">
                <a:solidFill>
                  <a:schemeClr val="accent1">
                    <a:lumMod val="50000"/>
                  </a:schemeClr>
                </a:solidFill>
                <a:latin typeface="微软雅黑" pitchFamily="34" charset="-122"/>
                <a:ea typeface="微软雅黑" pitchFamily="34" charset="-122"/>
              </a:endParaRPr>
            </a:p>
          </p:txBody>
        </p:sp>
      </p:grpSp>
      <p:grpSp>
        <p:nvGrpSpPr>
          <p:cNvPr id="98" name="组合 97"/>
          <p:cNvGrpSpPr/>
          <p:nvPr/>
        </p:nvGrpSpPr>
        <p:grpSpPr>
          <a:xfrm>
            <a:off x="384977" y="4543122"/>
            <a:ext cx="1507487" cy="1406158"/>
            <a:chOff x="87347" y="4410824"/>
            <a:chExt cx="1507487" cy="1406158"/>
          </a:xfrm>
        </p:grpSpPr>
        <p:cxnSp>
          <p:nvCxnSpPr>
            <p:cNvPr id="99" name="直接连接符 98"/>
            <p:cNvCxnSpPr/>
            <p:nvPr/>
          </p:nvCxnSpPr>
          <p:spPr>
            <a:xfrm>
              <a:off x="728541" y="4473571"/>
              <a:ext cx="0" cy="531571"/>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flipH="1">
              <a:off x="1486822" y="4410824"/>
              <a:ext cx="108012" cy="108012"/>
            </a:xfrm>
            <a:prstGeom prst="ellipse">
              <a:avLst/>
            </a:prstGeom>
            <a:solidFill>
              <a:srgbClr val="6633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01" name="矩形 100"/>
            <p:cNvSpPr/>
            <p:nvPr/>
          </p:nvSpPr>
          <p:spPr>
            <a:xfrm flipH="1">
              <a:off x="87347" y="5013176"/>
              <a:ext cx="1285821" cy="80380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102" name="直接连接符 101"/>
            <p:cNvCxnSpPr/>
            <p:nvPr/>
          </p:nvCxnSpPr>
          <p:spPr>
            <a:xfrm flipH="1">
              <a:off x="713606" y="4473571"/>
              <a:ext cx="814338" cy="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70048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left)">
                                      <p:cBhvr>
                                        <p:cTn id="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平行四边形 41"/>
          <p:cNvSpPr/>
          <p:nvPr/>
        </p:nvSpPr>
        <p:spPr>
          <a:xfrm rot="16200000">
            <a:off x="3001963" y="1196107"/>
            <a:ext cx="2468562" cy="4643438"/>
          </a:xfrm>
          <a:prstGeom prst="parallelogram">
            <a:avLst>
              <a:gd name="adj" fmla="val 36951"/>
            </a:avLst>
          </a:prstGeom>
          <a:solidFill>
            <a:schemeClr val="accent1">
              <a:lumMod val="20000"/>
              <a:lumOff val="8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22534" name="Line 4"/>
          <p:cNvSpPr>
            <a:spLocks noChangeShapeType="1"/>
          </p:cNvSpPr>
          <p:nvPr/>
        </p:nvSpPr>
        <p:spPr bwMode="auto">
          <a:xfrm>
            <a:off x="1908175" y="2261320"/>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36" name="Line 8"/>
          <p:cNvSpPr>
            <a:spLocks noChangeShapeType="1"/>
          </p:cNvSpPr>
          <p:nvPr/>
        </p:nvSpPr>
        <p:spPr bwMode="auto">
          <a:xfrm>
            <a:off x="1901825" y="2266082"/>
            <a:ext cx="4670425" cy="914400"/>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37" name="Rectangle 9"/>
          <p:cNvSpPr>
            <a:spLocks noChangeArrowheads="1"/>
          </p:cNvSpPr>
          <p:nvPr/>
        </p:nvSpPr>
        <p:spPr bwMode="auto">
          <a:xfrm>
            <a:off x="1641475" y="1916832"/>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002060"/>
                </a:solidFill>
                <a:latin typeface="华康俪金黑W8(P)" pitchFamily="34" charset="-122"/>
                <a:ea typeface="华康俪金黑W8(P)" pitchFamily="34" charset="-122"/>
              </a:rPr>
              <a:t>A</a:t>
            </a:r>
          </a:p>
        </p:txBody>
      </p:sp>
      <p:sp>
        <p:nvSpPr>
          <p:cNvPr id="22538" name="Rectangle 10"/>
          <p:cNvSpPr>
            <a:spLocks noChangeArrowheads="1"/>
          </p:cNvSpPr>
          <p:nvPr/>
        </p:nvSpPr>
        <p:spPr bwMode="auto">
          <a:xfrm>
            <a:off x="6464300" y="1916832"/>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a:solidFill>
                  <a:srgbClr val="002060"/>
                </a:solidFill>
                <a:latin typeface="华康俪金黑W8(P)" pitchFamily="34" charset="-122"/>
                <a:ea typeface="华康俪金黑W8(P)" pitchFamily="34" charset="-122"/>
              </a:rPr>
              <a:t>B</a:t>
            </a:r>
          </a:p>
        </p:txBody>
      </p:sp>
      <p:sp>
        <p:nvSpPr>
          <p:cNvPr id="22539" name="Line 11"/>
          <p:cNvSpPr>
            <a:spLocks noChangeShapeType="1"/>
          </p:cNvSpPr>
          <p:nvPr/>
        </p:nvSpPr>
        <p:spPr bwMode="auto">
          <a:xfrm flipH="1">
            <a:off x="1779588" y="2608982"/>
            <a:ext cx="6350" cy="1090613"/>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40" name="Rectangle 12"/>
          <p:cNvSpPr>
            <a:spLocks noChangeArrowheads="1"/>
          </p:cNvSpPr>
          <p:nvPr/>
        </p:nvSpPr>
        <p:spPr bwMode="auto">
          <a:xfrm>
            <a:off x="1560513" y="2940770"/>
            <a:ext cx="256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i="1">
                <a:solidFill>
                  <a:srgbClr val="333399"/>
                </a:solidFill>
                <a:latin typeface="华康俪金黑W8(P)" pitchFamily="34" charset="-122"/>
                <a:ea typeface="华康俪金黑W8(P)" pitchFamily="34" charset="-122"/>
              </a:rPr>
              <a:t>t</a:t>
            </a:r>
          </a:p>
        </p:txBody>
      </p:sp>
      <p:sp>
        <p:nvSpPr>
          <p:cNvPr id="22541" name="Line 13"/>
          <p:cNvSpPr>
            <a:spLocks noChangeShapeType="1"/>
          </p:cNvSpPr>
          <p:nvPr/>
        </p:nvSpPr>
        <p:spPr bwMode="auto">
          <a:xfrm>
            <a:off x="6569075" y="2254970"/>
            <a:ext cx="0" cy="356870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42" name="Line 14"/>
          <p:cNvSpPr>
            <a:spLocks noChangeShapeType="1"/>
          </p:cNvSpPr>
          <p:nvPr/>
        </p:nvSpPr>
        <p:spPr bwMode="auto">
          <a:xfrm flipH="1">
            <a:off x="1897063" y="2997920"/>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22543" name="Group 15"/>
          <p:cNvGrpSpPr>
            <a:grpSpLocks/>
          </p:cNvGrpSpPr>
          <p:nvPr/>
        </p:nvGrpSpPr>
        <p:grpSpPr bwMode="auto">
          <a:xfrm>
            <a:off x="5340350" y="2261320"/>
            <a:ext cx="965200" cy="793750"/>
            <a:chOff x="3364" y="411"/>
            <a:chExt cx="608" cy="500"/>
          </a:xfrm>
          <a:solidFill>
            <a:srgbClr val="C00000"/>
          </a:solidFill>
        </p:grpSpPr>
        <p:sp>
          <p:nvSpPr>
            <p:cNvPr id="22567"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22568"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grpSp>
      <p:sp>
        <p:nvSpPr>
          <p:cNvPr id="22546" name="Text Box 37"/>
          <p:cNvSpPr txBox="1">
            <a:spLocks noChangeArrowheads="1"/>
          </p:cNvSpPr>
          <p:nvPr/>
        </p:nvSpPr>
        <p:spPr bwMode="auto">
          <a:xfrm>
            <a:off x="779463" y="2056532"/>
            <a:ext cx="704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t</a:t>
            </a:r>
            <a:r>
              <a:rPr kumimoji="1" lang="en-US" altLang="zh-CN" dirty="0">
                <a:solidFill>
                  <a:srgbClr val="002060"/>
                </a:solidFill>
                <a:latin typeface="华康俪金黑W8(P)" pitchFamily="34" charset="-122"/>
                <a:ea typeface="华康俪金黑W8(P)" pitchFamily="34" charset="-122"/>
              </a:rPr>
              <a:t> = 0</a:t>
            </a:r>
            <a:endParaRPr kumimoji="1" lang="en-US" altLang="zh-CN" baseline="30000" dirty="0">
              <a:solidFill>
                <a:srgbClr val="002060"/>
              </a:solidFill>
              <a:latin typeface="华康俪金黑W8(P)" pitchFamily="34" charset="-122"/>
              <a:ea typeface="华康俪金黑W8(P)" pitchFamily="34" charset="-122"/>
            </a:endParaRPr>
          </a:p>
        </p:txBody>
      </p:sp>
      <p:sp>
        <p:nvSpPr>
          <p:cNvPr id="22547" name="Line 38"/>
          <p:cNvSpPr>
            <a:spLocks noChangeShapeType="1"/>
          </p:cNvSpPr>
          <p:nvPr/>
        </p:nvSpPr>
        <p:spPr bwMode="auto">
          <a:xfrm>
            <a:off x="1449388" y="2261320"/>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华康俪金黑W8(P)" pitchFamily="34" charset="-122"/>
              <a:ea typeface="华康俪金黑W8(P)" pitchFamily="34" charset="-122"/>
            </a:endParaRPr>
          </a:p>
        </p:txBody>
      </p:sp>
      <p:sp>
        <p:nvSpPr>
          <p:cNvPr id="22548" name="Text Box 39"/>
          <p:cNvSpPr txBox="1">
            <a:spLocks noChangeArrowheads="1"/>
          </p:cNvSpPr>
          <p:nvPr/>
        </p:nvSpPr>
        <p:spPr bwMode="auto">
          <a:xfrm>
            <a:off x="6608405" y="3390032"/>
            <a:ext cx="2339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zh-CN" altLang="en-US" sz="2400" dirty="0">
                <a:solidFill>
                  <a:srgbClr val="002060"/>
                </a:solidFill>
                <a:latin typeface="华康俪金黑W8(P)" pitchFamily="34" charset="-122"/>
                <a:ea typeface="华康俪金黑W8(P)" pitchFamily="34" charset="-122"/>
              </a:rPr>
              <a:t>单程端到</a:t>
            </a:r>
            <a:r>
              <a:rPr lang="zh-CN" altLang="en-US" sz="2400" dirty="0" smtClean="0">
                <a:solidFill>
                  <a:srgbClr val="002060"/>
                </a:solidFill>
                <a:latin typeface="华康俪金黑W8(P)" pitchFamily="34" charset="-122"/>
                <a:ea typeface="华康俪金黑W8(P)" pitchFamily="34" charset="-122"/>
              </a:rPr>
              <a:t>端</a:t>
            </a:r>
            <a:endParaRPr lang="zh-CN" altLang="en-US" sz="2400" dirty="0">
              <a:solidFill>
                <a:srgbClr val="002060"/>
              </a:solidFill>
              <a:latin typeface="华康俪金黑W8(P)" pitchFamily="34" charset="-122"/>
              <a:ea typeface="华康俪金黑W8(P)" pitchFamily="34" charset="-122"/>
            </a:endParaRPr>
          </a:p>
          <a:p>
            <a:pPr algn="ctr" eaLnBrk="1" hangingPunct="1"/>
            <a:r>
              <a:rPr lang="zh-CN" altLang="en-US" sz="2400" dirty="0">
                <a:solidFill>
                  <a:srgbClr val="002060"/>
                </a:solidFill>
                <a:latin typeface="华康俪金黑W8(P)" pitchFamily="34" charset="-122"/>
                <a:ea typeface="华康俪金黑W8(P)" pitchFamily="34" charset="-122"/>
              </a:rPr>
              <a:t>传播时延记为</a:t>
            </a:r>
            <a:r>
              <a:rPr lang="zh-CN" altLang="en-US" sz="2400" i="1" dirty="0">
                <a:solidFill>
                  <a:srgbClr val="002060"/>
                </a:solidFill>
                <a:latin typeface="华康俪金黑W8(P)" pitchFamily="34" charset="-122"/>
                <a:ea typeface="华康俪金黑W8(P)" pitchFamily="34" charset="-122"/>
                <a:sym typeface="Symbol" pitchFamily="18" charset="2"/>
              </a:rPr>
              <a:t></a:t>
            </a:r>
            <a:r>
              <a:rPr lang="zh-CN" altLang="en-US" sz="2400" dirty="0">
                <a:solidFill>
                  <a:srgbClr val="002060"/>
                </a:solidFill>
                <a:latin typeface="华康俪金黑W8(P)" pitchFamily="34" charset="-122"/>
                <a:ea typeface="华康俪金黑W8(P)" pitchFamily="34" charset="-122"/>
              </a:rPr>
              <a:t> </a:t>
            </a:r>
          </a:p>
        </p:txBody>
      </p:sp>
      <p:sp>
        <p:nvSpPr>
          <p:cNvPr id="43" name="平行四边形 42"/>
          <p:cNvSpPr/>
          <p:nvPr/>
        </p:nvSpPr>
        <p:spPr>
          <a:xfrm rot="16200000" flipV="1">
            <a:off x="3730625" y="1210395"/>
            <a:ext cx="1011237" cy="4643438"/>
          </a:xfrm>
          <a:prstGeom prst="parallelogram">
            <a:avLst>
              <a:gd name="adj" fmla="val 86819"/>
            </a:avLst>
          </a:prstGeom>
          <a:solidFill>
            <a:schemeClr val="accent2">
              <a:lumMod val="60000"/>
              <a:lumOff val="40000"/>
              <a:alpha val="58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grpSp>
        <p:nvGrpSpPr>
          <p:cNvPr id="22550" name="Group 31"/>
          <p:cNvGrpSpPr>
            <a:grpSpLocks/>
          </p:cNvGrpSpPr>
          <p:nvPr/>
        </p:nvGrpSpPr>
        <p:grpSpPr bwMode="auto">
          <a:xfrm>
            <a:off x="6615117" y="2982045"/>
            <a:ext cx="1244601" cy="400050"/>
            <a:chOff x="4167" y="865"/>
            <a:chExt cx="784" cy="252"/>
          </a:xfrm>
        </p:grpSpPr>
        <p:sp>
          <p:nvSpPr>
            <p:cNvPr id="22559" name="Line 35"/>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华康俪金黑W8(P)" pitchFamily="34" charset="-122"/>
                <a:ea typeface="华康俪金黑W8(P)" pitchFamily="34" charset="-122"/>
              </a:endParaRPr>
            </a:p>
          </p:txBody>
        </p:sp>
        <p:sp>
          <p:nvSpPr>
            <p:cNvPr id="22560" name="Text Box 36"/>
            <p:cNvSpPr txBox="1">
              <a:spLocks noChangeArrowheads="1"/>
            </p:cNvSpPr>
            <p:nvPr/>
          </p:nvSpPr>
          <p:spPr bwMode="auto">
            <a:xfrm>
              <a:off x="4410" y="865"/>
              <a:ext cx="5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  t</a:t>
              </a:r>
              <a:r>
                <a:rPr kumimoji="1" lang="en-US" altLang="zh-CN" dirty="0">
                  <a:solidFill>
                    <a:srgbClr val="002060"/>
                  </a:solidFill>
                  <a:latin typeface="华康俪金黑W8(P)" pitchFamily="34" charset="-122"/>
                  <a:ea typeface="华康俪金黑W8(P)" pitchFamily="34" charset="-122"/>
                </a:rPr>
                <a:t> </a:t>
              </a:r>
              <a:r>
                <a:rPr kumimoji="1" lang="en-US" altLang="zh-CN" dirty="0" smtClean="0">
                  <a:solidFill>
                    <a:srgbClr val="002060"/>
                  </a:solidFill>
                  <a:latin typeface="华康俪金黑W8(P)" pitchFamily="34" charset="-122"/>
                  <a:ea typeface="华康俪金黑W8(P)" pitchFamily="34" charset="-122"/>
                  <a:sym typeface="Symbol"/>
                </a:rPr>
                <a:t></a:t>
              </a:r>
              <a:r>
                <a:rPr kumimoji="1" lang="en-US" altLang="zh-CN" dirty="0" smtClean="0">
                  <a:solidFill>
                    <a:srgbClr val="002060"/>
                  </a:solidFill>
                  <a:latin typeface="华康俪金黑W8(P)" pitchFamily="34" charset="-122"/>
                  <a:ea typeface="华康俪金黑W8(P)" pitchFamily="34" charset="-122"/>
                </a:rPr>
                <a:t> </a:t>
              </a:r>
              <a:r>
                <a:rPr kumimoji="1" lang="en-US" altLang="zh-CN" i="1" dirty="0">
                  <a:solidFill>
                    <a:srgbClr val="002060"/>
                  </a:solidFill>
                  <a:latin typeface="华康俪金黑W8(P)" pitchFamily="34" charset="-122"/>
                  <a:ea typeface="华康俪金黑W8(P)" pitchFamily="34" charset="-122"/>
                  <a:sym typeface="Symbol" pitchFamily="18" charset="2"/>
                </a:rPr>
                <a:t></a:t>
              </a:r>
            </a:p>
          </p:txBody>
        </p:sp>
      </p:grpSp>
      <p:sp>
        <p:nvSpPr>
          <p:cNvPr id="22551" name="标题 46"/>
          <p:cNvSpPr>
            <a:spLocks noGrp="1"/>
          </p:cNvSpPr>
          <p:nvPr>
            <p:ph type="title"/>
          </p:nvPr>
        </p:nvSpPr>
        <p:spPr/>
        <p:txBody>
          <a:bodyPr/>
          <a:lstStyle/>
          <a:p>
            <a:r>
              <a:rPr lang="zh-CN" altLang="en-US" dirty="0" smtClean="0">
                <a:solidFill>
                  <a:schemeClr val="tx1">
                    <a:lumMod val="95000"/>
                    <a:lumOff val="5000"/>
                  </a:schemeClr>
                </a:solidFill>
                <a:latin typeface="华康俪金黑W8(P)" pitchFamily="34" charset="-122"/>
                <a:ea typeface="华康俪金黑W8(P)" pitchFamily="34" charset="-122"/>
              </a:rPr>
              <a:t>立即重传会导致再次冲突</a:t>
            </a:r>
          </a:p>
        </p:txBody>
      </p:sp>
      <p:sp>
        <p:nvSpPr>
          <p:cNvPr id="47" name="Line 8"/>
          <p:cNvSpPr>
            <a:spLocks noChangeShapeType="1"/>
          </p:cNvSpPr>
          <p:nvPr/>
        </p:nvSpPr>
        <p:spPr bwMode="auto">
          <a:xfrm>
            <a:off x="1912938" y="4072657"/>
            <a:ext cx="4659312" cy="868363"/>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48" name="Line 14"/>
          <p:cNvSpPr>
            <a:spLocks noChangeShapeType="1"/>
          </p:cNvSpPr>
          <p:nvPr/>
        </p:nvSpPr>
        <p:spPr bwMode="auto">
          <a:xfrm flipH="1">
            <a:off x="1889125" y="4804495"/>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49" name="Group 15"/>
          <p:cNvGrpSpPr>
            <a:grpSpLocks/>
          </p:cNvGrpSpPr>
          <p:nvPr/>
        </p:nvGrpSpPr>
        <p:grpSpPr bwMode="auto">
          <a:xfrm>
            <a:off x="5440363" y="4091707"/>
            <a:ext cx="965200" cy="793750"/>
            <a:chOff x="3364" y="411"/>
            <a:chExt cx="608" cy="500"/>
          </a:xfrm>
          <a:solidFill>
            <a:srgbClr val="C00000"/>
          </a:solidFill>
        </p:grpSpPr>
        <p:sp>
          <p:nvSpPr>
            <p:cNvPr id="22556"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22557"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a:solidFill>
                    <a:srgbClr val="FFFF00"/>
                  </a:solidFill>
                  <a:latin typeface="华康俪金黑W8(P)" pitchFamily="34" charset="-122"/>
                  <a:ea typeface="华康俪金黑W8(P)" pitchFamily="34" charset="-122"/>
                </a:rPr>
                <a:t>冲突</a:t>
              </a:r>
            </a:p>
          </p:txBody>
        </p:sp>
      </p:grpSp>
      <p:sp>
        <p:nvSpPr>
          <p:cNvPr id="22535" name="Line 7"/>
          <p:cNvSpPr>
            <a:spLocks noChangeShapeType="1"/>
          </p:cNvSpPr>
          <p:nvPr/>
        </p:nvSpPr>
        <p:spPr bwMode="auto">
          <a:xfrm>
            <a:off x="1897063" y="2266082"/>
            <a:ext cx="0" cy="3557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3" name="组合 2"/>
          <p:cNvGrpSpPr/>
          <p:nvPr/>
        </p:nvGrpSpPr>
        <p:grpSpPr>
          <a:xfrm>
            <a:off x="1979613" y="4238686"/>
            <a:ext cx="3349056" cy="1494570"/>
            <a:chOff x="2951731" y="5445224"/>
            <a:chExt cx="3349056" cy="1494570"/>
          </a:xfrm>
        </p:grpSpPr>
        <p:sp>
          <p:nvSpPr>
            <p:cNvPr id="53" name="椭圆 52"/>
            <p:cNvSpPr/>
            <p:nvPr/>
          </p:nvSpPr>
          <p:spPr>
            <a:xfrm>
              <a:off x="2951731" y="5445224"/>
              <a:ext cx="3349056" cy="1494570"/>
            </a:xfrm>
            <a:prstGeom prst="ellipse">
              <a:avLst/>
            </a:prstGeom>
            <a:solidFill>
              <a:srgbClr val="FFC000"/>
            </a:solidFill>
            <a:ln w="25400" cap="flat" cmpd="sng" algn="ctr">
              <a:solidFill>
                <a:srgbClr val="FFC000"/>
              </a:solidFill>
              <a:prstDash val="solid"/>
            </a:ln>
            <a:effectLst>
              <a:outerShdw blurRad="165100" dist="63500" dir="2700000" algn="tl" rotWithShape="0">
                <a:prstClr val="black">
                  <a:alpha val="6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defRPr/>
              </a:pPr>
              <a:endParaRPr lang="zh-CN" altLang="en-US" sz="2800" b="1" dirty="0">
                <a:latin typeface="微软雅黑" pitchFamily="34" charset="-122"/>
                <a:ea typeface="微软雅黑" pitchFamily="34" charset="-122"/>
              </a:endParaRPr>
            </a:p>
          </p:txBody>
        </p:sp>
        <p:sp>
          <p:nvSpPr>
            <p:cNvPr id="2" name="矩形 1"/>
            <p:cNvSpPr/>
            <p:nvPr/>
          </p:nvSpPr>
          <p:spPr>
            <a:xfrm>
              <a:off x="3396645" y="5746233"/>
              <a:ext cx="2698175" cy="954107"/>
            </a:xfrm>
            <a:prstGeom prst="rect">
              <a:avLst/>
            </a:prstGeom>
          </p:spPr>
          <p:txBody>
            <a:bodyPr wrap="none">
              <a:spAutoFit/>
            </a:bodyPr>
            <a:lstStyle/>
            <a:p>
              <a:pPr eaLnBrk="0" hangingPunct="0">
                <a:defRPr/>
              </a:pPr>
              <a:r>
                <a:rPr lang="zh-CN" altLang="en-US" sz="2800" b="1" dirty="0">
                  <a:solidFill>
                    <a:srgbClr val="002060"/>
                  </a:solidFill>
                  <a:latin typeface="微软雅黑" pitchFamily="34" charset="-122"/>
                  <a:ea typeface="微软雅黑" pitchFamily="34" charset="-122"/>
                </a:rPr>
                <a:t>应随机等待</a:t>
              </a:r>
              <a:r>
                <a:rPr lang="zh-CN" altLang="en-US" sz="2800" b="1" dirty="0" smtClean="0">
                  <a:solidFill>
                    <a:srgbClr val="002060"/>
                  </a:solidFill>
                  <a:latin typeface="微软雅黑" pitchFamily="34" charset="-122"/>
                  <a:ea typeface="微软雅黑" pitchFamily="34" charset="-122"/>
                </a:rPr>
                <a:t>一段</a:t>
              </a:r>
              <a:endParaRPr lang="en-US" altLang="zh-CN" sz="2800" b="1" dirty="0" smtClean="0">
                <a:solidFill>
                  <a:srgbClr val="002060"/>
                </a:solidFill>
                <a:latin typeface="微软雅黑" pitchFamily="34" charset="-122"/>
                <a:ea typeface="微软雅黑" pitchFamily="34" charset="-122"/>
              </a:endParaRPr>
            </a:p>
            <a:p>
              <a:pPr eaLnBrk="0" hangingPunct="0">
                <a:defRPr/>
              </a:pPr>
              <a:r>
                <a:rPr lang="zh-CN" altLang="en-US" sz="2800" b="1" dirty="0" smtClean="0">
                  <a:solidFill>
                    <a:srgbClr val="002060"/>
                  </a:solidFill>
                  <a:latin typeface="微软雅黑" pitchFamily="34" charset="-122"/>
                  <a:ea typeface="微软雅黑" pitchFamily="34" charset="-122"/>
                </a:rPr>
                <a:t>时间</a:t>
              </a:r>
              <a:r>
                <a:rPr lang="zh-CN" altLang="en-US" sz="2800" b="1" dirty="0">
                  <a:solidFill>
                    <a:srgbClr val="002060"/>
                  </a:solidFill>
                  <a:latin typeface="微软雅黑" pitchFamily="34" charset="-122"/>
                  <a:ea typeface="微软雅黑" pitchFamily="34" charset="-122"/>
                </a:rPr>
                <a:t>再重传！</a:t>
              </a:r>
            </a:p>
          </p:txBody>
        </p:sp>
      </p:grpSp>
      <p:grpSp>
        <p:nvGrpSpPr>
          <p:cNvPr id="54" name="组合 53"/>
          <p:cNvGrpSpPr/>
          <p:nvPr/>
        </p:nvGrpSpPr>
        <p:grpSpPr>
          <a:xfrm>
            <a:off x="6569200" y="2194718"/>
            <a:ext cx="2395288" cy="802234"/>
            <a:chOff x="6552220" y="2636482"/>
            <a:chExt cx="2395288" cy="802234"/>
          </a:xfrm>
        </p:grpSpPr>
        <p:cxnSp>
          <p:nvCxnSpPr>
            <p:cNvPr id="55" name="直接连接符 54"/>
            <p:cNvCxnSpPr>
              <a:stCxn id="57" idx="2"/>
            </p:cNvCxnSpPr>
            <p:nvPr/>
          </p:nvCxnSpPr>
          <p:spPr>
            <a:xfrm>
              <a:off x="8095562" y="2999144"/>
              <a:ext cx="0" cy="404767"/>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flipH="1">
              <a:off x="6552220" y="3330704"/>
              <a:ext cx="108012" cy="108012"/>
            </a:xfrm>
            <a:prstGeom prst="ellipse">
              <a:avLst/>
            </a:prstGeom>
            <a:solidFill>
              <a:schemeClr val="accent2">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7" name="矩形 56"/>
            <p:cNvSpPr/>
            <p:nvPr/>
          </p:nvSpPr>
          <p:spPr>
            <a:xfrm flipH="1">
              <a:off x="7243616" y="2636482"/>
              <a:ext cx="1703892" cy="362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发送数据</a:t>
              </a:r>
              <a:endParaRPr lang="zh-CN" altLang="en-US" sz="2000" b="1" dirty="0">
                <a:latin typeface="微软雅黑" pitchFamily="34" charset="-122"/>
                <a:ea typeface="微软雅黑" pitchFamily="34" charset="-122"/>
              </a:endParaRPr>
            </a:p>
          </p:txBody>
        </p:sp>
        <p:cxnSp>
          <p:nvCxnSpPr>
            <p:cNvPr id="58" name="直接连接符 57"/>
            <p:cNvCxnSpPr/>
            <p:nvPr/>
          </p:nvCxnSpPr>
          <p:spPr>
            <a:xfrm flipH="1">
              <a:off x="6608405" y="3403752"/>
              <a:ext cx="1487157"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4572000" y="3139208"/>
            <a:ext cx="1981934" cy="1024130"/>
            <a:chOff x="6610089" y="5071705"/>
            <a:chExt cx="1981934" cy="1024130"/>
          </a:xfrm>
        </p:grpSpPr>
        <p:sp>
          <p:nvSpPr>
            <p:cNvPr id="60" name="椭圆 59"/>
            <p:cNvSpPr/>
            <p:nvPr/>
          </p:nvSpPr>
          <p:spPr>
            <a:xfrm flipH="1">
              <a:off x="8484011" y="5071705"/>
              <a:ext cx="108012" cy="108012"/>
            </a:xfrm>
            <a:prstGeom prst="ellipse">
              <a:avLst/>
            </a:prstGeom>
            <a:solidFill>
              <a:schemeClr val="accent3">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1" name="矩形 60"/>
            <p:cNvSpPr/>
            <p:nvPr/>
          </p:nvSpPr>
          <p:spPr>
            <a:xfrm flipH="1">
              <a:off x="6610089" y="5292029"/>
              <a:ext cx="1285821" cy="8038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62" name="直接连接符 61"/>
            <p:cNvCxnSpPr/>
            <p:nvPr/>
          </p:nvCxnSpPr>
          <p:spPr>
            <a:xfrm flipH="1">
              <a:off x="7746496" y="5693932"/>
              <a:ext cx="43045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8176952" y="5152155"/>
              <a:ext cx="370728" cy="541777"/>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400217" y="3823042"/>
            <a:ext cx="1507487" cy="1838206"/>
            <a:chOff x="87347" y="4410824"/>
            <a:chExt cx="1507487" cy="1838206"/>
          </a:xfrm>
        </p:grpSpPr>
        <p:cxnSp>
          <p:nvCxnSpPr>
            <p:cNvPr id="65" name="直接连接符 64"/>
            <p:cNvCxnSpPr/>
            <p:nvPr/>
          </p:nvCxnSpPr>
          <p:spPr>
            <a:xfrm>
              <a:off x="728541" y="4448830"/>
              <a:ext cx="0" cy="1035881"/>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flipH="1">
              <a:off x="1486822" y="4410824"/>
              <a:ext cx="108012" cy="108012"/>
            </a:xfrm>
            <a:prstGeom prst="ellipse">
              <a:avLst/>
            </a:prstGeom>
            <a:solidFill>
              <a:srgbClr val="6633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矩形 66"/>
            <p:cNvSpPr/>
            <p:nvPr/>
          </p:nvSpPr>
          <p:spPr>
            <a:xfrm flipH="1">
              <a:off x="87347" y="5445224"/>
              <a:ext cx="1285821" cy="80380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68" name="直接连接符 67"/>
            <p:cNvCxnSpPr/>
            <p:nvPr/>
          </p:nvCxnSpPr>
          <p:spPr>
            <a:xfrm flipH="1">
              <a:off x="713606" y="4473571"/>
              <a:ext cx="814338" cy="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92398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22" presetClass="entr" presetSubtype="2"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righ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zh-CN" dirty="0" smtClean="0">
                <a:solidFill>
                  <a:schemeClr val="tx1">
                    <a:lumMod val="95000"/>
                    <a:lumOff val="5000"/>
                  </a:schemeClr>
                </a:solidFill>
                <a:latin typeface="华康俪金黑W8(P)" pitchFamily="34" charset="-122"/>
                <a:ea typeface="华康俪金黑W8(P)" pitchFamily="34" charset="-122"/>
              </a:rPr>
              <a:t>3.</a:t>
            </a:r>
            <a:r>
              <a:rPr lang="zh-CN" altLang="en-US" dirty="0" smtClean="0">
                <a:solidFill>
                  <a:schemeClr val="tx1">
                    <a:lumMod val="95000"/>
                    <a:lumOff val="5000"/>
                  </a:schemeClr>
                </a:solidFill>
                <a:latin typeface="华康俪金黑W8(P)" pitchFamily="34" charset="-122"/>
                <a:ea typeface="华康俪金黑W8(P)" pitchFamily="34" charset="-122"/>
              </a:rPr>
              <a:t>退避</a:t>
            </a:r>
            <a:r>
              <a:rPr lang="zh-CN" altLang="en-US" dirty="0">
                <a:solidFill>
                  <a:schemeClr val="tx1">
                    <a:lumMod val="95000"/>
                    <a:lumOff val="5000"/>
                  </a:schemeClr>
                </a:solidFill>
                <a:latin typeface="华康俪金黑W8(P)" pitchFamily="34" charset="-122"/>
                <a:ea typeface="华康俪金黑W8(P)" pitchFamily="34" charset="-122"/>
              </a:rPr>
              <a:t>重传</a:t>
            </a:r>
            <a:endParaRPr lang="zh-CN" altLang="en-US" dirty="0" smtClean="0">
              <a:solidFill>
                <a:schemeClr val="tx1">
                  <a:lumMod val="95000"/>
                  <a:lumOff val="5000"/>
                </a:schemeClr>
              </a:solidFill>
              <a:latin typeface="华康俪金黑W8(P)" pitchFamily="34" charset="-122"/>
              <a:ea typeface="华康俪金黑W8(P)" pitchFamily="34" charset="-122"/>
            </a:endParaRPr>
          </a:p>
        </p:txBody>
      </p:sp>
      <p:sp>
        <p:nvSpPr>
          <p:cNvPr id="676867" name="Rectangle 3"/>
          <p:cNvSpPr>
            <a:spLocks noGrp="1" noChangeArrowheads="1"/>
          </p:cNvSpPr>
          <p:nvPr>
            <p:ph type="body" idx="1"/>
          </p:nvPr>
        </p:nvSpPr>
        <p:spPr/>
        <p:txBody>
          <a:bodyPr/>
          <a:lstStyle/>
          <a:p>
            <a:pPr>
              <a:lnSpc>
                <a:spcPct val="120000"/>
              </a:lnSpc>
            </a:pPr>
            <a:r>
              <a:rPr lang="zh-CN" altLang="en-US" dirty="0" smtClean="0">
                <a:solidFill>
                  <a:srgbClr val="002060"/>
                </a:solidFill>
                <a:latin typeface="华康俪金黑W8(P)" pitchFamily="34" charset="-122"/>
                <a:ea typeface="华康俪金黑W8(P)" pitchFamily="34" charset="-122"/>
              </a:rPr>
              <a:t>检测到冲突停止发送数据后，要推迟（称为</a:t>
            </a:r>
            <a:r>
              <a:rPr lang="zh-CN" altLang="en-US" dirty="0" smtClean="0">
                <a:solidFill>
                  <a:srgbClr val="C00000"/>
                </a:solidFill>
                <a:latin typeface="华康俪金黑W8(P)" pitchFamily="34" charset="-122"/>
                <a:ea typeface="华康俪金黑W8(P)" pitchFamily="34" charset="-122"/>
              </a:rPr>
              <a:t>退避</a:t>
            </a:r>
            <a:r>
              <a:rPr lang="zh-CN" altLang="en-US" dirty="0" smtClean="0">
                <a:solidFill>
                  <a:srgbClr val="002060"/>
                </a:solidFill>
                <a:latin typeface="华康俪金黑W8(P)" pitchFamily="34" charset="-122"/>
                <a:ea typeface="华康俪金黑W8(P)" pitchFamily="34" charset="-122"/>
              </a:rPr>
              <a:t>）</a:t>
            </a:r>
            <a:r>
              <a:rPr lang="en-US" altLang="zh-CN" b="1" i="1" dirty="0" smtClean="0">
                <a:solidFill>
                  <a:srgbClr val="C00000"/>
                </a:solidFill>
                <a:latin typeface="华康俪金黑W8(P)" pitchFamily="34" charset="-122"/>
                <a:ea typeface="华康俪金黑W8(P)" pitchFamily="34" charset="-122"/>
              </a:rPr>
              <a:t>r</a:t>
            </a:r>
            <a:r>
              <a:rPr lang="en-US" altLang="zh-CN" b="1" dirty="0" smtClean="0">
                <a:solidFill>
                  <a:srgbClr val="C00000"/>
                </a:solidFill>
                <a:latin typeface="华康俪金黑W8(P)" pitchFamily="34" charset="-122"/>
                <a:ea typeface="华康俪金黑W8(P)" pitchFamily="34" charset="-122"/>
              </a:rPr>
              <a:t> </a:t>
            </a:r>
            <a:r>
              <a:rPr lang="zh-CN" altLang="en-US" dirty="0" smtClean="0">
                <a:solidFill>
                  <a:srgbClr val="002060"/>
                </a:solidFill>
                <a:latin typeface="华康俪金黑W8(P)" pitchFamily="34" charset="-122"/>
                <a:ea typeface="华康俪金黑W8(P)" pitchFamily="34" charset="-122"/>
              </a:rPr>
              <a:t>倍的</a:t>
            </a:r>
            <a:r>
              <a:rPr lang="zh-CN" altLang="en-US" dirty="0" smtClean="0">
                <a:solidFill>
                  <a:srgbClr val="C00000"/>
                </a:solidFill>
                <a:latin typeface="华康俪金黑W8(P)" pitchFamily="34" charset="-122"/>
                <a:ea typeface="华康俪金黑W8(P)" pitchFamily="34" charset="-122"/>
              </a:rPr>
              <a:t>单位退避时间</a:t>
            </a:r>
            <a:r>
              <a:rPr lang="zh-CN" altLang="en-US" dirty="0" smtClean="0">
                <a:solidFill>
                  <a:srgbClr val="002060"/>
                </a:solidFill>
                <a:latin typeface="华康俪金黑W8(P)" pitchFamily="34" charset="-122"/>
                <a:ea typeface="华康俪金黑W8(P)" pitchFamily="34" charset="-122"/>
              </a:rPr>
              <a:t>后再监听信道进行重传（</a:t>
            </a:r>
            <a:r>
              <a:rPr lang="en-US" altLang="zh-CN" b="1" i="1" dirty="0" smtClean="0">
                <a:solidFill>
                  <a:srgbClr val="C00000"/>
                </a:solidFill>
                <a:latin typeface="华康俪金黑W8(P)" pitchFamily="34" charset="-122"/>
                <a:ea typeface="华康俪金黑W8(P)" pitchFamily="34" charset="-122"/>
              </a:rPr>
              <a:t>r </a:t>
            </a:r>
            <a:r>
              <a:rPr lang="zh-CN" altLang="en-US" dirty="0" smtClean="0">
                <a:solidFill>
                  <a:srgbClr val="002060"/>
                </a:solidFill>
                <a:latin typeface="华康俪金黑W8(P)" pitchFamily="34" charset="-122"/>
                <a:ea typeface="华康俪金黑W8(P)" pitchFamily="34" charset="-122"/>
              </a:rPr>
              <a:t>为随机的整数）。</a:t>
            </a:r>
            <a:endParaRPr lang="en-US" altLang="zh-CN" dirty="0" smtClean="0">
              <a:solidFill>
                <a:srgbClr val="002060"/>
              </a:solidFill>
              <a:latin typeface="华康俪金黑W8(P)" pitchFamily="34" charset="-122"/>
              <a:ea typeface="华康俪金黑W8(P)" pitchFamily="34" charset="-122"/>
            </a:endParaRPr>
          </a:p>
          <a:p>
            <a:pPr>
              <a:lnSpc>
                <a:spcPct val="120000"/>
              </a:lnSpc>
            </a:pPr>
            <a:r>
              <a:rPr lang="zh-CN" altLang="en-US" dirty="0" smtClean="0">
                <a:solidFill>
                  <a:srgbClr val="C00000"/>
                </a:solidFill>
                <a:latin typeface="华康俪金黑W8(P)" pitchFamily="34" charset="-122"/>
                <a:ea typeface="华康俪金黑W8(P)" pitchFamily="34" charset="-122"/>
              </a:rPr>
              <a:t>单位退避时间</a:t>
            </a:r>
            <a:r>
              <a:rPr lang="zh-CN" altLang="en-US" dirty="0" smtClean="0">
                <a:solidFill>
                  <a:srgbClr val="002060"/>
                </a:solidFill>
                <a:latin typeface="华康俪金黑W8(P)" pitchFamily="34" charset="-122"/>
                <a:ea typeface="华康俪金黑W8(P)" pitchFamily="34" charset="-122"/>
              </a:rPr>
              <a:t>要尽可能小，但要保证两站点选择不同的 </a:t>
            </a:r>
            <a:r>
              <a:rPr lang="en-US" altLang="zh-CN" b="1" i="1" dirty="0" smtClean="0">
                <a:solidFill>
                  <a:srgbClr val="C00000"/>
                </a:solidFill>
                <a:latin typeface="华康俪金黑W8(P)" pitchFamily="34" charset="-122"/>
                <a:ea typeface="华康俪金黑W8(P)" pitchFamily="34" charset="-122"/>
              </a:rPr>
              <a:t>r</a:t>
            </a:r>
            <a:r>
              <a:rPr lang="en-US" altLang="zh-CN" dirty="0" smtClean="0">
                <a:latin typeface="华康俪金黑W8(P)" pitchFamily="34" charset="-122"/>
                <a:ea typeface="华康俪金黑W8(P)" pitchFamily="34" charset="-122"/>
              </a:rPr>
              <a:t> </a:t>
            </a:r>
            <a:r>
              <a:rPr lang="zh-CN" altLang="en-US" dirty="0" smtClean="0">
                <a:solidFill>
                  <a:srgbClr val="002060"/>
                </a:solidFill>
                <a:latin typeface="华康俪金黑W8(P)" pitchFamily="34" charset="-122"/>
                <a:ea typeface="华康俪金黑W8(P)" pitchFamily="34" charset="-122"/>
              </a:rPr>
              <a:t>值时，一定不会再发生冲突。</a:t>
            </a:r>
          </a:p>
        </p:txBody>
      </p:sp>
      <p:grpSp>
        <p:nvGrpSpPr>
          <p:cNvPr id="12" name="组合 11"/>
          <p:cNvGrpSpPr/>
          <p:nvPr/>
        </p:nvGrpSpPr>
        <p:grpSpPr>
          <a:xfrm>
            <a:off x="3779912" y="3861048"/>
            <a:ext cx="4176464" cy="2253944"/>
            <a:chOff x="1187624" y="3984945"/>
            <a:chExt cx="4176464" cy="2567403"/>
          </a:xfrm>
          <a:effectLst>
            <a:outerShdw blurRad="292100" dist="25400" dir="2700000" algn="ctr" rotWithShape="0">
              <a:srgbClr val="000000">
                <a:alpha val="49000"/>
              </a:srgbClr>
            </a:outerShdw>
          </a:effectLst>
        </p:grpSpPr>
        <p:grpSp>
          <p:nvGrpSpPr>
            <p:cNvPr id="13" name="组合 12"/>
            <p:cNvGrpSpPr/>
            <p:nvPr/>
          </p:nvGrpSpPr>
          <p:grpSpPr>
            <a:xfrm>
              <a:off x="1187624" y="3984945"/>
              <a:ext cx="4176464" cy="2567403"/>
              <a:chOff x="1187624" y="3984945"/>
              <a:chExt cx="4176464" cy="2567403"/>
            </a:xfrm>
          </p:grpSpPr>
          <p:sp>
            <p:nvSpPr>
              <p:cNvPr id="15" name="椭圆形标注 14"/>
              <p:cNvSpPr/>
              <p:nvPr/>
            </p:nvSpPr>
            <p:spPr>
              <a:xfrm>
                <a:off x="1187624" y="3984945"/>
                <a:ext cx="4176464" cy="2567403"/>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16" name="椭圆形标注 15"/>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14" name="矩形 13"/>
            <p:cNvSpPr/>
            <p:nvPr/>
          </p:nvSpPr>
          <p:spPr>
            <a:xfrm rot="21421316">
              <a:off x="1746441" y="4511431"/>
              <a:ext cx="3225591" cy="1367260"/>
            </a:xfrm>
            <a:prstGeom prst="rect">
              <a:avLst/>
            </a:prstGeom>
          </p:spPr>
          <p:txBody>
            <a:bodyPr wrap="square">
              <a:spAutoFit/>
            </a:bodyPr>
            <a:lstStyle/>
            <a:p>
              <a:pPr>
                <a:defRPr/>
              </a:pPr>
              <a:r>
                <a:rPr lang="zh-CN" altLang="en-US" sz="3600" b="1" dirty="0" smtClean="0">
                  <a:solidFill>
                    <a:srgbClr val="00487E"/>
                  </a:solidFill>
                  <a:latin typeface="微软雅黑" pitchFamily="34" charset="-122"/>
                  <a:ea typeface="微软雅黑" pitchFamily="34" charset="-122"/>
                </a:rPr>
                <a:t>如何确定这个</a:t>
              </a:r>
              <a:r>
                <a:rPr lang="zh-CN" altLang="en-US" sz="3600" b="1" dirty="0" smtClean="0">
                  <a:solidFill>
                    <a:srgbClr val="C00000"/>
                  </a:solidFill>
                  <a:latin typeface="微软雅黑" pitchFamily="34" charset="-122"/>
                  <a:ea typeface="微软雅黑" pitchFamily="34" charset="-122"/>
                </a:rPr>
                <a:t>单位退避时间</a:t>
              </a:r>
              <a:r>
                <a:rPr lang="zh-CN" altLang="en-US" sz="3600" b="1" dirty="0" smtClean="0">
                  <a:solidFill>
                    <a:srgbClr val="00487E"/>
                  </a:solidFill>
                  <a:latin typeface="微软雅黑" pitchFamily="34" charset="-122"/>
                  <a:ea typeface="微软雅黑" pitchFamily="34" charset="-122"/>
                </a:rPr>
                <a:t>？</a:t>
              </a:r>
              <a:endParaRPr lang="zh-CN" altLang="en-US" sz="3600" b="1" dirty="0">
                <a:solidFill>
                  <a:srgbClr val="00487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512605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6867">
                                            <p:txEl>
                                              <p:pRg st="1" end="1"/>
                                            </p:txEl>
                                          </p:spTgt>
                                        </p:tgtEl>
                                        <p:attrNameLst>
                                          <p:attrName>style.visibility</p:attrName>
                                        </p:attrNameLst>
                                      </p:cBhvr>
                                      <p:to>
                                        <p:strVal val="visible"/>
                                      </p:to>
                                    </p:set>
                                    <p:anim calcmode="lin" valueType="num">
                                      <p:cBhvr additive="base">
                                        <p:cTn id="25" dur="500" fill="hold"/>
                                        <p:tgtEl>
                                          <p:spTgt spid="67686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平行四边形 37"/>
          <p:cNvSpPr/>
          <p:nvPr/>
        </p:nvSpPr>
        <p:spPr>
          <a:xfrm rot="16200000" flipV="1">
            <a:off x="3369211" y="3008072"/>
            <a:ext cx="2286000" cy="4643438"/>
          </a:xfrm>
          <a:prstGeom prst="parallelogram">
            <a:avLst>
              <a:gd name="adj" fmla="val 38441"/>
            </a:avLst>
          </a:prstGeom>
          <a:solidFill>
            <a:schemeClr val="accent2">
              <a:lumMod val="40000"/>
              <a:lumOff val="60000"/>
              <a:alpha val="58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42" name="平行四边形 41"/>
          <p:cNvSpPr/>
          <p:nvPr/>
        </p:nvSpPr>
        <p:spPr>
          <a:xfrm rot="16200000">
            <a:off x="3274755" y="620043"/>
            <a:ext cx="2468562" cy="4643438"/>
          </a:xfrm>
          <a:prstGeom prst="parallelogram">
            <a:avLst>
              <a:gd name="adj" fmla="val 36951"/>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22536" name="Line 8"/>
          <p:cNvSpPr>
            <a:spLocks noChangeShapeType="1"/>
          </p:cNvSpPr>
          <p:nvPr/>
        </p:nvSpPr>
        <p:spPr bwMode="auto">
          <a:xfrm>
            <a:off x="2174617" y="1690018"/>
            <a:ext cx="4670425" cy="914400"/>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37" name="Rectangle 9"/>
          <p:cNvSpPr>
            <a:spLocks noChangeArrowheads="1"/>
          </p:cNvSpPr>
          <p:nvPr/>
        </p:nvSpPr>
        <p:spPr bwMode="auto">
          <a:xfrm>
            <a:off x="1914267" y="1340768"/>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002060"/>
                </a:solidFill>
                <a:latin typeface="华康俪金黑W8(P)" pitchFamily="34" charset="-122"/>
                <a:ea typeface="华康俪金黑W8(P)" pitchFamily="34" charset="-122"/>
              </a:rPr>
              <a:t>A</a:t>
            </a:r>
          </a:p>
        </p:txBody>
      </p:sp>
      <p:sp>
        <p:nvSpPr>
          <p:cNvPr id="22538" name="Rectangle 10"/>
          <p:cNvSpPr>
            <a:spLocks noChangeArrowheads="1"/>
          </p:cNvSpPr>
          <p:nvPr/>
        </p:nvSpPr>
        <p:spPr bwMode="auto">
          <a:xfrm>
            <a:off x="6737092" y="1340768"/>
            <a:ext cx="3206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dirty="0">
                <a:solidFill>
                  <a:srgbClr val="002060"/>
                </a:solidFill>
                <a:latin typeface="华康俪金黑W8(P)" pitchFamily="34" charset="-122"/>
                <a:ea typeface="华康俪金黑W8(P)" pitchFamily="34" charset="-122"/>
              </a:rPr>
              <a:t>B</a:t>
            </a:r>
          </a:p>
        </p:txBody>
      </p:sp>
      <p:sp>
        <p:nvSpPr>
          <p:cNvPr id="22539" name="Line 11"/>
          <p:cNvSpPr>
            <a:spLocks noChangeShapeType="1"/>
          </p:cNvSpPr>
          <p:nvPr/>
        </p:nvSpPr>
        <p:spPr bwMode="auto">
          <a:xfrm flipH="1">
            <a:off x="2052380" y="2032918"/>
            <a:ext cx="6350" cy="1090613"/>
          </a:xfrm>
          <a:prstGeom prst="line">
            <a:avLst/>
          </a:prstGeom>
          <a:noFill/>
          <a:ln w="12700">
            <a:solidFill>
              <a:srgbClr val="00206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40" name="Rectangle 12"/>
          <p:cNvSpPr>
            <a:spLocks noChangeArrowheads="1"/>
          </p:cNvSpPr>
          <p:nvPr/>
        </p:nvSpPr>
        <p:spPr bwMode="auto">
          <a:xfrm>
            <a:off x="1833305" y="2364706"/>
            <a:ext cx="256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i="1" dirty="0">
                <a:solidFill>
                  <a:srgbClr val="002060"/>
                </a:solidFill>
                <a:latin typeface="华康俪金黑W8(P)" pitchFamily="34" charset="-122"/>
                <a:ea typeface="华康俪金黑W8(P)" pitchFamily="34" charset="-122"/>
              </a:rPr>
              <a:t>t</a:t>
            </a:r>
          </a:p>
        </p:txBody>
      </p:sp>
      <p:sp>
        <p:nvSpPr>
          <p:cNvPr id="22541" name="Line 13"/>
          <p:cNvSpPr>
            <a:spLocks noChangeShapeType="1"/>
          </p:cNvSpPr>
          <p:nvPr/>
        </p:nvSpPr>
        <p:spPr bwMode="auto">
          <a:xfrm>
            <a:off x="6841867" y="1678906"/>
            <a:ext cx="0" cy="356870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22543" name="Group 15"/>
          <p:cNvGrpSpPr>
            <a:grpSpLocks/>
          </p:cNvGrpSpPr>
          <p:nvPr/>
        </p:nvGrpSpPr>
        <p:grpSpPr bwMode="auto">
          <a:xfrm>
            <a:off x="5613142" y="1685256"/>
            <a:ext cx="965200" cy="793750"/>
            <a:chOff x="3364" y="411"/>
            <a:chExt cx="608" cy="500"/>
          </a:xfrm>
          <a:solidFill>
            <a:srgbClr val="C00000"/>
          </a:solidFill>
        </p:grpSpPr>
        <p:sp>
          <p:nvSpPr>
            <p:cNvPr id="22567"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a:latin typeface="华康俪金黑W8(P)" pitchFamily="34" charset="-122"/>
                <a:ea typeface="华康俪金黑W8(P)" pitchFamily="34" charset="-122"/>
              </a:endParaRPr>
            </a:p>
          </p:txBody>
        </p:sp>
        <p:sp>
          <p:nvSpPr>
            <p:cNvPr id="22568"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grpSp>
      <p:sp>
        <p:nvSpPr>
          <p:cNvPr id="22546" name="Text Box 37"/>
          <p:cNvSpPr txBox="1">
            <a:spLocks noChangeArrowheads="1"/>
          </p:cNvSpPr>
          <p:nvPr/>
        </p:nvSpPr>
        <p:spPr bwMode="auto">
          <a:xfrm>
            <a:off x="1052255" y="1480468"/>
            <a:ext cx="704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a:solidFill>
                  <a:srgbClr val="002060"/>
                </a:solidFill>
                <a:latin typeface="华康俪金黑W8(P)" pitchFamily="34" charset="-122"/>
                <a:ea typeface="华康俪金黑W8(P)" pitchFamily="34" charset="-122"/>
              </a:rPr>
              <a:t>t</a:t>
            </a:r>
            <a:r>
              <a:rPr kumimoji="1" lang="en-US" altLang="zh-CN">
                <a:solidFill>
                  <a:srgbClr val="002060"/>
                </a:solidFill>
                <a:latin typeface="华康俪金黑W8(P)" pitchFamily="34" charset="-122"/>
                <a:ea typeface="华康俪金黑W8(P)" pitchFamily="34" charset="-122"/>
              </a:rPr>
              <a:t> = 0</a:t>
            </a:r>
            <a:endParaRPr kumimoji="1" lang="en-US" altLang="zh-CN" baseline="30000">
              <a:solidFill>
                <a:srgbClr val="002060"/>
              </a:solidFill>
              <a:latin typeface="华康俪金黑W8(P)" pitchFamily="34" charset="-122"/>
              <a:ea typeface="华康俪金黑W8(P)" pitchFamily="34" charset="-122"/>
            </a:endParaRPr>
          </a:p>
        </p:txBody>
      </p:sp>
      <p:sp>
        <p:nvSpPr>
          <p:cNvPr id="22547" name="Line 38"/>
          <p:cNvSpPr>
            <a:spLocks noChangeShapeType="1"/>
          </p:cNvSpPr>
          <p:nvPr/>
        </p:nvSpPr>
        <p:spPr bwMode="auto">
          <a:xfrm>
            <a:off x="1722180" y="1685256"/>
            <a:ext cx="412750"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华康俪金黑W8(P)" pitchFamily="34" charset="-122"/>
              <a:ea typeface="华康俪金黑W8(P)" pitchFamily="34" charset="-122"/>
            </a:endParaRPr>
          </a:p>
        </p:txBody>
      </p:sp>
      <p:sp>
        <p:nvSpPr>
          <p:cNvPr id="22548" name="Text Box 39"/>
          <p:cNvSpPr txBox="1">
            <a:spLocks noChangeArrowheads="1"/>
          </p:cNvSpPr>
          <p:nvPr/>
        </p:nvSpPr>
        <p:spPr bwMode="auto">
          <a:xfrm>
            <a:off x="6881197" y="2813968"/>
            <a:ext cx="2339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zh-CN" altLang="en-US" sz="2400" dirty="0">
                <a:solidFill>
                  <a:srgbClr val="002060"/>
                </a:solidFill>
                <a:latin typeface="华康俪金黑W8(P)" pitchFamily="34" charset="-122"/>
                <a:ea typeface="华康俪金黑W8(P)" pitchFamily="34" charset="-122"/>
              </a:rPr>
              <a:t>单程端到</a:t>
            </a:r>
            <a:r>
              <a:rPr lang="zh-CN" altLang="en-US" sz="2400" dirty="0" smtClean="0">
                <a:solidFill>
                  <a:srgbClr val="002060"/>
                </a:solidFill>
                <a:latin typeface="华康俪金黑W8(P)" pitchFamily="34" charset="-122"/>
                <a:ea typeface="华康俪金黑W8(P)" pitchFamily="34" charset="-122"/>
              </a:rPr>
              <a:t>端</a:t>
            </a:r>
            <a:endParaRPr lang="zh-CN" altLang="en-US" sz="2400" dirty="0">
              <a:solidFill>
                <a:srgbClr val="002060"/>
              </a:solidFill>
              <a:latin typeface="华康俪金黑W8(P)" pitchFamily="34" charset="-122"/>
              <a:ea typeface="华康俪金黑W8(P)" pitchFamily="34" charset="-122"/>
            </a:endParaRPr>
          </a:p>
          <a:p>
            <a:pPr algn="ctr" eaLnBrk="1" hangingPunct="1"/>
            <a:r>
              <a:rPr lang="zh-CN" altLang="en-US" sz="2400" dirty="0">
                <a:solidFill>
                  <a:srgbClr val="002060"/>
                </a:solidFill>
                <a:latin typeface="华康俪金黑W8(P)" pitchFamily="34" charset="-122"/>
                <a:ea typeface="华康俪金黑W8(P)" pitchFamily="34" charset="-122"/>
              </a:rPr>
              <a:t>传播时延记为</a:t>
            </a:r>
            <a:r>
              <a:rPr lang="zh-CN" altLang="en-US" sz="2400" i="1" dirty="0">
                <a:solidFill>
                  <a:srgbClr val="002060"/>
                </a:solidFill>
                <a:latin typeface="华康俪金黑W8(P)" pitchFamily="34" charset="-122"/>
                <a:ea typeface="华康俪金黑W8(P)" pitchFamily="34" charset="-122"/>
                <a:sym typeface="Symbol" pitchFamily="18" charset="2"/>
              </a:rPr>
              <a:t></a:t>
            </a:r>
            <a:r>
              <a:rPr lang="zh-CN" altLang="en-US" sz="2400" dirty="0">
                <a:solidFill>
                  <a:srgbClr val="002060"/>
                </a:solidFill>
                <a:latin typeface="华康俪金黑W8(P)" pitchFamily="34" charset="-122"/>
                <a:ea typeface="华康俪金黑W8(P)" pitchFamily="34" charset="-122"/>
              </a:rPr>
              <a:t> </a:t>
            </a:r>
          </a:p>
        </p:txBody>
      </p:sp>
      <p:sp>
        <p:nvSpPr>
          <p:cNvPr id="22551" name="标题 46"/>
          <p:cNvSpPr>
            <a:spLocks noGrp="1"/>
          </p:cNvSpPr>
          <p:nvPr>
            <p:ph type="title"/>
          </p:nvPr>
        </p:nvSpPr>
        <p:spPr/>
        <p:txBody>
          <a:bodyPr/>
          <a:lstStyle/>
          <a:p>
            <a:r>
              <a:rPr lang="zh-CN" altLang="en-US" dirty="0" smtClean="0">
                <a:solidFill>
                  <a:schemeClr val="tx1">
                    <a:lumMod val="95000"/>
                    <a:lumOff val="5000"/>
                  </a:schemeClr>
                </a:solidFill>
                <a:latin typeface="华康俪金黑W8(P)" pitchFamily="34" charset="-122"/>
                <a:ea typeface="华康俪金黑W8(P)" pitchFamily="34" charset="-122"/>
              </a:rPr>
              <a:t>单位退避时间的选择</a:t>
            </a:r>
          </a:p>
        </p:txBody>
      </p:sp>
      <p:sp>
        <p:nvSpPr>
          <p:cNvPr id="47" name="Line 8"/>
          <p:cNvSpPr>
            <a:spLocks noChangeShapeType="1"/>
          </p:cNvSpPr>
          <p:nvPr/>
        </p:nvSpPr>
        <p:spPr bwMode="auto">
          <a:xfrm flipH="1">
            <a:off x="2180967" y="4207040"/>
            <a:ext cx="4664075" cy="859654"/>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sp>
        <p:nvSpPr>
          <p:cNvPr id="22535" name="Line 7"/>
          <p:cNvSpPr>
            <a:spLocks noChangeShapeType="1"/>
          </p:cNvSpPr>
          <p:nvPr/>
        </p:nvSpPr>
        <p:spPr bwMode="auto">
          <a:xfrm>
            <a:off x="2169855" y="1690018"/>
            <a:ext cx="0" cy="3557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34" name="组合 33"/>
          <p:cNvGrpSpPr/>
          <p:nvPr/>
        </p:nvGrpSpPr>
        <p:grpSpPr>
          <a:xfrm>
            <a:off x="6887904" y="2438473"/>
            <a:ext cx="1245293" cy="400110"/>
            <a:chOff x="6615112" y="3516313"/>
            <a:chExt cx="1245293" cy="400110"/>
          </a:xfrm>
        </p:grpSpPr>
        <p:sp>
          <p:nvSpPr>
            <p:cNvPr id="35" name="Line 35"/>
            <p:cNvSpPr>
              <a:spLocks noChangeShapeType="1"/>
            </p:cNvSpPr>
            <p:nvPr/>
          </p:nvSpPr>
          <p:spPr bwMode="auto">
            <a:xfrm flipH="1">
              <a:off x="6615112" y="3673476"/>
              <a:ext cx="414338" cy="0"/>
            </a:xfrm>
            <a:prstGeom prst="line">
              <a:avLst/>
            </a:prstGeom>
            <a:noFill/>
            <a:ln w="28575">
              <a:solidFill>
                <a:srgbClr val="00206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华康俪金黑W8(P)" pitchFamily="34" charset="-122"/>
                <a:ea typeface="华康俪金黑W8(P)" pitchFamily="34" charset="-122"/>
              </a:endParaRPr>
            </a:p>
          </p:txBody>
        </p:sp>
        <p:sp>
          <p:nvSpPr>
            <p:cNvPr id="36" name="Text Box 36"/>
            <p:cNvSpPr txBox="1">
              <a:spLocks noChangeArrowheads="1"/>
            </p:cNvSpPr>
            <p:nvPr/>
          </p:nvSpPr>
          <p:spPr bwMode="auto">
            <a:xfrm>
              <a:off x="7000874" y="3516313"/>
              <a:ext cx="85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i="1" dirty="0">
                  <a:solidFill>
                    <a:srgbClr val="002060"/>
                  </a:solidFill>
                  <a:latin typeface="华康俪金黑W8(P)" pitchFamily="34" charset="-122"/>
                  <a:ea typeface="华康俪金黑W8(P)" pitchFamily="34" charset="-122"/>
                </a:rPr>
                <a:t>  t</a:t>
              </a:r>
              <a:r>
                <a:rPr kumimoji="1" lang="en-US" altLang="zh-CN" dirty="0">
                  <a:solidFill>
                    <a:srgbClr val="002060"/>
                  </a:solidFill>
                  <a:latin typeface="华康俪金黑W8(P)" pitchFamily="34" charset="-122"/>
                  <a:ea typeface="华康俪金黑W8(P)" pitchFamily="34" charset="-122"/>
                </a:rPr>
                <a:t> </a:t>
              </a:r>
              <a:r>
                <a:rPr kumimoji="1" lang="en-US" altLang="zh-CN" dirty="0" smtClean="0">
                  <a:solidFill>
                    <a:srgbClr val="002060"/>
                  </a:solidFill>
                  <a:latin typeface="华康俪金黑W8(P)" pitchFamily="34" charset="-122"/>
                  <a:ea typeface="华康俪金黑W8(P)" pitchFamily="34" charset="-122"/>
                  <a:sym typeface="Symbol"/>
                </a:rPr>
                <a:t></a:t>
              </a:r>
              <a:r>
                <a:rPr kumimoji="1" lang="en-US" altLang="zh-CN" dirty="0" smtClean="0">
                  <a:solidFill>
                    <a:srgbClr val="002060"/>
                  </a:solidFill>
                  <a:latin typeface="华康俪金黑W8(P)" pitchFamily="34" charset="-122"/>
                  <a:ea typeface="华康俪金黑W8(P)" pitchFamily="34" charset="-122"/>
                </a:rPr>
                <a:t> </a:t>
              </a:r>
              <a:r>
                <a:rPr kumimoji="1" lang="en-US" altLang="zh-CN" i="1" dirty="0">
                  <a:solidFill>
                    <a:srgbClr val="002060"/>
                  </a:solidFill>
                  <a:latin typeface="华康俪金黑W8(P)" pitchFamily="34" charset="-122"/>
                  <a:ea typeface="华康俪金黑W8(P)" pitchFamily="34" charset="-122"/>
                  <a:sym typeface="Symbol" pitchFamily="18" charset="2"/>
                </a:rPr>
                <a:t></a:t>
              </a:r>
            </a:p>
          </p:txBody>
        </p:sp>
      </p:grpSp>
      <p:sp>
        <p:nvSpPr>
          <p:cNvPr id="2" name="右中括号 1"/>
          <p:cNvSpPr/>
          <p:nvPr/>
        </p:nvSpPr>
        <p:spPr>
          <a:xfrm flipH="1">
            <a:off x="1951948" y="3315980"/>
            <a:ext cx="211763" cy="1760538"/>
          </a:xfrm>
          <a:prstGeom prst="righ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C000"/>
              </a:solidFill>
              <a:latin typeface="华康俪金黑W8(P)" pitchFamily="34" charset="-122"/>
              <a:ea typeface="华康俪金黑W8(P)" pitchFamily="34" charset="-122"/>
            </a:endParaRPr>
          </a:p>
        </p:txBody>
      </p:sp>
      <p:sp>
        <p:nvSpPr>
          <p:cNvPr id="22534" name="Line 4"/>
          <p:cNvSpPr>
            <a:spLocks noChangeShapeType="1"/>
          </p:cNvSpPr>
          <p:nvPr/>
        </p:nvSpPr>
        <p:spPr bwMode="auto">
          <a:xfrm>
            <a:off x="2180967" y="1685256"/>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54" name="组合 53"/>
          <p:cNvGrpSpPr/>
          <p:nvPr/>
        </p:nvGrpSpPr>
        <p:grpSpPr>
          <a:xfrm>
            <a:off x="6857232" y="1652562"/>
            <a:ext cx="2010948" cy="802234"/>
            <a:chOff x="6552220" y="2636482"/>
            <a:chExt cx="2010948" cy="802234"/>
          </a:xfrm>
        </p:grpSpPr>
        <p:cxnSp>
          <p:nvCxnSpPr>
            <p:cNvPr id="55" name="直接连接符 54"/>
            <p:cNvCxnSpPr>
              <a:stCxn id="57" idx="2"/>
            </p:cNvCxnSpPr>
            <p:nvPr/>
          </p:nvCxnSpPr>
          <p:spPr>
            <a:xfrm>
              <a:off x="7711222" y="2999144"/>
              <a:ext cx="0" cy="404767"/>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flipH="1">
              <a:off x="6552220" y="3330704"/>
              <a:ext cx="108012" cy="108012"/>
            </a:xfrm>
            <a:prstGeom prst="ellipse">
              <a:avLst/>
            </a:prstGeom>
            <a:solidFill>
              <a:schemeClr val="accent2">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7" name="矩形 56"/>
            <p:cNvSpPr/>
            <p:nvPr/>
          </p:nvSpPr>
          <p:spPr>
            <a:xfrm flipH="1">
              <a:off x="6859276" y="2636482"/>
              <a:ext cx="1703892" cy="362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发送数据</a:t>
              </a:r>
              <a:endParaRPr lang="zh-CN" altLang="en-US" sz="2000" b="1" dirty="0">
                <a:latin typeface="微软雅黑" pitchFamily="34" charset="-122"/>
                <a:ea typeface="微软雅黑" pitchFamily="34" charset="-122"/>
              </a:endParaRPr>
            </a:p>
          </p:txBody>
        </p:sp>
        <p:cxnSp>
          <p:nvCxnSpPr>
            <p:cNvPr id="58" name="直接连接符 57"/>
            <p:cNvCxnSpPr/>
            <p:nvPr/>
          </p:nvCxnSpPr>
          <p:spPr>
            <a:xfrm flipH="1">
              <a:off x="6608406" y="3403752"/>
              <a:ext cx="110281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180496" y="1916832"/>
            <a:ext cx="1548172" cy="1415874"/>
            <a:chOff x="1486822" y="3102962"/>
            <a:chExt cx="1548172" cy="1415874"/>
          </a:xfrm>
        </p:grpSpPr>
        <p:cxnSp>
          <p:nvCxnSpPr>
            <p:cNvPr id="65" name="直接连接符 64"/>
            <p:cNvCxnSpPr/>
            <p:nvPr/>
          </p:nvCxnSpPr>
          <p:spPr>
            <a:xfrm>
              <a:off x="2390367" y="3633594"/>
              <a:ext cx="0" cy="85610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flipH="1">
              <a:off x="1486822" y="4410824"/>
              <a:ext cx="108012" cy="108012"/>
            </a:xfrm>
            <a:prstGeom prst="ellipse">
              <a:avLst/>
            </a:prstGeom>
            <a:solidFill>
              <a:srgbClr val="6633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矩形 66"/>
            <p:cNvSpPr/>
            <p:nvPr/>
          </p:nvSpPr>
          <p:spPr>
            <a:xfrm flipH="1">
              <a:off x="1749173" y="3102962"/>
              <a:ext cx="1285821" cy="80380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68" name="直接连接符 67"/>
            <p:cNvCxnSpPr/>
            <p:nvPr/>
          </p:nvCxnSpPr>
          <p:spPr>
            <a:xfrm flipH="1">
              <a:off x="1594834" y="4473571"/>
              <a:ext cx="814338" cy="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grpSp>
      <p:sp>
        <p:nvSpPr>
          <p:cNvPr id="43" name="平行四边形 42"/>
          <p:cNvSpPr/>
          <p:nvPr/>
        </p:nvSpPr>
        <p:spPr>
          <a:xfrm rot="16200000" flipV="1">
            <a:off x="4003417" y="634331"/>
            <a:ext cx="1011237" cy="4643438"/>
          </a:xfrm>
          <a:prstGeom prst="parallelogram">
            <a:avLst>
              <a:gd name="adj" fmla="val 86819"/>
            </a:avLst>
          </a:prstGeom>
          <a:solidFill>
            <a:schemeClr val="accent2">
              <a:lumMod val="60000"/>
              <a:lumOff val="40000"/>
              <a:alpha val="58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华康俪金黑W8(P)" pitchFamily="34" charset="-122"/>
              <a:ea typeface="华康俪金黑W8(P)" pitchFamily="34" charset="-122"/>
            </a:endParaRPr>
          </a:p>
        </p:txBody>
      </p:sp>
      <p:sp>
        <p:nvSpPr>
          <p:cNvPr id="22542" name="Line 14"/>
          <p:cNvSpPr>
            <a:spLocks noChangeShapeType="1"/>
          </p:cNvSpPr>
          <p:nvPr/>
        </p:nvSpPr>
        <p:spPr bwMode="auto">
          <a:xfrm flipH="1">
            <a:off x="2169855" y="2421856"/>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latin typeface="华康俪金黑W8(P)" pitchFamily="34" charset="-122"/>
              <a:ea typeface="华康俪金黑W8(P)" pitchFamily="34" charset="-122"/>
            </a:endParaRPr>
          </a:p>
        </p:txBody>
      </p:sp>
      <p:grpSp>
        <p:nvGrpSpPr>
          <p:cNvPr id="69" name="组合 68"/>
          <p:cNvGrpSpPr/>
          <p:nvPr/>
        </p:nvGrpSpPr>
        <p:grpSpPr>
          <a:xfrm>
            <a:off x="308288" y="4005064"/>
            <a:ext cx="1636538" cy="2677745"/>
            <a:chOff x="4388509" y="5030855"/>
            <a:chExt cx="2782568" cy="1430486"/>
          </a:xfrm>
          <a:solidFill>
            <a:srgbClr val="FFC000"/>
          </a:solidFill>
        </p:grpSpPr>
        <p:cxnSp>
          <p:nvCxnSpPr>
            <p:cNvPr id="70" name="直接连接符 69"/>
            <p:cNvCxnSpPr/>
            <p:nvPr/>
          </p:nvCxnSpPr>
          <p:spPr>
            <a:xfrm>
              <a:off x="5765859" y="5030855"/>
              <a:ext cx="0" cy="448410"/>
            </a:xfrm>
            <a:prstGeom prst="line">
              <a:avLst/>
            </a:prstGeom>
            <a:grpFill/>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765859" y="5030855"/>
              <a:ext cx="1405218" cy="0"/>
            </a:xfrm>
            <a:prstGeom prst="line">
              <a:avLst/>
            </a:prstGeom>
            <a:grp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388509" y="5479265"/>
              <a:ext cx="2720704" cy="9820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002060"/>
                  </a:solidFill>
                  <a:latin typeface="微软雅黑" pitchFamily="34" charset="-122"/>
                  <a:ea typeface="微软雅黑" pitchFamily="34" charset="-122"/>
                </a:rPr>
                <a:t>至少推迟</a:t>
              </a:r>
              <a:r>
                <a:rPr lang="en-US" altLang="zh-CN" sz="2400" b="1" dirty="0" smtClean="0">
                  <a:solidFill>
                    <a:srgbClr val="C00000"/>
                  </a:solidFill>
                  <a:latin typeface="微软雅黑" pitchFamily="34" charset="-122"/>
                  <a:ea typeface="微软雅黑" pitchFamily="34" charset="-122"/>
                </a:rPr>
                <a:t>2</a:t>
              </a:r>
              <a:r>
                <a:rPr lang="zh-CN" altLang="en-US" sz="2400" b="1" i="1" dirty="0" smtClean="0">
                  <a:solidFill>
                    <a:srgbClr val="C00000"/>
                  </a:solidFill>
                  <a:latin typeface="微软雅黑" pitchFamily="34" charset="-122"/>
                  <a:ea typeface="微软雅黑" pitchFamily="34" charset="-122"/>
                  <a:sym typeface="Symbol" pitchFamily="18" charset="2"/>
                </a:rPr>
                <a:t> </a:t>
              </a:r>
              <a:r>
                <a:rPr lang="zh-CN" altLang="en-US" sz="2400" b="1" dirty="0" smtClean="0">
                  <a:solidFill>
                    <a:srgbClr val="002060"/>
                  </a:solidFill>
                  <a:latin typeface="微软雅黑" pitchFamily="34" charset="-122"/>
                  <a:ea typeface="微软雅黑" pitchFamily="34" charset="-122"/>
                </a:rPr>
                <a:t>时间才能保证不再冲突</a:t>
              </a:r>
              <a:endParaRPr lang="zh-CN" altLang="en-US" sz="2400" b="1" dirty="0">
                <a:solidFill>
                  <a:srgbClr val="002060"/>
                </a:solidFill>
                <a:latin typeface="微软雅黑" pitchFamily="34" charset="-122"/>
                <a:ea typeface="微软雅黑" pitchFamily="34" charset="-122"/>
              </a:endParaRPr>
            </a:p>
          </p:txBody>
        </p:sp>
      </p:grpSp>
      <p:grpSp>
        <p:nvGrpSpPr>
          <p:cNvPr id="59" name="组合 58"/>
          <p:cNvGrpSpPr/>
          <p:nvPr/>
        </p:nvGrpSpPr>
        <p:grpSpPr>
          <a:xfrm>
            <a:off x="4844792" y="2620894"/>
            <a:ext cx="1981934" cy="1024130"/>
            <a:chOff x="6610089" y="5071705"/>
            <a:chExt cx="1981934" cy="1024130"/>
          </a:xfrm>
        </p:grpSpPr>
        <p:sp>
          <p:nvSpPr>
            <p:cNvPr id="60" name="椭圆 59"/>
            <p:cNvSpPr/>
            <p:nvPr/>
          </p:nvSpPr>
          <p:spPr>
            <a:xfrm flipH="1">
              <a:off x="8484011" y="5071705"/>
              <a:ext cx="108012" cy="108012"/>
            </a:xfrm>
            <a:prstGeom prst="ellipse">
              <a:avLst/>
            </a:prstGeom>
            <a:solidFill>
              <a:schemeClr val="accent3">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1" name="矩形 60"/>
            <p:cNvSpPr/>
            <p:nvPr/>
          </p:nvSpPr>
          <p:spPr>
            <a:xfrm flipH="1">
              <a:off x="6610089" y="5292029"/>
              <a:ext cx="1285821" cy="8038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B</a:t>
              </a:r>
              <a:r>
                <a:rPr lang="zh-CN" altLang="en-US" sz="2000" b="1" dirty="0" smtClean="0">
                  <a:latin typeface="微软雅黑" pitchFamily="34" charset="-122"/>
                  <a:ea typeface="微软雅黑" pitchFamily="34" charset="-122"/>
                </a:rPr>
                <a:t>检测到发生冲突</a:t>
              </a:r>
              <a:endParaRPr lang="zh-CN" altLang="en-US" sz="2000" b="1" dirty="0">
                <a:latin typeface="微软雅黑" pitchFamily="34" charset="-122"/>
                <a:ea typeface="微软雅黑" pitchFamily="34" charset="-122"/>
              </a:endParaRPr>
            </a:p>
          </p:txBody>
        </p:sp>
        <p:cxnSp>
          <p:nvCxnSpPr>
            <p:cNvPr id="62" name="直接连接符 61"/>
            <p:cNvCxnSpPr/>
            <p:nvPr/>
          </p:nvCxnSpPr>
          <p:spPr>
            <a:xfrm flipH="1">
              <a:off x="7762262" y="5683726"/>
              <a:ext cx="430456" cy="1020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8176952" y="5152155"/>
              <a:ext cx="370728" cy="53157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19826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right)">
                                      <p:cBhvr>
                                        <p:cTn id="7" dur="500"/>
                                        <p:tgtEl>
                                          <p:spTgt spid="4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10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right)">
                                      <p:cBhvr>
                                        <p:cTn id="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7"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zh-CN" dirty="0" smtClean="0">
                <a:solidFill>
                  <a:schemeClr val="tx1">
                    <a:lumMod val="95000"/>
                    <a:lumOff val="5000"/>
                  </a:schemeClr>
                </a:solidFill>
                <a:latin typeface="华康俪金黑W8(P)" pitchFamily="34" charset="-122"/>
                <a:ea typeface="华康俪金黑W8(P)" pitchFamily="34" charset="-122"/>
              </a:rPr>
              <a:t>3.</a:t>
            </a:r>
            <a:r>
              <a:rPr lang="zh-CN" altLang="en-US" dirty="0" smtClean="0">
                <a:solidFill>
                  <a:schemeClr val="tx1">
                    <a:lumMod val="95000"/>
                    <a:lumOff val="5000"/>
                  </a:schemeClr>
                </a:solidFill>
                <a:latin typeface="华康俪金黑W8(P)" pitchFamily="34" charset="-122"/>
                <a:ea typeface="华康俪金黑W8(P)" pitchFamily="34" charset="-122"/>
              </a:rPr>
              <a:t>退避</a:t>
            </a:r>
            <a:r>
              <a:rPr lang="zh-CN" altLang="en-US" dirty="0">
                <a:solidFill>
                  <a:schemeClr val="tx1">
                    <a:lumMod val="95000"/>
                    <a:lumOff val="5000"/>
                  </a:schemeClr>
                </a:solidFill>
                <a:latin typeface="华康俪金黑W8(P)" pitchFamily="34" charset="-122"/>
                <a:ea typeface="华康俪金黑W8(P)" pitchFamily="34" charset="-122"/>
              </a:rPr>
              <a:t>重传</a:t>
            </a:r>
            <a:endParaRPr lang="zh-CN" altLang="en-US" dirty="0" smtClean="0">
              <a:solidFill>
                <a:schemeClr val="tx1">
                  <a:lumMod val="95000"/>
                  <a:lumOff val="5000"/>
                </a:schemeClr>
              </a:solidFill>
              <a:latin typeface="华康俪金黑W8(P)" pitchFamily="34" charset="-122"/>
              <a:ea typeface="华康俪金黑W8(P)" pitchFamily="34" charset="-122"/>
            </a:endParaRPr>
          </a:p>
        </p:txBody>
      </p:sp>
      <p:sp>
        <p:nvSpPr>
          <p:cNvPr id="676867" name="Rectangle 3"/>
          <p:cNvSpPr>
            <a:spLocks noGrp="1" noChangeArrowheads="1"/>
          </p:cNvSpPr>
          <p:nvPr>
            <p:ph type="body" idx="1"/>
          </p:nvPr>
        </p:nvSpPr>
        <p:spPr/>
        <p:txBody>
          <a:bodyPr/>
          <a:lstStyle/>
          <a:p>
            <a:pPr>
              <a:lnSpc>
                <a:spcPct val="120000"/>
              </a:lnSpc>
            </a:pPr>
            <a:r>
              <a:rPr lang="zh-CN" altLang="en-US" dirty="0" smtClean="0">
                <a:solidFill>
                  <a:srgbClr val="002060"/>
                </a:solidFill>
                <a:latin typeface="华康俪金黑W8(P)" pitchFamily="34" charset="-122"/>
                <a:ea typeface="华康俪金黑W8(P)" pitchFamily="34" charset="-122"/>
              </a:rPr>
              <a:t>检测到冲突停止发送数据后，要推迟（称为</a:t>
            </a:r>
            <a:r>
              <a:rPr lang="zh-CN" altLang="en-US" dirty="0" smtClean="0">
                <a:solidFill>
                  <a:srgbClr val="C00000"/>
                </a:solidFill>
                <a:latin typeface="华康俪金黑W8(P)" pitchFamily="34" charset="-122"/>
                <a:ea typeface="华康俪金黑W8(P)" pitchFamily="34" charset="-122"/>
              </a:rPr>
              <a:t>退避</a:t>
            </a:r>
            <a:r>
              <a:rPr lang="zh-CN" altLang="en-US" dirty="0" smtClean="0">
                <a:latin typeface="华康俪金黑W8(P)" pitchFamily="34" charset="-122"/>
                <a:ea typeface="华康俪金黑W8(P)" pitchFamily="34" charset="-122"/>
              </a:rPr>
              <a:t>）</a:t>
            </a:r>
            <a:r>
              <a:rPr lang="en-US" altLang="zh-CN" b="1" i="1" dirty="0" smtClean="0">
                <a:solidFill>
                  <a:srgbClr val="C00000"/>
                </a:solidFill>
                <a:latin typeface="华康俪金黑W8(P)" pitchFamily="34" charset="-122"/>
                <a:ea typeface="华康俪金黑W8(P)" pitchFamily="34" charset="-122"/>
              </a:rPr>
              <a:t>r</a:t>
            </a:r>
            <a:r>
              <a:rPr lang="en-US" altLang="zh-CN" b="1" dirty="0" smtClean="0">
                <a:solidFill>
                  <a:srgbClr val="C00000"/>
                </a:solidFill>
                <a:latin typeface="华康俪金黑W8(P)" pitchFamily="34" charset="-122"/>
                <a:ea typeface="华康俪金黑W8(P)" pitchFamily="34" charset="-122"/>
              </a:rPr>
              <a:t> </a:t>
            </a:r>
            <a:r>
              <a:rPr lang="zh-CN" altLang="en-US" dirty="0" smtClean="0">
                <a:solidFill>
                  <a:srgbClr val="002060"/>
                </a:solidFill>
                <a:latin typeface="华康俪金黑W8(P)" pitchFamily="34" charset="-122"/>
                <a:ea typeface="华康俪金黑W8(P)" pitchFamily="34" charset="-122"/>
              </a:rPr>
              <a:t>倍的</a:t>
            </a:r>
            <a:r>
              <a:rPr lang="en-US" altLang="zh-CN" dirty="0" smtClean="0">
                <a:solidFill>
                  <a:srgbClr val="C00000"/>
                </a:solidFill>
                <a:latin typeface="华康俪金黑W8(P)" pitchFamily="34" charset="-122"/>
                <a:ea typeface="华康俪金黑W8(P)" pitchFamily="34" charset="-122"/>
              </a:rPr>
              <a:t>2</a:t>
            </a:r>
            <a:r>
              <a:rPr lang="zh-CN" altLang="en-US" b="1" i="1" dirty="0" smtClean="0">
                <a:solidFill>
                  <a:srgbClr val="C00000"/>
                </a:solidFill>
                <a:latin typeface="华康俪金黑W8(P)" pitchFamily="34" charset="-122"/>
                <a:ea typeface="华康俪金黑W8(P)" pitchFamily="34" charset="-122"/>
                <a:sym typeface="Symbol" pitchFamily="18" charset="2"/>
              </a:rPr>
              <a:t></a:t>
            </a:r>
            <a:r>
              <a:rPr lang="zh-CN" altLang="en-US" b="1" dirty="0" smtClean="0">
                <a:solidFill>
                  <a:srgbClr val="C00000"/>
                </a:solidFill>
                <a:latin typeface="华康俪金黑W8(P)" pitchFamily="34" charset="-122"/>
                <a:ea typeface="华康俪金黑W8(P)" pitchFamily="34" charset="-122"/>
                <a:cs typeface="Times New Roman" pitchFamily="18" charset="0"/>
                <a:sym typeface="Symbol" pitchFamily="18" charset="2"/>
              </a:rPr>
              <a:t> </a:t>
            </a:r>
            <a:r>
              <a:rPr lang="zh-CN" altLang="en-US" dirty="0" smtClean="0">
                <a:solidFill>
                  <a:srgbClr val="C00000"/>
                </a:solidFill>
                <a:latin typeface="华康俪金黑W8(P)" pitchFamily="34" charset="-122"/>
                <a:ea typeface="华康俪金黑W8(P)" pitchFamily="34" charset="-122"/>
                <a:sym typeface="Symbol" pitchFamily="18" charset="2"/>
              </a:rPr>
              <a:t>时间</a:t>
            </a:r>
            <a:r>
              <a:rPr lang="zh-CN" altLang="en-US" dirty="0" smtClean="0">
                <a:solidFill>
                  <a:srgbClr val="002060"/>
                </a:solidFill>
                <a:latin typeface="华康俪金黑W8(P)" pitchFamily="34" charset="-122"/>
                <a:ea typeface="华康俪金黑W8(P)" pitchFamily="34" charset="-122"/>
              </a:rPr>
              <a:t>后再监听信道进行重传（</a:t>
            </a:r>
            <a:r>
              <a:rPr lang="en-US" altLang="zh-CN" b="1" i="1" dirty="0" smtClean="0">
                <a:solidFill>
                  <a:srgbClr val="C00000"/>
                </a:solidFill>
                <a:latin typeface="华康俪金黑W8(P)" pitchFamily="34" charset="-122"/>
                <a:ea typeface="华康俪金黑W8(P)" pitchFamily="34" charset="-122"/>
              </a:rPr>
              <a:t>r </a:t>
            </a:r>
            <a:r>
              <a:rPr lang="zh-CN" altLang="en-US" dirty="0" smtClean="0">
                <a:solidFill>
                  <a:srgbClr val="002060"/>
                </a:solidFill>
                <a:latin typeface="华康俪金黑W8(P)" pitchFamily="34" charset="-122"/>
                <a:ea typeface="华康俪金黑W8(P)" pitchFamily="34" charset="-122"/>
              </a:rPr>
              <a:t>为随机的整数）。</a:t>
            </a:r>
          </a:p>
          <a:p>
            <a:pPr>
              <a:lnSpc>
                <a:spcPct val="120000"/>
              </a:lnSpc>
            </a:pPr>
            <a:endParaRPr lang="en-US" altLang="zh-CN" dirty="0" smtClean="0">
              <a:latin typeface="华康俪金黑W8(P)" pitchFamily="34" charset="-122"/>
              <a:ea typeface="华康俪金黑W8(P)" pitchFamily="34" charset="-122"/>
            </a:endParaRPr>
          </a:p>
        </p:txBody>
      </p:sp>
      <p:cxnSp>
        <p:nvCxnSpPr>
          <p:cNvPr id="3" name="直接连接符 2"/>
          <p:cNvCxnSpPr/>
          <p:nvPr/>
        </p:nvCxnSpPr>
        <p:spPr>
          <a:xfrm>
            <a:off x="4385472" y="2672082"/>
            <a:ext cx="293370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699792" y="3671322"/>
            <a:ext cx="4176464" cy="1776252"/>
            <a:chOff x="1187624" y="3984945"/>
            <a:chExt cx="4176464" cy="2567403"/>
          </a:xfrm>
          <a:effectLst>
            <a:outerShdw blurRad="292100" dist="25400" dir="2700000" algn="ctr" rotWithShape="0">
              <a:srgbClr val="000000">
                <a:alpha val="49000"/>
              </a:srgbClr>
            </a:outerShdw>
          </a:effectLst>
        </p:grpSpPr>
        <p:grpSp>
          <p:nvGrpSpPr>
            <p:cNvPr id="15" name="组合 14"/>
            <p:cNvGrpSpPr/>
            <p:nvPr/>
          </p:nvGrpSpPr>
          <p:grpSpPr>
            <a:xfrm>
              <a:off x="1187624" y="3984945"/>
              <a:ext cx="4176464" cy="2567403"/>
              <a:chOff x="1187624" y="3984945"/>
              <a:chExt cx="4176464" cy="2567403"/>
            </a:xfrm>
          </p:grpSpPr>
          <p:sp>
            <p:nvSpPr>
              <p:cNvPr id="17" name="椭圆形标注 16"/>
              <p:cNvSpPr/>
              <p:nvPr/>
            </p:nvSpPr>
            <p:spPr>
              <a:xfrm>
                <a:off x="1187624" y="3984945"/>
                <a:ext cx="4176464" cy="2567403"/>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18" name="椭圆形标注 17"/>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16" name="矩形 15"/>
            <p:cNvSpPr/>
            <p:nvPr/>
          </p:nvSpPr>
          <p:spPr>
            <a:xfrm rot="21421316">
              <a:off x="1970826" y="4440797"/>
              <a:ext cx="3225591" cy="1437375"/>
            </a:xfrm>
            <a:prstGeom prst="rect">
              <a:avLst/>
            </a:prstGeom>
          </p:spPr>
          <p:txBody>
            <a:bodyPr wrap="square">
              <a:spAutoFit/>
            </a:bodyPr>
            <a:lstStyle/>
            <a:p>
              <a:pPr>
                <a:defRPr/>
              </a:pPr>
              <a:r>
                <a:rPr lang="zh-CN" altLang="en-US" sz="3600" b="1" dirty="0" smtClean="0">
                  <a:solidFill>
                    <a:srgbClr val="00487E"/>
                  </a:solidFill>
                  <a:latin typeface="微软雅黑" pitchFamily="34" charset="-122"/>
                  <a:ea typeface="微软雅黑" pitchFamily="34" charset="-122"/>
                </a:rPr>
                <a:t>如何选择这个随机数</a:t>
              </a:r>
              <a:r>
                <a:rPr lang="en-US" altLang="zh-CN" sz="4000" b="1" i="1" dirty="0" smtClean="0">
                  <a:solidFill>
                    <a:srgbClr val="C00000"/>
                  </a:solidFill>
                  <a:latin typeface="华康俪金黑W8(P)" pitchFamily="34" charset="-122"/>
                  <a:ea typeface="华康俪金黑W8(P)" pitchFamily="34" charset="-122"/>
                </a:rPr>
                <a:t>r </a:t>
              </a:r>
              <a:r>
                <a:rPr lang="zh-CN" altLang="en-US" sz="3600" b="1" dirty="0" smtClean="0">
                  <a:solidFill>
                    <a:srgbClr val="00487E"/>
                  </a:solidFill>
                  <a:latin typeface="微软雅黑" pitchFamily="34" charset="-122"/>
                  <a:ea typeface="微软雅黑" pitchFamily="34" charset="-122"/>
                </a:rPr>
                <a:t>呢？</a:t>
              </a:r>
              <a:endParaRPr lang="zh-CN" altLang="en-US" sz="3600" b="1" dirty="0">
                <a:solidFill>
                  <a:srgbClr val="00487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2301725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00808"/>
            <a:ext cx="7704856" cy="4752528"/>
          </a:xfrm>
        </p:spPr>
        <p:txBody>
          <a:bodyPr/>
          <a:lstStyle/>
          <a:p>
            <a:pPr>
              <a:lnSpc>
                <a:spcPts val="3840"/>
              </a:lnSpc>
              <a:spcAft>
                <a:spcPts val="600"/>
              </a:spcAft>
            </a:pPr>
            <a:r>
              <a:rPr lang="zh-CN" altLang="en-US" sz="3200" dirty="0" smtClean="0">
                <a:solidFill>
                  <a:srgbClr val="002060"/>
                </a:solidFill>
                <a:latin typeface="华康俪金黑W8(P)" pitchFamily="34" charset="-122"/>
                <a:ea typeface="华康俪金黑W8(P)" pitchFamily="34" charset="-122"/>
              </a:rPr>
              <a:t>总体思路</a:t>
            </a:r>
            <a:endParaRPr lang="en-US" altLang="zh-CN" sz="3200" dirty="0">
              <a:solidFill>
                <a:srgbClr val="002060"/>
              </a:solidFill>
              <a:latin typeface="华康俪金黑W8(P)" pitchFamily="34" charset="-122"/>
              <a:ea typeface="华康俪金黑W8(P)" pitchFamily="34" charset="-122"/>
            </a:endParaRPr>
          </a:p>
          <a:p>
            <a:pPr lvl="1">
              <a:lnSpc>
                <a:spcPts val="3840"/>
              </a:lnSpc>
              <a:spcAft>
                <a:spcPts val="600"/>
              </a:spcAft>
            </a:pPr>
            <a:r>
              <a:rPr lang="zh-CN" altLang="en-US" sz="2800" dirty="0" smtClean="0">
                <a:solidFill>
                  <a:srgbClr val="002060"/>
                </a:solidFill>
                <a:latin typeface="华康俪金黑W8(P)" pitchFamily="34" charset="-122"/>
                <a:ea typeface="华康俪金黑W8(P)" pitchFamily="34" charset="-122"/>
              </a:rPr>
              <a:t>在</a:t>
            </a:r>
            <a:r>
              <a:rPr lang="zh-CN" altLang="en-US" sz="2800" dirty="0">
                <a:solidFill>
                  <a:srgbClr val="002060"/>
                </a:solidFill>
                <a:latin typeface="华康俪金黑W8(P)" pitchFamily="34" charset="-122"/>
                <a:ea typeface="华康俪金黑W8(P)" pitchFamily="34" charset="-122"/>
              </a:rPr>
              <a:t>教授计算机网络知识的过程中培养和训练学员的</a:t>
            </a:r>
            <a:r>
              <a:rPr lang="zh-CN" altLang="en-US" sz="2800" dirty="0">
                <a:solidFill>
                  <a:srgbClr val="FF0000"/>
                </a:solidFill>
                <a:latin typeface="华康俪金黑W8(P)" pitchFamily="34" charset="-122"/>
                <a:ea typeface="华康俪金黑W8(P)" pitchFamily="34" charset="-122"/>
              </a:rPr>
              <a:t>创新思维能力</a:t>
            </a:r>
            <a:r>
              <a:rPr lang="zh-CN" altLang="en-US" sz="2800" dirty="0">
                <a:solidFill>
                  <a:srgbClr val="002060"/>
                </a:solidFill>
                <a:latin typeface="华康俪金黑W8(P)" pitchFamily="34" charset="-122"/>
                <a:ea typeface="华康俪金黑W8(P)" pitchFamily="34" charset="-122"/>
              </a:rPr>
              <a:t>，鼓励和激发学员的创新精神和创新意识。</a:t>
            </a:r>
            <a:endParaRPr lang="en-US" altLang="zh-CN" sz="2800" dirty="0">
              <a:solidFill>
                <a:srgbClr val="002060"/>
              </a:solidFill>
              <a:latin typeface="华康俪金黑W8(P)" pitchFamily="34" charset="-122"/>
              <a:ea typeface="华康俪金黑W8(P)" pitchFamily="34" charset="-122"/>
            </a:endParaRPr>
          </a:p>
          <a:p>
            <a:pPr lvl="1">
              <a:lnSpc>
                <a:spcPts val="3840"/>
              </a:lnSpc>
              <a:spcAft>
                <a:spcPts val="600"/>
              </a:spcAft>
            </a:pPr>
            <a:r>
              <a:rPr lang="zh-CN" altLang="en-US" sz="2800" dirty="0">
                <a:solidFill>
                  <a:srgbClr val="002060"/>
                </a:solidFill>
                <a:latin typeface="华康俪金黑W8(P)" pitchFamily="34" charset="-122"/>
                <a:ea typeface="华康俪金黑W8(P)" pitchFamily="34" charset="-122"/>
              </a:rPr>
              <a:t>在课程的教学过程中，让学员充当</a:t>
            </a:r>
            <a:r>
              <a:rPr lang="zh-CN" altLang="en-US" sz="2800" dirty="0" smtClean="0">
                <a:solidFill>
                  <a:srgbClr val="FF0000"/>
                </a:solidFill>
                <a:latin typeface="华康俪金黑W8(P)" pitchFamily="34" charset="-122"/>
                <a:ea typeface="华康俪金黑W8(P)" pitchFamily="34" charset="-122"/>
              </a:rPr>
              <a:t>系统的设计者</a:t>
            </a:r>
            <a:r>
              <a:rPr lang="zh-CN" altLang="en-US" sz="2800" dirty="0" smtClean="0">
                <a:solidFill>
                  <a:srgbClr val="002060"/>
                </a:solidFill>
                <a:latin typeface="华康俪金黑W8(P)" pitchFamily="34" charset="-122"/>
                <a:ea typeface="华康俪金黑W8(P)" pitchFamily="34" charset="-122"/>
              </a:rPr>
              <a:t>，</a:t>
            </a:r>
            <a:r>
              <a:rPr lang="zh-CN" altLang="en-US" sz="2800" dirty="0">
                <a:solidFill>
                  <a:srgbClr val="002060"/>
                </a:solidFill>
                <a:latin typeface="华康俪金黑W8(P)" pitchFamily="34" charset="-122"/>
                <a:ea typeface="华康俪金黑W8(P)" pitchFamily="34" charset="-122"/>
              </a:rPr>
              <a:t>而不是知识灌输的被动对象。</a:t>
            </a:r>
            <a:endParaRPr lang="en-US" altLang="zh-CN" sz="2800" dirty="0">
              <a:solidFill>
                <a:srgbClr val="002060"/>
              </a:solidFill>
              <a:latin typeface="华康俪金黑W8(P)" pitchFamily="34" charset="-122"/>
              <a:ea typeface="华康俪金黑W8(P)" pitchFamily="34" charset="-122"/>
            </a:endParaRPr>
          </a:p>
          <a:p>
            <a:pPr lvl="1">
              <a:lnSpc>
                <a:spcPts val="3840"/>
              </a:lnSpc>
              <a:spcAft>
                <a:spcPts val="600"/>
              </a:spcAft>
            </a:pPr>
            <a:r>
              <a:rPr lang="zh-CN" altLang="en-US" sz="2800" dirty="0">
                <a:solidFill>
                  <a:srgbClr val="002060"/>
                </a:solidFill>
                <a:latin typeface="华康俪金黑W8(P)" pitchFamily="34" charset="-122"/>
                <a:ea typeface="华康俪金黑W8(P)" pitchFamily="34" charset="-122"/>
              </a:rPr>
              <a:t>让学员运用知识去解决问题，将课堂教学转变成</a:t>
            </a:r>
            <a:r>
              <a:rPr lang="zh-CN" altLang="en-US" sz="2800" dirty="0" smtClean="0">
                <a:solidFill>
                  <a:srgbClr val="002060"/>
                </a:solidFill>
                <a:latin typeface="华康俪金黑W8(P)" pitchFamily="34" charset="-122"/>
                <a:ea typeface="华康俪金黑W8(P)" pitchFamily="34" charset="-122"/>
              </a:rPr>
              <a:t>科学</a:t>
            </a:r>
            <a:r>
              <a:rPr lang="zh-CN" altLang="en-US" sz="2800" dirty="0">
                <a:solidFill>
                  <a:srgbClr val="002060"/>
                </a:solidFill>
                <a:latin typeface="华康俪金黑W8(P)" pitchFamily="34" charset="-122"/>
                <a:ea typeface="华康俪金黑W8(P)" pitchFamily="34" charset="-122"/>
              </a:rPr>
              <a:t>发现和科技创新的活动。</a:t>
            </a:r>
          </a:p>
        </p:txBody>
      </p:sp>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教学说明</a:t>
            </a:r>
            <a:endParaRPr lang="zh-CN" altLang="en-US" dirty="0">
              <a:latin typeface="华康俪金黑W8(P)" pitchFamily="34" charset="-122"/>
              <a:ea typeface="华康俪金黑W8(P)" pitchFamily="34" charset="-122"/>
            </a:endParaRPr>
          </a:p>
        </p:txBody>
      </p:sp>
      <p:sp>
        <p:nvSpPr>
          <p:cNvPr id="8" name="圆角矩形 7"/>
          <p:cNvSpPr/>
          <p:nvPr/>
        </p:nvSpPr>
        <p:spPr>
          <a:xfrm>
            <a:off x="1403647" y="1628800"/>
            <a:ext cx="6601222" cy="2231402"/>
          </a:xfrm>
          <a:prstGeom prst="roundRect">
            <a:avLst/>
          </a:prstGeom>
          <a:solidFill>
            <a:srgbClr val="FFD347"/>
          </a:soli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rgbClr val="FFC000"/>
              </a:solidFill>
              <a:latin typeface="华康俪金黑W8(P)" pitchFamily="34" charset="-122"/>
              <a:ea typeface="华康俪金黑W8(P)" pitchFamily="34" charset="-122"/>
            </a:endParaRPr>
          </a:p>
        </p:txBody>
      </p:sp>
      <p:sp>
        <p:nvSpPr>
          <p:cNvPr id="18" name="AutoShape 14"/>
          <p:cNvSpPr>
            <a:spLocks noChangeArrowheads="1"/>
          </p:cNvSpPr>
          <p:nvPr/>
        </p:nvSpPr>
        <p:spPr bwMode="auto">
          <a:xfrm>
            <a:off x="4018458" y="2258875"/>
            <a:ext cx="1371600" cy="533400"/>
          </a:xfrm>
          <a:prstGeom prst="rightArrow">
            <a:avLst>
              <a:gd name="adj1" fmla="val 50000"/>
              <a:gd name="adj2" fmla="val 35417"/>
            </a:avLst>
          </a:prstGeom>
          <a:solidFill>
            <a:srgbClr val="3399FF"/>
          </a:solidFill>
          <a:ln w="9525">
            <a:noFill/>
            <a:miter lim="800000"/>
            <a:headEnd/>
            <a:tailEnd/>
          </a:ln>
          <a:effectLst>
            <a:outerShdw dist="35921" dir="2700000" algn="ctr" rotWithShape="0">
              <a:srgbClr val="00007D"/>
            </a:outerShdw>
          </a:effectLst>
          <a:scene3d>
            <a:camera prst="orthographicFront"/>
            <a:lightRig rig="threePt" dir="t"/>
          </a:scene3d>
          <a:sp3d>
            <a:bevelT w="165100" prst="coolSlant"/>
          </a:sp3d>
        </p:spPr>
        <p:txBody>
          <a:bodyPr wrap="none" anchor="ctr"/>
          <a:lstStyle/>
          <a:p>
            <a:pPr fontAlgn="auto">
              <a:spcBef>
                <a:spcPts val="0"/>
              </a:spcBef>
              <a:spcAft>
                <a:spcPts val="0"/>
              </a:spcAft>
              <a:defRPr/>
            </a:pPr>
            <a:endParaRPr lang="zh-CN" altLang="en-US" sz="1800" kern="0">
              <a:solidFill>
                <a:sysClr val="windowText" lastClr="000000"/>
              </a:solidFill>
              <a:latin typeface="华康俪金黑W8(P)" pitchFamily="34" charset="-122"/>
              <a:ea typeface="华康俪金黑W8(P)" pitchFamily="34" charset="-122"/>
            </a:endParaRPr>
          </a:p>
        </p:txBody>
      </p:sp>
      <p:grpSp>
        <p:nvGrpSpPr>
          <p:cNvPr id="19" name="Group 18"/>
          <p:cNvGrpSpPr>
            <a:grpSpLocks/>
          </p:cNvGrpSpPr>
          <p:nvPr/>
        </p:nvGrpSpPr>
        <p:grpSpPr bwMode="auto">
          <a:xfrm>
            <a:off x="2189856" y="1715341"/>
            <a:ext cx="2133600" cy="2073276"/>
            <a:chOff x="432" y="1622"/>
            <a:chExt cx="1344" cy="1306"/>
          </a:xfrm>
        </p:grpSpPr>
        <p:pic>
          <p:nvPicPr>
            <p:cNvPr id="20"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1622"/>
              <a:ext cx="693"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432" y="2563"/>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ct val="50000"/>
                </a:spcBef>
                <a:spcAft>
                  <a:spcPts val="0"/>
                </a:spcAft>
                <a:defRPr/>
              </a:pPr>
              <a:r>
                <a:rPr lang="zh-CN" altLang="en-US"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被动灌输</a:t>
              </a:r>
            </a:p>
          </p:txBody>
        </p:sp>
      </p:grpSp>
      <p:grpSp>
        <p:nvGrpSpPr>
          <p:cNvPr id="4" name="组合 3"/>
          <p:cNvGrpSpPr/>
          <p:nvPr/>
        </p:nvGrpSpPr>
        <p:grpSpPr>
          <a:xfrm>
            <a:off x="5652120" y="1804465"/>
            <a:ext cx="2037456" cy="1912144"/>
            <a:chOff x="8964488" y="1884587"/>
            <a:chExt cx="2037456" cy="1912144"/>
          </a:xfrm>
        </p:grpSpPr>
        <p:sp>
          <p:nvSpPr>
            <p:cNvPr id="11" name="Text Box 13"/>
            <p:cNvSpPr txBox="1">
              <a:spLocks noChangeArrowheads="1"/>
            </p:cNvSpPr>
            <p:nvPr/>
          </p:nvSpPr>
          <p:spPr bwMode="auto">
            <a:xfrm>
              <a:off x="8964488" y="3217293"/>
              <a:ext cx="203745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ct val="50000"/>
                </a:spcBef>
                <a:spcAft>
                  <a:spcPts val="0"/>
                </a:spcAft>
                <a:defRPr/>
              </a:pPr>
              <a:r>
                <a:rPr lang="zh-CN" altLang="en-US"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设计者</a:t>
              </a:r>
            </a:p>
          </p:txBody>
        </p:sp>
        <p:pic>
          <p:nvPicPr>
            <p:cNvPr id="31" name="Picture 4"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964488" y="1884587"/>
              <a:ext cx="2037456" cy="12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圆角矩形 31"/>
          <p:cNvSpPr/>
          <p:nvPr/>
        </p:nvSpPr>
        <p:spPr>
          <a:xfrm>
            <a:off x="539552" y="2681659"/>
            <a:ext cx="8136904" cy="2187501"/>
          </a:xfrm>
          <a:prstGeom prst="roundRect">
            <a:avLst/>
          </a:prstGeom>
          <a:solidFill>
            <a:srgbClr val="3399FF"/>
          </a:soli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grpSp>
        <p:nvGrpSpPr>
          <p:cNvPr id="33" name="Group 26"/>
          <p:cNvGrpSpPr>
            <a:grpSpLocks/>
          </p:cNvGrpSpPr>
          <p:nvPr/>
        </p:nvGrpSpPr>
        <p:grpSpPr bwMode="auto">
          <a:xfrm>
            <a:off x="6722045" y="2990280"/>
            <a:ext cx="2133600" cy="1689100"/>
            <a:chOff x="3936" y="1861"/>
            <a:chExt cx="1344" cy="1064"/>
          </a:xfrm>
        </p:grpSpPr>
        <p:sp>
          <p:nvSpPr>
            <p:cNvPr id="34" name="Text Box 19"/>
            <p:cNvSpPr txBox="1">
              <a:spLocks noChangeArrowheads="1"/>
            </p:cNvSpPr>
            <p:nvPr/>
          </p:nvSpPr>
          <p:spPr bwMode="auto">
            <a:xfrm>
              <a:off x="3936" y="2560"/>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ct val="50000"/>
                </a:spcBef>
                <a:spcAft>
                  <a:spcPts val="0"/>
                </a:spcAft>
                <a:defRPr/>
              </a:pPr>
              <a:r>
                <a:rPr lang="zh-CN" altLang="en-US" sz="3200" kern="0" dirty="0" smtClean="0">
                  <a:solidFill>
                    <a:srgbClr val="FFFF00"/>
                  </a:solidFill>
                  <a:effectLst>
                    <a:outerShdw blurRad="38100" dist="38100" dir="2700000" algn="tl">
                      <a:srgbClr val="000000">
                        <a:alpha val="43137"/>
                      </a:srgbClr>
                    </a:outerShdw>
                  </a:effectLst>
                  <a:latin typeface="华康俪金黑W8(P)" pitchFamily="34" charset="-122"/>
                  <a:ea typeface="华康俪金黑W8(P)" pitchFamily="34" charset="-122"/>
                </a:rPr>
                <a:t>科技创新</a:t>
              </a:r>
            </a:p>
          </p:txBody>
        </p:sp>
        <p:pic>
          <p:nvPicPr>
            <p:cNvPr id="35" name="Picture 22" descr="j02513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8" y="1861"/>
              <a:ext cx="81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oup 25"/>
          <p:cNvGrpSpPr>
            <a:grpSpLocks/>
          </p:cNvGrpSpPr>
          <p:nvPr/>
        </p:nvGrpSpPr>
        <p:grpSpPr bwMode="auto">
          <a:xfrm>
            <a:off x="4486845" y="2899793"/>
            <a:ext cx="2133600" cy="1798637"/>
            <a:chOff x="1536" y="3024"/>
            <a:chExt cx="1344" cy="1133"/>
          </a:xfrm>
        </p:grpSpPr>
        <p:pic>
          <p:nvPicPr>
            <p:cNvPr id="37" name="Picture 23" descr="j030107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0" y="3024"/>
              <a:ext cx="797"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24"/>
            <p:cNvSpPr txBox="1">
              <a:spLocks noChangeArrowheads="1"/>
            </p:cNvSpPr>
            <p:nvPr/>
          </p:nvSpPr>
          <p:spPr bwMode="auto">
            <a:xfrm>
              <a:off x="1536" y="3792"/>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ct val="50000"/>
                </a:spcBef>
                <a:spcAft>
                  <a:spcPts val="0"/>
                </a:spcAft>
                <a:defRPr/>
              </a:pPr>
              <a:r>
                <a:rPr lang="zh-CN" altLang="en-US" sz="3200" kern="0" dirty="0" smtClean="0">
                  <a:solidFill>
                    <a:srgbClr val="FFFF00"/>
                  </a:solidFill>
                  <a:effectLst>
                    <a:outerShdw blurRad="38100" dist="38100" dir="2700000" algn="tl">
                      <a:srgbClr val="000000">
                        <a:alpha val="43137"/>
                      </a:srgbClr>
                    </a:outerShdw>
                  </a:effectLst>
                  <a:latin typeface="华康俪金黑W8(P)" pitchFamily="34" charset="-122"/>
                  <a:ea typeface="华康俪金黑W8(P)" pitchFamily="34" charset="-122"/>
                </a:rPr>
                <a:t>科学发现</a:t>
              </a:r>
            </a:p>
          </p:txBody>
        </p:sp>
      </p:grpSp>
      <p:pic>
        <p:nvPicPr>
          <p:cNvPr id="39" name="Picture 71" descr="j03012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657" y="2969643"/>
            <a:ext cx="17684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4"/>
          <p:cNvSpPr>
            <a:spLocks noChangeArrowheads="1"/>
          </p:cNvSpPr>
          <p:nvPr/>
        </p:nvSpPr>
        <p:spPr bwMode="auto">
          <a:xfrm>
            <a:off x="2905695" y="3356993"/>
            <a:ext cx="1371600" cy="533400"/>
          </a:xfrm>
          <a:prstGeom prst="rightArrow">
            <a:avLst>
              <a:gd name="adj1" fmla="val 50000"/>
              <a:gd name="adj2" fmla="val 35417"/>
            </a:avLst>
          </a:prstGeom>
          <a:solidFill>
            <a:srgbClr val="FFC000"/>
          </a:solidFill>
          <a:ln w="9525">
            <a:noFill/>
            <a:miter lim="800000"/>
            <a:headEnd/>
            <a:tailEnd/>
          </a:ln>
          <a:effectLst>
            <a:outerShdw dist="35921" dir="2700000" algn="ctr" rotWithShape="0">
              <a:srgbClr val="00007D"/>
            </a:outerShdw>
          </a:effectLst>
          <a:scene3d>
            <a:camera prst="orthographicFront"/>
            <a:lightRig rig="threePt" dir="t"/>
          </a:scene3d>
          <a:sp3d>
            <a:bevelT/>
          </a:sp3d>
        </p:spPr>
        <p:txBody>
          <a:bodyPr wrap="none" anchor="ctr"/>
          <a:lstStyle/>
          <a:p>
            <a:pPr fontAlgn="auto">
              <a:spcBef>
                <a:spcPts val="0"/>
              </a:spcBef>
              <a:spcAft>
                <a:spcPts val="0"/>
              </a:spcAft>
              <a:defRPr/>
            </a:pPr>
            <a:endParaRPr lang="zh-CN" altLang="en-US" sz="1800" kern="0">
              <a:solidFill>
                <a:sysClr val="windowText" lastClr="000000"/>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4040353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anim calcmode="lin" valueType="num">
                                      <p:cBhvr>
                                        <p:cTn id="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anim calcmode="lin" valueType="num">
                                      <p:cBhvr>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1500"/>
                            </p:stCondLst>
                            <p:childTnLst>
                              <p:par>
                                <p:cTn id="29" presetID="9"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par>
                          <p:cTn id="42" fill="hold">
                            <p:stCondLst>
                              <p:cond delay="0"/>
                            </p:stCondLst>
                            <p:childTnLst>
                              <p:par>
                                <p:cTn id="43" presetID="42" presetClass="entr" presetSubtype="0" fill="hold" grpId="0" nodeType="after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fade">
                                      <p:cBhvr>
                                        <p:cTn id="45" dur="500"/>
                                        <p:tgtEl>
                                          <p:spTgt spid="2">
                                            <p:txEl>
                                              <p:pRg st="3" end="3"/>
                                            </p:txEl>
                                          </p:spTgt>
                                        </p:tgtEl>
                                      </p:cBhvr>
                                    </p:animEffect>
                                    <p:anim calcmode="lin" valueType="num">
                                      <p:cBhvr>
                                        <p:cTn id="4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dissolve">
                                      <p:cBhvr>
                                        <p:cTn id="54" dur="500"/>
                                        <p:tgtEl>
                                          <p:spTgt spid="3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par>
                          <p:cTn id="59" fill="hold">
                            <p:stCondLst>
                              <p:cond delay="1500"/>
                            </p:stCondLst>
                            <p:childTnLst>
                              <p:par>
                                <p:cTn id="60" presetID="9" presetClass="entr" presetSubtype="0"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dissolve">
                                      <p:cBhvr>
                                        <p:cTn id="62" dur="500"/>
                                        <p:tgtEl>
                                          <p:spTgt spid="36"/>
                                        </p:tgtEl>
                                      </p:cBhvr>
                                    </p:animEffect>
                                  </p:childTnLst>
                                </p:cTn>
                              </p:par>
                            </p:childTnLst>
                          </p:cTn>
                        </p:par>
                        <p:par>
                          <p:cTn id="63" fill="hold">
                            <p:stCondLst>
                              <p:cond delay="2000"/>
                            </p:stCondLst>
                            <p:childTnLst>
                              <p:par>
                                <p:cTn id="64" presetID="9" presetClass="entr" presetSubtype="0" fill="hold"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dissolv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uiExpand="1" animBg="1"/>
      <p:bldP spid="8" grpId="1" uiExpand="1" animBg="1"/>
      <p:bldP spid="18" grpId="0" uiExpand="1" animBg="1"/>
      <p:bldP spid="18" grpId="1" uiExpand="1" animBg="1"/>
      <p:bldP spid="32" grpId="0" animBg="1"/>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p:txBody>
          <a:bodyPr/>
          <a:lstStyle/>
          <a:p>
            <a:pPr eaLnBrk="1" hangingPunct="1"/>
            <a:r>
              <a:rPr lang="zh-CN" altLang="en-US" dirty="0" smtClean="0">
                <a:solidFill>
                  <a:schemeClr val="tx1">
                    <a:lumMod val="95000"/>
                    <a:lumOff val="5000"/>
                  </a:schemeClr>
                </a:solidFill>
                <a:latin typeface="华康俪金黑W8(P)" pitchFamily="34" charset="-122"/>
                <a:ea typeface="华康俪金黑W8(P)" pitchFamily="34" charset="-122"/>
              </a:rPr>
              <a:t>多站点冲突经常发生</a:t>
            </a:r>
          </a:p>
        </p:txBody>
      </p:sp>
      <p:grpSp>
        <p:nvGrpSpPr>
          <p:cNvPr id="24581" name="组合 53"/>
          <p:cNvGrpSpPr>
            <a:grpSpLocks/>
          </p:cNvGrpSpPr>
          <p:nvPr/>
        </p:nvGrpSpPr>
        <p:grpSpPr bwMode="auto">
          <a:xfrm>
            <a:off x="1333500" y="3357563"/>
            <a:ext cx="6623050" cy="1512887"/>
            <a:chOff x="1332917" y="4221088"/>
            <a:chExt cx="6623459" cy="1512887"/>
          </a:xfrm>
        </p:grpSpPr>
        <p:sp>
          <p:nvSpPr>
            <p:cNvPr id="24589" name="Line 8"/>
            <p:cNvSpPr>
              <a:spLocks noChangeShapeType="1"/>
            </p:cNvSpPr>
            <p:nvPr/>
          </p:nvSpPr>
          <p:spPr bwMode="auto">
            <a:xfrm flipV="1">
              <a:off x="1332917" y="4221088"/>
              <a:ext cx="662345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590" name="Group 9"/>
            <p:cNvGrpSpPr>
              <a:grpSpLocks/>
            </p:cNvGrpSpPr>
            <p:nvPr/>
          </p:nvGrpSpPr>
          <p:grpSpPr bwMode="auto">
            <a:xfrm>
              <a:off x="1436391" y="4231946"/>
              <a:ext cx="733628" cy="1502029"/>
              <a:chOff x="1121" y="1994"/>
              <a:chExt cx="379" cy="714"/>
            </a:xfrm>
          </p:grpSpPr>
          <p:sp>
            <p:nvSpPr>
              <p:cNvPr id="24603"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4604"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1" name="Group 9"/>
            <p:cNvGrpSpPr>
              <a:grpSpLocks/>
            </p:cNvGrpSpPr>
            <p:nvPr/>
          </p:nvGrpSpPr>
          <p:grpSpPr bwMode="auto">
            <a:xfrm>
              <a:off x="2830260" y="4221137"/>
              <a:ext cx="733628" cy="1502029"/>
              <a:chOff x="1121" y="1994"/>
              <a:chExt cx="379" cy="714"/>
            </a:xfrm>
          </p:grpSpPr>
          <p:sp>
            <p:nvSpPr>
              <p:cNvPr id="24601"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4602"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2" name="Group 9"/>
            <p:cNvGrpSpPr>
              <a:grpSpLocks/>
            </p:cNvGrpSpPr>
            <p:nvPr/>
          </p:nvGrpSpPr>
          <p:grpSpPr bwMode="auto">
            <a:xfrm>
              <a:off x="4270420" y="4221137"/>
              <a:ext cx="733628" cy="1502029"/>
              <a:chOff x="1121" y="1994"/>
              <a:chExt cx="379" cy="714"/>
            </a:xfrm>
          </p:grpSpPr>
          <p:sp>
            <p:nvSpPr>
              <p:cNvPr id="24599"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4600"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3" name="Group 9"/>
            <p:cNvGrpSpPr>
              <a:grpSpLocks/>
            </p:cNvGrpSpPr>
            <p:nvPr/>
          </p:nvGrpSpPr>
          <p:grpSpPr bwMode="auto">
            <a:xfrm>
              <a:off x="5710580" y="4221137"/>
              <a:ext cx="733628" cy="1502029"/>
              <a:chOff x="1121" y="1994"/>
              <a:chExt cx="379" cy="714"/>
            </a:xfrm>
          </p:grpSpPr>
          <p:sp>
            <p:nvSpPr>
              <p:cNvPr id="24597"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4598"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4" name="Group 9"/>
            <p:cNvGrpSpPr>
              <a:grpSpLocks/>
            </p:cNvGrpSpPr>
            <p:nvPr/>
          </p:nvGrpSpPr>
          <p:grpSpPr bwMode="auto">
            <a:xfrm>
              <a:off x="7078732" y="4221137"/>
              <a:ext cx="733628" cy="1502029"/>
              <a:chOff x="1121" y="1994"/>
              <a:chExt cx="379" cy="714"/>
            </a:xfrm>
          </p:grpSpPr>
          <p:sp>
            <p:nvSpPr>
              <p:cNvPr id="24595"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4596"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4" name="直接箭头连接符 3"/>
          <p:cNvCxnSpPr>
            <a:endCxn id="24601" idx="1"/>
          </p:cNvCxnSpPr>
          <p:nvPr/>
        </p:nvCxnSpPr>
        <p:spPr>
          <a:xfrm flipV="1">
            <a:off x="3195638" y="3357563"/>
            <a:ext cx="0" cy="779462"/>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180398" y="3357563"/>
            <a:ext cx="4976762" cy="1101"/>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601" idx="1"/>
          </p:cNvCxnSpPr>
          <p:nvPr/>
        </p:nvCxnSpPr>
        <p:spPr>
          <a:xfrm flipH="1" flipV="1">
            <a:off x="1088479" y="3357563"/>
            <a:ext cx="2107128" cy="1101"/>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649788" y="4108450"/>
            <a:ext cx="0" cy="779463"/>
          </a:xfrm>
          <a:prstGeom prst="straightConnector1">
            <a:avLst/>
          </a:prstGeom>
          <a:ln w="1016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6083300" y="4102100"/>
            <a:ext cx="0" cy="779463"/>
          </a:xfrm>
          <a:prstGeom prst="straightConnector1">
            <a:avLst/>
          </a:prstGeom>
          <a:ln w="1016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7453313" y="4108450"/>
            <a:ext cx="0" cy="779463"/>
          </a:xfrm>
          <a:prstGeom prst="straightConnector1">
            <a:avLst/>
          </a:prstGeom>
          <a:ln w="101600">
            <a:solidFill>
              <a:srgbClr val="D105C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36688" y="4891088"/>
            <a:ext cx="6807200" cy="461962"/>
          </a:xfrm>
          <a:prstGeom prst="rect">
            <a:avLst/>
          </a:prstGeom>
          <a:noFill/>
        </p:spPr>
        <p:txBody>
          <a:bodyPr>
            <a:spAutoFit/>
          </a:bodyPr>
          <a:lstStyle/>
          <a:p>
            <a:pPr>
              <a:defRPr/>
            </a:pPr>
            <a:r>
              <a:rPr lang="en-US" altLang="zh-CN" sz="2400" b="1" dirty="0">
                <a:latin typeface="+mn-lt"/>
              </a:rPr>
              <a:t> </a:t>
            </a:r>
            <a:r>
              <a:rPr lang="en-US" altLang="zh-CN" sz="2400" b="1" dirty="0" smtClean="0">
                <a:latin typeface="+mn-lt"/>
              </a:rPr>
              <a:t>  </a:t>
            </a:r>
            <a:r>
              <a:rPr lang="en-US" altLang="zh-CN" sz="2400" b="1" dirty="0">
                <a:latin typeface="+mn-lt"/>
              </a:rPr>
              <a:t>A              </a:t>
            </a:r>
            <a:r>
              <a:rPr lang="en-US" altLang="zh-CN" sz="2400" b="1" dirty="0" smtClean="0">
                <a:latin typeface="+mn-lt"/>
              </a:rPr>
              <a:t>    B                  C                   </a:t>
            </a:r>
            <a:r>
              <a:rPr lang="en-US" altLang="zh-CN" sz="2400" b="1" dirty="0">
                <a:latin typeface="+mn-lt"/>
              </a:rPr>
              <a:t>D          </a:t>
            </a:r>
            <a:r>
              <a:rPr lang="en-US" altLang="zh-CN" sz="2400" b="1" dirty="0" smtClean="0">
                <a:latin typeface="+mn-lt"/>
              </a:rPr>
              <a:t>        </a:t>
            </a:r>
            <a:r>
              <a:rPr lang="en-US" altLang="zh-CN" sz="2400" b="1" dirty="0">
                <a:latin typeface="+mn-lt"/>
              </a:rPr>
              <a:t>E</a:t>
            </a:r>
            <a:endParaRPr lang="zh-CN" altLang="en-US" sz="2400" b="1" dirty="0">
              <a:latin typeface="+mn-lt"/>
            </a:endParaRPr>
          </a:p>
        </p:txBody>
      </p:sp>
    </p:spTree>
    <p:custDataLst>
      <p:tags r:id="rId1"/>
    </p:custDataLst>
    <p:extLst>
      <p:ext uri="{BB962C8B-B14F-4D97-AF65-F5344CB8AC3E}">
        <p14:creationId xmlns:p14="http://schemas.microsoft.com/office/powerpoint/2010/main" val="298174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8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800"/>
                                        <p:tgtEl>
                                          <p:spTgt spid="6"/>
                                        </p:tgtEl>
                                      </p:cBhvr>
                                    </p:animEffect>
                                  </p:childTnLst>
                                </p:cTn>
                              </p:par>
                              <p:par>
                                <p:cTn id="11" presetID="22" presetClass="entr" presetSubtype="2"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wipe(right)">
                                      <p:cBhvr>
                                        <p:cTn id="13" dur="1000"/>
                                        <p:tgtEl>
                                          <p:spTgt spid="28"/>
                                        </p:tgtEl>
                                      </p:cBhvr>
                                    </p:animEffect>
                                  </p:childTnLst>
                                </p:cTn>
                              </p:par>
                            </p:childTnLst>
                          </p:cTn>
                        </p:par>
                        <p:par>
                          <p:cTn id="14" fill="hold" nodeType="afterGroup">
                            <p:stCondLst>
                              <p:cond delay="23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50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5" name="组合 53"/>
          <p:cNvGrpSpPr>
            <a:grpSpLocks/>
          </p:cNvGrpSpPr>
          <p:nvPr/>
        </p:nvGrpSpPr>
        <p:grpSpPr bwMode="auto">
          <a:xfrm>
            <a:off x="1333500" y="3357563"/>
            <a:ext cx="6623050" cy="1512887"/>
            <a:chOff x="1332917" y="4221088"/>
            <a:chExt cx="6623459" cy="1512887"/>
          </a:xfrm>
        </p:grpSpPr>
        <p:sp>
          <p:nvSpPr>
            <p:cNvPr id="25619" name="Line 8"/>
            <p:cNvSpPr>
              <a:spLocks noChangeShapeType="1"/>
            </p:cNvSpPr>
            <p:nvPr/>
          </p:nvSpPr>
          <p:spPr bwMode="auto">
            <a:xfrm flipV="1">
              <a:off x="1332917" y="4221088"/>
              <a:ext cx="662345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620" name="Group 9"/>
            <p:cNvGrpSpPr>
              <a:grpSpLocks/>
            </p:cNvGrpSpPr>
            <p:nvPr/>
          </p:nvGrpSpPr>
          <p:grpSpPr bwMode="auto">
            <a:xfrm>
              <a:off x="1436391" y="4231946"/>
              <a:ext cx="733628" cy="1502029"/>
              <a:chOff x="1121" y="1994"/>
              <a:chExt cx="379" cy="714"/>
            </a:xfrm>
          </p:grpSpPr>
          <p:sp>
            <p:nvSpPr>
              <p:cNvPr id="25633"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34"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1" name="Group 9"/>
            <p:cNvGrpSpPr>
              <a:grpSpLocks/>
            </p:cNvGrpSpPr>
            <p:nvPr/>
          </p:nvGrpSpPr>
          <p:grpSpPr bwMode="auto">
            <a:xfrm>
              <a:off x="2830260" y="4221137"/>
              <a:ext cx="733628" cy="1502029"/>
              <a:chOff x="1121" y="1994"/>
              <a:chExt cx="379" cy="714"/>
            </a:xfrm>
          </p:grpSpPr>
          <p:sp>
            <p:nvSpPr>
              <p:cNvPr id="25631"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32"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2" name="Group 9"/>
            <p:cNvGrpSpPr>
              <a:grpSpLocks/>
            </p:cNvGrpSpPr>
            <p:nvPr/>
          </p:nvGrpSpPr>
          <p:grpSpPr bwMode="auto">
            <a:xfrm>
              <a:off x="4270420" y="4221137"/>
              <a:ext cx="733628" cy="1502029"/>
              <a:chOff x="1121" y="1994"/>
              <a:chExt cx="379" cy="714"/>
            </a:xfrm>
          </p:grpSpPr>
          <p:sp>
            <p:nvSpPr>
              <p:cNvPr id="25629"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30"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3" name="Group 9"/>
            <p:cNvGrpSpPr>
              <a:grpSpLocks/>
            </p:cNvGrpSpPr>
            <p:nvPr/>
          </p:nvGrpSpPr>
          <p:grpSpPr bwMode="auto">
            <a:xfrm>
              <a:off x="5710580" y="4221137"/>
              <a:ext cx="733628" cy="1502029"/>
              <a:chOff x="1121" y="1994"/>
              <a:chExt cx="379" cy="714"/>
            </a:xfrm>
          </p:grpSpPr>
          <p:sp>
            <p:nvSpPr>
              <p:cNvPr id="25627"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28"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4" name="Group 9"/>
            <p:cNvGrpSpPr>
              <a:grpSpLocks/>
            </p:cNvGrpSpPr>
            <p:nvPr/>
          </p:nvGrpSpPr>
          <p:grpSpPr bwMode="auto">
            <a:xfrm>
              <a:off x="7078732" y="4221137"/>
              <a:ext cx="733628" cy="1502029"/>
              <a:chOff x="1121" y="1994"/>
              <a:chExt cx="379" cy="714"/>
            </a:xfrm>
          </p:grpSpPr>
          <p:sp>
            <p:nvSpPr>
              <p:cNvPr id="25625" name="Line 10"/>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26"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365"/>
                <a:ext cx="3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8" name="直接箭头连接符 37"/>
          <p:cNvCxnSpPr/>
          <p:nvPr/>
        </p:nvCxnSpPr>
        <p:spPr>
          <a:xfrm flipV="1">
            <a:off x="3195638" y="3357563"/>
            <a:ext cx="0" cy="779462"/>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180398" y="3357563"/>
            <a:ext cx="4976762" cy="1101"/>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1088479" y="3357563"/>
            <a:ext cx="2107128" cy="1101"/>
          </a:xfrm>
          <a:prstGeom prst="straightConnector1">
            <a:avLst/>
          </a:prstGeom>
          <a:ln w="1016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604" name="Rectangle 3"/>
          <p:cNvSpPr>
            <a:spLocks noGrp="1" noChangeArrowheads="1"/>
          </p:cNvSpPr>
          <p:nvPr>
            <p:ph type="title"/>
          </p:nvPr>
        </p:nvSpPr>
        <p:spPr/>
        <p:txBody>
          <a:bodyPr/>
          <a:lstStyle/>
          <a:p>
            <a:pPr eaLnBrk="1" hangingPunct="1"/>
            <a:r>
              <a:rPr lang="zh-CN" altLang="en-US" dirty="0">
                <a:solidFill>
                  <a:schemeClr val="tx1">
                    <a:lumMod val="95000"/>
                    <a:lumOff val="5000"/>
                  </a:schemeClr>
                </a:solidFill>
                <a:latin typeface="华康俪金黑W8(P)" pitchFamily="34" charset="-122"/>
                <a:ea typeface="华康俪金黑W8(P)" pitchFamily="34" charset="-122"/>
              </a:rPr>
              <a:t>多站点冲突经常发生</a:t>
            </a:r>
            <a:endParaRPr lang="zh-CN" altLang="en-US" dirty="0" smtClean="0">
              <a:solidFill>
                <a:schemeClr val="tx1">
                  <a:lumMod val="95000"/>
                  <a:lumOff val="5000"/>
                </a:schemeClr>
              </a:solidFill>
              <a:latin typeface="华康俪金黑W8(P)" pitchFamily="34" charset="-122"/>
              <a:ea typeface="华康俪金黑W8(P)" pitchFamily="34" charset="-122"/>
            </a:endParaRPr>
          </a:p>
        </p:txBody>
      </p:sp>
      <p:cxnSp>
        <p:nvCxnSpPr>
          <p:cNvPr id="32" name="直接箭头连接符 31"/>
          <p:cNvCxnSpPr/>
          <p:nvPr/>
        </p:nvCxnSpPr>
        <p:spPr>
          <a:xfrm flipV="1">
            <a:off x="4649788" y="4108450"/>
            <a:ext cx="0" cy="779463"/>
          </a:xfrm>
          <a:prstGeom prst="straightConnector1">
            <a:avLst/>
          </a:prstGeom>
          <a:ln w="1016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084888" y="4108450"/>
            <a:ext cx="0" cy="779463"/>
          </a:xfrm>
          <a:prstGeom prst="straightConnector1">
            <a:avLst/>
          </a:prstGeom>
          <a:ln w="1016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7450138" y="4111625"/>
            <a:ext cx="0" cy="779463"/>
          </a:xfrm>
          <a:prstGeom prst="straightConnector1">
            <a:avLst/>
          </a:prstGeom>
          <a:ln w="101600">
            <a:solidFill>
              <a:srgbClr val="D105C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859213" y="3357563"/>
            <a:ext cx="1558925" cy="0"/>
          </a:xfrm>
          <a:prstGeom prst="straightConnector1">
            <a:avLst/>
          </a:prstGeom>
          <a:ln w="1016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307013" y="3351213"/>
            <a:ext cx="1550987" cy="0"/>
          </a:xfrm>
          <a:prstGeom prst="straightConnector1">
            <a:avLst/>
          </a:prstGeom>
          <a:ln w="1016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748463" y="3357563"/>
            <a:ext cx="1352550" cy="0"/>
          </a:xfrm>
          <a:prstGeom prst="straightConnector1">
            <a:avLst/>
          </a:prstGeom>
          <a:ln w="101600">
            <a:solidFill>
              <a:srgbClr val="D105C7"/>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AutoShape 17"/>
          <p:cNvSpPr>
            <a:spLocks noChangeArrowheads="1"/>
          </p:cNvSpPr>
          <p:nvPr/>
        </p:nvSpPr>
        <p:spPr bwMode="auto">
          <a:xfrm>
            <a:off x="4845050" y="2957513"/>
            <a:ext cx="965200" cy="720725"/>
          </a:xfrm>
          <a:prstGeom prst="irregularSeal1">
            <a:avLst/>
          </a:prstGeom>
          <a:solidFill>
            <a:srgbClr val="C00000"/>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sp>
        <p:nvSpPr>
          <p:cNvPr id="43" name="AutoShape 17"/>
          <p:cNvSpPr>
            <a:spLocks noChangeArrowheads="1"/>
          </p:cNvSpPr>
          <p:nvPr/>
        </p:nvSpPr>
        <p:spPr bwMode="auto">
          <a:xfrm>
            <a:off x="6265863" y="2990850"/>
            <a:ext cx="965200" cy="720725"/>
          </a:xfrm>
          <a:prstGeom prst="irregularSeal1">
            <a:avLst/>
          </a:prstGeom>
          <a:solidFill>
            <a:srgbClr val="C00000"/>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dirty="0">
                <a:solidFill>
                  <a:srgbClr val="FFFF00"/>
                </a:solidFill>
                <a:latin typeface="华康俪金黑W8(P)" pitchFamily="34" charset="-122"/>
                <a:ea typeface="华康俪金黑W8(P)" pitchFamily="34" charset="-122"/>
              </a:rPr>
              <a:t>冲突</a:t>
            </a:r>
          </a:p>
        </p:txBody>
      </p:sp>
      <p:sp>
        <p:nvSpPr>
          <p:cNvPr id="37" name="TextBox 36"/>
          <p:cNvSpPr txBox="1"/>
          <p:nvPr/>
        </p:nvSpPr>
        <p:spPr>
          <a:xfrm>
            <a:off x="1436688" y="4891088"/>
            <a:ext cx="6807200" cy="461962"/>
          </a:xfrm>
          <a:prstGeom prst="rect">
            <a:avLst/>
          </a:prstGeom>
          <a:noFill/>
        </p:spPr>
        <p:txBody>
          <a:bodyPr>
            <a:spAutoFit/>
          </a:bodyPr>
          <a:lstStyle/>
          <a:p>
            <a:pPr>
              <a:defRPr/>
            </a:pPr>
            <a:r>
              <a:rPr lang="en-US" altLang="zh-CN" sz="2400" b="1" dirty="0">
                <a:latin typeface="+mn-lt"/>
              </a:rPr>
              <a:t> </a:t>
            </a:r>
            <a:r>
              <a:rPr lang="en-US" altLang="zh-CN" sz="2400" b="1" dirty="0" smtClean="0">
                <a:latin typeface="+mn-lt"/>
              </a:rPr>
              <a:t>  </a:t>
            </a:r>
            <a:r>
              <a:rPr lang="en-US" altLang="zh-CN" sz="2400" b="1" dirty="0">
                <a:latin typeface="+mn-lt"/>
              </a:rPr>
              <a:t>A              </a:t>
            </a:r>
            <a:r>
              <a:rPr lang="en-US" altLang="zh-CN" sz="2400" b="1" dirty="0" smtClean="0">
                <a:latin typeface="+mn-lt"/>
              </a:rPr>
              <a:t>    B                  C                   </a:t>
            </a:r>
            <a:r>
              <a:rPr lang="en-US" altLang="zh-CN" sz="2400" b="1" dirty="0">
                <a:latin typeface="+mn-lt"/>
              </a:rPr>
              <a:t>D          </a:t>
            </a:r>
            <a:r>
              <a:rPr lang="en-US" altLang="zh-CN" sz="2400" b="1" dirty="0" smtClean="0">
                <a:latin typeface="+mn-lt"/>
              </a:rPr>
              <a:t>        </a:t>
            </a:r>
            <a:r>
              <a:rPr lang="en-US" altLang="zh-CN" sz="2400" b="1" dirty="0">
                <a:latin typeface="+mn-lt"/>
              </a:rPr>
              <a:t>E</a:t>
            </a:r>
            <a:endParaRPr lang="zh-CN" altLang="en-US" sz="2400" b="1" dirty="0">
              <a:latin typeface="+mn-lt"/>
            </a:endParaRPr>
          </a:p>
        </p:txBody>
      </p:sp>
      <p:grpSp>
        <p:nvGrpSpPr>
          <p:cNvPr id="61" name="组合 60"/>
          <p:cNvGrpSpPr/>
          <p:nvPr/>
        </p:nvGrpSpPr>
        <p:grpSpPr>
          <a:xfrm>
            <a:off x="1268137" y="1015437"/>
            <a:ext cx="6616231" cy="1683936"/>
            <a:chOff x="1187624" y="3984945"/>
            <a:chExt cx="4176464" cy="2567403"/>
          </a:xfrm>
          <a:effectLst>
            <a:outerShdw blurRad="292100" dist="25400" dir="2700000" algn="ctr" rotWithShape="0">
              <a:srgbClr val="000000">
                <a:alpha val="49000"/>
              </a:srgbClr>
            </a:outerShdw>
          </a:effectLst>
        </p:grpSpPr>
        <p:grpSp>
          <p:nvGrpSpPr>
            <p:cNvPr id="62" name="组合 61"/>
            <p:cNvGrpSpPr/>
            <p:nvPr/>
          </p:nvGrpSpPr>
          <p:grpSpPr>
            <a:xfrm>
              <a:off x="1187624" y="3984945"/>
              <a:ext cx="4176464" cy="2567403"/>
              <a:chOff x="1187624" y="3984945"/>
              <a:chExt cx="4176464" cy="2567403"/>
            </a:xfrm>
          </p:grpSpPr>
          <p:sp>
            <p:nvSpPr>
              <p:cNvPr id="64" name="椭圆形标注 63"/>
              <p:cNvSpPr/>
              <p:nvPr/>
            </p:nvSpPr>
            <p:spPr>
              <a:xfrm>
                <a:off x="1187624" y="3984945"/>
                <a:ext cx="4176464" cy="2567403"/>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65" name="椭圆形标注 64"/>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63" name="矩形 62"/>
            <p:cNvSpPr/>
            <p:nvPr/>
          </p:nvSpPr>
          <p:spPr>
            <a:xfrm rot="21421316">
              <a:off x="1656680" y="4163069"/>
              <a:ext cx="3703132" cy="1923924"/>
            </a:xfrm>
            <a:prstGeom prst="rect">
              <a:avLst/>
            </a:prstGeom>
          </p:spPr>
          <p:txBody>
            <a:bodyPr wrap="square">
              <a:spAutoFit/>
            </a:bodyPr>
            <a:lstStyle/>
            <a:p>
              <a:pPr>
                <a:defRPr/>
              </a:pPr>
              <a:r>
                <a:rPr lang="zh-CN" altLang="en-US" sz="3600" b="1" dirty="0" smtClean="0">
                  <a:solidFill>
                    <a:srgbClr val="00487E"/>
                  </a:solidFill>
                  <a:latin typeface="微软雅黑" pitchFamily="34" charset="-122"/>
                  <a:ea typeface="微软雅黑" pitchFamily="34" charset="-122"/>
                </a:rPr>
                <a:t>随机数</a:t>
              </a:r>
              <a:r>
                <a:rPr lang="en-US" altLang="zh-CN" sz="4000" b="1" i="1" dirty="0" smtClean="0">
                  <a:solidFill>
                    <a:srgbClr val="C00000"/>
                  </a:solidFill>
                  <a:latin typeface="华康俪金黑W8(P)" pitchFamily="34" charset="-122"/>
                  <a:ea typeface="华康俪金黑W8(P)" pitchFamily="34" charset="-122"/>
                </a:rPr>
                <a:t>r </a:t>
              </a:r>
              <a:r>
                <a:rPr lang="zh-CN" altLang="en-US" sz="3600" b="1" dirty="0" smtClean="0">
                  <a:solidFill>
                    <a:srgbClr val="00487E"/>
                  </a:solidFill>
                  <a:latin typeface="微软雅黑" pitchFamily="34" charset="-122"/>
                  <a:ea typeface="微软雅黑" pitchFamily="34" charset="-122"/>
                </a:rPr>
                <a:t>的选取范围是大</a:t>
              </a:r>
              <a:endParaRPr lang="en-US" altLang="zh-CN" sz="3600" b="1" dirty="0" smtClean="0">
                <a:solidFill>
                  <a:srgbClr val="00487E"/>
                </a:solidFill>
                <a:latin typeface="微软雅黑" pitchFamily="34" charset="-122"/>
                <a:ea typeface="微软雅黑" pitchFamily="34" charset="-122"/>
              </a:endParaRPr>
            </a:p>
            <a:p>
              <a:pPr>
                <a:defRPr/>
              </a:pPr>
              <a:r>
                <a:rPr lang="zh-CN" altLang="en-US" sz="3600" b="1" dirty="0" smtClean="0">
                  <a:solidFill>
                    <a:srgbClr val="00487E"/>
                  </a:solidFill>
                  <a:latin typeface="微软雅黑" pitchFamily="34" charset="-122"/>
                  <a:ea typeface="微软雅黑" pitchFamily="34" charset="-122"/>
                </a:rPr>
                <a:t>一些好，还是小一些好？</a:t>
              </a:r>
              <a:endParaRPr lang="zh-CN" altLang="en-US" sz="3600" b="1" dirty="0">
                <a:solidFill>
                  <a:srgbClr val="00487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49393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4" fill="hold" nodeType="afterEffect">
                                  <p:stCondLst>
                                    <p:cond delay="0"/>
                                  </p:stCondLst>
                                  <p:childTnLst>
                                    <p:animEffect transition="out" filter="wipe(down)">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nodeType="afterEffect">
                                  <p:stCondLst>
                                    <p:cond delay="0"/>
                                  </p:stCondLst>
                                  <p:childTnLst>
                                    <p:animEffect transition="out" filter="wipe(left)">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par>
                                <p:cTn id="12" presetID="22" presetClass="exit" presetSubtype="2" fill="hold" nodeType="withEffect">
                                  <p:stCondLst>
                                    <p:cond delay="0"/>
                                  </p:stCondLst>
                                  <p:childTnLst>
                                    <p:animEffect transition="out" filter="wipe(right)">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par>
                                <p:cTn id="15" presetID="64" presetClass="path" presetSubtype="0" accel="50000" decel="50000" fill="hold" nodeType="withEffect">
                                  <p:stCondLst>
                                    <p:cond delay="900"/>
                                  </p:stCondLst>
                                  <p:childTnLst>
                                    <p:animMotion origin="layout" path="M -2.5E-6 -2.22222E-6 L -2.5E-6 -0.11551 " pathEditMode="relative" rAng="0" ptsTypes="AA">
                                      <p:cBhvr>
                                        <p:cTn id="16" dur="1000" fill="hold"/>
                                        <p:tgtEl>
                                          <p:spTgt spid="32"/>
                                        </p:tgtEl>
                                        <p:attrNameLst>
                                          <p:attrName>ppt_x</p:attrName>
                                          <p:attrName>ppt_y</p:attrName>
                                        </p:attrNameLst>
                                      </p:cBhvr>
                                      <p:rCtr x="0" y="-5787"/>
                                    </p:animMotion>
                                  </p:childTnLst>
                                </p:cTn>
                              </p:par>
                              <p:par>
                                <p:cTn id="17" presetID="64" presetClass="path" presetSubtype="0" accel="50000" decel="50000" fill="hold" nodeType="withEffect">
                                  <p:stCondLst>
                                    <p:cond delay="1000"/>
                                  </p:stCondLst>
                                  <p:childTnLst>
                                    <p:animMotion origin="layout" path="M 3.05556E-6 2.96296E-6 L -0.0007 -0.11389 " pathEditMode="relative" rAng="0" ptsTypes="AA">
                                      <p:cBhvr>
                                        <p:cTn id="18" dur="1000" fill="hold"/>
                                        <p:tgtEl>
                                          <p:spTgt spid="29"/>
                                        </p:tgtEl>
                                        <p:attrNameLst>
                                          <p:attrName>ppt_x</p:attrName>
                                          <p:attrName>ppt_y</p:attrName>
                                        </p:attrNameLst>
                                      </p:cBhvr>
                                      <p:rCtr x="-35" y="-5694"/>
                                    </p:animMotion>
                                  </p:childTnLst>
                                </p:cTn>
                              </p:par>
                              <p:par>
                                <p:cTn id="19" presetID="64" presetClass="path" presetSubtype="0" accel="50000" decel="50000" fill="hold" nodeType="withEffect">
                                  <p:stCondLst>
                                    <p:cond delay="1100"/>
                                  </p:stCondLst>
                                  <p:childTnLst>
                                    <p:animMotion origin="layout" path="M 3.05556E-6 2.96296E-6 L -0.0007 -0.11389 " pathEditMode="relative" rAng="0" ptsTypes="AA">
                                      <p:cBhvr>
                                        <p:cTn id="20" dur="1000" fill="hold"/>
                                        <p:tgtEl>
                                          <p:spTgt spid="30"/>
                                        </p:tgtEl>
                                        <p:attrNameLst>
                                          <p:attrName>ppt_x</p:attrName>
                                          <p:attrName>ppt_y</p:attrName>
                                        </p:attrNameLst>
                                      </p:cBhvr>
                                      <p:rCtr x="-35" y="-5694"/>
                                    </p:animMotion>
                                  </p:childTnLst>
                                </p:cTn>
                              </p:par>
                              <p:par>
                                <p:cTn id="21" presetID="53" presetClass="entr" presetSubtype="16" fill="hold" nodeType="withEffect">
                                  <p:stCondLst>
                                    <p:cond delay="180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par>
                                <p:cTn id="26" presetID="53" presetClass="entr" presetSubtype="16" fill="hold" nodeType="withEffect">
                                  <p:stCondLst>
                                    <p:cond delay="19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nodeType="withEffect">
                                  <p:stCondLst>
                                    <p:cond delay="2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childTnLst>
                          </p:cTn>
                        </p:par>
                        <p:par>
                          <p:cTn id="36" fill="hold" nodeType="afterGroup">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p:cTn id="44" dur="500" fill="hold"/>
                                        <p:tgtEl>
                                          <p:spTgt spid="43"/>
                                        </p:tgtEl>
                                        <p:attrNameLst>
                                          <p:attrName>ppt_w</p:attrName>
                                        </p:attrNameLst>
                                      </p:cBhvr>
                                      <p:tavLst>
                                        <p:tav tm="0">
                                          <p:val>
                                            <p:fltVal val="0"/>
                                          </p:val>
                                        </p:tav>
                                        <p:tav tm="100000">
                                          <p:val>
                                            <p:strVal val="#ppt_w"/>
                                          </p:val>
                                        </p:tav>
                                      </p:tavLst>
                                    </p:anim>
                                    <p:anim calcmode="lin" valueType="num">
                                      <p:cBhvr>
                                        <p:cTn id="45" dur="500" fill="hold"/>
                                        <p:tgtEl>
                                          <p:spTgt spid="43"/>
                                        </p:tgtEl>
                                        <p:attrNameLst>
                                          <p:attrName>ppt_h</p:attrName>
                                        </p:attrNameLst>
                                      </p:cBhvr>
                                      <p:tavLst>
                                        <p:tav tm="0">
                                          <p:val>
                                            <p:fltVal val="0"/>
                                          </p:val>
                                        </p:tav>
                                        <p:tav tm="100000">
                                          <p:val>
                                            <p:strVal val="#ppt_h"/>
                                          </p:val>
                                        </p:tav>
                                      </p:tavLst>
                                    </p:anim>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80">
                                          <p:stCondLst>
                                            <p:cond delay="0"/>
                                          </p:stCondLst>
                                        </p:cTn>
                                        <p:tgtEl>
                                          <p:spTgt spid="61"/>
                                        </p:tgtEl>
                                      </p:cBhvr>
                                    </p:animEffect>
                                    <p:anim calcmode="lin" valueType="num">
                                      <p:cBhvr>
                                        <p:cTn id="52"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57" dur="26">
                                          <p:stCondLst>
                                            <p:cond delay="650"/>
                                          </p:stCondLst>
                                        </p:cTn>
                                        <p:tgtEl>
                                          <p:spTgt spid="61"/>
                                        </p:tgtEl>
                                      </p:cBhvr>
                                      <p:to x="100000" y="60000"/>
                                    </p:animScale>
                                    <p:animScale>
                                      <p:cBhvr>
                                        <p:cTn id="58" dur="166" decel="50000">
                                          <p:stCondLst>
                                            <p:cond delay="676"/>
                                          </p:stCondLst>
                                        </p:cTn>
                                        <p:tgtEl>
                                          <p:spTgt spid="61"/>
                                        </p:tgtEl>
                                      </p:cBhvr>
                                      <p:to x="100000" y="100000"/>
                                    </p:animScale>
                                    <p:animScale>
                                      <p:cBhvr>
                                        <p:cTn id="59" dur="26">
                                          <p:stCondLst>
                                            <p:cond delay="1312"/>
                                          </p:stCondLst>
                                        </p:cTn>
                                        <p:tgtEl>
                                          <p:spTgt spid="61"/>
                                        </p:tgtEl>
                                      </p:cBhvr>
                                      <p:to x="100000" y="80000"/>
                                    </p:animScale>
                                    <p:animScale>
                                      <p:cBhvr>
                                        <p:cTn id="60" dur="166" decel="50000">
                                          <p:stCondLst>
                                            <p:cond delay="1338"/>
                                          </p:stCondLst>
                                        </p:cTn>
                                        <p:tgtEl>
                                          <p:spTgt spid="61"/>
                                        </p:tgtEl>
                                      </p:cBhvr>
                                      <p:to x="100000" y="100000"/>
                                    </p:animScale>
                                    <p:animScale>
                                      <p:cBhvr>
                                        <p:cTn id="61" dur="26">
                                          <p:stCondLst>
                                            <p:cond delay="1642"/>
                                          </p:stCondLst>
                                        </p:cTn>
                                        <p:tgtEl>
                                          <p:spTgt spid="61"/>
                                        </p:tgtEl>
                                      </p:cBhvr>
                                      <p:to x="100000" y="90000"/>
                                    </p:animScale>
                                    <p:animScale>
                                      <p:cBhvr>
                                        <p:cTn id="62" dur="166" decel="50000">
                                          <p:stCondLst>
                                            <p:cond delay="1668"/>
                                          </p:stCondLst>
                                        </p:cTn>
                                        <p:tgtEl>
                                          <p:spTgt spid="61"/>
                                        </p:tgtEl>
                                      </p:cBhvr>
                                      <p:to x="100000" y="100000"/>
                                    </p:animScale>
                                    <p:animScale>
                                      <p:cBhvr>
                                        <p:cTn id="63" dur="26">
                                          <p:stCondLst>
                                            <p:cond delay="1808"/>
                                          </p:stCondLst>
                                        </p:cTn>
                                        <p:tgtEl>
                                          <p:spTgt spid="61"/>
                                        </p:tgtEl>
                                      </p:cBhvr>
                                      <p:to x="100000" y="95000"/>
                                    </p:animScale>
                                    <p:animScale>
                                      <p:cBhvr>
                                        <p:cTn id="64" dur="166" decel="50000">
                                          <p:stCondLst>
                                            <p:cond delay="1834"/>
                                          </p:stCondLst>
                                        </p:cTn>
                                        <p:tgtEl>
                                          <p:spTgt spid="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5" name="Rectangle 3"/>
          <p:cNvSpPr>
            <a:spLocks noGrp="1" noChangeArrowheads="1"/>
          </p:cNvSpPr>
          <p:nvPr>
            <p:ph type="body" idx="1"/>
          </p:nvPr>
        </p:nvSpPr>
        <p:spPr>
          <a:xfrm>
            <a:off x="827088" y="1643063"/>
            <a:ext cx="8137525" cy="4810125"/>
          </a:xfrm>
        </p:spPr>
        <p:txBody>
          <a:bodyPr/>
          <a:lstStyle/>
          <a:p>
            <a:pPr algn="just" eaLnBrk="1" hangingPunct="1"/>
            <a:r>
              <a:rPr lang="zh-CN" altLang="en-US" sz="3600" dirty="0" smtClean="0">
                <a:solidFill>
                  <a:srgbClr val="002060"/>
                </a:solidFill>
                <a:latin typeface="华康俪金黑W8(P)" pitchFamily="34" charset="-122"/>
                <a:ea typeface="华康俪金黑W8(P)" pitchFamily="34" charset="-122"/>
              </a:rPr>
              <a:t>重传退避时间为 </a:t>
            </a:r>
            <a:r>
              <a:rPr lang="en-US" altLang="zh-CN" sz="3600" b="1" i="1" dirty="0" smtClean="0">
                <a:solidFill>
                  <a:srgbClr val="C00000"/>
                </a:solidFill>
                <a:latin typeface="华康俪金黑W8(P)" pitchFamily="34" charset="-122"/>
                <a:ea typeface="华康俪金黑W8(P)" pitchFamily="34" charset="-122"/>
              </a:rPr>
              <a:t>r</a:t>
            </a:r>
            <a:r>
              <a:rPr lang="en-US" altLang="zh-CN" sz="3600" b="1" dirty="0" smtClean="0">
                <a:solidFill>
                  <a:srgbClr val="FF0000"/>
                </a:solidFill>
                <a:latin typeface="华康俪金黑W8(P)" pitchFamily="34" charset="-122"/>
                <a:ea typeface="华康俪金黑W8(P)" pitchFamily="34" charset="-122"/>
              </a:rPr>
              <a:t> </a:t>
            </a:r>
            <a:r>
              <a:rPr lang="zh-CN" altLang="en-US" sz="3600" dirty="0" smtClean="0">
                <a:solidFill>
                  <a:srgbClr val="002060"/>
                </a:solidFill>
                <a:latin typeface="华康俪金黑W8(P)" pitchFamily="34" charset="-122"/>
                <a:ea typeface="华康俪金黑W8(P)" pitchFamily="34" charset="-122"/>
              </a:rPr>
              <a:t>倍</a:t>
            </a:r>
            <a:r>
              <a:rPr lang="zh-CN" altLang="en-US" sz="3600" dirty="0" smtClean="0">
                <a:solidFill>
                  <a:srgbClr val="C00000"/>
                </a:solidFill>
                <a:latin typeface="华康俪金黑W8(P)" pitchFamily="34" charset="-122"/>
                <a:ea typeface="华康俪金黑W8(P)" pitchFamily="34" charset="-122"/>
              </a:rPr>
              <a:t>争用期</a:t>
            </a:r>
            <a:r>
              <a:rPr lang="zh-CN" altLang="en-US" sz="3600" dirty="0" smtClean="0">
                <a:latin typeface="华康俪金黑W8(P)" pitchFamily="34" charset="-122"/>
                <a:ea typeface="华康俪金黑W8(P)" pitchFamily="34" charset="-122"/>
              </a:rPr>
              <a:t>，</a:t>
            </a:r>
            <a:r>
              <a:rPr lang="en-US" altLang="zh-CN" sz="3600" b="1" i="1" dirty="0" smtClean="0">
                <a:solidFill>
                  <a:srgbClr val="C00000"/>
                </a:solidFill>
                <a:latin typeface="华康俪金黑W8(P)" pitchFamily="34" charset="-122"/>
                <a:ea typeface="华康俪金黑W8(P)" pitchFamily="34" charset="-122"/>
              </a:rPr>
              <a:t>r</a:t>
            </a:r>
            <a:r>
              <a:rPr lang="en-US" altLang="zh-CN" sz="3600" b="1" i="1" dirty="0" smtClean="0">
                <a:solidFill>
                  <a:srgbClr val="FF0000"/>
                </a:solidFill>
                <a:latin typeface="华康俪金黑W8(P)" pitchFamily="34" charset="-122"/>
                <a:ea typeface="华康俪金黑W8(P)" pitchFamily="34" charset="-122"/>
              </a:rPr>
              <a:t> </a:t>
            </a:r>
            <a:r>
              <a:rPr lang="zh-CN" altLang="en-US" sz="3600" dirty="0" smtClean="0">
                <a:solidFill>
                  <a:srgbClr val="002060"/>
                </a:solidFill>
                <a:latin typeface="华康俪金黑W8(P)" pitchFamily="34" charset="-122"/>
                <a:ea typeface="华康俪金黑W8(P)" pitchFamily="34" charset="-122"/>
              </a:rPr>
              <a:t>等概率地从</a:t>
            </a:r>
            <a:r>
              <a:rPr lang="en-US" altLang="zh-CN" sz="3600" dirty="0" smtClean="0">
                <a:solidFill>
                  <a:srgbClr val="002060"/>
                </a:solidFill>
                <a:latin typeface="华康俪金黑W8(P)" pitchFamily="34" charset="-122"/>
                <a:ea typeface="华康俪金黑W8(P)" pitchFamily="34" charset="-122"/>
              </a:rPr>
              <a:t>{0,1,…,2</a:t>
            </a:r>
            <a:r>
              <a:rPr lang="en-US" altLang="zh-CN" sz="3600" b="1" i="1" baseline="40000" dirty="0" smtClean="0">
                <a:solidFill>
                  <a:srgbClr val="C00000"/>
                </a:solidFill>
                <a:latin typeface="华康俪金黑W8(P)" pitchFamily="34" charset="-122"/>
                <a:ea typeface="华康俪金黑W8(P)" pitchFamily="34" charset="-122"/>
              </a:rPr>
              <a:t>k</a:t>
            </a:r>
            <a:r>
              <a:rPr lang="en-US" altLang="zh-CN" sz="3600" dirty="0" smtClean="0">
                <a:solidFill>
                  <a:srgbClr val="002060"/>
                </a:solidFill>
                <a:latin typeface="华康俪金黑W8(P)" pitchFamily="34" charset="-122"/>
                <a:ea typeface="华康俪金黑W8(P)" pitchFamily="34" charset="-122"/>
              </a:rPr>
              <a:t>-1</a:t>
            </a:r>
            <a:r>
              <a:rPr lang="en-US" altLang="zh-CN" sz="3600" dirty="0" smtClean="0">
                <a:latin typeface="华康俪金黑W8(P)" pitchFamily="34" charset="-122"/>
                <a:ea typeface="华康俪金黑W8(P)" pitchFamily="34" charset="-122"/>
              </a:rPr>
              <a:t>}</a:t>
            </a:r>
            <a:r>
              <a:rPr lang="zh-CN" altLang="en-US" sz="3600" dirty="0" smtClean="0">
                <a:solidFill>
                  <a:srgbClr val="002060"/>
                </a:solidFill>
                <a:latin typeface="华康俪金黑W8(P)" pitchFamily="34" charset="-122"/>
                <a:ea typeface="华康俪金黑W8(P)" pitchFamily="34" charset="-122"/>
              </a:rPr>
              <a:t>中随机选取，</a:t>
            </a:r>
            <a:r>
              <a:rPr lang="en-US" altLang="zh-CN" sz="3600" b="1" i="1" dirty="0" smtClean="0">
                <a:solidFill>
                  <a:srgbClr val="C00000"/>
                </a:solidFill>
                <a:latin typeface="华康俪金黑W8(P)" pitchFamily="34" charset="-122"/>
                <a:ea typeface="华康俪金黑W8(P)" pitchFamily="34" charset="-122"/>
              </a:rPr>
              <a:t>k</a:t>
            </a:r>
            <a:r>
              <a:rPr lang="en-US" altLang="zh-CN" sz="3600" b="1" i="1" dirty="0" smtClean="0">
                <a:solidFill>
                  <a:srgbClr val="FF0000"/>
                </a:solidFill>
                <a:latin typeface="华康俪金黑W8(P)" pitchFamily="34" charset="-122"/>
                <a:ea typeface="华康俪金黑W8(P)" pitchFamily="34" charset="-122"/>
              </a:rPr>
              <a:t> </a:t>
            </a:r>
            <a:r>
              <a:rPr lang="zh-CN" altLang="en-US" sz="3600" dirty="0" smtClean="0">
                <a:solidFill>
                  <a:srgbClr val="002060"/>
                </a:solidFill>
                <a:latin typeface="华康俪金黑W8(P)" pitchFamily="34" charset="-122"/>
                <a:ea typeface="华康俪金黑W8(P)" pitchFamily="34" charset="-122"/>
              </a:rPr>
              <a:t>为重传次数</a:t>
            </a:r>
          </a:p>
          <a:p>
            <a:pPr lvl="1" eaLnBrk="1" hangingPunct="1">
              <a:buFont typeface="Wingdings" pitchFamily="2" charset="2"/>
              <a:buChar char="ü"/>
            </a:pPr>
            <a:r>
              <a:rPr lang="en-US" altLang="zh-CN" dirty="0">
                <a:solidFill>
                  <a:srgbClr val="002060"/>
                </a:solidFill>
                <a:latin typeface="华康俪金黑W8(P)" pitchFamily="34" charset="-122"/>
                <a:ea typeface="华康俪金黑W8(P)" pitchFamily="34" charset="-122"/>
              </a:rPr>
              <a:t> </a:t>
            </a:r>
            <a:r>
              <a:rPr lang="en-US" altLang="zh-CN" sz="3200" b="1" i="1" dirty="0" smtClean="0">
                <a:solidFill>
                  <a:srgbClr val="C00000"/>
                </a:solidFill>
                <a:latin typeface="华康俪金黑W8(P)" pitchFamily="34" charset="-122"/>
                <a:ea typeface="华康俪金黑W8(P)" pitchFamily="34" charset="-122"/>
              </a:rPr>
              <a:t>k</a:t>
            </a:r>
            <a:r>
              <a:rPr lang="en-US" altLang="zh-CN" sz="3200" b="1" i="1" dirty="0" smtClean="0">
                <a:solidFill>
                  <a:srgbClr val="FF0000"/>
                </a:solidFill>
                <a:latin typeface="华康俪金黑W8(P)" pitchFamily="34" charset="-122"/>
                <a:ea typeface="华康俪金黑W8(P)" pitchFamily="34" charset="-122"/>
              </a:rPr>
              <a:t> </a:t>
            </a:r>
            <a:r>
              <a:rPr lang="en-US" altLang="zh-CN" sz="3200" dirty="0" smtClean="0">
                <a:solidFill>
                  <a:srgbClr val="002060"/>
                </a:solidFill>
                <a:latin typeface="华康俪金黑W8(P)" pitchFamily="34" charset="-122"/>
                <a:ea typeface="华康俪金黑W8(P)" pitchFamily="34" charset="-122"/>
              </a:rPr>
              <a:t>= 1, </a:t>
            </a:r>
            <a:r>
              <a:rPr lang="zh-CN" altLang="en-US" sz="3200" dirty="0" smtClean="0">
                <a:solidFill>
                  <a:srgbClr val="002060"/>
                </a:solidFill>
                <a:latin typeface="华康俪金黑W8(P)" pitchFamily="34" charset="-122"/>
                <a:ea typeface="华康俪金黑W8(P)" pitchFamily="34" charset="-122"/>
              </a:rPr>
              <a:t>选择</a:t>
            </a:r>
            <a:r>
              <a:rPr lang="zh-CN" altLang="en-US" sz="3200" dirty="0" smtClean="0">
                <a:solidFill>
                  <a:schemeClr val="tx2">
                    <a:lumMod val="75000"/>
                  </a:schemeClr>
                </a:solidFill>
                <a:latin typeface="华康俪金黑W8(P)" pitchFamily="34" charset="-122"/>
                <a:ea typeface="华康俪金黑W8(P)" pitchFamily="34" charset="-122"/>
              </a:rPr>
              <a:t>范</a:t>
            </a:r>
            <a:r>
              <a:rPr lang="zh-CN" altLang="en-US" sz="3200" dirty="0" smtClean="0">
                <a:solidFill>
                  <a:srgbClr val="002060"/>
                </a:solidFill>
                <a:latin typeface="华康俪金黑W8(P)" pitchFamily="34" charset="-122"/>
                <a:ea typeface="华康俪金黑W8(P)" pitchFamily="34" charset="-122"/>
              </a:rPr>
              <a:t>围</a:t>
            </a:r>
            <a:r>
              <a:rPr lang="en-US" altLang="zh-CN" sz="3200" dirty="0" smtClean="0">
                <a:solidFill>
                  <a:srgbClr val="002060"/>
                </a:solidFill>
                <a:latin typeface="华康俪金黑W8(P)" pitchFamily="34" charset="-122"/>
                <a:ea typeface="华康俪金黑W8(P)" pitchFamily="34" charset="-122"/>
              </a:rPr>
              <a:t>: </a:t>
            </a:r>
            <a:r>
              <a:rPr lang="en-US" altLang="zh-CN" sz="3200" dirty="0" smtClean="0">
                <a:solidFill>
                  <a:srgbClr val="C00000"/>
                </a:solidFill>
                <a:latin typeface="华康俪金黑W8(P)" pitchFamily="34" charset="-122"/>
                <a:ea typeface="华康俪金黑W8(P)" pitchFamily="34" charset="-122"/>
              </a:rPr>
              <a:t>{0, 1}</a:t>
            </a:r>
            <a:r>
              <a:rPr lang="zh-CN" altLang="en-US" sz="3200" dirty="0" smtClean="0">
                <a:latin typeface="华康俪金黑W8(P)" pitchFamily="34" charset="-122"/>
                <a:ea typeface="华康俪金黑W8(P)" pitchFamily="34" charset="-122"/>
              </a:rPr>
              <a:t> </a:t>
            </a:r>
            <a:r>
              <a:rPr lang="en-US" altLang="zh-CN" sz="3200" dirty="0" smtClean="0">
                <a:latin typeface="华康俪金黑W8(P)" pitchFamily="34" charset="-122"/>
                <a:ea typeface="华康俪金黑W8(P)" pitchFamily="34" charset="-122"/>
              </a:rPr>
              <a:t>;</a:t>
            </a:r>
          </a:p>
          <a:p>
            <a:pPr lvl="1" eaLnBrk="1" hangingPunct="1">
              <a:buFont typeface="Wingdings" pitchFamily="2" charset="2"/>
              <a:buChar char="ü"/>
            </a:pPr>
            <a:r>
              <a:rPr lang="en-US" altLang="zh-CN" dirty="0">
                <a:solidFill>
                  <a:srgbClr val="002060"/>
                </a:solidFill>
                <a:latin typeface="华康俪金黑W8(P)" pitchFamily="34" charset="-122"/>
                <a:ea typeface="华康俪金黑W8(P)" pitchFamily="34" charset="-122"/>
              </a:rPr>
              <a:t> </a:t>
            </a:r>
            <a:r>
              <a:rPr lang="en-US" altLang="zh-CN" sz="3200" b="1" i="1" dirty="0" smtClean="0">
                <a:solidFill>
                  <a:srgbClr val="C00000"/>
                </a:solidFill>
                <a:latin typeface="华康俪金黑W8(P)" pitchFamily="34" charset="-122"/>
                <a:ea typeface="华康俪金黑W8(P)" pitchFamily="34" charset="-122"/>
              </a:rPr>
              <a:t>k</a:t>
            </a:r>
            <a:r>
              <a:rPr lang="en-US" altLang="zh-CN" sz="3200" b="1" i="1" dirty="0" smtClean="0">
                <a:solidFill>
                  <a:srgbClr val="FF0000"/>
                </a:solidFill>
                <a:latin typeface="华康俪金黑W8(P)" pitchFamily="34" charset="-122"/>
                <a:ea typeface="华康俪金黑W8(P)" pitchFamily="34" charset="-122"/>
              </a:rPr>
              <a:t> </a:t>
            </a:r>
            <a:r>
              <a:rPr lang="en-US" altLang="zh-CN" sz="3200" dirty="0">
                <a:solidFill>
                  <a:srgbClr val="002060"/>
                </a:solidFill>
                <a:latin typeface="华康俪金黑W8(P)" pitchFamily="34" charset="-122"/>
                <a:ea typeface="华康俪金黑W8(P)" pitchFamily="34" charset="-122"/>
              </a:rPr>
              <a:t>= </a:t>
            </a:r>
            <a:r>
              <a:rPr lang="en-US" altLang="zh-CN" sz="3200" dirty="0" smtClean="0">
                <a:solidFill>
                  <a:srgbClr val="002060"/>
                </a:solidFill>
                <a:latin typeface="华康俪金黑W8(P)" pitchFamily="34" charset="-122"/>
                <a:ea typeface="华康俪金黑W8(P)" pitchFamily="34" charset="-122"/>
              </a:rPr>
              <a:t>2, </a:t>
            </a:r>
            <a:r>
              <a:rPr lang="zh-CN" altLang="en-US" sz="3200" dirty="0" smtClean="0">
                <a:solidFill>
                  <a:srgbClr val="002060"/>
                </a:solidFill>
                <a:latin typeface="华康俪金黑W8(P)" pitchFamily="34" charset="-122"/>
                <a:ea typeface="华康俪金黑W8(P)" pitchFamily="34" charset="-122"/>
              </a:rPr>
              <a:t>选择范围</a:t>
            </a:r>
            <a:r>
              <a:rPr lang="en-US" altLang="zh-CN" sz="3200" dirty="0" smtClean="0">
                <a:solidFill>
                  <a:srgbClr val="002060"/>
                </a:solidFill>
                <a:latin typeface="华康俪金黑W8(P)" pitchFamily="34" charset="-122"/>
                <a:ea typeface="华康俪金黑W8(P)" pitchFamily="34" charset="-122"/>
              </a:rPr>
              <a:t>: </a:t>
            </a:r>
            <a:r>
              <a:rPr lang="en-US" altLang="zh-CN" sz="3200" dirty="0">
                <a:solidFill>
                  <a:srgbClr val="C00000"/>
                </a:solidFill>
                <a:latin typeface="华康俪金黑W8(P)" pitchFamily="34" charset="-122"/>
                <a:ea typeface="华康俪金黑W8(P)" pitchFamily="34" charset="-122"/>
              </a:rPr>
              <a:t>{0, </a:t>
            </a:r>
            <a:r>
              <a:rPr lang="en-US" altLang="zh-CN" sz="3200" dirty="0" smtClean="0">
                <a:solidFill>
                  <a:srgbClr val="C00000"/>
                </a:solidFill>
                <a:latin typeface="华康俪金黑W8(P)" pitchFamily="34" charset="-122"/>
                <a:ea typeface="华康俪金黑W8(P)" pitchFamily="34" charset="-122"/>
              </a:rPr>
              <a:t>1, 2, 3}</a:t>
            </a:r>
            <a:r>
              <a:rPr lang="zh-CN" altLang="en-US" sz="3200" dirty="0" smtClean="0">
                <a:latin typeface="华康俪金黑W8(P)" pitchFamily="34" charset="-122"/>
                <a:ea typeface="华康俪金黑W8(P)" pitchFamily="34" charset="-122"/>
              </a:rPr>
              <a:t> </a:t>
            </a:r>
            <a:r>
              <a:rPr lang="en-US" altLang="zh-CN" sz="3200" dirty="0" smtClean="0">
                <a:latin typeface="华康俪金黑W8(P)" pitchFamily="34" charset="-122"/>
                <a:ea typeface="华康俪金黑W8(P)" pitchFamily="34" charset="-122"/>
              </a:rPr>
              <a:t>;</a:t>
            </a:r>
            <a:endParaRPr lang="en-US" altLang="zh-CN" sz="3200" dirty="0">
              <a:latin typeface="华康俪金黑W8(P)" pitchFamily="34" charset="-122"/>
              <a:ea typeface="华康俪金黑W8(P)" pitchFamily="34" charset="-122"/>
            </a:endParaRPr>
          </a:p>
          <a:p>
            <a:pPr lvl="1" eaLnBrk="1" hangingPunct="1">
              <a:buFont typeface="Wingdings" pitchFamily="2" charset="2"/>
              <a:buChar char="ü"/>
            </a:pPr>
            <a:r>
              <a:rPr lang="en-US" altLang="zh-CN" dirty="0">
                <a:solidFill>
                  <a:srgbClr val="002060"/>
                </a:solidFill>
                <a:latin typeface="华康俪金黑W8(P)" pitchFamily="34" charset="-122"/>
                <a:ea typeface="华康俪金黑W8(P)" pitchFamily="34" charset="-122"/>
              </a:rPr>
              <a:t> </a:t>
            </a:r>
            <a:r>
              <a:rPr lang="en-US" altLang="zh-CN" sz="3200" b="1" i="1" dirty="0" smtClean="0">
                <a:solidFill>
                  <a:srgbClr val="C00000"/>
                </a:solidFill>
                <a:latin typeface="华康俪金黑W8(P)" pitchFamily="34" charset="-122"/>
                <a:ea typeface="华康俪金黑W8(P)" pitchFamily="34" charset="-122"/>
              </a:rPr>
              <a:t>k</a:t>
            </a:r>
            <a:r>
              <a:rPr lang="en-US" altLang="zh-CN" sz="3200" b="1" i="1" dirty="0" smtClean="0">
                <a:solidFill>
                  <a:srgbClr val="FF0000"/>
                </a:solidFill>
                <a:latin typeface="华康俪金黑W8(P)" pitchFamily="34" charset="-122"/>
                <a:ea typeface="华康俪金黑W8(P)" pitchFamily="34" charset="-122"/>
              </a:rPr>
              <a:t> </a:t>
            </a:r>
            <a:r>
              <a:rPr lang="en-US" altLang="zh-CN" sz="3200" dirty="0" smtClean="0">
                <a:solidFill>
                  <a:srgbClr val="002060"/>
                </a:solidFill>
                <a:latin typeface="华康俪金黑W8(P)" pitchFamily="34" charset="-122"/>
                <a:ea typeface="华康俪金黑W8(P)" pitchFamily="34" charset="-122"/>
              </a:rPr>
              <a:t>= 3, </a:t>
            </a:r>
            <a:r>
              <a:rPr lang="zh-CN" altLang="en-US" sz="3200" dirty="0" smtClean="0">
                <a:solidFill>
                  <a:srgbClr val="002060"/>
                </a:solidFill>
                <a:latin typeface="华康俪金黑W8(P)" pitchFamily="34" charset="-122"/>
                <a:ea typeface="华康俪金黑W8(P)" pitchFamily="34" charset="-122"/>
              </a:rPr>
              <a:t>选择范围</a:t>
            </a:r>
            <a:r>
              <a:rPr lang="en-US" altLang="zh-CN" sz="3200" dirty="0" smtClean="0">
                <a:solidFill>
                  <a:srgbClr val="002060"/>
                </a:solidFill>
                <a:latin typeface="华康俪金黑W8(P)" pitchFamily="34" charset="-122"/>
                <a:ea typeface="华康俪金黑W8(P)" pitchFamily="34" charset="-122"/>
              </a:rPr>
              <a:t>:</a:t>
            </a:r>
            <a:r>
              <a:rPr lang="en-US" altLang="zh-CN" sz="3200" dirty="0" smtClean="0">
                <a:latin typeface="华康俪金黑W8(P)" pitchFamily="34" charset="-122"/>
                <a:ea typeface="华康俪金黑W8(P)" pitchFamily="34" charset="-122"/>
              </a:rPr>
              <a:t> </a:t>
            </a:r>
            <a:r>
              <a:rPr lang="en-US" altLang="zh-CN" sz="3200" dirty="0">
                <a:solidFill>
                  <a:srgbClr val="C00000"/>
                </a:solidFill>
                <a:latin typeface="华康俪金黑W8(P)" pitchFamily="34" charset="-122"/>
                <a:ea typeface="华康俪金黑W8(P)" pitchFamily="34" charset="-122"/>
              </a:rPr>
              <a:t>{0, 1, </a:t>
            </a:r>
            <a:r>
              <a:rPr lang="en-US" altLang="zh-CN" sz="3200" dirty="0" smtClean="0">
                <a:solidFill>
                  <a:srgbClr val="C00000"/>
                </a:solidFill>
                <a:latin typeface="华康俪金黑W8(P)" pitchFamily="34" charset="-122"/>
                <a:ea typeface="华康俪金黑W8(P)" pitchFamily="34" charset="-122"/>
              </a:rPr>
              <a:t>…, 7}</a:t>
            </a:r>
            <a:r>
              <a:rPr lang="zh-CN" altLang="en-US" sz="3200" dirty="0" smtClean="0">
                <a:latin typeface="华康俪金黑W8(P)" pitchFamily="34" charset="-122"/>
                <a:ea typeface="华康俪金黑W8(P)" pitchFamily="34" charset="-122"/>
              </a:rPr>
              <a:t> </a:t>
            </a:r>
            <a:r>
              <a:rPr lang="en-US" altLang="zh-CN" sz="3200" dirty="0" smtClean="0">
                <a:latin typeface="华康俪金黑W8(P)" pitchFamily="34" charset="-122"/>
                <a:ea typeface="华康俪金黑W8(P)" pitchFamily="34" charset="-122"/>
              </a:rPr>
              <a:t>;</a:t>
            </a:r>
          </a:p>
          <a:p>
            <a:pPr lvl="1" eaLnBrk="1" hangingPunct="1">
              <a:buFont typeface="Wingdings" pitchFamily="2" charset="2"/>
              <a:buChar char="ü"/>
            </a:pPr>
            <a:r>
              <a:rPr lang="en-US" altLang="zh-CN" dirty="0">
                <a:solidFill>
                  <a:srgbClr val="002060"/>
                </a:solidFill>
                <a:latin typeface="华康俪金黑W8(P)" pitchFamily="34" charset="-122"/>
                <a:ea typeface="华康俪金黑W8(P)" pitchFamily="34" charset="-122"/>
              </a:rPr>
              <a:t> </a:t>
            </a:r>
            <a:r>
              <a:rPr lang="en-US" altLang="zh-CN" dirty="0" smtClean="0">
                <a:solidFill>
                  <a:srgbClr val="002060"/>
                </a:solidFill>
                <a:latin typeface="华康俪金黑W8(P)" pitchFamily="34" charset="-122"/>
                <a:ea typeface="华康俪金黑W8(P)" pitchFamily="34" charset="-122"/>
              </a:rPr>
              <a:t>…</a:t>
            </a:r>
            <a:endParaRPr lang="en-US" altLang="zh-CN" sz="3200" dirty="0">
              <a:solidFill>
                <a:srgbClr val="002060"/>
              </a:solidFill>
              <a:latin typeface="华康俪金黑W8(P)" pitchFamily="34" charset="-122"/>
              <a:ea typeface="华康俪金黑W8(P)" pitchFamily="34" charset="-122"/>
            </a:endParaRPr>
          </a:p>
          <a:p>
            <a:pPr lvl="1" eaLnBrk="1" hangingPunct="1">
              <a:buFont typeface="Wingdings" pitchFamily="2" charset="2"/>
              <a:buChar char="ü"/>
            </a:pPr>
            <a:r>
              <a:rPr lang="zh-CN" altLang="en-US" sz="3200" dirty="0">
                <a:solidFill>
                  <a:srgbClr val="002060"/>
                </a:solidFill>
                <a:latin typeface="华康俪金黑W8(P)" pitchFamily="34" charset="-122"/>
                <a:ea typeface="华康俪金黑W8(P)" pitchFamily="34" charset="-122"/>
              </a:rPr>
              <a:t>选择</a:t>
            </a:r>
            <a:r>
              <a:rPr lang="zh-CN" altLang="en-US" sz="3200" dirty="0" smtClean="0">
                <a:solidFill>
                  <a:srgbClr val="002060"/>
                </a:solidFill>
                <a:latin typeface="华康俪金黑W8(P)" pitchFamily="34" charset="-122"/>
                <a:ea typeface="华康俪金黑W8(P)" pitchFamily="34" charset="-122"/>
              </a:rPr>
              <a:t>范围随重传次数 </a:t>
            </a:r>
            <a:r>
              <a:rPr lang="en-US" altLang="zh-CN" sz="3200" b="1" i="1" dirty="0" smtClean="0">
                <a:solidFill>
                  <a:srgbClr val="C00000"/>
                </a:solidFill>
                <a:latin typeface="华康俪金黑W8(P)" pitchFamily="34" charset="-122"/>
                <a:ea typeface="华康俪金黑W8(P)" pitchFamily="34" charset="-122"/>
              </a:rPr>
              <a:t>k</a:t>
            </a:r>
            <a:r>
              <a:rPr lang="en-US" altLang="zh-CN" sz="3200" b="1" i="1" dirty="0" smtClean="0">
                <a:solidFill>
                  <a:srgbClr val="FF0000"/>
                </a:solidFill>
                <a:latin typeface="华康俪金黑W8(P)" pitchFamily="34" charset="-122"/>
                <a:ea typeface="华康俪金黑W8(P)" pitchFamily="34" charset="-122"/>
              </a:rPr>
              <a:t> </a:t>
            </a:r>
            <a:r>
              <a:rPr lang="zh-CN" altLang="en-US" sz="3200" dirty="0" smtClean="0">
                <a:solidFill>
                  <a:srgbClr val="002060"/>
                </a:solidFill>
                <a:latin typeface="华康俪金黑W8(P)" pitchFamily="34" charset="-122"/>
                <a:ea typeface="华康俪金黑W8(P)" pitchFamily="34" charset="-122"/>
              </a:rPr>
              <a:t>呈指数扩大。</a:t>
            </a:r>
          </a:p>
        </p:txBody>
      </p:sp>
      <p:sp>
        <p:nvSpPr>
          <p:cNvPr id="2" name="标题 1"/>
          <p:cNvSpPr>
            <a:spLocks noGrp="1"/>
          </p:cNvSpPr>
          <p:nvPr>
            <p:ph type="title"/>
          </p:nvPr>
        </p:nvSpPr>
        <p:spPr/>
        <p:txBody>
          <a:bodyPr/>
          <a:lstStyle/>
          <a:p>
            <a:r>
              <a:rPr lang="zh-CN" altLang="en-US" dirty="0">
                <a:solidFill>
                  <a:schemeClr val="tx1">
                    <a:lumMod val="95000"/>
                    <a:lumOff val="5000"/>
                  </a:schemeClr>
                </a:solidFill>
                <a:latin typeface="华康俪金黑W8(P)" pitchFamily="34" charset="-122"/>
                <a:ea typeface="华康俪金黑W8(P)" pitchFamily="34" charset="-122"/>
              </a:rPr>
              <a:t>二进制指数退避</a:t>
            </a:r>
            <a:r>
              <a:rPr lang="zh-CN" altLang="en-US" dirty="0" smtClean="0">
                <a:solidFill>
                  <a:schemeClr val="tx1">
                    <a:lumMod val="95000"/>
                    <a:lumOff val="5000"/>
                  </a:schemeClr>
                </a:solidFill>
                <a:latin typeface="华康俪金黑W8(P)" pitchFamily="34" charset="-122"/>
                <a:ea typeface="华康俪金黑W8(P)" pitchFamily="34" charset="-122"/>
              </a:rPr>
              <a:t>算法</a:t>
            </a:r>
            <a:endParaRPr lang="zh-CN" altLang="en-US" dirty="0">
              <a:solidFill>
                <a:schemeClr val="tx1">
                  <a:lumMod val="95000"/>
                  <a:lumOff val="5000"/>
                </a:schemeClr>
              </a:solidFill>
              <a:latin typeface="华康俪金黑W8(P)" pitchFamily="34" charset="-122"/>
              <a:ea typeface="华康俪金黑W8(P)" pitchFamily="34" charset="-122"/>
            </a:endParaRPr>
          </a:p>
        </p:txBody>
      </p:sp>
    </p:spTree>
    <p:custDataLst>
      <p:tags r:id="rId1"/>
    </p:custDataLst>
    <p:extLst>
      <p:ext uri="{BB962C8B-B14F-4D97-AF65-F5344CB8AC3E}">
        <p14:creationId xmlns:p14="http://schemas.microsoft.com/office/powerpoint/2010/main" val="419672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8915">
                                            <p:txEl>
                                              <p:pRg st="1" end="1"/>
                                            </p:txEl>
                                          </p:spTgt>
                                        </p:tgtEl>
                                        <p:attrNameLst>
                                          <p:attrName>style.visibility</p:attrName>
                                        </p:attrNameLst>
                                      </p:cBhvr>
                                      <p:to>
                                        <p:strVal val="visible"/>
                                      </p:to>
                                    </p:set>
                                    <p:anim calcmode="lin" valueType="num">
                                      <p:cBhvr additive="base">
                                        <p:cTn id="7" dur="500" fill="hold"/>
                                        <p:tgtEl>
                                          <p:spTgt spid="67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8915">
                                            <p:txEl>
                                              <p:pRg st="2" end="2"/>
                                            </p:txEl>
                                          </p:spTgt>
                                        </p:tgtEl>
                                        <p:attrNameLst>
                                          <p:attrName>style.visibility</p:attrName>
                                        </p:attrNameLst>
                                      </p:cBhvr>
                                      <p:to>
                                        <p:strVal val="visible"/>
                                      </p:to>
                                    </p:set>
                                    <p:anim calcmode="lin" valueType="num">
                                      <p:cBhvr additive="base">
                                        <p:cTn id="13" dur="500" fill="hold"/>
                                        <p:tgtEl>
                                          <p:spTgt spid="678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8915">
                                            <p:txEl>
                                              <p:pRg st="3" end="3"/>
                                            </p:txEl>
                                          </p:spTgt>
                                        </p:tgtEl>
                                        <p:attrNameLst>
                                          <p:attrName>style.visibility</p:attrName>
                                        </p:attrNameLst>
                                      </p:cBhvr>
                                      <p:to>
                                        <p:strVal val="visible"/>
                                      </p:to>
                                    </p:set>
                                    <p:anim calcmode="lin" valueType="num">
                                      <p:cBhvr additive="base">
                                        <p:cTn id="19" dur="500" fill="hold"/>
                                        <p:tgtEl>
                                          <p:spTgt spid="6789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8915">
                                            <p:txEl>
                                              <p:pRg st="4" end="4"/>
                                            </p:txEl>
                                          </p:spTgt>
                                        </p:tgtEl>
                                        <p:attrNameLst>
                                          <p:attrName>style.visibility</p:attrName>
                                        </p:attrNameLst>
                                      </p:cBhvr>
                                      <p:to>
                                        <p:strVal val="visible"/>
                                      </p:to>
                                    </p:set>
                                    <p:anim calcmode="lin" valueType="num">
                                      <p:cBhvr additive="base">
                                        <p:cTn id="25" dur="500" fill="hold"/>
                                        <p:tgtEl>
                                          <p:spTgt spid="6789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8915">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678915">
                                            <p:txEl>
                                              <p:pRg st="5" end="5"/>
                                            </p:txEl>
                                          </p:spTgt>
                                        </p:tgtEl>
                                        <p:attrNameLst>
                                          <p:attrName>style.visibility</p:attrName>
                                        </p:attrNameLst>
                                      </p:cBhvr>
                                      <p:to>
                                        <p:strVal val="visible"/>
                                      </p:to>
                                    </p:set>
                                    <p:anim calcmode="lin" valueType="num">
                                      <p:cBhvr additive="base">
                                        <p:cTn id="30" dur="500" fill="hold"/>
                                        <p:tgtEl>
                                          <p:spTgt spid="67891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7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5125094" y="3846396"/>
            <a:ext cx="3211736" cy="2128942"/>
          </a:xfrm>
          <a:prstGeom prst="rect">
            <a:avLst/>
          </a:prstGeom>
          <a:gradFill>
            <a:gsLst>
              <a:gs pos="100000">
                <a:srgbClr val="FFD347"/>
              </a:gs>
              <a:gs pos="0">
                <a:srgbClr val="FFD347"/>
              </a:gs>
              <a:gs pos="28000">
                <a:srgbClr val="FFE38B"/>
              </a:gs>
              <a:gs pos="66000">
                <a:srgbClr val="FFE697"/>
              </a:gs>
            </a:gsLst>
            <a:lin ang="0" scaled="1"/>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46" name="矩形 45"/>
          <p:cNvSpPr/>
          <p:nvPr/>
        </p:nvSpPr>
        <p:spPr>
          <a:xfrm>
            <a:off x="2156132" y="4252671"/>
            <a:ext cx="2455473" cy="1866057"/>
          </a:xfrm>
          <a:prstGeom prst="rect">
            <a:avLst/>
          </a:prstGeom>
          <a:gradFill>
            <a:gsLst>
              <a:gs pos="100000">
                <a:srgbClr val="FFD347"/>
              </a:gs>
              <a:gs pos="0">
                <a:srgbClr val="FFD347"/>
              </a:gs>
              <a:gs pos="28000">
                <a:srgbClr val="FFE38B"/>
              </a:gs>
              <a:gs pos="66000">
                <a:srgbClr val="FFE697"/>
              </a:gs>
            </a:gsLst>
            <a:lin ang="0" scaled="1"/>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67" name="矩形 66"/>
          <p:cNvSpPr/>
          <p:nvPr/>
        </p:nvSpPr>
        <p:spPr>
          <a:xfrm>
            <a:off x="2251760" y="3156283"/>
            <a:ext cx="2232248" cy="1052320"/>
          </a:xfrm>
          <a:prstGeom prst="rect">
            <a:avLst/>
          </a:prstGeom>
          <a:gradFill>
            <a:gsLst>
              <a:gs pos="100000">
                <a:srgbClr val="FFD347"/>
              </a:gs>
              <a:gs pos="0">
                <a:srgbClr val="FFD347"/>
              </a:gs>
              <a:gs pos="28000">
                <a:srgbClr val="FFE38B"/>
              </a:gs>
              <a:gs pos="66000">
                <a:srgbClr val="FFE697"/>
              </a:gs>
            </a:gsLst>
            <a:lin ang="0" scaled="1"/>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sp>
        <p:nvSpPr>
          <p:cNvPr id="64" name="矩形 63"/>
          <p:cNvSpPr/>
          <p:nvPr/>
        </p:nvSpPr>
        <p:spPr>
          <a:xfrm>
            <a:off x="2051720" y="1624217"/>
            <a:ext cx="6761350" cy="483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62" name="矩形 61"/>
          <p:cNvSpPr/>
          <p:nvPr/>
        </p:nvSpPr>
        <p:spPr>
          <a:xfrm>
            <a:off x="3374344" y="1515778"/>
            <a:ext cx="183213" cy="149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俪金黑W8(P)" pitchFamily="34" charset="-122"/>
              <a:ea typeface="华康俪金黑W8(P)" pitchFamily="34" charset="-122"/>
            </a:endParaRPr>
          </a:p>
        </p:txBody>
      </p:sp>
      <p:sp>
        <p:nvSpPr>
          <p:cNvPr id="6" name="六边形 5"/>
          <p:cNvSpPr/>
          <p:nvPr/>
        </p:nvSpPr>
        <p:spPr>
          <a:xfrm>
            <a:off x="2485946" y="1718332"/>
            <a:ext cx="1797058" cy="564805"/>
          </a:xfrm>
          <a:prstGeom prst="hexagon">
            <a:avLst>
              <a:gd name="adj" fmla="val 251836"/>
              <a:gd name="vf" fmla="val 115470"/>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华康俪金黑W8(P)" pitchFamily="34" charset="-122"/>
              <a:ea typeface="华康俪金黑W8(P)" pitchFamily="34" charset="-122"/>
            </a:endParaRPr>
          </a:p>
        </p:txBody>
      </p:sp>
      <p:sp>
        <p:nvSpPr>
          <p:cNvPr id="7" name="TextBox 6"/>
          <p:cNvSpPr txBox="1"/>
          <p:nvPr/>
        </p:nvSpPr>
        <p:spPr>
          <a:xfrm>
            <a:off x="2916423" y="2579003"/>
            <a:ext cx="936104" cy="432000"/>
          </a:xfrm>
          <a:prstGeom prst="rect">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en-US" altLang="zh-CN" b="1" dirty="0">
                <a:solidFill>
                  <a:srgbClr val="FFFF00"/>
                </a:solidFill>
                <a:latin typeface="华康俪金黑W8(P)" pitchFamily="34" charset="-122"/>
                <a:ea typeface="华康俪金黑W8(P)" pitchFamily="34" charset="-122"/>
              </a:rPr>
              <a:t>0 </a:t>
            </a:r>
            <a:r>
              <a:rPr lang="en-US" altLang="zh-CN" b="1" dirty="0">
                <a:solidFill>
                  <a:srgbClr val="FFFF00"/>
                </a:solidFill>
                <a:latin typeface="华康俪金黑W8(P)" pitchFamily="34" charset="-122"/>
                <a:ea typeface="华康俪金黑W8(P)" pitchFamily="34" charset="-122"/>
                <a:sym typeface="Symbol"/>
              </a:rPr>
              <a:t> </a:t>
            </a:r>
            <a:r>
              <a:rPr lang="en-US" altLang="zh-CN" b="1" i="1" dirty="0">
                <a:solidFill>
                  <a:srgbClr val="FFFF00"/>
                </a:solidFill>
                <a:latin typeface="华康俪金黑W8(P)" pitchFamily="34" charset="-122"/>
                <a:ea typeface="华康俪金黑W8(P)" pitchFamily="34" charset="-122"/>
                <a:sym typeface="Symbol"/>
              </a:rPr>
              <a:t>k</a:t>
            </a:r>
            <a:endParaRPr lang="zh-CN" altLang="en-US" b="1" i="1" dirty="0">
              <a:solidFill>
                <a:srgbClr val="FFFF00"/>
              </a:solidFill>
              <a:latin typeface="华康俪金黑W8(P)" pitchFamily="34" charset="-122"/>
              <a:ea typeface="华康俪金黑W8(P)" pitchFamily="34" charset="-122"/>
            </a:endParaRPr>
          </a:p>
        </p:txBody>
      </p:sp>
      <p:sp>
        <p:nvSpPr>
          <p:cNvPr id="8" name="六边形 7"/>
          <p:cNvSpPr/>
          <p:nvPr/>
        </p:nvSpPr>
        <p:spPr>
          <a:xfrm>
            <a:off x="2592387" y="3485478"/>
            <a:ext cx="1584176" cy="475200"/>
          </a:xfrm>
          <a:prstGeom prst="hexagon">
            <a:avLst>
              <a:gd name="adj" fmla="val 183354"/>
              <a:gd name="vf" fmla="val 115470"/>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solidFill>
                <a:srgbClr val="FFFF00"/>
              </a:solidFill>
              <a:latin typeface="华康俪金黑W8(P)" pitchFamily="34" charset="-122"/>
              <a:ea typeface="华康俪金黑W8(P)" pitchFamily="34" charset="-122"/>
            </a:endParaRPr>
          </a:p>
        </p:txBody>
      </p:sp>
      <p:sp>
        <p:nvSpPr>
          <p:cNvPr id="10" name="TextBox 9"/>
          <p:cNvSpPr txBox="1"/>
          <p:nvPr/>
        </p:nvSpPr>
        <p:spPr>
          <a:xfrm>
            <a:off x="2376363" y="4340015"/>
            <a:ext cx="2016224" cy="432000"/>
          </a:xfrm>
          <a:prstGeom prst="rect">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zh-CN" altLang="en-US" dirty="0" smtClean="0">
                <a:solidFill>
                  <a:srgbClr val="FFFF00"/>
                </a:solidFill>
                <a:latin typeface="华康俪金黑W8(P)" pitchFamily="34" charset="-122"/>
                <a:ea typeface="华康俪金黑W8(P)" pitchFamily="34" charset="-122"/>
              </a:rPr>
              <a:t>边发边听冲突即停</a:t>
            </a:r>
            <a:endParaRPr lang="zh-CN" altLang="en-US" dirty="0">
              <a:solidFill>
                <a:srgbClr val="FFFF00"/>
              </a:solidFill>
              <a:latin typeface="华康俪金黑W8(P)" pitchFamily="34" charset="-122"/>
              <a:ea typeface="华康俪金黑W8(P)" pitchFamily="34" charset="-122"/>
            </a:endParaRPr>
          </a:p>
        </p:txBody>
      </p:sp>
      <p:sp>
        <p:nvSpPr>
          <p:cNvPr id="11" name="六边形 10"/>
          <p:cNvSpPr/>
          <p:nvPr/>
        </p:nvSpPr>
        <p:spPr>
          <a:xfrm>
            <a:off x="2485945" y="5101807"/>
            <a:ext cx="1797060" cy="635202"/>
          </a:xfrm>
          <a:prstGeom prst="hexagon">
            <a:avLst>
              <a:gd name="adj" fmla="val 314821"/>
              <a:gd name="vf" fmla="val 115470"/>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rIns="0" rtlCol="0" anchor="ctr"/>
          <a:lstStyle/>
          <a:p>
            <a:pPr algn="ctr"/>
            <a:endParaRPr lang="zh-CN" altLang="en-US" dirty="0">
              <a:solidFill>
                <a:srgbClr val="FFFF00"/>
              </a:solidFill>
              <a:latin typeface="华康俪金黑W8(P)" pitchFamily="34" charset="-122"/>
              <a:ea typeface="华康俪金黑W8(P)" pitchFamily="34" charset="-122"/>
            </a:endParaRPr>
          </a:p>
        </p:txBody>
      </p:sp>
      <p:sp>
        <p:nvSpPr>
          <p:cNvPr id="12" name="TextBox 11"/>
          <p:cNvSpPr txBox="1"/>
          <p:nvPr/>
        </p:nvSpPr>
        <p:spPr>
          <a:xfrm>
            <a:off x="5191119" y="5042511"/>
            <a:ext cx="3052577" cy="783757"/>
          </a:xfrm>
          <a:prstGeom prst="rect">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zh-CN"/>
            </a:defPPr>
            <a:lvl1pPr algn="ctr"/>
          </a:lstStyle>
          <a:p>
            <a:r>
              <a:rPr lang="en-US" altLang="zh-CN" b="1" i="1" dirty="0" smtClean="0">
                <a:solidFill>
                  <a:srgbClr val="FFFF00"/>
                </a:solidFill>
                <a:latin typeface="华康俪金黑W8(P)" pitchFamily="34" charset="-122"/>
                <a:ea typeface="华康俪金黑W8(P)" pitchFamily="34" charset="-122"/>
                <a:sym typeface="Symbol"/>
              </a:rPr>
              <a:t>k </a:t>
            </a:r>
            <a:r>
              <a:rPr lang="zh-CN" altLang="en-US" b="1" dirty="0" smtClean="0">
                <a:solidFill>
                  <a:srgbClr val="FFFF00"/>
                </a:solidFill>
                <a:latin typeface="华康俪金黑W8(P)" pitchFamily="34" charset="-122"/>
                <a:ea typeface="华康俪金黑W8(P)" pitchFamily="34" charset="-122"/>
              </a:rPr>
              <a:t>＋ </a:t>
            </a:r>
            <a:r>
              <a:rPr lang="en-US" altLang="zh-CN" b="1" dirty="0" smtClean="0">
                <a:solidFill>
                  <a:srgbClr val="FFFF00"/>
                </a:solidFill>
                <a:latin typeface="华康俪金黑W8(P)" pitchFamily="34" charset="-122"/>
                <a:ea typeface="华康俪金黑W8(P)" pitchFamily="34" charset="-122"/>
              </a:rPr>
              <a:t>1 </a:t>
            </a:r>
            <a:r>
              <a:rPr lang="en-US" altLang="zh-CN" b="1" dirty="0">
                <a:solidFill>
                  <a:srgbClr val="FFFF00"/>
                </a:solidFill>
                <a:latin typeface="华康俪金黑W8(P)" pitchFamily="34" charset="-122"/>
                <a:ea typeface="华康俪金黑W8(P)" pitchFamily="34" charset="-122"/>
                <a:sym typeface="Symbol"/>
              </a:rPr>
              <a:t> </a:t>
            </a:r>
            <a:r>
              <a:rPr lang="en-US" altLang="zh-CN" b="1" i="1" dirty="0" smtClean="0">
                <a:solidFill>
                  <a:srgbClr val="FFFF00"/>
                </a:solidFill>
                <a:latin typeface="华康俪金黑W8(P)" pitchFamily="34" charset="-122"/>
                <a:ea typeface="华康俪金黑W8(P)" pitchFamily="34" charset="-122"/>
                <a:sym typeface="Symbol"/>
              </a:rPr>
              <a:t>k</a:t>
            </a:r>
          </a:p>
          <a:p>
            <a:r>
              <a:rPr lang="zh-CN" altLang="en-US" dirty="0" smtClean="0">
                <a:solidFill>
                  <a:srgbClr val="FFFF00"/>
                </a:solidFill>
                <a:latin typeface="华康俪金黑W8(P)" pitchFamily="34" charset="-122"/>
                <a:ea typeface="华康俪金黑W8(P)" pitchFamily="34" charset="-122"/>
                <a:sym typeface="Symbol"/>
              </a:rPr>
              <a:t> </a:t>
            </a:r>
            <a:r>
              <a:rPr lang="en-US" altLang="zh-CN" b="1" i="1" dirty="0" smtClean="0">
                <a:solidFill>
                  <a:srgbClr val="FFFF00"/>
                </a:solidFill>
                <a:latin typeface="华康俪金黑W8(P)" pitchFamily="34" charset="-122"/>
                <a:ea typeface="华康俪金黑W8(P)" pitchFamily="34" charset="-122"/>
                <a:sym typeface="Symbol"/>
              </a:rPr>
              <a:t>r </a:t>
            </a:r>
            <a:r>
              <a:rPr lang="zh-CN" altLang="en-US" dirty="0" smtClean="0">
                <a:solidFill>
                  <a:srgbClr val="FFFF00"/>
                </a:solidFill>
                <a:latin typeface="华康俪金黑W8(P)" pitchFamily="34" charset="-122"/>
                <a:ea typeface="华康俪金黑W8(P)" pitchFamily="34" charset="-122"/>
                <a:sym typeface="Symbol"/>
              </a:rPr>
              <a:t>从</a:t>
            </a:r>
            <a:r>
              <a:rPr lang="zh-CN" altLang="en-US" dirty="0" smtClean="0">
                <a:solidFill>
                  <a:srgbClr val="FFFF00"/>
                </a:solidFill>
                <a:latin typeface="华康俪金黑W8(P)" pitchFamily="34" charset="-122"/>
                <a:ea typeface="华康俪金黑W8(P)" pitchFamily="34" charset="-122"/>
                <a:cs typeface="Times New Roman" pitchFamily="18" charset="0"/>
                <a:sym typeface="Symbol"/>
              </a:rPr>
              <a:t> </a:t>
            </a:r>
            <a:r>
              <a:rPr lang="en-US" altLang="zh-CN" b="1" dirty="0" smtClean="0">
                <a:solidFill>
                  <a:srgbClr val="FFFF00"/>
                </a:solidFill>
                <a:latin typeface="华康俪金黑W8(P)" pitchFamily="34" charset="-122"/>
                <a:ea typeface="华康俪金黑W8(P)" pitchFamily="34" charset="-122"/>
                <a:sym typeface="Symbol"/>
              </a:rPr>
              <a:t>0</a:t>
            </a:r>
            <a:r>
              <a:rPr lang="en-US" altLang="zh-CN" dirty="0" smtClean="0">
                <a:solidFill>
                  <a:srgbClr val="FFFF00"/>
                </a:solidFill>
                <a:latin typeface="华康俪金黑W8(P)" pitchFamily="34" charset="-122"/>
                <a:ea typeface="华康俪金黑W8(P)" pitchFamily="34" charset="-122"/>
                <a:sym typeface="Symbol"/>
              </a:rPr>
              <a:t> </a:t>
            </a:r>
            <a:r>
              <a:rPr lang="zh-CN" altLang="en-US" dirty="0" smtClean="0">
                <a:solidFill>
                  <a:srgbClr val="FFFF00"/>
                </a:solidFill>
                <a:latin typeface="华康俪金黑W8(P)" pitchFamily="34" charset="-122"/>
                <a:ea typeface="华康俪金黑W8(P)" pitchFamily="34" charset="-122"/>
                <a:sym typeface="Symbol"/>
              </a:rPr>
              <a:t>到 </a:t>
            </a:r>
            <a:r>
              <a:rPr lang="en-US" altLang="zh-CN" b="1" dirty="0" smtClean="0">
                <a:solidFill>
                  <a:srgbClr val="FFFF00"/>
                </a:solidFill>
                <a:latin typeface="华康俪金黑W8(P)" pitchFamily="34" charset="-122"/>
                <a:ea typeface="华康俪金黑W8(P)" pitchFamily="34" charset="-122"/>
                <a:sym typeface="Symbol"/>
              </a:rPr>
              <a:t>2</a:t>
            </a:r>
            <a:r>
              <a:rPr lang="en-US" altLang="zh-CN" b="1" i="1" baseline="30000" dirty="0" smtClean="0">
                <a:solidFill>
                  <a:srgbClr val="FFFF00"/>
                </a:solidFill>
                <a:latin typeface="华康俪金黑W8(P)" pitchFamily="34" charset="-122"/>
                <a:ea typeface="华康俪金黑W8(P)" pitchFamily="34" charset="-122"/>
                <a:sym typeface="Symbol"/>
              </a:rPr>
              <a:t>k </a:t>
            </a:r>
            <a:r>
              <a:rPr lang="en-US" altLang="zh-CN" b="1" dirty="0" smtClean="0">
                <a:solidFill>
                  <a:srgbClr val="FFFF00"/>
                </a:solidFill>
                <a:latin typeface="华康俪金黑W8(P)" pitchFamily="34" charset="-122"/>
                <a:ea typeface="华康俪金黑W8(P)" pitchFamily="34" charset="-122"/>
                <a:sym typeface="Symbol"/>
              </a:rPr>
              <a:t>– 1 </a:t>
            </a:r>
            <a:r>
              <a:rPr lang="zh-CN" altLang="en-US" dirty="0" smtClean="0">
                <a:solidFill>
                  <a:srgbClr val="FFFF00"/>
                </a:solidFill>
                <a:latin typeface="华康俪金黑W8(P)" pitchFamily="34" charset="-122"/>
                <a:ea typeface="华康俪金黑W8(P)" pitchFamily="34" charset="-122"/>
                <a:sym typeface="Symbol"/>
              </a:rPr>
              <a:t>中随机选择</a:t>
            </a:r>
            <a:endParaRPr lang="zh-CN" altLang="en-US" b="1" i="1" dirty="0">
              <a:solidFill>
                <a:srgbClr val="FFFF00"/>
              </a:solidFill>
              <a:latin typeface="华康俪金黑W8(P)" pitchFamily="34" charset="-122"/>
              <a:ea typeface="华康俪金黑W8(P)" pitchFamily="34" charset="-122"/>
            </a:endParaRPr>
          </a:p>
        </p:txBody>
      </p:sp>
      <p:sp>
        <p:nvSpPr>
          <p:cNvPr id="13" name="TextBox 12"/>
          <p:cNvSpPr txBox="1"/>
          <p:nvPr/>
        </p:nvSpPr>
        <p:spPr>
          <a:xfrm>
            <a:off x="5747526" y="4072407"/>
            <a:ext cx="1944216" cy="432000"/>
          </a:xfrm>
          <a:prstGeom prst="rect">
            <a:avLst/>
          </a:prstGeom>
          <a:solidFill>
            <a:srgbClr val="0070C0"/>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zh-CN"/>
            </a:defPPr>
            <a:lvl1pPr algn="ctr"/>
          </a:lstStyle>
          <a:p>
            <a:r>
              <a:rPr lang="zh-CN" altLang="en-US" dirty="0" smtClean="0">
                <a:solidFill>
                  <a:srgbClr val="FFFF00"/>
                </a:solidFill>
                <a:latin typeface="华康俪金黑W8(P)" pitchFamily="34" charset="-122"/>
                <a:ea typeface="华康俪金黑W8(P)" pitchFamily="34" charset="-122"/>
                <a:sym typeface="Symbol"/>
              </a:rPr>
              <a:t>等待 </a:t>
            </a:r>
            <a:r>
              <a:rPr lang="en-US" altLang="zh-CN" b="1" i="1" dirty="0" smtClean="0">
                <a:solidFill>
                  <a:srgbClr val="FFFF00"/>
                </a:solidFill>
                <a:latin typeface="华康俪金黑W8(P)" pitchFamily="34" charset="-122"/>
                <a:ea typeface="华康俪金黑W8(P)" pitchFamily="34" charset="-122"/>
                <a:sym typeface="Symbol"/>
              </a:rPr>
              <a:t>r </a:t>
            </a:r>
            <a:r>
              <a:rPr lang="en-US" altLang="zh-CN" b="1" dirty="0" smtClean="0">
                <a:solidFill>
                  <a:srgbClr val="FFFF00"/>
                </a:solidFill>
                <a:latin typeface="华康俪金黑W8(P)" pitchFamily="34" charset="-122"/>
                <a:ea typeface="华康俪金黑W8(P)" pitchFamily="34" charset="-122"/>
                <a:sym typeface="Symbol"/>
              </a:rPr>
              <a:t> 2</a:t>
            </a:r>
            <a:r>
              <a:rPr lang="en-US" altLang="zh-CN" b="1" i="1" dirty="0">
                <a:solidFill>
                  <a:srgbClr val="FFFF00"/>
                </a:solidFill>
                <a:latin typeface="华康俪金黑W8(P)" pitchFamily="34" charset="-122"/>
                <a:ea typeface="华康俪金黑W8(P)" pitchFamily="34" charset="-122"/>
                <a:sym typeface="Symbol"/>
              </a:rPr>
              <a:t> </a:t>
            </a:r>
            <a:r>
              <a:rPr lang="zh-CN" altLang="en-US" dirty="0" smtClean="0">
                <a:solidFill>
                  <a:srgbClr val="FFFF00"/>
                </a:solidFill>
                <a:latin typeface="华康俪金黑W8(P)" pitchFamily="34" charset="-122"/>
                <a:ea typeface="华康俪金黑W8(P)" pitchFamily="34" charset="-122"/>
                <a:sym typeface="Symbol"/>
              </a:rPr>
              <a:t>时间</a:t>
            </a:r>
            <a:endParaRPr lang="en-US" altLang="zh-CN" dirty="0">
              <a:solidFill>
                <a:srgbClr val="FFFF00"/>
              </a:solidFill>
              <a:latin typeface="华康俪金黑W8(P)" pitchFamily="34" charset="-122"/>
              <a:ea typeface="华康俪金黑W8(P)" pitchFamily="34" charset="-122"/>
              <a:sym typeface="Symbol"/>
            </a:endParaRPr>
          </a:p>
        </p:txBody>
      </p:sp>
      <p:cxnSp>
        <p:nvCxnSpPr>
          <p:cNvPr id="15" name="直接箭头连接符 14"/>
          <p:cNvCxnSpPr/>
          <p:nvPr/>
        </p:nvCxnSpPr>
        <p:spPr>
          <a:xfrm>
            <a:off x="3384475" y="2280714"/>
            <a:ext cx="0" cy="285243"/>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2"/>
          </p:cNvCxnSpPr>
          <p:nvPr/>
        </p:nvCxnSpPr>
        <p:spPr>
          <a:xfrm>
            <a:off x="3384475" y="3011003"/>
            <a:ext cx="0" cy="496075"/>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0" idx="0"/>
          </p:cNvCxnSpPr>
          <p:nvPr/>
        </p:nvCxnSpPr>
        <p:spPr>
          <a:xfrm>
            <a:off x="3384475" y="3939078"/>
            <a:ext cx="0" cy="400937"/>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2"/>
            <a:endCxn id="11" idx="4"/>
          </p:cNvCxnSpPr>
          <p:nvPr/>
        </p:nvCxnSpPr>
        <p:spPr>
          <a:xfrm>
            <a:off x="3384475" y="4772015"/>
            <a:ext cx="0" cy="329792"/>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0800000" flipH="1">
            <a:off x="2606901" y="3259040"/>
            <a:ext cx="792088" cy="464038"/>
          </a:xfrm>
          <a:prstGeom prst="bentConnector3">
            <a:avLst>
              <a:gd name="adj1" fmla="val -28860"/>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384475" y="1412776"/>
            <a:ext cx="0" cy="340055"/>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2" idx="3"/>
          </p:cNvCxnSpPr>
          <p:nvPr/>
        </p:nvCxnSpPr>
        <p:spPr>
          <a:xfrm>
            <a:off x="4220490" y="5427807"/>
            <a:ext cx="941133" cy="0"/>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2" idx="0"/>
            <a:endCxn id="13" idx="2"/>
          </p:cNvCxnSpPr>
          <p:nvPr/>
        </p:nvCxnSpPr>
        <p:spPr>
          <a:xfrm flipV="1">
            <a:off x="6717408" y="4504407"/>
            <a:ext cx="2226" cy="538104"/>
          </a:xfrm>
          <a:prstGeom prst="straightConnector1">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13" idx="0"/>
          </p:cNvCxnSpPr>
          <p:nvPr/>
        </p:nvCxnSpPr>
        <p:spPr>
          <a:xfrm rot="16200000" flipV="1">
            <a:off x="4642290" y="1995062"/>
            <a:ext cx="813367" cy="3341323"/>
          </a:xfrm>
          <a:prstGeom prst="bentConnector2">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6" idx="0"/>
          </p:cNvCxnSpPr>
          <p:nvPr/>
        </p:nvCxnSpPr>
        <p:spPr>
          <a:xfrm flipH="1" flipV="1">
            <a:off x="3389092" y="1597319"/>
            <a:ext cx="893912" cy="403416"/>
          </a:xfrm>
          <a:prstGeom prst="bentConnector3">
            <a:avLst>
              <a:gd name="adj1" fmla="val -25573"/>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62623" y="2206227"/>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是</a:t>
            </a:r>
            <a:endParaRPr lang="zh-CN" altLang="en-US" sz="1800" dirty="0">
              <a:solidFill>
                <a:srgbClr val="00487E"/>
              </a:solidFill>
              <a:latin typeface="华康俪金黑W8(P)" pitchFamily="34" charset="-122"/>
              <a:ea typeface="华康俪金黑W8(P)" pitchFamily="34" charset="-122"/>
            </a:endParaRPr>
          </a:p>
        </p:txBody>
      </p:sp>
      <p:sp>
        <p:nvSpPr>
          <p:cNvPr id="81" name="TextBox 80"/>
          <p:cNvSpPr txBox="1"/>
          <p:nvPr/>
        </p:nvSpPr>
        <p:spPr>
          <a:xfrm>
            <a:off x="4508409" y="1643314"/>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否</a:t>
            </a:r>
            <a:endParaRPr lang="zh-CN" altLang="en-US" sz="1800" dirty="0">
              <a:solidFill>
                <a:srgbClr val="00487E"/>
              </a:solidFill>
              <a:latin typeface="华康俪金黑W8(P)" pitchFamily="34" charset="-122"/>
              <a:ea typeface="华康俪金黑W8(P)" pitchFamily="34" charset="-122"/>
            </a:endParaRPr>
          </a:p>
        </p:txBody>
      </p:sp>
      <p:sp>
        <p:nvSpPr>
          <p:cNvPr id="82" name="TextBox 81"/>
          <p:cNvSpPr txBox="1"/>
          <p:nvPr/>
        </p:nvSpPr>
        <p:spPr>
          <a:xfrm>
            <a:off x="2420177" y="3369992"/>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是</a:t>
            </a:r>
            <a:endParaRPr lang="zh-CN" altLang="en-US" sz="1800" dirty="0">
              <a:solidFill>
                <a:srgbClr val="00487E"/>
              </a:solidFill>
              <a:latin typeface="华康俪金黑W8(P)" pitchFamily="34" charset="-122"/>
              <a:ea typeface="华康俪金黑W8(P)" pitchFamily="34" charset="-122"/>
            </a:endParaRPr>
          </a:p>
        </p:txBody>
      </p:sp>
      <p:sp>
        <p:nvSpPr>
          <p:cNvPr id="83" name="TextBox 82"/>
          <p:cNvSpPr txBox="1"/>
          <p:nvPr/>
        </p:nvSpPr>
        <p:spPr>
          <a:xfrm>
            <a:off x="3347864" y="3891603"/>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否</a:t>
            </a:r>
            <a:endParaRPr lang="zh-CN" altLang="en-US" sz="1800" dirty="0">
              <a:solidFill>
                <a:srgbClr val="00487E"/>
              </a:solidFill>
              <a:latin typeface="华康俪金黑W8(P)" pitchFamily="34" charset="-122"/>
              <a:ea typeface="华康俪金黑W8(P)" pitchFamily="34" charset="-122"/>
            </a:endParaRPr>
          </a:p>
        </p:txBody>
      </p:sp>
      <p:sp>
        <p:nvSpPr>
          <p:cNvPr id="84" name="TextBox 83"/>
          <p:cNvSpPr txBox="1"/>
          <p:nvPr/>
        </p:nvSpPr>
        <p:spPr>
          <a:xfrm>
            <a:off x="3347864" y="5658026"/>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否</a:t>
            </a:r>
            <a:endParaRPr lang="zh-CN" altLang="en-US" sz="1800" dirty="0">
              <a:solidFill>
                <a:srgbClr val="00487E"/>
              </a:solidFill>
              <a:latin typeface="华康俪金黑W8(P)" pitchFamily="34" charset="-122"/>
              <a:ea typeface="华康俪金黑W8(P)" pitchFamily="34" charset="-122"/>
            </a:endParaRPr>
          </a:p>
        </p:txBody>
      </p:sp>
      <p:sp>
        <p:nvSpPr>
          <p:cNvPr id="85" name="TextBox 84"/>
          <p:cNvSpPr txBox="1"/>
          <p:nvPr/>
        </p:nvSpPr>
        <p:spPr>
          <a:xfrm>
            <a:off x="4298727" y="5091207"/>
            <a:ext cx="360040" cy="369332"/>
          </a:xfrm>
          <a:prstGeom prst="rect">
            <a:avLst/>
          </a:prstGeom>
          <a:noFill/>
        </p:spPr>
        <p:txBody>
          <a:bodyPr wrap="square" rtlCol="0">
            <a:spAutoFit/>
          </a:bodyPr>
          <a:lstStyle/>
          <a:p>
            <a:r>
              <a:rPr lang="zh-CN" altLang="en-US" sz="1800" dirty="0" smtClean="0">
                <a:solidFill>
                  <a:srgbClr val="00487E"/>
                </a:solidFill>
                <a:latin typeface="华康俪金黑W8(P)" pitchFamily="34" charset="-122"/>
                <a:ea typeface="华康俪金黑W8(P)" pitchFamily="34" charset="-122"/>
              </a:rPr>
              <a:t>是</a:t>
            </a:r>
            <a:endParaRPr lang="zh-CN" altLang="en-US" sz="1800" dirty="0">
              <a:solidFill>
                <a:srgbClr val="00487E"/>
              </a:solidFill>
              <a:latin typeface="华康俪金黑W8(P)" pitchFamily="34" charset="-122"/>
              <a:ea typeface="华康俪金黑W8(P)" pitchFamily="34" charset="-122"/>
            </a:endParaRPr>
          </a:p>
        </p:txBody>
      </p:sp>
      <p:sp>
        <p:nvSpPr>
          <p:cNvPr id="29" name="TextBox 28"/>
          <p:cNvSpPr txBox="1"/>
          <p:nvPr/>
        </p:nvSpPr>
        <p:spPr>
          <a:xfrm>
            <a:off x="2671293" y="1791990"/>
            <a:ext cx="1544979" cy="369332"/>
          </a:xfrm>
          <a:prstGeom prst="rect">
            <a:avLst/>
          </a:prstGeom>
          <a:noFill/>
        </p:spPr>
        <p:txBody>
          <a:bodyPr wrap="square" rtlCol="0">
            <a:spAutoFit/>
          </a:bodyPr>
          <a:lstStyle/>
          <a:p>
            <a:pPr algn="ctr"/>
            <a:r>
              <a:rPr lang="zh-CN" altLang="en-US" dirty="0" smtClean="0">
                <a:solidFill>
                  <a:srgbClr val="FFFF00"/>
                </a:solidFill>
                <a:latin typeface="华康俪金黑W8(P)" pitchFamily="34" charset="-122"/>
                <a:ea typeface="华康俪金黑W8(P)" pitchFamily="34" charset="-122"/>
              </a:rPr>
              <a:t>有待发帧？</a:t>
            </a:r>
            <a:endParaRPr lang="zh-CN" altLang="en-US" dirty="0">
              <a:solidFill>
                <a:srgbClr val="FFFF00"/>
              </a:solidFill>
              <a:latin typeface="华康俪金黑W8(P)" pitchFamily="34" charset="-122"/>
              <a:ea typeface="华康俪金黑W8(P)" pitchFamily="34" charset="-122"/>
            </a:endParaRPr>
          </a:p>
        </p:txBody>
      </p:sp>
      <p:sp>
        <p:nvSpPr>
          <p:cNvPr id="52" name="TextBox 51"/>
          <p:cNvSpPr txBox="1"/>
          <p:nvPr/>
        </p:nvSpPr>
        <p:spPr>
          <a:xfrm>
            <a:off x="2684579" y="5243141"/>
            <a:ext cx="1535911" cy="369332"/>
          </a:xfrm>
          <a:prstGeom prst="rect">
            <a:avLst/>
          </a:prstGeom>
          <a:noFill/>
        </p:spPr>
        <p:txBody>
          <a:bodyPr wrap="square" rtlCol="0">
            <a:spAutoFit/>
          </a:bodyPr>
          <a:lstStyle/>
          <a:p>
            <a:pPr algn="ctr"/>
            <a:r>
              <a:rPr lang="zh-CN" altLang="en-US" dirty="0" smtClean="0">
                <a:solidFill>
                  <a:srgbClr val="FFFF00"/>
                </a:solidFill>
                <a:latin typeface="华康俪金黑W8(P)" pitchFamily="34" charset="-122"/>
                <a:ea typeface="华康俪金黑W8(P)" pitchFamily="34" charset="-122"/>
              </a:rPr>
              <a:t>冲突</a:t>
            </a:r>
            <a:r>
              <a:rPr lang="zh-CN" altLang="en-US" dirty="0">
                <a:solidFill>
                  <a:srgbClr val="FFFF00"/>
                </a:solidFill>
                <a:latin typeface="华康俪金黑W8(P)" pitchFamily="34" charset="-122"/>
                <a:ea typeface="华康俪金黑W8(P)" pitchFamily="34" charset="-122"/>
              </a:rPr>
              <a:t>？</a:t>
            </a:r>
          </a:p>
        </p:txBody>
      </p:sp>
      <p:sp>
        <p:nvSpPr>
          <p:cNvPr id="54" name="TextBox 53"/>
          <p:cNvSpPr txBox="1"/>
          <p:nvPr/>
        </p:nvSpPr>
        <p:spPr>
          <a:xfrm>
            <a:off x="2684579" y="3516323"/>
            <a:ext cx="1607806" cy="369332"/>
          </a:xfrm>
          <a:prstGeom prst="rect">
            <a:avLst/>
          </a:prstGeom>
          <a:noFill/>
        </p:spPr>
        <p:txBody>
          <a:bodyPr wrap="square" rtlCol="0">
            <a:spAutoFit/>
          </a:bodyPr>
          <a:lstStyle/>
          <a:p>
            <a:pPr algn="ctr"/>
            <a:r>
              <a:rPr lang="zh-CN" altLang="en-US" dirty="0">
                <a:solidFill>
                  <a:srgbClr val="FFFF00"/>
                </a:solidFill>
                <a:latin typeface="华康俪金黑W8(P)" pitchFamily="34" charset="-122"/>
                <a:ea typeface="华康俪金黑W8(P)" pitchFamily="34" charset="-122"/>
              </a:rPr>
              <a:t>信道忙？</a:t>
            </a:r>
          </a:p>
        </p:txBody>
      </p:sp>
      <p:cxnSp>
        <p:nvCxnSpPr>
          <p:cNvPr id="55" name="肘形连接符 54"/>
          <p:cNvCxnSpPr>
            <a:stCxn id="11" idx="1"/>
          </p:cNvCxnSpPr>
          <p:nvPr/>
        </p:nvCxnSpPr>
        <p:spPr>
          <a:xfrm rot="5400000" flipH="1">
            <a:off x="1302103" y="3654637"/>
            <a:ext cx="4148154" cy="16590"/>
          </a:xfrm>
          <a:prstGeom prst="bentConnector5">
            <a:avLst>
              <a:gd name="adj1" fmla="val -5511"/>
              <a:gd name="adj2" fmla="val 8171971"/>
              <a:gd name="adj3" fmla="val 99906"/>
            </a:avLst>
          </a:prstGeom>
          <a:ln w="28575">
            <a:solidFill>
              <a:srgbClr val="00487E"/>
            </a:solidFill>
            <a:tailEnd type="arrow"/>
          </a:ln>
        </p:spPr>
        <p:style>
          <a:lnRef idx="1">
            <a:schemeClr val="accent1"/>
          </a:lnRef>
          <a:fillRef idx="0">
            <a:schemeClr val="accent1"/>
          </a:fillRef>
          <a:effectRef idx="0">
            <a:schemeClr val="accent1"/>
          </a:effectRef>
          <a:fontRef idx="minor">
            <a:schemeClr val="tx1"/>
          </a:fontRef>
        </p:style>
      </p:cxnSp>
      <p:sp>
        <p:nvSpPr>
          <p:cNvPr id="50" name="标题 1"/>
          <p:cNvSpPr>
            <a:spLocks noGrp="1"/>
          </p:cNvSpPr>
          <p:nvPr>
            <p:ph type="title"/>
          </p:nvPr>
        </p:nvSpPr>
        <p:spPr>
          <a:xfrm>
            <a:off x="755576" y="260648"/>
            <a:ext cx="5832648" cy="648072"/>
          </a:xfrm>
        </p:spPr>
        <p:txBody>
          <a:bodyPr/>
          <a:lstStyle/>
          <a:p>
            <a:r>
              <a:rPr lang="en-US" altLang="zh-CN" dirty="0" smtClean="0">
                <a:solidFill>
                  <a:schemeClr val="tx1">
                    <a:lumMod val="95000"/>
                    <a:lumOff val="5000"/>
                  </a:schemeClr>
                </a:solidFill>
                <a:latin typeface="华康俪金黑W8(P)" pitchFamily="34" charset="-122"/>
                <a:ea typeface="华康俪金黑W8(P)" pitchFamily="34" charset="-122"/>
              </a:rPr>
              <a:t>CSMA/CD</a:t>
            </a:r>
            <a:r>
              <a:rPr lang="zh-CN" altLang="en-US" dirty="0">
                <a:solidFill>
                  <a:schemeClr val="tx1">
                    <a:lumMod val="95000"/>
                    <a:lumOff val="5000"/>
                  </a:schemeClr>
                </a:solidFill>
                <a:latin typeface="华康俪金黑W8(P)" pitchFamily="34" charset="-122"/>
                <a:ea typeface="华康俪金黑W8(P)" pitchFamily="34" charset="-122"/>
              </a:rPr>
              <a:t>的基本流程</a:t>
            </a:r>
          </a:p>
        </p:txBody>
      </p:sp>
      <p:sp>
        <p:nvSpPr>
          <p:cNvPr id="72" name="矩形标注 71"/>
          <p:cNvSpPr/>
          <p:nvPr/>
        </p:nvSpPr>
        <p:spPr>
          <a:xfrm>
            <a:off x="847454" y="2214641"/>
            <a:ext cx="1799009" cy="728723"/>
          </a:xfrm>
          <a:prstGeom prst="wedgeRectCallout">
            <a:avLst>
              <a:gd name="adj1" fmla="val 54287"/>
              <a:gd name="adj2" fmla="val 75426"/>
            </a:avLst>
          </a:prstGeom>
          <a:solidFill>
            <a:srgbClr val="FFC000"/>
          </a:soli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rgbClr val="0000FF"/>
                </a:solidFill>
                <a:latin typeface="华康俪金黑W8(P)" pitchFamily="34" charset="-122"/>
                <a:ea typeface="华康俪金黑W8(P)" pitchFamily="34" charset="-122"/>
              </a:rPr>
              <a:t>载波监听</a:t>
            </a:r>
            <a:endParaRPr lang="zh-CN" altLang="en-US" sz="2400" dirty="0">
              <a:solidFill>
                <a:srgbClr val="0000FF"/>
              </a:solidFill>
              <a:latin typeface="华康俪金黑W8(P)" pitchFamily="34" charset="-122"/>
              <a:ea typeface="华康俪金黑W8(P)" pitchFamily="34" charset="-122"/>
            </a:endParaRPr>
          </a:p>
        </p:txBody>
      </p:sp>
      <p:sp>
        <p:nvSpPr>
          <p:cNvPr id="73" name="矩形标注 72"/>
          <p:cNvSpPr/>
          <p:nvPr/>
        </p:nvSpPr>
        <p:spPr>
          <a:xfrm>
            <a:off x="252711" y="5261712"/>
            <a:ext cx="1799009" cy="713626"/>
          </a:xfrm>
          <a:prstGeom prst="wedgeRectCallout">
            <a:avLst>
              <a:gd name="adj1" fmla="val 55901"/>
              <a:gd name="adj2" fmla="val -102401"/>
            </a:avLst>
          </a:prstGeom>
          <a:solidFill>
            <a:srgbClr val="FFC000"/>
          </a:soli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rgbClr val="0000FF"/>
                </a:solidFill>
                <a:latin typeface="华康俪金黑W8(P)" pitchFamily="34" charset="-122"/>
                <a:ea typeface="华康俪金黑W8(P)" pitchFamily="34" charset="-122"/>
              </a:rPr>
              <a:t>冲突检测</a:t>
            </a:r>
            <a:endParaRPr lang="zh-CN" altLang="en-US" sz="2400" dirty="0">
              <a:solidFill>
                <a:srgbClr val="0000FF"/>
              </a:solidFill>
              <a:latin typeface="华康俪金黑W8(P)" pitchFamily="34" charset="-122"/>
              <a:ea typeface="华康俪金黑W8(P)" pitchFamily="34" charset="-122"/>
            </a:endParaRPr>
          </a:p>
        </p:txBody>
      </p:sp>
      <p:sp>
        <p:nvSpPr>
          <p:cNvPr id="75" name="矩形标注 74"/>
          <p:cNvSpPr/>
          <p:nvPr/>
        </p:nvSpPr>
        <p:spPr>
          <a:xfrm>
            <a:off x="7014061" y="2858632"/>
            <a:ext cx="1799009" cy="656385"/>
          </a:xfrm>
          <a:prstGeom prst="wedgeRectCallout">
            <a:avLst>
              <a:gd name="adj1" fmla="val -50076"/>
              <a:gd name="adj2" fmla="val 98038"/>
            </a:avLst>
          </a:prstGeom>
          <a:solidFill>
            <a:srgbClr val="FFC000"/>
          </a:soli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rgbClr val="0000FF"/>
                </a:solidFill>
                <a:latin typeface="华康俪金黑W8(P)" pitchFamily="34" charset="-122"/>
                <a:ea typeface="华康俪金黑W8(P)" pitchFamily="34" charset="-122"/>
              </a:rPr>
              <a:t>退避重传</a:t>
            </a:r>
            <a:endParaRPr lang="zh-CN" altLang="en-US" sz="2400" dirty="0">
              <a:solidFill>
                <a:srgbClr val="0000FF"/>
              </a:solidFill>
              <a:latin typeface="华康俪金黑W8(P)" pitchFamily="34" charset="-122"/>
              <a:ea typeface="华康俪金黑W8(P)" pitchFamily="34" charset="-122"/>
            </a:endParaRPr>
          </a:p>
        </p:txBody>
      </p:sp>
      <p:grpSp>
        <p:nvGrpSpPr>
          <p:cNvPr id="69" name="组合 68"/>
          <p:cNvGrpSpPr/>
          <p:nvPr/>
        </p:nvGrpSpPr>
        <p:grpSpPr>
          <a:xfrm>
            <a:off x="4892067" y="548681"/>
            <a:ext cx="4105233" cy="2246322"/>
            <a:chOff x="1187624" y="3984945"/>
            <a:chExt cx="4176464" cy="2567403"/>
          </a:xfrm>
          <a:effectLst>
            <a:outerShdw blurRad="292100" dist="25400" dir="2700000" algn="ctr" rotWithShape="0">
              <a:srgbClr val="000000">
                <a:alpha val="49000"/>
              </a:srgbClr>
            </a:outerShdw>
          </a:effectLst>
        </p:grpSpPr>
        <p:grpSp>
          <p:nvGrpSpPr>
            <p:cNvPr id="70" name="组合 69"/>
            <p:cNvGrpSpPr/>
            <p:nvPr/>
          </p:nvGrpSpPr>
          <p:grpSpPr>
            <a:xfrm>
              <a:off x="1187624" y="3984945"/>
              <a:ext cx="4176464" cy="2567403"/>
              <a:chOff x="1187624" y="3984945"/>
              <a:chExt cx="4176464" cy="2567403"/>
            </a:xfrm>
          </p:grpSpPr>
          <p:sp>
            <p:nvSpPr>
              <p:cNvPr id="74" name="椭圆形标注 73"/>
              <p:cNvSpPr/>
              <p:nvPr/>
            </p:nvSpPr>
            <p:spPr>
              <a:xfrm>
                <a:off x="1187624" y="3984945"/>
                <a:ext cx="4176464" cy="2567403"/>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76" name="椭圆形标注 75"/>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71" name="矩形 70"/>
            <p:cNvSpPr/>
            <p:nvPr/>
          </p:nvSpPr>
          <p:spPr>
            <a:xfrm rot="21421316">
              <a:off x="1690909" y="4504317"/>
              <a:ext cx="3462050" cy="1484889"/>
            </a:xfrm>
            <a:prstGeom prst="rect">
              <a:avLst/>
            </a:prstGeom>
          </p:spPr>
          <p:txBody>
            <a:bodyPr wrap="square">
              <a:spAutoFit/>
            </a:bodyPr>
            <a:lstStyle/>
            <a:p>
              <a:pPr>
                <a:defRPr/>
              </a:pPr>
              <a:r>
                <a:rPr lang="en-US" altLang="zh-CN" sz="2800" b="1" dirty="0">
                  <a:solidFill>
                    <a:srgbClr val="C00000"/>
                  </a:solidFill>
                  <a:latin typeface="微软雅黑" pitchFamily="34" charset="-122"/>
                  <a:ea typeface="微软雅黑" pitchFamily="34" charset="-122"/>
                </a:rPr>
                <a:t>CSMA/CD</a:t>
              </a:r>
              <a:r>
                <a:rPr lang="zh-CN" altLang="en-US" sz="2800" b="1" dirty="0">
                  <a:solidFill>
                    <a:srgbClr val="C00000"/>
                  </a:solidFill>
                  <a:latin typeface="微软雅黑" pitchFamily="34" charset="-122"/>
                  <a:ea typeface="微软雅黑" pitchFamily="34" charset="-122"/>
                </a:rPr>
                <a:t>协议适用于局域网环境还是广域网环境？</a:t>
              </a:r>
            </a:p>
          </p:txBody>
        </p:sp>
      </p:grpSp>
      <p:grpSp>
        <p:nvGrpSpPr>
          <p:cNvPr id="93" name="组合 92"/>
          <p:cNvGrpSpPr/>
          <p:nvPr/>
        </p:nvGrpSpPr>
        <p:grpSpPr>
          <a:xfrm>
            <a:off x="1231697" y="2191405"/>
            <a:ext cx="6918718" cy="1813659"/>
            <a:chOff x="1643480" y="1665564"/>
            <a:chExt cx="5931453" cy="2186026"/>
          </a:xfrm>
        </p:grpSpPr>
        <p:grpSp>
          <p:nvGrpSpPr>
            <p:cNvPr id="94" name="组合 93"/>
            <p:cNvGrpSpPr/>
            <p:nvPr/>
          </p:nvGrpSpPr>
          <p:grpSpPr>
            <a:xfrm>
              <a:off x="1643480" y="1665564"/>
              <a:ext cx="5931453" cy="2186026"/>
              <a:chOff x="2301731" y="1429499"/>
              <a:chExt cx="5006826" cy="2357463"/>
            </a:xfrm>
          </p:grpSpPr>
          <p:sp>
            <p:nvSpPr>
              <p:cNvPr id="96" name="圆角矩形 95"/>
              <p:cNvSpPr/>
              <p:nvPr/>
            </p:nvSpPr>
            <p:spPr>
              <a:xfrm rot="16200000" flipV="1">
                <a:off x="3533086" y="207687"/>
                <a:ext cx="2357463" cy="4801088"/>
              </a:xfrm>
              <a:prstGeom prst="roundRect">
                <a:avLst/>
              </a:prstGeom>
              <a:solidFill>
                <a:srgbClr val="0070C0"/>
              </a:soli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97" name="圆角矩形 96"/>
              <p:cNvSpPr/>
              <p:nvPr/>
            </p:nvSpPr>
            <p:spPr>
              <a:xfrm rot="16200000" flipV="1">
                <a:off x="3623758" y="286487"/>
                <a:ext cx="2176119" cy="4676384"/>
              </a:xfrm>
              <a:prstGeom prst="roundRect">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98" name="Oval 65"/>
              <p:cNvSpPr>
                <a:spLocks noChangeArrowheads="1"/>
              </p:cNvSpPr>
              <p:nvPr/>
            </p:nvSpPr>
            <p:spPr bwMode="auto">
              <a:xfrm rot="16200000" flipV="1">
                <a:off x="1514588" y="2557726"/>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99" name="Oval 65"/>
              <p:cNvSpPr>
                <a:spLocks noChangeArrowheads="1"/>
              </p:cNvSpPr>
              <p:nvPr/>
            </p:nvSpPr>
            <p:spPr bwMode="auto">
              <a:xfrm rot="16200000" flipV="1">
                <a:off x="6170294" y="2629362"/>
                <a:ext cx="1729209" cy="154924"/>
              </a:xfrm>
              <a:prstGeom prst="ellipse">
                <a:avLst/>
              </a:prstGeom>
              <a:gradFill rotWithShape="1">
                <a:gsLst>
                  <a:gs pos="0">
                    <a:sysClr val="window" lastClr="FFFFFF"/>
                  </a:gs>
                  <a:gs pos="88000">
                    <a:srgbClr val="00B0F0">
                      <a:alpha val="2900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100" name="Oval 65"/>
              <p:cNvSpPr>
                <a:spLocks noChangeArrowheads="1"/>
              </p:cNvSpPr>
              <p:nvPr/>
            </p:nvSpPr>
            <p:spPr bwMode="auto">
              <a:xfrm rot="10800000" flipV="1">
                <a:off x="6761241" y="2397522"/>
                <a:ext cx="547316" cy="475334"/>
              </a:xfrm>
              <a:prstGeom prst="ellipse">
                <a:avLst/>
              </a:prstGeom>
              <a:gradFill rotWithShape="1">
                <a:gsLst>
                  <a:gs pos="0">
                    <a:sysClr val="window" lastClr="FFFFFF"/>
                  </a:gs>
                  <a:gs pos="88000">
                    <a:srgbClr val="00B0F0">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101" name="圆角矩形 7"/>
              <p:cNvSpPr/>
              <p:nvPr/>
            </p:nvSpPr>
            <p:spPr>
              <a:xfrm rot="16200000" flipV="1">
                <a:off x="5705032" y="2371756"/>
                <a:ext cx="1222871" cy="1591788"/>
              </a:xfrm>
              <a:custGeom>
                <a:avLst/>
                <a:gdLst>
                  <a:gd name="connsiteX0" fmla="*/ 329625 w 1604204"/>
                  <a:gd name="connsiteY0" fmla="*/ 0 h 1838302"/>
                  <a:gd name="connsiteX1" fmla="*/ 1577751 w 1604204"/>
                  <a:gd name="connsiteY1" fmla="*/ 0 h 1838302"/>
                  <a:gd name="connsiteX2" fmla="*/ 1604204 w 1604204"/>
                  <a:gd name="connsiteY2" fmla="*/ 2667 h 1838302"/>
                  <a:gd name="connsiteX3" fmla="*/ 0 w 1604204"/>
                  <a:gd name="connsiteY3" fmla="*/ 1838302 h 1838302"/>
                  <a:gd name="connsiteX4" fmla="*/ 17584 w 1604204"/>
                  <a:gd name="connsiteY4" fmla="*/ 312041 h 1838302"/>
                  <a:gd name="connsiteX5" fmla="*/ 329625 w 1604204"/>
                  <a:gd name="connsiteY5" fmla="*/ 0 h 1838302"/>
                  <a:gd name="connsiteX0" fmla="*/ 329625 w 1577751"/>
                  <a:gd name="connsiteY0" fmla="*/ 0 h 1838302"/>
                  <a:gd name="connsiteX1" fmla="*/ 1577751 w 1577751"/>
                  <a:gd name="connsiteY1" fmla="*/ 0 h 1838302"/>
                  <a:gd name="connsiteX2" fmla="*/ 971158 w 1577751"/>
                  <a:gd name="connsiteY2" fmla="*/ 2667 h 1838302"/>
                  <a:gd name="connsiteX3" fmla="*/ 0 w 1577751"/>
                  <a:gd name="connsiteY3" fmla="*/ 1838302 h 1838302"/>
                  <a:gd name="connsiteX4" fmla="*/ 17584 w 1577751"/>
                  <a:gd name="connsiteY4" fmla="*/ 312041 h 1838302"/>
                  <a:gd name="connsiteX5" fmla="*/ 329625 w 1577751"/>
                  <a:gd name="connsiteY5" fmla="*/ 0 h 1838302"/>
                  <a:gd name="connsiteX0" fmla="*/ 329625 w 971158"/>
                  <a:gd name="connsiteY0" fmla="*/ 0 h 1838302"/>
                  <a:gd name="connsiteX1" fmla="*/ 962289 w 971158"/>
                  <a:gd name="connsiteY1" fmla="*/ 0 h 1838302"/>
                  <a:gd name="connsiteX2" fmla="*/ 971158 w 971158"/>
                  <a:gd name="connsiteY2" fmla="*/ 2667 h 1838302"/>
                  <a:gd name="connsiteX3" fmla="*/ 0 w 971158"/>
                  <a:gd name="connsiteY3" fmla="*/ 1838302 h 1838302"/>
                  <a:gd name="connsiteX4" fmla="*/ 17584 w 971158"/>
                  <a:gd name="connsiteY4" fmla="*/ 312041 h 1838302"/>
                  <a:gd name="connsiteX5" fmla="*/ 329625 w 971158"/>
                  <a:gd name="connsiteY5" fmla="*/ 0 h 183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158" h="1838302">
                    <a:moveTo>
                      <a:pt x="329625" y="0"/>
                    </a:moveTo>
                    <a:lnTo>
                      <a:pt x="962289" y="0"/>
                    </a:lnTo>
                    <a:lnTo>
                      <a:pt x="971158" y="2667"/>
                    </a:lnTo>
                    <a:lnTo>
                      <a:pt x="0" y="1838302"/>
                    </a:lnTo>
                    <a:cubicBezTo>
                      <a:pt x="0" y="1534702"/>
                      <a:pt x="17584" y="615641"/>
                      <a:pt x="17584" y="312041"/>
                    </a:cubicBezTo>
                    <a:cubicBezTo>
                      <a:pt x="17584" y="139706"/>
                      <a:pt x="157290" y="0"/>
                      <a:pt x="329625" y="0"/>
                    </a:cubicBezTo>
                    <a:close/>
                  </a:path>
                </a:pathLst>
              </a:custGeom>
              <a:gradFill flip="none" rotWithShape="1">
                <a:gsLst>
                  <a:gs pos="0">
                    <a:sysClr val="window" lastClr="FFFFFF">
                      <a:alpha val="66000"/>
                    </a:sysClr>
                  </a:gs>
                  <a:gs pos="100000">
                    <a:srgbClr val="FFFFFF">
                      <a:shade val="100000"/>
                      <a:satMod val="115000"/>
                      <a:alpha val="9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95" name="矩形 94"/>
            <p:cNvSpPr/>
            <p:nvPr/>
          </p:nvSpPr>
          <p:spPr>
            <a:xfrm>
              <a:off x="2132738" y="2164313"/>
              <a:ext cx="4967766" cy="1298384"/>
            </a:xfrm>
            <a:prstGeom prst="rect">
              <a:avLst/>
            </a:prstGeom>
          </p:spPr>
          <p:txBody>
            <a:bodyPr wrap="square">
              <a:spAutoFit/>
            </a:bodyPr>
            <a:lstStyle/>
            <a:p>
              <a:pPr>
                <a:defRPr/>
              </a:pPr>
              <a:r>
                <a:rPr lang="zh-CN" altLang="en-US" sz="3200" b="1" dirty="0">
                  <a:solidFill>
                    <a:schemeClr val="bg1"/>
                  </a:solidFill>
                  <a:latin typeface="微软雅黑" pitchFamily="34" charset="-122"/>
                  <a:ea typeface="微软雅黑" pitchFamily="34" charset="-122"/>
                </a:rPr>
                <a:t>在局域网条件下，</a:t>
              </a:r>
              <a:r>
                <a:rPr lang="en-US" altLang="zh-CN" sz="3200" b="1" dirty="0">
                  <a:solidFill>
                    <a:schemeClr val="bg1"/>
                  </a:solidFill>
                  <a:latin typeface="微软雅黑" pitchFamily="34" charset="-122"/>
                  <a:ea typeface="微软雅黑" pitchFamily="34" charset="-122"/>
                </a:rPr>
                <a:t>CSMA/CD</a:t>
              </a:r>
              <a:r>
                <a:rPr lang="zh-CN" altLang="en-US" sz="3200" b="1" dirty="0">
                  <a:solidFill>
                    <a:schemeClr val="bg1"/>
                  </a:solidFill>
                  <a:latin typeface="微软雅黑" pitchFamily="34" charset="-122"/>
                  <a:ea typeface="微软雅黑" pitchFamily="34" charset="-122"/>
                </a:rPr>
                <a:t>的效率能够达到</a:t>
              </a:r>
              <a:r>
                <a:rPr lang="en-US" altLang="zh-CN" sz="3200" b="1" dirty="0">
                  <a:solidFill>
                    <a:schemeClr val="bg1"/>
                  </a:solidFill>
                  <a:latin typeface="微软雅黑" pitchFamily="34" charset="-122"/>
                  <a:ea typeface="微软雅黑" pitchFamily="34" charset="-122"/>
                </a:rPr>
                <a:t>80%</a:t>
              </a:r>
              <a:r>
                <a:rPr lang="zh-CN" altLang="en-US" sz="3200" b="1" dirty="0">
                  <a:solidFill>
                    <a:schemeClr val="bg1"/>
                  </a:solidFill>
                  <a:latin typeface="微软雅黑" pitchFamily="34" charset="-122"/>
                  <a:ea typeface="微软雅黑" pitchFamily="34" charset="-122"/>
                </a:rPr>
                <a:t>以上！</a:t>
              </a:r>
            </a:p>
          </p:txBody>
        </p:sp>
      </p:grpSp>
    </p:spTree>
    <p:extLst>
      <p:ext uri="{BB962C8B-B14F-4D97-AF65-F5344CB8AC3E}">
        <p14:creationId xmlns:p14="http://schemas.microsoft.com/office/powerpoint/2010/main" val="419129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10" presetID="22" presetClass="entr" presetSubtype="4" fill="hold" grpId="0" nodeType="withEffect">
                                  <p:stCondLst>
                                    <p:cond delay="500"/>
                                  </p:stCondLst>
                                  <p:childTnLst>
                                    <p:set>
                                      <p:cBhvr>
                                        <p:cTn id="11" dur="1" fill="hold">
                                          <p:stCondLst>
                                            <p:cond delay="0"/>
                                          </p:stCondLst>
                                        </p:cTn>
                                        <p:tgtEl>
                                          <p:spTgt spid="72"/>
                                        </p:tgtEl>
                                        <p:attrNameLst>
                                          <p:attrName>style.visibility</p:attrName>
                                        </p:attrNameLst>
                                      </p:cBhvr>
                                      <p:to>
                                        <p:strVal val="visible"/>
                                      </p:to>
                                    </p:set>
                                    <p:animEffect transition="in" filter="wipe(down)">
                                      <p:cBhvr>
                                        <p:cTn id="12"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par>
                                <p:cTn id="20" presetID="22" presetClass="entr" presetSubtype="1" fill="hold" grpId="0" nodeType="withEffect">
                                  <p:stCondLst>
                                    <p:cond delay="500"/>
                                  </p:stCondLst>
                                  <p:childTnLst>
                                    <p:set>
                                      <p:cBhvr>
                                        <p:cTn id="21" dur="1" fill="hold">
                                          <p:stCondLst>
                                            <p:cond delay="0"/>
                                          </p:stCondLst>
                                        </p:cTn>
                                        <p:tgtEl>
                                          <p:spTgt spid="73"/>
                                        </p:tgtEl>
                                        <p:attrNameLst>
                                          <p:attrName>style.visibility</p:attrName>
                                        </p:attrNameLst>
                                      </p:cBhvr>
                                      <p:to>
                                        <p:strVal val="visible"/>
                                      </p:to>
                                    </p:set>
                                    <p:animEffect transition="in" filter="wipe(up)">
                                      <p:cBhvr>
                                        <p:cTn id="2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par>
                                <p:cTn id="30" presetID="22" presetClass="entr" presetSubtype="4" fill="hold" grpId="0" nodeType="withEffect">
                                  <p:stCondLst>
                                    <p:cond delay="500"/>
                                  </p:stCondLst>
                                  <p:childTnLst>
                                    <p:set>
                                      <p:cBhvr>
                                        <p:cTn id="31" dur="1" fill="hold">
                                          <p:stCondLst>
                                            <p:cond delay="0"/>
                                          </p:stCondLst>
                                        </p:cTn>
                                        <p:tgtEl>
                                          <p:spTgt spid="75"/>
                                        </p:tgtEl>
                                        <p:attrNameLst>
                                          <p:attrName>style.visibility</p:attrName>
                                        </p:attrNameLst>
                                      </p:cBhvr>
                                      <p:to>
                                        <p:strVal val="visible"/>
                                      </p:to>
                                    </p:set>
                                    <p:animEffect transition="in" filter="wipe(down)">
                                      <p:cBhvr>
                                        <p:cTn id="32"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down)">
                                      <p:cBhvr>
                                        <p:cTn id="37" dur="580">
                                          <p:stCondLst>
                                            <p:cond delay="0"/>
                                          </p:stCondLst>
                                        </p:cTn>
                                        <p:tgtEl>
                                          <p:spTgt spid="69"/>
                                        </p:tgtEl>
                                      </p:cBhvr>
                                    </p:animEffect>
                                    <p:anim calcmode="lin" valueType="num">
                                      <p:cBhvr>
                                        <p:cTn id="38"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43" dur="26">
                                          <p:stCondLst>
                                            <p:cond delay="650"/>
                                          </p:stCondLst>
                                        </p:cTn>
                                        <p:tgtEl>
                                          <p:spTgt spid="69"/>
                                        </p:tgtEl>
                                      </p:cBhvr>
                                      <p:to x="100000" y="60000"/>
                                    </p:animScale>
                                    <p:animScale>
                                      <p:cBhvr>
                                        <p:cTn id="44" dur="166" decel="50000">
                                          <p:stCondLst>
                                            <p:cond delay="676"/>
                                          </p:stCondLst>
                                        </p:cTn>
                                        <p:tgtEl>
                                          <p:spTgt spid="69"/>
                                        </p:tgtEl>
                                      </p:cBhvr>
                                      <p:to x="100000" y="100000"/>
                                    </p:animScale>
                                    <p:animScale>
                                      <p:cBhvr>
                                        <p:cTn id="45" dur="26">
                                          <p:stCondLst>
                                            <p:cond delay="1312"/>
                                          </p:stCondLst>
                                        </p:cTn>
                                        <p:tgtEl>
                                          <p:spTgt spid="69"/>
                                        </p:tgtEl>
                                      </p:cBhvr>
                                      <p:to x="100000" y="80000"/>
                                    </p:animScale>
                                    <p:animScale>
                                      <p:cBhvr>
                                        <p:cTn id="46" dur="166" decel="50000">
                                          <p:stCondLst>
                                            <p:cond delay="1338"/>
                                          </p:stCondLst>
                                        </p:cTn>
                                        <p:tgtEl>
                                          <p:spTgt spid="69"/>
                                        </p:tgtEl>
                                      </p:cBhvr>
                                      <p:to x="100000" y="100000"/>
                                    </p:animScale>
                                    <p:animScale>
                                      <p:cBhvr>
                                        <p:cTn id="47" dur="26">
                                          <p:stCondLst>
                                            <p:cond delay="1642"/>
                                          </p:stCondLst>
                                        </p:cTn>
                                        <p:tgtEl>
                                          <p:spTgt spid="69"/>
                                        </p:tgtEl>
                                      </p:cBhvr>
                                      <p:to x="100000" y="90000"/>
                                    </p:animScale>
                                    <p:animScale>
                                      <p:cBhvr>
                                        <p:cTn id="48" dur="166" decel="50000">
                                          <p:stCondLst>
                                            <p:cond delay="1668"/>
                                          </p:stCondLst>
                                        </p:cTn>
                                        <p:tgtEl>
                                          <p:spTgt spid="69"/>
                                        </p:tgtEl>
                                      </p:cBhvr>
                                      <p:to x="100000" y="100000"/>
                                    </p:animScale>
                                    <p:animScale>
                                      <p:cBhvr>
                                        <p:cTn id="49" dur="26">
                                          <p:stCondLst>
                                            <p:cond delay="1808"/>
                                          </p:stCondLst>
                                        </p:cTn>
                                        <p:tgtEl>
                                          <p:spTgt spid="69"/>
                                        </p:tgtEl>
                                      </p:cBhvr>
                                      <p:to x="100000" y="95000"/>
                                    </p:animScale>
                                    <p:animScale>
                                      <p:cBhvr>
                                        <p:cTn id="50" dur="166" decel="50000">
                                          <p:stCondLst>
                                            <p:cond delay="1834"/>
                                          </p:stCondLst>
                                        </p:cTn>
                                        <p:tgtEl>
                                          <p:spTgt spid="69"/>
                                        </p:tgtEl>
                                      </p:cBhvr>
                                      <p:to x="100000" y="100000"/>
                                    </p:animScale>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93"/>
                                        </p:tgtEl>
                                        <p:attrNameLst>
                                          <p:attrName>style.visibility</p:attrName>
                                        </p:attrNameLst>
                                      </p:cBhvr>
                                      <p:to>
                                        <p:strVal val="visible"/>
                                      </p:to>
                                    </p:set>
                                    <p:anim calcmode="lin" valueType="num">
                                      <p:cBhvr>
                                        <p:cTn id="55" dur="500" fill="hold"/>
                                        <p:tgtEl>
                                          <p:spTgt spid="93"/>
                                        </p:tgtEl>
                                        <p:attrNameLst>
                                          <p:attrName>ppt_w</p:attrName>
                                        </p:attrNameLst>
                                      </p:cBhvr>
                                      <p:tavLst>
                                        <p:tav tm="0">
                                          <p:val>
                                            <p:fltVal val="0"/>
                                          </p:val>
                                        </p:tav>
                                        <p:tav tm="100000">
                                          <p:val>
                                            <p:strVal val="#ppt_w"/>
                                          </p:val>
                                        </p:tav>
                                      </p:tavLst>
                                    </p:anim>
                                    <p:anim calcmode="lin" valueType="num">
                                      <p:cBhvr>
                                        <p:cTn id="56" dur="500" fill="hold"/>
                                        <p:tgtEl>
                                          <p:spTgt spid="93"/>
                                        </p:tgtEl>
                                        <p:attrNameLst>
                                          <p:attrName>ppt_h</p:attrName>
                                        </p:attrNameLst>
                                      </p:cBhvr>
                                      <p:tavLst>
                                        <p:tav tm="0">
                                          <p:val>
                                            <p:fltVal val="0"/>
                                          </p:val>
                                        </p:tav>
                                        <p:tav tm="100000">
                                          <p:val>
                                            <p:strVal val="#ppt_h"/>
                                          </p:val>
                                        </p:tav>
                                      </p:tavLst>
                                    </p:anim>
                                    <p:animEffect transition="in" filter="fade">
                                      <p:cBhvr>
                                        <p:cTn id="5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67" grpId="0" animBg="1"/>
      <p:bldP spid="72" grpId="0" animBg="1"/>
      <p:bldP spid="73" grpId="0" animBg="1"/>
      <p:bldP spid="7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1187624" y="1412776"/>
            <a:ext cx="7200800" cy="3858095"/>
          </a:xfrm>
        </p:spPr>
        <p:txBody>
          <a:bodyPr/>
          <a:lstStyle/>
          <a:p>
            <a:pPr algn="just">
              <a:lnSpc>
                <a:spcPct val="125000"/>
              </a:lnSpc>
            </a:pPr>
            <a:r>
              <a:rPr lang="zh-CN" altLang="en-US" sz="2800" dirty="0">
                <a:solidFill>
                  <a:srgbClr val="002060"/>
                </a:solidFill>
                <a:latin typeface="华康俪金黑W8(P)" pitchFamily="34" charset="-122"/>
                <a:ea typeface="华康俪金黑W8(P)" pitchFamily="34" charset="-122"/>
              </a:rPr>
              <a:t>计算机通信具有突发性</a:t>
            </a:r>
            <a:endParaRPr lang="en-US" altLang="zh-CN" sz="2800" dirty="0">
              <a:solidFill>
                <a:srgbClr val="002060"/>
              </a:solidFill>
              <a:latin typeface="华康俪金黑W8(P)" pitchFamily="34" charset="-122"/>
              <a:ea typeface="华康俪金黑W8(P)" pitchFamily="34" charset="-122"/>
            </a:endParaRPr>
          </a:p>
          <a:p>
            <a:pPr algn="just">
              <a:lnSpc>
                <a:spcPct val="125000"/>
              </a:lnSpc>
            </a:pPr>
            <a:r>
              <a:rPr lang="zh-CN" altLang="en-US" sz="2800" dirty="0" smtClean="0">
                <a:solidFill>
                  <a:srgbClr val="002060"/>
                </a:solidFill>
                <a:latin typeface="华康俪金黑W8(P)" pitchFamily="34" charset="-122"/>
                <a:ea typeface="华康俪金黑W8(P)" pitchFamily="34" charset="-122"/>
              </a:rPr>
              <a:t>使用的是广播信道</a:t>
            </a:r>
            <a:endParaRPr lang="en-US" altLang="zh-CN" sz="2800" dirty="0">
              <a:solidFill>
                <a:srgbClr val="002060"/>
              </a:solidFill>
              <a:latin typeface="华康俪金黑W8(P)" pitchFamily="34" charset="-122"/>
              <a:ea typeface="华康俪金黑W8(P)" pitchFamily="34" charset="-122"/>
            </a:endParaRPr>
          </a:p>
          <a:p>
            <a:pPr algn="just">
              <a:lnSpc>
                <a:spcPct val="125000"/>
              </a:lnSpc>
            </a:pPr>
            <a:r>
              <a:rPr lang="zh-CN" altLang="en-US" sz="2800" dirty="0" smtClean="0">
                <a:solidFill>
                  <a:srgbClr val="002060"/>
                </a:solidFill>
                <a:latin typeface="华康俪金黑W8(P)" pitchFamily="34" charset="-122"/>
                <a:ea typeface="华康俪金黑W8(P)" pitchFamily="34" charset="-122"/>
              </a:rPr>
              <a:t>有线信道容易检测冲突</a:t>
            </a:r>
            <a:endParaRPr lang="en-US" altLang="zh-CN" sz="2800" dirty="0">
              <a:solidFill>
                <a:srgbClr val="002060"/>
              </a:solidFill>
              <a:latin typeface="华康俪金黑W8(P)" pitchFamily="34" charset="-122"/>
              <a:ea typeface="华康俪金黑W8(P)" pitchFamily="34" charset="-122"/>
            </a:endParaRPr>
          </a:p>
          <a:p>
            <a:pPr algn="just">
              <a:lnSpc>
                <a:spcPct val="125000"/>
              </a:lnSpc>
            </a:pPr>
            <a:r>
              <a:rPr lang="zh-CN" altLang="en-US" sz="2800" dirty="0">
                <a:solidFill>
                  <a:srgbClr val="002060"/>
                </a:solidFill>
                <a:latin typeface="华康俪金黑W8(P)" pitchFamily="34" charset="-122"/>
                <a:ea typeface="华康俪金黑W8(P)" pitchFamily="34" charset="-122"/>
              </a:rPr>
              <a:t>站点间距离比较近</a:t>
            </a:r>
            <a:endParaRPr lang="en-US" altLang="zh-CN" sz="2800" dirty="0">
              <a:solidFill>
                <a:srgbClr val="002060"/>
              </a:solidFill>
              <a:latin typeface="华康俪金黑W8(P)" pitchFamily="34" charset="-122"/>
              <a:ea typeface="华康俪金黑W8(P)" pitchFamily="34" charset="-122"/>
            </a:endParaRPr>
          </a:p>
          <a:p>
            <a:pPr algn="just">
              <a:lnSpc>
                <a:spcPct val="125000"/>
              </a:lnSpc>
            </a:pPr>
            <a:r>
              <a:rPr lang="zh-CN" altLang="en-US" sz="2800" dirty="0">
                <a:solidFill>
                  <a:srgbClr val="002060"/>
                </a:solidFill>
                <a:latin typeface="华康俪金黑W8(P)" pitchFamily="34" charset="-122"/>
                <a:ea typeface="华康俪金黑W8(P)" pitchFamily="34" charset="-122"/>
              </a:rPr>
              <a:t>需要较高的性价比</a:t>
            </a:r>
            <a:endParaRPr lang="en-US" altLang="zh-CN" sz="2800" dirty="0">
              <a:solidFill>
                <a:srgbClr val="002060"/>
              </a:solidFill>
              <a:latin typeface="华康俪金黑W8(P)" pitchFamily="34" charset="-122"/>
              <a:ea typeface="华康俪金黑W8(P)" pitchFamily="34" charset="-122"/>
            </a:endParaRPr>
          </a:p>
        </p:txBody>
      </p:sp>
      <p:sp>
        <p:nvSpPr>
          <p:cNvPr id="12292" name="Rectangle 2"/>
          <p:cNvSpPr>
            <a:spLocks noGrp="1" noChangeArrowheads="1"/>
          </p:cNvSpPr>
          <p:nvPr>
            <p:ph type="title"/>
          </p:nvPr>
        </p:nvSpPr>
        <p:spPr/>
        <p:txBody>
          <a:bodyPr/>
          <a:lstStyle/>
          <a:p>
            <a:r>
              <a:rPr lang="zh-CN" altLang="en-US" dirty="0" smtClean="0">
                <a:solidFill>
                  <a:schemeClr val="tx1"/>
                </a:solidFill>
              </a:rPr>
              <a:t>为什么</a:t>
            </a:r>
            <a:r>
              <a:rPr lang="en-US" altLang="zh-CN" dirty="0" smtClean="0">
                <a:solidFill>
                  <a:schemeClr val="tx1"/>
                </a:solidFill>
              </a:rPr>
              <a:t>CSMA/CD</a:t>
            </a:r>
            <a:r>
              <a:rPr lang="zh-CN" altLang="en-US" dirty="0" smtClean="0">
                <a:solidFill>
                  <a:schemeClr val="tx1"/>
                </a:solidFill>
              </a:rPr>
              <a:t>能够成功</a:t>
            </a:r>
            <a:r>
              <a:rPr lang="en-US" altLang="zh-CN" dirty="0" smtClean="0">
                <a:solidFill>
                  <a:schemeClr val="tx1"/>
                </a:solidFill>
              </a:rPr>
              <a:t>?</a:t>
            </a:r>
            <a:endParaRPr lang="zh-CN" altLang="en-US" dirty="0" smtClean="0">
              <a:solidFill>
                <a:schemeClr val="tx1"/>
              </a:solidFill>
            </a:endParaRPr>
          </a:p>
        </p:txBody>
      </p:sp>
      <p:sp>
        <p:nvSpPr>
          <p:cNvPr id="9" name="Rectangle 3"/>
          <p:cNvSpPr txBox="1">
            <a:spLocks noChangeArrowheads="1"/>
          </p:cNvSpPr>
          <p:nvPr/>
        </p:nvSpPr>
        <p:spPr>
          <a:xfrm>
            <a:off x="5012432" y="1420253"/>
            <a:ext cx="4092708" cy="3858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600" b="0" kern="1200">
                <a:solidFill>
                  <a:schemeClr val="tx1">
                    <a:lumMod val="75000"/>
                    <a:lumOff val="25000"/>
                  </a:schemeClr>
                </a:solidFill>
                <a:latin typeface="华康俪金黑W8" panose="020B0809000000000000" pitchFamily="49" charset="-122"/>
                <a:ea typeface="华康俪金黑W8" panose="020B0809000000000000"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3200" b="0" kern="1200">
                <a:solidFill>
                  <a:schemeClr val="tx1">
                    <a:lumMod val="75000"/>
                    <a:lumOff val="25000"/>
                  </a:schemeClr>
                </a:solidFill>
                <a:latin typeface="华康俪金黑W8" panose="020B0809000000000000" pitchFamily="49" charset="-122"/>
                <a:ea typeface="华康俪金黑W8" panose="020B0809000000000000"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800" b="0" kern="1200">
                <a:solidFill>
                  <a:schemeClr val="tx1">
                    <a:lumMod val="75000"/>
                    <a:lumOff val="25000"/>
                  </a:schemeClr>
                </a:solidFill>
                <a:latin typeface="华康俪金黑W8" panose="020B0809000000000000" pitchFamily="49" charset="-122"/>
                <a:ea typeface="华康俪金黑W8" panose="020B0809000000000000"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400" b="0" kern="1200">
                <a:solidFill>
                  <a:schemeClr val="tx1">
                    <a:lumMod val="75000"/>
                    <a:lumOff val="25000"/>
                  </a:schemeClr>
                </a:solidFill>
                <a:latin typeface="华康俪金黑W8" panose="020B0809000000000000" pitchFamily="49" charset="-122"/>
                <a:ea typeface="华康俪金黑W8" panose="020B0809000000000000"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lumMod val="75000"/>
                    <a:lumOff val="25000"/>
                  </a:schemeClr>
                </a:solidFill>
                <a:latin typeface="华康俪金黑W8" panose="020B0809000000000000" pitchFamily="49" charset="-122"/>
                <a:ea typeface="华康俪金黑W8" panose="020B0809000000000000"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5000"/>
              </a:lnSpc>
              <a:buFont typeface="Arial" panose="020B0604020202020204" pitchFamily="34" charset="0"/>
              <a:buNone/>
            </a:pPr>
            <a:r>
              <a:rPr lang="zh-CN" altLang="en-US" sz="2800" dirty="0" smtClean="0">
                <a:solidFill>
                  <a:srgbClr val="C00000"/>
                </a:solidFill>
                <a:sym typeface="Symbol"/>
              </a:rPr>
              <a:t>   </a:t>
            </a:r>
            <a:r>
              <a:rPr lang="zh-CN" altLang="en-US" sz="2800" dirty="0" smtClean="0">
                <a:solidFill>
                  <a:srgbClr val="C00000"/>
                </a:solidFill>
              </a:rPr>
              <a:t>随机方式</a:t>
            </a:r>
            <a:endParaRPr lang="en-US" altLang="zh-CN" sz="2800" dirty="0" smtClean="0">
              <a:solidFill>
                <a:srgbClr val="C00000"/>
              </a:solidFill>
            </a:endParaRPr>
          </a:p>
          <a:p>
            <a:pPr marL="0" indent="0" algn="just">
              <a:lnSpc>
                <a:spcPct val="125000"/>
              </a:lnSpc>
              <a:buFont typeface="Arial" panose="020B0604020202020204" pitchFamily="34" charset="0"/>
              <a:buNone/>
            </a:pPr>
            <a:r>
              <a:rPr lang="zh-CN" altLang="en-US" sz="2800" dirty="0" smtClean="0">
                <a:solidFill>
                  <a:srgbClr val="C00000"/>
                </a:solidFill>
                <a:sym typeface="Symbol"/>
              </a:rPr>
              <a:t></a:t>
            </a:r>
            <a:r>
              <a:rPr lang="zh-CN" altLang="en-US" sz="2800" dirty="0" smtClean="0">
                <a:solidFill>
                  <a:srgbClr val="C00000"/>
                </a:solidFill>
              </a:rPr>
              <a:t>载波监听</a:t>
            </a:r>
            <a:endParaRPr lang="en-US" altLang="zh-CN" sz="2800" dirty="0" smtClean="0">
              <a:solidFill>
                <a:srgbClr val="C00000"/>
              </a:solidFill>
            </a:endParaRPr>
          </a:p>
          <a:p>
            <a:pPr marL="0" indent="0" algn="just">
              <a:lnSpc>
                <a:spcPct val="125000"/>
              </a:lnSpc>
              <a:buFont typeface="Arial" panose="020B0604020202020204" pitchFamily="34" charset="0"/>
              <a:buNone/>
            </a:pPr>
            <a:r>
              <a:rPr lang="zh-CN" altLang="en-US" sz="2800" dirty="0" smtClean="0">
                <a:solidFill>
                  <a:srgbClr val="C00000"/>
                </a:solidFill>
              </a:rPr>
              <a:t>   </a:t>
            </a:r>
            <a:r>
              <a:rPr lang="zh-CN" altLang="en-US" sz="2800" dirty="0" smtClean="0">
                <a:solidFill>
                  <a:srgbClr val="C00000"/>
                </a:solidFill>
                <a:sym typeface="Symbol"/>
              </a:rPr>
              <a:t></a:t>
            </a:r>
            <a:r>
              <a:rPr lang="zh-CN" altLang="en-US" sz="2800" dirty="0" smtClean="0">
                <a:solidFill>
                  <a:srgbClr val="C00000"/>
                </a:solidFill>
              </a:rPr>
              <a:t>冲突检测</a:t>
            </a:r>
            <a:endParaRPr lang="en-US" altLang="zh-CN" sz="2800" dirty="0" smtClean="0">
              <a:solidFill>
                <a:srgbClr val="C00000"/>
              </a:solidFill>
            </a:endParaRPr>
          </a:p>
          <a:p>
            <a:pPr marL="0" indent="0" algn="just">
              <a:lnSpc>
                <a:spcPct val="125000"/>
              </a:lnSpc>
              <a:buFont typeface="Arial" panose="020B0604020202020204" pitchFamily="34" charset="0"/>
              <a:buNone/>
            </a:pPr>
            <a:r>
              <a:rPr lang="zh-CN" altLang="en-US" sz="2800" dirty="0" smtClean="0">
                <a:solidFill>
                  <a:srgbClr val="C00000"/>
                </a:solidFill>
                <a:sym typeface="Symbol"/>
              </a:rPr>
              <a:t></a:t>
            </a:r>
            <a:r>
              <a:rPr lang="zh-CN" altLang="en-US" sz="2800" dirty="0">
                <a:solidFill>
                  <a:srgbClr val="C00000"/>
                </a:solidFill>
              </a:rPr>
              <a:t>效率</a:t>
            </a:r>
            <a:r>
              <a:rPr lang="zh-CN" altLang="en-US" sz="2800" dirty="0" smtClean="0">
                <a:solidFill>
                  <a:srgbClr val="C00000"/>
                </a:solidFill>
              </a:rPr>
              <a:t>较高</a:t>
            </a:r>
          </a:p>
          <a:p>
            <a:pPr marL="0" indent="0" algn="just">
              <a:lnSpc>
                <a:spcPct val="125000"/>
              </a:lnSpc>
              <a:buFont typeface="Arial" panose="020B0604020202020204" pitchFamily="34" charset="0"/>
              <a:buNone/>
            </a:pPr>
            <a:r>
              <a:rPr lang="zh-CN" altLang="en-US" sz="2800" dirty="0" smtClean="0">
                <a:solidFill>
                  <a:srgbClr val="C00000"/>
                </a:solidFill>
                <a:sym typeface="Symbol"/>
              </a:rPr>
              <a:t>把握时机</a:t>
            </a:r>
            <a:endParaRPr lang="en-US" altLang="zh-CN" sz="2800" dirty="0" smtClean="0">
              <a:solidFill>
                <a:srgbClr val="C00000"/>
              </a:solidFill>
            </a:endParaRPr>
          </a:p>
        </p:txBody>
      </p:sp>
      <p:grpSp>
        <p:nvGrpSpPr>
          <p:cNvPr id="10" name="组合 9"/>
          <p:cNvGrpSpPr/>
          <p:nvPr/>
        </p:nvGrpSpPr>
        <p:grpSpPr>
          <a:xfrm>
            <a:off x="1043608" y="4509120"/>
            <a:ext cx="6907397" cy="1632558"/>
            <a:chOff x="1187624" y="3984945"/>
            <a:chExt cx="4176464" cy="2567404"/>
          </a:xfrm>
          <a:effectLst>
            <a:outerShdw blurRad="292100" dist="25400" dir="2700000" algn="ctr" rotWithShape="0">
              <a:srgbClr val="000000">
                <a:alpha val="49000"/>
              </a:srgbClr>
            </a:outerShdw>
          </a:effectLst>
        </p:grpSpPr>
        <p:grpSp>
          <p:nvGrpSpPr>
            <p:cNvPr id="11" name="组合 10"/>
            <p:cNvGrpSpPr/>
            <p:nvPr/>
          </p:nvGrpSpPr>
          <p:grpSpPr>
            <a:xfrm>
              <a:off x="1187624" y="3984945"/>
              <a:ext cx="4176464" cy="2567404"/>
              <a:chOff x="1187624" y="3984945"/>
              <a:chExt cx="4176464" cy="2567404"/>
            </a:xfrm>
          </p:grpSpPr>
          <p:sp>
            <p:nvSpPr>
              <p:cNvPr id="13" name="椭圆形标注 12"/>
              <p:cNvSpPr/>
              <p:nvPr/>
            </p:nvSpPr>
            <p:spPr>
              <a:xfrm>
                <a:off x="1187624" y="3984945"/>
                <a:ext cx="4176464" cy="2567404"/>
              </a:xfrm>
              <a:prstGeom prst="wedgeEllipseCallout">
                <a:avLst>
                  <a:gd name="adj1" fmla="val 27921"/>
                  <a:gd name="adj2" fmla="val 41565"/>
                </a:avLst>
              </a:prstGeom>
              <a:solidFill>
                <a:srgbClr val="FFC00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ysClr val="window" lastClr="FFFFFF"/>
                  </a:solidFill>
                </a:endParaRPr>
              </a:p>
            </p:txBody>
          </p:sp>
          <p:sp>
            <p:nvSpPr>
              <p:cNvPr id="19" name="椭圆形标注 18"/>
              <p:cNvSpPr/>
              <p:nvPr/>
            </p:nvSpPr>
            <p:spPr>
              <a:xfrm>
                <a:off x="1426392" y="4184892"/>
                <a:ext cx="3721672" cy="2181922"/>
              </a:xfrm>
              <a:prstGeom prst="wedgeEllipseCallout">
                <a:avLst>
                  <a:gd name="adj1" fmla="val 26277"/>
                  <a:gd name="adj2" fmla="val 42888"/>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ysClr val="window" lastClr="FFFFFF"/>
                  </a:solidFill>
                </a:endParaRPr>
              </a:p>
            </p:txBody>
          </p:sp>
        </p:grpSp>
        <p:sp>
          <p:nvSpPr>
            <p:cNvPr id="12" name="矩形 11"/>
            <p:cNvSpPr/>
            <p:nvPr/>
          </p:nvSpPr>
          <p:spPr>
            <a:xfrm rot="21421316">
              <a:off x="1613706" y="4202457"/>
              <a:ext cx="3734050" cy="1887669"/>
            </a:xfrm>
            <a:prstGeom prst="rect">
              <a:avLst/>
            </a:prstGeom>
          </p:spPr>
          <p:txBody>
            <a:bodyPr wrap="square">
              <a:spAutoFit/>
            </a:bodyPr>
            <a:lstStyle/>
            <a:p>
              <a:pPr>
                <a:defRPr/>
              </a:pPr>
              <a:r>
                <a:rPr lang="zh-CN" altLang="en-US" sz="3600" dirty="0" smtClean="0">
                  <a:solidFill>
                    <a:srgbClr val="C00000"/>
                  </a:solidFill>
                  <a:latin typeface="华康俪金黑W8" panose="020B0809000000000000" pitchFamily="49" charset="-122"/>
                  <a:ea typeface="华康俪金黑W8" panose="020B0809000000000000" pitchFamily="49" charset="-122"/>
                </a:rPr>
                <a:t>在合适的时间，在合适的</a:t>
              </a:r>
              <a:endParaRPr lang="en-US" altLang="zh-CN" sz="3600" dirty="0" smtClean="0">
                <a:solidFill>
                  <a:srgbClr val="C00000"/>
                </a:solidFill>
                <a:latin typeface="华康俪金黑W8" panose="020B0809000000000000" pitchFamily="49" charset="-122"/>
                <a:ea typeface="华康俪金黑W8" panose="020B0809000000000000" pitchFamily="49" charset="-122"/>
              </a:endParaRPr>
            </a:p>
            <a:p>
              <a:pPr>
                <a:defRPr/>
              </a:pPr>
              <a:r>
                <a:rPr lang="zh-CN" altLang="en-US" sz="3600" dirty="0" smtClean="0">
                  <a:solidFill>
                    <a:srgbClr val="C00000"/>
                  </a:solidFill>
                  <a:latin typeface="华康俪金黑W8" panose="020B0809000000000000" pitchFamily="49" charset="-122"/>
                  <a:ea typeface="华康俪金黑W8" panose="020B0809000000000000" pitchFamily="49" charset="-122"/>
                </a:rPr>
                <a:t>地方，采用了</a:t>
              </a:r>
              <a:r>
                <a:rPr lang="zh-CN" altLang="en-US" sz="3600" dirty="0">
                  <a:solidFill>
                    <a:srgbClr val="C00000"/>
                  </a:solidFill>
                  <a:latin typeface="华康俪金黑W8" panose="020B0809000000000000" pitchFamily="49" charset="-122"/>
                  <a:ea typeface="华康俪金黑W8" panose="020B0809000000000000" pitchFamily="49" charset="-122"/>
                </a:rPr>
                <a:t>合适的技术</a:t>
              </a:r>
              <a:r>
                <a:rPr lang="zh-CN" altLang="en-US" sz="3600" dirty="0" smtClean="0">
                  <a:solidFill>
                    <a:srgbClr val="C00000"/>
                  </a:solidFill>
                  <a:latin typeface="华康俪金黑W8" panose="020B0809000000000000" pitchFamily="49" charset="-122"/>
                  <a:ea typeface="华康俪金黑W8" panose="020B0809000000000000" pitchFamily="49" charset="-122"/>
                </a:rPr>
                <a:t>！</a:t>
              </a:r>
              <a:endParaRPr lang="zh-CN" altLang="en-US" sz="3600" dirty="0">
                <a:solidFill>
                  <a:srgbClr val="C00000"/>
                </a:solidFill>
                <a:latin typeface="华康俪金黑W8" panose="020B0809000000000000" pitchFamily="49" charset="-122"/>
                <a:ea typeface="华康俪金黑W8" panose="020B0809000000000000" pitchFamily="49" charset="-122"/>
              </a:endParaRPr>
            </a:p>
          </p:txBody>
        </p:sp>
      </p:grpSp>
    </p:spTree>
    <p:custDataLst>
      <p:tags r:id="rId1"/>
    </p:custDataLst>
    <p:extLst>
      <p:ext uri="{BB962C8B-B14F-4D97-AF65-F5344CB8AC3E}">
        <p14:creationId xmlns:p14="http://schemas.microsoft.com/office/powerpoint/2010/main" val="294671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500"/>
                                        <p:tgtEl>
                                          <p:spTgt spid="12293">
                                            <p:txEl>
                                              <p:pRg st="0" end="0"/>
                                            </p:txEl>
                                          </p:spTgt>
                                        </p:tgtEl>
                                      </p:cBhvr>
                                    </p:animEffect>
                                    <p:anim calcmode="lin" valueType="num">
                                      <p:cBhvr>
                                        <p:cTn id="8" dur="5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2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293">
                                            <p:txEl>
                                              <p:pRg st="1" end="1"/>
                                            </p:txEl>
                                          </p:spTgt>
                                        </p:tgtEl>
                                        <p:attrNameLst>
                                          <p:attrName>style.visibility</p:attrName>
                                        </p:attrNameLst>
                                      </p:cBhvr>
                                      <p:to>
                                        <p:strVal val="visible"/>
                                      </p:to>
                                    </p:set>
                                    <p:animEffect transition="in" filter="fade">
                                      <p:cBhvr>
                                        <p:cTn id="20" dur="500"/>
                                        <p:tgtEl>
                                          <p:spTgt spid="12293">
                                            <p:txEl>
                                              <p:pRg st="1" end="1"/>
                                            </p:txEl>
                                          </p:spTgt>
                                        </p:tgtEl>
                                      </p:cBhvr>
                                    </p:animEffect>
                                    <p:anim calcmode="lin" valueType="num">
                                      <p:cBhvr>
                                        <p:cTn id="21" dur="500" fill="hold"/>
                                        <p:tgtEl>
                                          <p:spTgt spid="12293">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22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293">
                                            <p:txEl>
                                              <p:pRg st="2" end="2"/>
                                            </p:txEl>
                                          </p:spTgt>
                                        </p:tgtEl>
                                        <p:attrNameLst>
                                          <p:attrName>style.visibility</p:attrName>
                                        </p:attrNameLst>
                                      </p:cBhvr>
                                      <p:to>
                                        <p:strVal val="visible"/>
                                      </p:to>
                                    </p:set>
                                    <p:animEffect transition="in" filter="fade">
                                      <p:cBhvr>
                                        <p:cTn id="33" dur="500"/>
                                        <p:tgtEl>
                                          <p:spTgt spid="12293">
                                            <p:txEl>
                                              <p:pRg st="2" end="2"/>
                                            </p:txEl>
                                          </p:spTgt>
                                        </p:tgtEl>
                                      </p:cBhvr>
                                    </p:animEffect>
                                    <p:anim calcmode="lin" valueType="num">
                                      <p:cBhvr>
                                        <p:cTn id="34" dur="500" fill="hold"/>
                                        <p:tgtEl>
                                          <p:spTgt spid="12293">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122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 calcmode="lin" valueType="num">
                                      <p:cBhvr additive="base">
                                        <p:cTn id="40"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293">
                                            <p:txEl>
                                              <p:pRg st="3" end="3"/>
                                            </p:txEl>
                                          </p:spTgt>
                                        </p:tgtEl>
                                        <p:attrNameLst>
                                          <p:attrName>style.visibility</p:attrName>
                                        </p:attrNameLst>
                                      </p:cBhvr>
                                      <p:to>
                                        <p:strVal val="visible"/>
                                      </p:to>
                                    </p:set>
                                    <p:animEffect transition="in" filter="fade">
                                      <p:cBhvr>
                                        <p:cTn id="46" dur="500"/>
                                        <p:tgtEl>
                                          <p:spTgt spid="12293">
                                            <p:txEl>
                                              <p:pRg st="3" end="3"/>
                                            </p:txEl>
                                          </p:spTgt>
                                        </p:tgtEl>
                                      </p:cBhvr>
                                    </p:animEffect>
                                    <p:anim calcmode="lin" valueType="num">
                                      <p:cBhvr>
                                        <p:cTn id="47" dur="500" fill="hold"/>
                                        <p:tgtEl>
                                          <p:spTgt spid="12293">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122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9">
                                            <p:txEl>
                                              <p:pRg st="3" end="3"/>
                                            </p:txEl>
                                          </p:spTgt>
                                        </p:tgtEl>
                                        <p:attrNameLst>
                                          <p:attrName>style.visibility</p:attrName>
                                        </p:attrNameLst>
                                      </p:cBhvr>
                                      <p:to>
                                        <p:strVal val="visible"/>
                                      </p:to>
                                    </p:set>
                                    <p:anim calcmode="lin" valueType="num">
                                      <p:cBhvr additive="base">
                                        <p:cTn id="53"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2293">
                                            <p:txEl>
                                              <p:pRg st="4" end="4"/>
                                            </p:txEl>
                                          </p:spTgt>
                                        </p:tgtEl>
                                        <p:attrNameLst>
                                          <p:attrName>style.visibility</p:attrName>
                                        </p:attrNameLst>
                                      </p:cBhvr>
                                      <p:to>
                                        <p:strVal val="visible"/>
                                      </p:to>
                                    </p:set>
                                    <p:animEffect transition="in" filter="fade">
                                      <p:cBhvr>
                                        <p:cTn id="59" dur="500"/>
                                        <p:tgtEl>
                                          <p:spTgt spid="12293">
                                            <p:txEl>
                                              <p:pRg st="4" end="4"/>
                                            </p:txEl>
                                          </p:spTgt>
                                        </p:tgtEl>
                                      </p:cBhvr>
                                    </p:animEffect>
                                    <p:anim calcmode="lin" valueType="num">
                                      <p:cBhvr>
                                        <p:cTn id="60" dur="500" fill="hold"/>
                                        <p:tgtEl>
                                          <p:spTgt spid="12293">
                                            <p:txEl>
                                              <p:pRg st="4" end="4"/>
                                            </p:txEl>
                                          </p:spTgt>
                                        </p:tgtEl>
                                        <p:attrNameLst>
                                          <p:attrName>ppt_x</p:attrName>
                                        </p:attrNameLst>
                                      </p:cBhvr>
                                      <p:tavLst>
                                        <p:tav tm="0">
                                          <p:val>
                                            <p:strVal val="#ppt_x"/>
                                          </p:val>
                                        </p:tav>
                                        <p:tav tm="100000">
                                          <p:val>
                                            <p:strVal val="#ppt_x"/>
                                          </p:val>
                                        </p:tav>
                                      </p:tavLst>
                                    </p:anim>
                                    <p:anim calcmode="lin" valueType="num">
                                      <p:cBhvr>
                                        <p:cTn id="61" dur="500" fill="hold"/>
                                        <p:tgtEl>
                                          <p:spTgt spid="122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9">
                                            <p:txEl>
                                              <p:pRg st="4" end="4"/>
                                            </p:txEl>
                                          </p:spTgt>
                                        </p:tgtEl>
                                        <p:attrNameLst>
                                          <p:attrName>style.visibility</p:attrName>
                                        </p:attrNameLst>
                                      </p:cBhvr>
                                      <p:to>
                                        <p:strVal val="visible"/>
                                      </p:to>
                                    </p:set>
                                    <p:anim calcmode="lin" valueType="num">
                                      <p:cBhvr additive="base">
                                        <p:cTn id="66"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80">
                                          <p:stCondLst>
                                            <p:cond delay="0"/>
                                          </p:stCondLst>
                                        </p:cTn>
                                        <p:tgtEl>
                                          <p:spTgt spid="10"/>
                                        </p:tgtEl>
                                      </p:cBhvr>
                                    </p:animEffect>
                                    <p:anim calcmode="lin" valueType="num">
                                      <p:cBhvr>
                                        <p:cTn id="7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8" dur="26">
                                          <p:stCondLst>
                                            <p:cond delay="650"/>
                                          </p:stCondLst>
                                        </p:cTn>
                                        <p:tgtEl>
                                          <p:spTgt spid="10"/>
                                        </p:tgtEl>
                                      </p:cBhvr>
                                      <p:to x="100000" y="60000"/>
                                    </p:animScale>
                                    <p:animScale>
                                      <p:cBhvr>
                                        <p:cTn id="79" dur="166" decel="50000">
                                          <p:stCondLst>
                                            <p:cond delay="676"/>
                                          </p:stCondLst>
                                        </p:cTn>
                                        <p:tgtEl>
                                          <p:spTgt spid="10"/>
                                        </p:tgtEl>
                                      </p:cBhvr>
                                      <p:to x="100000" y="100000"/>
                                    </p:animScale>
                                    <p:animScale>
                                      <p:cBhvr>
                                        <p:cTn id="80" dur="26">
                                          <p:stCondLst>
                                            <p:cond delay="1312"/>
                                          </p:stCondLst>
                                        </p:cTn>
                                        <p:tgtEl>
                                          <p:spTgt spid="10"/>
                                        </p:tgtEl>
                                      </p:cBhvr>
                                      <p:to x="100000" y="80000"/>
                                    </p:animScale>
                                    <p:animScale>
                                      <p:cBhvr>
                                        <p:cTn id="81" dur="166" decel="50000">
                                          <p:stCondLst>
                                            <p:cond delay="1338"/>
                                          </p:stCondLst>
                                        </p:cTn>
                                        <p:tgtEl>
                                          <p:spTgt spid="10"/>
                                        </p:tgtEl>
                                      </p:cBhvr>
                                      <p:to x="100000" y="100000"/>
                                    </p:animScale>
                                    <p:animScale>
                                      <p:cBhvr>
                                        <p:cTn id="82" dur="26">
                                          <p:stCondLst>
                                            <p:cond delay="1642"/>
                                          </p:stCondLst>
                                        </p:cTn>
                                        <p:tgtEl>
                                          <p:spTgt spid="10"/>
                                        </p:tgtEl>
                                      </p:cBhvr>
                                      <p:to x="100000" y="90000"/>
                                    </p:animScale>
                                    <p:animScale>
                                      <p:cBhvr>
                                        <p:cTn id="83" dur="166" decel="50000">
                                          <p:stCondLst>
                                            <p:cond delay="1668"/>
                                          </p:stCondLst>
                                        </p:cTn>
                                        <p:tgtEl>
                                          <p:spTgt spid="10"/>
                                        </p:tgtEl>
                                      </p:cBhvr>
                                      <p:to x="100000" y="100000"/>
                                    </p:animScale>
                                    <p:animScale>
                                      <p:cBhvr>
                                        <p:cTn id="84" dur="26">
                                          <p:stCondLst>
                                            <p:cond delay="1808"/>
                                          </p:stCondLst>
                                        </p:cTn>
                                        <p:tgtEl>
                                          <p:spTgt spid="10"/>
                                        </p:tgtEl>
                                      </p:cBhvr>
                                      <p:to x="100000" y="95000"/>
                                    </p:animScale>
                                    <p:animScale>
                                      <p:cBhvr>
                                        <p:cTn id="8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971600" y="1700808"/>
            <a:ext cx="7200800" cy="3858095"/>
          </a:xfrm>
        </p:spPr>
        <p:txBody>
          <a:bodyPr/>
          <a:lstStyle/>
          <a:p>
            <a:pPr algn="just">
              <a:lnSpc>
                <a:spcPct val="125000"/>
              </a:lnSpc>
            </a:pPr>
            <a:r>
              <a:rPr lang="zh-CN" altLang="en-US" sz="2800" dirty="0">
                <a:solidFill>
                  <a:srgbClr val="002060"/>
                </a:solidFill>
                <a:latin typeface="华康俪金黑W8(P)" pitchFamily="34" charset="-122"/>
                <a:ea typeface="华康俪金黑W8(P)" pitchFamily="34" charset="-122"/>
              </a:rPr>
              <a:t>计算机通信具有突发性</a:t>
            </a:r>
          </a:p>
          <a:p>
            <a:pPr algn="just">
              <a:lnSpc>
                <a:spcPct val="125000"/>
              </a:lnSpc>
            </a:pPr>
            <a:r>
              <a:rPr lang="zh-CN" altLang="en-US" sz="2800" dirty="0" smtClean="0">
                <a:solidFill>
                  <a:srgbClr val="002060"/>
                </a:solidFill>
                <a:latin typeface="华康俪金黑W8(P)" pitchFamily="34" charset="-122"/>
                <a:ea typeface="华康俪金黑W8(P)" pitchFamily="34" charset="-122"/>
              </a:rPr>
              <a:t>使用的是广播信道</a:t>
            </a:r>
            <a:endParaRPr lang="zh-CN" altLang="en-US" sz="2800" dirty="0">
              <a:solidFill>
                <a:srgbClr val="002060"/>
              </a:solidFill>
              <a:latin typeface="华康俪金黑W8(P)" pitchFamily="34" charset="-122"/>
              <a:ea typeface="华康俪金黑W8(P)" pitchFamily="34" charset="-122"/>
            </a:endParaRPr>
          </a:p>
          <a:p>
            <a:pPr algn="just">
              <a:lnSpc>
                <a:spcPct val="125000"/>
              </a:lnSpc>
            </a:pPr>
            <a:r>
              <a:rPr lang="zh-CN" altLang="en-US" sz="2800" dirty="0">
                <a:solidFill>
                  <a:srgbClr val="002060"/>
                </a:solidFill>
                <a:latin typeface="华康俪金黑W8(P)" pitchFamily="34" charset="-122"/>
                <a:ea typeface="华康俪金黑W8(P)" pitchFamily="34" charset="-122"/>
              </a:rPr>
              <a:t>能进行冲突检测</a:t>
            </a:r>
          </a:p>
          <a:p>
            <a:pPr algn="just">
              <a:lnSpc>
                <a:spcPct val="125000"/>
              </a:lnSpc>
            </a:pPr>
            <a:r>
              <a:rPr lang="zh-CN" altLang="en-US" sz="2800" dirty="0">
                <a:solidFill>
                  <a:srgbClr val="002060"/>
                </a:solidFill>
                <a:latin typeface="华康俪金黑W8(P)" pitchFamily="34" charset="-122"/>
                <a:ea typeface="华康俪金黑W8(P)" pitchFamily="34" charset="-122"/>
              </a:rPr>
              <a:t>站点间距离比较近</a:t>
            </a:r>
          </a:p>
          <a:p>
            <a:pPr algn="just">
              <a:lnSpc>
                <a:spcPct val="125000"/>
              </a:lnSpc>
            </a:pPr>
            <a:r>
              <a:rPr lang="zh-CN" altLang="en-US" sz="2800" dirty="0">
                <a:solidFill>
                  <a:srgbClr val="002060"/>
                </a:solidFill>
                <a:latin typeface="华康俪金黑W8(P)" pitchFamily="34" charset="-122"/>
                <a:ea typeface="华康俪金黑W8(P)" pitchFamily="34" charset="-122"/>
              </a:rPr>
              <a:t>需要较高的性价比</a:t>
            </a:r>
          </a:p>
        </p:txBody>
      </p:sp>
      <p:sp>
        <p:nvSpPr>
          <p:cNvPr id="12292" name="Rectangle 2"/>
          <p:cNvSpPr>
            <a:spLocks noGrp="1" noChangeArrowheads="1"/>
          </p:cNvSpPr>
          <p:nvPr>
            <p:ph type="title"/>
          </p:nvPr>
        </p:nvSpPr>
        <p:spPr/>
        <p:txBody>
          <a:bodyPr/>
          <a:lstStyle/>
          <a:p>
            <a:r>
              <a:rPr lang="zh-CN" altLang="en-US" dirty="0">
                <a:solidFill>
                  <a:schemeClr val="tx1"/>
                </a:solidFill>
              </a:rPr>
              <a:t>课后思考</a:t>
            </a:r>
            <a:r>
              <a:rPr lang="en-US" altLang="zh-CN" dirty="0">
                <a:solidFill>
                  <a:schemeClr val="tx1"/>
                </a:solidFill>
              </a:rPr>
              <a:t>&amp;</a:t>
            </a:r>
            <a:r>
              <a:rPr lang="zh-CN" altLang="en-US" dirty="0">
                <a:solidFill>
                  <a:schemeClr val="tx1"/>
                </a:solidFill>
              </a:rPr>
              <a:t>课前</a:t>
            </a:r>
            <a:r>
              <a:rPr lang="zh-CN" altLang="en-US" dirty="0" smtClean="0">
                <a:solidFill>
                  <a:schemeClr val="tx1"/>
                </a:solidFill>
              </a:rPr>
              <a:t>预习       </a:t>
            </a:r>
          </a:p>
        </p:txBody>
      </p:sp>
      <p:grpSp>
        <p:nvGrpSpPr>
          <p:cNvPr id="3" name="组合 2"/>
          <p:cNvGrpSpPr/>
          <p:nvPr/>
        </p:nvGrpSpPr>
        <p:grpSpPr>
          <a:xfrm>
            <a:off x="4644008" y="1571027"/>
            <a:ext cx="4171877" cy="1569941"/>
            <a:chOff x="5191184" y="1095517"/>
            <a:chExt cx="4171877" cy="1569941"/>
          </a:xfrm>
        </p:grpSpPr>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05063">
              <a:off x="5191184" y="1095517"/>
              <a:ext cx="4171877" cy="1569941"/>
            </a:xfrm>
            <a:prstGeom prst="rect">
              <a:avLst/>
            </a:prstGeom>
          </p:spPr>
        </p:pic>
        <p:sp>
          <p:nvSpPr>
            <p:cNvPr id="71" name="TextBox 70"/>
            <p:cNvSpPr txBox="1"/>
            <p:nvPr/>
          </p:nvSpPr>
          <p:spPr>
            <a:xfrm rot="20626868">
              <a:off x="5503237" y="1742597"/>
              <a:ext cx="3462234"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defRPr/>
              </a:pPr>
              <a:r>
                <a:rPr lang="zh-CN" altLang="en-US" sz="3200" dirty="0" smtClean="0">
                  <a:solidFill>
                    <a:srgbClr val="503D00"/>
                  </a:solidFill>
                  <a:effectLst>
                    <a:outerShdw blurRad="38100" dist="38100" dir="2700000" algn="tl">
                      <a:srgbClr val="000000">
                        <a:alpha val="43137"/>
                      </a:srgbClr>
                    </a:outerShdw>
                  </a:effectLst>
                  <a:latin typeface="微软雅黑" panose="020B0503020204020204" pitchFamily="34" charset="-122"/>
                  <a:cs typeface="Times New Roman" pitchFamily="18" charset="0"/>
                </a:rPr>
                <a:t>如何改进</a:t>
              </a:r>
              <a:r>
                <a:rPr lang="en-US" altLang="zh-CN" sz="3200" dirty="0" smtClean="0">
                  <a:solidFill>
                    <a:srgbClr val="503D00"/>
                  </a:solidFill>
                  <a:effectLst>
                    <a:outerShdw blurRad="38100" dist="38100" dir="2700000" algn="tl">
                      <a:srgbClr val="000000">
                        <a:alpha val="43137"/>
                      </a:srgbClr>
                    </a:outerShdw>
                  </a:effectLst>
                  <a:latin typeface="微软雅黑" panose="020B0503020204020204" pitchFamily="34" charset="-122"/>
                  <a:cs typeface="Times New Roman" pitchFamily="18" charset="0"/>
                </a:rPr>
                <a:t>CSMA?</a:t>
              </a:r>
              <a:endParaRPr lang="zh-CN" altLang="en-US" sz="3200" dirty="0">
                <a:solidFill>
                  <a:srgbClr val="503D00"/>
                </a:solidFill>
                <a:effectLst>
                  <a:outerShdw blurRad="38100" dist="38100" dir="2700000" algn="tl">
                    <a:srgbClr val="000000">
                      <a:alpha val="43137"/>
                    </a:srgbClr>
                  </a:outerShdw>
                </a:effectLst>
                <a:latin typeface="微软雅黑" panose="020B0503020204020204" pitchFamily="34" charset="-122"/>
                <a:cs typeface="Times New Roman" pitchFamily="18" charset="0"/>
              </a:endParaRPr>
            </a:p>
          </p:txBody>
        </p:sp>
      </p:grpSp>
      <p:grpSp>
        <p:nvGrpSpPr>
          <p:cNvPr id="5" name="组合 4"/>
          <p:cNvGrpSpPr/>
          <p:nvPr/>
        </p:nvGrpSpPr>
        <p:grpSpPr>
          <a:xfrm>
            <a:off x="-2772816" y="4077072"/>
            <a:ext cx="14689632" cy="2160240"/>
            <a:chOff x="-2283750" y="4005064"/>
            <a:chExt cx="14689632" cy="2160240"/>
          </a:xfrm>
        </p:grpSpPr>
        <p:pic>
          <p:nvPicPr>
            <p:cNvPr id="74" name="图片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750" y="4005064"/>
              <a:ext cx="14689632"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20706" y="4318064"/>
              <a:ext cx="6393722" cy="1631216"/>
            </a:xfrm>
            <a:prstGeom prst="rect">
              <a:avLst/>
            </a:prstGeom>
          </p:spPr>
          <p:txBody>
            <a:bodyPr wrap="square">
              <a:spAutoFit/>
            </a:bodyPr>
            <a:lstStyle/>
            <a:p>
              <a:pPr>
                <a:defRPr/>
              </a:pPr>
              <a:r>
                <a:rPr lang="zh-CN" altLang="en-US" sz="36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思路：</a:t>
              </a:r>
              <a:endParaRPr lang="zh-CN" altLang="en-US" sz="36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sz="32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a:t>
              </a:r>
              <a:r>
                <a:rPr lang="zh-CN" altLang="en-US" sz="32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时候最容易发生冲突？如何</a:t>
              </a:r>
              <a:r>
                <a:rPr lang="zh-CN" altLang="en-US" sz="32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尽</a:t>
              </a:r>
              <a:r>
                <a:rPr lang="zh-CN" altLang="en-US" sz="32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量</a:t>
              </a:r>
              <a:r>
                <a:rPr lang="zh-CN" altLang="en-US" sz="3200"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避免冲突？</a:t>
              </a:r>
              <a:endParaRPr lang="zh-CN" altLang="en-US" sz="32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11" name="TextBox 10"/>
          <p:cNvSpPr txBox="1"/>
          <p:nvPr/>
        </p:nvSpPr>
        <p:spPr>
          <a:xfrm>
            <a:off x="1979712" y="2583329"/>
            <a:ext cx="720080" cy="1323439"/>
          </a:xfrm>
          <a:prstGeom prst="rect">
            <a:avLst/>
          </a:prstGeom>
          <a:noFill/>
          <a:effectLst>
            <a:outerShdw blurRad="50800" dist="63500" dir="2700000" algn="ctr" rotWithShape="0">
              <a:srgbClr val="000000">
                <a:alpha val="43137"/>
              </a:srgbClr>
            </a:outerShdw>
          </a:effectLst>
        </p:spPr>
        <p:txBody>
          <a:bodyPr wrap="square" rtlCol="0">
            <a:spAutoFit/>
          </a:bodyPr>
          <a:lstStyle/>
          <a:p>
            <a:r>
              <a:rPr lang="en-US" altLang="zh-CN" sz="8000" b="1" dirty="0" smtClean="0">
                <a:solidFill>
                  <a:srgbClr val="FF0000"/>
                </a:solidFill>
              </a:rPr>
              <a:t>X</a:t>
            </a:r>
            <a:endParaRPr lang="zh-CN" altLang="en-US" sz="8000" b="1" dirty="0">
              <a:solidFill>
                <a:srgbClr val="FF0000"/>
              </a:solidFill>
            </a:endParaRPr>
          </a:p>
        </p:txBody>
      </p:sp>
    </p:spTree>
    <p:custDataLst>
      <p:tags r:id="rId1"/>
    </p:custDataLst>
    <p:extLst>
      <p:ext uri="{BB962C8B-B14F-4D97-AF65-F5344CB8AC3E}">
        <p14:creationId xmlns:p14="http://schemas.microsoft.com/office/powerpoint/2010/main" val="3358824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0"/>
            <a:ext cx="9144001" cy="6870394"/>
            <a:chOff x="0" y="0"/>
            <a:chExt cx="9144001" cy="6870394"/>
          </a:xfrm>
        </p:grpSpPr>
        <p:sp>
          <p:nvSpPr>
            <p:cNvPr id="6" name="矩形 5"/>
            <p:cNvSpPr/>
            <p:nvPr/>
          </p:nvSpPr>
          <p:spPr>
            <a:xfrm>
              <a:off x="1" y="6681754"/>
              <a:ext cx="9144000" cy="18864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3657072"/>
              <a:ext cx="9144001" cy="302433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0"/>
              <a:ext cx="9144000" cy="4221088"/>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grpSp>
      <p:sp>
        <p:nvSpPr>
          <p:cNvPr id="19" name="标题 1"/>
          <p:cNvSpPr txBox="1">
            <a:spLocks noChangeArrowheads="1"/>
          </p:cNvSpPr>
          <p:nvPr/>
        </p:nvSpPr>
        <p:spPr>
          <a:xfrm>
            <a:off x="2" y="1159507"/>
            <a:ext cx="9144000" cy="291756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2000" dirty="0">
                <a:solidFill>
                  <a:schemeClr val="bg1"/>
                </a:solidFill>
                <a:effectLst>
                  <a:reflection blurRad="6350" stA="55000" endA="300" endPos="45500" dir="5400000" sy="-100000" algn="bl" rotWithShape="0"/>
                </a:effectLst>
                <a:latin typeface="华康俪金黑W8(P)" pitchFamily="34" charset="-122"/>
                <a:ea typeface="华康俪金黑W8(P)" pitchFamily="34" charset="-122"/>
                <a:sym typeface="Impact" pitchFamily="34" charset="0"/>
              </a:rPr>
              <a:t>下课</a:t>
            </a:r>
            <a:endParaRPr lang="zh-CN" altLang="en-US" sz="12000" dirty="0">
              <a:solidFill>
                <a:schemeClr val="bg1"/>
              </a:solidFill>
              <a:effectLst>
                <a:reflection blurRad="6350" stA="55000" endA="300" endPos="45500" dir="5400000" sy="-100000" algn="bl" rotWithShape="0"/>
              </a:effectLst>
              <a:latin typeface="华康俪金黑W8(P)" pitchFamily="34" charset="-122"/>
              <a:ea typeface="华康俪金黑W8(P)" pitchFamily="34" charset="-122"/>
            </a:endParaRPr>
          </a:p>
        </p:txBody>
      </p:sp>
    </p:spTree>
    <p:extLst>
      <p:ext uri="{BB962C8B-B14F-4D97-AF65-F5344CB8AC3E}">
        <p14:creationId xmlns:p14="http://schemas.microsoft.com/office/powerpoint/2010/main" val="2658892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华康俪金黑W8(P)" pitchFamily="34" charset="-122"/>
                <a:ea typeface="华康俪金黑W8(P)" pitchFamily="34" charset="-122"/>
              </a:rPr>
              <a:t>本次授课内容</a:t>
            </a:r>
            <a:endParaRPr lang="zh-CN" altLang="en-US" dirty="0">
              <a:latin typeface="华康俪金黑W8(P)" pitchFamily="34" charset="-122"/>
              <a:ea typeface="华康俪金黑W8(P)" pitchFamily="34" charset="-122"/>
            </a:endParaRPr>
          </a:p>
        </p:txBody>
      </p:sp>
      <p:grpSp>
        <p:nvGrpSpPr>
          <p:cNvPr id="62" name="组合 61"/>
          <p:cNvGrpSpPr/>
          <p:nvPr/>
        </p:nvGrpSpPr>
        <p:grpSpPr>
          <a:xfrm>
            <a:off x="179512" y="2204864"/>
            <a:ext cx="2666004" cy="3905916"/>
            <a:chOff x="-36512" y="2199813"/>
            <a:chExt cx="3563399" cy="5045611"/>
          </a:xfrm>
        </p:grpSpPr>
        <p:sp>
          <p:nvSpPr>
            <p:cNvPr id="34" name="Rectangle 23"/>
            <p:cNvSpPr>
              <a:spLocks noChangeArrowheads="1"/>
            </p:cNvSpPr>
            <p:nvPr/>
          </p:nvSpPr>
          <p:spPr bwMode="auto">
            <a:xfrm>
              <a:off x="167055" y="2271821"/>
              <a:ext cx="3359832" cy="497360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zh-CN" altLang="zh-CN" sz="1600">
                <a:latin typeface="华康俪金黑W8(P)" pitchFamily="34" charset="-122"/>
                <a:ea typeface="华康俪金黑W8(P)" pitchFamily="34" charset="-122"/>
              </a:endParaRPr>
            </a:p>
          </p:txBody>
        </p:sp>
        <p:sp>
          <p:nvSpPr>
            <p:cNvPr id="35" name="Rectangle 24"/>
            <p:cNvSpPr>
              <a:spLocks noChangeArrowheads="1"/>
            </p:cNvSpPr>
            <p:nvPr/>
          </p:nvSpPr>
          <p:spPr bwMode="auto">
            <a:xfrm>
              <a:off x="107505" y="2349608"/>
              <a:ext cx="3317242" cy="4863577"/>
            </a:xfrm>
            <a:prstGeom prst="rect">
              <a:avLst/>
            </a:prstGeom>
            <a:solidFill>
              <a:srgbClr val="FFFFFF"/>
            </a:solidFill>
            <a:ln w="381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zh-CN" sz="1600" b="0" i="0" u="none" strike="noStrike" kern="0" cap="none" spc="0" normalizeH="0" baseline="0" noProof="0" smtClean="0">
                <a:ln>
                  <a:noFill/>
                </a:ln>
                <a:solidFill>
                  <a:sysClr val="windowText" lastClr="000000"/>
                </a:solidFill>
                <a:effectLst/>
                <a:uLnTx/>
                <a:uFillTx/>
                <a:latin typeface="华康俪金黑W8(P)" pitchFamily="34" charset="-122"/>
                <a:ea typeface="华康俪金黑W8(P)" pitchFamily="34" charset="-122"/>
              </a:endParaRPr>
            </a:p>
          </p:txBody>
        </p:sp>
        <p:sp>
          <p:nvSpPr>
            <p:cNvPr id="36" name="Line 53"/>
            <p:cNvSpPr>
              <a:spLocks noChangeShapeType="1"/>
            </p:cNvSpPr>
            <p:nvPr/>
          </p:nvSpPr>
          <p:spPr bwMode="auto">
            <a:xfrm>
              <a:off x="85239" y="5181223"/>
              <a:ext cx="33290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37" name="Line 54"/>
            <p:cNvSpPr>
              <a:spLocks noChangeShapeType="1"/>
            </p:cNvSpPr>
            <p:nvPr/>
          </p:nvSpPr>
          <p:spPr bwMode="auto">
            <a:xfrm>
              <a:off x="101114" y="4173111"/>
              <a:ext cx="33290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38" name="Line 56"/>
            <p:cNvSpPr>
              <a:spLocks noChangeShapeType="1"/>
            </p:cNvSpPr>
            <p:nvPr/>
          </p:nvSpPr>
          <p:spPr bwMode="auto">
            <a:xfrm>
              <a:off x="104289" y="6189335"/>
              <a:ext cx="33290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39" name="Line 57"/>
            <p:cNvSpPr>
              <a:spLocks noChangeShapeType="1"/>
            </p:cNvSpPr>
            <p:nvPr/>
          </p:nvSpPr>
          <p:spPr bwMode="auto">
            <a:xfrm>
              <a:off x="107464" y="3263067"/>
              <a:ext cx="33290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华康俪金黑W8(P)" pitchFamily="34" charset="-122"/>
                <a:ea typeface="华康俪金黑W8(P)" pitchFamily="34" charset="-122"/>
              </a:endParaRPr>
            </a:p>
          </p:txBody>
        </p:sp>
        <p:sp>
          <p:nvSpPr>
            <p:cNvPr id="40" name="矩形 39"/>
            <p:cNvSpPr/>
            <p:nvPr/>
          </p:nvSpPr>
          <p:spPr>
            <a:xfrm>
              <a:off x="20767" y="6117327"/>
              <a:ext cx="3386630" cy="1089645"/>
            </a:xfrm>
            <a:prstGeom prst="rect">
              <a:avLst/>
            </a:prstGeom>
            <a:noFill/>
          </p:spPr>
          <p:txBody>
            <a:bodyPr wrap="square" lIns="103840" tIns="51920" rIns="103840" bIns="51920">
              <a:spAutoFit/>
              <a:scene3d>
                <a:camera prst="orthographicFront"/>
                <a:lightRig rig="soft" dir="tl">
                  <a:rot lat="0" lon="0" rev="0"/>
                </a:lightRig>
              </a:scene3d>
              <a:sp3d contourW="31750" prstMaterial="matte">
                <a:bevelT w="25400" h="55880" prst="artDeco"/>
                <a:contourClr>
                  <a:schemeClr val="accent2">
                    <a:tint val="20000"/>
                  </a:schemeClr>
                </a:contourClr>
              </a:sp3d>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0" i="0" u="none" strike="noStrike" kern="0" cap="none" spc="0" normalizeH="0" baseline="0" noProof="0" dirty="0" smtClean="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rPr>
                <a:t>物理层</a:t>
              </a:r>
              <a:endParaRPr kumimoji="0" lang="en-US" altLang="zh-CN" sz="3200" b="0" i="0" u="none" strike="noStrike" kern="0" cap="none" spc="0" normalizeH="0" baseline="0" noProof="0" dirty="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endParaRPr>
            </a:p>
          </p:txBody>
        </p:sp>
        <p:sp>
          <p:nvSpPr>
            <p:cNvPr id="41" name="矩形 40"/>
            <p:cNvSpPr/>
            <p:nvPr/>
          </p:nvSpPr>
          <p:spPr>
            <a:xfrm>
              <a:off x="-36512" y="5109215"/>
              <a:ext cx="3483688" cy="1089645"/>
            </a:xfrm>
            <a:prstGeom prst="rect">
              <a:avLst/>
            </a:prstGeom>
            <a:noFill/>
          </p:spPr>
          <p:txBody>
            <a:bodyPr wrap="square" lIns="103840" tIns="51920" rIns="103840" bIns="51920">
              <a:spAutoFit/>
              <a:scene3d>
                <a:camera prst="orthographicFront"/>
                <a:lightRig rig="soft" dir="tl">
                  <a:rot lat="0" lon="0" rev="0"/>
                </a:lightRig>
              </a:scene3d>
              <a:sp3d contourW="31750" prstMaterial="matte">
                <a:bevelT w="25400" h="55880" prst="artDeco"/>
                <a:contourClr>
                  <a:schemeClr val="accent2">
                    <a:tint val="20000"/>
                  </a:schemeClr>
                </a:contourClr>
              </a:sp3d>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0" i="0" u="none" strike="noStrike" kern="0" cap="none" spc="0" normalizeH="0" baseline="0" noProof="0" dirty="0" smtClean="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rPr>
                <a:t>数据链路层</a:t>
              </a:r>
              <a:endParaRPr kumimoji="0" lang="en-US" altLang="zh-CN" sz="3200" b="0" i="0" u="none" strike="noStrike" kern="0" cap="none" spc="0" normalizeH="0" baseline="0" noProof="0" dirty="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endParaRPr>
            </a:p>
          </p:txBody>
        </p:sp>
        <p:sp>
          <p:nvSpPr>
            <p:cNvPr id="42" name="矩形 41"/>
            <p:cNvSpPr/>
            <p:nvPr/>
          </p:nvSpPr>
          <p:spPr>
            <a:xfrm>
              <a:off x="48631" y="4101102"/>
              <a:ext cx="3386630" cy="1089645"/>
            </a:xfrm>
            <a:prstGeom prst="rect">
              <a:avLst/>
            </a:prstGeom>
            <a:noFill/>
          </p:spPr>
          <p:txBody>
            <a:bodyPr wrap="square" lIns="103840" tIns="51920" rIns="103840" bIns="51920">
              <a:spAutoFit/>
              <a:scene3d>
                <a:camera prst="orthographicFront"/>
                <a:lightRig rig="soft" dir="tl">
                  <a:rot lat="0" lon="0" rev="0"/>
                </a:lightRig>
              </a:scene3d>
              <a:sp3d contourW="31750" prstMaterial="matte">
                <a:bevelT w="25400" h="55880" prst="artDeco"/>
                <a:contourClr>
                  <a:schemeClr val="accent2">
                    <a:tint val="20000"/>
                  </a:schemeClr>
                </a:contourClr>
              </a:sp3d>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0" i="0" u="none" strike="noStrike" kern="0" cap="none" spc="0" normalizeH="0" baseline="0" noProof="0" dirty="0" smtClean="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rPr>
                <a:t>网络层</a:t>
              </a:r>
              <a:endParaRPr kumimoji="0" lang="en-US" altLang="zh-CN" sz="3200" b="0" i="0" u="none" strike="noStrike" kern="0" cap="none" spc="0" normalizeH="0" baseline="0" noProof="0" dirty="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endParaRPr>
            </a:p>
          </p:txBody>
        </p:sp>
        <p:sp>
          <p:nvSpPr>
            <p:cNvPr id="43" name="矩形 42"/>
            <p:cNvSpPr/>
            <p:nvPr/>
          </p:nvSpPr>
          <p:spPr>
            <a:xfrm>
              <a:off x="48631" y="3135917"/>
              <a:ext cx="3386630" cy="1089645"/>
            </a:xfrm>
            <a:prstGeom prst="rect">
              <a:avLst/>
            </a:prstGeom>
            <a:noFill/>
          </p:spPr>
          <p:txBody>
            <a:bodyPr wrap="square" lIns="103840" tIns="51920" rIns="103840" bIns="51920">
              <a:spAutoFit/>
              <a:scene3d>
                <a:camera prst="orthographicFront"/>
                <a:lightRig rig="soft" dir="tl">
                  <a:rot lat="0" lon="0" rev="0"/>
                </a:lightRig>
              </a:scene3d>
              <a:sp3d contourW="31750" prstMaterial="matte">
                <a:bevelT w="25400" h="55880" prst="artDeco"/>
                <a:contourClr>
                  <a:schemeClr val="accent2">
                    <a:tint val="20000"/>
                  </a:schemeClr>
                </a:contourClr>
              </a:sp3d>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0" i="0" u="none" strike="noStrike" kern="0" cap="none" spc="0" normalizeH="0" baseline="0" noProof="0" dirty="0" smtClean="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rPr>
                <a:t>运输层</a:t>
              </a:r>
              <a:endParaRPr kumimoji="0" lang="en-US" altLang="zh-CN" sz="3200" b="0" i="0" u="none" strike="noStrike" kern="0" cap="none" spc="0" normalizeH="0" baseline="0" noProof="0" dirty="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endParaRPr>
            </a:p>
          </p:txBody>
        </p:sp>
        <p:sp>
          <p:nvSpPr>
            <p:cNvPr id="44" name="矩形 43"/>
            <p:cNvSpPr/>
            <p:nvPr/>
          </p:nvSpPr>
          <p:spPr>
            <a:xfrm>
              <a:off x="92775" y="2199813"/>
              <a:ext cx="3386630" cy="1089645"/>
            </a:xfrm>
            <a:prstGeom prst="rect">
              <a:avLst/>
            </a:prstGeom>
            <a:noFill/>
          </p:spPr>
          <p:txBody>
            <a:bodyPr wrap="square" lIns="103840" tIns="51920" rIns="103840" bIns="51920">
              <a:spAutoFit/>
              <a:scene3d>
                <a:camera prst="orthographicFront"/>
                <a:lightRig rig="soft" dir="tl">
                  <a:rot lat="0" lon="0" rev="0"/>
                </a:lightRig>
              </a:scene3d>
              <a:sp3d contourW="31750" prstMaterial="matte">
                <a:bevelT w="25400" h="55880" prst="artDeco"/>
                <a:contourClr>
                  <a:schemeClr val="accent2">
                    <a:tint val="20000"/>
                  </a:schemeClr>
                </a:contourClr>
              </a:sp3d>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0" i="0" u="none" strike="noStrike" kern="0" cap="none" spc="0" normalizeH="0" baseline="0" noProof="0" dirty="0" smtClean="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rPr>
                <a:t>应用层</a:t>
              </a:r>
              <a:endParaRPr kumimoji="0" lang="en-US" altLang="zh-CN" sz="3200" b="0" i="0" u="none" strike="noStrike" kern="0" cap="none" spc="0" normalizeH="0" baseline="0" noProof="0" dirty="0">
                <a:ln w="11430"/>
                <a:solidFill>
                  <a:sysClr val="windowText" lastClr="000000">
                    <a:lumMod val="85000"/>
                    <a:lumOff val="15000"/>
                  </a:sysClr>
                </a:solidFill>
                <a:effectLst>
                  <a:outerShdw blurRad="76200" dist="19050" dir="5400000" algn="tl" rotWithShape="0">
                    <a:srgbClr val="000000">
                      <a:alpha val="95000"/>
                    </a:srgbClr>
                  </a:outerShdw>
                </a:effectLst>
                <a:uLnTx/>
                <a:uFillTx/>
                <a:latin typeface="华康俪金黑W8(P)" pitchFamily="34" charset="-122"/>
                <a:ea typeface="华康俪金黑W8(P)" pitchFamily="34" charset="-122"/>
              </a:endParaRPr>
            </a:p>
          </p:txBody>
        </p:sp>
      </p:grpSp>
      <p:grpSp>
        <p:nvGrpSpPr>
          <p:cNvPr id="45" name="组合 44"/>
          <p:cNvGrpSpPr/>
          <p:nvPr/>
        </p:nvGrpSpPr>
        <p:grpSpPr>
          <a:xfrm>
            <a:off x="3402619" y="4562083"/>
            <a:ext cx="1927597" cy="787450"/>
            <a:chOff x="7001670" y="4904624"/>
            <a:chExt cx="5072098" cy="2507072"/>
          </a:xfrm>
        </p:grpSpPr>
        <p:sp>
          <p:nvSpPr>
            <p:cNvPr id="46" name="AutoShape 4"/>
            <p:cNvSpPr>
              <a:spLocks noChangeArrowheads="1"/>
            </p:cNvSpPr>
            <p:nvPr>
              <p:custDataLst>
                <p:tags r:id="rId4"/>
              </p:custDataLst>
            </p:nvPr>
          </p:nvSpPr>
          <p:spPr bwMode="white">
            <a:xfrm>
              <a:off x="7001670" y="4904624"/>
              <a:ext cx="5072098" cy="2507072"/>
            </a:xfrm>
            <a:prstGeom prst="roundRect">
              <a:avLst>
                <a:gd name="adj" fmla="val 7012"/>
              </a:avLst>
            </a:prstGeom>
            <a:solidFill>
              <a:srgbClr val="FF0000">
                <a:alpha val="60000"/>
              </a:srgb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47" name="TextBox 46"/>
            <p:cNvSpPr txBox="1"/>
            <p:nvPr/>
          </p:nvSpPr>
          <p:spPr>
            <a:xfrm>
              <a:off x="7055475" y="4940327"/>
              <a:ext cx="4857783" cy="232173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多址接入</a:t>
              </a:r>
            </a:p>
          </p:txBody>
        </p:sp>
      </p:grpSp>
      <p:sp>
        <p:nvSpPr>
          <p:cNvPr id="48" name="右箭头 47"/>
          <p:cNvSpPr/>
          <p:nvPr/>
        </p:nvSpPr>
        <p:spPr>
          <a:xfrm>
            <a:off x="2915816" y="4755375"/>
            <a:ext cx="432048" cy="348785"/>
          </a:xfrm>
          <a:prstGeom prst="rightArrow">
            <a:avLst/>
          </a:prstGeom>
          <a:solidFill>
            <a:srgbClr val="C00000"/>
          </a:solidFill>
          <a:ln w="19050" cap="flat" cmpd="sng" algn="ctr">
            <a:solidFill>
              <a:srgbClr val="FFFF00"/>
            </a:solidFill>
            <a:prstDash val="solid"/>
          </a:ln>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50" name="右箭头 49"/>
          <p:cNvSpPr/>
          <p:nvPr/>
        </p:nvSpPr>
        <p:spPr>
          <a:xfrm>
            <a:off x="5415847" y="4783206"/>
            <a:ext cx="433545" cy="346331"/>
          </a:xfrm>
          <a:prstGeom prst="rightArrow">
            <a:avLst/>
          </a:prstGeom>
          <a:solidFill>
            <a:srgbClr val="C00000"/>
          </a:solidFill>
          <a:ln w="19050" cap="flat" cmpd="sng" algn="ctr">
            <a:solidFill>
              <a:srgbClr val="FFFF00"/>
            </a:solidFill>
            <a:prstDash val="solid"/>
          </a:ln>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nvGrpSpPr>
          <p:cNvPr id="51" name="组合 50"/>
          <p:cNvGrpSpPr/>
          <p:nvPr/>
        </p:nvGrpSpPr>
        <p:grpSpPr>
          <a:xfrm>
            <a:off x="6225721" y="2725871"/>
            <a:ext cx="2324707" cy="732508"/>
            <a:chOff x="7001670" y="5322101"/>
            <a:chExt cx="5072098" cy="2402450"/>
          </a:xfrm>
        </p:grpSpPr>
        <p:sp>
          <p:nvSpPr>
            <p:cNvPr id="52" name="AutoShape 4"/>
            <p:cNvSpPr>
              <a:spLocks noChangeArrowheads="1"/>
            </p:cNvSpPr>
            <p:nvPr>
              <p:custDataLst>
                <p:tags r:id="rId3"/>
              </p:custDataLst>
            </p:nvPr>
          </p:nvSpPr>
          <p:spPr bwMode="white">
            <a:xfrm>
              <a:off x="7001670" y="5500699"/>
              <a:ext cx="5072098" cy="2143140"/>
            </a:xfrm>
            <a:prstGeom prst="roundRect">
              <a:avLst>
                <a:gd name="adj" fmla="val 7012"/>
              </a:avLst>
            </a:prstGeom>
            <a:solidFill>
              <a:sysClr val="window" lastClr="FFFFFF">
                <a:alpha val="60000"/>
              </a:sys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3" name="TextBox 52"/>
            <p:cNvSpPr txBox="1"/>
            <p:nvPr/>
          </p:nvSpPr>
          <p:spPr>
            <a:xfrm>
              <a:off x="7073109" y="5322101"/>
              <a:ext cx="4857784"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lang="zh-CN" altLang="en-US" sz="3200" b="1" kern="0" dirty="0" smtClean="0">
                  <a:ln w="11430"/>
                  <a:solidFill>
                    <a:srgbClr val="002060"/>
                  </a:solidFill>
                  <a:effectLst>
                    <a:outerShdw blurRad="76200" dist="50800" dir="5400000" algn="tl" rotWithShape="0">
                      <a:srgbClr val="000000">
                        <a:alpha val="65000"/>
                      </a:srgbClr>
                    </a:outerShdw>
                  </a:effectLst>
                  <a:latin typeface="华康俪金黑W8(P)" pitchFamily="34" charset="-122"/>
                  <a:ea typeface="华康俪金黑W8(P)" pitchFamily="34" charset="-122"/>
                </a:rPr>
                <a:t>信道划分</a:t>
              </a:r>
              <a:endPar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endParaRPr>
            </a:p>
          </p:txBody>
        </p:sp>
      </p:grpSp>
      <p:grpSp>
        <p:nvGrpSpPr>
          <p:cNvPr id="54" name="组合 53"/>
          <p:cNvGrpSpPr/>
          <p:nvPr/>
        </p:nvGrpSpPr>
        <p:grpSpPr>
          <a:xfrm>
            <a:off x="6212221" y="5097365"/>
            <a:ext cx="2320219" cy="732508"/>
            <a:chOff x="7001670" y="5322101"/>
            <a:chExt cx="5072098" cy="2402450"/>
          </a:xfrm>
        </p:grpSpPr>
        <p:sp>
          <p:nvSpPr>
            <p:cNvPr id="55" name="AutoShape 4"/>
            <p:cNvSpPr>
              <a:spLocks noChangeArrowheads="1"/>
            </p:cNvSpPr>
            <p:nvPr>
              <p:custDataLst>
                <p:tags r:id="rId2"/>
              </p:custDataLst>
            </p:nvPr>
          </p:nvSpPr>
          <p:spPr bwMode="white">
            <a:xfrm>
              <a:off x="7001670" y="5500699"/>
              <a:ext cx="5072098" cy="2143140"/>
            </a:xfrm>
            <a:prstGeom prst="roundRect">
              <a:avLst>
                <a:gd name="adj" fmla="val 7012"/>
              </a:avLst>
            </a:prstGeom>
            <a:solidFill>
              <a:sysClr val="window" lastClr="FFFFFF">
                <a:alpha val="60000"/>
              </a:sys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6" name="TextBox 55"/>
            <p:cNvSpPr txBox="1"/>
            <p:nvPr/>
          </p:nvSpPr>
          <p:spPr>
            <a:xfrm>
              <a:off x="7073110" y="5322101"/>
              <a:ext cx="4857785"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CSMA/CA</a:t>
              </a:r>
              <a:endPar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endParaRPr>
            </a:p>
          </p:txBody>
        </p:sp>
      </p:grpSp>
      <p:grpSp>
        <p:nvGrpSpPr>
          <p:cNvPr id="57" name="组合 56"/>
          <p:cNvGrpSpPr/>
          <p:nvPr/>
        </p:nvGrpSpPr>
        <p:grpSpPr>
          <a:xfrm>
            <a:off x="6230834" y="3923841"/>
            <a:ext cx="2320219" cy="732508"/>
            <a:chOff x="7001670" y="5322101"/>
            <a:chExt cx="5072098" cy="2402449"/>
          </a:xfrm>
        </p:grpSpPr>
        <p:sp>
          <p:nvSpPr>
            <p:cNvPr id="58" name="AutoShape 4"/>
            <p:cNvSpPr>
              <a:spLocks noChangeArrowheads="1"/>
            </p:cNvSpPr>
            <p:nvPr>
              <p:custDataLst>
                <p:tags r:id="rId1"/>
              </p:custDataLst>
            </p:nvPr>
          </p:nvSpPr>
          <p:spPr bwMode="white">
            <a:xfrm>
              <a:off x="7001670" y="5500699"/>
              <a:ext cx="5072098" cy="2143140"/>
            </a:xfrm>
            <a:prstGeom prst="roundRect">
              <a:avLst>
                <a:gd name="adj" fmla="val 7012"/>
              </a:avLst>
            </a:prstGeom>
            <a:solidFill>
              <a:srgbClr val="FF0000">
                <a:alpha val="60000"/>
              </a:srgb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9" name="TextBox 58"/>
            <p:cNvSpPr txBox="1"/>
            <p:nvPr/>
          </p:nvSpPr>
          <p:spPr>
            <a:xfrm>
              <a:off x="7073110" y="5322101"/>
              <a:ext cx="4857785" cy="2402449"/>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CSMA/CD</a:t>
              </a:r>
              <a:endPar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endParaRPr>
            </a:p>
          </p:txBody>
        </p:sp>
      </p:grpSp>
      <p:sp>
        <p:nvSpPr>
          <p:cNvPr id="65" name="左中括号 64"/>
          <p:cNvSpPr/>
          <p:nvPr/>
        </p:nvSpPr>
        <p:spPr>
          <a:xfrm>
            <a:off x="5918404" y="3107048"/>
            <a:ext cx="162768" cy="2514644"/>
          </a:xfrm>
          <a:prstGeom prst="leftBracket">
            <a:avLst/>
          </a:prstGeom>
          <a:noFill/>
          <a:ln w="57150" cap="flat" cmpd="sng" algn="ctr">
            <a:solidFill>
              <a:srgbClr val="C00000"/>
            </a:solidFill>
            <a:prstDash val="solid"/>
          </a:ln>
          <a:effectLst/>
          <a:scene3d>
            <a:camera prst="orthographicFront"/>
            <a:lightRig rig="threePt" dir="t"/>
          </a:scene3d>
          <a:sp3d>
            <a:bevelT/>
          </a:sp3d>
        </p:spPr>
        <p:txBody>
          <a:bodyPr rtlCol="0" anchor="ctr"/>
          <a:lstStyle/>
          <a:p>
            <a:pPr algn="ctr"/>
            <a:endParaRPr lang="zh-CN" altLang="en-US" sz="1200" kern="0">
              <a:solidFill>
                <a:sysClr val="windowText" lastClr="000000"/>
              </a:solidFill>
              <a:latin typeface="华康俪金黑W8(P)" pitchFamily="34" charset="-122"/>
              <a:ea typeface="华康俪金黑W8(P)" pitchFamily="34" charset="-122"/>
            </a:endParaRPr>
          </a:p>
        </p:txBody>
      </p:sp>
      <p:sp>
        <p:nvSpPr>
          <p:cNvPr id="49" name="圆角矩形标注 48"/>
          <p:cNvSpPr/>
          <p:nvPr/>
        </p:nvSpPr>
        <p:spPr>
          <a:xfrm>
            <a:off x="3560323" y="2242134"/>
            <a:ext cx="1571636" cy="1571636"/>
          </a:xfrm>
          <a:prstGeom prst="wedgeRoundRectCallout">
            <a:avLst>
              <a:gd name="adj1" fmla="val 123638"/>
              <a:gd name="adj2" fmla="val 61036"/>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contourClr>
                <a:schemeClr val="tx1"/>
              </a:contourClr>
            </a:sp3d>
          </a:bodyPr>
          <a:lstStyle/>
          <a:p>
            <a:pPr algn="ctr"/>
            <a:r>
              <a:rPr lang="zh-CN" altLang="en-US" sz="4000" b="1" dirty="0" smtClean="0">
                <a:latin typeface="方正大黑简体" pitchFamily="2" charset="-122"/>
                <a:ea typeface="方正大黑简体" pitchFamily="2" charset="-122"/>
              </a:rPr>
              <a:t>本次内容</a:t>
            </a:r>
            <a:endParaRPr lang="zh-CN" altLang="en-US" sz="4000" b="1" dirty="0">
              <a:latin typeface="方正大黑简体" pitchFamily="2" charset="-122"/>
              <a:ea typeface="方正大黑简体" pitchFamily="2" charset="-122"/>
            </a:endParaRPr>
          </a:p>
        </p:txBody>
      </p:sp>
      <p:sp>
        <p:nvSpPr>
          <p:cNvPr id="2" name="TextBox 1"/>
          <p:cNvSpPr txBox="1"/>
          <p:nvPr/>
        </p:nvSpPr>
        <p:spPr>
          <a:xfrm>
            <a:off x="7084149" y="3529064"/>
            <a:ext cx="800219" cy="548008"/>
          </a:xfrm>
          <a:prstGeom prst="rect">
            <a:avLst/>
          </a:prstGeom>
          <a:noFill/>
        </p:spPr>
        <p:txBody>
          <a:bodyPr vert="eaVert" wrap="square" rtlCol="0">
            <a:spAutoFit/>
          </a:bodyPr>
          <a:lstStyle/>
          <a:p>
            <a:r>
              <a:rPr lang="en-US" altLang="zh-CN" sz="4000" dirty="0" smtClean="0"/>
              <a:t>…</a:t>
            </a:r>
            <a:endParaRPr lang="zh-CN" altLang="en-US" sz="4000" dirty="0"/>
          </a:p>
        </p:txBody>
      </p:sp>
    </p:spTree>
    <p:extLst>
      <p:ext uri="{BB962C8B-B14F-4D97-AF65-F5344CB8AC3E}">
        <p14:creationId xmlns:p14="http://schemas.microsoft.com/office/powerpoint/2010/main" val="2582339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childTnLst>
                          </p:cTn>
                        </p:par>
                        <p:par>
                          <p:cTn id="18" fill="hold">
                            <p:stCondLst>
                              <p:cond delay="1500"/>
                            </p:stCondLst>
                            <p:childTnLst>
                              <p:par>
                                <p:cTn id="19" presetID="16" presetClass="entr" presetSubtype="42"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arn(outHorizontal)">
                                      <p:cBhvr>
                                        <p:cTn id="21" dur="500"/>
                                        <p:tgtEl>
                                          <p:spTgt spid="6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22" presetClass="entr" presetSubtype="8"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par>
                          <p:cTn id="35" fill="hold">
                            <p:stCondLst>
                              <p:cond delay="2500"/>
                            </p:stCondLst>
                            <p:childTnLst>
                              <p:par>
                                <p:cTn id="36" presetID="26" presetClass="emph" presetSubtype="0" repeatCount="3000" fill="hold" nodeType="afterEffect">
                                  <p:stCondLst>
                                    <p:cond delay="0"/>
                                  </p:stCondLst>
                                  <p:childTnLst>
                                    <p:animEffect transition="out" filter="fade">
                                      <p:cBhvr>
                                        <p:cTn id="37" dur="500" tmFilter="0, 0; .2, .5; .8, .5; 1, 0"/>
                                        <p:tgtEl>
                                          <p:spTgt spid="57"/>
                                        </p:tgtEl>
                                      </p:cBhvr>
                                    </p:animEffect>
                                    <p:animScale>
                                      <p:cBhvr>
                                        <p:cTn id="38" dur="250" autoRev="1" fill="hold"/>
                                        <p:tgtEl>
                                          <p:spTgt spid="57"/>
                                        </p:tgtEl>
                                      </p:cBhvr>
                                      <p:by x="105000" y="105000"/>
                                    </p:animScale>
                                  </p:childTnLst>
                                </p:cTn>
                              </p:par>
                              <p:par>
                                <p:cTn id="39" presetID="22" presetClass="entr" presetSubtype="4"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down)">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repeatCount="3000" fill="hold" nodeType="clickEffect">
                                  <p:stCondLst>
                                    <p:cond delay="0"/>
                                  </p:stCondLst>
                                  <p:childTnLst>
                                    <p:animEffect transition="out" filter="fade">
                                      <p:cBhvr>
                                        <p:cTn id="45" dur="500" tmFilter="0, 0; .2, .5; .8, .5; 1, 0"/>
                                        <p:tgtEl>
                                          <p:spTgt spid="51"/>
                                        </p:tgtEl>
                                      </p:cBhvr>
                                    </p:animEffect>
                                    <p:animScale>
                                      <p:cBhvr>
                                        <p:cTn id="46" dur="25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65" grpId="0" animBg="1"/>
      <p:bldP spid="4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p:nvPr/>
        </p:nvSpPr>
        <p:spPr>
          <a:xfrm>
            <a:off x="3275856" y="2517609"/>
            <a:ext cx="2592288" cy="3143639"/>
          </a:xfrm>
          <a:prstGeom prst="roundRect">
            <a:avLst/>
          </a:prstGeom>
          <a:solidFill>
            <a:schemeClr val="accent3">
              <a:lumMod val="40000"/>
              <a:lumOff val="60000"/>
            </a:schemeClr>
          </a:solidFill>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tLang="zh-CN" sz="3200" dirty="0" smtClean="0">
              <a:latin typeface="华康俪金黑W8(P)" pitchFamily="34" charset="-122"/>
              <a:ea typeface="华康俪金黑W8(P)" pitchFamily="34" charset="-122"/>
            </a:endParaRPr>
          </a:p>
        </p:txBody>
      </p:sp>
      <p:sp>
        <p:nvSpPr>
          <p:cNvPr id="3" name="标题 2"/>
          <p:cNvSpPr>
            <a:spLocks noGrp="1"/>
          </p:cNvSpPr>
          <p:nvPr>
            <p:ph type="title"/>
          </p:nvPr>
        </p:nvSpPr>
        <p:spPr/>
        <p:txBody>
          <a:bodyPr/>
          <a:lstStyle/>
          <a:p>
            <a:r>
              <a:rPr lang="zh-CN" altLang="en-US" dirty="0" smtClean="0">
                <a:latin typeface="华康俪金黑W8(P)" pitchFamily="34" charset="-122"/>
                <a:ea typeface="华康俪金黑W8(P)" pitchFamily="34" charset="-122"/>
              </a:rPr>
              <a:t>本次授课内容</a:t>
            </a:r>
            <a:endParaRPr lang="zh-CN" altLang="en-US" dirty="0">
              <a:latin typeface="华康俪金黑W8(P)" pitchFamily="34" charset="-122"/>
              <a:ea typeface="华康俪金黑W8(P)" pitchFamily="34" charset="-122"/>
            </a:endParaRPr>
          </a:p>
        </p:txBody>
      </p:sp>
      <p:sp>
        <p:nvSpPr>
          <p:cNvPr id="48" name="右箭头 47"/>
          <p:cNvSpPr/>
          <p:nvPr/>
        </p:nvSpPr>
        <p:spPr>
          <a:xfrm>
            <a:off x="2771800" y="3885111"/>
            <a:ext cx="432048" cy="348785"/>
          </a:xfrm>
          <a:prstGeom prst="rightArrow">
            <a:avLst/>
          </a:prstGeom>
          <a:solidFill>
            <a:srgbClr val="C00000"/>
          </a:solidFill>
          <a:ln w="19050" cap="flat" cmpd="sng" algn="ctr">
            <a:solidFill>
              <a:srgbClr val="FFFF00"/>
            </a:solidFill>
            <a:prstDash val="solid"/>
          </a:ln>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nvGrpSpPr>
          <p:cNvPr id="51" name="组合 50"/>
          <p:cNvGrpSpPr/>
          <p:nvPr/>
        </p:nvGrpSpPr>
        <p:grpSpPr>
          <a:xfrm>
            <a:off x="3491881" y="2673806"/>
            <a:ext cx="2133740" cy="732508"/>
            <a:chOff x="7001670" y="5322101"/>
            <a:chExt cx="5072098" cy="2402450"/>
          </a:xfrm>
        </p:grpSpPr>
        <p:sp>
          <p:nvSpPr>
            <p:cNvPr id="52" name="AutoShape 4"/>
            <p:cNvSpPr>
              <a:spLocks noChangeArrowheads="1"/>
            </p:cNvSpPr>
            <p:nvPr>
              <p:custDataLst>
                <p:tags r:id="rId4"/>
              </p:custDataLst>
            </p:nvPr>
          </p:nvSpPr>
          <p:spPr bwMode="white">
            <a:xfrm>
              <a:off x="7001670" y="5500699"/>
              <a:ext cx="5072098" cy="2143140"/>
            </a:xfrm>
            <a:prstGeom prst="roundRect">
              <a:avLst>
                <a:gd name="adj" fmla="val 7012"/>
              </a:avLst>
            </a:prstGeom>
            <a:solidFill>
              <a:sysClr val="window" lastClr="FFFFFF">
                <a:alpha val="60000"/>
              </a:sys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3" name="TextBox 52"/>
            <p:cNvSpPr txBox="1"/>
            <p:nvPr/>
          </p:nvSpPr>
          <p:spPr>
            <a:xfrm>
              <a:off x="7073109" y="5322101"/>
              <a:ext cx="4857784"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载波监听</a:t>
              </a:r>
            </a:p>
          </p:txBody>
        </p:sp>
      </p:grpSp>
      <p:grpSp>
        <p:nvGrpSpPr>
          <p:cNvPr id="54" name="组合 53"/>
          <p:cNvGrpSpPr/>
          <p:nvPr/>
        </p:nvGrpSpPr>
        <p:grpSpPr>
          <a:xfrm>
            <a:off x="3494126" y="4727532"/>
            <a:ext cx="2129620" cy="732508"/>
            <a:chOff x="7001670" y="5322101"/>
            <a:chExt cx="5072098" cy="2402450"/>
          </a:xfrm>
        </p:grpSpPr>
        <p:sp>
          <p:nvSpPr>
            <p:cNvPr id="55" name="AutoShape 4"/>
            <p:cNvSpPr>
              <a:spLocks noChangeArrowheads="1"/>
            </p:cNvSpPr>
            <p:nvPr>
              <p:custDataLst>
                <p:tags r:id="rId3"/>
              </p:custDataLst>
            </p:nvPr>
          </p:nvSpPr>
          <p:spPr bwMode="white">
            <a:xfrm>
              <a:off x="7001670" y="5500699"/>
              <a:ext cx="5072098" cy="2143140"/>
            </a:xfrm>
            <a:prstGeom prst="roundRect">
              <a:avLst>
                <a:gd name="adj" fmla="val 7012"/>
              </a:avLst>
            </a:prstGeom>
            <a:solidFill>
              <a:sysClr val="window" lastClr="FFFFFF">
                <a:alpha val="60000"/>
              </a:sys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6" name="TextBox 55"/>
            <p:cNvSpPr txBox="1"/>
            <p:nvPr/>
          </p:nvSpPr>
          <p:spPr>
            <a:xfrm>
              <a:off x="7073109" y="5322101"/>
              <a:ext cx="4857784"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退避重传</a:t>
              </a:r>
            </a:p>
          </p:txBody>
        </p:sp>
      </p:grpSp>
      <p:grpSp>
        <p:nvGrpSpPr>
          <p:cNvPr id="57" name="组合 56"/>
          <p:cNvGrpSpPr/>
          <p:nvPr/>
        </p:nvGrpSpPr>
        <p:grpSpPr>
          <a:xfrm>
            <a:off x="333421" y="3678327"/>
            <a:ext cx="2320219" cy="732508"/>
            <a:chOff x="7001670" y="5322101"/>
            <a:chExt cx="5072098" cy="2402450"/>
          </a:xfrm>
        </p:grpSpPr>
        <p:sp>
          <p:nvSpPr>
            <p:cNvPr id="58" name="AutoShape 4"/>
            <p:cNvSpPr>
              <a:spLocks noChangeArrowheads="1"/>
            </p:cNvSpPr>
            <p:nvPr>
              <p:custDataLst>
                <p:tags r:id="rId2"/>
              </p:custDataLst>
            </p:nvPr>
          </p:nvSpPr>
          <p:spPr bwMode="white">
            <a:xfrm>
              <a:off x="7001670" y="5500699"/>
              <a:ext cx="5072098" cy="2143140"/>
            </a:xfrm>
            <a:prstGeom prst="roundRect">
              <a:avLst>
                <a:gd name="adj" fmla="val 7012"/>
              </a:avLst>
            </a:prstGeom>
            <a:solidFill>
              <a:srgbClr val="FF0000">
                <a:alpha val="60000"/>
              </a:srgb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59" name="TextBox 58"/>
            <p:cNvSpPr txBox="1"/>
            <p:nvPr/>
          </p:nvSpPr>
          <p:spPr>
            <a:xfrm>
              <a:off x="7073110" y="5322101"/>
              <a:ext cx="4857785"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CSMA/CD</a:t>
              </a:r>
              <a:endPar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endParaRPr>
            </a:p>
          </p:txBody>
        </p:sp>
      </p:grpSp>
      <p:sp>
        <p:nvSpPr>
          <p:cNvPr id="60" name="圆角矩形标注 59"/>
          <p:cNvSpPr/>
          <p:nvPr/>
        </p:nvSpPr>
        <p:spPr>
          <a:xfrm>
            <a:off x="6316017" y="4411080"/>
            <a:ext cx="2255204" cy="1210248"/>
          </a:xfrm>
          <a:prstGeom prst="wedgeRoundRectCallout">
            <a:avLst>
              <a:gd name="adj1" fmla="val -88702"/>
              <a:gd name="adj2" fmla="val 9113"/>
              <a:gd name="adj3" fmla="val 16667"/>
            </a:avLst>
          </a:prstGeom>
          <a:solidFill>
            <a:srgbClr val="0070C0"/>
          </a:solidFill>
          <a:ln w="25400" cap="flat" cmpd="sng" algn="ctr">
            <a:solidFill>
              <a:srgbClr val="4F81BD">
                <a:shade val="50000"/>
              </a:srgbClr>
            </a:solidFill>
            <a:prstDash val="solid"/>
          </a:ln>
          <a:effectLst/>
          <a:scene3d>
            <a:camera prst="orthographicFront"/>
            <a:lightRig rig="threePt" dir="t"/>
          </a:scene3d>
          <a:sp3d>
            <a:bevelT w="165100" prst="coolSlant"/>
          </a:sp3d>
        </p:spPr>
        <p:txBody>
          <a:bodyPr rtlCol="0" anchor="ctr">
            <a:sp3d contourW="12700">
              <a:contourClr>
                <a:schemeClr val="tx1"/>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 lastClr="FFFFFF"/>
                </a:solidFill>
                <a:effectLst/>
                <a:uLnTx/>
                <a:uFillTx/>
                <a:latin typeface="华康俪金黑W8(P)" pitchFamily="34" charset="-122"/>
                <a:ea typeface="华康俪金黑W8(P)" pitchFamily="34" charset="-122"/>
              </a:rPr>
              <a:t>二进制指数退避算法</a:t>
            </a:r>
            <a:endParaRPr kumimoji="0" lang="zh-CN" altLang="en-US" sz="2800" b="1" i="0" u="none" strike="noStrike" kern="0" cap="none" spc="0" normalizeH="0" baseline="0" noProof="0" dirty="0">
              <a:ln>
                <a:noFill/>
              </a:ln>
              <a:solidFill>
                <a:sysClr val="window" lastClr="FFFFFF"/>
              </a:solidFill>
              <a:effectLst/>
              <a:uLnTx/>
              <a:uFillTx/>
              <a:latin typeface="华康俪金黑W8(P)" pitchFamily="34" charset="-122"/>
              <a:ea typeface="华康俪金黑W8(P)" pitchFamily="34" charset="-122"/>
            </a:endParaRPr>
          </a:p>
        </p:txBody>
      </p:sp>
      <p:grpSp>
        <p:nvGrpSpPr>
          <p:cNvPr id="63" name="组合 62"/>
          <p:cNvGrpSpPr/>
          <p:nvPr/>
        </p:nvGrpSpPr>
        <p:grpSpPr>
          <a:xfrm>
            <a:off x="3494126" y="3703181"/>
            <a:ext cx="2129620" cy="732508"/>
            <a:chOff x="7001670" y="5322101"/>
            <a:chExt cx="5072098" cy="2402450"/>
          </a:xfrm>
        </p:grpSpPr>
        <p:sp>
          <p:nvSpPr>
            <p:cNvPr id="64" name="AutoShape 4"/>
            <p:cNvSpPr>
              <a:spLocks noChangeArrowheads="1"/>
            </p:cNvSpPr>
            <p:nvPr>
              <p:custDataLst>
                <p:tags r:id="rId1"/>
              </p:custDataLst>
            </p:nvPr>
          </p:nvSpPr>
          <p:spPr bwMode="white">
            <a:xfrm>
              <a:off x="7001670" y="5500699"/>
              <a:ext cx="5072098" cy="2143140"/>
            </a:xfrm>
            <a:prstGeom prst="roundRect">
              <a:avLst>
                <a:gd name="adj" fmla="val 7012"/>
              </a:avLst>
            </a:prstGeom>
            <a:solidFill>
              <a:sysClr val="window" lastClr="FFFFFF">
                <a:alpha val="60000"/>
              </a:sysClr>
            </a:solidFill>
            <a:ln w="38100" cap="flat" cmpd="sng" algn="ctr">
              <a:gradFill>
                <a:gsLst>
                  <a:gs pos="50000">
                    <a:srgbClr val="00DFF6"/>
                  </a:gs>
                  <a:gs pos="100000">
                    <a:srgbClr val="002774"/>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050" b="0" i="0" u="none" strike="noStrike" kern="0" cap="none" spc="0" normalizeH="0" baseline="0" noProof="0" dirty="0">
                <a:ln>
                  <a:noFill/>
                </a:ln>
                <a:solidFill>
                  <a:sysClr val="windowText" lastClr="000000"/>
                </a:solidFill>
                <a:effectLst/>
                <a:uLnTx/>
                <a:uFillTx/>
                <a:latin typeface="华康俪金黑W8(P)" pitchFamily="34" charset="-122"/>
                <a:ea typeface="华康俪金黑W8(P)" pitchFamily="34" charset="-122"/>
              </a:endParaRPr>
            </a:p>
          </p:txBody>
        </p:sp>
        <p:sp>
          <p:nvSpPr>
            <p:cNvPr id="67" name="TextBox 66"/>
            <p:cNvSpPr txBox="1"/>
            <p:nvPr/>
          </p:nvSpPr>
          <p:spPr>
            <a:xfrm>
              <a:off x="7073109" y="5322101"/>
              <a:ext cx="4857784" cy="2402450"/>
            </a:xfrm>
            <a:prstGeom prst="rect">
              <a:avLst/>
            </a:prstGeom>
            <a:noFill/>
          </p:spPr>
          <p:txBody>
            <a:bodyPr wrap="square" rtlCol="0">
              <a:spAutoFit/>
              <a:scene3d>
                <a:camera prst="orthographicFront"/>
                <a:lightRig rig="soft" dir="tl">
                  <a:rot lat="0" lon="0" rev="0"/>
                </a:lightRig>
              </a:scene3d>
              <a:sp3d contourW="38100" prstMaterial="matte">
                <a:bevelT w="25400" h="55880" prst="artDeco"/>
                <a:contourClr>
                  <a:schemeClr val="accent2">
                    <a:tint val="20000"/>
                  </a:schemeClr>
                </a:contourClr>
              </a:sp3d>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3200" b="1" i="0" u="none" strike="noStrike" kern="0" cap="none" spc="0" normalizeH="0" baseline="0" noProof="0" dirty="0" smtClean="0">
                  <a:ln w="11430"/>
                  <a:solidFill>
                    <a:srgbClr val="002060"/>
                  </a:solidFill>
                  <a:effectLst>
                    <a:outerShdw blurRad="76200" dist="50800" dir="5400000" algn="tl" rotWithShape="0">
                      <a:srgbClr val="000000">
                        <a:alpha val="65000"/>
                      </a:srgbClr>
                    </a:outerShdw>
                  </a:effectLst>
                  <a:uLnTx/>
                  <a:uFillTx/>
                  <a:latin typeface="华康俪金黑W8(P)" pitchFamily="34" charset="-122"/>
                  <a:ea typeface="华康俪金黑W8(P)" pitchFamily="34" charset="-122"/>
                </a:rPr>
                <a:t>冲突检测</a:t>
              </a:r>
            </a:p>
          </p:txBody>
        </p:sp>
      </p:grpSp>
      <p:grpSp>
        <p:nvGrpSpPr>
          <p:cNvPr id="15" name="组合 14"/>
          <p:cNvGrpSpPr/>
          <p:nvPr/>
        </p:nvGrpSpPr>
        <p:grpSpPr>
          <a:xfrm>
            <a:off x="6067813" y="1644978"/>
            <a:ext cx="2608643" cy="1856030"/>
            <a:chOff x="5669373" y="143472"/>
            <a:chExt cx="2608643" cy="1856030"/>
          </a:xfrm>
        </p:grpSpPr>
        <p:sp>
          <p:nvSpPr>
            <p:cNvPr id="14" name="矩形标注 13"/>
            <p:cNvSpPr/>
            <p:nvPr/>
          </p:nvSpPr>
          <p:spPr>
            <a:xfrm>
              <a:off x="5669373" y="143472"/>
              <a:ext cx="2608643" cy="1845368"/>
            </a:xfrm>
            <a:prstGeom prst="wedgeRectCallout">
              <a:avLst>
                <a:gd name="adj1" fmla="val -57990"/>
                <a:gd name="adj2" fmla="val 645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79781" y="188640"/>
              <a:ext cx="2417943" cy="181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6429107" y="1055811"/>
            <a:ext cx="2031325" cy="646331"/>
          </a:xfrm>
          <a:prstGeom prst="rect">
            <a:avLst/>
          </a:prstGeom>
        </p:spPr>
        <p:txBody>
          <a:bodyPr wrap="none">
            <a:spAutoFit/>
          </a:bodyPr>
          <a:lstStyle/>
          <a:p>
            <a:pPr lvl="0">
              <a:spcBef>
                <a:spcPct val="20000"/>
              </a:spcBef>
            </a:pPr>
            <a:r>
              <a:rPr lang="zh-CN" altLang="en-US" sz="3600" dirty="0" smtClean="0">
                <a:solidFill>
                  <a:srgbClr val="002060"/>
                </a:solidFill>
                <a:latin typeface="华康俪金黑W8(P)" pitchFamily="34" charset="-122"/>
                <a:ea typeface="华康俪金黑W8(P)" pitchFamily="34" charset="-122"/>
              </a:rPr>
              <a:t>教学重点</a:t>
            </a:r>
            <a:endParaRPr lang="en-US" altLang="zh-CN" sz="3600" dirty="0">
              <a:solidFill>
                <a:srgbClr val="002060"/>
              </a:solidFill>
              <a:latin typeface="华康俪金黑W8(P)" pitchFamily="34" charset="-122"/>
              <a:ea typeface="华康俪金黑W8(P)" pitchFamily="34" charset="-122"/>
            </a:endParaRPr>
          </a:p>
        </p:txBody>
      </p:sp>
      <p:sp>
        <p:nvSpPr>
          <p:cNvPr id="98" name="矩形 97"/>
          <p:cNvSpPr/>
          <p:nvPr/>
        </p:nvSpPr>
        <p:spPr>
          <a:xfrm>
            <a:off x="6444208" y="3823546"/>
            <a:ext cx="2031325" cy="646331"/>
          </a:xfrm>
          <a:prstGeom prst="rect">
            <a:avLst/>
          </a:prstGeom>
        </p:spPr>
        <p:txBody>
          <a:bodyPr wrap="none">
            <a:spAutoFit/>
          </a:bodyPr>
          <a:lstStyle/>
          <a:p>
            <a:pPr lvl="0">
              <a:spcBef>
                <a:spcPct val="20000"/>
              </a:spcBef>
            </a:pPr>
            <a:r>
              <a:rPr lang="zh-CN" altLang="en-US" sz="3600" dirty="0" smtClean="0">
                <a:solidFill>
                  <a:srgbClr val="002060"/>
                </a:solidFill>
                <a:latin typeface="华康俪金黑W8(P)" pitchFamily="34" charset="-122"/>
                <a:ea typeface="华康俪金黑W8(P)" pitchFamily="34" charset="-122"/>
              </a:rPr>
              <a:t>教学难点</a:t>
            </a:r>
            <a:endParaRPr lang="en-US" altLang="zh-CN" sz="3600" dirty="0">
              <a:solidFill>
                <a:srgbClr val="002060"/>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2181904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22" presetClass="entr" presetSubtype="8"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par>
                                <p:cTn id="16" presetID="22" presetClass="entr" presetSubtype="8"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left)">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down)">
                                      <p:cBhvr>
                                        <p:cTn id="38" dur="500"/>
                                        <p:tgtEl>
                                          <p:spTgt spid="6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 calcmode="lin" valueType="num">
                                      <p:cBhvr>
                                        <p:cTn id="41" dur="500" fill="hold"/>
                                        <p:tgtEl>
                                          <p:spTgt spid="98"/>
                                        </p:tgtEl>
                                        <p:attrNameLst>
                                          <p:attrName>ppt_w</p:attrName>
                                        </p:attrNameLst>
                                      </p:cBhvr>
                                      <p:tavLst>
                                        <p:tav tm="0">
                                          <p:val>
                                            <p:fltVal val="0"/>
                                          </p:val>
                                        </p:tav>
                                        <p:tav tm="100000">
                                          <p:val>
                                            <p:strVal val="#ppt_w"/>
                                          </p:val>
                                        </p:tav>
                                      </p:tavLst>
                                    </p:anim>
                                    <p:anim calcmode="lin" valueType="num">
                                      <p:cBhvr>
                                        <p:cTn id="42" dur="500" fill="hold"/>
                                        <p:tgtEl>
                                          <p:spTgt spid="98"/>
                                        </p:tgtEl>
                                        <p:attrNameLst>
                                          <p:attrName>ppt_h</p:attrName>
                                        </p:attrNameLst>
                                      </p:cBhvr>
                                      <p:tavLst>
                                        <p:tav tm="0">
                                          <p:val>
                                            <p:fltVal val="0"/>
                                          </p:val>
                                        </p:tav>
                                        <p:tav tm="100000">
                                          <p:val>
                                            <p:strVal val="#ppt_h"/>
                                          </p:val>
                                        </p:tav>
                                      </p:tavLst>
                                    </p:anim>
                                    <p:animEffect transition="in" filter="fade">
                                      <p:cBhvr>
                                        <p:cTn id="4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48" grpId="0" animBg="1"/>
      <p:bldP spid="60" grpId="0" animBg="1"/>
      <p:bldP spid="16" grpId="0"/>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smtClean="0">
                <a:solidFill>
                  <a:srgbClr val="002060"/>
                </a:solidFill>
                <a:latin typeface="华康俪金黑W8(P)" pitchFamily="34" charset="-122"/>
                <a:ea typeface="华康俪金黑W8(P)" pitchFamily="34" charset="-122"/>
              </a:rPr>
              <a:t>问题驱动</a:t>
            </a:r>
            <a:endParaRPr lang="zh-CN" altLang="en-US" dirty="0">
              <a:solidFill>
                <a:srgbClr val="002060"/>
              </a:solidFill>
              <a:latin typeface="华康俪金黑W8(P)" pitchFamily="34" charset="-122"/>
              <a:ea typeface="华康俪金黑W8(P)" pitchFamily="34" charset="-122"/>
            </a:endParaRPr>
          </a:p>
        </p:txBody>
      </p:sp>
      <p:grpSp>
        <p:nvGrpSpPr>
          <p:cNvPr id="20" name="组合 19"/>
          <p:cNvGrpSpPr/>
          <p:nvPr/>
        </p:nvGrpSpPr>
        <p:grpSpPr>
          <a:xfrm>
            <a:off x="149605" y="3212976"/>
            <a:ext cx="2860799" cy="1821306"/>
            <a:chOff x="8567737" y="1884587"/>
            <a:chExt cx="2858034" cy="1819545"/>
          </a:xfrm>
        </p:grpSpPr>
        <p:sp>
          <p:nvSpPr>
            <p:cNvPr id="21" name="Text Box 13"/>
            <p:cNvSpPr txBox="1">
              <a:spLocks noChangeArrowheads="1"/>
            </p:cNvSpPr>
            <p:nvPr/>
          </p:nvSpPr>
          <p:spPr bwMode="auto">
            <a:xfrm>
              <a:off x="8567737" y="3119922"/>
              <a:ext cx="2858034" cy="58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ct val="50000"/>
                </a:spcBef>
                <a:spcAft>
                  <a:spcPts val="0"/>
                </a:spcAft>
                <a:defRPr/>
              </a:pPr>
              <a:r>
                <a:rPr lang="zh-CN" altLang="en-US"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设计者</a:t>
              </a:r>
              <a:r>
                <a:rPr lang="en-US" altLang="zh-CN"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a:t>
              </a:r>
              <a:r>
                <a:rPr lang="zh-CN" altLang="en-US"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学员</a:t>
              </a:r>
              <a:r>
                <a:rPr lang="en-US" altLang="zh-CN"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rPr>
                <a:t>)</a:t>
              </a:r>
              <a:endParaRPr lang="zh-CN" altLang="en-US" sz="3200" kern="0" dirty="0" smtClean="0">
                <a:solidFill>
                  <a:srgbClr val="00007D"/>
                </a:solidFill>
                <a:effectLst>
                  <a:outerShdw blurRad="38100" dist="38100" dir="2700000" algn="tl">
                    <a:srgbClr val="000000">
                      <a:alpha val="43137"/>
                    </a:srgbClr>
                  </a:outerShdw>
                </a:effectLst>
                <a:latin typeface="华康俪金黑W8(P)" pitchFamily="34" charset="-122"/>
                <a:ea typeface="华康俪金黑W8(P)" pitchFamily="34" charset="-122"/>
              </a:endParaRPr>
            </a:p>
          </p:txBody>
        </p:sp>
        <p:pic>
          <p:nvPicPr>
            <p:cNvPr id="22" name="Picture 4"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4488" y="1884587"/>
              <a:ext cx="2037456" cy="12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右箭头 26"/>
          <p:cNvSpPr/>
          <p:nvPr/>
        </p:nvSpPr>
        <p:spPr>
          <a:xfrm>
            <a:off x="3111591" y="3835315"/>
            <a:ext cx="2468521" cy="346331"/>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nvGrpSpPr>
          <p:cNvPr id="29" name="组合 28"/>
          <p:cNvGrpSpPr/>
          <p:nvPr/>
        </p:nvGrpSpPr>
        <p:grpSpPr>
          <a:xfrm>
            <a:off x="5987521" y="3080465"/>
            <a:ext cx="2608643" cy="1856030"/>
            <a:chOff x="5669373" y="143472"/>
            <a:chExt cx="2608643" cy="1856030"/>
          </a:xfrm>
        </p:grpSpPr>
        <p:sp>
          <p:nvSpPr>
            <p:cNvPr id="30" name="矩形标注 29"/>
            <p:cNvSpPr/>
            <p:nvPr/>
          </p:nvSpPr>
          <p:spPr>
            <a:xfrm>
              <a:off x="5669373" y="143472"/>
              <a:ext cx="2608643" cy="1845368"/>
            </a:xfrm>
            <a:prstGeom prst="wedgeRectCallout">
              <a:avLst>
                <a:gd name="adj1" fmla="val -19148"/>
                <a:gd name="adj2" fmla="val 4314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华康俪金黑W8(P)" pitchFamily="34" charset="-122"/>
                <a:ea typeface="华康俪金黑W8(P)" pitchFamily="34" charset="-122"/>
              </a:endParaRPr>
            </a:p>
          </p:txBody>
        </p:sp>
        <p:pic>
          <p:nvPicPr>
            <p:cNvPr id="3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9781" y="188640"/>
              <a:ext cx="2417943" cy="181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 name="Text Box 129"/>
          <p:cNvSpPr txBox="1">
            <a:spLocks noChangeArrowheads="1"/>
          </p:cNvSpPr>
          <p:nvPr/>
        </p:nvSpPr>
        <p:spPr bwMode="auto">
          <a:xfrm>
            <a:off x="3076314"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sp>
        <p:nvSpPr>
          <p:cNvPr id="33" name="Text Box 129"/>
          <p:cNvSpPr txBox="1">
            <a:spLocks noChangeArrowheads="1"/>
          </p:cNvSpPr>
          <p:nvPr/>
        </p:nvSpPr>
        <p:spPr bwMode="auto">
          <a:xfrm>
            <a:off x="3467489"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sp>
        <p:nvSpPr>
          <p:cNvPr id="34" name="Text Box 129"/>
          <p:cNvSpPr txBox="1">
            <a:spLocks noChangeArrowheads="1"/>
          </p:cNvSpPr>
          <p:nvPr/>
        </p:nvSpPr>
        <p:spPr bwMode="auto">
          <a:xfrm>
            <a:off x="3858664"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sp>
        <p:nvSpPr>
          <p:cNvPr id="35" name="Text Box 129"/>
          <p:cNvSpPr txBox="1">
            <a:spLocks noChangeArrowheads="1"/>
          </p:cNvSpPr>
          <p:nvPr/>
        </p:nvSpPr>
        <p:spPr bwMode="auto">
          <a:xfrm>
            <a:off x="4249839"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sp>
        <p:nvSpPr>
          <p:cNvPr id="36" name="Text Box 129"/>
          <p:cNvSpPr txBox="1">
            <a:spLocks noChangeArrowheads="1"/>
          </p:cNvSpPr>
          <p:nvPr/>
        </p:nvSpPr>
        <p:spPr bwMode="auto">
          <a:xfrm>
            <a:off x="4641014"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sp>
        <p:nvSpPr>
          <p:cNvPr id="37" name="Text Box 129"/>
          <p:cNvSpPr txBox="1">
            <a:spLocks noChangeArrowheads="1"/>
          </p:cNvSpPr>
          <p:nvPr/>
        </p:nvSpPr>
        <p:spPr bwMode="auto">
          <a:xfrm>
            <a:off x="5032188" y="3068960"/>
            <a:ext cx="431924" cy="830997"/>
          </a:xfrm>
          <a:prstGeom prst="rect">
            <a:avLst/>
          </a:prstGeom>
          <a:noFill/>
          <a:ln>
            <a:noFill/>
          </a:ln>
          <a:effectLst>
            <a:outerShdw dist="81320" dir="3080412" algn="ctr" rotWithShape="0">
              <a:srgbClr val="1C1C1C">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5400" b="1" i="0" u="none" strike="noStrike" kern="0" cap="none" spc="0" normalizeH="0" baseline="0" noProof="0" dirty="0">
                <a:ln>
                  <a:noFill/>
                </a:ln>
                <a:solidFill>
                  <a:srgbClr val="FF0000"/>
                </a:solidFill>
                <a:effectLst/>
                <a:uLnTx/>
                <a:uFillTx/>
                <a:latin typeface="Arial" pitchFamily="34" charset="0"/>
                <a:ea typeface="隶书" pitchFamily="49" charset="-122"/>
              </a:rPr>
              <a:t>?</a:t>
            </a:r>
          </a:p>
        </p:txBody>
      </p:sp>
      <p:pic>
        <p:nvPicPr>
          <p:cNvPr id="38" name="Picture 71" descr="j030125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3137" y="4146857"/>
            <a:ext cx="1376803" cy="117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00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p:tgtEl>
                                          <p:spTgt spid="27"/>
                                        </p:tgtEl>
                                        <p:attrNameLst>
                                          <p:attrName>ppt_x</p:attrName>
                                        </p:attrNameLst>
                                      </p:cBhvr>
                                      <p:tavLst>
                                        <p:tav tm="0">
                                          <p:val>
                                            <p:strVal val="#ppt_x-#ppt_w*1.125000"/>
                                          </p:val>
                                        </p:tav>
                                        <p:tav tm="100000">
                                          <p:val>
                                            <p:strVal val="#ppt_x"/>
                                          </p:val>
                                        </p:tav>
                                      </p:tavLst>
                                    </p:anim>
                                    <p:animEffect transition="in" filter="wipe(right)">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Effect transition="in" filter="fade">
                                      <p:cBhvr>
                                        <p:cTn id="36" dur="500"/>
                                        <p:tgtEl>
                                          <p:spTgt spid="33"/>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animEffect transition="in" filter="fade">
                                      <p:cBhvr>
                                        <p:cTn id="42" dur="500"/>
                                        <p:tgtEl>
                                          <p:spTgt spid="34"/>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animEffect transition="in" filter="fade">
                                      <p:cBhvr>
                                        <p:cTn id="54" dur="500"/>
                                        <p:tgtEl>
                                          <p:spTgt spid="36"/>
                                        </p:tgtEl>
                                      </p:cBhvr>
                                    </p:animEffect>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Effect transition="in" filter="fade">
                                      <p:cBhvr>
                                        <p:cTn id="60" dur="500"/>
                                        <p:tgtEl>
                                          <p:spTgt spid="37"/>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7" grpId="0" animBg="1"/>
      <p:bldP spid="32"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smtClean="0">
                <a:solidFill>
                  <a:srgbClr val="002060"/>
                </a:solidFill>
                <a:latin typeface="华康俪金黑W8(P)" pitchFamily="34" charset="-122"/>
                <a:ea typeface="华康俪金黑W8(P)" pitchFamily="34" charset="-122"/>
              </a:rPr>
              <a:t>课前布置课堂讨论题（预习作业）</a:t>
            </a:r>
            <a:endParaRPr lang="zh-CN" altLang="en-US" dirty="0">
              <a:solidFill>
                <a:srgbClr val="002060"/>
              </a:solidFill>
              <a:latin typeface="华康俪金黑W8(P)" pitchFamily="34" charset="-122"/>
              <a:ea typeface="华康俪金黑W8(P)" pitchFamily="34" charset="-122"/>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180" y="2740026"/>
            <a:ext cx="3179755" cy="1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右箭头 71"/>
          <p:cNvSpPr/>
          <p:nvPr/>
        </p:nvSpPr>
        <p:spPr>
          <a:xfrm rot="16200000" flipH="1">
            <a:off x="4142883" y="4030019"/>
            <a:ext cx="663296" cy="726957"/>
          </a:xfrm>
          <a:prstGeom prst="rightArrow">
            <a:avLst>
              <a:gd name="adj1" fmla="val 67520"/>
              <a:gd name="adj2" fmla="val 26641"/>
            </a:avLst>
          </a:prstGeom>
          <a:solidFill>
            <a:srgbClr val="FFC000"/>
          </a:solidFill>
          <a:ln w="9525">
            <a:noFill/>
            <a:miter lim="800000"/>
            <a:headEnd/>
            <a:tailEnd/>
          </a:ln>
          <a:effectLst>
            <a:outerShdw dist="35921" dir="2700000" algn="ctr" rotWithShape="0">
              <a:srgbClr val="00007D"/>
            </a:outerShdw>
          </a:effectLst>
          <a:scene3d>
            <a:camera prst="orthographicFront"/>
            <a:lightRig rig="threePt" dir="t"/>
          </a:scene3d>
          <a:sp3d>
            <a:bevelT/>
          </a:sp3d>
        </p:spPr>
        <p:txBody>
          <a:bodyPr vert="vert" wrap="none" anchor="ctr"/>
          <a:lstStyle/>
          <a:p>
            <a:endParaRPr lang="zh-CN" altLang="en-US" sz="3200" kern="0" dirty="0">
              <a:solidFill>
                <a:sysClr val="windowText" lastClr="000000"/>
              </a:solidFill>
              <a:latin typeface="华康俪金黑W8(P)" pitchFamily="34" charset="-122"/>
              <a:ea typeface="华康俪金黑W8(P)" pitchFamily="34" charset="-122"/>
            </a:endParaRPr>
          </a:p>
        </p:txBody>
      </p:sp>
      <p:sp>
        <p:nvSpPr>
          <p:cNvPr id="24" name="矩形 23"/>
          <p:cNvSpPr/>
          <p:nvPr/>
        </p:nvSpPr>
        <p:spPr>
          <a:xfrm>
            <a:off x="4601151" y="2716481"/>
            <a:ext cx="3643257" cy="1077218"/>
          </a:xfrm>
          <a:prstGeom prst="rect">
            <a:avLst/>
          </a:prstGeom>
        </p:spPr>
        <p:txBody>
          <a:bodyPr wrap="square">
            <a:spAutoFit/>
          </a:bodyPr>
          <a:lstStyle/>
          <a:p>
            <a:r>
              <a:rPr lang="zh-CN" altLang="en-US" sz="3200" dirty="0" smtClean="0">
                <a:solidFill>
                  <a:srgbClr val="C00000"/>
                </a:solidFill>
                <a:latin typeface="华康俪金黑W8(P)" pitchFamily="34" charset="-122"/>
                <a:ea typeface="华康俪金黑W8(P)" pitchFamily="34" charset="-122"/>
              </a:rPr>
              <a:t>信道划分</a:t>
            </a:r>
            <a:r>
              <a:rPr lang="zh-CN" altLang="en-US" sz="3200" dirty="0" smtClean="0">
                <a:solidFill>
                  <a:srgbClr val="002060"/>
                </a:solidFill>
                <a:latin typeface="华康俪金黑W8(P)" pitchFamily="34" charset="-122"/>
                <a:ea typeface="华康俪金黑W8(P)" pitchFamily="34" charset="-122"/>
              </a:rPr>
              <a:t>对于突发性业务，效率低</a:t>
            </a:r>
            <a:endParaRPr lang="zh-CN" altLang="en-US" sz="3200" dirty="0">
              <a:solidFill>
                <a:srgbClr val="002060"/>
              </a:solidFill>
              <a:latin typeface="华康俪金黑W8(P)" pitchFamily="34" charset="-122"/>
              <a:ea typeface="华康俪金黑W8(P)" pitchFamily="34" charset="-122"/>
            </a:endParaRPr>
          </a:p>
        </p:txBody>
      </p:sp>
      <p:grpSp>
        <p:nvGrpSpPr>
          <p:cNvPr id="76" name="组合 75"/>
          <p:cNvGrpSpPr/>
          <p:nvPr/>
        </p:nvGrpSpPr>
        <p:grpSpPr>
          <a:xfrm>
            <a:off x="912063" y="4747232"/>
            <a:ext cx="2772394" cy="1696310"/>
            <a:chOff x="4211960" y="3501008"/>
            <a:chExt cx="4392488" cy="2952328"/>
          </a:xfrm>
        </p:grpSpPr>
        <p:pic>
          <p:nvPicPr>
            <p:cNvPr id="77" name="图片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2536" y="3501008"/>
              <a:ext cx="1299176" cy="1113580"/>
            </a:xfrm>
            <a:prstGeom prst="rect">
              <a:avLst/>
            </a:prstGeom>
          </p:spPr>
        </p:pic>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272" y="3683572"/>
              <a:ext cx="1299176" cy="1113580"/>
            </a:xfrm>
            <a:prstGeom prst="rect">
              <a:avLst/>
            </a:prstGeom>
          </p:spPr>
        </p:pic>
        <p:pic>
          <p:nvPicPr>
            <p:cNvPr id="79" name="图片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3683572"/>
              <a:ext cx="1299176" cy="1113580"/>
            </a:xfrm>
            <a:prstGeom prst="rect">
              <a:avLst/>
            </a:prstGeom>
          </p:spPr>
        </p:pic>
        <p:sp>
          <p:nvSpPr>
            <p:cNvPr id="80" name="椭圆 79"/>
            <p:cNvSpPr/>
            <p:nvPr/>
          </p:nvSpPr>
          <p:spPr>
            <a:xfrm>
              <a:off x="4491037" y="4192588"/>
              <a:ext cx="3962175" cy="1756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00"/>
                  </a:solidFill>
                  <a:effectLst>
                    <a:outerShdw blurRad="38100" dist="38100" dir="2700000" algn="tl">
                      <a:srgbClr val="000000">
                        <a:alpha val="43137"/>
                      </a:srgbClr>
                    </a:outerShdw>
                  </a:effectLst>
                  <a:latin typeface="华康俪金黑W8(P)" pitchFamily="34" charset="-122"/>
                  <a:ea typeface="华康俪金黑W8(P)" pitchFamily="34" charset="-122"/>
                </a:rPr>
                <a:t>圆桌会议</a:t>
              </a:r>
            </a:p>
          </p:txBody>
        </p:sp>
        <p:pic>
          <p:nvPicPr>
            <p:cNvPr id="81" name="图片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2536" y="5339756"/>
              <a:ext cx="1299176" cy="1113580"/>
            </a:xfrm>
            <a:prstGeom prst="rect">
              <a:avLst/>
            </a:prstGeom>
          </p:spPr>
        </p:pic>
        <p:pic>
          <p:nvPicPr>
            <p:cNvPr id="82" name="图片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064" y="5070934"/>
              <a:ext cx="1299175" cy="1113581"/>
            </a:xfrm>
            <a:prstGeom prst="rect">
              <a:avLst/>
            </a:prstGeom>
          </p:spPr>
        </p:pic>
        <p:pic>
          <p:nvPicPr>
            <p:cNvPr id="83" name="图片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112" y="5070934"/>
              <a:ext cx="1299176" cy="1113580"/>
            </a:xfrm>
            <a:prstGeom prst="rect">
              <a:avLst/>
            </a:prstGeom>
          </p:spPr>
        </p:pic>
      </p:grpSp>
      <p:sp>
        <p:nvSpPr>
          <p:cNvPr id="84" name="矩形 83"/>
          <p:cNvSpPr/>
          <p:nvPr/>
        </p:nvSpPr>
        <p:spPr>
          <a:xfrm>
            <a:off x="4632776" y="5013176"/>
            <a:ext cx="3467616" cy="1138773"/>
          </a:xfrm>
          <a:prstGeom prst="rect">
            <a:avLst/>
          </a:prstGeom>
        </p:spPr>
        <p:txBody>
          <a:bodyPr wrap="none">
            <a:spAutoFit/>
          </a:bodyPr>
          <a:lstStyle/>
          <a:p>
            <a:r>
              <a:rPr lang="zh-CN" altLang="en-US" sz="3200" dirty="0" smtClean="0">
                <a:solidFill>
                  <a:srgbClr val="002060"/>
                </a:solidFill>
                <a:latin typeface="华康俪金黑W8(P)" pitchFamily="34" charset="-122"/>
                <a:ea typeface="华康俪金黑W8(P)" pitchFamily="34" charset="-122"/>
              </a:rPr>
              <a:t>能不能采用</a:t>
            </a:r>
            <a:r>
              <a:rPr lang="zh-CN" altLang="en-US" sz="3200" dirty="0" smtClean="0">
                <a:solidFill>
                  <a:srgbClr val="C00000"/>
                </a:solidFill>
                <a:latin typeface="华康俪金黑W8(P)" pitchFamily="34" charset="-122"/>
                <a:ea typeface="华康俪金黑W8(P)" pitchFamily="34" charset="-122"/>
              </a:rPr>
              <a:t>随机占</a:t>
            </a:r>
            <a:endParaRPr lang="en-US" altLang="zh-CN" sz="3200" dirty="0" smtClean="0">
              <a:solidFill>
                <a:srgbClr val="C00000"/>
              </a:solidFill>
              <a:latin typeface="华康俪金黑W8(P)" pitchFamily="34" charset="-122"/>
              <a:ea typeface="华康俪金黑W8(P)" pitchFamily="34" charset="-122"/>
            </a:endParaRPr>
          </a:p>
          <a:p>
            <a:r>
              <a:rPr lang="zh-CN" altLang="en-US" sz="3200" dirty="0" smtClean="0">
                <a:solidFill>
                  <a:srgbClr val="C00000"/>
                </a:solidFill>
                <a:latin typeface="华康俪金黑W8(P)" pitchFamily="34" charset="-122"/>
                <a:ea typeface="华康俪金黑W8(P)" pitchFamily="34" charset="-122"/>
              </a:rPr>
              <a:t>用</a:t>
            </a:r>
            <a:r>
              <a:rPr lang="zh-CN" altLang="en-US" sz="3200" dirty="0" smtClean="0">
                <a:solidFill>
                  <a:srgbClr val="002060"/>
                </a:solidFill>
                <a:latin typeface="华康俪金黑W8(P)" pitchFamily="34" charset="-122"/>
                <a:ea typeface="华康俪金黑W8(P)" pitchFamily="34" charset="-122"/>
              </a:rPr>
              <a:t>信道的方法</a:t>
            </a:r>
            <a:r>
              <a:rPr lang="en-US" altLang="zh-CN" sz="3600" dirty="0" smtClean="0">
                <a:solidFill>
                  <a:srgbClr val="002060"/>
                </a:solidFill>
                <a:latin typeface="华康俪金黑W8(P)" pitchFamily="34" charset="-122"/>
                <a:ea typeface="华康俪金黑W8(P)" pitchFamily="34" charset="-122"/>
              </a:rPr>
              <a:t>?</a:t>
            </a:r>
            <a:endParaRPr lang="zh-CN" altLang="en-US" sz="3200" dirty="0">
              <a:solidFill>
                <a:srgbClr val="002060"/>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329409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1000"/>
                                        <p:tgtEl>
                                          <p:spTgt spid="2051"/>
                                        </p:tgtEl>
                                      </p:cBhvr>
                                    </p:animEffect>
                                    <p:anim calcmode="lin" valueType="num">
                                      <p:cBhvr>
                                        <p:cTn id="13" dur="1000" fill="hold"/>
                                        <p:tgtEl>
                                          <p:spTgt spid="2051"/>
                                        </p:tgtEl>
                                        <p:attrNameLst>
                                          <p:attrName>ppt_x</p:attrName>
                                        </p:attrNameLst>
                                      </p:cBhvr>
                                      <p:tavLst>
                                        <p:tav tm="0">
                                          <p:val>
                                            <p:strVal val="#ppt_x"/>
                                          </p:val>
                                        </p:tav>
                                        <p:tav tm="100000">
                                          <p:val>
                                            <p:strVal val="#ppt_x"/>
                                          </p:val>
                                        </p:tav>
                                      </p:tavLst>
                                    </p:anim>
                                    <p:anim calcmode="lin" valueType="num">
                                      <p:cBhvr>
                                        <p:cTn id="14" dur="1000" fill="hold"/>
                                        <p:tgtEl>
                                          <p:spTgt spid="20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2" grpId="0" animBg="1"/>
      <p:bldP spid="24"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smtClean="0">
                <a:solidFill>
                  <a:srgbClr val="002060"/>
                </a:solidFill>
                <a:latin typeface="华康俪金黑W8(P)" pitchFamily="34" charset="-122"/>
                <a:ea typeface="华康俪金黑W8(P)" pitchFamily="34" charset="-122"/>
              </a:rPr>
              <a:t>引导学员提出</a:t>
            </a:r>
            <a:r>
              <a:rPr lang="en-US" altLang="zh-CN" dirty="0" smtClean="0">
                <a:solidFill>
                  <a:srgbClr val="002060"/>
                </a:solidFill>
                <a:latin typeface="华康俪金黑W8(P)" pitchFamily="34" charset="-122"/>
                <a:ea typeface="华康俪金黑W8(P)" pitchFamily="34" charset="-122"/>
              </a:rPr>
              <a:t>CSMA/CD</a:t>
            </a:r>
            <a:r>
              <a:rPr lang="zh-CN" altLang="en-US" dirty="0" smtClean="0">
                <a:solidFill>
                  <a:srgbClr val="002060"/>
                </a:solidFill>
                <a:latin typeface="华康俪金黑W8(P)" pitchFamily="34" charset="-122"/>
                <a:ea typeface="华康俪金黑W8(P)" pitchFamily="34" charset="-122"/>
              </a:rPr>
              <a:t>协议“</a:t>
            </a:r>
            <a:r>
              <a:rPr lang="zh-CN" altLang="en-US" dirty="0" smtClean="0">
                <a:solidFill>
                  <a:srgbClr val="C00000"/>
                </a:solidFill>
                <a:latin typeface="华康俪金黑W8(P)" pitchFamily="34" charset="-122"/>
                <a:ea typeface="华康俪金黑W8(P)" pitchFamily="34" charset="-122"/>
              </a:rPr>
              <a:t>先听再发</a:t>
            </a:r>
            <a:r>
              <a:rPr lang="zh-CN" altLang="en-US" dirty="0" smtClean="0">
                <a:solidFill>
                  <a:srgbClr val="002060"/>
                </a:solidFill>
                <a:latin typeface="华康俪金黑W8(P)" pitchFamily="34" charset="-122"/>
                <a:ea typeface="华康俪金黑W8(P)" pitchFamily="34" charset="-122"/>
              </a:rPr>
              <a:t>”的基本思想</a:t>
            </a:r>
            <a:endParaRPr lang="zh-CN" altLang="en-US" dirty="0">
              <a:solidFill>
                <a:srgbClr val="002060"/>
              </a:solidFill>
              <a:latin typeface="华康俪金黑W8(P)" pitchFamily="34" charset="-122"/>
              <a:ea typeface="华康俪金黑W8(P)" pitchFamily="34" charset="-122"/>
            </a:endParaRPr>
          </a:p>
        </p:txBody>
      </p:sp>
      <p:grpSp>
        <p:nvGrpSpPr>
          <p:cNvPr id="16" name="组合 15"/>
          <p:cNvGrpSpPr/>
          <p:nvPr/>
        </p:nvGrpSpPr>
        <p:grpSpPr>
          <a:xfrm>
            <a:off x="4211960" y="3501008"/>
            <a:ext cx="4392488" cy="2952328"/>
            <a:chOff x="4211960" y="3501008"/>
            <a:chExt cx="4392488" cy="2952328"/>
          </a:xfrm>
        </p:grpSpPr>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536" y="3501008"/>
              <a:ext cx="1299176" cy="1113580"/>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72" y="3683572"/>
              <a:ext cx="1299176" cy="1113580"/>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3683572"/>
              <a:ext cx="1299176" cy="1113580"/>
            </a:xfrm>
            <a:prstGeom prst="rect">
              <a:avLst/>
            </a:prstGeom>
          </p:spPr>
        </p:pic>
        <p:sp>
          <p:nvSpPr>
            <p:cNvPr id="20" name="椭圆 19"/>
            <p:cNvSpPr/>
            <p:nvPr/>
          </p:nvSpPr>
          <p:spPr>
            <a:xfrm>
              <a:off x="4491037" y="4192588"/>
              <a:ext cx="3962175" cy="1756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00"/>
                  </a:solidFill>
                  <a:effectLst>
                    <a:outerShdw blurRad="38100" dist="38100" dir="2700000" algn="tl">
                      <a:srgbClr val="000000">
                        <a:alpha val="43137"/>
                      </a:srgbClr>
                    </a:outerShdw>
                  </a:effectLst>
                  <a:latin typeface="华康俪金黑W8(P)" pitchFamily="34" charset="-122"/>
                  <a:ea typeface="华康俪金黑W8(P)" pitchFamily="34" charset="-122"/>
                </a:rPr>
                <a:t>圆桌会议</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536" y="5339756"/>
              <a:ext cx="1299176" cy="1113580"/>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065" y="5070934"/>
              <a:ext cx="1299176" cy="111358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112" y="5070934"/>
              <a:ext cx="1299176" cy="1113580"/>
            </a:xfrm>
            <a:prstGeom prst="rect">
              <a:avLst/>
            </a:prstGeom>
          </p:spPr>
        </p:pic>
      </p:grpSp>
      <p:grpSp>
        <p:nvGrpSpPr>
          <p:cNvPr id="25" name="组合 24"/>
          <p:cNvGrpSpPr/>
          <p:nvPr/>
        </p:nvGrpSpPr>
        <p:grpSpPr>
          <a:xfrm>
            <a:off x="4401201" y="3356992"/>
            <a:ext cx="3625679" cy="2592288"/>
            <a:chOff x="1259632" y="3717032"/>
            <a:chExt cx="3625679" cy="2592288"/>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659266" flipV="1">
              <a:off x="2007381" y="3225586"/>
              <a:ext cx="2168780" cy="3587081"/>
            </a:xfrm>
            <a:prstGeom prst="rect">
              <a:avLst/>
            </a:prstGeom>
          </p:spPr>
        </p:pic>
        <p:sp>
          <p:nvSpPr>
            <p:cNvPr id="27" name="矩形 26"/>
            <p:cNvSpPr/>
            <p:nvPr/>
          </p:nvSpPr>
          <p:spPr>
            <a:xfrm>
              <a:off x="3563888" y="5662989"/>
              <a:ext cx="646331" cy="646331"/>
            </a:xfrm>
            <a:prstGeom prst="rect">
              <a:avLst/>
            </a:prstGeom>
          </p:spPr>
          <p:txBody>
            <a:bodyPr wrap="none">
              <a:spAutoFit/>
            </a:bodyPr>
            <a:lstStyle/>
            <a:p>
              <a:r>
                <a:rPr lang="zh-CN" altLang="en-US" sz="3600" dirty="0" smtClean="0">
                  <a:solidFill>
                    <a:srgbClr val="FFFF00"/>
                  </a:solidFill>
                  <a:latin typeface="华文行楷" pitchFamily="2" charset="-122"/>
                  <a:ea typeface="华文行楷" pitchFamily="2" charset="-122"/>
                </a:rPr>
                <a:t>军</a:t>
              </a:r>
              <a:endParaRPr lang="zh-CN" altLang="en-US" sz="3600" dirty="0">
                <a:solidFill>
                  <a:srgbClr val="FFFF00"/>
                </a:solidFill>
                <a:latin typeface="华文行楷" pitchFamily="2" charset="-122"/>
                <a:ea typeface="华文行楷" pitchFamily="2" charset="-122"/>
              </a:endParaRPr>
            </a:p>
          </p:txBody>
        </p:sp>
        <p:sp>
          <p:nvSpPr>
            <p:cNvPr id="28" name="矩形 27"/>
            <p:cNvSpPr/>
            <p:nvPr/>
          </p:nvSpPr>
          <p:spPr>
            <a:xfrm>
              <a:off x="2903960" y="5301208"/>
              <a:ext cx="947960" cy="830997"/>
            </a:xfrm>
            <a:prstGeom prst="rect">
              <a:avLst/>
            </a:prstGeom>
          </p:spPr>
          <p:txBody>
            <a:bodyPr wrap="square">
              <a:spAutoFit/>
            </a:bodyPr>
            <a:lstStyle/>
            <a:p>
              <a:r>
                <a:rPr lang="zh-CN" altLang="en-US" sz="4800" dirty="0" smtClean="0">
                  <a:solidFill>
                    <a:srgbClr val="FFFF00"/>
                  </a:solidFill>
                  <a:latin typeface="华文行楷" pitchFamily="2" charset="-122"/>
                  <a:ea typeface="华文行楷" pitchFamily="2" charset="-122"/>
                </a:rPr>
                <a:t>建</a:t>
              </a:r>
              <a:endParaRPr lang="zh-CN" altLang="en-US" sz="4800" dirty="0">
                <a:solidFill>
                  <a:srgbClr val="FFFF00"/>
                </a:solidFill>
                <a:latin typeface="华文行楷" pitchFamily="2" charset="-122"/>
                <a:ea typeface="华文行楷" pitchFamily="2" charset="-122"/>
              </a:endParaRPr>
            </a:p>
          </p:txBody>
        </p:sp>
        <p:sp>
          <p:nvSpPr>
            <p:cNvPr id="29" name="矩形 28"/>
            <p:cNvSpPr/>
            <p:nvPr/>
          </p:nvSpPr>
          <p:spPr>
            <a:xfrm>
              <a:off x="1259632" y="3717032"/>
              <a:ext cx="1415772" cy="1569660"/>
            </a:xfrm>
            <a:prstGeom prst="rect">
              <a:avLst/>
            </a:prstGeom>
          </p:spPr>
          <p:txBody>
            <a:bodyPr wrap="none">
              <a:spAutoFit/>
            </a:bodyPr>
            <a:lstStyle/>
            <a:p>
              <a:r>
                <a:rPr lang="zh-CN" altLang="en-US" sz="9600" dirty="0">
                  <a:solidFill>
                    <a:srgbClr val="FFFF00"/>
                  </a:solidFill>
                  <a:latin typeface="华文行楷" pitchFamily="2" charset="-122"/>
                  <a:ea typeface="华文行楷" pitchFamily="2" charset="-122"/>
                </a:rPr>
                <a:t>法</a:t>
              </a:r>
            </a:p>
          </p:txBody>
        </p:sp>
        <p:sp>
          <p:nvSpPr>
            <p:cNvPr id="30" name="矩形 29"/>
            <p:cNvSpPr/>
            <p:nvPr/>
          </p:nvSpPr>
          <p:spPr>
            <a:xfrm>
              <a:off x="2051720" y="4676943"/>
              <a:ext cx="1107996" cy="1200329"/>
            </a:xfrm>
            <a:prstGeom prst="rect">
              <a:avLst/>
            </a:prstGeom>
          </p:spPr>
          <p:txBody>
            <a:bodyPr wrap="none">
              <a:spAutoFit/>
            </a:bodyPr>
            <a:lstStyle/>
            <a:p>
              <a:r>
                <a:rPr lang="zh-CN" altLang="en-US" sz="7200" dirty="0" smtClean="0">
                  <a:solidFill>
                    <a:srgbClr val="FFFF00"/>
                  </a:solidFill>
                  <a:latin typeface="华文行楷" pitchFamily="2" charset="-122"/>
                  <a:ea typeface="华文行楷" pitchFamily="2" charset="-122"/>
                </a:rPr>
                <a:t>治</a:t>
              </a:r>
              <a:endParaRPr lang="zh-CN" altLang="en-US" sz="7200" dirty="0">
                <a:solidFill>
                  <a:srgbClr val="FFFF00"/>
                </a:solidFill>
                <a:latin typeface="华文行楷" pitchFamily="2" charset="-122"/>
                <a:ea typeface="华文行楷" pitchFamily="2" charset="-122"/>
              </a:endParaRPr>
            </a:p>
          </p:txBody>
        </p:sp>
      </p:grpSp>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131840" y="4509120"/>
            <a:ext cx="1969787" cy="1969787"/>
          </a:xfrm>
          <a:prstGeom prst="rect">
            <a:avLst/>
          </a:prstGeom>
        </p:spPr>
      </p:pic>
    </p:spTree>
    <p:extLst>
      <p:ext uri="{BB962C8B-B14F-4D97-AF65-F5344CB8AC3E}">
        <p14:creationId xmlns:p14="http://schemas.microsoft.com/office/powerpoint/2010/main" val="426190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1000"/>
                                        <p:tgtEl>
                                          <p:spTgt spid="2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500"/>
                            </p:stCondLst>
                            <p:childTnLst>
                              <p:par>
                                <p:cTn id="15" presetID="32" presetClass="emph" presetSubtype="0" repeatCount="indefinite" fill="hold" nodeType="afterEffect">
                                  <p:stCondLst>
                                    <p:cond delay="0"/>
                                  </p:stCondLst>
                                  <p:childTnLst>
                                    <p:animRot by="120000">
                                      <p:cBhvr>
                                        <p:cTn id="16" dur="100" fill="hold">
                                          <p:stCondLst>
                                            <p:cond delay="0"/>
                                          </p:stCondLst>
                                        </p:cTn>
                                        <p:tgtEl>
                                          <p:spTgt spid="31"/>
                                        </p:tgtEl>
                                        <p:attrNameLst>
                                          <p:attrName>r</p:attrName>
                                        </p:attrNameLst>
                                      </p:cBhvr>
                                    </p:animRot>
                                    <p:animRot by="-240000">
                                      <p:cBhvr>
                                        <p:cTn id="17" dur="200" fill="hold">
                                          <p:stCondLst>
                                            <p:cond delay="200"/>
                                          </p:stCondLst>
                                        </p:cTn>
                                        <p:tgtEl>
                                          <p:spTgt spid="31"/>
                                        </p:tgtEl>
                                        <p:attrNameLst>
                                          <p:attrName>r</p:attrName>
                                        </p:attrNameLst>
                                      </p:cBhvr>
                                    </p:animRot>
                                    <p:animRot by="240000">
                                      <p:cBhvr>
                                        <p:cTn id="18" dur="200" fill="hold">
                                          <p:stCondLst>
                                            <p:cond delay="400"/>
                                          </p:stCondLst>
                                        </p:cTn>
                                        <p:tgtEl>
                                          <p:spTgt spid="31"/>
                                        </p:tgtEl>
                                        <p:attrNameLst>
                                          <p:attrName>r</p:attrName>
                                        </p:attrNameLst>
                                      </p:cBhvr>
                                    </p:animRot>
                                    <p:animRot by="-240000">
                                      <p:cBhvr>
                                        <p:cTn id="19" dur="200" fill="hold">
                                          <p:stCondLst>
                                            <p:cond delay="600"/>
                                          </p:stCondLst>
                                        </p:cTn>
                                        <p:tgtEl>
                                          <p:spTgt spid="31"/>
                                        </p:tgtEl>
                                        <p:attrNameLst>
                                          <p:attrName>r</p:attrName>
                                        </p:attrNameLst>
                                      </p:cBhvr>
                                    </p:animRot>
                                    <p:animRot by="120000">
                                      <p:cBhvr>
                                        <p:cTn id="20" dur="200" fill="hold">
                                          <p:stCondLst>
                                            <p:cond delay="80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康俪金黑W8(P)" pitchFamily="34" charset="-122"/>
                <a:ea typeface="华康俪金黑W8(P)" pitchFamily="34" charset="-122"/>
              </a:rPr>
              <a:t>课堂</a:t>
            </a:r>
            <a:r>
              <a:rPr lang="zh-CN" altLang="en-US" dirty="0" smtClean="0">
                <a:latin typeface="华康俪金黑W8(P)" pitchFamily="34" charset="-122"/>
                <a:ea typeface="华康俪金黑W8(P)" pitchFamily="34" charset="-122"/>
              </a:rPr>
              <a:t>教学设计</a:t>
            </a:r>
            <a:endParaRPr lang="zh-CN" altLang="en-US" dirty="0">
              <a:latin typeface="华康俪金黑W8(P)" pitchFamily="34" charset="-122"/>
              <a:ea typeface="华康俪金黑W8(P)" pitchFamily="34" charset="-122"/>
            </a:endParaRPr>
          </a:p>
        </p:txBody>
      </p:sp>
      <p:sp>
        <p:nvSpPr>
          <p:cNvPr id="2" name="内容占位符 1"/>
          <p:cNvSpPr>
            <a:spLocks noGrp="1"/>
          </p:cNvSpPr>
          <p:nvPr>
            <p:ph idx="1"/>
          </p:nvPr>
        </p:nvSpPr>
        <p:spPr/>
        <p:txBody>
          <a:bodyPr/>
          <a:lstStyle/>
          <a:p>
            <a:r>
              <a:rPr lang="zh-CN" altLang="en-US" dirty="0">
                <a:solidFill>
                  <a:srgbClr val="002060"/>
                </a:solidFill>
                <a:latin typeface="华康俪金黑W8(P)" pitchFamily="34" charset="-122"/>
                <a:ea typeface="华康俪金黑W8(P)" pitchFamily="34" charset="-122"/>
              </a:rPr>
              <a:t>在分析</a:t>
            </a:r>
            <a:r>
              <a:rPr lang="zh-CN" altLang="en-US" dirty="0" smtClean="0">
                <a:solidFill>
                  <a:srgbClr val="002060"/>
                </a:solidFill>
                <a:latin typeface="华康俪金黑W8(P)" pitchFamily="34" charset="-122"/>
                <a:ea typeface="华康俪金黑W8(P)" pitchFamily="34" charset="-122"/>
              </a:rPr>
              <a:t>时空图的基础上，引导学员提出“</a:t>
            </a:r>
            <a:r>
              <a:rPr lang="zh-CN" altLang="en-US" dirty="0" smtClean="0">
                <a:solidFill>
                  <a:srgbClr val="C00000"/>
                </a:solidFill>
                <a:latin typeface="华康俪金黑W8(P)" pitchFamily="34" charset="-122"/>
                <a:ea typeface="华康俪金黑W8(P)" pitchFamily="34" charset="-122"/>
              </a:rPr>
              <a:t>边发边听</a:t>
            </a:r>
            <a:r>
              <a:rPr lang="zh-CN" altLang="en-US" dirty="0" smtClean="0">
                <a:solidFill>
                  <a:srgbClr val="002060"/>
                </a:solidFill>
                <a:latin typeface="华康俪金黑W8(P)" pitchFamily="34" charset="-122"/>
                <a:ea typeface="华康俪金黑W8(P)" pitchFamily="34" charset="-122"/>
              </a:rPr>
              <a:t>”冲突检测的解决办法</a:t>
            </a:r>
            <a:endParaRPr lang="zh-CN" altLang="en-US" dirty="0">
              <a:solidFill>
                <a:srgbClr val="002060"/>
              </a:solidFill>
              <a:latin typeface="华康俪金黑W8(P)" pitchFamily="34" charset="-122"/>
              <a:ea typeface="华康俪金黑W8(P)" pitchFamily="34" charset="-122"/>
            </a:endParaRPr>
          </a:p>
        </p:txBody>
      </p:sp>
      <p:grpSp>
        <p:nvGrpSpPr>
          <p:cNvPr id="4" name="组合 3"/>
          <p:cNvGrpSpPr/>
          <p:nvPr/>
        </p:nvGrpSpPr>
        <p:grpSpPr>
          <a:xfrm>
            <a:off x="2845360" y="3573016"/>
            <a:ext cx="5399048" cy="2830887"/>
            <a:chOff x="384977" y="2924944"/>
            <a:chExt cx="6424580" cy="3368605"/>
          </a:xfrm>
        </p:grpSpPr>
        <p:sp>
          <p:nvSpPr>
            <p:cNvPr id="24" name="平行四边形 23"/>
            <p:cNvSpPr/>
            <p:nvPr/>
          </p:nvSpPr>
          <p:spPr>
            <a:xfrm rot="16200000">
              <a:off x="3001962" y="2204219"/>
              <a:ext cx="2468563" cy="4643438"/>
            </a:xfrm>
            <a:prstGeom prst="parallelogram">
              <a:avLst>
                <a:gd name="adj" fmla="val 36951"/>
              </a:avLst>
            </a:prstGeom>
            <a:solidFill>
              <a:schemeClr val="accent1">
                <a:lumMod val="20000"/>
                <a:lumOff val="8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华康俪金黑W8(P)" pitchFamily="34" charset="-122"/>
                <a:ea typeface="华康俪金黑W8(P)" pitchFamily="34" charset="-122"/>
              </a:endParaRPr>
            </a:p>
          </p:txBody>
        </p:sp>
        <p:sp>
          <p:nvSpPr>
            <p:cNvPr id="32" name="Line 4"/>
            <p:cNvSpPr>
              <a:spLocks noChangeShapeType="1"/>
            </p:cNvSpPr>
            <p:nvPr/>
          </p:nvSpPr>
          <p:spPr bwMode="auto">
            <a:xfrm>
              <a:off x="1908175" y="3269431"/>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33" name="Line 8"/>
            <p:cNvSpPr>
              <a:spLocks noChangeShapeType="1"/>
            </p:cNvSpPr>
            <p:nvPr/>
          </p:nvSpPr>
          <p:spPr bwMode="auto">
            <a:xfrm>
              <a:off x="1901825" y="3274194"/>
              <a:ext cx="4670425" cy="914400"/>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34" name="Rectangle 9"/>
            <p:cNvSpPr>
              <a:spLocks noChangeArrowheads="1"/>
            </p:cNvSpPr>
            <p:nvPr/>
          </p:nvSpPr>
          <p:spPr bwMode="auto">
            <a:xfrm>
              <a:off x="1641475" y="2924944"/>
              <a:ext cx="360517" cy="3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400">
                  <a:solidFill>
                    <a:srgbClr val="333399"/>
                  </a:solidFill>
                  <a:latin typeface="华康俪金黑W8(P)" pitchFamily="34" charset="-122"/>
                  <a:ea typeface="华康俪金黑W8(P)" pitchFamily="34" charset="-122"/>
                </a:rPr>
                <a:t>A</a:t>
              </a:r>
            </a:p>
          </p:txBody>
        </p:sp>
        <p:sp>
          <p:nvSpPr>
            <p:cNvPr id="35" name="Rectangle 10"/>
            <p:cNvSpPr>
              <a:spLocks noChangeArrowheads="1"/>
            </p:cNvSpPr>
            <p:nvPr/>
          </p:nvSpPr>
          <p:spPr bwMode="auto">
            <a:xfrm>
              <a:off x="6464300" y="2924944"/>
              <a:ext cx="345257" cy="3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400">
                  <a:solidFill>
                    <a:srgbClr val="333399"/>
                  </a:solidFill>
                  <a:latin typeface="华康俪金黑W8(P)" pitchFamily="34" charset="-122"/>
                  <a:ea typeface="华康俪金黑W8(P)" pitchFamily="34" charset="-122"/>
                </a:rPr>
                <a:t>B</a:t>
              </a:r>
            </a:p>
          </p:txBody>
        </p:sp>
        <p:sp>
          <p:nvSpPr>
            <p:cNvPr id="36" name="Line 11"/>
            <p:cNvSpPr>
              <a:spLocks noChangeShapeType="1"/>
            </p:cNvSpPr>
            <p:nvPr/>
          </p:nvSpPr>
          <p:spPr bwMode="auto">
            <a:xfrm flipH="1">
              <a:off x="1779588" y="3617094"/>
              <a:ext cx="6350" cy="1090612"/>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37" name="Rectangle 12"/>
            <p:cNvSpPr>
              <a:spLocks noChangeArrowheads="1"/>
            </p:cNvSpPr>
            <p:nvPr/>
          </p:nvSpPr>
          <p:spPr bwMode="auto">
            <a:xfrm>
              <a:off x="1560514" y="3948881"/>
              <a:ext cx="286124" cy="3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400" i="1">
                  <a:solidFill>
                    <a:srgbClr val="333399"/>
                  </a:solidFill>
                  <a:latin typeface="华康俪金黑W8(P)" pitchFamily="34" charset="-122"/>
                  <a:ea typeface="华康俪金黑W8(P)" pitchFamily="34" charset="-122"/>
                </a:rPr>
                <a:t>t</a:t>
              </a:r>
            </a:p>
          </p:txBody>
        </p:sp>
        <p:sp>
          <p:nvSpPr>
            <p:cNvPr id="38" name="Line 13"/>
            <p:cNvSpPr>
              <a:spLocks noChangeShapeType="1"/>
            </p:cNvSpPr>
            <p:nvPr/>
          </p:nvSpPr>
          <p:spPr bwMode="auto">
            <a:xfrm>
              <a:off x="6569074" y="3263081"/>
              <a:ext cx="3175" cy="303046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sp>
          <p:nvSpPr>
            <p:cNvPr id="39" name="Line 14"/>
            <p:cNvSpPr>
              <a:spLocks noChangeShapeType="1"/>
            </p:cNvSpPr>
            <p:nvPr/>
          </p:nvSpPr>
          <p:spPr bwMode="auto">
            <a:xfrm flipH="1">
              <a:off x="1897063" y="4006031"/>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grpSp>
          <p:nvGrpSpPr>
            <p:cNvPr id="40" name="Group 15"/>
            <p:cNvGrpSpPr>
              <a:grpSpLocks/>
            </p:cNvGrpSpPr>
            <p:nvPr/>
          </p:nvGrpSpPr>
          <p:grpSpPr bwMode="auto">
            <a:xfrm>
              <a:off x="5340350" y="3269431"/>
              <a:ext cx="965200" cy="793750"/>
              <a:chOff x="3364" y="411"/>
              <a:chExt cx="608" cy="500"/>
            </a:xfrm>
            <a:solidFill>
              <a:srgbClr val="C00000"/>
            </a:solidFill>
          </p:grpSpPr>
          <p:sp>
            <p:nvSpPr>
              <p:cNvPr id="41" name="Line 16"/>
              <p:cNvSpPr>
                <a:spLocks noChangeShapeType="1"/>
              </p:cNvSpPr>
              <p:nvPr/>
            </p:nvSpPr>
            <p:spPr bwMode="auto">
              <a:xfrm>
                <a:off x="3755" y="728"/>
                <a:ext cx="112" cy="183"/>
              </a:xfrm>
              <a:prstGeom prst="line">
                <a:avLst/>
              </a:prstGeom>
              <a:grpFill/>
              <a:ln w="28575">
                <a:solidFill>
                  <a:srgbClr val="333399"/>
                </a:solidFill>
                <a:round/>
                <a:headEnd/>
                <a:tailEnd type="triangle" w="sm" len="med"/>
              </a:ln>
              <a:extLst/>
            </p:spPr>
            <p:txBody>
              <a:bodyPr wrap="none" anchor="ctr"/>
              <a:lstStyle/>
              <a:p>
                <a:endParaRPr lang="zh-CN" altLang="en-US" sz="1400">
                  <a:latin typeface="华康俪金黑W8(P)" pitchFamily="34" charset="-122"/>
                  <a:ea typeface="华康俪金黑W8(P)" pitchFamily="34" charset="-122"/>
                </a:endParaRPr>
              </a:p>
            </p:txBody>
          </p:sp>
          <p:sp>
            <p:nvSpPr>
              <p:cNvPr id="42" name="AutoShape 17"/>
              <p:cNvSpPr>
                <a:spLocks noChangeArrowheads="1"/>
              </p:cNvSpPr>
              <p:nvPr/>
            </p:nvSpPr>
            <p:spPr bwMode="auto">
              <a:xfrm>
                <a:off x="3364" y="411"/>
                <a:ext cx="608" cy="454"/>
              </a:xfrm>
              <a:prstGeom prst="irregularSeal1">
                <a:avLst/>
              </a:prstGeom>
              <a:grp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sz="1400" dirty="0">
                    <a:solidFill>
                      <a:srgbClr val="FFFF00"/>
                    </a:solidFill>
                    <a:latin typeface="华康俪金黑W8(P)" pitchFamily="34" charset="-122"/>
                    <a:ea typeface="华康俪金黑W8(P)" pitchFamily="34" charset="-122"/>
                  </a:rPr>
                  <a:t>冲突</a:t>
                </a:r>
              </a:p>
            </p:txBody>
          </p:sp>
        </p:grpSp>
        <p:sp>
          <p:nvSpPr>
            <p:cNvPr id="43" name="Text Box 37"/>
            <p:cNvSpPr txBox="1">
              <a:spLocks noChangeArrowheads="1"/>
            </p:cNvSpPr>
            <p:nvPr/>
          </p:nvSpPr>
          <p:spPr bwMode="auto">
            <a:xfrm>
              <a:off x="779462" y="3064644"/>
              <a:ext cx="713939" cy="41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000">
                  <a:solidFill>
                    <a:schemeClr val="tx1"/>
                  </a:solidFill>
                  <a:latin typeface="Tahoma" pitchFamily="34" charset="0"/>
                  <a:ea typeface="宋体" charset="-122"/>
                </a:defRPr>
              </a:lvl1pPr>
              <a:lvl2pPr marL="742950" indent="-285750" defTabSz="762000" eaLnBrk="0" hangingPunct="0">
                <a:defRPr sz="2000">
                  <a:solidFill>
                    <a:schemeClr val="tx1"/>
                  </a:solidFill>
                  <a:latin typeface="Tahoma" pitchFamily="34" charset="0"/>
                  <a:ea typeface="宋体" charset="-122"/>
                </a:defRPr>
              </a:lvl2pPr>
              <a:lvl3pPr marL="1143000" indent="-228600" defTabSz="762000" eaLnBrk="0" hangingPunct="0">
                <a:defRPr sz="2000">
                  <a:solidFill>
                    <a:schemeClr val="tx1"/>
                  </a:solidFill>
                  <a:latin typeface="Tahoma" pitchFamily="34" charset="0"/>
                  <a:ea typeface="宋体" charset="-122"/>
                </a:defRPr>
              </a:lvl3pPr>
              <a:lvl4pPr marL="1600200" indent="-228600" defTabSz="762000" eaLnBrk="0" hangingPunct="0">
                <a:defRPr sz="2000">
                  <a:solidFill>
                    <a:schemeClr val="tx1"/>
                  </a:solidFill>
                  <a:latin typeface="Tahoma" pitchFamily="34" charset="0"/>
                  <a:ea typeface="宋体" charset="-122"/>
                </a:defRPr>
              </a:lvl4pPr>
              <a:lvl5pPr marL="2057400" indent="-228600" defTabSz="762000" eaLnBrk="0" hangingPunct="0">
                <a:defRPr sz="2000">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sz="2000">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sz="2000">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sz="2000">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sz="2000">
                  <a:solidFill>
                    <a:schemeClr val="tx1"/>
                  </a:solidFill>
                  <a:latin typeface="Tahoma" pitchFamily="34" charset="0"/>
                  <a:ea typeface="宋体" charset="-122"/>
                </a:defRPr>
              </a:lvl9pPr>
            </a:lstStyle>
            <a:p>
              <a:r>
                <a:rPr kumimoji="1" lang="en-US" altLang="zh-CN" sz="1600" i="1">
                  <a:solidFill>
                    <a:srgbClr val="333399"/>
                  </a:solidFill>
                  <a:latin typeface="华康俪金黑W8(P)" pitchFamily="34" charset="-122"/>
                  <a:ea typeface="华康俪金黑W8(P)" pitchFamily="34" charset="-122"/>
                </a:rPr>
                <a:t>t</a:t>
              </a:r>
              <a:r>
                <a:rPr kumimoji="1" lang="en-US" altLang="zh-CN" sz="1600">
                  <a:solidFill>
                    <a:srgbClr val="333399"/>
                  </a:solidFill>
                  <a:latin typeface="华康俪金黑W8(P)" pitchFamily="34" charset="-122"/>
                  <a:ea typeface="华康俪金黑W8(P)" pitchFamily="34" charset="-122"/>
                </a:rPr>
                <a:t> = 0</a:t>
              </a:r>
              <a:endParaRPr kumimoji="1" lang="en-US" altLang="zh-CN" sz="1600" baseline="30000">
                <a:solidFill>
                  <a:srgbClr val="333399"/>
                </a:solidFill>
                <a:latin typeface="华康俪金黑W8(P)" pitchFamily="34" charset="-122"/>
                <a:ea typeface="华康俪金黑W8(P)" pitchFamily="34" charset="-122"/>
              </a:endParaRPr>
            </a:p>
          </p:txBody>
        </p:sp>
        <p:sp>
          <p:nvSpPr>
            <p:cNvPr id="44" name="Line 38"/>
            <p:cNvSpPr>
              <a:spLocks noChangeShapeType="1"/>
            </p:cNvSpPr>
            <p:nvPr/>
          </p:nvSpPr>
          <p:spPr bwMode="auto">
            <a:xfrm>
              <a:off x="1449388" y="3269431"/>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latin typeface="华康俪金黑W8(P)" pitchFamily="34" charset="-122"/>
                <a:ea typeface="华康俪金黑W8(P)" pitchFamily="34" charset="-122"/>
              </a:endParaRPr>
            </a:p>
          </p:txBody>
        </p:sp>
        <p:sp>
          <p:nvSpPr>
            <p:cNvPr id="46" name="平行四边形 45"/>
            <p:cNvSpPr/>
            <p:nvPr/>
          </p:nvSpPr>
          <p:spPr>
            <a:xfrm rot="16200000" flipV="1">
              <a:off x="3730625" y="2218506"/>
              <a:ext cx="1011238" cy="4643438"/>
            </a:xfrm>
            <a:prstGeom prst="parallelogram">
              <a:avLst>
                <a:gd name="adj" fmla="val 86819"/>
              </a:avLst>
            </a:prstGeom>
            <a:solidFill>
              <a:schemeClr val="accent2">
                <a:lumMod val="60000"/>
                <a:lumOff val="40000"/>
                <a:alpha val="58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华康俪金黑W8(P)" pitchFamily="34" charset="-122"/>
                <a:ea typeface="华康俪金黑W8(P)" pitchFamily="34" charset="-122"/>
              </a:endParaRPr>
            </a:p>
          </p:txBody>
        </p:sp>
        <p:sp>
          <p:nvSpPr>
            <p:cNvPr id="47" name="Line 7"/>
            <p:cNvSpPr>
              <a:spLocks noChangeShapeType="1"/>
            </p:cNvSpPr>
            <p:nvPr/>
          </p:nvSpPr>
          <p:spPr bwMode="auto">
            <a:xfrm>
              <a:off x="1897062" y="3274194"/>
              <a:ext cx="10641" cy="30193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华康俪金黑W8(P)" pitchFamily="34" charset="-122"/>
                <a:ea typeface="华康俪金黑W8(P)" pitchFamily="34" charset="-122"/>
              </a:endParaRPr>
            </a:p>
          </p:txBody>
        </p:sp>
        <p:grpSp>
          <p:nvGrpSpPr>
            <p:cNvPr id="56" name="组合 55"/>
            <p:cNvGrpSpPr/>
            <p:nvPr/>
          </p:nvGrpSpPr>
          <p:grpSpPr>
            <a:xfrm>
              <a:off x="4572382" y="4149080"/>
              <a:ext cx="1981934" cy="1024130"/>
              <a:chOff x="6610089" y="5071705"/>
              <a:chExt cx="1981934" cy="1024130"/>
            </a:xfrm>
          </p:grpSpPr>
          <p:sp>
            <p:nvSpPr>
              <p:cNvPr id="57" name="椭圆 56"/>
              <p:cNvSpPr/>
              <p:nvPr/>
            </p:nvSpPr>
            <p:spPr>
              <a:xfrm flipH="1">
                <a:off x="8484011" y="5071705"/>
                <a:ext cx="108012" cy="108012"/>
              </a:xfrm>
              <a:prstGeom prst="ellipse">
                <a:avLst/>
              </a:prstGeom>
              <a:solidFill>
                <a:schemeClr val="accent3">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华康俪金黑W8(P)" pitchFamily="34" charset="-122"/>
                  <a:ea typeface="华康俪金黑W8(P)" pitchFamily="34" charset="-122"/>
                </a:endParaRPr>
              </a:p>
            </p:txBody>
          </p:sp>
          <p:sp>
            <p:nvSpPr>
              <p:cNvPr id="58" name="矩形 57"/>
              <p:cNvSpPr/>
              <p:nvPr/>
            </p:nvSpPr>
            <p:spPr>
              <a:xfrm flipH="1">
                <a:off x="6610089" y="5292029"/>
                <a:ext cx="1285821" cy="8038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华康俪金黑W8(P)" pitchFamily="34" charset="-122"/>
                    <a:ea typeface="华康俪金黑W8(P)" pitchFamily="34" charset="-122"/>
                  </a:rPr>
                  <a:t>B</a:t>
                </a:r>
                <a:r>
                  <a:rPr lang="zh-CN" altLang="en-US" sz="1600" b="1" dirty="0" smtClean="0">
                    <a:latin typeface="华康俪金黑W8(P)" pitchFamily="34" charset="-122"/>
                    <a:ea typeface="华康俪金黑W8(P)" pitchFamily="34" charset="-122"/>
                  </a:rPr>
                  <a:t>检测到发生冲突</a:t>
                </a:r>
                <a:endParaRPr lang="zh-CN" altLang="en-US" sz="1600" b="1" dirty="0">
                  <a:latin typeface="华康俪金黑W8(P)" pitchFamily="34" charset="-122"/>
                  <a:ea typeface="华康俪金黑W8(P)" pitchFamily="34" charset="-122"/>
                </a:endParaRPr>
              </a:p>
            </p:txBody>
          </p:sp>
          <p:cxnSp>
            <p:nvCxnSpPr>
              <p:cNvPr id="59" name="直接连接符 58"/>
              <p:cNvCxnSpPr/>
              <p:nvPr/>
            </p:nvCxnSpPr>
            <p:spPr>
              <a:xfrm flipH="1">
                <a:off x="7746496" y="5693932"/>
                <a:ext cx="814338"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47680" y="5152155"/>
                <a:ext cx="0" cy="53157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384977" y="4831154"/>
              <a:ext cx="1507487" cy="1406158"/>
              <a:chOff x="87347" y="4410824"/>
              <a:chExt cx="1507487" cy="1406158"/>
            </a:xfrm>
          </p:grpSpPr>
          <p:cxnSp>
            <p:nvCxnSpPr>
              <p:cNvPr id="68" name="直接连接符 67"/>
              <p:cNvCxnSpPr/>
              <p:nvPr/>
            </p:nvCxnSpPr>
            <p:spPr>
              <a:xfrm>
                <a:off x="728541" y="4473571"/>
                <a:ext cx="0" cy="531571"/>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flipH="1">
                <a:off x="1486822" y="4410824"/>
                <a:ext cx="108012" cy="108012"/>
              </a:xfrm>
              <a:prstGeom prst="ellipse">
                <a:avLst/>
              </a:prstGeom>
              <a:solidFill>
                <a:srgbClr val="6633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华康俪金黑W8(P)" pitchFamily="34" charset="-122"/>
                  <a:ea typeface="华康俪金黑W8(P)" pitchFamily="34" charset="-122"/>
                </a:endParaRPr>
              </a:p>
            </p:txBody>
          </p:sp>
          <p:sp>
            <p:nvSpPr>
              <p:cNvPr id="70" name="矩形 69"/>
              <p:cNvSpPr/>
              <p:nvPr/>
            </p:nvSpPr>
            <p:spPr>
              <a:xfrm flipH="1">
                <a:off x="87347" y="5013176"/>
                <a:ext cx="1285821" cy="80380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华康俪金黑W8(P)" pitchFamily="34" charset="-122"/>
                    <a:ea typeface="华康俪金黑W8(P)" pitchFamily="34" charset="-122"/>
                  </a:rPr>
                  <a:t>A</a:t>
                </a:r>
                <a:r>
                  <a:rPr lang="zh-CN" altLang="en-US" sz="1600" b="1" dirty="0" smtClean="0">
                    <a:latin typeface="华康俪金黑W8(P)" pitchFamily="34" charset="-122"/>
                    <a:ea typeface="华康俪金黑W8(P)" pitchFamily="34" charset="-122"/>
                  </a:rPr>
                  <a:t>检测到发生冲突</a:t>
                </a:r>
                <a:endParaRPr lang="zh-CN" altLang="en-US" sz="1600" b="1" dirty="0">
                  <a:latin typeface="华康俪金黑W8(P)" pitchFamily="34" charset="-122"/>
                  <a:ea typeface="华康俪金黑W8(P)" pitchFamily="34" charset="-122"/>
                </a:endParaRPr>
              </a:p>
            </p:txBody>
          </p:sp>
          <p:cxnSp>
            <p:nvCxnSpPr>
              <p:cNvPr id="71" name="直接连接符 70"/>
              <p:cNvCxnSpPr/>
              <p:nvPr/>
            </p:nvCxnSpPr>
            <p:spPr>
              <a:xfrm flipH="1">
                <a:off x="713606" y="4473571"/>
                <a:ext cx="814338" cy="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90936" y="3717032"/>
            <a:ext cx="2815626" cy="2308127"/>
            <a:chOff x="1187624" y="3984945"/>
            <a:chExt cx="4176464" cy="2567404"/>
          </a:xfrm>
          <a:effectLst>
            <a:outerShdw blurRad="292100" dist="25400" dir="2700000" algn="ctr" rotWithShape="0">
              <a:srgbClr val="000000">
                <a:alpha val="49000"/>
              </a:srgbClr>
            </a:outerShdw>
          </a:effectLst>
        </p:grpSpPr>
        <p:grpSp>
          <p:nvGrpSpPr>
            <p:cNvPr id="45" name="组合 44"/>
            <p:cNvGrpSpPr/>
            <p:nvPr/>
          </p:nvGrpSpPr>
          <p:grpSpPr>
            <a:xfrm>
              <a:off x="1187624" y="3984945"/>
              <a:ext cx="4176464" cy="2567404"/>
              <a:chOff x="1187624" y="3984945"/>
              <a:chExt cx="4176464" cy="2567404"/>
            </a:xfrm>
          </p:grpSpPr>
          <p:sp>
            <p:nvSpPr>
              <p:cNvPr id="49" name="椭圆形标注 48"/>
              <p:cNvSpPr/>
              <p:nvPr/>
            </p:nvSpPr>
            <p:spPr>
              <a:xfrm>
                <a:off x="1187624" y="3984945"/>
                <a:ext cx="4176464" cy="2567404"/>
              </a:xfrm>
              <a:prstGeom prst="wedgeEllipseCallout">
                <a:avLst>
                  <a:gd name="adj1" fmla="val 31414"/>
                  <a:gd name="adj2" fmla="val 61966"/>
                </a:avLst>
              </a:prstGeom>
              <a:solidFill>
                <a:srgbClr val="00B0F0"/>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sp>
            <p:nvSpPr>
              <p:cNvPr id="50" name="椭圆形标注 49"/>
              <p:cNvSpPr/>
              <p:nvPr/>
            </p:nvSpPr>
            <p:spPr>
              <a:xfrm>
                <a:off x="1426392" y="4184892"/>
                <a:ext cx="3721672" cy="2181922"/>
              </a:xfrm>
              <a:prstGeom prst="wedgeEllipseCallout">
                <a:avLst>
                  <a:gd name="adj1" fmla="val 31414"/>
                  <a:gd name="adj2" fmla="val 61966"/>
                </a:avLst>
              </a:prstGeom>
              <a:gradFill flip="none" rotWithShape="1">
                <a:gsLst>
                  <a:gs pos="0">
                    <a:srgbClr val="40C0E8">
                      <a:tint val="66000"/>
                      <a:satMod val="160000"/>
                    </a:srgbClr>
                  </a:gs>
                  <a:gs pos="50000">
                    <a:srgbClr val="40C0E8">
                      <a:tint val="44500"/>
                      <a:satMod val="160000"/>
                    </a:srgbClr>
                  </a:gs>
                  <a:gs pos="100000">
                    <a:srgbClr val="40C0E8">
                      <a:tint val="23500"/>
                      <a:satMod val="160000"/>
                    </a:srgbClr>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华康俪金黑W8(P)" pitchFamily="34" charset="-122"/>
                  <a:ea typeface="华康俪金黑W8(P)" pitchFamily="34" charset="-122"/>
                </a:endParaRPr>
              </a:p>
            </p:txBody>
          </p:sp>
        </p:grpSp>
        <p:sp>
          <p:nvSpPr>
            <p:cNvPr id="48" name="矩形 47"/>
            <p:cNvSpPr/>
            <p:nvPr/>
          </p:nvSpPr>
          <p:spPr>
            <a:xfrm rot="21421316">
              <a:off x="1746441" y="4342124"/>
              <a:ext cx="3225591" cy="1705878"/>
            </a:xfrm>
            <a:prstGeom prst="rect">
              <a:avLst/>
            </a:prstGeom>
          </p:spPr>
          <p:txBody>
            <a:bodyPr wrap="square">
              <a:spAutoFit/>
            </a:bodyPr>
            <a:lstStyle/>
            <a:p>
              <a:pPr>
                <a:defRPr/>
              </a:pPr>
              <a:r>
                <a:rPr lang="zh-CN" altLang="en-US" sz="3600" b="1" dirty="0" smtClean="0">
                  <a:solidFill>
                    <a:srgbClr val="C00000"/>
                  </a:solidFill>
                  <a:latin typeface="微软雅黑" pitchFamily="34" charset="-122"/>
                  <a:ea typeface="微软雅黑" pitchFamily="34" charset="-122"/>
                </a:rPr>
                <a:t>先听再发能</a:t>
              </a:r>
              <a:r>
                <a:rPr lang="zh-CN" altLang="en-US" sz="3600" b="1" dirty="0">
                  <a:solidFill>
                    <a:srgbClr val="C00000"/>
                  </a:solidFill>
                  <a:latin typeface="微软雅黑" pitchFamily="34" charset="-122"/>
                  <a:ea typeface="微软雅黑" pitchFamily="34" charset="-122"/>
                </a:rPr>
                <a:t>完全避免冲突吗</a:t>
              </a:r>
              <a:r>
                <a:rPr lang="zh-CN" altLang="en-US" sz="3600" b="1" dirty="0">
                  <a:solidFill>
                    <a:srgbClr val="00487E"/>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43669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anim calcmode="lin" valueType="num">
                                      <p:cBhvr>
                                        <p:cTn id="2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0.xml><?xml version="1.0" encoding="utf-8"?>
<p:tagLst xmlns:a="http://schemas.openxmlformats.org/drawingml/2006/main" xmlns:r="http://schemas.openxmlformats.org/officeDocument/2006/relationships" xmlns:p="http://schemas.openxmlformats.org/presentationml/2006/main">
  <p:tag name="TIMING" val="|39"/>
</p:tagLst>
</file>

<file path=ppt/tags/tag11.xml><?xml version="1.0" encoding="utf-8"?>
<p:tagLst xmlns:a="http://schemas.openxmlformats.org/drawingml/2006/main" xmlns:r="http://schemas.openxmlformats.org/officeDocument/2006/relationships" xmlns:p="http://schemas.openxmlformats.org/presentationml/2006/main">
  <p:tag name="TIMING" val="|27.6"/>
</p:tagLst>
</file>

<file path=ppt/tags/tag12.xml><?xml version="1.0" encoding="utf-8"?>
<p:tagLst xmlns:a="http://schemas.openxmlformats.org/drawingml/2006/main" xmlns:r="http://schemas.openxmlformats.org/officeDocument/2006/relationships" xmlns:p="http://schemas.openxmlformats.org/presentationml/2006/main">
  <p:tag name="TIMING" val="|6.5|69.1|12.4|16.9"/>
</p:tagLst>
</file>

<file path=ppt/tags/tag13.xml><?xml version="1.0" encoding="utf-8"?>
<p:tagLst xmlns:a="http://schemas.openxmlformats.org/drawingml/2006/main" xmlns:r="http://schemas.openxmlformats.org/officeDocument/2006/relationships" xmlns:p="http://schemas.openxmlformats.org/presentationml/2006/main">
  <p:tag name="TIMING" val="|6.5|69.1|12.4|16.9"/>
</p:tagLst>
</file>

<file path=ppt/tags/tag14.xml><?xml version="1.0" encoding="utf-8"?>
<p:tagLst xmlns:a="http://schemas.openxmlformats.org/drawingml/2006/main" xmlns:r="http://schemas.openxmlformats.org/officeDocument/2006/relationships" xmlns:p="http://schemas.openxmlformats.org/presentationml/2006/main">
  <p:tag name="TIMING" val="|27.9|62.7"/>
</p:tagLst>
</file>

<file path=ppt/tags/tag15.xml><?xml version="1.0" encoding="utf-8"?>
<p:tagLst xmlns:a="http://schemas.openxmlformats.org/drawingml/2006/main" xmlns:r="http://schemas.openxmlformats.org/officeDocument/2006/relationships" xmlns:p="http://schemas.openxmlformats.org/presentationml/2006/main">
  <p:tag name="TIMING" val="|7.5|7.6"/>
</p:tagLst>
</file>

<file path=ppt/tags/tag16.xml><?xml version="1.0" encoding="utf-8"?>
<p:tagLst xmlns:a="http://schemas.openxmlformats.org/drawingml/2006/main" xmlns:r="http://schemas.openxmlformats.org/officeDocument/2006/relationships" xmlns:p="http://schemas.openxmlformats.org/presentationml/2006/main">
  <p:tag name="TIMING" val="|21.4|13.4"/>
</p:tagLst>
</file>

<file path=ppt/tags/tag17.xml><?xml version="1.0" encoding="utf-8"?>
<p:tagLst xmlns:a="http://schemas.openxmlformats.org/drawingml/2006/main" xmlns:r="http://schemas.openxmlformats.org/officeDocument/2006/relationships" xmlns:p="http://schemas.openxmlformats.org/presentationml/2006/main">
  <p:tag name="TIMING" val="|28.4|28.4|13.9"/>
</p:tagLst>
</file>

<file path=ppt/tags/tag18.xml><?xml version="1.0" encoding="utf-8"?>
<p:tagLst xmlns:a="http://schemas.openxmlformats.org/drawingml/2006/main" xmlns:r="http://schemas.openxmlformats.org/officeDocument/2006/relationships" xmlns:p="http://schemas.openxmlformats.org/presentationml/2006/main">
  <p:tag name="TIMING" val="|14.5"/>
</p:tagLst>
</file>

<file path=ppt/tags/tag19.xml><?xml version="1.0" encoding="utf-8"?>
<p:tagLst xmlns:a="http://schemas.openxmlformats.org/drawingml/2006/main" xmlns:r="http://schemas.openxmlformats.org/officeDocument/2006/relationships" xmlns:p="http://schemas.openxmlformats.org/presentationml/2006/main">
  <p:tag name="TIMING" val="|14.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0.xml><?xml version="1.0" encoding="utf-8"?>
<p:tagLst xmlns:a="http://schemas.openxmlformats.org/drawingml/2006/main" xmlns:r="http://schemas.openxmlformats.org/officeDocument/2006/relationships" xmlns:p="http://schemas.openxmlformats.org/presentationml/2006/main">
  <p:tag name="TIMING" val="|13.9"/>
</p:tagLst>
</file>

<file path=ppt/tags/tag21.xml><?xml version="1.0" encoding="utf-8"?>
<p:tagLst xmlns:a="http://schemas.openxmlformats.org/drawingml/2006/main" xmlns:r="http://schemas.openxmlformats.org/officeDocument/2006/relationships" xmlns:p="http://schemas.openxmlformats.org/presentationml/2006/main">
  <p:tag name="TIMING" val="|20.7|10.8"/>
</p:tagLst>
</file>

<file path=ppt/tags/tag22.xml><?xml version="1.0" encoding="utf-8"?>
<p:tagLst xmlns:a="http://schemas.openxmlformats.org/drawingml/2006/main" xmlns:r="http://schemas.openxmlformats.org/officeDocument/2006/relationships" xmlns:p="http://schemas.openxmlformats.org/presentationml/2006/main">
  <p:tag name="TIMING" val="|39"/>
</p:tagLst>
</file>

<file path=ppt/tags/tag23.xml><?xml version="1.0" encoding="utf-8"?>
<p:tagLst xmlns:a="http://schemas.openxmlformats.org/drawingml/2006/main" xmlns:r="http://schemas.openxmlformats.org/officeDocument/2006/relationships" xmlns:p="http://schemas.openxmlformats.org/presentationml/2006/main">
  <p:tag name="TIMING" val="|39"/>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9.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3738</TotalTime>
  <Words>3642</Words>
  <Application>Microsoft Office PowerPoint</Application>
  <PresentationFormat>全屏显示(4:3)</PresentationFormat>
  <Paragraphs>410</Paragraphs>
  <Slides>36</Slides>
  <Notes>36</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36</vt:i4>
      </vt:variant>
    </vt:vector>
  </HeadingPairs>
  <TitlesOfParts>
    <vt:vector size="53" baseType="lpstr">
      <vt:lpstr>Arial</vt:lpstr>
      <vt:lpstr>宋体</vt:lpstr>
      <vt:lpstr>华文行楷</vt:lpstr>
      <vt:lpstr>Impact</vt:lpstr>
      <vt:lpstr>Arial Unicode MS</vt:lpstr>
      <vt:lpstr>Times New Roman</vt:lpstr>
      <vt:lpstr>隶书</vt:lpstr>
      <vt:lpstr>Calibri</vt:lpstr>
      <vt:lpstr>微软雅黑</vt:lpstr>
      <vt:lpstr>方正大黑简体</vt:lpstr>
      <vt:lpstr>Symbol</vt:lpstr>
      <vt:lpstr>Wingdings</vt:lpstr>
      <vt:lpstr>华康俪金黑W8</vt:lpstr>
      <vt:lpstr>华康俪金黑W8(P)</vt:lpstr>
      <vt:lpstr>Office 主题​​</vt:lpstr>
      <vt:lpstr>1_Office 主题​​</vt:lpstr>
      <vt:lpstr>2_Office 主题​​</vt:lpstr>
      <vt:lpstr>PowerPoint 演示文稿</vt:lpstr>
      <vt:lpstr>课堂教学说明</vt:lpstr>
      <vt:lpstr>课堂教学说明</vt:lpstr>
      <vt:lpstr>本次授课内容</vt:lpstr>
      <vt:lpstr>本次授课内容</vt:lpstr>
      <vt:lpstr>课堂教学设计</vt:lpstr>
      <vt:lpstr>课堂教学设计</vt:lpstr>
      <vt:lpstr>课堂教学设计</vt:lpstr>
      <vt:lpstr>课堂教学设计</vt:lpstr>
      <vt:lpstr>课堂教学设计</vt:lpstr>
      <vt:lpstr>课堂教学设计</vt:lpstr>
      <vt:lpstr>课堂教学设计</vt:lpstr>
      <vt:lpstr>PowerPoint 演示文稿</vt:lpstr>
      <vt:lpstr>问题回顾</vt:lpstr>
      <vt:lpstr>问题回顾</vt:lpstr>
      <vt:lpstr>课堂讨论题（预习作业）</vt:lpstr>
      <vt:lpstr>PowerPoint 演示文稿</vt:lpstr>
      <vt:lpstr>PowerPoint 演示文稿</vt:lpstr>
      <vt:lpstr>以太网力克群雄</vt:lpstr>
      <vt:lpstr>一个伟大的网络技术发明者</vt:lpstr>
      <vt:lpstr>PowerPoint 演示文稿</vt:lpstr>
      <vt:lpstr>1.载波监听(Carrier Sense)</vt:lpstr>
      <vt:lpstr>传播时延对冲突的影响</vt:lpstr>
      <vt:lpstr>传播时延对冲突的影响</vt:lpstr>
      <vt:lpstr>2.冲突检测(Collision Detection)</vt:lpstr>
      <vt:lpstr>立即重传会导致再次冲突</vt:lpstr>
      <vt:lpstr>3.退避重传</vt:lpstr>
      <vt:lpstr>单位退避时间的选择</vt:lpstr>
      <vt:lpstr>3.退避重传</vt:lpstr>
      <vt:lpstr>多站点冲突经常发生</vt:lpstr>
      <vt:lpstr>多站点冲突经常发生</vt:lpstr>
      <vt:lpstr>二进制指数退避算法</vt:lpstr>
      <vt:lpstr>CSMA/CD的基本流程</vt:lpstr>
      <vt:lpstr>为什么CSMA/CD能够成功?</vt:lpstr>
      <vt:lpstr>课后思考&amp;课前预习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Elaine</dc:creator>
  <cp:lastModifiedBy>xiejun</cp:lastModifiedBy>
  <cp:revision>199</cp:revision>
  <dcterms:created xsi:type="dcterms:W3CDTF">2015-01-02T06:01:38Z</dcterms:created>
  <dcterms:modified xsi:type="dcterms:W3CDTF">2015-11-12T12:35:05Z</dcterms:modified>
</cp:coreProperties>
</file>