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课堂作业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自己写到自己的笔记本上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85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Ch3-2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4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PPP</a:t>
            </a:r>
            <a:r>
              <a:rPr lang="zh-CN" altLang="en-US" dirty="0" smtClean="0"/>
              <a:t>：同步传输采用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填充，异步</a:t>
            </a:r>
            <a:r>
              <a:rPr lang="zh-CN" altLang="en-US" dirty="0"/>
              <a:t>传输</a:t>
            </a:r>
            <a:r>
              <a:rPr lang="zh-CN" altLang="en-US" dirty="0" smtClean="0"/>
              <a:t>采用</a:t>
            </a:r>
            <a:r>
              <a:rPr lang="en-US" altLang="zh-CN" dirty="0"/>
              <a:t>_______</a:t>
            </a:r>
            <a:r>
              <a:rPr lang="zh-CN" altLang="en-US" dirty="0" smtClean="0"/>
              <a:t>填充。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PPP</a:t>
            </a:r>
            <a:r>
              <a:rPr lang="zh-CN" altLang="en-US" dirty="0"/>
              <a:t>，若采用同步传输，已知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111111000011111101101</a:t>
            </a:r>
            <a:r>
              <a:rPr lang="zh-CN" altLang="en-US" dirty="0" smtClean="0"/>
              <a:t>，填充后的数据为：</a:t>
            </a:r>
            <a:r>
              <a:rPr lang="en-US" altLang="zh-CN" dirty="0"/>
              <a:t> 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PPP</a:t>
            </a:r>
            <a:r>
              <a:rPr lang="zh-CN" altLang="en-US" dirty="0" smtClean="0"/>
              <a:t>，若采用异步传输，已知字节数据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十六进制表示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7E8A997DAABB775544</a:t>
            </a:r>
            <a:r>
              <a:rPr lang="zh-CN" altLang="en-US" dirty="0" smtClean="0"/>
              <a:t>，</a:t>
            </a:r>
            <a:r>
              <a:rPr lang="zh-CN" altLang="en-US" dirty="0"/>
              <a:t>填充后的数据为：</a:t>
            </a:r>
            <a:r>
              <a:rPr lang="en-US" altLang="zh-CN" dirty="0"/>
              <a:t> _______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注意：实际数据要比这里的数据多。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080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36204" y="2852936"/>
            <a:ext cx="4108817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数据链路层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7293" y="1340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发送方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012368" y="2843824"/>
            <a:ext cx="4131632" cy="15932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数据链路层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28378" y="13182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srgbClr val="FF0000"/>
                </a:solidFill>
              </a:rPr>
              <a:t>接收方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>
            <a:stCxn id="2" idx="3"/>
            <a:endCxn id="4" idx="1"/>
          </p:cNvCxnSpPr>
          <p:nvPr/>
        </p:nvCxnSpPr>
        <p:spPr>
          <a:xfrm flipV="1">
            <a:off x="4072613" y="3640468"/>
            <a:ext cx="939755" cy="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223" y="32634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145" y="2358751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111111000011111101101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17645" y="3933056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11111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r>
              <a:rPr lang="en-US" altLang="zh-CN" sz="1400" dirty="0" smtClean="0"/>
              <a:t>1000011111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r>
              <a:rPr lang="en-US" altLang="zh-CN" sz="1400" dirty="0" smtClean="0"/>
              <a:t>101101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0097" y="3998966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7E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509888" y="3998966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3121442" y="399854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FCS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551233" y="399854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7E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-36204" y="3563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封装成帧，比特填充后，交付给下一层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64857" y="3915978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11111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r>
              <a:rPr lang="en-US" altLang="zh-CN" sz="1400" dirty="0" smtClean="0"/>
              <a:t>1000011111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r>
              <a:rPr lang="en-US" altLang="zh-CN" sz="1400" dirty="0" smtClean="0"/>
              <a:t>101101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105275" y="398188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7E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5535066" y="398188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8146620" y="3981470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FCS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8576411" y="3981470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7E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8974" y="3546646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识别帧，删除比特填充位后，交付给上一层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224802" y="2335250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111111000011111101101</a:t>
            </a:r>
            <a:endParaRPr lang="zh-CN" altLang="en-US" sz="1400" dirty="0"/>
          </a:p>
        </p:txBody>
      </p:sp>
      <p:sp>
        <p:nvSpPr>
          <p:cNvPr id="26" name="下箭头 25"/>
          <p:cNvSpPr/>
          <p:nvPr/>
        </p:nvSpPr>
        <p:spPr>
          <a:xfrm>
            <a:off x="1776995" y="4437112"/>
            <a:ext cx="48241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894662" y="2678432"/>
            <a:ext cx="247084" cy="18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59632" y="4941168"/>
            <a:ext cx="158417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 flipV="1">
            <a:off x="7079807" y="4437112"/>
            <a:ext cx="48241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62444" y="4941168"/>
            <a:ext cx="158417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cxnSp>
        <p:nvCxnSpPr>
          <p:cNvPr id="36" name="肘形连接符 35"/>
          <p:cNvCxnSpPr>
            <a:stCxn id="32" idx="2"/>
            <a:endCxn id="34" idx="2"/>
          </p:cNvCxnSpPr>
          <p:nvPr/>
        </p:nvCxnSpPr>
        <p:spPr>
          <a:xfrm rot="16200000" flipH="1">
            <a:off x="4703126" y="3009842"/>
            <a:ext cx="12700" cy="5302812"/>
          </a:xfrm>
          <a:prstGeom prst="bentConnector3">
            <a:avLst>
              <a:gd name="adj1" fmla="val 180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36337" y="260648"/>
            <a:ext cx="2747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PPP</a:t>
            </a:r>
            <a:r>
              <a:rPr lang="zh-CN" altLang="en-US" sz="3600" dirty="0" smtClean="0"/>
              <a:t>同步传输</a:t>
            </a:r>
            <a:endParaRPr lang="zh-CN" altLang="en-US" sz="3600" dirty="0"/>
          </a:p>
        </p:txBody>
      </p:sp>
      <p:sp>
        <p:nvSpPr>
          <p:cNvPr id="38" name="下箭头 37"/>
          <p:cNvSpPr/>
          <p:nvPr/>
        </p:nvSpPr>
        <p:spPr>
          <a:xfrm flipV="1">
            <a:off x="7152990" y="2657416"/>
            <a:ext cx="247084" cy="18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36204" y="2852936"/>
            <a:ext cx="4108817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数据链路层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7293" y="1340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发送方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012368" y="2843824"/>
            <a:ext cx="4131632" cy="15932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数据链路层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28378" y="13182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srgbClr val="FF0000"/>
                </a:solidFill>
              </a:rPr>
              <a:t>接收方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>
            <a:stCxn id="2" idx="3"/>
            <a:endCxn id="4" idx="1"/>
          </p:cNvCxnSpPr>
          <p:nvPr/>
        </p:nvCxnSpPr>
        <p:spPr>
          <a:xfrm flipV="1">
            <a:off x="4072613" y="3640468"/>
            <a:ext cx="939755" cy="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223" y="32634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145" y="2358751"/>
            <a:ext cx="1894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7E</a:t>
            </a:r>
            <a:r>
              <a:rPr lang="en-US" altLang="zh-CN" sz="1400" dirty="0"/>
              <a:t>8A99</a:t>
            </a:r>
            <a:r>
              <a:rPr lang="en-US" altLang="zh-CN" sz="1400" dirty="0">
                <a:solidFill>
                  <a:srgbClr val="FF0000"/>
                </a:solidFill>
              </a:rPr>
              <a:t>7D</a:t>
            </a:r>
            <a:r>
              <a:rPr lang="en-US" altLang="zh-CN" sz="1400" dirty="0"/>
              <a:t>AABB775544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99592" y="3933056"/>
            <a:ext cx="2338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7D5E </a:t>
            </a:r>
            <a:r>
              <a:rPr lang="en-US" altLang="zh-CN" sz="1400" dirty="0"/>
              <a:t>8A99</a:t>
            </a:r>
            <a:r>
              <a:rPr lang="en-US" altLang="zh-CN" sz="1400" dirty="0">
                <a:solidFill>
                  <a:srgbClr val="FF0000"/>
                </a:solidFill>
              </a:rPr>
              <a:t>7D5D</a:t>
            </a:r>
            <a:r>
              <a:rPr lang="en-US" altLang="zh-CN" sz="1400" dirty="0"/>
              <a:t>AABB775544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0097" y="3998966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7E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509888" y="3998966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3121442" y="399854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FCS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551233" y="399854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7E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-36204" y="3563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封装成帧，比特填充后，交付给下一层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06332" y="3933056"/>
            <a:ext cx="2338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7D5E </a:t>
            </a:r>
            <a:r>
              <a:rPr lang="en-US" altLang="zh-CN" sz="1400" dirty="0"/>
              <a:t>8A99</a:t>
            </a:r>
            <a:r>
              <a:rPr lang="en-US" altLang="zh-CN" sz="1400" dirty="0">
                <a:solidFill>
                  <a:srgbClr val="FF0000"/>
                </a:solidFill>
              </a:rPr>
              <a:t>7D5D</a:t>
            </a:r>
            <a:r>
              <a:rPr lang="en-US" altLang="zh-CN" sz="1400" dirty="0"/>
              <a:t>AABB775544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105275" y="398188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7E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5535066" y="3981888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8146620" y="3981470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FCS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8576411" y="3981470"/>
            <a:ext cx="429791" cy="2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7E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8974" y="3546646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识别帧，删除比特填充位后，交付给上一层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224802" y="2335250"/>
            <a:ext cx="1894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7E</a:t>
            </a:r>
            <a:r>
              <a:rPr lang="en-US" altLang="zh-CN" sz="1400" dirty="0"/>
              <a:t>8A99</a:t>
            </a:r>
            <a:r>
              <a:rPr lang="en-US" altLang="zh-CN" sz="1400" dirty="0">
                <a:solidFill>
                  <a:srgbClr val="FF0000"/>
                </a:solidFill>
              </a:rPr>
              <a:t>7D</a:t>
            </a:r>
            <a:r>
              <a:rPr lang="en-US" altLang="zh-CN" sz="1400" dirty="0"/>
              <a:t>AABB775544</a:t>
            </a:r>
            <a:endParaRPr lang="zh-CN" altLang="en-US" sz="1400" dirty="0"/>
          </a:p>
        </p:txBody>
      </p:sp>
      <p:sp>
        <p:nvSpPr>
          <p:cNvPr id="26" name="下箭头 25"/>
          <p:cNvSpPr/>
          <p:nvPr/>
        </p:nvSpPr>
        <p:spPr>
          <a:xfrm>
            <a:off x="1776995" y="4437112"/>
            <a:ext cx="48241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894662" y="2678432"/>
            <a:ext cx="247084" cy="18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59632" y="4941168"/>
            <a:ext cx="158417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 flipV="1">
            <a:off x="7079807" y="4437112"/>
            <a:ext cx="48241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62444" y="4941168"/>
            <a:ext cx="158417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cxnSp>
        <p:nvCxnSpPr>
          <p:cNvPr id="36" name="肘形连接符 35"/>
          <p:cNvCxnSpPr>
            <a:stCxn id="32" idx="2"/>
            <a:endCxn id="34" idx="2"/>
          </p:cNvCxnSpPr>
          <p:nvPr/>
        </p:nvCxnSpPr>
        <p:spPr>
          <a:xfrm rot="16200000" flipH="1">
            <a:off x="4703126" y="3009842"/>
            <a:ext cx="12700" cy="5302812"/>
          </a:xfrm>
          <a:prstGeom prst="bentConnector3">
            <a:avLst>
              <a:gd name="adj1" fmla="val 180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36337" y="260648"/>
            <a:ext cx="2747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PPP</a:t>
            </a:r>
            <a:r>
              <a:rPr lang="zh-CN" altLang="en-US" sz="3600" dirty="0" smtClean="0"/>
              <a:t>异步传输</a:t>
            </a:r>
            <a:endParaRPr lang="zh-CN" altLang="en-US" sz="3600" dirty="0"/>
          </a:p>
        </p:txBody>
      </p:sp>
      <p:sp>
        <p:nvSpPr>
          <p:cNvPr id="38" name="下箭头 37"/>
          <p:cNvSpPr/>
          <p:nvPr/>
        </p:nvSpPr>
        <p:spPr>
          <a:xfrm flipV="1">
            <a:off x="7152990" y="2657416"/>
            <a:ext cx="247084" cy="18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Ch3-3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400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CSMA/CD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 smtClean="0"/>
              <a:t>的中文、英文意思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10BASE-T</a:t>
            </a:r>
            <a:r>
              <a:rPr lang="zh-CN" altLang="en-US" dirty="0" smtClean="0"/>
              <a:t>表示</a:t>
            </a:r>
            <a:r>
              <a:rPr lang="zh-CN" altLang="en-US" dirty="0"/>
              <a:t>的意思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10BASE-T</a:t>
            </a:r>
            <a:r>
              <a:rPr lang="zh-CN" altLang="en-US" dirty="0" smtClean="0"/>
              <a:t>的网络物理上是什么拓扑结构，逻辑上是什么拓扑结构？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集线器（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）工作在哪一层？能否隔离冲突</a:t>
            </a:r>
            <a:r>
              <a:rPr lang="en-US" altLang="zh-CN" dirty="0"/>
              <a:t>(</a:t>
            </a:r>
            <a:r>
              <a:rPr lang="zh-CN" altLang="en-US" dirty="0"/>
              <a:t>碰撞</a:t>
            </a:r>
            <a:r>
              <a:rPr lang="en-US" altLang="zh-CN" dirty="0"/>
              <a:t>)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网卡工作在</a:t>
            </a:r>
            <a:r>
              <a:rPr lang="zh-CN" altLang="en-US" dirty="0"/>
              <a:t>哪一层</a:t>
            </a:r>
            <a:r>
              <a:rPr lang="zh-CN" altLang="en-US" dirty="0" smtClean="0"/>
              <a:t>？具有哪两层的功能？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写出以太网的两个标准的名称。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以太网帧最小长度是</a:t>
            </a:r>
            <a:r>
              <a:rPr lang="en-US" altLang="zh-CN" dirty="0" smtClean="0"/>
              <a:t>_____</a:t>
            </a:r>
            <a:r>
              <a:rPr lang="zh-CN" altLang="en-US" dirty="0" smtClean="0"/>
              <a:t>字节，最大长度是</a:t>
            </a:r>
            <a:r>
              <a:rPr lang="en-US" altLang="zh-CN" dirty="0"/>
              <a:t>_____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以太网帧为什么要求大于等于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个字节？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528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Ch3-3</a:t>
            </a:r>
            <a:r>
              <a:rPr lang="zh-CN" altLang="en-US" dirty="0" smtClean="0"/>
              <a:t>，课堂作业（答案）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7"/>
            <a:ext cx="8784976" cy="56599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CSMA/CD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的中文、英文意思。</a:t>
            </a:r>
            <a:endParaRPr lang="en-US" altLang="zh-CN" dirty="0" smtClean="0"/>
          </a:p>
          <a:p>
            <a:r>
              <a:rPr lang="en-US" altLang="zh-CN" dirty="0" smtClean="0"/>
              <a:t>10BASE-T</a:t>
            </a:r>
            <a:r>
              <a:rPr lang="zh-CN" altLang="en-US" dirty="0" smtClean="0"/>
              <a:t>表示</a:t>
            </a:r>
            <a:r>
              <a:rPr lang="zh-CN" altLang="en-US" dirty="0"/>
              <a:t>的</a:t>
            </a:r>
            <a:r>
              <a:rPr lang="zh-CN" altLang="en-US" dirty="0" smtClean="0"/>
              <a:t>意思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10Mbps</a:t>
            </a:r>
            <a:r>
              <a:rPr lang="zh-CN" altLang="en-US" dirty="0" smtClean="0">
                <a:solidFill>
                  <a:srgbClr val="FF0000"/>
                </a:solidFill>
              </a:rPr>
              <a:t>数据率，</a:t>
            </a:r>
            <a:r>
              <a:rPr lang="en-US" altLang="zh-CN" dirty="0" smtClean="0">
                <a:solidFill>
                  <a:srgbClr val="FF0000"/>
                </a:solidFill>
              </a:rPr>
              <a:t>BASE</a:t>
            </a:r>
            <a:r>
              <a:rPr lang="zh-CN" altLang="en-US" dirty="0" smtClean="0">
                <a:solidFill>
                  <a:srgbClr val="FF0000"/>
                </a:solidFill>
              </a:rPr>
              <a:t>：基带信号，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：双绞线</a:t>
            </a:r>
            <a:r>
              <a:rPr lang="zh-CN" altLang="en-US" dirty="0" smtClean="0"/>
              <a:t>；物理上是</a:t>
            </a:r>
            <a:r>
              <a:rPr lang="zh-CN" altLang="en-US" dirty="0" smtClean="0">
                <a:solidFill>
                  <a:srgbClr val="FF0000"/>
                </a:solidFill>
              </a:rPr>
              <a:t>星型</a:t>
            </a:r>
            <a:r>
              <a:rPr lang="zh-CN" altLang="en-US" dirty="0" smtClean="0"/>
              <a:t>拓扑结构，逻辑上是</a:t>
            </a:r>
            <a:r>
              <a:rPr lang="zh-CN" altLang="en-US" dirty="0" smtClean="0">
                <a:solidFill>
                  <a:srgbClr val="FF0000"/>
                </a:solidFill>
              </a:rPr>
              <a:t>总线型</a:t>
            </a:r>
            <a:r>
              <a:rPr lang="zh-CN" altLang="en-US" dirty="0" smtClean="0"/>
              <a:t>拓扑结构？</a:t>
            </a:r>
            <a:endParaRPr lang="en-US" altLang="zh-CN" dirty="0" smtClean="0"/>
          </a:p>
          <a:p>
            <a:r>
              <a:rPr lang="zh-CN" altLang="en-US" dirty="0" smtClean="0"/>
              <a:t>集线器（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）工作在</a:t>
            </a:r>
            <a:r>
              <a:rPr lang="zh-CN" altLang="en-US" dirty="0" smtClean="0">
                <a:solidFill>
                  <a:srgbClr val="FF0000"/>
                </a:solidFill>
              </a:rPr>
              <a:t>物理层。不能</a:t>
            </a:r>
            <a:r>
              <a:rPr lang="zh-CN" altLang="en-US" dirty="0" smtClean="0"/>
              <a:t>隔离冲突</a:t>
            </a:r>
            <a:r>
              <a:rPr lang="en-US" altLang="zh-CN" dirty="0" smtClean="0"/>
              <a:t>(</a:t>
            </a:r>
            <a:r>
              <a:rPr lang="zh-CN" altLang="en-US" dirty="0" smtClean="0"/>
              <a:t>碰撞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网卡工作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数据链路</a:t>
            </a:r>
            <a:r>
              <a:rPr lang="zh-CN" altLang="en-US" dirty="0" smtClean="0"/>
              <a:t>层，具有</a:t>
            </a:r>
            <a:r>
              <a:rPr lang="zh-CN" altLang="en-US" dirty="0" smtClean="0">
                <a:solidFill>
                  <a:srgbClr val="FF0000"/>
                </a:solidFill>
              </a:rPr>
              <a:t>物理层和数据链路层</a:t>
            </a:r>
            <a:r>
              <a:rPr lang="zh-CN" altLang="en-US" dirty="0" smtClean="0"/>
              <a:t>的功能。</a:t>
            </a:r>
            <a:endParaRPr lang="en-US" altLang="zh-CN" dirty="0"/>
          </a:p>
          <a:p>
            <a:r>
              <a:rPr lang="zh-CN" altLang="en-US" dirty="0" smtClean="0"/>
              <a:t>写出以太网的两个标准的名称。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DIX Ethernet V2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IEEE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802.3 </a:t>
            </a:r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r>
              <a:rPr lang="zh-CN" altLang="en-US" dirty="0" smtClean="0"/>
              <a:t>以太网帧最小长度是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64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字节，最大长度是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1518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字节。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0070C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0070C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39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数据链路层涉及的问题：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封装成帧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帧格式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透明传输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字节填充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字符填充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差错检测</a:t>
            </a:r>
            <a:r>
              <a:rPr lang="en-US" altLang="zh-CN" dirty="0" smtClean="0"/>
              <a:t>——CRC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可靠传输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滑动窗口技术、等停、自动重传请求</a:t>
            </a:r>
            <a:r>
              <a:rPr lang="en-US" altLang="zh-CN" dirty="0" smtClean="0"/>
              <a:t>(ARQ)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实例：点到点通信：</a:t>
            </a:r>
            <a:r>
              <a:rPr lang="en-US" altLang="zh-CN" dirty="0" smtClean="0"/>
              <a:t>PPP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广播通信：</a:t>
            </a:r>
            <a:r>
              <a:rPr lang="en-US" altLang="zh-CN" dirty="0" smtClean="0"/>
              <a:t>CSMA/CD, </a:t>
            </a:r>
            <a:r>
              <a:rPr lang="zh-CN" altLang="en-US" dirty="0" smtClean="0"/>
              <a:t>应用于以太网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6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生成树（支撑树）</a:t>
            </a:r>
            <a:r>
              <a:rPr lang="en-US" altLang="zh-CN" dirty="0" smtClean="0"/>
              <a:t>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669" y="634334"/>
            <a:ext cx="8229600" cy="26506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寻找支撑树的两种方法：避圈法、破圈法</a:t>
            </a:r>
            <a:endParaRPr lang="en-US" altLang="zh-CN" dirty="0" smtClean="0"/>
          </a:p>
          <a:p>
            <a:r>
              <a:rPr lang="zh-CN" altLang="en-US" dirty="0" smtClean="0"/>
              <a:t>网桥连接的局域网中：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选定根桥（选择</a:t>
            </a:r>
            <a:r>
              <a:rPr lang="en-US" altLang="zh-CN" dirty="0" smtClean="0"/>
              <a:t>ID</a:t>
            </a:r>
            <a:r>
              <a:rPr lang="zh-CN" altLang="en-US" dirty="0" smtClean="0"/>
              <a:t>最小的作为根）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从各个网桥到根桥，按照最短路径算法，动态求出支撑树（生成树），无环。</a:t>
            </a:r>
            <a:endParaRPr lang="en-US" altLang="zh-CN" dirty="0" smtClean="0"/>
          </a:p>
          <a:p>
            <a:r>
              <a:rPr lang="zh-CN" altLang="en-US" dirty="0" smtClean="0"/>
              <a:t>画出下图的支撑树：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371237" y="3429000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71237" y="32849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11797" y="32849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54702" y="3767618"/>
            <a:ext cx="449524" cy="393594"/>
            <a:chOff x="2394284" y="4403558"/>
            <a:chExt cx="709863" cy="393594"/>
          </a:xfrm>
        </p:grpSpPr>
        <p:sp>
          <p:nvSpPr>
            <p:cNvPr id="10" name="任意多边形 9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19221" y="38337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694418" y="3731623"/>
            <a:ext cx="449524" cy="393594"/>
            <a:chOff x="2394284" y="4403558"/>
            <a:chExt cx="709863" cy="393594"/>
          </a:xfrm>
        </p:grpSpPr>
        <p:sp>
          <p:nvSpPr>
            <p:cNvPr id="20" name="任意多边形 19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58937" y="37977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371237" y="4509120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71237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411797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87461" y="5589240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87461" y="544522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428021" y="544522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71237" y="6669360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371237" y="65253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411797" y="65253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696263" y="4961502"/>
            <a:ext cx="449524" cy="393594"/>
            <a:chOff x="2394284" y="4403558"/>
            <a:chExt cx="709863" cy="393594"/>
          </a:xfrm>
        </p:grpSpPr>
        <p:sp>
          <p:nvSpPr>
            <p:cNvPr id="35" name="任意多边形 34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60782" y="502767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535979" y="4925507"/>
            <a:ext cx="449524" cy="393594"/>
            <a:chOff x="2394284" y="4403558"/>
            <a:chExt cx="709863" cy="393594"/>
          </a:xfrm>
        </p:grpSpPr>
        <p:sp>
          <p:nvSpPr>
            <p:cNvPr id="41" name="任意多边形 40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41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500498" y="49916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158477" y="5790846"/>
            <a:ext cx="449524" cy="393594"/>
            <a:chOff x="2394284" y="4403558"/>
            <a:chExt cx="709863" cy="393594"/>
          </a:xfrm>
        </p:grpSpPr>
        <p:sp>
          <p:nvSpPr>
            <p:cNvPr id="47" name="任意多边形 46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122996" y="585701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B5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3700611" y="5985293"/>
            <a:ext cx="449524" cy="393594"/>
            <a:chOff x="2394284" y="4403558"/>
            <a:chExt cx="709863" cy="393594"/>
          </a:xfrm>
        </p:grpSpPr>
        <p:sp>
          <p:nvSpPr>
            <p:cNvPr id="53" name="任意多边形 52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3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665130" y="60514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B6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18" idx="0"/>
          </p:cNvCxnSpPr>
          <p:nvPr/>
        </p:nvCxnSpPr>
        <p:spPr>
          <a:xfrm flipV="1">
            <a:off x="2032581" y="3429001"/>
            <a:ext cx="0" cy="40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919180" y="3429001"/>
            <a:ext cx="0" cy="40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24" idx="2"/>
          </p:cNvCxnSpPr>
          <p:nvPr/>
        </p:nvCxnSpPr>
        <p:spPr>
          <a:xfrm flipV="1">
            <a:off x="2872297" y="4167128"/>
            <a:ext cx="0" cy="34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8" idx="2"/>
          </p:cNvCxnSpPr>
          <p:nvPr/>
        </p:nvCxnSpPr>
        <p:spPr>
          <a:xfrm flipV="1">
            <a:off x="2032581" y="4203123"/>
            <a:ext cx="0" cy="30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5760741" y="5355096"/>
            <a:ext cx="0" cy="23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4921025" y="5391092"/>
            <a:ext cx="0" cy="19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9" idx="0"/>
          </p:cNvCxnSpPr>
          <p:nvPr/>
        </p:nvCxnSpPr>
        <p:spPr>
          <a:xfrm flipV="1">
            <a:off x="4874142" y="4556812"/>
            <a:ext cx="0" cy="47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5738030" y="4509120"/>
            <a:ext cx="0" cy="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3948403" y="5589240"/>
            <a:ext cx="0" cy="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3937514" y="6402751"/>
            <a:ext cx="0" cy="19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1" idx="0"/>
          </p:cNvCxnSpPr>
          <p:nvPr/>
        </p:nvCxnSpPr>
        <p:spPr>
          <a:xfrm flipV="1">
            <a:off x="2336356" y="4509121"/>
            <a:ext cx="15476" cy="134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 flipV="1">
            <a:off x="2374395" y="6200137"/>
            <a:ext cx="8844" cy="46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0022" y="32443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0021" y="43381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428021" y="539109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LAN3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47101" y="650182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08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15415" y="1643009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15415" y="149899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055975" y="149899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98880" y="1981627"/>
            <a:ext cx="449524" cy="393594"/>
            <a:chOff x="2394284" y="4403558"/>
            <a:chExt cx="709863" cy="393594"/>
          </a:xfrm>
        </p:grpSpPr>
        <p:sp>
          <p:nvSpPr>
            <p:cNvPr id="6" name="任意多边形 5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63399" y="2047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015415" y="2723129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15415" y="257911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55975" y="257911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31639" y="3803249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31639" y="365923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72199" y="365923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15415" y="4883369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15415" y="473935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55975" y="473935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340441" y="3175511"/>
            <a:ext cx="449524" cy="393594"/>
            <a:chOff x="2394284" y="4403558"/>
            <a:chExt cx="709863" cy="393594"/>
          </a:xfrm>
        </p:grpSpPr>
        <p:sp>
          <p:nvSpPr>
            <p:cNvPr id="27" name="任意多边形 26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7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304960" y="32416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802655" y="4004855"/>
            <a:ext cx="449524" cy="393594"/>
            <a:chOff x="2394284" y="4403558"/>
            <a:chExt cx="709863" cy="393594"/>
          </a:xfrm>
        </p:grpSpPr>
        <p:sp>
          <p:nvSpPr>
            <p:cNvPr id="39" name="任意多边形 38"/>
            <p:cNvSpPr/>
            <p:nvPr/>
          </p:nvSpPr>
          <p:spPr>
            <a:xfrm>
              <a:off x="2394284" y="4403558"/>
              <a:ext cx="709863" cy="132347"/>
            </a:xfrm>
            <a:custGeom>
              <a:avLst/>
              <a:gdLst>
                <a:gd name="connsiteX0" fmla="*/ 0 w 709863"/>
                <a:gd name="connsiteY0" fmla="*/ 0 h 132347"/>
                <a:gd name="connsiteX1" fmla="*/ 60158 w 709863"/>
                <a:gd name="connsiteY1" fmla="*/ 36095 h 132347"/>
                <a:gd name="connsiteX2" fmla="*/ 96253 w 709863"/>
                <a:gd name="connsiteY2" fmla="*/ 48126 h 132347"/>
                <a:gd name="connsiteX3" fmla="*/ 120316 w 709863"/>
                <a:gd name="connsiteY3" fmla="*/ 84221 h 132347"/>
                <a:gd name="connsiteX4" fmla="*/ 192505 w 709863"/>
                <a:gd name="connsiteY4" fmla="*/ 108284 h 132347"/>
                <a:gd name="connsiteX5" fmla="*/ 228600 w 709863"/>
                <a:gd name="connsiteY5" fmla="*/ 120316 h 132347"/>
                <a:gd name="connsiteX6" fmla="*/ 264695 w 709863"/>
                <a:gd name="connsiteY6" fmla="*/ 132347 h 132347"/>
                <a:gd name="connsiteX7" fmla="*/ 553453 w 709863"/>
                <a:gd name="connsiteY7" fmla="*/ 108284 h 132347"/>
                <a:gd name="connsiteX8" fmla="*/ 625642 w 709863"/>
                <a:gd name="connsiteY8" fmla="*/ 84221 h 132347"/>
                <a:gd name="connsiteX9" fmla="*/ 709863 w 709863"/>
                <a:gd name="connsiteY9" fmla="*/ 36095 h 13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863" h="132347">
                  <a:moveTo>
                    <a:pt x="0" y="0"/>
                  </a:moveTo>
                  <a:cubicBezTo>
                    <a:pt x="20053" y="12032"/>
                    <a:pt x="39242" y="25637"/>
                    <a:pt x="60158" y="36095"/>
                  </a:cubicBezTo>
                  <a:cubicBezTo>
                    <a:pt x="71502" y="41767"/>
                    <a:pt x="86350" y="40203"/>
                    <a:pt x="96253" y="48126"/>
                  </a:cubicBezTo>
                  <a:cubicBezTo>
                    <a:pt x="107545" y="57159"/>
                    <a:pt x="108054" y="76557"/>
                    <a:pt x="120316" y="84221"/>
                  </a:cubicBezTo>
                  <a:cubicBezTo>
                    <a:pt x="141825" y="97664"/>
                    <a:pt x="168442" y="100263"/>
                    <a:pt x="192505" y="108284"/>
                  </a:cubicBezTo>
                  <a:lnTo>
                    <a:pt x="228600" y="120316"/>
                  </a:lnTo>
                  <a:lnTo>
                    <a:pt x="264695" y="132347"/>
                  </a:lnTo>
                  <a:cubicBezTo>
                    <a:pt x="399432" y="125611"/>
                    <a:pt x="452618" y="138535"/>
                    <a:pt x="553453" y="108284"/>
                  </a:cubicBezTo>
                  <a:cubicBezTo>
                    <a:pt x="577748" y="100995"/>
                    <a:pt x="604537" y="98291"/>
                    <a:pt x="625642" y="84221"/>
                  </a:cubicBezTo>
                  <a:cubicBezTo>
                    <a:pt x="701169" y="33870"/>
                    <a:pt x="668912" y="36095"/>
                    <a:pt x="709863" y="3609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2394284" y="4403558"/>
              <a:ext cx="0" cy="39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9" idx="9"/>
            </p:cNvCxnSpPr>
            <p:nvPr/>
          </p:nvCxnSpPr>
          <p:spPr>
            <a:xfrm>
              <a:off x="3104147" y="4439653"/>
              <a:ext cx="0" cy="357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394284" y="4797152"/>
              <a:ext cx="709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67174" y="40710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B5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10" idx="0"/>
          </p:cNvCxnSpPr>
          <p:nvPr/>
        </p:nvCxnSpPr>
        <p:spPr>
          <a:xfrm flipV="1">
            <a:off x="1676759" y="1643010"/>
            <a:ext cx="0" cy="40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10" idx="2"/>
          </p:cNvCxnSpPr>
          <p:nvPr/>
        </p:nvCxnSpPr>
        <p:spPr>
          <a:xfrm flipV="1">
            <a:off x="1676759" y="2417132"/>
            <a:ext cx="0" cy="30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565203" y="3605101"/>
            <a:ext cx="0" cy="19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1" idx="0"/>
          </p:cNvCxnSpPr>
          <p:nvPr/>
        </p:nvCxnSpPr>
        <p:spPr>
          <a:xfrm flipV="1">
            <a:off x="4518320" y="2770821"/>
            <a:ext cx="0" cy="47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</p:cNvCxnSpPr>
          <p:nvPr/>
        </p:nvCxnSpPr>
        <p:spPr>
          <a:xfrm flipV="1">
            <a:off x="1980534" y="2723130"/>
            <a:ext cx="15476" cy="134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2018573" y="4414146"/>
            <a:ext cx="8844" cy="46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14200" y="14583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14199" y="255213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LAN2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72199" y="360510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91279" y="47158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LAN4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09392" y="1980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9084" y="147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22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186"/>
            <a:ext cx="8229600" cy="6665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Ch4-1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10.128.1.1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地址，默认子网掩码是</a:t>
            </a:r>
            <a:r>
              <a:rPr lang="en-US" altLang="zh-CN" dirty="0" smtClean="0"/>
              <a:t>________ </a:t>
            </a:r>
            <a:r>
              <a:rPr lang="zh-CN" altLang="en-US" dirty="0" smtClean="0"/>
              <a:t>？如果掩码是</a:t>
            </a:r>
            <a:r>
              <a:rPr lang="en-US" altLang="zh-CN" dirty="0" smtClean="0"/>
              <a:t>255.240.0.0</a:t>
            </a:r>
            <a:r>
              <a:rPr lang="zh-CN" altLang="en-US" dirty="0" smtClean="0"/>
              <a:t>，则网络位占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位，子网位占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位，共有</a:t>
            </a:r>
            <a:r>
              <a:rPr lang="en-US" altLang="zh-CN" dirty="0"/>
              <a:t>____</a:t>
            </a:r>
            <a:r>
              <a:rPr lang="zh-CN" altLang="en-US" dirty="0" smtClean="0"/>
              <a:t>个子网，</a:t>
            </a:r>
            <a:r>
              <a:rPr lang="zh-CN" altLang="en-US" dirty="0"/>
              <a:t>此</a:t>
            </a:r>
            <a:r>
              <a:rPr lang="en-US" altLang="zh-CN" dirty="0"/>
              <a:t>IP</a:t>
            </a:r>
            <a:r>
              <a:rPr lang="zh-CN" altLang="en-US" dirty="0" smtClean="0"/>
              <a:t>地址所在的子网是</a:t>
            </a:r>
            <a:r>
              <a:rPr lang="en-US" altLang="zh-CN" dirty="0"/>
              <a:t>________ </a:t>
            </a:r>
            <a:r>
              <a:rPr lang="zh-CN" altLang="en-US" dirty="0" smtClean="0"/>
              <a:t>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每个子网有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个主机。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10.128.1.1</a:t>
            </a:r>
            <a:r>
              <a:rPr lang="zh-CN" altLang="en-US" dirty="0" smtClean="0"/>
              <a:t>，掩码</a:t>
            </a:r>
            <a:r>
              <a:rPr lang="zh-CN" altLang="en-US" dirty="0"/>
              <a:t>是</a:t>
            </a:r>
            <a:r>
              <a:rPr lang="en-US" altLang="zh-CN" dirty="0" smtClean="0"/>
              <a:t>255.240.0.0</a:t>
            </a:r>
            <a:r>
              <a:rPr lang="zh-CN" altLang="en-US" dirty="0" smtClean="0"/>
              <a:t>，用网络前缀的形式表示</a:t>
            </a:r>
            <a:r>
              <a:rPr lang="en-US" altLang="zh-CN" dirty="0" smtClean="0"/>
              <a:t>________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14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186"/>
            <a:ext cx="8229600" cy="6665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Ch4-1</a:t>
            </a:r>
            <a:r>
              <a:rPr lang="zh-CN" altLang="en-US" dirty="0" smtClean="0"/>
              <a:t>，课堂作业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39604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10.128.1.1</a:t>
            </a:r>
            <a:r>
              <a:rPr lang="zh-CN" altLang="en-US" dirty="0" smtClean="0"/>
              <a:t>是</a:t>
            </a:r>
            <a:r>
              <a:rPr lang="en-US" altLang="zh-CN" u="sng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地址，默认子网掩码是</a:t>
            </a:r>
            <a:r>
              <a:rPr lang="en-US" altLang="zh-CN" u="sng" dirty="0" smtClean="0">
                <a:solidFill>
                  <a:srgbClr val="FF0000"/>
                </a:solidFill>
              </a:rPr>
              <a:t>255.0.0.0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，如果掩码是</a:t>
            </a:r>
            <a:r>
              <a:rPr lang="en-US" altLang="zh-CN" dirty="0" smtClean="0"/>
              <a:t>255.240.0.0</a:t>
            </a:r>
            <a:r>
              <a:rPr lang="zh-CN" altLang="en-US" dirty="0" smtClean="0"/>
              <a:t>，则网络位占</a:t>
            </a:r>
            <a:r>
              <a:rPr lang="en-US" altLang="zh-CN" u="sng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位，子网位占</a:t>
            </a:r>
            <a:r>
              <a:rPr lang="en-US" altLang="zh-CN" u="sng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位，共有</a:t>
            </a:r>
            <a:r>
              <a:rPr lang="en-US" altLang="zh-CN" u="sng" dirty="0" smtClean="0">
                <a:solidFill>
                  <a:srgbClr val="FF0000"/>
                </a:solidFill>
              </a:rPr>
              <a:t>2</a:t>
            </a:r>
            <a:r>
              <a:rPr lang="en-US" altLang="zh-CN" u="sng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u="sng" dirty="0" smtClean="0">
                <a:solidFill>
                  <a:srgbClr val="FF0000"/>
                </a:solidFill>
              </a:rPr>
              <a:t>-2=14</a:t>
            </a:r>
            <a:r>
              <a:rPr lang="zh-CN" altLang="en-US" dirty="0" smtClean="0"/>
              <a:t>个子网，</a:t>
            </a:r>
            <a:r>
              <a:rPr lang="zh-CN" altLang="en-US" dirty="0"/>
              <a:t>此</a:t>
            </a:r>
            <a:r>
              <a:rPr lang="en-US" altLang="zh-CN" dirty="0"/>
              <a:t>IP</a:t>
            </a:r>
            <a:r>
              <a:rPr lang="zh-CN" altLang="en-US" dirty="0" smtClean="0"/>
              <a:t>地址所在的子网是</a:t>
            </a:r>
            <a:r>
              <a:rPr lang="en-US" altLang="zh-CN" dirty="0" smtClean="0"/>
              <a:t>_</a:t>
            </a:r>
            <a:r>
              <a:rPr lang="en-US" altLang="zh-CN" u="sng" dirty="0" smtClean="0">
                <a:solidFill>
                  <a:srgbClr val="FF0000"/>
                </a:solidFill>
              </a:rPr>
              <a:t>10.128.0.0</a:t>
            </a:r>
            <a:r>
              <a:rPr lang="en-US" altLang="zh-CN" dirty="0" smtClean="0"/>
              <a:t>_ </a:t>
            </a:r>
            <a:r>
              <a:rPr lang="zh-CN" altLang="en-US" dirty="0" smtClean="0"/>
              <a:t>，每个子网有</a:t>
            </a:r>
            <a:r>
              <a:rPr lang="en-US" altLang="zh-CN" u="sng" dirty="0" smtClean="0">
                <a:solidFill>
                  <a:srgbClr val="FF0000"/>
                </a:solidFill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2</a:t>
            </a:r>
            <a:r>
              <a:rPr lang="en-US" altLang="zh-CN" u="sng" baseline="30000" dirty="0" smtClean="0">
                <a:solidFill>
                  <a:srgbClr val="FF0000"/>
                </a:solidFill>
              </a:rPr>
              <a:t>20</a:t>
            </a:r>
            <a:r>
              <a:rPr lang="en-US" altLang="zh-CN" u="sng" dirty="0" smtClean="0">
                <a:solidFill>
                  <a:srgbClr val="FF0000"/>
                </a:solidFill>
              </a:rPr>
              <a:t>-2</a:t>
            </a:r>
            <a:r>
              <a:rPr lang="zh-CN" altLang="en-US" dirty="0" smtClean="0"/>
              <a:t>个</a:t>
            </a:r>
            <a:r>
              <a:rPr lang="zh-CN" altLang="en-US" dirty="0" smtClean="0"/>
              <a:t>主机。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10.128.1.1</a:t>
            </a:r>
            <a:r>
              <a:rPr lang="zh-CN" altLang="en-US" dirty="0" smtClean="0"/>
              <a:t>，掩码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255.240.0.0</a:t>
            </a:r>
            <a:r>
              <a:rPr lang="zh-CN" altLang="en-US" dirty="0" smtClean="0"/>
              <a:t>，用网络前缀的形式表示</a:t>
            </a:r>
            <a:r>
              <a:rPr lang="en-US" altLang="zh-CN" u="sng" dirty="0" smtClean="0">
                <a:solidFill>
                  <a:srgbClr val="FF0000"/>
                </a:solidFill>
              </a:rPr>
              <a:t>10.128.0.0 </a:t>
            </a:r>
            <a:r>
              <a:rPr lang="en-US" altLang="zh-CN" u="sng" dirty="0" smtClean="0">
                <a:solidFill>
                  <a:srgbClr val="FF0000"/>
                </a:solidFill>
              </a:rPr>
              <a:t>/12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-2</a:t>
            </a:r>
            <a:r>
              <a:rPr lang="zh-CN" altLang="en-US" dirty="0" smtClean="0"/>
              <a:t>指把全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和全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的去掉（保留其他用途）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2352" y="503662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8bit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3937" y="4973907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09185" y="4964615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09493" y="4956213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39889" y="4960314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1847" y="4941168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8807" y="4942837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27328" y="4946160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64288" y="4941168"/>
            <a:ext cx="216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64087" y="55499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07845" y="5549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08153" y="5549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38549" y="5544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26768" y="5532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45976" y="5532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65184" y="5532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164288" y="5532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64087" y="61103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7845" y="61103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8153" y="61103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438549" y="61044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26768" y="609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248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845976" y="609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465184" y="609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254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64288" y="609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255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422418" y="5544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位权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420420" y="61044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累加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Ch1-1</a:t>
            </a:r>
            <a:r>
              <a:rPr lang="zh-CN" altLang="en-US" dirty="0" smtClean="0"/>
              <a:t>，课堂作业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写出英文：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网络、结点、链路、因特网、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主机、客户机、服务器、路由器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电路交换、报文交换、分组交换</a:t>
            </a:r>
            <a:endParaRPr lang="en-US" altLang="zh-CN" dirty="0" smtClean="0"/>
          </a:p>
          <a:p>
            <a:r>
              <a:rPr lang="zh-CN" altLang="en-US" dirty="0" smtClean="0"/>
              <a:t>写出中英文：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WWW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NGI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RFC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C/S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IETF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575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399" r="3667"/>
          <a:stretch/>
        </p:blipFill>
        <p:spPr>
          <a:xfrm>
            <a:off x="0" y="1216985"/>
            <a:ext cx="5508104" cy="34895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9299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交换机</a:t>
            </a:r>
            <a:r>
              <a:rPr lang="en-US" altLang="zh-CN" sz="2000" dirty="0" smtClean="0"/>
              <a:t>SW1</a:t>
            </a:r>
            <a:r>
              <a:rPr lang="zh-CN" altLang="en-US" sz="2000" dirty="0" smtClean="0"/>
              <a:t>连接有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台计算机，</a:t>
            </a:r>
            <a:r>
              <a:rPr lang="zh-CN" altLang="en-US" sz="2000" dirty="0"/>
              <a:t>交换机</a:t>
            </a:r>
            <a:r>
              <a:rPr lang="en-US" altLang="zh-CN" sz="2000" dirty="0" smtClean="0"/>
              <a:t>SW2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台计算机，路由器</a:t>
            </a:r>
            <a:r>
              <a:rPr lang="en-US" altLang="zh-CN" sz="2000" dirty="0" smtClean="0"/>
              <a:t>R1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R3</a:t>
            </a:r>
          </a:p>
          <a:p>
            <a:r>
              <a:rPr lang="zh-CN" altLang="en-US" sz="2000" dirty="0" smtClean="0"/>
              <a:t>两两互连的两个端口需要配置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地址（要求不能有空余未用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）。根据下面拓扑，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192.168.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.*</a:t>
            </a:r>
            <a:r>
              <a:rPr lang="zh-CN" altLang="en-US" sz="2000" dirty="0" smtClean="0"/>
              <a:t>的地址段，规划一下网络，填写下表中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并说明几个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网络用网络</a:t>
            </a:r>
            <a:endParaRPr lang="en-US" altLang="zh-CN" sz="2000" dirty="0" smtClean="0"/>
          </a:p>
          <a:p>
            <a:r>
              <a:rPr lang="zh-CN" altLang="en-US" sz="2000" dirty="0" smtClean="0"/>
              <a:t>前缀法表示出来。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50110"/>
              </p:ext>
            </p:extLst>
          </p:nvPr>
        </p:nvGraphicFramePr>
        <p:xfrm>
          <a:off x="5598862" y="1124744"/>
          <a:ext cx="3545138" cy="517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7"/>
                <a:gridCol w="623245"/>
                <a:gridCol w="656844"/>
                <a:gridCol w="631270"/>
                <a:gridCol w="841692"/>
              </a:tblGrid>
              <a:tr h="72008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设备名称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端口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IP</a:t>
                      </a:r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掩码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默认网关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linux1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linux2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linux4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f0/0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---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f0/1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---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f1/0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---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F0/1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---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F0/0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---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F1/0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---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F0/0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---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F0/1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---</a:t>
                      </a:r>
                      <a:endParaRPr lang="zh-CN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Ch1-2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概念解释：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、对等网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、分组交换</a:t>
            </a:r>
            <a:endParaRPr lang="en-US" altLang="zh-CN" dirty="0" smtClean="0"/>
          </a:p>
          <a:p>
            <a:r>
              <a:rPr lang="zh-CN" altLang="en-US" dirty="0" smtClean="0"/>
              <a:t>写出中英文：</a:t>
            </a:r>
            <a:endParaRPr lang="en-US" altLang="zh-CN" dirty="0" smtClean="0"/>
          </a:p>
          <a:p>
            <a:pPr lvl="1"/>
            <a:r>
              <a:rPr lang="en-US" altLang="zh-CN" dirty="0"/>
              <a:t>WAN, </a:t>
            </a:r>
            <a:r>
              <a:rPr lang="en-US" altLang="zh-CN" dirty="0" smtClean="0"/>
              <a:t>LAN, MAN, PAN</a:t>
            </a:r>
          </a:p>
          <a:p>
            <a:r>
              <a:rPr lang="zh-CN" altLang="en-US" dirty="0" smtClean="0"/>
              <a:t>计算机网络的性能指标有</a:t>
            </a:r>
            <a:r>
              <a:rPr lang="zh-CN" altLang="en-US" smtClean="0"/>
              <a:t>哪些？并解释各自的意思。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553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Ch1-3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4-PDU</a:t>
            </a:r>
            <a:r>
              <a:rPr lang="zh-CN" altLang="en-US" sz="2400" dirty="0" smtClean="0"/>
              <a:t>（协议数据单元）称为</a:t>
            </a:r>
            <a:r>
              <a:rPr lang="en-US" altLang="zh-CN" sz="2400" dirty="0" smtClean="0"/>
              <a:t>____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 3-PDU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____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2-PDU</a:t>
            </a:r>
            <a:r>
              <a:rPr lang="zh-CN" altLang="en-US" sz="2400" dirty="0"/>
              <a:t>称为</a:t>
            </a:r>
            <a:r>
              <a:rPr lang="en-US" altLang="zh-CN" sz="2400" dirty="0"/>
              <a:t>____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层处理的数据称为</a:t>
            </a:r>
            <a:r>
              <a:rPr lang="en-US" altLang="zh-CN" sz="2400" dirty="0"/>
              <a:t>____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网络协议三要素：</a:t>
            </a:r>
            <a:r>
              <a:rPr lang="en-US" altLang="zh-CN" sz="2400" dirty="0"/>
              <a:t> ____</a:t>
            </a:r>
            <a:r>
              <a:rPr lang="zh-CN" altLang="en-US" sz="2400" dirty="0"/>
              <a:t>、</a:t>
            </a:r>
            <a:r>
              <a:rPr lang="en-US" altLang="zh-CN" sz="2400" dirty="0"/>
              <a:t> ____</a:t>
            </a:r>
            <a:r>
              <a:rPr lang="zh-CN" altLang="en-US" sz="2400" dirty="0"/>
              <a:t>、</a:t>
            </a:r>
            <a:r>
              <a:rPr lang="en-US" altLang="zh-CN" sz="2400" dirty="0"/>
              <a:t> ____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写出</a:t>
            </a:r>
            <a:r>
              <a:rPr lang="en-US" altLang="zh-CN" sz="2400" dirty="0" smtClean="0"/>
              <a:t>(a)-(d)</a:t>
            </a:r>
            <a:r>
              <a:rPr lang="zh-CN" altLang="en-US" sz="2400" dirty="0" smtClean="0"/>
              <a:t>字母</a:t>
            </a:r>
            <a:r>
              <a:rPr lang="zh-CN" altLang="en-US" sz="2400" dirty="0"/>
              <a:t>对应的</a:t>
            </a:r>
            <a:r>
              <a:rPr lang="zh-CN" altLang="en-US" sz="2400" dirty="0" smtClean="0"/>
              <a:t>名称：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477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259632" y="3356992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59632" y="5157192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35896" y="5152837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53308" y="3396408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99792" y="4653136"/>
            <a:ext cx="5040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Ch2-1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写出</a:t>
            </a:r>
            <a:r>
              <a:rPr lang="en-US" altLang="zh-CN" sz="2400" dirty="0" smtClean="0"/>
              <a:t>T568A/T568B</a:t>
            </a:r>
            <a:r>
              <a:rPr lang="zh-CN" altLang="en-US" sz="2400" dirty="0" smtClean="0"/>
              <a:t>的线序。双绞线数据传输使用哪四根线（写出序号）？</a:t>
            </a:r>
            <a:endParaRPr lang="en-US" altLang="zh-CN" sz="2400" dirty="0" smtClean="0"/>
          </a:p>
          <a:p>
            <a:r>
              <a:rPr lang="zh-CN" altLang="en-US" sz="2400" dirty="0" smtClean="0"/>
              <a:t>写出</a:t>
            </a:r>
            <a:r>
              <a:rPr lang="en-US" altLang="zh-CN" sz="2400" dirty="0" smtClean="0"/>
              <a:t>RJ45</a:t>
            </a:r>
            <a:r>
              <a:rPr lang="zh-CN" altLang="en-US" sz="2400" dirty="0" smtClean="0"/>
              <a:t>接口互连使用的是直连线还是交叉线：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路由器与路由器互连，用</a:t>
            </a:r>
            <a:r>
              <a:rPr lang="en-US" altLang="zh-CN" sz="2000" dirty="0" smtClean="0"/>
              <a:t>___________.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计算机与</a:t>
            </a:r>
            <a:r>
              <a:rPr lang="zh-CN" altLang="en-US" sz="2000" dirty="0"/>
              <a:t>计算机互连，用</a:t>
            </a:r>
            <a:r>
              <a:rPr lang="en-US" altLang="zh-CN" sz="2000" dirty="0"/>
              <a:t>___________.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计算机与交换机互连</a:t>
            </a:r>
            <a:r>
              <a:rPr lang="zh-CN" altLang="en-US" sz="2000" dirty="0"/>
              <a:t>，用</a:t>
            </a:r>
            <a:r>
              <a:rPr lang="en-US" altLang="zh-CN" sz="2000" dirty="0"/>
              <a:t>___________.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交换机与路由器互连</a:t>
            </a:r>
            <a:r>
              <a:rPr lang="zh-CN" altLang="en-US" sz="2000" dirty="0"/>
              <a:t>，用</a:t>
            </a:r>
            <a:r>
              <a:rPr lang="en-US" altLang="zh-CN" sz="2000" dirty="0"/>
              <a:t>___________.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56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Ch2-2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写出下面缩写的中文和英文：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FDM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ADSL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FTTH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87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Ch3-1</a:t>
            </a:r>
            <a:r>
              <a:rPr lang="zh-CN" altLang="en-US" dirty="0" smtClean="0"/>
              <a:t>，</a:t>
            </a:r>
            <a:r>
              <a:rPr lang="zh-CN" altLang="en-US" dirty="0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CRC</a:t>
            </a:r>
            <a:r>
              <a:rPr lang="zh-CN" altLang="en-US" dirty="0" smtClean="0"/>
              <a:t>：选定的除数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的生成多项式为：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，要发送的数据Ｍ为１１０００１１１０１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根据ＣＲＣ，计算循环冗余码（写出计算过程），并写出发送的数据是多少？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方收到数据后，如何计算（写出计算过程）来检测数据是否有错。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628061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cs typeface="+mj-cs"/>
              </a:rPr>
              <a:t>答案写在自己的随堂笔记本</a:t>
            </a:r>
            <a:r>
              <a:rPr lang="zh-CN" altLang="en-US" sz="3200" dirty="0" smtClean="0">
                <a:solidFill>
                  <a:srgbClr val="FF0000"/>
                </a:solidFill>
                <a:cs typeface="+mj-cs"/>
              </a:rPr>
              <a:t>上，以后被查</a:t>
            </a:r>
            <a:endParaRPr lang="zh-CN" alt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161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5202" y="1350848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１１０００１１１０１</a:t>
            </a:r>
            <a:r>
              <a:rPr lang="zh-CN" altLang="en-US" b="1" dirty="0" smtClean="0">
                <a:solidFill>
                  <a:srgbClr val="FF0000"/>
                </a:solidFill>
              </a:rPr>
              <a:t>０００００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97250" y="1350848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753234" y="1350848"/>
            <a:ext cx="1440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5003" y="1350848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sp>
        <p:nvSpPr>
          <p:cNvPr id="9" name="矩形 8"/>
          <p:cNvSpPr/>
          <p:nvPr/>
        </p:nvSpPr>
        <p:spPr>
          <a:xfrm>
            <a:off x="3635897" y="972915"/>
            <a:ext cx="4752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１０００００１００１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7" y="1670238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897250" y="203461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51920" y="2039570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１１０１</a:t>
            </a:r>
            <a:r>
              <a:rPr lang="zh-CN" altLang="en-US" b="1" dirty="0" smtClean="0">
                <a:solidFill>
                  <a:srgbClr val="FF0000"/>
                </a:solidFill>
              </a:rPr>
              <a:t>００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1919" y="2408902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897250" y="275921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19" y="2778234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０００</a:t>
            </a:r>
            <a:r>
              <a:rPr lang="zh-CN" altLang="en-US" b="1" dirty="0" smtClean="0"/>
              <a:t>１０１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2483767" y="2039570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００００００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5220072" y="2781396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０００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45394" y="3150728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2969258" y="3520060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72000" y="3520060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０</a:t>
            </a:r>
            <a:r>
              <a:rPr lang="zh-CN" altLang="en-US" b="1" dirty="0" smtClean="0"/>
              <a:t>１１００１</a:t>
            </a:r>
            <a:endParaRPr lang="en-US" altLang="zh-C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5594" y="4437112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 smtClean="0"/>
              <a:t>ＣＲＣ＝１１００１</a:t>
            </a:r>
            <a:endParaRPr lang="en-US" altLang="zh-CN" sz="3200" b="1" dirty="0"/>
          </a:p>
          <a:p>
            <a:r>
              <a:rPr lang="zh-CN" altLang="en-US" sz="3200" b="1" dirty="0" smtClean="0"/>
              <a:t>发送的数据为：</a:t>
            </a:r>
            <a:endParaRPr lang="en-US" altLang="zh-CN" sz="3200" b="1" dirty="0" smtClean="0"/>
          </a:p>
          <a:p>
            <a:pPr marL="0" lvl="1"/>
            <a:r>
              <a:rPr lang="zh-CN" altLang="en-US" sz="3200" b="1" dirty="0" smtClean="0"/>
              <a:t>１１０００１１１０１</a:t>
            </a:r>
            <a:r>
              <a:rPr lang="zh-CN" altLang="en-US" sz="3200" b="1" dirty="0">
                <a:solidFill>
                  <a:srgbClr val="FF0000"/>
                </a:solidFill>
              </a:rPr>
              <a:t>１１００１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83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5202" y="1350848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１１０００１１１０１</a:t>
            </a:r>
            <a:r>
              <a:rPr lang="zh-CN" altLang="en-US" b="1" dirty="0" smtClean="0">
                <a:solidFill>
                  <a:srgbClr val="FF0000"/>
                </a:solidFill>
              </a:rPr>
              <a:t>１１００１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97250" y="1350848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753234" y="1350848"/>
            <a:ext cx="1440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5003" y="1350848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sp>
        <p:nvSpPr>
          <p:cNvPr id="9" name="矩形 8"/>
          <p:cNvSpPr/>
          <p:nvPr/>
        </p:nvSpPr>
        <p:spPr>
          <a:xfrm>
            <a:off x="3635897" y="972915"/>
            <a:ext cx="4752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１０００００１００１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7" y="1670238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897250" y="203461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51920" y="2039570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１１０１</a:t>
            </a:r>
            <a:r>
              <a:rPr lang="zh-CN" altLang="en-US" b="1" dirty="0" smtClean="0">
                <a:solidFill>
                  <a:srgbClr val="FF0000"/>
                </a:solidFill>
              </a:rPr>
              <a:t>１１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1919" y="2408902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897250" y="275921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19" y="2778234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０００</a:t>
            </a:r>
            <a:r>
              <a:rPr lang="zh-CN" altLang="en-US" b="1" dirty="0" smtClean="0"/>
              <a:t>１１０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2483767" y="2039570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００００００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5292081" y="2771636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００１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1" y="3150728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１１０００１</a:t>
            </a:r>
            <a:endParaRPr lang="en-US" altLang="zh-CN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2969258" y="3520060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72000" y="3520060"/>
            <a:ext cx="20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 smtClean="0"/>
              <a:t>００００００</a:t>
            </a:r>
            <a:endParaRPr lang="en-US" altLang="zh-C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5594" y="443711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计算，余数为０，数据是无错的。</a:t>
            </a:r>
            <a:endParaRPr lang="zh-CN" alt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97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1278</Words>
  <Application>Microsoft Office PowerPoint</Application>
  <PresentationFormat>全屏显示(4:3)</PresentationFormat>
  <Paragraphs>241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Arial</vt:lpstr>
      <vt:lpstr>Calibri</vt:lpstr>
      <vt:lpstr>Office 主题</vt:lpstr>
      <vt:lpstr>课堂作业</vt:lpstr>
      <vt:lpstr>Ch1-1，课堂作业</vt:lpstr>
      <vt:lpstr>Ch1-2，课堂作业</vt:lpstr>
      <vt:lpstr>Ch1-3，课堂作业</vt:lpstr>
      <vt:lpstr>Ch2-1，课堂作业</vt:lpstr>
      <vt:lpstr>Ch2-2，课堂作业</vt:lpstr>
      <vt:lpstr>Ch3-1，课堂作业</vt:lpstr>
      <vt:lpstr>PowerPoint 演示文稿</vt:lpstr>
      <vt:lpstr>PowerPoint 演示文稿</vt:lpstr>
      <vt:lpstr>Ch3-2，课堂作业</vt:lpstr>
      <vt:lpstr>PowerPoint 演示文稿</vt:lpstr>
      <vt:lpstr>PowerPoint 演示文稿</vt:lpstr>
      <vt:lpstr>Ch3-3，课堂作业</vt:lpstr>
      <vt:lpstr>Ch3-3，课堂作业（答案）</vt:lpstr>
      <vt:lpstr>简单总结</vt:lpstr>
      <vt:lpstr>生成树（支撑树）Spanning Tree</vt:lpstr>
      <vt:lpstr>PowerPoint 演示文稿</vt:lpstr>
      <vt:lpstr>Ch4-1，课堂作业</vt:lpstr>
      <vt:lpstr>Ch4-1，课堂作业-答案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课堂作业</dc:title>
  <dc:creator>rbz</dc:creator>
  <cp:lastModifiedBy>rbz</cp:lastModifiedBy>
  <cp:revision>72</cp:revision>
  <dcterms:created xsi:type="dcterms:W3CDTF">2016-03-17T01:42:47Z</dcterms:created>
  <dcterms:modified xsi:type="dcterms:W3CDTF">2016-05-20T10:52:00Z</dcterms:modified>
</cp:coreProperties>
</file>