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59"/>
  </p:notesMasterIdLst>
  <p:handoutMasterIdLst>
    <p:handoutMasterId r:id="rId60"/>
  </p:handoutMasterIdLst>
  <p:sldIdLst>
    <p:sldId id="710" r:id="rId2"/>
    <p:sldId id="815" r:id="rId3"/>
    <p:sldId id="809" r:id="rId4"/>
    <p:sldId id="810" r:id="rId5"/>
    <p:sldId id="811" r:id="rId6"/>
    <p:sldId id="812" r:id="rId7"/>
    <p:sldId id="814" r:id="rId8"/>
    <p:sldId id="818" r:id="rId9"/>
    <p:sldId id="261" r:id="rId10"/>
    <p:sldId id="800" r:id="rId11"/>
    <p:sldId id="260" r:id="rId12"/>
    <p:sldId id="262" r:id="rId13"/>
    <p:sldId id="816" r:id="rId14"/>
    <p:sldId id="263" r:id="rId15"/>
    <p:sldId id="801" r:id="rId16"/>
    <p:sldId id="802" r:id="rId17"/>
    <p:sldId id="803" r:id="rId18"/>
    <p:sldId id="804" r:id="rId19"/>
    <p:sldId id="805" r:id="rId20"/>
    <p:sldId id="806" r:id="rId21"/>
    <p:sldId id="807" r:id="rId22"/>
    <p:sldId id="808" r:id="rId23"/>
    <p:sldId id="799" r:id="rId24"/>
    <p:sldId id="264" r:id="rId25"/>
    <p:sldId id="798" r:id="rId26"/>
    <p:sldId id="418" r:id="rId27"/>
    <p:sldId id="749" r:id="rId28"/>
    <p:sldId id="750" r:id="rId29"/>
    <p:sldId id="751" r:id="rId30"/>
    <p:sldId id="752" r:id="rId31"/>
    <p:sldId id="753" r:id="rId32"/>
    <p:sldId id="754" r:id="rId33"/>
    <p:sldId id="755" r:id="rId34"/>
    <p:sldId id="756" r:id="rId35"/>
    <p:sldId id="757" r:id="rId36"/>
    <p:sldId id="758" r:id="rId37"/>
    <p:sldId id="759" r:id="rId38"/>
    <p:sldId id="760" r:id="rId39"/>
    <p:sldId id="761" r:id="rId40"/>
    <p:sldId id="763" r:id="rId41"/>
    <p:sldId id="764" r:id="rId42"/>
    <p:sldId id="765" r:id="rId43"/>
    <p:sldId id="775" r:id="rId44"/>
    <p:sldId id="769" r:id="rId45"/>
    <p:sldId id="771" r:id="rId46"/>
    <p:sldId id="772" r:id="rId47"/>
    <p:sldId id="773" r:id="rId48"/>
    <p:sldId id="774" r:id="rId49"/>
    <p:sldId id="777" r:id="rId50"/>
    <p:sldId id="782" r:id="rId51"/>
    <p:sldId id="783" r:id="rId52"/>
    <p:sldId id="788" r:id="rId53"/>
    <p:sldId id="786" r:id="rId54"/>
    <p:sldId id="787" r:id="rId55"/>
    <p:sldId id="420" r:id="rId56"/>
    <p:sldId id="789" r:id="rId57"/>
    <p:sldId id="792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6"/>
    <a:srgbClr val="000099"/>
    <a:srgbClr val="66CCFF"/>
    <a:srgbClr val="990000"/>
    <a:srgbClr val="009900"/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2269" autoAdjust="0"/>
  </p:normalViewPr>
  <p:slideViewPr>
    <p:cSldViewPr>
      <p:cViewPr varScale="1">
        <p:scale>
          <a:sx n="51" d="100"/>
          <a:sy n="51" d="100"/>
        </p:scale>
        <p:origin x="138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762"/>
    </p:cViewPr>
  </p:sorter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7.xml"/><Relationship Id="rId2" Type="http://schemas.openxmlformats.org/officeDocument/2006/relationships/slide" Target="slides/slide44.xml"/><Relationship Id="rId1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68E4CC9-FAB7-4C0D-9E01-ABA2E6B1C2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FE8AF2C-90A8-4500-A56F-E1EF878A3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5665E-8193-4AC8-9862-D6A7E6546B4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F7DBBB-3C9D-4190-8C23-266719558AB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E659E-A79A-4E29-84D5-F8DB6BC427D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92A312-F0BB-4DBF-AD30-AC4E234AB77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15B95-C8FA-4291-9358-4F1755A1C39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0206F-6781-4A6F-AAA2-D60F7F96344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49504-412B-46E8-8A69-B46684A8B1A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006C5-A72E-44B3-BBAE-411D82A05BF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D3564-C080-4A38-86EC-D00942A8E1D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4687E6-C501-420C-A83A-84F2A1624CB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4" Type="http://schemas.openxmlformats.org/officeDocument/2006/relationships/slide" Target="slide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7.jpe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jpeg"/><Relationship Id="rId5" Type="http://schemas.openxmlformats.org/officeDocument/2006/relationships/image" Target="../media/image26.jpeg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gif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2" y="-24"/>
            <a:ext cx="9144000" cy="17145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7171" name="图片 7" descr="MATLAB2008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78275"/>
            <a:ext cx="43195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图片 11" descr="山东科大校徽ne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20650"/>
            <a:ext cx="1470025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图片 12" descr="山东科大校名new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25" y="357166"/>
            <a:ext cx="3514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007155"/>
            <a:ext cx="7991475" cy="155686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4800" b="1" dirty="0">
                <a:latin typeface="华文楷体" pitchFamily="2" charset="-122"/>
                <a:ea typeface="华文楷体" pitchFamily="2" charset="-122"/>
              </a:rPr>
              <a:t>计算机仿真</a:t>
            </a:r>
            <a:r>
              <a:rPr lang="en-US" altLang="zh-CN" sz="4800" b="1" dirty="0">
                <a:latin typeface="华文楷体" pitchFamily="2" charset="-122"/>
                <a:ea typeface="华文楷体" pitchFamily="2" charset="-122"/>
              </a:rPr>
              <a:t>——</a:t>
            </a:r>
            <a:br>
              <a:rPr lang="en-US" altLang="zh-CN" sz="4800" b="1" dirty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48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MATLAB</a:t>
            </a:r>
            <a:r>
              <a:rPr lang="zh-CN" altLang="en-US" sz="4800" b="1" dirty="0">
                <a:latin typeface="华文楷体" pitchFamily="2" charset="-122"/>
                <a:ea typeface="华文楷体" pitchFamily="2" charset="-122"/>
              </a:rPr>
              <a:t>基础及应用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27984" y="4365104"/>
            <a:ext cx="4572000" cy="2025333"/>
          </a:xfrm>
        </p:spPr>
        <p:txBody>
          <a:bodyPr>
            <a:normAutofit lnSpcReduction="10000"/>
          </a:bodyPr>
          <a:lstStyle/>
          <a:p>
            <a:pPr marR="0"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主讲教师</a:t>
            </a:r>
            <a:r>
              <a:rPr lang="zh-CN" altLang="en-US" sz="3600" dirty="0">
                <a:solidFill>
                  <a:schemeClr val="tx1"/>
                </a:solidFill>
                <a:latin typeface="宋体" pitchFamily="2" charset="-122"/>
              </a:rPr>
              <a:t>: </a:t>
            </a:r>
            <a:r>
              <a:rPr lang="zh-CN" altLang="en-US" sz="36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杨金梁</a:t>
            </a:r>
            <a:endParaRPr lang="en-US" altLang="zh-CN" sz="3600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yangjinliang_@163.com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  <a:p>
            <a:pPr marR="0"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电气信息系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188" y="1412875"/>
            <a:ext cx="8281987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30000"/>
              </a:lnSpc>
              <a:buFontTx/>
              <a:buAutoNum type="arabicPeriod"/>
              <a:defRPr/>
            </a:pPr>
            <a:r>
              <a:rPr lang="zh-CN" altLang="en-US" sz="3200" b="1" kern="0" dirty="0">
                <a:ea typeface="+mn-ea"/>
                <a:cs typeface="Times New Roman" pitchFamily="18" charset="0"/>
              </a:rPr>
              <a:t>教学目的和要求</a:t>
            </a:r>
            <a:endParaRPr lang="en-US" altLang="zh-CN" sz="3200" b="1" kern="0" dirty="0">
              <a:ea typeface="+mn-ea"/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3200" b="1" kern="0" dirty="0">
                <a:ea typeface="宋体" pitchFamily="2" charset="-122"/>
                <a:cs typeface="Times New Roman" pitchFamily="18" charset="0"/>
              </a:rPr>
              <a:t>了解</a:t>
            </a:r>
            <a:r>
              <a:rPr lang="en-US" altLang="zh-CN" sz="3200" b="1" kern="0" dirty="0"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3200" b="1" kern="0" dirty="0">
                <a:ea typeface="宋体" pitchFamily="2" charset="-122"/>
                <a:cs typeface="Times New Roman" pitchFamily="18" charset="0"/>
              </a:rPr>
              <a:t>的发展历史；</a:t>
            </a:r>
            <a:endParaRPr lang="en-US" altLang="zh-CN" sz="3200" b="1" kern="0" dirty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3200" b="1" kern="0" dirty="0">
                <a:ea typeface="宋体" pitchFamily="2" charset="-122"/>
                <a:cs typeface="Times New Roman" pitchFamily="18" charset="0"/>
              </a:rPr>
              <a:t>熟悉</a:t>
            </a:r>
            <a:r>
              <a:rPr lang="en-US" altLang="zh-CN" sz="3200" b="1" kern="0" dirty="0"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3200" b="1" kern="0" dirty="0">
                <a:ea typeface="宋体" pitchFamily="2" charset="-122"/>
                <a:cs typeface="Times New Roman" pitchFamily="18" charset="0"/>
              </a:rPr>
              <a:t>的主要特点；</a:t>
            </a:r>
            <a:endParaRPr lang="en-US" altLang="zh-CN" sz="3200" b="1" kern="0" dirty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zh-CN" altLang="en-US" sz="3200" b="1" kern="0" dirty="0">
                <a:ea typeface="宋体" pitchFamily="2" charset="-122"/>
                <a:cs typeface="Times New Roman" pitchFamily="18" charset="0"/>
              </a:rPr>
              <a:t>了解</a:t>
            </a:r>
            <a:r>
              <a:rPr lang="en-US" altLang="zh-CN" sz="3200" b="1" kern="0" dirty="0"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3200" b="1" kern="0" dirty="0">
                <a:ea typeface="宋体" pitchFamily="2" charset="-122"/>
                <a:cs typeface="Times New Roman" pitchFamily="18" charset="0"/>
              </a:rPr>
              <a:t>的基本组成。</a:t>
            </a:r>
            <a:endParaRPr lang="en-US" altLang="zh-CN" sz="3200" b="1" kern="0" dirty="0">
              <a:ea typeface="+mn-ea"/>
              <a:cs typeface="Times New Roman" pitchFamily="18" charset="0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 startAt="2"/>
              <a:defRPr/>
            </a:pPr>
            <a:r>
              <a:rPr lang="zh-CN" altLang="en-US" sz="3200" b="1" kern="0" dirty="0">
                <a:ea typeface="+mn-ea"/>
                <a:cs typeface="Times New Roman" pitchFamily="18" charset="0"/>
              </a:rPr>
              <a:t>重点和难点</a:t>
            </a:r>
            <a:endParaRPr lang="en-US" altLang="zh-CN" sz="3200" b="1" kern="0" dirty="0">
              <a:ea typeface="+mn-ea"/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  <a:buSzPct val="75000"/>
              <a:buFont typeface="Wingdings" pitchFamily="2" charset="2"/>
              <a:buChar char="Ø"/>
              <a:defRPr/>
            </a:pPr>
            <a:r>
              <a:rPr lang="zh-CN" altLang="en-US" sz="3200" b="1" kern="0" dirty="0">
                <a:ea typeface="+mn-ea"/>
                <a:cs typeface="Times New Roman" pitchFamily="18" charset="0"/>
              </a:rPr>
              <a:t>重点：总结</a:t>
            </a:r>
            <a:r>
              <a:rPr lang="en-US" altLang="zh-CN" sz="3200" b="1" kern="0" dirty="0">
                <a:ea typeface="+mn-ea"/>
                <a:cs typeface="Times New Roman" pitchFamily="18" charset="0"/>
              </a:rPr>
              <a:t>MATLAB</a:t>
            </a:r>
            <a:r>
              <a:rPr lang="zh-CN" altLang="en-US" sz="3200" b="1" kern="0" dirty="0">
                <a:ea typeface="+mn-ea"/>
                <a:cs typeface="Times New Roman" pitchFamily="18" charset="0"/>
              </a:rPr>
              <a:t>的独特优势；</a:t>
            </a:r>
            <a:endParaRPr lang="en-US" altLang="zh-CN" sz="3200" b="1" kern="0" dirty="0">
              <a:ea typeface="+mn-ea"/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  <a:buSzPct val="75000"/>
              <a:buFont typeface="Wingdings" pitchFamily="2" charset="2"/>
              <a:buChar char="Ø"/>
              <a:defRPr/>
            </a:pPr>
            <a:r>
              <a:rPr lang="zh-CN" altLang="en-US" sz="3200" b="1" kern="0" dirty="0">
                <a:ea typeface="+mn-ea"/>
                <a:cs typeface="Times New Roman" pitchFamily="18" charset="0"/>
              </a:rPr>
              <a:t>难点：认识</a:t>
            </a:r>
            <a:r>
              <a:rPr lang="en-US" altLang="zh-CN" sz="3200" b="1" kern="0" dirty="0"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3200" b="1" kern="0" dirty="0">
                <a:ea typeface="宋体" pitchFamily="2" charset="-122"/>
                <a:cs typeface="Times New Roman" pitchFamily="18" charset="0"/>
              </a:rPr>
              <a:t>语言的特点。</a:t>
            </a:r>
            <a:endParaRPr lang="zh-CN" altLang="en-US" sz="3200" b="1" kern="0" dirty="0">
              <a:ea typeface="+mn-ea"/>
              <a:cs typeface="Times New Roman" pitchFamily="18" charset="0"/>
            </a:endParaRPr>
          </a:p>
        </p:txBody>
      </p:sp>
      <p:sp>
        <p:nvSpPr>
          <p:cNvPr id="6147" name="Rectangle 2"/>
          <p:cNvSpPr txBox="1">
            <a:spLocks noChangeArrowheads="1"/>
          </p:cNvSpPr>
          <p:nvPr/>
        </p:nvSpPr>
        <p:spPr bwMode="auto">
          <a:xfrm>
            <a:off x="611188" y="188913"/>
            <a:ext cx="79914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第一节  </a:t>
            </a:r>
            <a:r>
              <a:rPr lang="en-US" altLang="zh-CN" sz="4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MATLAB</a:t>
            </a:r>
            <a:r>
              <a:rPr lang="zh-CN" altLang="en-US" sz="4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简介</a:t>
            </a:r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</p:spPr>
        <p:txBody>
          <a:bodyPr rIns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1.1  MATLAB</a:t>
            </a:r>
            <a:r>
              <a:rPr lang="zh-CN" altLang="en-US" sz="4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简介</a:t>
            </a:r>
            <a:r>
              <a:rPr lang="en-US" altLang="zh-CN" sz="4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——</a:t>
            </a:r>
            <a:r>
              <a:rPr lang="zh-CN" altLang="en-US" sz="4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发展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68313" y="1142984"/>
            <a:ext cx="83058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20</a:t>
            </a:r>
            <a:r>
              <a:rPr lang="zh-CN" altLang="en-US" sz="2400" b="1" dirty="0"/>
              <a:t>世纪</a:t>
            </a:r>
            <a:r>
              <a:rPr lang="en-US" altLang="zh-CN" sz="2400" b="1" dirty="0"/>
              <a:t>70</a:t>
            </a:r>
            <a:r>
              <a:rPr lang="zh-CN" altLang="en-US" sz="2400" b="1" dirty="0"/>
              <a:t>年代，美国新墨西哥大学的</a:t>
            </a:r>
            <a:r>
              <a:rPr lang="en-US" altLang="zh-CN" sz="2400" b="1" dirty="0"/>
              <a:t>Cleve </a:t>
            </a:r>
            <a:r>
              <a:rPr lang="en-US" altLang="zh-CN" sz="2400" b="1" dirty="0" err="1"/>
              <a:t>Moler</a:t>
            </a:r>
            <a:r>
              <a:rPr lang="zh-CN" altLang="en-US" sz="2400" b="1" dirty="0"/>
              <a:t>博士讲授线性代数课，使用：</a:t>
            </a:r>
          </a:p>
          <a:p>
            <a:r>
              <a:rPr lang="zh-CN" altLang="en-US" sz="2400" b="1" dirty="0"/>
              <a:t>             </a:t>
            </a:r>
            <a:r>
              <a:rPr lang="en-US" altLang="zh-CN" sz="2400" dirty="0"/>
              <a:t>EISPACK</a:t>
            </a:r>
            <a:r>
              <a:rPr lang="zh-CN" altLang="en-US" sz="2400" b="1" dirty="0"/>
              <a:t>（特征值求解软件包）</a:t>
            </a:r>
          </a:p>
          <a:p>
            <a:r>
              <a:rPr lang="zh-CN" altLang="en-US" sz="2400" dirty="0"/>
              <a:t>             </a:t>
            </a:r>
            <a:r>
              <a:rPr lang="en-US" altLang="zh-CN" sz="2400" dirty="0"/>
              <a:t>LINPACK</a:t>
            </a:r>
            <a:r>
              <a:rPr lang="zh-CN" altLang="en-US" sz="2400" b="1" dirty="0"/>
              <a:t>（线性系统软件包）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95288" y="2896405"/>
            <a:ext cx="8450262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1980</a:t>
            </a:r>
            <a:r>
              <a:rPr lang="zh-CN" altLang="en-US" sz="2400" b="1" dirty="0">
                <a:latin typeface="宋体" pitchFamily="2" charset="-122"/>
              </a:rPr>
              <a:t>年前后，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Cleve </a:t>
            </a:r>
            <a:r>
              <a:rPr lang="en-US" altLang="zh-CN" sz="2400" b="1" dirty="0" err="1"/>
              <a:t>Moler</a:t>
            </a:r>
            <a:r>
              <a:rPr lang="zh-CN" altLang="en-US" sz="2400" b="1" dirty="0">
                <a:latin typeface="宋体" pitchFamily="2" charset="-122"/>
              </a:rPr>
              <a:t>编写了接口程序</a:t>
            </a:r>
            <a:r>
              <a:rPr lang="zh-CN" altLang="en-US" sz="2400" b="1" dirty="0"/>
              <a:t> ：</a:t>
            </a:r>
            <a:r>
              <a:rPr lang="en-US" altLang="zh-CN" sz="2400" b="1" dirty="0"/>
              <a:t>MATLAB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latin typeface="宋体" pitchFamily="2" charset="-122"/>
              </a:rPr>
              <a:t>即</a:t>
            </a:r>
            <a:r>
              <a:rPr lang="en-US" altLang="zh-CN" sz="2400" b="1" dirty="0" err="1">
                <a:solidFill>
                  <a:srgbClr val="0000FF"/>
                </a:solidFill>
              </a:rPr>
              <a:t>MAT</a:t>
            </a:r>
            <a:r>
              <a:rPr lang="en-US" altLang="zh-CN" sz="2400" b="1" dirty="0" err="1"/>
              <a:t>rix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latin typeface="宋体" pitchFamily="2" charset="-122"/>
              </a:rPr>
              <a:t>和 </a:t>
            </a:r>
            <a:r>
              <a:rPr lang="en-US" altLang="zh-CN" sz="2400" b="1" dirty="0" err="1">
                <a:solidFill>
                  <a:srgbClr val="0000FF"/>
                </a:solidFill>
              </a:rPr>
              <a:t>LAB</a:t>
            </a:r>
            <a:r>
              <a:rPr lang="en-US" altLang="zh-CN" sz="2400" b="1" dirty="0" err="1"/>
              <a:t>oratory</a:t>
            </a:r>
            <a:r>
              <a:rPr lang="zh-CN" altLang="en-US" sz="2400" b="1" dirty="0">
                <a:latin typeface="宋体" pitchFamily="2" charset="-122"/>
              </a:rPr>
              <a:t>前</a:t>
            </a:r>
            <a:r>
              <a:rPr lang="en-US" altLang="zh-CN" sz="2400" b="1" dirty="0"/>
              <a:t>3</a:t>
            </a:r>
            <a:r>
              <a:rPr lang="zh-CN" altLang="en-US" sz="2400" b="1" dirty="0">
                <a:latin typeface="宋体" pitchFamily="2" charset="-122"/>
              </a:rPr>
              <a:t>个字母的组合，是</a:t>
            </a:r>
            <a:r>
              <a:rPr lang="zh-CN" altLang="en-US" sz="2400" b="1" dirty="0"/>
              <a:t>“</a:t>
            </a:r>
            <a:r>
              <a:rPr lang="zh-CN" altLang="en-US" sz="2400" b="1" dirty="0">
                <a:latin typeface="宋体" pitchFamily="2" charset="-122"/>
              </a:rPr>
              <a:t>矩阵实验室</a:t>
            </a:r>
            <a:r>
              <a:rPr lang="zh-CN" altLang="en-US" sz="2400" b="1" dirty="0"/>
              <a:t>”</a:t>
            </a:r>
            <a:r>
              <a:rPr lang="zh-CN" altLang="en-US" sz="2400" b="1" dirty="0">
                <a:latin typeface="宋体" pitchFamily="2" charset="-122"/>
              </a:rPr>
              <a:t>的缩写，它是一种以矩阵运算为基础的交互式程序语言。</a:t>
            </a:r>
            <a:r>
              <a:rPr lang="zh-CN" altLang="en-US" sz="2400" b="1" dirty="0"/>
              <a:t> </a:t>
            </a:r>
          </a:p>
        </p:txBody>
      </p:sp>
      <p:pic>
        <p:nvPicPr>
          <p:cNvPr id="13317" name="Picture 8" descr="next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900" y="2143116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95288" y="4554538"/>
            <a:ext cx="83058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1983</a:t>
            </a:r>
            <a:r>
              <a:rPr lang="zh-CN" altLang="en-US" sz="2400" b="1" dirty="0"/>
              <a:t>年春，</a:t>
            </a:r>
            <a:r>
              <a:rPr lang="en-US" altLang="zh-CN" sz="2400" b="1" dirty="0"/>
              <a:t>Cleve </a:t>
            </a:r>
            <a:r>
              <a:rPr lang="en-US" altLang="zh-CN" sz="2400" b="1" dirty="0" err="1"/>
              <a:t>Moler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Jack Little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Steve </a:t>
            </a:r>
            <a:r>
              <a:rPr lang="en-US" altLang="zh-CN" sz="2400" b="1" dirty="0" err="1"/>
              <a:t>Bangert</a:t>
            </a:r>
            <a:r>
              <a:rPr lang="zh-CN" altLang="en-US" sz="2400" b="1" dirty="0"/>
              <a:t>合作用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语言开发了第二代专业版</a:t>
            </a:r>
            <a:r>
              <a:rPr lang="en-US" altLang="zh-CN" sz="2400" b="1" dirty="0"/>
              <a:t>MATLAB</a:t>
            </a:r>
            <a:r>
              <a:rPr lang="zh-CN" altLang="en-US" sz="2400" b="1" dirty="0"/>
              <a:t>。 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95288" y="5714056"/>
            <a:ext cx="8391554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1984</a:t>
            </a:r>
            <a:r>
              <a:rPr lang="zh-CN" altLang="en-US" sz="2400" b="1" dirty="0"/>
              <a:t>年，成立了</a:t>
            </a:r>
            <a:r>
              <a:rPr lang="en-US" altLang="zh-CN" sz="2400" b="1" dirty="0" err="1"/>
              <a:t>Mathworks</a:t>
            </a:r>
            <a:r>
              <a:rPr lang="zh-CN" altLang="en-US" sz="2400" b="1" dirty="0"/>
              <a:t>公司，正式把</a:t>
            </a:r>
            <a:r>
              <a:rPr lang="en-US" altLang="zh-CN" sz="2400" b="1" dirty="0"/>
              <a:t>MATLAB</a:t>
            </a:r>
            <a:r>
              <a:rPr lang="zh-CN" altLang="en-US" sz="2400" b="1" dirty="0"/>
              <a:t>推向市场。 </a:t>
            </a:r>
          </a:p>
        </p:txBody>
      </p:sp>
      <p:pic>
        <p:nvPicPr>
          <p:cNvPr id="8" name="图片 7" descr="Matlab简单图标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8" grpId="0"/>
      <p:bldP spid="71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1.1  MATLAB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简介</a:t>
            </a:r>
            <a:r>
              <a:rPr lang="en-US" altLang="zh-CN" sz="4000" b="1" dirty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发展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33475" y="1196752"/>
            <a:ext cx="8305800" cy="7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1988</a:t>
            </a:r>
            <a:r>
              <a:rPr lang="zh-CN" altLang="en-US" sz="2400" b="1" dirty="0">
                <a:latin typeface="宋体" pitchFamily="2" charset="-122"/>
              </a:rPr>
              <a:t>年，推出</a:t>
            </a:r>
            <a:r>
              <a:rPr lang="en-US" altLang="zh-CN" sz="2400" b="1" dirty="0"/>
              <a:t>MATLAB 3.x</a:t>
            </a:r>
            <a:r>
              <a:rPr lang="zh-CN" altLang="en-US" sz="2400" b="1" dirty="0">
                <a:latin typeface="宋体" pitchFamily="2" charset="-122"/>
              </a:rPr>
              <a:t>版本（</a:t>
            </a:r>
            <a:r>
              <a:rPr lang="en-US" altLang="zh-CN" sz="2400" b="1" dirty="0"/>
              <a:t>DOS</a:t>
            </a:r>
            <a:r>
              <a:rPr lang="zh-CN" altLang="en-US" sz="2400" b="1" dirty="0">
                <a:latin typeface="宋体" pitchFamily="2" charset="-122"/>
              </a:rPr>
              <a:t>版）；</a:t>
            </a:r>
            <a:r>
              <a:rPr lang="zh-CN" altLang="en-US" sz="3200" b="1" dirty="0"/>
              <a:t>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33475" y="1772816"/>
            <a:ext cx="8229600" cy="7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1993</a:t>
            </a:r>
            <a:r>
              <a:rPr lang="zh-CN" altLang="en-US" sz="2400" b="1" dirty="0"/>
              <a:t>年，推出</a:t>
            </a:r>
            <a:r>
              <a:rPr lang="en-US" altLang="zh-CN" sz="2400" b="1" dirty="0"/>
              <a:t>MATLAB 4.0</a:t>
            </a:r>
            <a:r>
              <a:rPr lang="zh-CN" altLang="en-US" sz="2400" b="1" dirty="0"/>
              <a:t>版本 （</a:t>
            </a:r>
            <a:r>
              <a:rPr lang="en-US" altLang="zh-CN" sz="2400" b="1" dirty="0"/>
              <a:t>Win3.x</a:t>
            </a:r>
            <a:r>
              <a:rPr lang="zh-CN" altLang="en-US" sz="2400" b="1" dirty="0"/>
              <a:t>）；</a:t>
            </a:r>
            <a:r>
              <a:rPr lang="zh-CN" altLang="en-US" sz="3200" b="1" dirty="0"/>
              <a:t>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33475" y="2352648"/>
            <a:ext cx="8305800" cy="7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1996</a:t>
            </a:r>
            <a:r>
              <a:rPr lang="zh-CN" altLang="en-US" sz="2400" b="1" dirty="0"/>
              <a:t>年，推出</a:t>
            </a:r>
            <a:r>
              <a:rPr lang="en-US" altLang="zh-CN" sz="2400" b="1" dirty="0"/>
              <a:t>MATLAB 5.0</a:t>
            </a:r>
            <a:r>
              <a:rPr lang="zh-CN" altLang="en-US" sz="2400" b="1" dirty="0"/>
              <a:t>版本 </a:t>
            </a:r>
            <a:r>
              <a:rPr lang="en-US" altLang="zh-CN" sz="2400" b="1" dirty="0"/>
              <a:t>R8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Windows95</a:t>
            </a:r>
            <a:r>
              <a:rPr lang="zh-CN" altLang="en-US" sz="2400" b="1" dirty="0"/>
              <a:t>）；</a:t>
            </a:r>
            <a:r>
              <a:rPr lang="zh-CN" altLang="en-US" sz="3200" b="1" dirty="0"/>
              <a:t> 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39882" y="3086376"/>
            <a:ext cx="8208963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2000</a:t>
            </a:r>
            <a:r>
              <a:rPr lang="zh-CN" altLang="en-US" sz="2400" b="1" dirty="0"/>
              <a:t>年，推出</a:t>
            </a:r>
            <a:r>
              <a:rPr lang="en-US" altLang="zh-CN" sz="2400" b="1" dirty="0"/>
              <a:t>MATLAB 6.0</a:t>
            </a:r>
            <a:r>
              <a:rPr lang="zh-CN" altLang="en-US" sz="2400" b="1" dirty="0"/>
              <a:t>版本 </a:t>
            </a:r>
            <a:r>
              <a:rPr lang="en-US" altLang="zh-CN" sz="2400" b="1" dirty="0"/>
              <a:t>R12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Win98/Win2000</a:t>
            </a:r>
            <a:r>
              <a:rPr lang="zh-CN" altLang="en-US" sz="2400" b="1" dirty="0"/>
              <a:t>）；</a:t>
            </a:r>
            <a:r>
              <a:rPr lang="en-US" altLang="zh-CN" sz="2400" b="1" dirty="0"/>
              <a:t> 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51726" y="3707152"/>
            <a:ext cx="7897719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2004</a:t>
            </a:r>
            <a:r>
              <a:rPr lang="zh-CN" altLang="en-US" sz="2400" b="1" dirty="0"/>
              <a:t>年，推出</a:t>
            </a:r>
            <a:r>
              <a:rPr lang="en-US" altLang="zh-CN" sz="2400" b="1" dirty="0"/>
              <a:t>MATLAB 7.0</a:t>
            </a:r>
            <a:r>
              <a:rPr lang="zh-CN" altLang="en-US" sz="2400" b="1" dirty="0"/>
              <a:t>版本 </a:t>
            </a:r>
            <a:r>
              <a:rPr lang="en-US" altLang="zh-CN" sz="2400" b="1" dirty="0"/>
              <a:t>R14</a:t>
            </a:r>
            <a:r>
              <a:rPr lang="zh-CN" altLang="en-US" sz="2400" b="1" dirty="0"/>
              <a:t>； 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772273" y="4355224"/>
            <a:ext cx="83058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2012</a:t>
            </a:r>
            <a:r>
              <a:rPr lang="zh-CN" altLang="en-US" sz="2400" b="1" dirty="0"/>
              <a:t>年，推出</a:t>
            </a:r>
            <a:r>
              <a:rPr lang="en-US" altLang="zh-CN" sz="2400" b="1" dirty="0"/>
              <a:t>MATLAB 8.0</a:t>
            </a:r>
            <a:r>
              <a:rPr lang="zh-CN" altLang="en-US" sz="2400" b="1" dirty="0"/>
              <a:t>版本 </a:t>
            </a:r>
            <a:r>
              <a:rPr lang="en-US" altLang="zh-CN" sz="2400" b="1" dirty="0"/>
              <a:t>R2012b</a:t>
            </a:r>
            <a:r>
              <a:rPr lang="zh-CN" altLang="en-US" sz="2400" b="1" dirty="0"/>
              <a:t>；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67790" y="4972688"/>
            <a:ext cx="83058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2013</a:t>
            </a:r>
            <a:r>
              <a:rPr lang="zh-CN" altLang="en-US" sz="2400" b="1" dirty="0"/>
              <a:t>年  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日，推出</a:t>
            </a:r>
            <a:r>
              <a:rPr lang="en-US" altLang="zh-CN" sz="2400" b="1" dirty="0"/>
              <a:t>MATLAB 8.1</a:t>
            </a:r>
            <a:r>
              <a:rPr lang="zh-CN" altLang="en-US" sz="2400" b="1" dirty="0"/>
              <a:t>版本 </a:t>
            </a:r>
            <a:r>
              <a:rPr lang="en-US" altLang="zh-CN" sz="2400" b="1" dirty="0"/>
              <a:t>R2013a</a:t>
            </a:r>
            <a:r>
              <a:rPr lang="zh-CN" altLang="en-US" sz="2400" b="1" dirty="0"/>
              <a:t>；</a:t>
            </a:r>
            <a:endParaRPr lang="en-US" altLang="zh-CN" sz="2400" b="1" dirty="0"/>
          </a:p>
        </p:txBody>
      </p:sp>
      <p:pic>
        <p:nvPicPr>
          <p:cNvPr id="11" name="图片 10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767790" y="5579192"/>
            <a:ext cx="83058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2013</a:t>
            </a:r>
            <a:r>
              <a:rPr lang="zh-CN" altLang="en-US" sz="2400" b="1" dirty="0"/>
              <a:t>年  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日，推出</a:t>
            </a:r>
            <a:r>
              <a:rPr lang="en-US" altLang="zh-CN" sz="2400" b="1" dirty="0"/>
              <a:t>MATLAB 8.2</a:t>
            </a:r>
            <a:r>
              <a:rPr lang="zh-CN" altLang="en-US" sz="2400" b="1" dirty="0"/>
              <a:t>版本 </a:t>
            </a:r>
            <a:r>
              <a:rPr lang="en-US" altLang="zh-CN" sz="2400" b="1" dirty="0"/>
              <a:t>R2013b</a:t>
            </a:r>
            <a:r>
              <a:rPr lang="zh-CN" altLang="en-US" sz="2400" b="1" dirty="0"/>
              <a:t>；</a:t>
            </a:r>
            <a:endParaRPr lang="en-US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  <p:bldP spid="9226" grpId="0"/>
      <p:bldP spid="9228" grpId="0"/>
      <p:bldP spid="9229" grpId="0"/>
      <p:bldP spid="923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1.1  MATLAB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简介</a:t>
            </a:r>
            <a:r>
              <a:rPr lang="en-US" altLang="zh-CN" sz="4000" b="1" dirty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发展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67790" y="3631376"/>
            <a:ext cx="83058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2016</a:t>
            </a:r>
            <a:r>
              <a:rPr lang="zh-CN" altLang="en-US" sz="2400" b="1" dirty="0"/>
              <a:t>年 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月，推出</a:t>
            </a:r>
            <a:r>
              <a:rPr lang="en-US" altLang="zh-CN" sz="2400" b="1" dirty="0"/>
              <a:t>MATLAB 9.0</a:t>
            </a:r>
            <a:r>
              <a:rPr lang="zh-CN" altLang="en-US" sz="2400" b="1" dirty="0"/>
              <a:t>版本 </a:t>
            </a:r>
            <a:r>
              <a:rPr lang="en-US" altLang="zh-CN" sz="2400" b="1" dirty="0"/>
              <a:t>R2016a</a:t>
            </a:r>
            <a:r>
              <a:rPr lang="zh-CN" altLang="en-US" sz="2400" b="1" dirty="0"/>
              <a:t>；</a:t>
            </a:r>
            <a:endParaRPr lang="en-US" altLang="zh-CN" sz="2400" b="1" dirty="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67790" y="4189116"/>
            <a:ext cx="83058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2016</a:t>
            </a:r>
            <a:r>
              <a:rPr lang="zh-CN" altLang="en-US" sz="2400" b="1" dirty="0"/>
              <a:t>年 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月，推出</a:t>
            </a:r>
            <a:r>
              <a:rPr lang="en-US" altLang="zh-CN" sz="2400" b="1" dirty="0"/>
              <a:t>MATLAB 9.1</a:t>
            </a:r>
            <a:r>
              <a:rPr lang="zh-CN" altLang="en-US" sz="2400" b="1" dirty="0"/>
              <a:t>版本 </a:t>
            </a:r>
            <a:r>
              <a:rPr lang="en-US" altLang="zh-CN" sz="2400" b="1" dirty="0"/>
              <a:t>R2016b</a:t>
            </a:r>
            <a:r>
              <a:rPr lang="zh-CN" altLang="en-US" sz="2400" b="1" dirty="0"/>
              <a:t>；</a:t>
            </a:r>
            <a:endParaRPr lang="en-US" altLang="zh-CN" sz="2400" b="1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72138" y="4775060"/>
            <a:ext cx="83058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2017</a:t>
            </a:r>
            <a:r>
              <a:rPr lang="zh-CN" altLang="en-US" sz="2400" b="1" dirty="0"/>
              <a:t>年 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月，推出</a:t>
            </a:r>
            <a:r>
              <a:rPr lang="en-US" altLang="zh-CN" sz="2400" b="1" dirty="0"/>
              <a:t>MATLAB 9.2</a:t>
            </a:r>
            <a:r>
              <a:rPr lang="zh-CN" altLang="en-US" sz="2400" b="1" dirty="0"/>
              <a:t>版本 </a:t>
            </a:r>
            <a:r>
              <a:rPr lang="en-US" altLang="zh-CN" sz="2400" b="1" dirty="0"/>
              <a:t>R2017a</a:t>
            </a:r>
            <a:r>
              <a:rPr lang="zh-CN" altLang="en-US" sz="2400" b="1" dirty="0"/>
              <a:t>；</a:t>
            </a:r>
            <a:endParaRPr lang="en-US" altLang="zh-CN" sz="2400" b="1" dirty="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85786" y="5376816"/>
            <a:ext cx="83058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2017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 9</a:t>
            </a:r>
            <a:r>
              <a:rPr lang="zh-CN" altLang="en-US" sz="2400" b="1" dirty="0"/>
              <a:t>月，推出</a:t>
            </a:r>
            <a:r>
              <a:rPr lang="en-US" altLang="zh-CN" sz="2400" b="1" dirty="0"/>
              <a:t>MATLAB 9.3</a:t>
            </a:r>
            <a:r>
              <a:rPr lang="zh-CN" altLang="en-US" sz="2400" b="1" dirty="0"/>
              <a:t>版本 </a:t>
            </a:r>
            <a:r>
              <a:rPr lang="en-US" altLang="zh-CN" sz="2400" b="1" dirty="0"/>
              <a:t>R2017b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767790" y="1412776"/>
            <a:ext cx="83058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2014</a:t>
            </a:r>
            <a:r>
              <a:rPr lang="zh-CN" altLang="en-US" sz="2400" b="1" dirty="0"/>
              <a:t>年  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日，推出</a:t>
            </a:r>
            <a:r>
              <a:rPr lang="en-US" altLang="zh-CN" sz="2400" b="1" dirty="0"/>
              <a:t>MATLAB 8.3</a:t>
            </a:r>
            <a:r>
              <a:rPr lang="zh-CN" altLang="en-US" sz="2400" b="1" dirty="0"/>
              <a:t>版本 </a:t>
            </a:r>
            <a:r>
              <a:rPr lang="en-US" altLang="zh-CN" sz="2400" b="1" dirty="0"/>
              <a:t>R2014a</a:t>
            </a:r>
            <a:r>
              <a:rPr lang="zh-CN" altLang="en-US" sz="2400" b="1" dirty="0"/>
              <a:t>；</a:t>
            </a:r>
            <a:endParaRPr lang="en-US" altLang="zh-CN" sz="2400" b="1" dirty="0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767790" y="1965144"/>
            <a:ext cx="83058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2014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日，推出</a:t>
            </a:r>
            <a:r>
              <a:rPr lang="en-US" altLang="zh-CN" sz="2400" b="1" dirty="0"/>
              <a:t>MATLAB 8.4</a:t>
            </a:r>
            <a:r>
              <a:rPr lang="zh-CN" altLang="en-US" sz="2400" b="1" dirty="0"/>
              <a:t>版本 </a:t>
            </a:r>
            <a:r>
              <a:rPr lang="en-US" altLang="zh-CN" sz="2400" b="1" dirty="0"/>
              <a:t>R2014b</a:t>
            </a:r>
            <a:r>
              <a:rPr lang="zh-CN" altLang="en-US" sz="2400" b="1" dirty="0"/>
              <a:t>；</a:t>
            </a:r>
            <a:endParaRPr lang="en-US" altLang="zh-CN" sz="2400" b="1" dirty="0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772138" y="2496496"/>
            <a:ext cx="83058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2015</a:t>
            </a:r>
            <a:r>
              <a:rPr lang="zh-CN" altLang="en-US" sz="2400" b="1" dirty="0"/>
              <a:t>年  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日，推出</a:t>
            </a:r>
            <a:r>
              <a:rPr lang="en-US" altLang="zh-CN" sz="2400" b="1" dirty="0"/>
              <a:t>MATLAB 8.5</a:t>
            </a:r>
            <a:r>
              <a:rPr lang="zh-CN" altLang="en-US" sz="2400" b="1" dirty="0"/>
              <a:t>版本 </a:t>
            </a:r>
            <a:r>
              <a:rPr lang="en-US" altLang="zh-CN" sz="2400" b="1" dirty="0"/>
              <a:t>R2015a</a:t>
            </a:r>
            <a:r>
              <a:rPr lang="zh-CN" altLang="en-US" sz="2400" b="1" dirty="0"/>
              <a:t>；</a:t>
            </a:r>
            <a:endParaRPr lang="en-US" altLang="zh-CN" sz="2400" b="1" dirty="0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785786" y="3045264"/>
            <a:ext cx="8305800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2015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  9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日，推出</a:t>
            </a:r>
            <a:r>
              <a:rPr lang="en-US" altLang="zh-CN" sz="2400" b="1" dirty="0"/>
              <a:t>MATLAB 8.6</a:t>
            </a:r>
            <a:r>
              <a:rPr lang="zh-CN" altLang="en-US" sz="2400" b="1" dirty="0"/>
              <a:t>版本 </a:t>
            </a:r>
            <a:r>
              <a:rPr lang="en-US" altLang="zh-CN" sz="2400" b="1" dirty="0"/>
              <a:t>R2015b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1.1  MATLAB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简介</a:t>
            </a:r>
            <a:r>
              <a:rPr lang="en-US" altLang="zh-CN" sz="4000" b="1" dirty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特点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143000" y="1728168"/>
            <a:ext cx="7162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1. </a:t>
            </a:r>
            <a:r>
              <a:rPr lang="zh-CN" altLang="en-US" sz="3200" b="1" dirty="0"/>
              <a:t>高效的数值计算和符号计算功能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143000" y="2425081"/>
            <a:ext cx="7391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2. </a:t>
            </a:r>
            <a:r>
              <a:rPr lang="zh-CN" altLang="en-US" sz="3200" b="1" dirty="0">
                <a:latin typeface="宋体" pitchFamily="2" charset="-122"/>
              </a:rPr>
              <a:t>完备而简易的图形处理功能</a:t>
            </a:r>
            <a:r>
              <a:rPr lang="en-US" altLang="zh-CN" sz="3200" b="1" dirty="0"/>
              <a:t> </a:t>
            </a:r>
            <a:endParaRPr lang="zh-CN" altLang="en-US" sz="3200" b="1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143000" y="3139542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cs typeface="Times New Roman" pitchFamily="18" charset="0"/>
              </a:rPr>
              <a:t>3. </a:t>
            </a:r>
            <a:r>
              <a:rPr lang="zh-CN" altLang="en-US" sz="3200" b="1" dirty="0"/>
              <a:t>人机界面友好，编程效率高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138596" y="3849092"/>
            <a:ext cx="7162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cs typeface="Times New Roman" pitchFamily="18" charset="0"/>
              </a:rPr>
              <a:t>4.</a:t>
            </a:r>
            <a:r>
              <a:rPr lang="zh-CN" altLang="en-US" sz="3200" b="1" dirty="0"/>
              <a:t> 功能丰富的应用工具箱</a:t>
            </a:r>
            <a:r>
              <a:rPr lang="zh-CN" altLang="en-US" sz="3200" b="1" dirty="0">
                <a:latin typeface="宋体" pitchFamily="2" charset="-122"/>
              </a:rPr>
              <a:t> 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138596" y="4577755"/>
            <a:ext cx="739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cs typeface="Times New Roman" pitchFamily="18" charset="0"/>
              </a:rPr>
              <a:t>5. </a:t>
            </a:r>
            <a:r>
              <a:rPr lang="zh-CN" altLang="en-US" sz="3200" b="1" dirty="0">
                <a:cs typeface="Times New Roman" pitchFamily="18" charset="0"/>
              </a:rPr>
              <a:t>强大的</a:t>
            </a:r>
            <a:r>
              <a:rPr lang="zh-CN" altLang="en-US" sz="3200" b="1" dirty="0">
                <a:latin typeface="宋体" pitchFamily="2" charset="-122"/>
              </a:rPr>
              <a:t>动态系统仿真功能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特点</a:t>
            </a:r>
            <a:r>
              <a:rPr lang="en-US" altLang="zh-CN" sz="40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1.</a:t>
            </a:r>
            <a:r>
              <a:rPr lang="en-US" altLang="zh-CN" sz="4000" b="1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高效的运算功能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 descr="Matlab简单图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grpSp>
        <p:nvGrpSpPr>
          <p:cNvPr id="2" name="组合 24"/>
          <p:cNvGrpSpPr/>
          <p:nvPr/>
        </p:nvGrpSpPr>
        <p:grpSpPr>
          <a:xfrm>
            <a:off x="571472" y="2492896"/>
            <a:ext cx="8358246" cy="492443"/>
            <a:chOff x="571472" y="2643182"/>
            <a:chExt cx="8358246" cy="492443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571472" y="2643182"/>
              <a:ext cx="835824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600" b="1" dirty="0"/>
                <a:t>方法</a:t>
              </a:r>
              <a:r>
                <a:rPr lang="en-US" altLang="zh-CN" sz="2600" b="1" dirty="0"/>
                <a:t>1</a:t>
              </a:r>
              <a:r>
                <a:rPr lang="zh-CN" altLang="en-US" sz="2600" b="1" dirty="0"/>
                <a:t>：采用</a:t>
              </a:r>
              <a:r>
                <a:rPr lang="en-US" altLang="zh-CN" sz="2600" b="1" dirty="0"/>
                <a:t>C</a:t>
              </a:r>
              <a:r>
                <a:rPr lang="zh-CN" altLang="en-US" sz="2600" b="1" dirty="0"/>
                <a:t>语言编程</a:t>
              </a:r>
            </a:p>
          </p:txBody>
        </p:sp>
        <p:pic>
          <p:nvPicPr>
            <p:cNvPr id="13" name="Picture 8" descr="next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72198" y="271462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71472" y="3080573"/>
            <a:ext cx="835824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600" b="1" dirty="0"/>
              <a:t>方法</a:t>
            </a:r>
            <a:r>
              <a:rPr lang="en-US" altLang="zh-CN" sz="2600" b="1" dirty="0"/>
              <a:t>2</a:t>
            </a:r>
            <a:r>
              <a:rPr lang="zh-CN" altLang="en-US" sz="2600" b="1" dirty="0"/>
              <a:t>：采用</a:t>
            </a:r>
            <a:r>
              <a:rPr lang="en-US" altLang="zh-CN" sz="2600" b="1" dirty="0"/>
              <a:t>MATLAB</a:t>
            </a:r>
            <a:endParaRPr lang="zh-CN" altLang="en-US" sz="2600" b="1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55576" y="3595082"/>
            <a:ext cx="25003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/>
            <a:r>
              <a:rPr lang="en-US" sz="3000" b="1" dirty="0"/>
              <a:t>(1) </a:t>
            </a:r>
            <a:r>
              <a:rPr lang="en-US" sz="3000" b="1" i="1" dirty="0"/>
              <a:t>x</a:t>
            </a:r>
            <a:r>
              <a:rPr lang="en-US" sz="3000" b="1" baseline="30000" dirty="0"/>
              <a:t>2</a:t>
            </a:r>
            <a:r>
              <a:rPr lang="en-US" sz="3000" b="1" dirty="0"/>
              <a:t>+2</a:t>
            </a:r>
            <a:r>
              <a:rPr lang="en-US" sz="3000" b="1" i="1" dirty="0"/>
              <a:t>x</a:t>
            </a:r>
            <a:r>
              <a:rPr lang="en-US" sz="3000" b="1" dirty="0"/>
              <a:t>+1=0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807666" y="4206567"/>
            <a:ext cx="250036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800" b="1" dirty="0"/>
              <a:t>&gt;&gt; p=[1,2,1]</a:t>
            </a:r>
            <a:r>
              <a:rPr lang="en-US" altLang="zh-CN" sz="2800" b="1" dirty="0"/>
              <a:t>;</a:t>
            </a:r>
            <a:endParaRPr lang="zh-CN" altLang="en-US" sz="2800" b="1" dirty="0"/>
          </a:p>
          <a:p>
            <a:r>
              <a:rPr lang="pt-BR" sz="2800" b="1" dirty="0"/>
              <a:t>&gt;&gt; x=roots(p)</a:t>
            </a:r>
            <a:endParaRPr lang="zh-CN" altLang="en-US" sz="2800" b="1" dirty="0"/>
          </a:p>
          <a:p>
            <a:r>
              <a:rPr lang="pt-BR" sz="2800" b="1" dirty="0"/>
              <a:t>x =</a:t>
            </a:r>
            <a:endParaRPr lang="zh-CN" altLang="en-US" sz="2800" b="1" dirty="0"/>
          </a:p>
          <a:p>
            <a:r>
              <a:rPr lang="pt-BR" sz="2800" b="1" dirty="0"/>
              <a:t>      </a:t>
            </a:r>
            <a:r>
              <a:rPr lang="en-US" sz="2800" b="1" dirty="0"/>
              <a:t>-1</a:t>
            </a:r>
            <a:endParaRPr lang="zh-CN" altLang="en-US" sz="2800" b="1" dirty="0"/>
          </a:p>
          <a:p>
            <a:r>
              <a:rPr lang="en-US" sz="2800" b="1" dirty="0"/>
              <a:t>      -1</a:t>
            </a:r>
            <a:endParaRPr lang="zh-CN" altLang="en-US" sz="2800" b="1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04048" y="3587459"/>
            <a:ext cx="25003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/>
            <a:r>
              <a:rPr lang="en-US" sz="3000" b="1" dirty="0"/>
              <a:t>(2) </a:t>
            </a:r>
            <a:r>
              <a:rPr lang="en-US" sz="3000" b="1" i="1" dirty="0"/>
              <a:t>x</a:t>
            </a:r>
            <a:r>
              <a:rPr lang="en-US" sz="3000" b="1" baseline="30000" dirty="0"/>
              <a:t>2</a:t>
            </a:r>
            <a:r>
              <a:rPr lang="en-US" sz="3000" b="1" dirty="0"/>
              <a:t>-3</a:t>
            </a:r>
            <a:r>
              <a:rPr lang="en-US" sz="3000" b="1" i="1" dirty="0"/>
              <a:t>x</a:t>
            </a:r>
            <a:r>
              <a:rPr lang="en-US" sz="3000" b="1" dirty="0"/>
              <a:t>+2=0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5004048" y="4204245"/>
            <a:ext cx="338437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800" b="1" dirty="0"/>
              <a:t>&gt;&gt; x=roots([1,-3,2])</a:t>
            </a:r>
            <a:endParaRPr lang="zh-CN" altLang="en-US" sz="2800" b="1" dirty="0"/>
          </a:p>
          <a:p>
            <a:r>
              <a:rPr lang="pt-BR" sz="2800" b="1" dirty="0"/>
              <a:t>x =</a:t>
            </a:r>
            <a:endParaRPr lang="zh-CN" altLang="en-US" sz="2800" b="1" dirty="0"/>
          </a:p>
          <a:p>
            <a:r>
              <a:rPr lang="pt-BR" sz="2800" b="1" dirty="0"/>
              <a:t>      </a:t>
            </a:r>
            <a:r>
              <a:rPr lang="en-US" sz="2800" b="1" dirty="0"/>
              <a:t>2</a:t>
            </a:r>
            <a:endParaRPr lang="zh-CN" altLang="en-US" sz="2800" b="1" dirty="0"/>
          </a:p>
          <a:p>
            <a:r>
              <a:rPr lang="en-US" sz="2800" b="1" dirty="0"/>
              <a:t>      1</a:t>
            </a:r>
            <a:endParaRPr lang="zh-CN" altLang="en-US" sz="2800" b="1" dirty="0"/>
          </a:p>
        </p:txBody>
      </p:sp>
      <p:sp>
        <p:nvSpPr>
          <p:cNvPr id="21" name="圆角矩形标注 20"/>
          <p:cNvSpPr/>
          <p:nvPr/>
        </p:nvSpPr>
        <p:spPr>
          <a:xfrm>
            <a:off x="3203848" y="5012015"/>
            <a:ext cx="1142438" cy="857232"/>
          </a:xfrm>
          <a:prstGeom prst="wedgeRoundRectCallout">
            <a:avLst>
              <a:gd name="adj1" fmla="val -70544"/>
              <a:gd name="adj2" fmla="val -71392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行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句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6741930" y="5018879"/>
            <a:ext cx="1214446" cy="857232"/>
          </a:xfrm>
          <a:prstGeom prst="wedgeRoundRectCallout">
            <a:avLst>
              <a:gd name="adj1" fmla="val -57903"/>
              <a:gd name="adj2" fmla="val -80074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句</a:t>
            </a:r>
          </a:p>
        </p:txBody>
      </p:sp>
      <p:grpSp>
        <p:nvGrpSpPr>
          <p:cNvPr id="3" name="组合 26"/>
          <p:cNvGrpSpPr/>
          <p:nvPr/>
        </p:nvGrpSpPr>
        <p:grpSpPr>
          <a:xfrm>
            <a:off x="395536" y="1000108"/>
            <a:ext cx="8358246" cy="1517692"/>
            <a:chOff x="395536" y="1000108"/>
            <a:chExt cx="8358246" cy="1517692"/>
          </a:xfrm>
        </p:grpSpPr>
        <p:sp>
          <p:nvSpPr>
            <p:cNvPr id="15363" name="Text Box 3"/>
            <p:cNvSpPr txBox="1">
              <a:spLocks noChangeArrowheads="1"/>
            </p:cNvSpPr>
            <p:nvPr/>
          </p:nvSpPr>
          <p:spPr bwMode="auto">
            <a:xfrm>
              <a:off x="395536" y="1000108"/>
              <a:ext cx="8358246" cy="1303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/>
                <a:t>【</a:t>
              </a:r>
              <a:r>
                <a:rPr lang="zh-CN" altLang="en-US" sz="2800" b="1" dirty="0"/>
                <a:t>例</a:t>
              </a:r>
              <a:r>
                <a:rPr lang="en-US" altLang="zh-CN" sz="2800" b="1" dirty="0"/>
                <a:t>1 .1】</a:t>
              </a:r>
              <a:r>
                <a:rPr lang="zh-CN" altLang="en-US" sz="2800" b="1" dirty="0"/>
                <a:t>编程求一元二次方程 </a:t>
              </a:r>
              <a:r>
                <a:rPr lang="en-US" sz="2800" b="1" i="1" dirty="0"/>
                <a:t>ax</a:t>
              </a:r>
              <a:r>
                <a:rPr lang="en-US" sz="2800" b="1" baseline="30000" dirty="0"/>
                <a:t>2</a:t>
              </a:r>
              <a:r>
                <a:rPr lang="en-US" sz="2800" b="1" dirty="0"/>
                <a:t>+</a:t>
              </a:r>
              <a:r>
                <a:rPr lang="en-US" sz="2800" b="1" i="1" dirty="0"/>
                <a:t>bx</a:t>
              </a:r>
              <a:r>
                <a:rPr lang="en-US" sz="2800" b="1" dirty="0"/>
                <a:t>+</a:t>
              </a:r>
              <a:r>
                <a:rPr lang="en-US" sz="2800" b="1" i="1" dirty="0"/>
                <a:t>c</a:t>
              </a:r>
              <a:r>
                <a:rPr lang="en-US" sz="2800" b="1" dirty="0"/>
                <a:t>=0 </a:t>
              </a:r>
              <a:r>
                <a:rPr lang="zh-CN" altLang="en-US" sz="2800" b="1" dirty="0"/>
                <a:t>的根。</a:t>
              </a:r>
              <a:endParaRPr lang="en-US" altLang="zh-CN" sz="2800" b="1" dirty="0"/>
            </a:p>
            <a:p>
              <a:pPr>
                <a:lnSpc>
                  <a:spcPct val="150000"/>
                </a:lnSpc>
              </a:pPr>
              <a:r>
                <a:rPr lang="en-US" altLang="zh-CN" sz="2800" b="1" dirty="0"/>
                <a:t> </a:t>
              </a:r>
              <a:r>
                <a:rPr lang="zh-CN" altLang="en-US" sz="2800" b="1" dirty="0"/>
                <a:t>   求根公式为：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3390918" y="1628800"/>
            <a:ext cx="3681412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8" name="公式" r:id="rId6" imgW="1841400" imgH="444240" progId="">
                    <p:embed/>
                  </p:oleObj>
                </mc:Choice>
                <mc:Fallback>
                  <p:oleObj name="公式" r:id="rId6" imgW="1841400" imgH="44424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918" y="1628800"/>
                          <a:ext cx="3681412" cy="889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1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5536" y="980728"/>
            <a:ext cx="83582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/>
              <a:t>【</a:t>
            </a:r>
            <a:r>
              <a:rPr lang="zh-CN" altLang="en-US" sz="2800" b="1" dirty="0"/>
              <a:t>例</a:t>
            </a:r>
            <a:r>
              <a:rPr lang="en-US" altLang="zh-CN" sz="2800" b="1" dirty="0"/>
              <a:t>1.2】 </a:t>
            </a:r>
            <a:r>
              <a:rPr lang="zh-CN" altLang="en-US" sz="2800" b="1" dirty="0"/>
              <a:t>求解方程 </a:t>
            </a:r>
            <a:r>
              <a:rPr lang="en-US" altLang="zh-CN" sz="2800" b="1" dirty="0"/>
              <a:t>2</a:t>
            </a:r>
            <a:r>
              <a:rPr lang="en-US" sz="2800" b="1" i="1" dirty="0"/>
              <a:t>x</a:t>
            </a:r>
            <a:r>
              <a:rPr lang="en-US" sz="2800" b="1" baseline="30000" dirty="0"/>
              <a:t>5</a:t>
            </a:r>
            <a:r>
              <a:rPr lang="en-US" sz="2800" b="1" dirty="0"/>
              <a:t>-3</a:t>
            </a:r>
            <a:r>
              <a:rPr lang="en-US" altLang="zh-CN" sz="2800" b="1" i="1" dirty="0"/>
              <a:t>x</a:t>
            </a:r>
            <a:r>
              <a:rPr lang="en-US" altLang="zh-CN" sz="2800" b="1" baseline="30000" dirty="0"/>
              <a:t>3</a:t>
            </a:r>
            <a:r>
              <a:rPr lang="en-US" altLang="zh-CN" sz="2800" b="1" dirty="0"/>
              <a:t>+</a:t>
            </a:r>
            <a:r>
              <a:rPr lang="en-US" sz="2800" b="1" dirty="0"/>
              <a:t>71</a:t>
            </a:r>
            <a:r>
              <a:rPr lang="en-US" sz="2800" b="1" i="1" dirty="0"/>
              <a:t>x</a:t>
            </a:r>
            <a:r>
              <a:rPr lang="en-US" sz="2800" b="1" baseline="30000" dirty="0"/>
              <a:t>2</a:t>
            </a:r>
            <a:r>
              <a:rPr lang="en-US" sz="2800" b="1" dirty="0"/>
              <a:t>-9</a:t>
            </a:r>
            <a:r>
              <a:rPr lang="en-US" sz="2800" b="1" i="1" dirty="0"/>
              <a:t>x</a:t>
            </a:r>
            <a:r>
              <a:rPr lang="en-US" sz="2800" b="1" dirty="0"/>
              <a:t>+13=0 </a:t>
            </a:r>
            <a:r>
              <a:rPr lang="zh-CN" altLang="en-US" sz="2800" b="1" dirty="0"/>
              <a:t>的全部根。</a:t>
            </a:r>
            <a:endParaRPr lang="en-US" altLang="zh-CN" sz="2800" b="1" dirty="0"/>
          </a:p>
        </p:txBody>
      </p:sp>
      <p:pic>
        <p:nvPicPr>
          <p:cNvPr id="10" name="图片 9" descr="Matlab简单图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grpSp>
        <p:nvGrpSpPr>
          <p:cNvPr id="2" name="组合 18"/>
          <p:cNvGrpSpPr/>
          <p:nvPr/>
        </p:nvGrpSpPr>
        <p:grpSpPr>
          <a:xfrm>
            <a:off x="571472" y="1546438"/>
            <a:ext cx="3712496" cy="1373615"/>
            <a:chOff x="571472" y="1857364"/>
            <a:chExt cx="3712496" cy="1373615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571472" y="1857364"/>
              <a:ext cx="342902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rgbClr val="0000FF"/>
                  </a:solidFill>
                </a:rPr>
                <a:t>命令：</a:t>
              </a: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611560" y="2276872"/>
              <a:ext cx="3672408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t-BR" sz="2800" b="1" dirty="0"/>
                <a:t>p=[2,0</a:t>
              </a:r>
              <a:r>
                <a:rPr lang="en-US" sz="2800" b="1" dirty="0"/>
                <a:t>,-3,</a:t>
              </a:r>
              <a:r>
                <a:rPr lang="pt-BR" sz="2800" b="1" dirty="0"/>
                <a:t>71,-9,13]</a:t>
              </a:r>
              <a:r>
                <a:rPr lang="en-US" sz="2800" b="1" dirty="0"/>
                <a:t>;</a:t>
              </a:r>
              <a:r>
                <a:rPr lang="pt-BR" sz="2800" b="1" dirty="0"/>
                <a:t> x=roots(p)</a:t>
              </a:r>
              <a:endParaRPr lang="zh-CN" altLang="en-US" sz="2800" b="1" dirty="0"/>
            </a:p>
          </p:txBody>
        </p:sp>
      </p:grpSp>
      <p:grpSp>
        <p:nvGrpSpPr>
          <p:cNvPr id="3" name="组合 22"/>
          <p:cNvGrpSpPr/>
          <p:nvPr/>
        </p:nvGrpSpPr>
        <p:grpSpPr>
          <a:xfrm>
            <a:off x="438476" y="3357562"/>
            <a:ext cx="8358246" cy="952496"/>
            <a:chOff x="438476" y="3357562"/>
            <a:chExt cx="8358246" cy="952496"/>
          </a:xfrm>
        </p:grpSpPr>
        <p:sp>
          <p:nvSpPr>
            <p:cNvPr id="26" name="Text Box 3"/>
            <p:cNvSpPr txBox="1">
              <a:spLocks noChangeArrowheads="1"/>
            </p:cNvSpPr>
            <p:nvPr/>
          </p:nvSpPr>
          <p:spPr bwMode="auto">
            <a:xfrm>
              <a:off x="438476" y="3573016"/>
              <a:ext cx="835824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b="1" dirty="0"/>
                <a:t>【</a:t>
              </a:r>
              <a:r>
                <a:rPr lang="zh-CN" altLang="en-US" sz="2800" b="1" dirty="0"/>
                <a:t>例</a:t>
              </a:r>
              <a:r>
                <a:rPr lang="en-US" altLang="zh-CN" sz="2800" b="1" dirty="0"/>
                <a:t>1.3】</a:t>
              </a:r>
              <a:r>
                <a:rPr lang="zh-CN" altLang="en-US" sz="2800" b="1" dirty="0"/>
                <a:t>求解线性方程组。</a:t>
              </a:r>
              <a:endParaRPr lang="en-US" altLang="zh-CN" sz="2800" b="1" dirty="0"/>
            </a:p>
          </p:txBody>
        </p:sp>
        <p:sp>
          <p:nvSpPr>
            <p:cNvPr id="27" name="AutoShape 4"/>
            <p:cNvSpPr>
              <a:spLocks/>
            </p:cNvSpPr>
            <p:nvPr/>
          </p:nvSpPr>
          <p:spPr bwMode="auto">
            <a:xfrm>
              <a:off x="4071934" y="3357562"/>
              <a:ext cx="142876" cy="952496"/>
            </a:xfrm>
            <a:prstGeom prst="leftBrace">
              <a:avLst>
                <a:gd name="adj1" fmla="val 55556"/>
                <a:gd name="adj2" fmla="val 5119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4" name="组合 33"/>
          <p:cNvGrpSpPr/>
          <p:nvPr/>
        </p:nvGrpSpPr>
        <p:grpSpPr>
          <a:xfrm>
            <a:off x="571472" y="4221088"/>
            <a:ext cx="4288560" cy="1787567"/>
            <a:chOff x="571472" y="4652199"/>
            <a:chExt cx="4288560" cy="1787567"/>
          </a:xfrm>
        </p:grpSpPr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571472" y="4652199"/>
              <a:ext cx="342902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rgbClr val="0000FF"/>
                  </a:solidFill>
                </a:rPr>
                <a:t>命令：</a:t>
              </a:r>
            </a:p>
          </p:txBody>
        </p:sp>
        <p:sp>
          <p:nvSpPr>
            <p:cNvPr id="29" name="Text Box 3"/>
            <p:cNvSpPr txBox="1">
              <a:spLocks noChangeArrowheads="1"/>
            </p:cNvSpPr>
            <p:nvPr/>
          </p:nvSpPr>
          <p:spPr bwMode="auto">
            <a:xfrm>
              <a:off x="607000" y="5054771"/>
              <a:ext cx="4253032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b="1" dirty="0"/>
                <a:t>A=[1 2 3; 2 5 2; 3 1 5];</a:t>
              </a:r>
            </a:p>
            <a:p>
              <a:r>
                <a:rPr lang="en-US" altLang="zh-CN" sz="2800" b="1" dirty="0"/>
                <a:t>B=[14; 18; 20];</a:t>
              </a:r>
            </a:p>
            <a:p>
              <a:r>
                <a:rPr lang="en-US" altLang="zh-CN" sz="2800" b="1" dirty="0"/>
                <a:t>x </a:t>
              </a:r>
              <a:r>
                <a:rPr lang="en-US" altLang="zh-CN" sz="2800" b="1" dirty="0">
                  <a:cs typeface="Times New Roman" pitchFamily="18" charset="0"/>
                </a:rPr>
                <a:t>=inv(A)*B</a:t>
              </a:r>
              <a:endParaRPr lang="zh-CN" altLang="en-US" sz="2800" b="1" dirty="0"/>
            </a:p>
          </p:txBody>
        </p:sp>
      </p:grpSp>
      <p:grpSp>
        <p:nvGrpSpPr>
          <p:cNvPr id="5" name="组合 20"/>
          <p:cNvGrpSpPr/>
          <p:nvPr/>
        </p:nvGrpSpPr>
        <p:grpSpPr>
          <a:xfrm>
            <a:off x="4499992" y="1546438"/>
            <a:ext cx="4392488" cy="1954570"/>
            <a:chOff x="4499992" y="1857364"/>
            <a:chExt cx="4392488" cy="1954570"/>
          </a:xfrm>
        </p:grpSpPr>
        <p:sp>
          <p:nvSpPr>
            <p:cNvPr id="25" name="矩形 24"/>
            <p:cNvSpPr/>
            <p:nvPr/>
          </p:nvSpPr>
          <p:spPr>
            <a:xfrm>
              <a:off x="5500694" y="1872942"/>
              <a:ext cx="339178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altLang="zh-CN" sz="2400" b="1" dirty="0"/>
                <a:t>x =   -3.4914          </a:t>
              </a:r>
            </a:p>
            <a:p>
              <a:r>
                <a:rPr lang="nn-NO" altLang="zh-CN" sz="2400" b="1" dirty="0"/>
                <a:t>        1.6863 + 2.6947i</a:t>
              </a:r>
            </a:p>
            <a:p>
              <a:r>
                <a:rPr lang="nn-NO" altLang="zh-CN" sz="2400" b="1" dirty="0"/>
                <a:t>        1.6863 -  2.6947i</a:t>
              </a:r>
            </a:p>
            <a:p>
              <a:r>
                <a:rPr lang="nn-NO" altLang="zh-CN" sz="2400" b="1" dirty="0"/>
                <a:t>        0.0594 + 0.4251i</a:t>
              </a:r>
            </a:p>
            <a:p>
              <a:r>
                <a:rPr lang="nn-NO" altLang="zh-CN" sz="2400" b="1" dirty="0"/>
                <a:t>        0.0594 -  0.4251i</a:t>
              </a:r>
              <a:endParaRPr lang="zh-CN" altLang="en-US" sz="2400" b="1" dirty="0"/>
            </a:p>
          </p:txBody>
        </p: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4499992" y="1857364"/>
              <a:ext cx="107157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rgbClr val="0000FF"/>
                  </a:solidFill>
                </a:rPr>
                <a:t>结果：</a:t>
              </a:r>
            </a:p>
          </p:txBody>
        </p:sp>
      </p:grpSp>
      <p:grpSp>
        <p:nvGrpSpPr>
          <p:cNvPr id="6" name="组合 34"/>
          <p:cNvGrpSpPr/>
          <p:nvPr/>
        </p:nvGrpSpPr>
        <p:grpSpPr>
          <a:xfrm>
            <a:off x="4572000" y="5085184"/>
            <a:ext cx="3024336" cy="1692771"/>
            <a:chOff x="4572000" y="4910755"/>
            <a:chExt cx="3024336" cy="1692771"/>
          </a:xfrm>
        </p:grpSpPr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5652120" y="4910755"/>
              <a:ext cx="1944216" cy="1692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t-BR" sz="2600" b="1" dirty="0"/>
                <a:t>x =</a:t>
              </a:r>
            </a:p>
            <a:p>
              <a:r>
                <a:rPr lang="pt-BR" sz="2600" b="1" dirty="0"/>
                <a:t>      1.0000</a:t>
              </a:r>
            </a:p>
            <a:p>
              <a:r>
                <a:rPr lang="pt-BR" sz="2600" b="1" dirty="0"/>
                <a:t>      2.0000</a:t>
              </a:r>
            </a:p>
            <a:p>
              <a:r>
                <a:rPr lang="pt-BR" sz="2600" b="1" dirty="0"/>
                <a:t>      3.0000</a:t>
              </a:r>
              <a:endParaRPr lang="zh-CN" altLang="en-US" sz="2600" b="1" dirty="0"/>
            </a:p>
          </p:txBody>
        </p:sp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4572000" y="4911916"/>
              <a:ext cx="107157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rgbClr val="0000FF"/>
                  </a:solidFill>
                </a:rPr>
                <a:t>结果：</a:t>
              </a:r>
            </a:p>
          </p:txBody>
        </p:sp>
      </p:grpSp>
      <p:sp>
        <p:nvSpPr>
          <p:cNvPr id="32" name="圆角矩形标注 31"/>
          <p:cNvSpPr/>
          <p:nvPr/>
        </p:nvSpPr>
        <p:spPr>
          <a:xfrm>
            <a:off x="2207040" y="6021288"/>
            <a:ext cx="1656184" cy="740600"/>
          </a:xfrm>
          <a:prstGeom prst="wedgeRoundRectCallout">
            <a:avLst>
              <a:gd name="adj1" fmla="val -80502"/>
              <a:gd name="adj2" fmla="val -57587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inv(A)</a:t>
            </a:r>
            <a:r>
              <a:rPr lang="zh-CN" alt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：求</a:t>
            </a:r>
            <a:r>
              <a:rPr lang="en-US" altLang="zh-CN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的逆矩阵</a:t>
            </a:r>
          </a:p>
        </p:txBody>
      </p:sp>
      <p:sp>
        <p:nvSpPr>
          <p:cNvPr id="33" name="圆角矩形标注 32"/>
          <p:cNvSpPr/>
          <p:nvPr/>
        </p:nvSpPr>
        <p:spPr>
          <a:xfrm>
            <a:off x="7956376" y="4581128"/>
            <a:ext cx="1080120" cy="792088"/>
          </a:xfrm>
          <a:prstGeom prst="wedgeRoundRectCallout">
            <a:avLst>
              <a:gd name="adj1" fmla="val -68762"/>
              <a:gd name="adj2" fmla="val -75210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228600" y="0"/>
            <a:ext cx="7848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特点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1.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 </a:t>
            </a:r>
            <a:r>
              <a:rPr kumimoji="0" lang="zh-CN" altLang="en-US" sz="4000" dirty="0">
                <a:latin typeface="华文行楷" pitchFamily="2" charset="-122"/>
                <a:ea typeface="华文行楷" pitchFamily="2" charset="-122"/>
                <a:cs typeface="+mj-cs"/>
              </a:rPr>
              <a:t>高效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的运算功能 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4932363" y="3500438"/>
          <a:ext cx="2879725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4" imgW="1307880" imgH="711000" progId="Equation.DSMT4">
                  <p:embed/>
                </p:oleObj>
              </mc:Choice>
              <mc:Fallback>
                <p:oleObj name="Equation" r:id="rId4" imgW="13078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500438"/>
                        <a:ext cx="2879725" cy="1376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特点</a:t>
            </a:r>
            <a:r>
              <a:rPr lang="en-US" altLang="zh-CN" sz="40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 </a:t>
            </a: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强大的绘图功能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5536" y="836712"/>
            <a:ext cx="85011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/>
              <a:t>【</a:t>
            </a:r>
            <a:r>
              <a:rPr lang="zh-CN" altLang="en-US" sz="2800" b="1" dirty="0"/>
              <a:t>例</a:t>
            </a:r>
            <a:r>
              <a:rPr lang="en-US" altLang="zh-CN" sz="2800" b="1" dirty="0"/>
              <a:t>1.4】</a:t>
            </a:r>
            <a:r>
              <a:rPr lang="zh-CN" altLang="en-US" sz="2800" b="1" dirty="0"/>
              <a:t>绘制</a:t>
            </a:r>
            <a:r>
              <a:rPr lang="en-US" altLang="zh-CN" sz="2800" b="1" dirty="0">
                <a:sym typeface="Symbol" pitchFamily="18" charset="2"/>
              </a:rPr>
              <a:t>sin(2</a:t>
            </a:r>
            <a:r>
              <a:rPr lang="en-US" altLang="zh-CN" sz="2800" b="1" i="1" dirty="0">
                <a:sym typeface="Symbol" pitchFamily="18" charset="2"/>
              </a:rPr>
              <a:t>x</a:t>
            </a:r>
            <a:r>
              <a:rPr lang="en-US" altLang="zh-CN" sz="2800" b="1" dirty="0">
                <a:sym typeface="Symbol" pitchFamily="18" charset="2"/>
              </a:rPr>
              <a:t>)</a:t>
            </a:r>
            <a:r>
              <a:rPr lang="zh-CN" altLang="en-US" sz="2800" b="1" dirty="0">
                <a:sym typeface="Symbol" pitchFamily="18" charset="2"/>
              </a:rPr>
              <a:t>、</a:t>
            </a:r>
            <a:r>
              <a:rPr lang="en-US" altLang="zh-CN" sz="2800" b="1" dirty="0">
                <a:sym typeface="Symbol" pitchFamily="18" charset="2"/>
              </a:rPr>
              <a:t>sin(</a:t>
            </a:r>
            <a:r>
              <a:rPr lang="en-US" altLang="zh-CN" sz="2800" b="1" i="1" dirty="0">
                <a:sym typeface="Symbol" pitchFamily="18" charset="2"/>
              </a:rPr>
              <a:t>x</a:t>
            </a:r>
            <a:r>
              <a:rPr lang="en-US" altLang="zh-CN" sz="2800" b="1" baseline="30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)</a:t>
            </a:r>
            <a:r>
              <a:rPr lang="zh-CN" altLang="en-US" sz="2800" b="1" dirty="0">
                <a:sym typeface="Symbol" pitchFamily="18" charset="2"/>
              </a:rPr>
              <a:t>和</a:t>
            </a:r>
            <a:r>
              <a:rPr lang="en-US" altLang="zh-CN" sz="2800" b="1" dirty="0">
                <a:sym typeface="Symbol" pitchFamily="18" charset="2"/>
              </a:rPr>
              <a:t>(</a:t>
            </a:r>
            <a:r>
              <a:rPr lang="en-US" altLang="zh-CN" sz="2800" b="1" dirty="0" err="1">
                <a:sym typeface="Symbol" pitchFamily="18" charset="2"/>
              </a:rPr>
              <a:t>sin</a:t>
            </a:r>
            <a:r>
              <a:rPr lang="en-US" altLang="zh-CN" sz="2800" b="1" i="1" dirty="0" err="1">
                <a:sym typeface="Symbol" pitchFamily="18" charset="2"/>
              </a:rPr>
              <a:t>x</a:t>
            </a:r>
            <a:r>
              <a:rPr lang="en-US" altLang="zh-CN" sz="2800" b="1" dirty="0">
                <a:sym typeface="Symbol" pitchFamily="18" charset="2"/>
              </a:rPr>
              <a:t>)</a:t>
            </a:r>
            <a:r>
              <a:rPr lang="en-US" altLang="zh-CN" sz="2800" b="1" baseline="30000" dirty="0">
                <a:sym typeface="Symbol" pitchFamily="18" charset="2"/>
              </a:rPr>
              <a:t>2</a:t>
            </a:r>
            <a:r>
              <a:rPr lang="zh-CN" altLang="en-US" sz="2800" b="1" dirty="0">
                <a:sym typeface="Symbol" pitchFamily="18" charset="2"/>
              </a:rPr>
              <a:t>图形 </a:t>
            </a:r>
            <a:r>
              <a:rPr lang="en-US" altLang="zh-CN" sz="2800" b="1" dirty="0">
                <a:sym typeface="Symbol" pitchFamily="18" charset="2"/>
              </a:rPr>
              <a:t>(</a:t>
            </a:r>
            <a:r>
              <a:rPr lang="en-US" altLang="zh-CN" sz="2800" b="1" dirty="0"/>
              <a:t>0</a:t>
            </a:r>
            <a:r>
              <a:rPr lang="en-US" altLang="zh-CN" sz="3200" dirty="0">
                <a:sym typeface="Symbol" pitchFamily="18" charset="2"/>
              </a:rPr>
              <a:t></a:t>
            </a:r>
            <a:r>
              <a:rPr lang="en-US" altLang="zh-CN" sz="2800" b="1" i="1" dirty="0"/>
              <a:t>x</a:t>
            </a:r>
            <a:r>
              <a:rPr lang="en-US" altLang="zh-CN" sz="3200" dirty="0">
                <a:sym typeface="Symbol" pitchFamily="18" charset="2"/>
              </a:rPr>
              <a:t></a:t>
            </a:r>
            <a:r>
              <a:rPr lang="en-US" altLang="zh-CN" sz="2800" b="1" dirty="0"/>
              <a:t>6</a:t>
            </a:r>
            <a:r>
              <a:rPr lang="en-US" altLang="zh-CN" sz="2800" b="1" dirty="0">
                <a:sym typeface="Symbol" pitchFamily="18" charset="2"/>
              </a:rPr>
              <a:t>)</a:t>
            </a:r>
            <a:r>
              <a:rPr lang="zh-CN" altLang="en-US" sz="2800" b="1" dirty="0">
                <a:sym typeface="Symbol" pitchFamily="18" charset="2"/>
              </a:rPr>
              <a:t>。</a:t>
            </a:r>
            <a:endParaRPr lang="en-US" altLang="zh-CN" sz="2600" b="1" dirty="0"/>
          </a:p>
        </p:txBody>
      </p:sp>
      <p:pic>
        <p:nvPicPr>
          <p:cNvPr id="10" name="图片 9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grpSp>
        <p:nvGrpSpPr>
          <p:cNvPr id="2" name="组合 12"/>
          <p:cNvGrpSpPr/>
          <p:nvPr/>
        </p:nvGrpSpPr>
        <p:grpSpPr>
          <a:xfrm>
            <a:off x="787496" y="1412776"/>
            <a:ext cx="8070783" cy="1440160"/>
            <a:chOff x="787496" y="1556792"/>
            <a:chExt cx="7776113" cy="1440160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787496" y="1556792"/>
              <a:ext cx="119221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rgbClr val="0000FF"/>
                  </a:solidFill>
                </a:rPr>
                <a:t>命令：</a:t>
              </a: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2154897" y="1664279"/>
              <a:ext cx="6408712" cy="1332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600" b="1" dirty="0"/>
                <a:t>x=</a:t>
              </a:r>
              <a:r>
                <a:rPr lang="en-US" altLang="zh-CN" sz="2600" b="1" dirty="0" err="1"/>
                <a:t>linspace</a:t>
              </a:r>
              <a:r>
                <a:rPr lang="en-US" altLang="zh-CN" sz="2600" b="1" dirty="0"/>
                <a:t>(0,6,100);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600" b="1" dirty="0"/>
                <a:t>y1=sin(2*x), y2=sin(x.^2), y3=(sin(x)).^2;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600" b="1" dirty="0"/>
                <a:t>plot(x,y1, x,y2, x,y3)</a:t>
              </a:r>
              <a:endParaRPr lang="zh-CN" altLang="en-US" sz="2600" b="1" dirty="0"/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836134" y="2857500"/>
            <a:ext cx="6379072" cy="4000500"/>
            <a:chOff x="836134" y="2857500"/>
            <a:chExt cx="6379072" cy="4000500"/>
          </a:xfrm>
        </p:grpSpPr>
        <p:pic>
          <p:nvPicPr>
            <p:cNvPr id="21" name="图片 20" descr="例4 sinx,sin2x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1681" y="2857500"/>
              <a:ext cx="5343525" cy="4000500"/>
            </a:xfrm>
            <a:prstGeom prst="rect">
              <a:avLst/>
            </a:prstGeom>
          </p:spPr>
        </p:pic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836134" y="4149080"/>
              <a:ext cx="107157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rgbClr val="0000FF"/>
                  </a:solidFill>
                </a:rPr>
                <a:t>结果：</a:t>
              </a:r>
            </a:p>
          </p:txBody>
        </p:sp>
      </p:grpSp>
      <p:sp>
        <p:nvSpPr>
          <p:cNvPr id="33" name="圆角矩形标注 32"/>
          <p:cNvSpPr/>
          <p:nvPr/>
        </p:nvSpPr>
        <p:spPr>
          <a:xfrm>
            <a:off x="7236296" y="3571876"/>
            <a:ext cx="1500198" cy="857232"/>
          </a:xfrm>
          <a:prstGeom prst="wedgeRoundRectCallout">
            <a:avLst>
              <a:gd name="adj1" fmla="val -93595"/>
              <a:gd name="adj2" fmla="val -52932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sin(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714348" y="2714620"/>
            <a:ext cx="1500198" cy="857232"/>
          </a:xfrm>
          <a:prstGeom prst="wedgeRoundRectCallout">
            <a:avLst>
              <a:gd name="adj1" fmla="val 170775"/>
              <a:gd name="adj2" fmla="val 60518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sin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785786" y="5572140"/>
            <a:ext cx="1500198" cy="857232"/>
          </a:xfrm>
          <a:prstGeom prst="wedgeRoundRectCallout">
            <a:avLst>
              <a:gd name="adj1" fmla="val 138173"/>
              <a:gd name="adj2" fmla="val -155300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sin(2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33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例5 三维绘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48" y="3098506"/>
            <a:ext cx="4617720" cy="3688080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6974904" y="6356350"/>
            <a:ext cx="2133600" cy="365125"/>
          </a:xfrm>
        </p:spPr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" name="图片 9" descr="Matlab简单图标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grpSp>
        <p:nvGrpSpPr>
          <p:cNvPr id="2" name="组合 13"/>
          <p:cNvGrpSpPr/>
          <p:nvPr/>
        </p:nvGrpSpPr>
        <p:grpSpPr>
          <a:xfrm>
            <a:off x="285720" y="2500306"/>
            <a:ext cx="4070256" cy="3801745"/>
            <a:chOff x="285720" y="2500306"/>
            <a:chExt cx="4070256" cy="3801745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285720" y="2500306"/>
              <a:ext cx="342902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rgbClr val="0000FF"/>
                  </a:solidFill>
                </a:rPr>
                <a:t>命令：</a:t>
              </a: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285752" y="3255063"/>
              <a:ext cx="4070224" cy="3046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[</a:t>
              </a:r>
              <a:r>
                <a:rPr lang="en-US" sz="2400" b="1" dirty="0" err="1"/>
                <a:t>x,y</a:t>
              </a:r>
              <a:r>
                <a:rPr lang="en-US" sz="2400" b="1" dirty="0"/>
                <a:t>]=</a:t>
              </a:r>
              <a:r>
                <a:rPr lang="en-US" sz="2400" b="1" dirty="0" err="1"/>
                <a:t>meshgrid</a:t>
              </a:r>
              <a:r>
                <a:rPr lang="en-US" sz="2400" b="1" dirty="0"/>
                <a:t>(-3:1/8:3);</a:t>
              </a:r>
              <a:endParaRPr lang="zh-CN" altLang="en-US" sz="2400" b="1" dirty="0"/>
            </a:p>
            <a:p>
              <a:r>
                <a:rPr lang="en-US" sz="2400" b="1" dirty="0"/>
                <a:t>z=3.*(1-x).^2.*exp(-(x.^2)./2-(y+1).^2)-10.*(x/5-x.^3-y.^5).*exp(-x.^2-y.^2)-1/3.*exp(-(x+1).^2-y.^2);</a:t>
              </a:r>
              <a:endParaRPr lang="zh-CN" altLang="en-US" sz="2400" b="1" dirty="0"/>
            </a:p>
            <a:p>
              <a:r>
                <a:rPr lang="en-US" sz="2400" b="1" dirty="0"/>
                <a:t>surf(</a:t>
              </a:r>
              <a:r>
                <a:rPr lang="en-US" sz="2400" b="1" dirty="0" err="1"/>
                <a:t>x,y,z</a:t>
              </a:r>
              <a:r>
                <a:rPr lang="en-US" sz="2400" b="1" dirty="0"/>
                <a:t>);</a:t>
              </a:r>
              <a:endParaRPr lang="zh-CN" altLang="en-US" sz="2400" b="1" dirty="0"/>
            </a:p>
            <a:p>
              <a:r>
                <a:rPr lang="en-US" sz="2400" b="1" dirty="0"/>
                <a:t>shading </a:t>
              </a:r>
              <a:r>
                <a:rPr lang="en-US" sz="2400" b="1" dirty="0" err="1"/>
                <a:t>interp</a:t>
              </a:r>
              <a:r>
                <a:rPr lang="en-US" sz="2400" b="1" dirty="0"/>
                <a:t>;   </a:t>
              </a:r>
              <a:r>
                <a:rPr lang="en-US" altLang="zh-CN" sz="2400" b="1" dirty="0"/>
                <a:t>%</a:t>
              </a:r>
              <a:r>
                <a:rPr lang="zh-CN" altLang="en-US" sz="2400" b="1" dirty="0"/>
                <a:t>着色处理</a:t>
              </a:r>
            </a:p>
            <a:p>
              <a:r>
                <a:rPr lang="en-US" sz="2400" b="1" dirty="0" err="1"/>
                <a:t>colorbar</a:t>
              </a:r>
              <a:endParaRPr lang="zh-CN" altLang="en-US" sz="2400" b="1" dirty="0"/>
            </a:p>
          </p:txBody>
        </p:sp>
      </p:grp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4786314" y="2500306"/>
            <a:ext cx="107157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FF"/>
                </a:solidFill>
              </a:rPr>
              <a:t>结果：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特点</a:t>
            </a:r>
            <a:r>
              <a:rPr lang="en-US" altLang="zh-CN" sz="40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 </a:t>
            </a: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强大的绘图功能 </a:t>
            </a:r>
          </a:p>
        </p:txBody>
      </p:sp>
      <p:grpSp>
        <p:nvGrpSpPr>
          <p:cNvPr id="3" name="组合 17"/>
          <p:cNvGrpSpPr/>
          <p:nvPr/>
        </p:nvGrpSpPr>
        <p:grpSpPr>
          <a:xfrm>
            <a:off x="327054" y="1000108"/>
            <a:ext cx="8531226" cy="1430342"/>
            <a:chOff x="327054" y="1000108"/>
            <a:chExt cx="8531226" cy="1430342"/>
          </a:xfrm>
        </p:grpSpPr>
        <p:sp>
          <p:nvSpPr>
            <p:cNvPr id="15363" name="Text Box 3"/>
            <p:cNvSpPr txBox="1">
              <a:spLocks noChangeArrowheads="1"/>
            </p:cNvSpPr>
            <p:nvPr/>
          </p:nvSpPr>
          <p:spPr bwMode="auto">
            <a:xfrm>
              <a:off x="395536" y="1000108"/>
              <a:ext cx="83204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b="1" dirty="0"/>
                <a:t>【</a:t>
              </a:r>
              <a:r>
                <a:rPr lang="zh-CN" altLang="en-US" sz="2800" b="1" dirty="0"/>
                <a:t>例</a:t>
              </a:r>
              <a:r>
                <a:rPr lang="en-US" altLang="zh-CN" sz="2800" b="1" dirty="0"/>
                <a:t>1.5】</a:t>
              </a:r>
              <a:r>
                <a:rPr lang="zh-CN" altLang="en-US" sz="2800" b="1" dirty="0">
                  <a:sym typeface="Symbol" pitchFamily="18" charset="2"/>
                </a:rPr>
                <a:t>用三维图形表现下面二元函数表达的曲面</a:t>
              </a:r>
              <a:r>
                <a:rPr lang="zh-CN" altLang="en-US" sz="2800" dirty="0">
                  <a:sym typeface="Symbol" pitchFamily="18" charset="2"/>
                </a:rPr>
                <a:t>。</a:t>
              </a:r>
              <a:endParaRPr lang="en-US" altLang="zh-CN" sz="2600" b="1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327054" y="1643050"/>
            <a:ext cx="8531226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6" name="公式" r:id="rId5" imgW="4267080" imgH="393480" progId="">
                    <p:embed/>
                  </p:oleObj>
                </mc:Choice>
                <mc:Fallback>
                  <p:oleObj name="公式" r:id="rId5" imgW="4267080" imgH="39348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54" y="1643050"/>
                          <a:ext cx="8531226" cy="787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  <a:effectLst/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特点</a:t>
            </a:r>
            <a:r>
              <a:rPr lang="en-US" altLang="zh-CN" sz="40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3. </a:t>
            </a: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丰富的工具箱 </a:t>
            </a:r>
            <a:r>
              <a:rPr lang="en-US" altLang="zh-CN" sz="40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(Toolbox)</a:t>
            </a:r>
            <a:endParaRPr lang="zh-CN" altLang="en-US" sz="4000" b="1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99592" y="1214422"/>
            <a:ext cx="45091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320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sz="2800" b="1" dirty="0"/>
              <a:t>MATLAB</a:t>
            </a:r>
            <a:r>
              <a:rPr lang="zh-CN" altLang="en-US" sz="2800" b="1" dirty="0"/>
              <a:t>主工具箱</a:t>
            </a:r>
          </a:p>
          <a:p>
            <a:pPr indent="-43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b="1" dirty="0"/>
              <a:t>符号数学工具箱</a:t>
            </a:r>
          </a:p>
          <a:p>
            <a:pPr indent="-43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b="1" dirty="0"/>
              <a:t>控制系统工具箱</a:t>
            </a:r>
          </a:p>
          <a:p>
            <a:pPr indent="-43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b="1" dirty="0"/>
              <a:t>信号处理工具箱</a:t>
            </a:r>
          </a:p>
          <a:p>
            <a:pPr indent="-43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b="1" dirty="0"/>
              <a:t>图像处理工具箱</a:t>
            </a:r>
          </a:p>
          <a:p>
            <a:pPr indent="-43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b="1" dirty="0"/>
              <a:t>通信系统工具箱</a:t>
            </a:r>
          </a:p>
          <a:p>
            <a:pPr indent="-43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b="1" dirty="0"/>
              <a:t>系统辨识工具箱</a:t>
            </a:r>
          </a:p>
          <a:p>
            <a:pPr indent="-43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b="1" dirty="0"/>
              <a:t>生物信息学工具箱</a:t>
            </a:r>
            <a:endParaRPr lang="en-US" altLang="zh-CN" sz="2800" b="1" dirty="0"/>
          </a:p>
          <a:p>
            <a:pPr indent="-43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b="1" dirty="0"/>
              <a:t>神经网络工具箱</a:t>
            </a:r>
          </a:p>
          <a:p>
            <a:pPr indent="-43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b="1" dirty="0"/>
              <a:t>金融工具箱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065510" y="5775647"/>
            <a:ext cx="1458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图像修复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860032" y="1249596"/>
            <a:ext cx="360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/>
              <a:t>【</a:t>
            </a:r>
            <a:r>
              <a:rPr lang="zh-CN" altLang="en-US" sz="2800" b="1" dirty="0"/>
              <a:t>例</a:t>
            </a:r>
            <a:r>
              <a:rPr lang="en-US" altLang="zh-CN" sz="2800" b="1" dirty="0"/>
              <a:t>1.6】</a:t>
            </a:r>
            <a:r>
              <a:rPr lang="zh-CN" altLang="en-US" sz="2800" b="1" dirty="0"/>
              <a:t>图像修复</a:t>
            </a:r>
            <a:endParaRPr lang="en-US" altLang="zh-CN" sz="2600" b="1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3797" y="1916832"/>
            <a:ext cx="38766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3861048"/>
            <a:ext cx="38862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问题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57660"/>
            <a:ext cx="3000364" cy="300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00298" y="1428736"/>
            <a:ext cx="61007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b="1" dirty="0">
                <a:latin typeface="楷体" pitchFamily="49" charset="-122"/>
                <a:ea typeface="楷体" pitchFamily="49" charset="-122"/>
              </a:rPr>
              <a:t>问题</a:t>
            </a:r>
            <a:r>
              <a:rPr lang="en-US" altLang="zh-CN" sz="4800" b="1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4800" b="1" dirty="0">
                <a:latin typeface="楷体" pitchFamily="49" charset="-122"/>
                <a:ea typeface="楷体" pitchFamily="49" charset="-122"/>
              </a:rPr>
              <a:t>：为什么学？</a:t>
            </a:r>
            <a:r>
              <a:rPr lang="zh-CN" altLang="en-US" sz="4800" dirty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00298" y="2526565"/>
            <a:ext cx="61007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b="1" dirty="0">
                <a:latin typeface="楷体" pitchFamily="49" charset="-122"/>
                <a:ea typeface="楷体" pitchFamily="49" charset="-122"/>
              </a:rPr>
              <a:t>问题</a:t>
            </a:r>
            <a:r>
              <a:rPr lang="en-US" altLang="zh-CN" sz="4800" b="1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4800" b="1" dirty="0">
                <a:latin typeface="楷体" pitchFamily="49" charset="-122"/>
                <a:ea typeface="楷体" pitchFamily="49" charset="-122"/>
              </a:rPr>
              <a:t>：学什么？</a:t>
            </a:r>
            <a:r>
              <a:rPr lang="zh-CN" altLang="en-US" sz="4800" dirty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500298" y="3598135"/>
            <a:ext cx="61007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chemeClr val="tx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b="1" dirty="0">
                <a:latin typeface="楷体" pitchFamily="49" charset="-122"/>
                <a:ea typeface="楷体" pitchFamily="49" charset="-122"/>
              </a:rPr>
              <a:t>问题</a:t>
            </a:r>
            <a:r>
              <a:rPr lang="en-US" altLang="zh-CN" sz="4800" b="1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4800" b="1" dirty="0">
                <a:latin typeface="楷体" pitchFamily="49" charset="-122"/>
                <a:ea typeface="楷体" pitchFamily="49" charset="-122"/>
              </a:rPr>
              <a:t>：怎么学？</a:t>
            </a:r>
            <a:r>
              <a:rPr lang="zh-CN" altLang="en-US" sz="4800" dirty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  <a:effectLst/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特点</a:t>
            </a:r>
            <a:r>
              <a:rPr lang="en-US" altLang="zh-CN" sz="40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3. </a:t>
            </a: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丰富的工具箱 </a:t>
            </a:r>
            <a:r>
              <a:rPr lang="en-US" altLang="zh-CN" sz="40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(Toolbox)</a:t>
            </a:r>
            <a:endParaRPr lang="zh-CN" altLang="en-US" sz="4000" b="1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grpSp>
        <p:nvGrpSpPr>
          <p:cNvPr id="2" name="组合 22"/>
          <p:cNvGrpSpPr/>
          <p:nvPr/>
        </p:nvGrpSpPr>
        <p:grpSpPr>
          <a:xfrm>
            <a:off x="3592304" y="1628800"/>
            <a:ext cx="2354285" cy="4770415"/>
            <a:chOff x="3592304" y="1628800"/>
            <a:chExt cx="2354285" cy="4770415"/>
          </a:xfrm>
        </p:grpSpPr>
        <p:pic>
          <p:nvPicPr>
            <p:cNvPr id="7" name="图片 6" descr="wce3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2304" y="1628800"/>
              <a:ext cx="2340000" cy="2340000"/>
            </a:xfrm>
            <a:prstGeom prst="rect">
              <a:avLst/>
            </a:prstGeom>
          </p:spPr>
        </p:pic>
        <p:pic>
          <p:nvPicPr>
            <p:cNvPr id="14" name="图片 13" descr="wce4.eps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0269" y="4059215"/>
              <a:ext cx="2336320" cy="2340000"/>
            </a:xfrm>
            <a:prstGeom prst="rect">
              <a:avLst/>
            </a:prstGeom>
          </p:spPr>
        </p:pic>
      </p:grpSp>
      <p:grpSp>
        <p:nvGrpSpPr>
          <p:cNvPr id="3" name="组合 23"/>
          <p:cNvGrpSpPr/>
          <p:nvPr/>
        </p:nvGrpSpPr>
        <p:grpSpPr>
          <a:xfrm>
            <a:off x="6084168" y="1628800"/>
            <a:ext cx="2831714" cy="4788272"/>
            <a:chOff x="6084168" y="1628800"/>
            <a:chExt cx="2831714" cy="4788272"/>
          </a:xfrm>
        </p:grpSpPr>
        <p:pic>
          <p:nvPicPr>
            <p:cNvPr id="8" name="图片 7" descr="wcer3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4168" y="1628800"/>
              <a:ext cx="2340000" cy="2340000"/>
            </a:xfrm>
            <a:prstGeom prst="rect">
              <a:avLst/>
            </a:prstGeom>
          </p:spPr>
        </p:pic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8460432" y="3212976"/>
              <a:ext cx="45545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</a:rPr>
                <a:t>图</a:t>
              </a:r>
              <a:endParaRPr lang="en-US" altLang="zh-CN" sz="2400" b="1" dirty="0">
                <a:solidFill>
                  <a:srgbClr val="0000FF"/>
                </a:solidFill>
              </a:endParaRPr>
            </a:p>
            <a:p>
              <a:r>
                <a:rPr lang="zh-CN" altLang="en-US" sz="2400" b="1" dirty="0">
                  <a:solidFill>
                    <a:srgbClr val="0000FF"/>
                  </a:solidFill>
                </a:rPr>
                <a:t>像</a:t>
              </a:r>
              <a:endParaRPr lang="en-US" altLang="zh-CN" sz="2400" b="1" dirty="0">
                <a:solidFill>
                  <a:srgbClr val="0000FF"/>
                </a:solidFill>
              </a:endParaRPr>
            </a:p>
            <a:p>
              <a:r>
                <a:rPr lang="zh-CN" altLang="en-US" sz="2400" b="1" dirty="0">
                  <a:solidFill>
                    <a:srgbClr val="0000FF"/>
                  </a:solidFill>
                </a:rPr>
                <a:t>增强</a:t>
              </a:r>
            </a:p>
          </p:txBody>
        </p:sp>
        <p:pic>
          <p:nvPicPr>
            <p:cNvPr id="16" name="图片 15" descr="wcer4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4168" y="4077072"/>
              <a:ext cx="2340000" cy="2340000"/>
            </a:xfrm>
            <a:prstGeom prst="rect">
              <a:avLst/>
            </a:prstGeom>
          </p:spPr>
        </p:pic>
      </p:grp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95536" y="908720"/>
            <a:ext cx="8320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/>
              <a:t>【</a:t>
            </a:r>
            <a:r>
              <a:rPr lang="zh-CN" altLang="en-US" sz="2800" b="1" dirty="0"/>
              <a:t>例</a:t>
            </a:r>
            <a:r>
              <a:rPr lang="en-US" altLang="zh-CN" sz="2800" b="1" dirty="0"/>
              <a:t>1.7】</a:t>
            </a:r>
            <a:r>
              <a:rPr lang="zh-CN" altLang="en-US" sz="2800" b="1" dirty="0"/>
              <a:t>图像增强</a:t>
            </a:r>
            <a:endParaRPr lang="en-US" altLang="zh-CN" sz="2600" b="1" dirty="0"/>
          </a:p>
        </p:txBody>
      </p:sp>
      <p:pic>
        <p:nvPicPr>
          <p:cNvPr id="20" name="图片 19" descr="胶囊内镜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1520" y="1636390"/>
            <a:ext cx="2990850" cy="2152650"/>
          </a:xfrm>
          <a:prstGeom prst="rect">
            <a:avLst/>
          </a:prstGeom>
        </p:spPr>
      </p:pic>
      <p:pic>
        <p:nvPicPr>
          <p:cNvPr id="21" name="图片 20" descr="胶囊内镜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8547" y="4005064"/>
            <a:ext cx="2661285" cy="2409825"/>
          </a:xfrm>
          <a:prstGeom prst="rect">
            <a:avLst/>
          </a:prstGeom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755576" y="3501008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无线胶囊内镜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特点</a:t>
            </a:r>
            <a:r>
              <a:rPr lang="en-US" altLang="zh-CN" sz="40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4. </a:t>
            </a: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图像化系统仿真 </a:t>
            </a:r>
            <a:r>
              <a:rPr lang="en-US" altLang="zh-CN" sz="40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</a:t>
            </a:r>
            <a:r>
              <a:rPr lang="en-US" altLang="zh-CN" sz="4000" b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Simulink</a:t>
            </a:r>
            <a:r>
              <a:rPr lang="en-US" altLang="zh-CN" sz="40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)</a:t>
            </a:r>
            <a:endParaRPr lang="zh-CN" altLang="en-US" sz="4000" b="1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 descr="Matlab简单图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142976" y="1214422"/>
            <a:ext cx="657229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32000">
              <a:lnSpc>
                <a:spcPct val="120000"/>
              </a:lnSpc>
              <a:buFont typeface="Arial" pitchFamily="34" charset="0"/>
              <a:buChar char="•"/>
            </a:pPr>
            <a:endParaRPr lang="zh-CN" altLang="en-US" sz="28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2910" y="1052736"/>
            <a:ext cx="802960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432000" marR="45720" lvl="0" indent="-432000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动态系统进行建模、仿真和分析的</a:t>
            </a:r>
            <a:r>
              <a:rPr kumimoji="0" lang="zh-CN" altLang="en-US" sz="2800" b="1" dirty="0">
                <a:latin typeface="+mn-lt"/>
                <a:ea typeface="+mn-ea"/>
              </a:rPr>
              <a:t>集成环境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2000" marR="45720" lvl="0" indent="-432000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采用结构图编程，而不用程序编程</a:t>
            </a:r>
          </a:p>
          <a:p>
            <a:pPr marL="432000" marR="45720" lvl="0" indent="-432000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只需拖几个模块、连几条线，即可实现编程功能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2107282" y="3284984"/>
            <a:ext cx="4689539" cy="3414141"/>
            <a:chOff x="71406" y="3543300"/>
            <a:chExt cx="4552950" cy="3314700"/>
          </a:xfrm>
        </p:grpSpPr>
        <p:pic>
          <p:nvPicPr>
            <p:cNvPr id="23" name="图片 22" descr="例6 Simulink 0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06" y="3543300"/>
              <a:ext cx="4552950" cy="33147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143240" y="4857760"/>
              <a:ext cx="2857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i="1" dirty="0"/>
                <a:t>x</a:t>
              </a:r>
              <a:endParaRPr lang="zh-CN" altLang="en-US" sz="2600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3413" y="4870387"/>
              <a:ext cx="3571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i="1" dirty="0"/>
                <a:t>u</a:t>
              </a:r>
              <a:endParaRPr lang="zh-CN" altLang="en-US" sz="2600" i="1" dirty="0"/>
            </a:p>
          </p:txBody>
        </p:sp>
        <p:grpSp>
          <p:nvGrpSpPr>
            <p:cNvPr id="3" name="组合 20"/>
            <p:cNvGrpSpPr/>
            <p:nvPr/>
          </p:nvGrpSpPr>
          <p:grpSpPr>
            <a:xfrm>
              <a:off x="1821543" y="4690946"/>
              <a:ext cx="315710" cy="682819"/>
              <a:chOff x="2023982" y="4453070"/>
              <a:chExt cx="315710" cy="68281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023982" y="4643446"/>
                <a:ext cx="28575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i="1" dirty="0"/>
                  <a:t>x</a:t>
                </a:r>
                <a:endParaRPr lang="zh-CN" altLang="en-US" sz="2600" i="1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071670" y="4453070"/>
                <a:ext cx="26802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i="1" dirty="0"/>
                  <a:t>.</a:t>
                </a:r>
              </a:p>
            </p:txBody>
          </p:sp>
        </p:grpSp>
      </p:grpSp>
      <p:grpSp>
        <p:nvGrpSpPr>
          <p:cNvPr id="4" name="组合 21"/>
          <p:cNvGrpSpPr/>
          <p:nvPr/>
        </p:nvGrpSpPr>
        <p:grpSpPr>
          <a:xfrm>
            <a:off x="500034" y="2708920"/>
            <a:ext cx="7672366" cy="523220"/>
            <a:chOff x="500034" y="2776547"/>
            <a:chExt cx="7672366" cy="523220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500034" y="2776547"/>
              <a:ext cx="767236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b="1" dirty="0"/>
                <a:t>【</a:t>
              </a:r>
              <a:r>
                <a:rPr lang="zh-CN" altLang="en-US" sz="2800" b="1" dirty="0"/>
                <a:t>例</a:t>
              </a:r>
              <a:r>
                <a:rPr lang="en-US" altLang="zh-CN" sz="2800" b="1" dirty="0"/>
                <a:t>1.8】</a:t>
              </a:r>
              <a:r>
                <a:rPr lang="zh-CN" altLang="en-US" sz="2800" b="1" dirty="0">
                  <a:sym typeface="Symbol" pitchFamily="18" charset="2"/>
                </a:rPr>
                <a:t>模拟一个微分方程                      </a:t>
              </a:r>
              <a:r>
                <a:rPr lang="zh-CN" altLang="en-US" sz="2800" dirty="0">
                  <a:sym typeface="Symbol" pitchFamily="18" charset="2"/>
                </a:rPr>
                <a:t>。</a:t>
              </a:r>
              <a:endParaRPr lang="en-US" altLang="zh-CN" sz="2600" b="1" dirty="0"/>
            </a:p>
          </p:txBody>
        </p:sp>
        <p:graphicFrame>
          <p:nvGraphicFramePr>
            <p:cNvPr id="31746" name="Object 6"/>
            <p:cNvGraphicFramePr>
              <a:graphicFrameLocks noChangeAspect="1"/>
            </p:cNvGraphicFramePr>
            <p:nvPr/>
          </p:nvGraphicFramePr>
          <p:xfrm>
            <a:off x="5076056" y="2838896"/>
            <a:ext cx="1846263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0" name="Equation" r:id="rId5" imgW="736560" imgH="177480" progId="Equation.DSMT4">
                    <p:embed/>
                  </p:oleObj>
                </mc:Choice>
                <mc:Fallback>
                  <p:oleObj name="Equation" r:id="rId5" imgW="736560" imgH="177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2838896"/>
                          <a:ext cx="1846263" cy="4460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6686872" y="6356350"/>
            <a:ext cx="2133600" cy="365125"/>
          </a:xfrm>
        </p:spPr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2976" y="1214422"/>
            <a:ext cx="657229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32000">
              <a:lnSpc>
                <a:spcPct val="120000"/>
              </a:lnSpc>
              <a:buFont typeface="Arial" pitchFamily="34" charset="0"/>
              <a:buChar char="•"/>
            </a:pPr>
            <a:endParaRPr lang="zh-CN" altLang="en-US" sz="2800" b="1" dirty="0"/>
          </a:p>
        </p:txBody>
      </p:sp>
      <p:pic>
        <p:nvPicPr>
          <p:cNvPr id="16" name="图片 15" descr="例6 Simulink 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3" y="139827"/>
            <a:ext cx="3612547" cy="3289173"/>
          </a:xfrm>
          <a:prstGeom prst="rect">
            <a:avLst/>
          </a:prstGeom>
        </p:spPr>
      </p:pic>
      <p:pic>
        <p:nvPicPr>
          <p:cNvPr id="17" name="图片 16" descr="例6 Simulink 0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0891" y="3542681"/>
            <a:ext cx="3612547" cy="3270695"/>
          </a:xfrm>
          <a:prstGeom prst="rect">
            <a:avLst/>
          </a:prstGeom>
        </p:spPr>
      </p:pic>
      <p:grpSp>
        <p:nvGrpSpPr>
          <p:cNvPr id="2" name="组合 24"/>
          <p:cNvGrpSpPr/>
          <p:nvPr/>
        </p:nvGrpSpPr>
        <p:grpSpPr>
          <a:xfrm>
            <a:off x="71406" y="114300"/>
            <a:ext cx="4552950" cy="3314700"/>
            <a:chOff x="71406" y="3543300"/>
            <a:chExt cx="4552950" cy="3314700"/>
          </a:xfrm>
        </p:grpSpPr>
        <p:pic>
          <p:nvPicPr>
            <p:cNvPr id="23" name="图片 22" descr="例6 Simulink 01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06" y="3543300"/>
              <a:ext cx="4552950" cy="33147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143240" y="4857760"/>
              <a:ext cx="2857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i="1" dirty="0"/>
                <a:t>x</a:t>
              </a:r>
              <a:endParaRPr lang="zh-CN" altLang="en-US" sz="2600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3413" y="4870387"/>
              <a:ext cx="3571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i="1" dirty="0"/>
                <a:t>u</a:t>
              </a:r>
              <a:endParaRPr lang="zh-CN" altLang="en-US" sz="2600" i="1" dirty="0"/>
            </a:p>
          </p:txBody>
        </p:sp>
        <p:grpSp>
          <p:nvGrpSpPr>
            <p:cNvPr id="3" name="组合 20"/>
            <p:cNvGrpSpPr/>
            <p:nvPr/>
          </p:nvGrpSpPr>
          <p:grpSpPr>
            <a:xfrm>
              <a:off x="1821543" y="4690946"/>
              <a:ext cx="315710" cy="682819"/>
              <a:chOff x="2023982" y="4453070"/>
              <a:chExt cx="315710" cy="68281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023982" y="4643446"/>
                <a:ext cx="28575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i="1" dirty="0"/>
                  <a:t>x</a:t>
                </a:r>
                <a:endParaRPr lang="zh-CN" altLang="en-US" sz="2600" i="1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071670" y="4453070"/>
                <a:ext cx="26802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i="1" dirty="0"/>
                  <a:t>.</a:t>
                </a:r>
              </a:p>
            </p:txBody>
          </p:sp>
        </p:grpSp>
      </p:grpSp>
      <p:pic>
        <p:nvPicPr>
          <p:cNvPr id="24" name="图片 23" descr="例6 Simulink 0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79304" y="3561160"/>
            <a:ext cx="3621786" cy="3252216"/>
          </a:xfrm>
          <a:prstGeom prst="rect">
            <a:avLst/>
          </a:prstGeom>
        </p:spPr>
      </p:pic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1547664" y="2771269"/>
          <a:ext cx="18462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7" imgW="736560" imgH="177480" progId="Equation.DSMT4">
                  <p:embed/>
                </p:oleObj>
              </mc:Choice>
              <mc:Fallback>
                <p:oleObj name="Equation" r:id="rId7" imgW="73656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771269"/>
                        <a:ext cx="18462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1.1  MATLAB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简介</a:t>
            </a:r>
            <a:r>
              <a:rPr lang="en-US" altLang="zh-CN" sz="4000" b="1" dirty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应用领域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071702" y="1215918"/>
            <a:ext cx="4572000" cy="521347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432000"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800" b="1" dirty="0"/>
              <a:t>科学计算</a:t>
            </a:r>
            <a:endParaRPr lang="en-US" altLang="zh-CN" sz="2800" b="1" dirty="0"/>
          </a:p>
          <a:p>
            <a:pPr indent="-432000"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800" b="1" dirty="0"/>
              <a:t>数字信号处理</a:t>
            </a:r>
            <a:endParaRPr lang="en-US" altLang="zh-CN" sz="2800" b="1" dirty="0"/>
          </a:p>
          <a:p>
            <a:pPr indent="-432000"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800" b="1" dirty="0"/>
              <a:t>图像视频处理</a:t>
            </a:r>
            <a:endParaRPr lang="en-US" altLang="zh-CN" sz="2800" b="1" dirty="0"/>
          </a:p>
          <a:p>
            <a:pPr indent="-432000"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800" b="1" dirty="0"/>
              <a:t>控制系统</a:t>
            </a:r>
            <a:endParaRPr lang="en-US" altLang="zh-CN" sz="2800" b="1" dirty="0"/>
          </a:p>
          <a:p>
            <a:pPr indent="-432000"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800" b="1" dirty="0"/>
              <a:t>嵌入式系统</a:t>
            </a:r>
            <a:endParaRPr lang="en-US" altLang="zh-CN" sz="2800" b="1" dirty="0"/>
          </a:p>
          <a:p>
            <a:pPr indent="-432000"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800" b="1" dirty="0"/>
              <a:t>通信系统</a:t>
            </a:r>
            <a:endParaRPr lang="en-US" altLang="zh-CN" sz="2800" b="1" dirty="0"/>
          </a:p>
          <a:p>
            <a:pPr indent="-432000"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800" b="1" dirty="0"/>
              <a:t>机电系统</a:t>
            </a:r>
            <a:endParaRPr lang="en-US" altLang="zh-CN" sz="2800" b="1" dirty="0"/>
          </a:p>
          <a:p>
            <a:pPr indent="-432000"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800" b="1" dirty="0"/>
              <a:t>测试和测量</a:t>
            </a:r>
            <a:endParaRPr lang="en-US" altLang="zh-CN" sz="2800" b="1" dirty="0"/>
          </a:p>
          <a:p>
            <a:pPr indent="-432000"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800" b="1" dirty="0"/>
              <a:t>计算生物学</a:t>
            </a:r>
            <a:endParaRPr lang="en-US" altLang="zh-CN" sz="2800" b="1" dirty="0"/>
          </a:p>
          <a:p>
            <a:pPr indent="-432000"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800" b="1" dirty="0"/>
              <a:t>计算金融学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6457914"/>
            <a:ext cx="4000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http://www.mathworks.cn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1.1  MATLAB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简介</a:t>
            </a:r>
            <a:r>
              <a:rPr lang="en-US" altLang="zh-CN" sz="4000" b="1" dirty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组成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09600" y="836613"/>
            <a:ext cx="7772400" cy="66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/>
              <a:t>MATLAB </a:t>
            </a:r>
            <a:r>
              <a:rPr lang="zh-CN" altLang="en-US" sz="3200" b="1" dirty="0"/>
              <a:t>软件由四部分组成：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85800" y="1557338"/>
            <a:ext cx="7918450" cy="114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1.  </a:t>
            </a:r>
            <a:r>
              <a:rPr lang="zh-CN" altLang="en-US" sz="2400" b="1" dirty="0"/>
              <a:t>基本部分（核心）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/>
              <a:t>      程序主体和基本函数（约</a:t>
            </a:r>
            <a:r>
              <a:rPr lang="en-US" altLang="zh-CN" sz="2400" b="1" dirty="0"/>
              <a:t>700</a:t>
            </a:r>
            <a:r>
              <a:rPr lang="zh-CN" altLang="en-US" sz="2400" b="1" dirty="0"/>
              <a:t>多个）。</a:t>
            </a:r>
            <a:r>
              <a:rPr lang="zh-CN" altLang="en-US" sz="3200" b="1" dirty="0"/>
              <a:t>  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84212" y="2708275"/>
            <a:ext cx="8245505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/>
              <a:t>2.  </a:t>
            </a:r>
            <a:r>
              <a:rPr lang="zh-CN" altLang="en-US" sz="2400" b="1" dirty="0"/>
              <a:t>专业扩展部分（工具箱） 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/>
              <a:t>      有</a:t>
            </a:r>
            <a:r>
              <a:rPr lang="en-US" altLang="zh-CN" sz="2400" b="1" dirty="0"/>
              <a:t>30</a:t>
            </a:r>
            <a:r>
              <a:rPr lang="zh-CN" altLang="en-US" sz="2400" b="1" dirty="0"/>
              <a:t>多个工具箱，由大量专业函数组成（上千个函数）。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/>
              <a:t>      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11188" y="3644900"/>
            <a:ext cx="7162800" cy="116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/>
              <a:t> </a:t>
            </a:r>
            <a:r>
              <a:rPr lang="en-US" altLang="zh-CN" sz="2400" b="1" dirty="0"/>
              <a:t>3.  </a:t>
            </a:r>
            <a:r>
              <a:rPr lang="zh-CN" altLang="en-US" sz="2400" b="1" dirty="0"/>
              <a:t>符号数学工具箱 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/>
              <a:t>       基于</a:t>
            </a:r>
            <a:r>
              <a:rPr lang="en-US" altLang="zh-CN" sz="2400" b="1" dirty="0"/>
              <a:t>Maple</a:t>
            </a:r>
            <a:r>
              <a:rPr lang="zh-CN" altLang="en-US" sz="2400" b="1" dirty="0"/>
              <a:t>软件的符号数学引擎。 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11188" y="4797425"/>
            <a:ext cx="8359775" cy="130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/>
              <a:t> </a:t>
            </a:r>
            <a:r>
              <a:rPr lang="en-US" altLang="zh-CN" sz="2400" b="1" dirty="0"/>
              <a:t>4.  </a:t>
            </a:r>
            <a:r>
              <a:rPr lang="zh-CN" altLang="en-US" sz="2400" b="1" dirty="0"/>
              <a:t>仿真工具箱（</a:t>
            </a:r>
            <a:r>
              <a:rPr lang="en-US" altLang="zh-CN" sz="2400" b="1" dirty="0" err="1"/>
              <a:t>Simulink</a:t>
            </a:r>
            <a:r>
              <a:rPr lang="zh-CN" altLang="en-US" sz="2400" b="1" dirty="0"/>
              <a:t>）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/>
              <a:t>       用于建立系统的数学模型和仿真分析等。</a:t>
            </a:r>
            <a:r>
              <a:rPr lang="zh-CN" altLang="en-US" sz="3200" b="1" dirty="0"/>
              <a:t>  </a:t>
            </a:r>
          </a:p>
        </p:txBody>
      </p:sp>
      <p:pic>
        <p:nvPicPr>
          <p:cNvPr id="8" name="图片 7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1269" grpId="0"/>
      <p:bldP spid="11273" grpId="0"/>
      <p:bldP spid="112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7848600" cy="8382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1.2  MATLAB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的工作环境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  <a:cs typeface="Times New Roman" pitchFamily="18" charset="0"/>
              </a:rPr>
              <a:pPr>
                <a:defRPr/>
              </a:pPr>
              <a:t>25</a:t>
            </a:fld>
            <a:endParaRPr lang="zh-CN" altLang="en-US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8" name="图片 7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14348" y="1285861"/>
            <a:ext cx="814393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4572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MATLAB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的启动</a:t>
            </a:r>
          </a:p>
          <a:p>
            <a:pPr marL="640080" marR="0" lvl="1" indent="-2468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方法一：点击快捷方式图标；</a:t>
            </a:r>
          </a:p>
          <a:p>
            <a:pPr marL="640080" marR="0" lvl="1" indent="-2468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方法二：点击安装路径下的启动程序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MATLAB.exe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Times New Roman" pitchFamily="18" charset="0"/>
            </a:endParaRPr>
          </a:p>
          <a:p>
            <a:pPr marL="640080" lvl="1" indent="-246888" algn="just" fontAlgn="auto"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85000"/>
              <a:buFont typeface="Wingdings 2"/>
              <a:buChar char=""/>
              <a:defRPr/>
            </a:pPr>
            <a:r>
              <a:rPr kumimoji="0" lang="zh-CN" altLang="en-US" sz="2400" b="1" dirty="0">
                <a:ea typeface="+mn-ea"/>
                <a:cs typeface="Times New Roman" pitchFamily="18" charset="0"/>
              </a:rPr>
              <a:t>方法三：单击“</a:t>
            </a:r>
            <a:r>
              <a:rPr kumimoji="0" lang="zh-CN" altLang="en-US" sz="2400" b="1" dirty="0">
                <a:cs typeface="Times New Roman" pitchFamily="18" charset="0"/>
              </a:rPr>
              <a:t>开始</a:t>
            </a:r>
            <a:r>
              <a:rPr kumimoji="0" lang="zh-CN" altLang="en-US" sz="2400" b="1" dirty="0">
                <a:ea typeface="+mn-ea"/>
                <a:cs typeface="Times New Roman" pitchFamily="18" charset="0"/>
              </a:rPr>
              <a:t>”</a:t>
            </a:r>
            <a:r>
              <a:rPr kumimoji="0" lang="en-US" altLang="zh-CN" sz="2400" b="1" dirty="0">
                <a:ea typeface="+mn-ea"/>
                <a:cs typeface="Times New Roman" pitchFamily="18" charset="0"/>
              </a:rPr>
              <a:t>-</a:t>
            </a:r>
            <a:r>
              <a:rPr kumimoji="0" lang="zh-CN" altLang="en-US" sz="2400" b="1" dirty="0">
                <a:ea typeface="+mn-ea"/>
                <a:cs typeface="Times New Roman" pitchFamily="18" charset="0"/>
              </a:rPr>
              <a:t>“程序”，找到 </a:t>
            </a:r>
            <a:r>
              <a:rPr kumimoji="0" lang="en-US" altLang="zh-CN" sz="2400" b="1" dirty="0">
                <a:ea typeface="+mn-ea"/>
                <a:cs typeface="Times New Roman" pitchFamily="18" charset="0"/>
              </a:rPr>
              <a:t>MATLAB</a:t>
            </a:r>
            <a:r>
              <a:rPr kumimoji="0" lang="zh-CN" altLang="en-US" sz="2400" b="1" dirty="0">
                <a:ea typeface="+mn-ea"/>
                <a:cs typeface="Times New Roman" pitchFamily="18" charset="0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14348" y="3560785"/>
            <a:ext cx="7772400" cy="179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45720" lvl="0" indent="-274320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MATLAB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的退出</a:t>
            </a:r>
          </a:p>
          <a:p>
            <a:pPr marL="640080" lvl="1" indent="-246888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85000"/>
              <a:buFont typeface="Wingdings 2"/>
              <a:buChar char="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在命令窗口输入“</a:t>
            </a:r>
            <a:r>
              <a:rPr kumimoji="0" lang="en-US" altLang="zh-CN" sz="2400" b="1" dirty="0">
                <a:cs typeface="Times New Roman" pitchFamily="18" charset="0"/>
              </a:rPr>
              <a:t>exit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”或“</a:t>
            </a:r>
            <a:r>
              <a:rPr kumimoji="0" lang="en-US" altLang="zh-CN" sz="2400" b="1" dirty="0">
                <a:cs typeface="Times New Roman" pitchFamily="18" charset="0"/>
              </a:rPr>
              <a:t>quit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”命令；</a:t>
            </a:r>
          </a:p>
          <a:p>
            <a:pPr marL="640080" lvl="1" indent="-246888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85000"/>
              <a:buFont typeface="Wingdings 2"/>
              <a:buChar char="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在主窗口的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File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菜单中选择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Exit </a:t>
            </a:r>
            <a:r>
              <a:rPr kumimoji="0" lang="en-US" altLang="zh-CN" sz="2400" b="1" dirty="0">
                <a:cs typeface="Times New Roman" pitchFamily="18" charset="0"/>
              </a:rPr>
              <a:t>MATLAB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命令；</a:t>
            </a:r>
          </a:p>
          <a:p>
            <a:pPr marL="640080" marR="0" lvl="1" indent="-246888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直接单击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MATLAB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主窗口右上角的关闭按钮。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 autoUpdateAnimBg="0"/>
      <p:bldP spid="11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Matlab操作界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135404"/>
            <a:ext cx="8557260" cy="5722620"/>
          </a:xfrm>
          <a:prstGeom prst="rect">
            <a:avLst/>
          </a:prstGeom>
        </p:spPr>
      </p:pic>
      <p:sp>
        <p:nvSpPr>
          <p:cNvPr id="174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415366" cy="8382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1.2  MATLAB</a:t>
            </a:r>
            <a:r>
              <a:rPr lang="zh-CN" altLang="en-US" sz="4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工作环境</a:t>
            </a:r>
            <a:r>
              <a:rPr lang="en-US" altLang="zh-CN" sz="4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——</a:t>
            </a:r>
            <a:r>
              <a:rPr lang="zh-CN" altLang="en-US" sz="4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操作界面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088" name="AutoShape 8"/>
          <p:cNvSpPr>
            <a:spLocks noChangeArrowheads="1"/>
          </p:cNvSpPr>
          <p:nvPr/>
        </p:nvSpPr>
        <p:spPr bwMode="auto">
          <a:xfrm>
            <a:off x="3214678" y="1000108"/>
            <a:ext cx="2209800" cy="500066"/>
          </a:xfrm>
          <a:prstGeom prst="wedgeRoundRectCallout">
            <a:avLst>
              <a:gd name="adj1" fmla="val -66322"/>
              <a:gd name="adj2" fmla="val 2809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rgbClr val="660066"/>
                </a:solidFill>
                <a:latin typeface="宋体" pitchFamily="2" charset="-122"/>
              </a:rPr>
              <a:t>菜单</a:t>
            </a:r>
            <a:r>
              <a:rPr lang="en-US" altLang="zh-CN" sz="2400" b="1" dirty="0">
                <a:solidFill>
                  <a:srgbClr val="660066"/>
                </a:solidFill>
                <a:cs typeface="Times New Roman" pitchFamily="18" charset="0"/>
              </a:rPr>
              <a:t>(Menu)</a:t>
            </a:r>
          </a:p>
        </p:txBody>
      </p:sp>
      <p:sp>
        <p:nvSpPr>
          <p:cNvPr id="174089" name="AutoShape 9"/>
          <p:cNvSpPr>
            <a:spLocks noChangeArrowheads="1"/>
          </p:cNvSpPr>
          <p:nvPr/>
        </p:nvSpPr>
        <p:spPr bwMode="auto">
          <a:xfrm>
            <a:off x="5500694" y="2981314"/>
            <a:ext cx="2209800" cy="571504"/>
          </a:xfrm>
          <a:prstGeom prst="wedgeRoundRectCallout">
            <a:avLst>
              <a:gd name="adj1" fmla="val -70171"/>
              <a:gd name="adj2" fmla="val -14123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rgbClr val="660066"/>
                </a:solidFill>
              </a:rPr>
              <a:t>命令窗口</a:t>
            </a:r>
          </a:p>
        </p:txBody>
      </p:sp>
      <p:sp>
        <p:nvSpPr>
          <p:cNvPr id="174090" name="AutoShape 10"/>
          <p:cNvSpPr>
            <a:spLocks noChangeArrowheads="1"/>
          </p:cNvSpPr>
          <p:nvPr/>
        </p:nvSpPr>
        <p:spPr bwMode="auto">
          <a:xfrm>
            <a:off x="1928794" y="5500702"/>
            <a:ext cx="2590800" cy="571504"/>
          </a:xfrm>
          <a:prstGeom prst="wedgeRoundRectCallout">
            <a:avLst>
              <a:gd name="adj1" fmla="val -70149"/>
              <a:gd name="adj2" fmla="val 207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rgbClr val="660066"/>
                </a:solidFill>
              </a:rPr>
              <a:t>历史命令窗口</a:t>
            </a:r>
          </a:p>
        </p:txBody>
      </p:sp>
      <p:sp>
        <p:nvSpPr>
          <p:cNvPr id="174091" name="AutoShape 11"/>
          <p:cNvSpPr>
            <a:spLocks noChangeArrowheads="1"/>
          </p:cNvSpPr>
          <p:nvPr/>
        </p:nvSpPr>
        <p:spPr bwMode="auto">
          <a:xfrm>
            <a:off x="2000232" y="2571744"/>
            <a:ext cx="2500330" cy="552446"/>
          </a:xfrm>
          <a:prstGeom prst="wedgeRoundRectCallout">
            <a:avLst>
              <a:gd name="adj1" fmla="val -70155"/>
              <a:gd name="adj2" fmla="val 460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rgbClr val="660066"/>
                </a:solidFill>
              </a:rPr>
              <a:t>工作空间窗口</a:t>
            </a:r>
            <a:endParaRPr lang="zh-CN" altLang="en-US" sz="2800" b="1" dirty="0">
              <a:solidFill>
                <a:srgbClr val="660066"/>
              </a:solidFill>
              <a:latin typeface="宋体" pitchFamily="2" charset="-122"/>
            </a:endParaRPr>
          </a:p>
        </p:txBody>
      </p:sp>
      <p:sp>
        <p:nvSpPr>
          <p:cNvPr id="174092" name="AutoShape 12"/>
          <p:cNvSpPr>
            <a:spLocks noChangeArrowheads="1"/>
          </p:cNvSpPr>
          <p:nvPr/>
        </p:nvSpPr>
        <p:spPr bwMode="auto">
          <a:xfrm>
            <a:off x="6429388" y="1052488"/>
            <a:ext cx="1981200" cy="547686"/>
          </a:xfrm>
          <a:prstGeom prst="wedgeRoundRectCallout">
            <a:avLst>
              <a:gd name="adj1" fmla="val -77680"/>
              <a:gd name="adj2" fmla="val 5552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rgbClr val="660066"/>
                </a:solidFill>
              </a:rPr>
              <a:t>当前路径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1928794" y="3910008"/>
            <a:ext cx="2590800" cy="571504"/>
          </a:xfrm>
          <a:prstGeom prst="wedgeRoundRectCallout">
            <a:avLst>
              <a:gd name="adj1" fmla="val -69738"/>
              <a:gd name="adj2" fmla="val 513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rgbClr val="660066"/>
                </a:solidFill>
              </a:rPr>
              <a:t>当前目录</a:t>
            </a:r>
            <a:r>
              <a:rPr lang="zh-CN" altLang="en-US" sz="2800" b="1" dirty="0">
                <a:solidFill>
                  <a:srgbClr val="660066"/>
                </a:solidFill>
                <a:latin typeface="宋体" pitchFamily="2" charset="-122"/>
              </a:rPr>
              <a:t>窗口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8" grpId="0" animBg="1" autoUpdateAnimBg="0"/>
      <p:bldP spid="174089" grpId="0" animBg="1" autoUpdateAnimBg="0"/>
      <p:bldP spid="174090" grpId="0" animBg="1" autoUpdateAnimBg="0"/>
      <p:bldP spid="174091" grpId="0" animBg="1" autoUpdateAnimBg="0"/>
      <p:bldP spid="174092" grpId="0" animBg="1" autoUpdateAnimBg="0"/>
      <p:bldP spid="1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20713"/>
            <a:ext cx="7207250" cy="825500"/>
          </a:xfrm>
        </p:spPr>
        <p:txBody>
          <a:bodyPr/>
          <a:lstStyle/>
          <a:p>
            <a:r>
              <a:rPr lang="en-US" altLang="zh-CN" sz="40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1. </a:t>
            </a:r>
            <a:r>
              <a:rPr lang="zh-CN" altLang="en-US" sz="4000" b="1" dirty="0">
                <a:latin typeface="华文行楷" pitchFamily="2" charset="-122"/>
                <a:ea typeface="华文行楷" pitchFamily="2" charset="-122"/>
              </a:rPr>
              <a:t>菜单和工具栏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628775"/>
            <a:ext cx="8318530" cy="4443431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zh-CN" altLang="en-US" sz="2400" b="1" dirty="0"/>
              <a:t>默认情况下的菜单和工具栏</a:t>
            </a:r>
            <a:r>
              <a:rPr lang="en-US" altLang="zh-CN" sz="2400" b="1" dirty="0"/>
              <a:t>: </a:t>
            </a:r>
          </a:p>
          <a:p>
            <a:pPr indent="-360000" algn="just" eaLnBrk="1" hangingPunct="1">
              <a:lnSpc>
                <a:spcPct val="14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【File】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菜单主要用于对文件的处理。</a:t>
            </a:r>
          </a:p>
          <a:p>
            <a:pPr indent="-360000" algn="just" eaLnBrk="1" hangingPunct="1">
              <a:lnSpc>
                <a:spcPct val="14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【Edit】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菜单主要用于复制、粘贴等操作，与一般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indent="-360000" algn="just" eaLnBrk="1" hangingPunct="1">
              <a:lnSpc>
                <a:spcPct val="14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               Windows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程序的类似，在此不作详细介绍。 </a:t>
            </a:r>
          </a:p>
          <a:p>
            <a:pPr indent="-360000" algn="just" eaLnBrk="1" hangingPunct="1">
              <a:lnSpc>
                <a:spcPct val="14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【Debug】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菜单用于调试程序。</a:t>
            </a:r>
          </a:p>
          <a:p>
            <a:pPr indent="-360000" algn="just" eaLnBrk="1" hangingPunct="1">
              <a:lnSpc>
                <a:spcPct val="14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【Desktop】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菜单用于设置主窗口中需要打开的窗口。</a:t>
            </a:r>
          </a:p>
          <a:p>
            <a:pPr indent="-360000" algn="just" eaLnBrk="1" hangingPunct="1">
              <a:lnSpc>
                <a:spcPct val="14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【Window】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菜单列出当前所有打开的窗口。</a:t>
            </a:r>
          </a:p>
          <a:p>
            <a:pPr indent="-360000" algn="just" eaLnBrk="1" hangingPunct="1">
              <a:lnSpc>
                <a:spcPct val="14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【Help】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菜单用于选择打开不同的帮助系统。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5" name="灯片编号占位符 4"/>
          <p:cNvSpPr txBox="1">
            <a:spLocks/>
          </p:cNvSpPr>
          <p:nvPr/>
        </p:nvSpPr>
        <p:spPr>
          <a:xfrm>
            <a:off x="6553200" y="6381328"/>
            <a:ext cx="2133600" cy="34014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E12D7E-7D74-4D7A-BB79-3CB06E0003F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  </a:t>
            </a:r>
            <a:r>
              <a:rPr lang="zh-CN" altLang="en-US" sz="4000" b="1" dirty="0">
                <a:latin typeface="华文行楷" pitchFamily="2" charset="-122"/>
                <a:ea typeface="华文行楷" pitchFamily="2" charset="-122"/>
              </a:rPr>
              <a:t>通用窗口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640762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MATLAB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工作界面中的常用窗口包括</a:t>
            </a:r>
          </a:p>
          <a:p>
            <a:pPr marL="900000" lvl="1" indent="-360000" eaLnBrk="1" hangingPunct="1">
              <a:lnSpc>
                <a:spcPct val="11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命令窗口</a:t>
            </a:r>
          </a:p>
          <a:p>
            <a:pPr marL="900000" lvl="1" indent="-360000" eaLnBrk="1" hangingPunct="1">
              <a:lnSpc>
                <a:spcPct val="11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历史命令窗口</a:t>
            </a:r>
          </a:p>
          <a:p>
            <a:pPr marL="900000" lvl="1" indent="-360000" eaLnBrk="1" hangingPunct="1">
              <a:lnSpc>
                <a:spcPct val="11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当前目录窗口</a:t>
            </a:r>
          </a:p>
          <a:p>
            <a:pPr marL="900000" lvl="1" indent="-360000" eaLnBrk="1" hangingPunct="1">
              <a:lnSpc>
                <a:spcPct val="11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工作空间窗口</a:t>
            </a:r>
          </a:p>
          <a:p>
            <a:pPr marL="900000" lvl="1" indent="-360000" eaLnBrk="1" hangingPunct="1">
              <a:lnSpc>
                <a:spcPct val="11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变量编辑窗口</a:t>
            </a:r>
          </a:p>
          <a:p>
            <a:pPr marL="900000" lvl="1" indent="-360000" eaLnBrk="1" hangingPunct="1">
              <a:lnSpc>
                <a:spcPct val="11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文件编辑／调试窗口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所有窗口都可以单独显示， 使用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Undock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Dock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可使窗口单独出来和返回到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工作界面中。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28775"/>
            <a:ext cx="8713788" cy="403225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提供给用户使用的管理功能的人机界面，在命令窗口中输入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的命令和数据后按回车键，立即执行运算并显示结果。</a:t>
            </a: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说明：命令窗口中的“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为命令提示符，表示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处于准备状态。</a:t>
            </a: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当在提示符后输入命令并按下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【Enter】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键，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会执行命令，给出计算结果，并再次进入准备状态（所得结果将被保存在工作空间窗口中）。</a:t>
            </a: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Char char="Ø"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  <a:cs typeface="Times New Roman" pitchFamily="18" charset="0"/>
              </a:rPr>
              <a:pPr>
                <a:defRPr/>
              </a:pPr>
              <a:t>29</a:t>
            </a:fld>
            <a:endParaRPr lang="zh-CN" altLang="en-US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42918"/>
            <a:ext cx="7772400" cy="69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Times New Roman" pitchFamily="18" charset="0"/>
              </a:rPr>
              <a:t>1.2.1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命令窗口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Times New Roman" pitchFamily="18" charset="0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Times New Roman" pitchFamily="18" charset="0"/>
              </a:rPr>
              <a:t>Command Window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22" descr="科研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8769" y="5714563"/>
            <a:ext cx="1572269" cy="1124213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309470" y="1491506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b="1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）课程定位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560" y="2204864"/>
            <a:ext cx="7920880" cy="365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indent="-432000"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是电气工程、通信工程专业开设的一门重要的专业选修课；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 marL="432000" indent="-432000"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为诸多后续课程的系统仿真提供方法；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  <a:p>
            <a:pPr marL="432000" indent="-432000" algn="just">
              <a:spcAft>
                <a:spcPts val="600"/>
              </a:spcAf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电气：模电、数电、信号与系统、控制系统工程等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 marL="432000" indent="-432000" algn="just">
              <a:spcAft>
                <a:spcPts val="600"/>
              </a:spcAft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   通信：信号与系统、数字信号处理、通信原理、数字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 marL="432000" indent="-432000" algn="just">
              <a:spcAft>
                <a:spcPts val="600"/>
              </a:spcAft>
            </a:pP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       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通信系统等</a:t>
            </a: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  <a:p>
            <a:pPr marL="432000" indent="-432000" algn="just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是工程师必备的一个仿真工具。</a:t>
            </a:r>
          </a:p>
        </p:txBody>
      </p:sp>
      <p:pic>
        <p:nvPicPr>
          <p:cNvPr id="6" name="图片 5" descr="Matlab简单图标.jpg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3880" y="5865244"/>
            <a:ext cx="788400" cy="849600"/>
          </a:xfrm>
          <a:prstGeom prst="rect">
            <a:avLst/>
          </a:prstGeom>
        </p:spPr>
      </p:pic>
      <p:pic>
        <p:nvPicPr>
          <p:cNvPr id="7" name="图片 6" descr="Word 图标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4764" y="5865246"/>
            <a:ext cx="787241" cy="850583"/>
          </a:xfrm>
          <a:prstGeom prst="rect">
            <a:avLst/>
          </a:prstGeom>
        </p:spPr>
      </p:pic>
      <p:sp>
        <p:nvSpPr>
          <p:cNvPr id="8" name="等于号 7"/>
          <p:cNvSpPr/>
          <p:nvPr/>
        </p:nvSpPr>
        <p:spPr>
          <a:xfrm>
            <a:off x="3147506" y="6150996"/>
            <a:ext cx="357190" cy="271461"/>
          </a:xfrm>
          <a:prstGeom prst="mathEqua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加号 8"/>
          <p:cNvSpPr/>
          <p:nvPr/>
        </p:nvSpPr>
        <p:spPr>
          <a:xfrm>
            <a:off x="5362084" y="6079558"/>
            <a:ext cx="357190" cy="357190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48" y="0"/>
            <a:ext cx="1523984" cy="838200"/>
          </a:xfr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前  言 </a:t>
            </a:r>
          </a:p>
        </p:txBody>
      </p:sp>
      <p:pic>
        <p:nvPicPr>
          <p:cNvPr id="13" name="图片 12" descr="Matlab简单图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42963" cy="748665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541338" y="188913"/>
            <a:ext cx="79914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课程的定位和性质</a:t>
            </a:r>
            <a:endParaRPr lang="zh-CN" altLang="en-US" sz="44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 animBg="1"/>
      <p:bldP spid="9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785786" y="428604"/>
            <a:ext cx="72739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在命令窗口内执行的</a:t>
            </a:r>
            <a:r>
              <a:rPr lang="en-US" altLang="zh-CN" sz="2400" b="1" dirty="0">
                <a:ea typeface="楷体_GB2312" pitchFamily="49" charset="-122"/>
              </a:rPr>
              <a:t>MATLAB</a:t>
            </a:r>
            <a:r>
              <a:rPr lang="zh-CN" altLang="en-US" sz="2400" b="1" dirty="0">
                <a:ea typeface="楷体_GB2312" pitchFamily="49" charset="-122"/>
              </a:rPr>
              <a:t>主要操作有：</a:t>
            </a:r>
          </a:p>
          <a:p>
            <a:pPr indent="-432000">
              <a:spcBef>
                <a:spcPts val="0"/>
              </a:spcBef>
              <a:buClr>
                <a:srgbClr val="0000FF"/>
              </a:buClr>
              <a:buSzPct val="80000"/>
              <a:buFont typeface="Wingdings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运行函数和输入变量；</a:t>
            </a:r>
            <a:endParaRPr lang="en-US" altLang="zh-CN" sz="2400" b="1" dirty="0">
              <a:ea typeface="楷体_GB2312" pitchFamily="49" charset="-122"/>
            </a:endParaRPr>
          </a:p>
          <a:p>
            <a:pPr indent="-432000">
              <a:spcBef>
                <a:spcPts val="0"/>
              </a:spcBef>
              <a:buClr>
                <a:srgbClr val="0000FF"/>
              </a:buClr>
              <a:buSzPct val="80000"/>
              <a:buFont typeface="Wingdings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控制输入和输出；</a:t>
            </a:r>
            <a:endParaRPr lang="en-US" altLang="zh-CN" sz="2400" b="1" dirty="0">
              <a:ea typeface="楷体_GB2312" pitchFamily="49" charset="-122"/>
            </a:endParaRPr>
          </a:p>
          <a:p>
            <a:pPr indent="-432000">
              <a:spcBef>
                <a:spcPts val="0"/>
              </a:spcBef>
              <a:buClr>
                <a:srgbClr val="0000FF"/>
              </a:buClr>
              <a:buSzPct val="80000"/>
              <a:buFont typeface="Wingdings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执行程序，包括</a:t>
            </a:r>
            <a:r>
              <a:rPr lang="en-US" altLang="zh-CN" sz="2400" b="1" dirty="0">
                <a:ea typeface="楷体_GB2312" pitchFamily="49" charset="-122"/>
              </a:rPr>
              <a:t>M</a:t>
            </a:r>
            <a:r>
              <a:rPr lang="zh-CN" altLang="en-US" sz="2400" b="1" dirty="0">
                <a:ea typeface="楷体_GB2312" pitchFamily="49" charset="-122"/>
              </a:rPr>
              <a:t>文件和外部程序。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214414" y="4000504"/>
            <a:ext cx="2516191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ea typeface="楷体_GB2312" pitchFamily="49" charset="-122"/>
              </a:rPr>
              <a:t>命令窗口中可直接运行</a:t>
            </a:r>
            <a:r>
              <a:rPr lang="en-US" altLang="zh-CN" sz="2000" b="1" dirty="0">
                <a:ea typeface="楷体_GB2312" pitchFamily="49" charset="-122"/>
              </a:rPr>
              <a:t>MATLAB </a:t>
            </a:r>
            <a:r>
              <a:rPr lang="zh-CN" altLang="en-US" sz="2000" b="1" dirty="0">
                <a:ea typeface="楷体_GB2312" pitchFamily="49" charset="-122"/>
              </a:rPr>
              <a:t>函数，而这些函数往往又和</a:t>
            </a:r>
            <a:r>
              <a:rPr lang="en-US" altLang="zh-CN" sz="2000" b="1" dirty="0">
                <a:ea typeface="楷体_GB2312" pitchFamily="49" charset="-122"/>
              </a:rPr>
              <a:t>MATLAB</a:t>
            </a:r>
            <a:r>
              <a:rPr lang="zh-CN" altLang="en-US" sz="2000" b="1" dirty="0">
                <a:ea typeface="楷体_GB2312" pitchFamily="49" charset="-122"/>
              </a:rPr>
              <a:t>命令直接联系。</a:t>
            </a:r>
          </a:p>
        </p:txBody>
      </p:sp>
      <p:sp>
        <p:nvSpPr>
          <p:cNvPr id="587781" name="AutoShape 5"/>
          <p:cNvSpPr>
            <a:spLocks noChangeArrowheads="1"/>
          </p:cNvSpPr>
          <p:nvPr/>
        </p:nvSpPr>
        <p:spPr bwMode="auto">
          <a:xfrm rot="10800000">
            <a:off x="3922713" y="4643446"/>
            <a:ext cx="792163" cy="142875"/>
          </a:xfrm>
          <a:prstGeom prst="leftArrow">
            <a:avLst>
              <a:gd name="adj1" fmla="val 50000"/>
              <a:gd name="adj2" fmla="val 1386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1116013" y="2285992"/>
            <a:ext cx="66976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ea typeface="楷体_GB2312" pitchFamily="49" charset="-122"/>
              </a:rPr>
              <a:t>MATLAB</a:t>
            </a:r>
            <a:r>
              <a:rPr lang="zh-CN" altLang="en-US" sz="2400" b="1" dirty="0">
                <a:ea typeface="楷体_GB2312" pitchFamily="49" charset="-122"/>
              </a:rPr>
              <a:t>在命令窗口中的语句形式为：</a:t>
            </a:r>
          </a:p>
          <a:p>
            <a:pPr lvl="1"/>
            <a:r>
              <a:rPr lang="en-US" altLang="zh-CN" sz="2400" b="1" dirty="0">
                <a:ea typeface="楷体_GB2312" pitchFamily="49" charset="-122"/>
              </a:rPr>
              <a:t>&gt;&gt;</a:t>
            </a:r>
            <a:r>
              <a:rPr lang="zh-CN" altLang="en-US" sz="2400" b="1" dirty="0">
                <a:ea typeface="楷体_GB2312" pitchFamily="49" charset="-122"/>
              </a:rPr>
              <a:t>变量＝表达式</a:t>
            </a:r>
            <a:r>
              <a:rPr lang="en-US" altLang="zh-CN" sz="2400" b="1" dirty="0">
                <a:ea typeface="楷体_GB2312" pitchFamily="49" charset="-122"/>
              </a:rPr>
              <a:t>;</a:t>
            </a:r>
          </a:p>
        </p:txBody>
      </p:sp>
      <p:pic>
        <p:nvPicPr>
          <p:cNvPr id="7" name="图片 6" descr="Matlab简单图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 descr="命令窗口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7752" y="2928934"/>
            <a:ext cx="3105150" cy="38385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/>
      <p:bldP spid="587780" grpId="0" animBg="1"/>
      <p:bldP spid="587781" grpId="0" animBg="1"/>
      <p:bldP spid="5877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运行函数和键入变量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428737"/>
            <a:ext cx="8175654" cy="64294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b="1" dirty="0"/>
              <a:t>在命令窗口的提示符“</a:t>
            </a:r>
            <a:r>
              <a:rPr lang="en-US" altLang="zh-CN" sz="2800" b="1" dirty="0">
                <a:solidFill>
                  <a:srgbClr val="0000FF"/>
                </a:solidFill>
              </a:rPr>
              <a:t>&gt;&gt;</a:t>
            </a:r>
            <a:r>
              <a:rPr lang="en-US" altLang="zh-CN" sz="2800" b="1" dirty="0"/>
              <a:t>”</a:t>
            </a:r>
            <a:r>
              <a:rPr lang="zh-CN" altLang="en-US" sz="2800" b="1" dirty="0"/>
              <a:t>下 ，可以直接输入变量。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42976" y="3143248"/>
            <a:ext cx="75724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cs typeface="Times New Roman" pitchFamily="18" charset="0"/>
              </a:rPr>
              <a:t>&gt;&gt; A=256/4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-</a:t>
            </a:r>
            <a:r>
              <a:rPr lang="en-US" altLang="zh-CN" sz="2800" b="1" dirty="0">
                <a:cs typeface="Times New Roman" pitchFamily="18" charset="0"/>
              </a:rPr>
              <a:t>100*2+128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cs typeface="Times New Roman" pitchFamily="18" charset="0"/>
              </a:rPr>
              <a:t>                            %</a:t>
            </a:r>
            <a:r>
              <a:rPr lang="zh-CN" altLang="en-US" sz="2800" b="1" dirty="0">
                <a:cs typeface="Times New Roman" pitchFamily="18" charset="0"/>
              </a:rPr>
              <a:t>从键盘输入，并单击回车键</a:t>
            </a:r>
            <a:endParaRPr lang="en-US" altLang="zh-CN" sz="2800" b="1" dirty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800" dirty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>
                <a:cs typeface="Times New Roman" pitchFamily="18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A =                     %</a:t>
            </a:r>
            <a:r>
              <a:rPr lang="zh-CN" altLang="en-US" sz="2800" b="1" dirty="0">
                <a:cs typeface="Times New Roman" pitchFamily="18" charset="0"/>
              </a:rPr>
              <a:t>屏幕显示的结果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>
                <a:cs typeface="Times New Roman" pitchFamily="18" charset="0"/>
              </a:rPr>
              <a:t>        </a:t>
            </a:r>
            <a:r>
              <a:rPr lang="en-US" altLang="zh-CN" sz="2800" dirty="0">
                <a:cs typeface="Times New Roman" pitchFamily="18" charset="0"/>
              </a:rPr>
              <a:t>-8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0034" y="2262838"/>
            <a:ext cx="70009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7. </a:t>
            </a:r>
            <a:r>
              <a:rPr lang="zh-CN" altLang="en-US" sz="2800" b="1" dirty="0"/>
              <a:t>计算 </a:t>
            </a:r>
            <a:r>
              <a:rPr lang="en-US" altLang="zh-CN" sz="2800" b="1" dirty="0">
                <a:cs typeface="Times New Roman" pitchFamily="18" charset="0"/>
              </a:rPr>
              <a:t>A=256</a:t>
            </a:r>
            <a:r>
              <a:rPr lang="en-US" altLang="zh-CN" sz="2800" b="1" dirty="0">
                <a:cs typeface="Times New Roman" pitchFamily="18" charset="0"/>
                <a:sym typeface="Symbol" pitchFamily="18" charset="2"/>
              </a:rPr>
              <a:t>/4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-</a:t>
            </a:r>
            <a:r>
              <a:rPr lang="en-US" altLang="zh-CN" sz="2800" b="1" dirty="0">
                <a:cs typeface="Times New Roman" pitchFamily="18" charset="0"/>
                <a:sym typeface="Symbol" pitchFamily="18" charset="2"/>
              </a:rPr>
              <a:t>100×2+128</a:t>
            </a:r>
            <a:r>
              <a:rPr lang="zh-CN" altLang="en-US" sz="2800" b="1" dirty="0">
                <a:sym typeface="Symbol" pitchFamily="18" charset="2"/>
              </a:rPr>
              <a:t>。</a:t>
            </a:r>
            <a:endParaRPr lang="en-US" altLang="zh-CN" sz="2600" b="1" dirty="0"/>
          </a:p>
        </p:txBody>
      </p:sp>
      <p:sp>
        <p:nvSpPr>
          <p:cNvPr id="8" name="矩形 7"/>
          <p:cNvSpPr/>
          <p:nvPr/>
        </p:nvSpPr>
        <p:spPr>
          <a:xfrm>
            <a:off x="642910" y="5429264"/>
            <a:ext cx="8001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cs typeface="Times New Roman" pitchFamily="18" charset="0"/>
              </a:rPr>
              <a:t>注</a:t>
            </a:r>
            <a:r>
              <a:rPr lang="zh-CN" altLang="en-US" sz="2800" b="1" dirty="0">
                <a:cs typeface="Times New Roman" pitchFamily="18" charset="0"/>
              </a:rPr>
              <a:t>：</a:t>
            </a:r>
            <a:r>
              <a:rPr lang="en-US" altLang="zh-CN" sz="2800" b="1" dirty="0">
                <a:cs typeface="Times New Roman" pitchFamily="18" charset="0"/>
              </a:rPr>
              <a:t>MATLAB</a:t>
            </a:r>
            <a:r>
              <a:rPr lang="zh-CN" altLang="en-US" sz="2800" b="1" dirty="0">
                <a:cs typeface="Times New Roman" pitchFamily="18" charset="0"/>
              </a:rPr>
              <a:t>语法规定，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百分号“</a:t>
            </a:r>
            <a:r>
              <a:rPr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%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”后面的语句为注释语句</a:t>
            </a:r>
            <a:r>
              <a:rPr lang="zh-CN" altLang="en-US" sz="2800" b="1" dirty="0">
                <a:cs typeface="Times New Roman" pitchFamily="18" charset="0"/>
              </a:rPr>
              <a:t>。 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882618"/>
            <a:ext cx="7772400" cy="974746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+mn-ea"/>
                <a:ea typeface="+mn-ea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8. </a:t>
            </a:r>
            <a:r>
              <a:rPr lang="zh-CN" altLang="en-US" sz="2800" b="1" dirty="0">
                <a:latin typeface="+mn-ea"/>
                <a:ea typeface="+mn-ea"/>
              </a:rPr>
              <a:t>在命令窗口中输入不同的命令和数值，并查看其显示方式。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71473" y="2214554"/>
            <a:ext cx="3500461" cy="4286243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s-CO" altLang="zh-CN" sz="2400" b="1" dirty="0">
                <a:latin typeface="Times New Roman" pitchFamily="18" charset="0"/>
                <a:cs typeface="Times New Roman" pitchFamily="18" charset="0"/>
              </a:rPr>
              <a:t>&gt;&gt; a=0.5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CO" altLang="zh-CN" sz="2400" b="1" dirty="0">
                <a:latin typeface="Times New Roman" pitchFamily="18" charset="0"/>
                <a:cs typeface="Times New Roman" pitchFamily="18" charset="0"/>
              </a:rPr>
              <a:t>a =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CO" altLang="zh-CN" sz="2400" b="1" dirty="0">
                <a:latin typeface="Times New Roman" pitchFamily="18" charset="0"/>
                <a:cs typeface="Times New Roman" pitchFamily="18" charset="0"/>
              </a:rPr>
              <a:t>    0.5000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CO" altLang="zh-CN" sz="2400" b="1" dirty="0">
                <a:latin typeface="Times New Roman" pitchFamily="18" charset="0"/>
                <a:cs typeface="Times New Roman" pitchFamily="18" charset="0"/>
              </a:rPr>
              <a:t>&gt;&gt; b='sin'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CO" altLang="zh-CN" sz="2400" b="1" dirty="0">
                <a:latin typeface="Times New Roman" pitchFamily="18" charset="0"/>
                <a:cs typeface="Times New Roman" pitchFamily="18" charset="0"/>
              </a:rPr>
              <a:t>b =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s-CO" altLang="zh-CN" sz="2400" b="1" dirty="0">
                <a:latin typeface="Times New Roman" pitchFamily="18" charset="0"/>
                <a:cs typeface="Times New Roman" pitchFamily="18" charset="0"/>
              </a:rPr>
              <a:t>sin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&gt;&gt; if a&lt;1 c=true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a&lt;1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c =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1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pic>
        <p:nvPicPr>
          <p:cNvPr id="7" name="图片 6" descr="命令窗口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2066" y="2071678"/>
            <a:ext cx="3095625" cy="45434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42918"/>
            <a:ext cx="7772400" cy="692167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1.2.2 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历史命令窗口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Command History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14488"/>
            <a:ext cx="8207375" cy="5000636"/>
          </a:xfrm>
        </p:spPr>
        <p:txBody>
          <a:bodyPr/>
          <a:lstStyle/>
          <a:p>
            <a:pPr eaLnBrk="1" hangingPunct="1"/>
            <a:r>
              <a:rPr lang="zh-CN" altLang="en-US" b="1" dirty="0"/>
              <a:t>历史命令窗口用来记录并显示已经运行过的命令、函数和表达式。</a:t>
            </a:r>
          </a:p>
          <a:p>
            <a:pPr eaLnBrk="1" hangingPunct="1"/>
            <a:endParaRPr lang="en-US" altLang="zh-CN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2902" name="AutoShape 6"/>
          <p:cNvSpPr>
            <a:spLocks noChangeArrowheads="1"/>
          </p:cNvSpPr>
          <p:nvPr/>
        </p:nvSpPr>
        <p:spPr bwMode="auto">
          <a:xfrm>
            <a:off x="468313" y="3700487"/>
            <a:ext cx="3527425" cy="2160587"/>
          </a:xfrm>
          <a:prstGeom prst="wedgeRoundRectCallout">
            <a:avLst>
              <a:gd name="adj1" fmla="val 62963"/>
              <a:gd name="adj2" fmla="val -5903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r>
              <a:rPr kumimoji="0" lang="zh-CN" altLang="en-US" sz="2400" b="1" dirty="0">
                <a:latin typeface="楷体_GB2312" pitchFamily="49" charset="-122"/>
                <a:ea typeface="楷体_GB2312" pitchFamily="49" charset="-122"/>
              </a:rPr>
              <a:t>在默认设置下，该窗口会显示自安装以来所有使用过命令的历史记录，并标明每次开启</a:t>
            </a:r>
            <a:r>
              <a:rPr kumimoji="0" lang="en-US" altLang="zh-CN" sz="2400" b="1" dirty="0">
                <a:ea typeface="楷体_GB2312" pitchFamily="49" charset="-122"/>
                <a:cs typeface="Times New Roman" pitchFamily="18" charset="0"/>
              </a:rPr>
              <a:t>MATLAB</a:t>
            </a:r>
            <a:r>
              <a:rPr kumimoji="0" lang="zh-CN" altLang="en-US" sz="2400" b="1" dirty="0">
                <a:latin typeface="楷体_GB2312" pitchFamily="49" charset="-122"/>
                <a:ea typeface="楷体_GB2312" pitchFamily="49" charset="-122"/>
              </a:rPr>
              <a:t>的时间。</a:t>
            </a:r>
          </a:p>
        </p:txBody>
      </p:sp>
      <p:pic>
        <p:nvPicPr>
          <p:cNvPr id="7" name="图片 6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pic>
        <p:nvPicPr>
          <p:cNvPr id="9" name="图片 8" descr="历史命令窗口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62" y="2914669"/>
            <a:ext cx="3897630" cy="33004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/>
              <a:t>当前目录窗口中显示了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当前</a:t>
            </a:r>
            <a:r>
              <a:rPr lang="zh-CN" altLang="en-US" sz="2400" b="1" dirty="0"/>
              <a:t>工作目录下的所有文件夹与文件，以便用户对当前目录下的文件进行管理。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 descr="Matlab简单图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00042"/>
            <a:ext cx="7772400" cy="69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Times New Roman" pitchFamily="18" charset="0"/>
              </a:rPr>
              <a:t>1.2.3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当前目录</a:t>
            </a:r>
            <a:r>
              <a:rPr kumimoji="0" lang="zh-CN" altLang="en-US" sz="3200" b="1" dirty="0">
                <a:latin typeface="华文行楷" pitchFamily="2" charset="-122"/>
                <a:ea typeface="华文行楷" pitchFamily="2" charset="-122"/>
                <a:cs typeface="+mj-cs"/>
              </a:rPr>
              <a:t>窗口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Times New Roman" pitchFamily="18" charset="0"/>
              </a:rPr>
              <a:t>（</a:t>
            </a:r>
            <a:r>
              <a:rPr lang="en-US" altLang="zh-CN" sz="3200" b="1" dirty="0">
                <a:cs typeface="Times New Roman" pitchFamily="18" charset="0"/>
              </a:rPr>
              <a:t>Current Directory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Times New Roman" pitchFamily="18" charset="0"/>
              </a:rPr>
              <a:t>）</a:t>
            </a:r>
          </a:p>
        </p:txBody>
      </p:sp>
      <p:pic>
        <p:nvPicPr>
          <p:cNvPr id="9" name="图片 8" descr="当前目录窗口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662" y="2780928"/>
            <a:ext cx="7109460" cy="36918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250"/>
            <a:ext cx="820826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查看工作目录下文件的相关信息的常用命令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808"/>
            <a:ext cx="8424862" cy="4464645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：列出当前目录下的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MAT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MEX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文件清单。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：显示当前目录或指定当前目录下的文件。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路径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：改变或显示当前工作目录；路径可省略，省略时为显示当前工作目录；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..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表示回到上一级目录。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文件名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：显示文件内容。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：删除文件。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文件名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：指出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文件、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MEX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文件、工作空间变量、内置函数或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Simulink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模型所在的目录。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  <a:cs typeface="Times New Roman" pitchFamily="18" charset="0"/>
              </a:rPr>
              <a:pPr>
                <a:defRPr/>
              </a:pPr>
              <a:t>35</a:t>
            </a:fld>
            <a:endParaRPr lang="zh-CN" altLang="en-US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14290"/>
            <a:ext cx="7542213" cy="785834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1.2.4  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工作空间窗口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Workplace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4422"/>
            <a:ext cx="8424863" cy="2305050"/>
          </a:xfrm>
        </p:spPr>
        <p:txBody>
          <a:bodyPr>
            <a:normAutofit fontScale="92500"/>
          </a:bodyPr>
          <a:lstStyle/>
          <a:p>
            <a:pPr marL="274320" indent="-27432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 2"/>
              <a:buChar char=""/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在进行运算时，将变量存储在内存中，这些存储变量的内存空间称为基本工作空间，简称工作空间。</a:t>
            </a:r>
          </a:p>
          <a:p>
            <a:pPr marL="274320" indent="-27432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 2"/>
              <a:buChar char=""/>
              <a:defRPr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工作空间窗口以列表形式显示了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工作区中当前所有变量的名称及其属性。</a:t>
            </a:r>
          </a:p>
          <a:p>
            <a:pPr marL="274320" indent="-27432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 2"/>
              <a:buChar char=""/>
              <a:defRPr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不同的变量类型使用不同的图标。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 descr="Matlab简单图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pic>
        <p:nvPicPr>
          <p:cNvPr id="7" name="图片 6" descr="工作空间窗口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1670" y="3643314"/>
            <a:ext cx="4869180" cy="3086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077200" cy="11430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内存变量查阅、删除的指令操作法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20900"/>
            <a:ext cx="7958166" cy="3236926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buClr>
                <a:schemeClr val="tx1"/>
              </a:buClr>
              <a:buSzPct val="90000"/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在命令窗口中运用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whos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查阅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内存变量。</a:t>
            </a:r>
          </a:p>
          <a:p>
            <a:pPr lvl="2" eaLnBrk="1" hangingPunct="1"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命令：查看现存于基本空间的变量</a:t>
            </a:r>
          </a:p>
          <a:p>
            <a:pPr lvl="2" eaLnBrk="1" hangingPunct="1"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whos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命令：详细查看现存于基本空间的变量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Clr>
                <a:srgbClr val="FFFF00"/>
              </a:buClr>
              <a:buNone/>
            </a:pP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Clr>
                <a:schemeClr val="tx1"/>
              </a:buClr>
              <a:buSzPct val="90000"/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在指令窗中运用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clear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指令可以删除内存（工作空间内）的某一或所有变量。</a:t>
            </a:r>
          </a:p>
          <a:p>
            <a:pPr lvl="2" eaLnBrk="1" hangingPunct="1"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如：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clear a , clear all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  <a:cs typeface="Times New Roman" pitchFamily="18" charset="0"/>
              </a:rPr>
              <a:pPr>
                <a:defRPr/>
              </a:pPr>
              <a:t>37</a:t>
            </a:fld>
            <a:endParaRPr lang="zh-CN" altLang="en-US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500041"/>
            <a:ext cx="8243887" cy="831871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1.2.5</a:t>
            </a:r>
            <a:r>
              <a:rPr lang="en-US" altLang="zh-CN" sz="3200" b="1" dirty="0"/>
              <a:t> 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变量编辑器窗口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Variable Editor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8207375" cy="1830387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/>
              <a:t>启动变量编辑器窗口的方法有：</a:t>
            </a:r>
          </a:p>
          <a:p>
            <a:pPr lvl="1" eaLnBrk="1" hangingPunct="1"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在工作空间窗口中双击该变量；</a:t>
            </a:r>
          </a:p>
          <a:p>
            <a:pPr lvl="1" eaLnBrk="1" hangingPunct="1"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在工作空间窗口中选择变量，按鼠标右键在快捷菜单中选择“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Open…”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菜单。</a:t>
            </a:r>
          </a:p>
          <a:p>
            <a:pPr eaLnBrk="1" hangingPunct="1"/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pic>
        <p:nvPicPr>
          <p:cNvPr id="7" name="图片 6" descr="变量编辑器窗口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1750" y="3500438"/>
            <a:ext cx="3886200" cy="30632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857364"/>
            <a:ext cx="8104216" cy="2928958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进入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文件编辑器的方法如下：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命令窗口直接键入命令：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，打开编辑器编辑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Untitled.m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文件。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使用命令窗口中的菜单或工具条上的快捷工具按钮。</a:t>
            </a:r>
          </a:p>
          <a:p>
            <a:pPr eaLnBrk="1" hangingPunct="1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文件编辑器窗口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是标准的windows 风格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eaLnBrk="1" hangingPunct="1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既可以完成基本的编辑操作，还可以对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文件进行调试。</a:t>
            </a:r>
          </a:p>
          <a:p>
            <a:pPr eaLnBrk="1" hangingPunct="1">
              <a:spcBef>
                <a:spcPct val="30000"/>
              </a:spcBef>
            </a:pPr>
            <a:endParaRPr lang="en-US" altLang="zh-CN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39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1472" y="500042"/>
            <a:ext cx="8243887" cy="68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Times New Roman" pitchFamily="18" charset="0"/>
              </a:rPr>
              <a:t>1.2.6 M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文件编辑器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Times New Roman" pitchFamily="18" charset="0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Times New Roman" pitchFamily="18" charset="0"/>
              </a:rPr>
              <a:t>Editor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Times New Roman" pitchFamily="18" charset="0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642910" y="1357298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30000"/>
              </a:spcBef>
              <a:buClr>
                <a:srgbClr val="FFFF00"/>
              </a:buClr>
            </a:pPr>
            <a:r>
              <a:rPr lang="en-US" altLang="zh-CN" sz="2400" b="1" dirty="0"/>
              <a:t>MATLAB</a:t>
            </a:r>
            <a:r>
              <a:rPr lang="zh-CN" altLang="en-US" sz="2400" b="1" dirty="0"/>
              <a:t>通过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文件编辑器来创建、编辑和调试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文件。</a:t>
            </a:r>
          </a:p>
        </p:txBody>
      </p:sp>
      <p:pic>
        <p:nvPicPr>
          <p:cNvPr id="9" name="图片 8" descr="M文件编辑器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0212" y="4572008"/>
            <a:ext cx="5743575" cy="22860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9470" y="1491506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b="1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）课程性质 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541338" y="188913"/>
            <a:ext cx="79914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课程的定位和性质</a:t>
            </a:r>
            <a:endParaRPr lang="zh-CN" altLang="en-US" sz="44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9592" y="2276872"/>
            <a:ext cx="79208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indent="-432000" algn="just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是一门十分重要的计算机程序语言课</a:t>
            </a:r>
            <a:endParaRPr lang="en-US" altLang="zh-CN" sz="3000" b="1" dirty="0">
              <a:latin typeface="楷体" pitchFamily="49" charset="-122"/>
              <a:ea typeface="楷体" pitchFamily="49" charset="-122"/>
            </a:endParaRPr>
          </a:p>
          <a:p>
            <a:pPr marL="432000" indent="-432000" algn="just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不必具备其他程序语言的基础和知识</a:t>
            </a:r>
            <a:endParaRPr lang="en-US" altLang="zh-CN" sz="3000" b="1" dirty="0">
              <a:latin typeface="楷体" pitchFamily="49" charset="-122"/>
              <a:ea typeface="楷体" pitchFamily="49" charset="-122"/>
            </a:endParaRPr>
          </a:p>
          <a:p>
            <a:pPr marL="432000" indent="-432000" algn="just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必须进行大量的上机练习和实际操作</a:t>
            </a:r>
            <a:endParaRPr lang="en-US" altLang="zh-CN" sz="3000" b="1" dirty="0">
              <a:latin typeface="楷体" pitchFamily="49" charset="-122"/>
              <a:ea typeface="楷体" pitchFamily="49" charset="-122"/>
            </a:endParaRPr>
          </a:p>
          <a:p>
            <a:pPr marL="432000" indent="-432000" algn="just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具有非常强大而广泛的实际工程应用</a:t>
            </a:r>
            <a:endParaRPr lang="en-US" altLang="zh-CN" sz="3000" b="1" dirty="0">
              <a:latin typeface="楷体" pitchFamily="49" charset="-122"/>
              <a:ea typeface="楷体" pitchFamily="49" charset="-122"/>
            </a:endParaRPr>
          </a:p>
          <a:p>
            <a:pPr marL="432000" indent="-432000" algn="just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是后续专业课程进行系统仿真的工具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48" y="0"/>
            <a:ext cx="1523984" cy="838200"/>
          </a:xfr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前  言 </a:t>
            </a:r>
          </a:p>
        </p:txBody>
      </p:sp>
      <p:pic>
        <p:nvPicPr>
          <p:cNvPr id="8" name="图片 7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85748"/>
            <a:ext cx="7488237" cy="97155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1.3</a:t>
            </a:r>
            <a:r>
              <a:rPr lang="en-US" altLang="zh-CN" sz="3600" b="1" dirty="0"/>
              <a:t>	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命令窗口的主要操作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1042988" y="18446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/>
              <a:t>命令窗口显示方式的操作</a:t>
            </a:r>
            <a:endParaRPr lang="zh-CN" altLang="en-US" sz="2800" b="1" dirty="0"/>
          </a:p>
          <a:p>
            <a:pPr marL="342900" indent="-342900" algn="just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/>
              <a:t>数值计算结果的显示格式</a:t>
            </a:r>
            <a:endParaRPr lang="zh-CN" altLang="en-US" sz="3200" b="1" dirty="0"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/>
              <a:t>指令行中的标点符号</a:t>
            </a:r>
            <a:endParaRPr lang="zh-CN" altLang="en-US" sz="3200" b="1" dirty="0"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/>
              <a:t>命令窗口中指令行的编辑</a:t>
            </a:r>
          </a:p>
          <a:p>
            <a:pPr marL="342900" indent="-342900" algn="just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 dirty="0"/>
              <a:t>命令窗口的通用命令</a:t>
            </a:r>
          </a:p>
        </p:txBody>
      </p:sp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14290"/>
            <a:ext cx="7772400" cy="78581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华文行楷" pitchFamily="2" charset="-122"/>
                <a:ea typeface="华文行楷" pitchFamily="2" charset="-122"/>
              </a:rPr>
              <a:t>命令窗口显示方式的操作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14423"/>
            <a:ext cx="8424862" cy="1357321"/>
          </a:xfrm>
        </p:spPr>
        <p:txBody>
          <a:bodyPr/>
          <a:lstStyle/>
          <a:p>
            <a:pPr lvl="1" algn="just" eaLnBrk="1" hangingPunct="1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zh-CN" altLang="en-US" sz="2800" b="1" dirty="0"/>
              <a:t>显示方式的设置</a:t>
            </a:r>
          </a:p>
          <a:p>
            <a:pPr lvl="2" algn="just" eaLnBrk="1" hangingPunct="1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b="1" dirty="0"/>
              <a:t>对命令窗口的字体风格、大小、颜色和数值计算结果格式进行设置。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41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2122" y="2549866"/>
            <a:ext cx="5775960" cy="423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 bldLvl="3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6614" y="276372"/>
            <a:ext cx="6105538" cy="828698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华文行楷" pitchFamily="2" charset="-122"/>
                <a:ea typeface="华文行楷" pitchFamily="2" charset="-122"/>
              </a:rPr>
              <a:t>数据格式与显示形式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8104216" cy="39465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既可用传统的十进制数表达数值，也可以用科学计数表达，用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代表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的指数形式，用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来代表虚数。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例如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1.5e5=150000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a=1+2i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内部数据格式只有一种，是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IEEE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浮点标准的双精度二进制（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位）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为了人机交互的友好性，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提供了多种数据输出显示格式。可用菜单选项或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format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命令来选择。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857224" y="5615006"/>
            <a:ext cx="66495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注</a:t>
            </a:r>
            <a:r>
              <a:rPr lang="zh-CN" altLang="en-US" sz="2400" b="1" dirty="0">
                <a:ea typeface="楷体_GB2312" pitchFamily="49" charset="-122"/>
              </a:rPr>
              <a:t>：数值的显示精度并不代表数值的存储精度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  <p:pic>
        <p:nvPicPr>
          <p:cNvPr id="5" name="图片 4" descr="Matlab简单图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716" name="Rectangle 148"/>
          <p:cNvSpPr>
            <a:spLocks noGrp="1" noChangeArrowheads="1"/>
          </p:cNvSpPr>
          <p:nvPr>
            <p:ph type="title"/>
          </p:nvPr>
        </p:nvSpPr>
        <p:spPr>
          <a:xfrm>
            <a:off x="642910" y="428604"/>
            <a:ext cx="77724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latin typeface="华文行楷" pitchFamily="2" charset="-122"/>
                <a:ea typeface="华文行楷" pitchFamily="2" charset="-122"/>
              </a:rPr>
              <a:t>数值计算结果的显示格式</a:t>
            </a:r>
            <a:br>
              <a:rPr lang="zh-CN" altLang="en-US" sz="1600" b="1" dirty="0">
                <a:latin typeface="华文行楷" pitchFamily="2" charset="-122"/>
                <a:ea typeface="华文行楷" pitchFamily="2" charset="-122"/>
              </a:rPr>
            </a:br>
            <a:endParaRPr lang="zh-CN" altLang="en-US" sz="1600" b="1" dirty="0"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621719" name="Group 151"/>
          <p:cNvGraphicFramePr>
            <a:graphicFrameLocks noGrp="1"/>
          </p:cNvGraphicFramePr>
          <p:nvPr>
            <p:ph type="tbl" idx="1"/>
          </p:nvPr>
        </p:nvGraphicFramePr>
        <p:xfrm>
          <a:off x="684213" y="2132856"/>
          <a:ext cx="7772400" cy="4309491"/>
        </p:xfrm>
        <a:graphic>
          <a:graphicData uri="http://schemas.openxmlformats.org/drawingml/2006/table">
            <a:tbl>
              <a:tblPr/>
              <a:tblGrid>
                <a:gridCol w="21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5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Matlab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命令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π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显示形式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  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format short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默认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3.1416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四位小数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format 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3.141592653589793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位十进制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format short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3.1416e+000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位十进制数加指数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format long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3.141592653589793e+000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位十进制数加指数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format hex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400921fb54442d18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位十六进制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format bank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两位小数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format 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正、负或零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format rat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355/113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分数近似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4348" y="1412776"/>
            <a:ext cx="2775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/>
              <a:t>format </a:t>
            </a:r>
            <a:r>
              <a:rPr lang="zh-CN" altLang="en-US" sz="2800" b="1" dirty="0"/>
              <a:t>格式描述</a:t>
            </a:r>
          </a:p>
        </p:txBody>
      </p:sp>
      <p:sp>
        <p:nvSpPr>
          <p:cNvPr id="7" name="灯片编号占位符 4"/>
          <p:cNvSpPr txBox="1">
            <a:spLocks/>
          </p:cNvSpPr>
          <p:nvPr/>
        </p:nvSpPr>
        <p:spPr>
          <a:xfrm>
            <a:off x="6796118" y="6429396"/>
            <a:ext cx="2133600" cy="292079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E12D7E-7D74-4D7A-BB79-3CB06E0003F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28604"/>
            <a:ext cx="7772400" cy="97155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华文行楷" pitchFamily="2" charset="-122"/>
                <a:ea typeface="华文行楷" pitchFamily="2" charset="-122"/>
              </a:rPr>
              <a:t>常见标点</a:t>
            </a:r>
            <a:r>
              <a:rPr lang="zh-CN" altLang="zh-CN" sz="4000" b="1" dirty="0">
                <a:latin typeface="华文行楷" pitchFamily="2" charset="-122"/>
                <a:ea typeface="华文行楷" pitchFamily="2" charset="-122"/>
              </a:rPr>
              <a:t>符号的作用</a:t>
            </a:r>
            <a:endParaRPr lang="zh-CN" altLang="en-US" sz="40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39852"/>
            <a:ext cx="8175654" cy="523242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半角逗号“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”和半角分号“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”都可用来分隔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的指令或变量。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允许一行内出现多条指令。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的指令（函数）后使用半角分号“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”，它的作用是用来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避免在命令窗口显示程序运行的中间结果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对于较长的命令行，可用符号“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”来表示换行继续写入命令。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冒号“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” （一个重要的操作符）的作用：</a:t>
            </a:r>
          </a:p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用于生成默认间隔为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的等间隔向量；</a:t>
            </a:r>
          </a:p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用于选出矩阵指定行、列及元素；</a:t>
            </a:r>
          </a:p>
          <a:p>
            <a:pPr lvl="1" eaLnBrk="1" hangingPunct="1">
              <a:spcBef>
                <a:spcPct val="3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用于循环语句。</a:t>
            </a:r>
            <a:endParaRPr lang="zh-CN" altLang="en-US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15888"/>
            <a:ext cx="5400675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指令行中的标点符号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466712"/>
            <a:ext cx="2133600" cy="365125"/>
          </a:xfrm>
        </p:spPr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45</a:t>
            </a:fld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617551" name="Group 79"/>
          <p:cNvGraphicFramePr>
            <a:graphicFrameLocks noGrp="1"/>
          </p:cNvGraphicFramePr>
          <p:nvPr/>
        </p:nvGraphicFramePr>
        <p:xfrm>
          <a:off x="71438" y="763588"/>
          <a:ext cx="9001156" cy="5790244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      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标    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作                                  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（为机器辨认）用作输入量与输入量之间的分隔符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逗号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用作要显示计算结果的指令与其后指令的分隔；用作输入量与输入量之间的分隔符；用作数组元素分隔符号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黑点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用作数值表示中的小数点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3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用作不显示计算结果指令的“结尾”标志；用作不显示计算结果指令与其后指令的分隔；用作数组的行间分隔符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冒号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用以生成一维数组；用作单下标援引时，表示全部元素构成的长列；用作多下标援引时，表示该维上的全部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注释号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由它“启首”后的所有物理行部分被看作非执行的注释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单引号对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 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字符串记述符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圆括号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指定运算优先等级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方括号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 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用于输入数组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花括号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构成单元数组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下连符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_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（为使人易读）用作一个变量、函数或文件名中的连字符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续行号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把其下的物理行看作该行的“逻辑”继续，以构成一个较长的完整指令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“At”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@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放在函数名前，形成函数句柄；放在目录名前，形成用户对象类目录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【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注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】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为保证指令正确执行，以上符号一定要在英文状态下输入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928669"/>
            <a:ext cx="8572560" cy="835043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例</a:t>
            </a:r>
            <a:r>
              <a:rPr lang="en-US" altLang="zh-CN" sz="3600" b="1" dirty="0"/>
              <a:t>.    </a:t>
            </a:r>
            <a:r>
              <a:rPr lang="zh-CN" altLang="en-US" sz="3600" b="1" dirty="0"/>
              <a:t>输入以下命令，看其显示结果 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2428867"/>
            <a:ext cx="7772400" cy="353060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a=10*2; b=a+5, c=a*b; d=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c+a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A=[1 2 3;4 5 6;7 8 9]</a:t>
            </a:r>
          </a:p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B=[1,2 3</a:t>
            </a:r>
          </a:p>
          <a:p>
            <a:pPr lvl="2" eaLnBrk="1" hangingPunct="1">
              <a:buFontTx/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4,5,6</a:t>
            </a:r>
          </a:p>
          <a:p>
            <a:pPr lvl="2" eaLnBrk="1" hangingPunct="1">
              <a:buFontTx/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7 8 9]</a:t>
            </a:r>
          </a:p>
          <a:p>
            <a:pPr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C=[1;2;3]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46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94596"/>
            <a:ext cx="5791200" cy="8382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华文行楷" pitchFamily="2" charset="-122"/>
                <a:ea typeface="华文行楷" pitchFamily="2" charset="-122"/>
              </a:rPr>
              <a:t>命令窗口中指令行的编辑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08050"/>
            <a:ext cx="7772400" cy="877876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为方便操作，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允许用户对已经输入的指令进行回调、编辑和重运行。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47</a:t>
            </a:fld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619565" name="Group 45"/>
          <p:cNvGraphicFramePr>
            <a:graphicFrameLocks noGrp="1"/>
          </p:cNvGraphicFramePr>
          <p:nvPr/>
        </p:nvGraphicFramePr>
        <p:xfrm>
          <a:off x="1042988" y="2111714"/>
          <a:ext cx="6629400" cy="4389120"/>
        </p:xfrm>
        <a:graphic>
          <a:graphicData uri="http://schemas.openxmlformats.org/drawingml/2006/table">
            <a:tbl>
              <a:tblPr/>
              <a:tblGrid>
                <a:gridCol w="162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键     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作                               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前寻式调回已输入过的指令行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后寻式调回已输入过的指令行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在当前行中左移光标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在当前行中右移光标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PageUp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前寻式翻阅当前窗中的内容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PageDown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后寻式翻阅当前窗中的内容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使光标移到当前行的首端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使光标移到当前行的尾端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删去光标右边的字符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删去光标左边的字符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清除当前行的全部内容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图片 4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02951"/>
            <a:ext cx="5867400" cy="785813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华文行楷" pitchFamily="2" charset="-122"/>
                <a:ea typeface="华文行楷" pitchFamily="2" charset="-122"/>
              </a:rPr>
              <a:t>命令窗口的常用控制指令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20610" name="Group 66"/>
          <p:cNvGraphicFramePr>
            <a:graphicFrameLocks noGrp="1"/>
          </p:cNvGraphicFramePr>
          <p:nvPr/>
        </p:nvGraphicFramePr>
        <p:xfrm>
          <a:off x="1116013" y="1010578"/>
          <a:ext cx="7170763" cy="5553320"/>
        </p:xfrm>
        <a:graphic>
          <a:graphicData uri="http://schemas.openxmlformats.org/drawingml/2006/table">
            <a:tbl>
              <a:tblPr/>
              <a:tblGrid>
                <a:gridCol w="205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  令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含    义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cd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设置当前工作目录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clf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清除图形窗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clc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清除指令窗中显示内容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clear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清除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MATLAB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工作空间中保存的变量和函数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dir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列出指定目录下的文件和子目录清单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edit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打开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文件编辑器，编辑程序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exit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关闭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退出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MATLAB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quit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关闭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退出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MATLAB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more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使其后的显示内容分页进行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type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显示指定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文件的内容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which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指出其后文件所在的目录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！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运行外部程序，如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!dir; !calc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（计算器）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587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1.4  MATLAB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文件格式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351837" cy="5449908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程序文件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程序文件即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文件（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M-File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），其文件的扩展名为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图形文件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图形文件（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）的扩展名为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.fig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模型文件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模型文件（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）扩展名为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mdl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，可以在“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File”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菜单中创建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时生成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mdl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文件。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数据文件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数据文件即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MAT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文件，其文件的扩展名为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.mat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342000" indent="-342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可执行文件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342000" indent="-342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可执行文件即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MEX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文件，其文件的扩展名为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mex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342000" indent="-342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项目文件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342000" indent="-3420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None/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项目文件的扩展名为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prj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49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1338" y="188913"/>
            <a:ext cx="79914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课程的教学目标</a:t>
            </a:r>
            <a:endParaRPr lang="zh-CN" altLang="en-US" sz="44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Rectangle 16"/>
          <p:cNvSpPr/>
          <p:nvPr/>
        </p:nvSpPr>
        <p:spPr>
          <a:xfrm>
            <a:off x="611560" y="1805329"/>
            <a:ext cx="792088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indent="-432000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了解并掌握计算机仿真的基本概念、基本原理与实现方法；</a:t>
            </a:r>
            <a:endParaRPr lang="en-US" altLang="zh-CN" sz="3000" b="1" dirty="0">
              <a:latin typeface="楷体" pitchFamily="49" charset="-122"/>
              <a:ea typeface="楷体" pitchFamily="49" charset="-122"/>
            </a:endParaRPr>
          </a:p>
          <a:p>
            <a:pPr marL="432000" indent="-432000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掌握</a:t>
            </a:r>
            <a:r>
              <a:rPr lang="en-US" altLang="zh-CN" sz="3000" b="1" dirty="0">
                <a:ea typeface="楷体" pitchFamily="49" charset="-122"/>
                <a:cs typeface="Times New Roman" pitchFamily="18" charset="0"/>
              </a:rPr>
              <a:t>MATLAB</a:t>
            </a: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语言的基本指令与编程方法；</a:t>
            </a:r>
            <a:endParaRPr lang="en-US" altLang="zh-CN" sz="3000" b="1" dirty="0">
              <a:latin typeface="楷体" pitchFamily="49" charset="-122"/>
              <a:ea typeface="楷体" pitchFamily="49" charset="-122"/>
            </a:endParaRPr>
          </a:p>
          <a:p>
            <a:pPr marL="432000" indent="-432000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掌握</a:t>
            </a:r>
            <a:r>
              <a:rPr lang="en-US" altLang="zh-CN" sz="3000" b="1" dirty="0">
                <a:ea typeface="楷体" pitchFamily="49" charset="-122"/>
                <a:cs typeface="Times New Roman" pitchFamily="18" charset="0"/>
              </a:rPr>
              <a:t>MATLAB</a:t>
            </a: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的数值运算、符号运算、图形绘制的方法与步骤；</a:t>
            </a:r>
            <a:endParaRPr lang="en-US" altLang="zh-CN" sz="3000" b="1" dirty="0">
              <a:latin typeface="楷体" pitchFamily="49" charset="-122"/>
              <a:ea typeface="楷体" pitchFamily="49" charset="-122"/>
            </a:endParaRPr>
          </a:p>
          <a:p>
            <a:pPr marL="432000" indent="-432000" algn="just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掌握</a:t>
            </a:r>
            <a:r>
              <a:rPr lang="en-US" altLang="zh-CN" sz="3000" b="1" dirty="0" err="1">
                <a:ea typeface="楷体" pitchFamily="49" charset="-122"/>
                <a:cs typeface="Times New Roman" pitchFamily="18" charset="0"/>
              </a:rPr>
              <a:t>Simulink</a:t>
            </a:r>
            <a:r>
              <a:rPr lang="zh-CN" altLang="en-US" sz="3000" b="1" dirty="0">
                <a:latin typeface="楷体" pitchFamily="49" charset="-122"/>
                <a:ea typeface="楷体" pitchFamily="49" charset="-122"/>
              </a:rPr>
              <a:t>仿真的流程及操作方法，为后续专业课程的学习及工程应用打下基础。</a:t>
            </a:r>
            <a:endParaRPr lang="en-US" altLang="zh-CN" sz="3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20048" y="0"/>
            <a:ext cx="1523984" cy="8382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前  言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pic>
        <p:nvPicPr>
          <p:cNvPr id="7" name="图片 6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1268760"/>
            <a:ext cx="7772400" cy="648072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1.5.1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使用帮助浏览器</a:t>
            </a:r>
            <a:endParaRPr lang="zh-CN" altLang="en-US" sz="3600" b="1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41089" y="2132335"/>
            <a:ext cx="8207375" cy="936625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帮助主题（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）、索引（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 、搜索（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）和演示（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Demos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）四个面板来查找帮助信息：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50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4213" y="404664"/>
            <a:ext cx="7772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Times New Roman" pitchFamily="18" charset="0"/>
              </a:rPr>
              <a:t>1.5  MATLAB</a:t>
            </a:r>
            <a:r>
              <a:rPr kumimoji="0" lang="zh-CN" altLang="en-US" sz="4000" b="1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帮助系统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行楷" pitchFamily="2" charset="-122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95536" y="3283793"/>
            <a:ext cx="82073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400" b="1" dirty="0"/>
              <a:t>Contents</a:t>
            </a:r>
            <a:r>
              <a:rPr lang="zh-CN" altLang="en-US" sz="2400" b="1" dirty="0"/>
              <a:t>面板为可展开的树形结构，向用户提供全方位系统帮助的向导图</a:t>
            </a:r>
            <a:r>
              <a:rPr lang="en-US" altLang="zh-CN" sz="2400" b="1" dirty="0"/>
              <a:t>;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400" b="1" dirty="0"/>
              <a:t>Index</a:t>
            </a:r>
            <a:r>
              <a:rPr lang="zh-CN" altLang="en-US" sz="2400" b="1" dirty="0"/>
              <a:t>面板是</a:t>
            </a:r>
            <a:r>
              <a:rPr lang="en-US" altLang="zh-CN" sz="2400" b="1" dirty="0"/>
              <a:t>MATLAB</a:t>
            </a:r>
            <a:r>
              <a:rPr lang="zh-CN" altLang="en-US" sz="2400" b="1" dirty="0"/>
              <a:t>提供的术语索引表，可以查找命令、函数和专用术语等。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400" b="1" dirty="0"/>
              <a:t>Search</a:t>
            </a:r>
            <a:r>
              <a:rPr lang="zh-CN" altLang="en-US" sz="2400" b="1" dirty="0"/>
              <a:t>面板是通过关键词来查找全文中与之匹配的章节条目。</a:t>
            </a:r>
            <a:r>
              <a:rPr lang="en-US" altLang="zh-CN" sz="2400" b="1" dirty="0"/>
              <a:t>Search</a:t>
            </a:r>
            <a:r>
              <a:rPr lang="zh-CN" altLang="en-US" sz="2400" b="1" dirty="0"/>
              <a:t>的搜索范围是在整个</a:t>
            </a:r>
            <a:r>
              <a:rPr lang="en-US" altLang="zh-CN" sz="2400" b="1" dirty="0"/>
              <a:t>HTML</a:t>
            </a:r>
            <a:r>
              <a:rPr lang="zh-CN" altLang="en-US" sz="2400" b="1" dirty="0"/>
              <a:t>文件中进行的，因此其覆盖面更宽。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400" b="1" dirty="0"/>
              <a:t>Demos</a:t>
            </a:r>
            <a:r>
              <a:rPr lang="zh-CN" altLang="en-US" sz="2400" b="1" dirty="0"/>
              <a:t>面板为</a:t>
            </a:r>
            <a:r>
              <a:rPr lang="en-US" altLang="zh-CN" sz="2400" b="1" dirty="0"/>
              <a:t>MATLAB</a:t>
            </a:r>
            <a:r>
              <a:rPr lang="zh-CN" altLang="en-US" sz="2400" b="1" dirty="0"/>
              <a:t>提供了</a:t>
            </a:r>
            <a:r>
              <a:rPr lang="en-US" altLang="zh-CN" sz="2400" b="1" dirty="0"/>
              <a:t>Demo</a:t>
            </a:r>
            <a:r>
              <a:rPr lang="zh-CN" altLang="en-US" sz="2400" b="1" dirty="0"/>
              <a:t>演示。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2656"/>
            <a:ext cx="7772400" cy="63889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/>
              <a:t>使用帮助浏览器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  <p:pic>
        <p:nvPicPr>
          <p:cNvPr id="5" name="图片 4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pic>
        <p:nvPicPr>
          <p:cNvPr id="8" name="Picture 7" descr="Help帮助系统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126762"/>
            <a:ext cx="8057198" cy="5542598"/>
          </a:xfrm>
          <a:prstGeom prst="rect">
            <a:avLst/>
          </a:prstGeom>
        </p:spPr>
      </p:pic>
      <p:sp>
        <p:nvSpPr>
          <p:cNvPr id="7" name="灯片编号占位符 4"/>
          <p:cNvSpPr txBox="1">
            <a:spLocks/>
          </p:cNvSpPr>
          <p:nvPr/>
        </p:nvSpPr>
        <p:spPr>
          <a:xfrm>
            <a:off x="6796118" y="6429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E12D7E-7D74-4D7A-BB79-3CB06E0003F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556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/>
              <a:t>1</a:t>
            </a:r>
            <a:r>
              <a:rPr lang="zh-CN" altLang="en-US" sz="3200" b="1"/>
              <a:t>、</a:t>
            </a:r>
            <a:r>
              <a:rPr lang="en-US" altLang="zh-CN" sz="3200" b="1"/>
              <a:t>help  </a:t>
            </a:r>
            <a:r>
              <a:rPr lang="zh-CN" altLang="en-US" sz="3200" b="1"/>
              <a:t>（帮助）</a:t>
            </a:r>
          </a:p>
        </p:txBody>
      </p:sp>
      <p:sp>
        <p:nvSpPr>
          <p:cNvPr id="638980" name="Text Box 4"/>
          <p:cNvSpPr txBox="1">
            <a:spLocks noChangeArrowheads="1"/>
          </p:cNvSpPr>
          <p:nvPr/>
        </p:nvSpPr>
        <p:spPr bwMode="auto">
          <a:xfrm>
            <a:off x="900113" y="1412875"/>
            <a:ext cx="8077200" cy="5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/>
              <a:t>&gt;&gt;</a:t>
            </a:r>
            <a:r>
              <a:rPr lang="en-US" altLang="zh-CN" sz="2800" b="1" dirty="0">
                <a:solidFill>
                  <a:srgbClr val="0000FF"/>
                </a:solidFill>
              </a:rPr>
              <a:t>help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（显示已安装的函数库和工具箱 ）</a:t>
            </a:r>
          </a:p>
        </p:txBody>
      </p:sp>
      <p:sp>
        <p:nvSpPr>
          <p:cNvPr id="638981" name="Text Box 5"/>
          <p:cNvSpPr txBox="1">
            <a:spLocks noChangeArrowheads="1"/>
          </p:cNvSpPr>
          <p:nvPr/>
        </p:nvSpPr>
        <p:spPr bwMode="auto">
          <a:xfrm>
            <a:off x="899592" y="1988840"/>
            <a:ext cx="7681913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/>
              <a:t>&gt;&gt;</a:t>
            </a:r>
            <a:r>
              <a:rPr lang="en-US" altLang="zh-CN" sz="2800" b="1" dirty="0">
                <a:solidFill>
                  <a:srgbClr val="0000FF"/>
                </a:solidFill>
              </a:rPr>
              <a:t>help</a:t>
            </a:r>
            <a:r>
              <a:rPr lang="en-US" altLang="zh-CN" sz="2800" b="1" dirty="0"/>
              <a:t>  </a:t>
            </a:r>
            <a:r>
              <a:rPr lang="zh-CN" altLang="en-US" sz="2800" b="1" u="sng" dirty="0"/>
              <a:t>子目录名</a:t>
            </a:r>
            <a:r>
              <a:rPr lang="en-US" altLang="zh-CN" sz="2800" b="1" u="sng" dirty="0"/>
              <a:t>/</a:t>
            </a:r>
            <a:r>
              <a:rPr lang="zh-CN" altLang="en-US" sz="2800" b="1" u="sng" dirty="0"/>
              <a:t>库名</a:t>
            </a:r>
            <a:r>
              <a:rPr lang="en-US" altLang="zh-CN" sz="2800" b="1" u="sng" dirty="0"/>
              <a:t>/</a:t>
            </a:r>
            <a:r>
              <a:rPr lang="zh-CN" altLang="en-US" sz="2800" b="1" u="sng" dirty="0"/>
              <a:t>工具箱</a:t>
            </a:r>
            <a:endParaRPr lang="zh-CN" altLang="en-US" sz="2800" b="1" dirty="0"/>
          </a:p>
          <a:p>
            <a:pPr>
              <a:lnSpc>
                <a:spcPct val="130000"/>
              </a:lnSpc>
            </a:pPr>
            <a:r>
              <a:rPr lang="zh-CN" altLang="en-US" sz="2800" b="1" dirty="0"/>
              <a:t>  如：</a:t>
            </a:r>
            <a:r>
              <a:rPr lang="en-US" altLang="zh-CN" sz="2800" b="1" dirty="0"/>
              <a:t>help general  %</a:t>
            </a:r>
            <a:r>
              <a:rPr lang="zh-CN" altLang="en-US" sz="2800" dirty="0"/>
              <a:t>显示基本命令信息</a:t>
            </a:r>
            <a:endParaRPr lang="zh-CN" altLang="en-US" sz="2800" b="1" dirty="0"/>
          </a:p>
          <a:p>
            <a:pPr>
              <a:lnSpc>
                <a:spcPct val="130000"/>
              </a:lnSpc>
            </a:pPr>
            <a:r>
              <a:rPr lang="zh-CN" altLang="en-US" sz="2800" b="1" dirty="0"/>
              <a:t>         </a:t>
            </a:r>
            <a:r>
              <a:rPr lang="zh-CN" altLang="en-US" sz="2000" b="1" dirty="0"/>
              <a:t>  </a:t>
            </a:r>
            <a:r>
              <a:rPr lang="en-US" altLang="zh-CN" sz="2800" b="1" dirty="0"/>
              <a:t>help </a:t>
            </a:r>
            <a:r>
              <a:rPr lang="en-US" altLang="zh-CN" sz="2800" b="1" dirty="0" err="1"/>
              <a:t>elfun</a:t>
            </a:r>
            <a:r>
              <a:rPr lang="en-US" altLang="zh-CN" sz="2800" b="1" dirty="0"/>
              <a:t>      %</a:t>
            </a:r>
            <a:r>
              <a:rPr lang="zh-CN" altLang="en-US" sz="2800" dirty="0"/>
              <a:t>显示基本函数信息</a:t>
            </a:r>
            <a:endParaRPr lang="en-US" altLang="zh-CN" sz="2800" b="1" dirty="0"/>
          </a:p>
        </p:txBody>
      </p:sp>
      <p:sp>
        <p:nvSpPr>
          <p:cNvPr id="638982" name="Text Box 6"/>
          <p:cNvSpPr txBox="1">
            <a:spLocks noChangeArrowheads="1"/>
          </p:cNvSpPr>
          <p:nvPr/>
        </p:nvSpPr>
        <p:spPr bwMode="auto">
          <a:xfrm>
            <a:off x="895436" y="3725873"/>
            <a:ext cx="7010400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/>
              <a:t>&gt;&gt;</a:t>
            </a:r>
            <a:r>
              <a:rPr lang="en-US" altLang="zh-CN" sz="2800" b="1" dirty="0">
                <a:solidFill>
                  <a:srgbClr val="0000FF"/>
                </a:solidFill>
              </a:rPr>
              <a:t>help</a:t>
            </a:r>
            <a:r>
              <a:rPr lang="en-US" altLang="zh-CN" sz="2800" b="1" dirty="0"/>
              <a:t>  </a:t>
            </a:r>
            <a:r>
              <a:rPr lang="zh-CN" altLang="en-US" sz="2800" b="1" u="sng" dirty="0"/>
              <a:t>函数名</a:t>
            </a:r>
            <a:r>
              <a:rPr lang="zh-CN" altLang="en-US" sz="2800" dirty="0"/>
              <a:t>     显示具体函数的帮助信息</a:t>
            </a:r>
            <a:endParaRPr lang="zh-CN" altLang="en-US" sz="2800" b="1" dirty="0"/>
          </a:p>
          <a:p>
            <a:pPr>
              <a:lnSpc>
                <a:spcPct val="130000"/>
              </a:lnSpc>
            </a:pPr>
            <a:r>
              <a:rPr lang="zh-CN" altLang="en-US" sz="2800" b="1" dirty="0"/>
              <a:t>  如：</a:t>
            </a:r>
            <a:r>
              <a:rPr lang="en-US" altLang="zh-CN" sz="2800" b="1" dirty="0"/>
              <a:t>help sin </a:t>
            </a:r>
          </a:p>
        </p:txBody>
      </p:sp>
      <p:sp>
        <p:nvSpPr>
          <p:cNvPr id="638983" name="Rectangle 7"/>
          <p:cNvSpPr>
            <a:spLocks noChangeArrowheads="1"/>
          </p:cNvSpPr>
          <p:nvPr/>
        </p:nvSpPr>
        <p:spPr bwMode="auto">
          <a:xfrm>
            <a:off x="611188" y="5084763"/>
            <a:ext cx="83195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注意：命令窗口显示的</a:t>
            </a:r>
            <a:r>
              <a:rPr lang="en-US" altLang="zh-CN" sz="2400" b="1" dirty="0"/>
              <a:t>MATLAB</a:t>
            </a:r>
            <a:r>
              <a:rPr lang="zh-CN" altLang="en-US" sz="2400" b="1" dirty="0"/>
              <a:t>帮助信息中，是用大写字母</a:t>
            </a:r>
          </a:p>
          <a:p>
            <a:r>
              <a:rPr lang="zh-CN" altLang="en-US" sz="2400" b="1" dirty="0"/>
              <a:t>来突出函数名的，但在使用这些函数时，应该用</a:t>
            </a:r>
            <a:r>
              <a:rPr lang="zh-CN" altLang="en-US" sz="2400" b="1" dirty="0">
                <a:solidFill>
                  <a:srgbClr val="0000FF"/>
                </a:solidFill>
              </a:rPr>
              <a:t>小写字母</a:t>
            </a:r>
            <a:r>
              <a:rPr lang="zh-CN" altLang="en-US" sz="2400" dirty="0"/>
              <a:t>。</a:t>
            </a:r>
          </a:p>
        </p:txBody>
      </p:sp>
      <p:pic>
        <p:nvPicPr>
          <p:cNvPr id="8" name="图片 7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52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9552" y="116632"/>
            <a:ext cx="77724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" bIns="0" numCol="1" anchor="b" anchorCtr="0" compatLnSpc="1">
            <a:prstTxWarp prst="textNoShape">
              <a:avLst/>
            </a:prstTxWarp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1.5.2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使用帮助命令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0" grpId="0" autoUpdateAnimBg="0"/>
      <p:bldP spid="638981" grpId="0" autoUpdateAnimBg="0"/>
      <p:bldP spid="638982" grpId="0" autoUpdateAnimBg="0"/>
      <p:bldP spid="63898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9994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/>
              <a:t>使用帮助命令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38265"/>
            <a:ext cx="8062912" cy="1947859"/>
          </a:xfrm>
        </p:spPr>
        <p:txBody>
          <a:bodyPr>
            <a:normAutofit fontScale="92500"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lookfor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b="1" u="sng" dirty="0">
                <a:latin typeface="Times New Roman" pitchFamily="18" charset="0"/>
                <a:cs typeface="Times New Roman" pitchFamily="18" charset="0"/>
              </a:rPr>
              <a:t>关键字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（查找）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lookfor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命令是在所有的帮助条目中搜索关键字，常用来查找具有某种功能而不知道准确名字的命令。</a:t>
            </a:r>
          </a:p>
          <a:p>
            <a:pPr lvl="1" eaLnBrk="1" hangingPunct="1"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如：</a:t>
            </a:r>
            <a:r>
              <a:rPr lang="en-US" altLang="zh-CN" sz="2600" b="1" dirty="0" err="1">
                <a:latin typeface="Times New Roman" pitchFamily="18" charset="0"/>
                <a:cs typeface="Times New Roman" pitchFamily="18" charset="0"/>
              </a:rPr>
              <a:t>lookfor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sound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53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2116" y="3714752"/>
            <a:ext cx="8062912" cy="232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l"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打开帮助窗口命令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9763" marR="0" lvl="1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helpwin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: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打开帮助窗口</a:t>
            </a:r>
          </a:p>
          <a:p>
            <a:pPr marL="639763" marR="0" lvl="1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helpdesk: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打开帮助桌面</a:t>
            </a:r>
          </a:p>
          <a:p>
            <a:pPr marL="639763" marR="0" lvl="1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demo: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打开演示窗口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064500" cy="368935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buFontTx/>
              <a:buNone/>
            </a:pPr>
            <a:r>
              <a:rPr lang="zh-CN" altLang="en-US" b="1" dirty="0"/>
              <a:t>可以通过以下方式打开联机演示系统。</a:t>
            </a:r>
          </a:p>
          <a:p>
            <a:pPr marL="432000" indent="-432000" algn="just" eaLnBrk="1" hangingPunct="1">
              <a:lnSpc>
                <a:spcPct val="125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选择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主窗口菜单的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【Help】| Demos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选项；</a:t>
            </a:r>
          </a:p>
          <a:p>
            <a:pPr marL="432000" indent="-432000" algn="just" eaLnBrk="1" hangingPunct="1">
              <a:lnSpc>
                <a:spcPct val="125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在命令窗口输入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demos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432000" indent="-432000" algn="just" eaLnBrk="1" hangingPunct="1">
              <a:lnSpc>
                <a:spcPct val="125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直接在帮助页面上选择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Demos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页。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54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552" y="116632"/>
            <a:ext cx="77724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" bIns="0" numCol="1" anchor="b" anchorCtr="0" compatLnSpc="1">
            <a:prstTxWarp prst="textNoShape">
              <a:avLst/>
            </a:prstTxWarp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1.5.3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联机演示系统</a:t>
            </a:r>
            <a:r>
              <a:rPr kumimoji="0" lang="zh-CN" altLang="en-US" sz="3200" b="1" dirty="0">
                <a:ea typeface="+mj-ea"/>
                <a:cs typeface="Times New Roman" pitchFamily="18" charset="0"/>
              </a:rPr>
              <a:t>（</a:t>
            </a:r>
            <a:r>
              <a:rPr kumimoji="0" lang="en-US" altLang="zh-CN" sz="3200" b="1" dirty="0">
                <a:ea typeface="+mj-ea"/>
                <a:cs typeface="Times New Roman" pitchFamily="18" charset="0"/>
              </a:rPr>
              <a:t>Demos</a:t>
            </a:r>
            <a:r>
              <a:rPr kumimoji="0" lang="zh-CN" altLang="en-US" sz="3200" b="1" dirty="0">
                <a:ea typeface="+mj-ea"/>
                <a:cs typeface="Times New Roman" pitchFamily="18" charset="0"/>
              </a:rPr>
              <a:t>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95522" y="214290"/>
            <a:ext cx="3733800" cy="62391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effectLst/>
                <a:ea typeface="华文行楷" pitchFamily="2" charset="-122"/>
              </a:rPr>
              <a:t>内容回顾</a:t>
            </a:r>
            <a:endParaRPr lang="zh-CN" altLang="en-US" sz="4000" dirty="0">
              <a:effectLst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55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8373" name="Picture 7" descr="dow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1" y="912813"/>
            <a:ext cx="7864330" cy="6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Matlab简单图标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1037" y="0"/>
            <a:ext cx="842963" cy="7486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3568" y="1772816"/>
            <a:ext cx="7488832" cy="2584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3200" b="1" dirty="0">
                <a:cs typeface="Times New Roman" pitchFamily="18" charset="0"/>
              </a:rPr>
              <a:t>1</a:t>
            </a:r>
            <a:r>
              <a:rPr lang="zh-CN" altLang="en-US" sz="3200" b="1" dirty="0">
                <a:cs typeface="Times New Roman" pitchFamily="18" charset="0"/>
              </a:rPr>
              <a:t>、介绍了课程的特点、内容和安排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3200" b="1" dirty="0">
                <a:cs typeface="Times New Roman" pitchFamily="18" charset="0"/>
              </a:rPr>
              <a:t>2</a:t>
            </a:r>
            <a:r>
              <a:rPr lang="zh-CN" altLang="en-US" sz="3200" b="1" dirty="0">
                <a:cs typeface="Times New Roman" pitchFamily="18" charset="0"/>
              </a:rPr>
              <a:t>、</a:t>
            </a:r>
            <a:r>
              <a:rPr lang="en-US" altLang="zh-CN" sz="3200" b="1" dirty="0">
                <a:cs typeface="Times New Roman" pitchFamily="18" charset="0"/>
              </a:rPr>
              <a:t>MATLAB</a:t>
            </a:r>
            <a:r>
              <a:rPr lang="zh-CN" altLang="en-US" sz="3200" b="1" dirty="0">
                <a:cs typeface="Times New Roman" pitchFamily="18" charset="0"/>
              </a:rPr>
              <a:t>的发展、特点和组成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3200" b="1" dirty="0">
                <a:cs typeface="Times New Roman" pitchFamily="18" charset="0"/>
              </a:rPr>
              <a:t>3</a:t>
            </a:r>
            <a:r>
              <a:rPr lang="zh-CN" altLang="en-US" sz="3200" b="1" dirty="0">
                <a:cs typeface="Times New Roman" pitchFamily="18" charset="0"/>
              </a:rPr>
              <a:t>、</a:t>
            </a:r>
            <a:r>
              <a:rPr lang="en-US" altLang="zh-CN" sz="3200" b="1" dirty="0">
                <a:cs typeface="Times New Roman" pitchFamily="18" charset="0"/>
              </a:rPr>
              <a:t>MATLAB</a:t>
            </a:r>
            <a:r>
              <a:rPr lang="zh-CN" altLang="en-US" sz="3200" b="1" dirty="0">
                <a:cs typeface="Times New Roman" pitchFamily="18" charset="0"/>
              </a:rPr>
              <a:t>操作界面</a:t>
            </a:r>
            <a:endParaRPr lang="en-US" altLang="zh-CN" sz="3200" b="1" dirty="0">
              <a:cs typeface="Times New Roman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3200" b="1" dirty="0">
                <a:cs typeface="Times New Roman" pitchFamily="18" charset="0"/>
              </a:rPr>
              <a:t>4</a:t>
            </a:r>
            <a:r>
              <a:rPr lang="zh-CN" altLang="en-US" sz="3200" b="1" dirty="0">
                <a:cs typeface="Times New Roman" pitchFamily="18" charset="0"/>
              </a:rPr>
              <a:t>、</a:t>
            </a:r>
            <a:r>
              <a:rPr lang="en-US" altLang="zh-CN" sz="3200" b="1" dirty="0">
                <a:cs typeface="Times New Roman" pitchFamily="18" charset="0"/>
              </a:rPr>
              <a:t>MATLAB</a:t>
            </a:r>
            <a:r>
              <a:rPr lang="zh-CN" altLang="en-US" sz="3200" b="1" dirty="0">
                <a:cs typeface="Times New Roman" pitchFamily="18" charset="0"/>
              </a:rPr>
              <a:t>的帮助系统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  <a:cs typeface="Times New Roman" pitchFamily="18" charset="0"/>
              </a:rPr>
              <a:pPr>
                <a:defRPr/>
              </a:pPr>
              <a:t>56</a:t>
            </a:fld>
            <a:endParaRPr lang="zh-CN" altLang="en-US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9395" name="Text Box 7"/>
          <p:cNvSpPr txBox="1">
            <a:spLocks noChangeArrowheads="1"/>
          </p:cNvSpPr>
          <p:nvPr/>
        </p:nvSpPr>
        <p:spPr bwMode="auto">
          <a:xfrm>
            <a:off x="251520" y="4005064"/>
            <a:ext cx="417842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</a:rPr>
              <a:t>Cleve </a:t>
            </a:r>
            <a:r>
              <a:rPr lang="en-US" altLang="zh-CN" sz="2800" b="1" dirty="0" err="1">
                <a:solidFill>
                  <a:srgbClr val="0000FF"/>
                </a:solidFill>
              </a:rPr>
              <a:t>Moler</a:t>
            </a:r>
            <a:endParaRPr lang="en-US" altLang="zh-CN" sz="2800" b="1" dirty="0">
              <a:solidFill>
                <a:srgbClr val="0000FF"/>
              </a:solidFill>
              <a:cs typeface="Times New Roman" pitchFamily="18" charset="0"/>
            </a:endParaRPr>
          </a:p>
          <a:p>
            <a:pPr algn="ctr"/>
            <a:r>
              <a:rPr lang="en-US" altLang="zh-CN" sz="2800" b="1" dirty="0">
                <a:cs typeface="Times New Roman" pitchFamily="18" charset="0"/>
              </a:rPr>
              <a:t>(1939-         )</a:t>
            </a:r>
          </a:p>
          <a:p>
            <a:pPr algn="ctr"/>
            <a:r>
              <a:rPr lang="en-US" altLang="zh-CN" sz="2800" b="1" dirty="0">
                <a:cs typeface="Times New Roman" pitchFamily="18" charset="0"/>
              </a:rPr>
              <a:t>MATLAB Founder </a:t>
            </a:r>
          </a:p>
          <a:p>
            <a:pPr algn="ctr"/>
            <a:r>
              <a:rPr lang="en-US" altLang="zh-CN" sz="2800" b="1" dirty="0">
                <a:cs typeface="Times New Roman" pitchFamily="18" charset="0"/>
              </a:rPr>
              <a:t>&amp; </a:t>
            </a:r>
          </a:p>
          <a:p>
            <a:pPr algn="ctr"/>
            <a:r>
              <a:rPr lang="en-US" altLang="zh-CN" sz="2800" b="1" dirty="0" err="1">
                <a:cs typeface="Times New Roman" pitchFamily="18" charset="0"/>
              </a:rPr>
              <a:t>MathWorks</a:t>
            </a:r>
            <a:r>
              <a:rPr lang="en-US" altLang="zh-CN" sz="2800" b="1" dirty="0">
                <a:cs typeface="Times New Roman" pitchFamily="18" charset="0"/>
              </a:rPr>
              <a:t> Chief Scientist</a:t>
            </a:r>
          </a:p>
        </p:txBody>
      </p:sp>
      <p:pic>
        <p:nvPicPr>
          <p:cNvPr id="171036" name="Picture 28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600076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图片 7" descr="Cleve Moler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5880" y="548680"/>
            <a:ext cx="2286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Jack Little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8472" y="554380"/>
            <a:ext cx="2286000" cy="3200400"/>
          </a:xfrm>
          <a:prstGeom prst="rect">
            <a:avLst/>
          </a:prstGeom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44008" y="4005064"/>
            <a:ext cx="417842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</a:rPr>
              <a:t>Jack Little</a:t>
            </a:r>
            <a:endParaRPr lang="en-US" altLang="zh-CN" sz="2800" b="1" dirty="0">
              <a:solidFill>
                <a:srgbClr val="0000FF"/>
              </a:solidFill>
              <a:cs typeface="Times New Roman" pitchFamily="18" charset="0"/>
            </a:endParaRPr>
          </a:p>
          <a:p>
            <a:pPr algn="ctr"/>
            <a:endParaRPr lang="en-US" altLang="zh-CN" sz="2800" b="1" dirty="0">
              <a:cs typeface="Times New Roman" pitchFamily="18" charset="0"/>
            </a:endParaRPr>
          </a:p>
          <a:p>
            <a:pPr algn="ctr"/>
            <a:r>
              <a:rPr lang="en-US" altLang="zh-CN" sz="2800" b="1" dirty="0">
                <a:cs typeface="Times New Roman" pitchFamily="18" charset="0"/>
              </a:rPr>
              <a:t>MATLAB Founder </a:t>
            </a:r>
          </a:p>
          <a:p>
            <a:pPr algn="ctr"/>
            <a:r>
              <a:rPr lang="en-US" altLang="zh-CN" sz="2800" b="1" dirty="0">
                <a:cs typeface="Times New Roman" pitchFamily="18" charset="0"/>
              </a:rPr>
              <a:t>&amp; </a:t>
            </a:r>
          </a:p>
          <a:p>
            <a:pPr algn="ctr"/>
            <a:r>
              <a:rPr lang="en-US" altLang="zh-CN" sz="2800" b="1" dirty="0" err="1">
                <a:cs typeface="Times New Roman" pitchFamily="18" charset="0"/>
              </a:rPr>
              <a:t>MathWorks</a:t>
            </a:r>
            <a:r>
              <a:rPr lang="en-US" altLang="zh-CN" sz="2800" b="1" dirty="0">
                <a:cs typeface="Times New Roman" pitchFamily="18" charset="0"/>
              </a:rPr>
              <a:t> President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0"/>
            <a:ext cx="7488832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语言编程实现一元二次方程求根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89951-3601-485F-83FE-0084F3B4457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57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395" name="Text Box 7"/>
          <p:cNvSpPr txBox="1">
            <a:spLocks noChangeArrowheads="1"/>
          </p:cNvSpPr>
          <p:nvPr/>
        </p:nvSpPr>
        <p:spPr bwMode="auto">
          <a:xfrm>
            <a:off x="71406" y="1071547"/>
            <a:ext cx="6643734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 </a:t>
            </a:r>
            <a:endParaRPr lang="zh-CN" altLang="en-US" sz="1600" dirty="0"/>
          </a:p>
          <a:p>
            <a:r>
              <a:rPr lang="en-US" sz="1600" dirty="0"/>
              <a:t>#include &lt;</a:t>
            </a:r>
            <a:r>
              <a:rPr lang="en-US" sz="1600" dirty="0" err="1"/>
              <a:t>math.h</a:t>
            </a:r>
            <a:r>
              <a:rPr lang="en-US" sz="1600" dirty="0"/>
              <a:t>&gt; </a:t>
            </a:r>
            <a:endParaRPr lang="zh-CN" altLang="en-US" sz="1600" dirty="0"/>
          </a:p>
          <a:p>
            <a:r>
              <a:rPr lang="en-US" sz="1600" dirty="0"/>
              <a:t>void </a:t>
            </a:r>
            <a:r>
              <a:rPr lang="en-US" sz="1600" dirty="0" err="1"/>
              <a:t>solv</a:t>
            </a:r>
            <a:r>
              <a:rPr lang="en-US" sz="1600" dirty="0"/>
              <a:t> (float a, float b, float c) </a:t>
            </a:r>
            <a:endParaRPr lang="zh-CN" altLang="en-US" sz="1600" dirty="0"/>
          </a:p>
          <a:p>
            <a:r>
              <a:rPr lang="en-US" sz="1600" dirty="0"/>
              <a:t>{ </a:t>
            </a:r>
            <a:endParaRPr lang="zh-CN" altLang="en-US" sz="1600" dirty="0"/>
          </a:p>
          <a:p>
            <a:r>
              <a:rPr lang="en-US" sz="1600" dirty="0"/>
              <a:t>double disc, </a:t>
            </a:r>
            <a:r>
              <a:rPr lang="en-US" sz="1600" dirty="0" err="1"/>
              <a:t>twoa</a:t>
            </a:r>
            <a:r>
              <a:rPr lang="en-US" sz="1600" dirty="0"/>
              <a:t>, term1, term2; </a:t>
            </a:r>
            <a:endParaRPr lang="zh-CN" altLang="en-US" sz="1600" dirty="0"/>
          </a:p>
          <a:p>
            <a:r>
              <a:rPr lang="en-US" sz="1600" dirty="0"/>
              <a:t>if (a == 0.0) </a:t>
            </a:r>
            <a:endParaRPr lang="zh-CN" altLang="en-US" sz="1600" dirty="0"/>
          </a:p>
          <a:p>
            <a:r>
              <a:rPr lang="en-US" sz="1600" dirty="0"/>
              <a:t>if (b == 0.0) </a:t>
            </a:r>
            <a:endParaRPr lang="zh-CN" altLang="en-US" sz="1600" dirty="0"/>
          </a:p>
          <a:p>
            <a:r>
              <a:rPr lang="en-US" altLang="zh-CN" sz="1600" dirty="0" err="1"/>
              <a:t>p</a:t>
            </a:r>
            <a:r>
              <a:rPr lang="en-US" sz="1600" dirty="0" err="1"/>
              <a:t>rintf</a:t>
            </a:r>
            <a:r>
              <a:rPr lang="en-US" sz="1600" dirty="0"/>
              <a:t> ("No answer due to input error! \n"); </a:t>
            </a:r>
            <a:endParaRPr lang="zh-CN" altLang="en-US" sz="1600" dirty="0"/>
          </a:p>
          <a:p>
            <a:r>
              <a:rPr lang="en-US" sz="1600" dirty="0"/>
              <a:t>else </a:t>
            </a:r>
            <a:endParaRPr lang="zh-CN" altLang="en-US" sz="1600" dirty="0"/>
          </a:p>
          <a:p>
            <a:r>
              <a:rPr lang="en-US" altLang="zh-CN" sz="1600" dirty="0" err="1"/>
              <a:t>p</a:t>
            </a:r>
            <a:r>
              <a:rPr lang="en-US" sz="1600" dirty="0" err="1"/>
              <a:t>rintf</a:t>
            </a:r>
            <a:r>
              <a:rPr lang="en-US" sz="1600" dirty="0"/>
              <a:t> ("The single root is: %f \n", -c/b); </a:t>
            </a:r>
            <a:endParaRPr lang="zh-CN" altLang="en-US" sz="1600" dirty="0"/>
          </a:p>
          <a:p>
            <a:r>
              <a:rPr lang="en-US" sz="1600" dirty="0"/>
              <a:t>else </a:t>
            </a:r>
            <a:endParaRPr lang="zh-CN" altLang="en-US" sz="1600" dirty="0"/>
          </a:p>
          <a:p>
            <a:r>
              <a:rPr lang="en-US" sz="1600" dirty="0"/>
              <a:t>{ </a:t>
            </a:r>
            <a:endParaRPr lang="zh-CN" altLang="en-US" sz="1600" dirty="0"/>
          </a:p>
          <a:p>
            <a:r>
              <a:rPr lang="en-US" sz="1600" dirty="0"/>
              <a:t>disc = b * b - 4 * a * c; </a:t>
            </a:r>
            <a:endParaRPr lang="zh-CN" altLang="en-US" sz="1600" dirty="0"/>
          </a:p>
          <a:p>
            <a:r>
              <a:rPr lang="en-US" sz="1600" dirty="0" err="1"/>
              <a:t>twoa</a:t>
            </a:r>
            <a:r>
              <a:rPr lang="en-US" sz="1600" dirty="0"/>
              <a:t> = 2 * a; </a:t>
            </a:r>
            <a:endParaRPr lang="zh-CN" altLang="en-US" sz="1600" dirty="0"/>
          </a:p>
          <a:p>
            <a:r>
              <a:rPr lang="en-US" sz="1600" dirty="0"/>
              <a:t>term1 = -b/</a:t>
            </a:r>
            <a:r>
              <a:rPr lang="en-US" sz="1600" dirty="0" err="1"/>
              <a:t>twoa</a:t>
            </a:r>
            <a:r>
              <a:rPr lang="en-US" sz="1600" dirty="0"/>
              <a:t>; </a:t>
            </a:r>
            <a:endParaRPr lang="zh-CN" altLang="en-US" sz="1600" dirty="0"/>
          </a:p>
          <a:p>
            <a:r>
              <a:rPr lang="en-US" sz="1600" dirty="0"/>
              <a:t>term2 = </a:t>
            </a:r>
            <a:r>
              <a:rPr lang="en-US" sz="1600" dirty="0" err="1"/>
              <a:t>sqrt</a:t>
            </a:r>
            <a:r>
              <a:rPr lang="en-US" sz="1600" dirty="0"/>
              <a:t>(</a:t>
            </a:r>
            <a:r>
              <a:rPr lang="en-US" sz="1600" dirty="0" err="1"/>
              <a:t>fabs</a:t>
            </a:r>
            <a:r>
              <a:rPr lang="en-US" sz="1600" dirty="0"/>
              <a:t>(disc))/</a:t>
            </a:r>
            <a:r>
              <a:rPr lang="en-US" sz="1600" dirty="0" err="1"/>
              <a:t>twoa</a:t>
            </a:r>
            <a:r>
              <a:rPr lang="en-US" sz="1600" dirty="0"/>
              <a:t>; </a:t>
            </a:r>
            <a:endParaRPr lang="zh-CN" altLang="en-US" sz="1600" dirty="0"/>
          </a:p>
          <a:p>
            <a:r>
              <a:rPr lang="en-US" sz="1600" dirty="0"/>
              <a:t>if (disc &lt; 0.0) </a:t>
            </a:r>
            <a:endParaRPr lang="zh-CN" altLang="en-US" sz="1600" dirty="0"/>
          </a:p>
          <a:p>
            <a:r>
              <a:rPr lang="en-US" sz="1600" dirty="0" err="1"/>
              <a:t>printf</a:t>
            </a:r>
            <a:r>
              <a:rPr lang="en-US" sz="1600" dirty="0"/>
              <a:t> ("Complex root: \n real part = %f, image part = %f \n", term1, term2); </a:t>
            </a:r>
            <a:endParaRPr lang="zh-CN" altLang="en-US" sz="1600" dirty="0"/>
          </a:p>
          <a:p>
            <a:r>
              <a:rPr lang="en-US" sz="1600" dirty="0"/>
              <a:t>else </a:t>
            </a:r>
            <a:endParaRPr lang="zh-CN" altLang="en-US" sz="1600" dirty="0"/>
          </a:p>
          <a:p>
            <a:r>
              <a:rPr lang="en-US" sz="1600" dirty="0" err="1"/>
              <a:t>printf</a:t>
            </a:r>
            <a:r>
              <a:rPr lang="en-US" sz="1600" dirty="0"/>
              <a:t> ("real root :\n root1 = %f, root2 = %f \n", term1+term2, term1-term2);  </a:t>
            </a:r>
            <a:endParaRPr lang="zh-CN" altLang="en-US" sz="1600" dirty="0"/>
          </a:p>
          <a:p>
            <a:r>
              <a:rPr lang="en-US" sz="1600" dirty="0"/>
              <a:t>}  </a:t>
            </a:r>
            <a:endParaRPr lang="zh-CN" altLang="en-US" sz="1600" dirty="0"/>
          </a:p>
          <a:p>
            <a:r>
              <a:rPr lang="en-US" sz="1600" dirty="0"/>
              <a:t>}</a:t>
            </a:r>
            <a:endParaRPr lang="en-US" altLang="zh-CN" sz="1600" b="1" dirty="0">
              <a:solidFill>
                <a:srgbClr val="FFFF66"/>
              </a:solidFill>
              <a:cs typeface="Times New Roman" pitchFamily="18" charset="0"/>
            </a:endParaRPr>
          </a:p>
        </p:txBody>
      </p:sp>
      <p:pic>
        <p:nvPicPr>
          <p:cNvPr id="171036" name="Picture 28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600076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5572132" y="1071546"/>
            <a:ext cx="357186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void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 main ()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float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 a, b, c;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printf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 ("Input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a, b, c:");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scanf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 ("%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f%f%f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", &amp;a, &amp;b, &amp;c);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solv (a, b, c);</a:t>
            </a:r>
            <a:r>
              <a:rPr kumimoji="0" lang="pt-BR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pt-BR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 </a:t>
            </a:r>
            <a:endParaRPr kumimoji="0" lang="pt-BR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} 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6858016" y="3429000"/>
            <a:ext cx="1428760" cy="1071570"/>
          </a:xfrm>
          <a:prstGeom prst="wedgeRoundRectCallout">
            <a:avLst>
              <a:gd name="adj1" fmla="val -105669"/>
              <a:gd name="adj2" fmla="val -43670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1338" y="188913"/>
            <a:ext cx="79914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 dirty="0"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课程的主要内容</a:t>
            </a:r>
            <a:endParaRPr lang="zh-CN" altLang="en-US" sz="44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14400" y="1764105"/>
            <a:ext cx="7315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1. MATLAB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概述</a:t>
            </a:r>
            <a:r>
              <a:rPr lang="zh-CN" altLang="en-US" sz="3200" b="1" dirty="0"/>
              <a:t>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914400" y="2343542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2. MATLAB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基本语法及工具箱 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3535423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4. MATLAB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基本绘图及相关控制</a:t>
            </a:r>
          </a:p>
        </p:txBody>
      </p:sp>
      <p:sp>
        <p:nvSpPr>
          <p:cNvPr id="12" name="Text Box 1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914400" y="2953142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3. MATLAB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数值运算与符号运算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14400" y="4713059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6. MATLAB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基本程序设计 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914400" y="5292497"/>
            <a:ext cx="777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7.</a:t>
            </a:r>
            <a:r>
              <a:rPr lang="zh-CN" altLang="en-US" sz="3200" b="1" dirty="0"/>
              <a:t> </a:t>
            </a:r>
            <a:r>
              <a:rPr lang="en-US" altLang="zh-CN" sz="3200" b="1" dirty="0" err="1"/>
              <a:t>Simulink</a:t>
            </a:r>
            <a:r>
              <a:rPr lang="en-US" altLang="zh-CN" sz="3200" dirty="0"/>
              <a:t>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仿真与实际应用</a:t>
            </a:r>
            <a:r>
              <a:rPr lang="zh-CN" altLang="en-US" sz="3200" b="1" dirty="0"/>
              <a:t> 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14400" y="4136995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5. MATLAB 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图形用户界面设计 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7620048" y="0"/>
            <a:ext cx="1523984" cy="8382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前  言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pic>
        <p:nvPicPr>
          <p:cNvPr id="17" name="图片 16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1338" y="188913"/>
            <a:ext cx="79914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 dirty="0"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课程的教学与考核</a:t>
            </a:r>
            <a:endParaRPr lang="zh-CN" altLang="en-US" sz="44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 Box 1032"/>
          <p:cNvSpPr txBox="1">
            <a:spLocks noChangeArrowheads="1"/>
          </p:cNvSpPr>
          <p:nvPr/>
        </p:nvSpPr>
        <p:spPr bwMode="auto">
          <a:xfrm>
            <a:off x="304800" y="1484784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b="1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）教学方式 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38783" y="2143116"/>
            <a:ext cx="81369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/>
              <a:t>总</a:t>
            </a:r>
            <a:r>
              <a:rPr lang="en-US" altLang="zh-CN" sz="3200" b="1" dirty="0"/>
              <a:t>36</a:t>
            </a:r>
            <a:r>
              <a:rPr lang="zh-CN" altLang="en-US" sz="3200" b="1" dirty="0"/>
              <a:t>学时 </a:t>
            </a:r>
            <a:r>
              <a:rPr lang="en-US" altLang="zh-CN" sz="3200" b="1" dirty="0"/>
              <a:t>= </a:t>
            </a:r>
            <a:r>
              <a:rPr lang="zh-CN" altLang="en-US" sz="3200" b="1" dirty="0"/>
              <a:t>授课（</a:t>
            </a:r>
            <a:r>
              <a:rPr lang="en-US" altLang="zh-CN" sz="3200" b="1" dirty="0"/>
              <a:t>24</a:t>
            </a:r>
            <a:r>
              <a:rPr lang="zh-CN" altLang="en-US" sz="3200" b="1" dirty="0"/>
              <a:t>学时）</a:t>
            </a:r>
            <a:r>
              <a:rPr lang="en-US" altLang="zh-CN" sz="3200" b="1" dirty="0"/>
              <a:t>+ </a:t>
            </a:r>
            <a:r>
              <a:rPr lang="zh-CN" altLang="en-US" sz="3200" b="1" dirty="0"/>
              <a:t>实验（</a:t>
            </a:r>
            <a:r>
              <a:rPr lang="en-US" altLang="zh-CN" sz="3200" b="1" dirty="0"/>
              <a:t>12</a:t>
            </a:r>
            <a:r>
              <a:rPr lang="zh-CN" altLang="en-US" sz="3200" b="1" dirty="0"/>
              <a:t>学时）</a:t>
            </a:r>
          </a:p>
        </p:txBody>
      </p:sp>
      <p:sp>
        <p:nvSpPr>
          <p:cNvPr id="10" name="Text Box 1032"/>
          <p:cNvSpPr txBox="1">
            <a:spLocks noChangeArrowheads="1"/>
          </p:cNvSpPr>
          <p:nvPr/>
        </p:nvSpPr>
        <p:spPr bwMode="auto">
          <a:xfrm>
            <a:off x="304800" y="2771955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b="1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）考核方式 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2" name="表格 7"/>
          <p:cNvGraphicFramePr>
            <a:graphicFrameLocks noGrp="1"/>
          </p:cNvGraphicFramePr>
          <p:nvPr/>
        </p:nvGraphicFramePr>
        <p:xfrm>
          <a:off x="744538" y="3564043"/>
          <a:ext cx="7687732" cy="2936791"/>
        </p:xfrm>
        <a:graphic>
          <a:graphicData uri="http://schemas.openxmlformats.org/drawingml/2006/table">
            <a:tbl>
              <a:tblPr/>
              <a:tblGrid>
                <a:gridCol w="1501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考核形式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时间安排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百分比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考核涉及课程内容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实验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r>
                        <a:rPr lang="zh-CN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  <a:endParaRPr lang="zh-CN" sz="26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出勤、效果和报告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作业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课堂随机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  <a:endParaRPr lang="zh-CN" sz="26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相关课后习题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考勤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课堂随机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  <a:endParaRPr lang="zh-CN" sz="26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考勤、提问</a:t>
                      </a:r>
                      <a:r>
                        <a:rPr lang="zh-CN" altLang="en-US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、笔记</a:t>
                      </a:r>
                      <a:r>
                        <a:rPr lang="zh-CN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考试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期末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70</a:t>
                      </a:r>
                      <a:endParaRPr lang="zh-CN" sz="2600" b="1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学期授课内容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7620048" y="0"/>
            <a:ext cx="1523984" cy="8382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前  言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pic>
        <p:nvPicPr>
          <p:cNvPr id="14" name="图片 13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42963" cy="748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1338" y="188913"/>
            <a:ext cx="79914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 dirty="0">
                <a:ea typeface="楷体" pitchFamily="49" charset="-122"/>
                <a:cs typeface="Times New Roman" pitchFamily="18" charset="0"/>
              </a:rPr>
              <a:t>5</a:t>
            </a:r>
            <a:r>
              <a:rPr lang="en-US" altLang="zh-CN" sz="4400" b="1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4400" b="1" dirty="0">
                <a:latin typeface="楷体" pitchFamily="49" charset="-122"/>
                <a:ea typeface="楷体" pitchFamily="49" charset="-122"/>
              </a:rPr>
              <a:t>学习帮助</a:t>
            </a:r>
            <a:endParaRPr lang="zh-CN" altLang="en-US" sz="44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7620048" y="0"/>
            <a:ext cx="1523984" cy="8382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前  言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pic>
        <p:nvPicPr>
          <p:cNvPr id="17" name="图片 16" descr="Matlab简单图标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42963" cy="748665"/>
          </a:xfrm>
          <a:prstGeom prst="rect">
            <a:avLst/>
          </a:prstGeom>
        </p:spPr>
      </p:pic>
      <p:sp>
        <p:nvSpPr>
          <p:cNvPr id="20" name="Rectangle 9"/>
          <p:cNvSpPr>
            <a:spLocks noGrp="1" noChangeArrowheads="1"/>
          </p:cNvSpPr>
          <p:nvPr>
            <p:ph idx="1"/>
          </p:nvPr>
        </p:nvSpPr>
        <p:spPr>
          <a:xfrm>
            <a:off x="685800" y="1603375"/>
            <a:ext cx="7772400" cy="4417913"/>
          </a:xfrm>
        </p:spPr>
        <p:txBody>
          <a:bodyPr>
            <a:noAutofit/>
          </a:bodyPr>
          <a:lstStyle/>
          <a:p>
            <a:pPr marL="540000" indent="-540000"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b="1" dirty="0">
                <a:latin typeface="+mn-ea"/>
              </a:rPr>
              <a:t>办公室：电  话：</a:t>
            </a:r>
            <a:r>
              <a:rPr lang="en-US" altLang="zh-CN" b="1" spc="100" dirty="0">
                <a:latin typeface="Times New Roman" pitchFamily="18" charset="0"/>
                <a:cs typeface="Times New Roman" pitchFamily="18" charset="0"/>
              </a:rPr>
              <a:t>E-mail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b="1" spc="-580" dirty="0">
                <a:latin typeface="Times New Roman" pitchFamily="18" charset="0"/>
                <a:cs typeface="Times New Roman" pitchFamily="18" charset="0"/>
              </a:rPr>
              <a:t>公用邮箱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：密</a:t>
            </a:r>
            <a:r>
              <a:rPr lang="zh-CN" altLang="en-US" sz="2400" dirty="0">
                <a:latin typeface="+mn-ea"/>
                <a:cs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码：</a:t>
            </a:r>
            <a:r>
              <a:rPr lang="en-US" altLang="zh-CN" b="1" dirty="0" err="1">
                <a:latin typeface="Times New Roman" pitchFamily="18" charset="0"/>
                <a:cs typeface="Times New Roman" pitchFamily="18" charset="0"/>
              </a:rPr>
              <a:t>matlab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 descr="ear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5" descr="dow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68388"/>
            <a:ext cx="7000875" cy="6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152400"/>
            <a:ext cx="7467600" cy="8382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第 </a:t>
            </a:r>
            <a:r>
              <a:rPr lang="en-US" altLang="zh-CN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章  </a:t>
            </a:r>
            <a:r>
              <a:rPr lang="en-US" altLang="zh-CN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MATLAB</a:t>
            </a:r>
            <a:r>
              <a:rPr lang="zh-CN" altLang="en-US" sz="4000" b="1" dirty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概述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12D7E-7D74-4D7A-BB79-3CB06E0003F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548063" y="1908175"/>
            <a:ext cx="495300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■ MATLAB</a:t>
            </a: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简介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■ </a:t>
            </a:r>
            <a:r>
              <a:rPr lang="en-US" altLang="zh-CN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的特点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■ </a:t>
            </a:r>
            <a:r>
              <a:rPr lang="en-US" altLang="zh-CN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的组成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■ </a:t>
            </a:r>
            <a:r>
              <a:rPr lang="en-US" altLang="zh-CN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的工作环境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■ </a:t>
            </a:r>
            <a:r>
              <a:rPr lang="en-US" altLang="zh-CN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MATLAB</a:t>
            </a: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的帮助系统</a:t>
            </a:r>
          </a:p>
        </p:txBody>
      </p:sp>
      <p:grpSp>
        <p:nvGrpSpPr>
          <p:cNvPr id="1031" name="Group 8"/>
          <p:cNvGrpSpPr>
            <a:grpSpLocks/>
          </p:cNvGrpSpPr>
          <p:nvPr/>
        </p:nvGrpSpPr>
        <p:grpSpPr bwMode="auto">
          <a:xfrm>
            <a:off x="285750" y="3475038"/>
            <a:ext cx="2514600" cy="2239962"/>
            <a:chOff x="3888" y="2508"/>
            <a:chExt cx="1584" cy="1411"/>
          </a:xfrm>
        </p:grpSpPr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3923" y="2508"/>
              <a:ext cx="1549" cy="79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zh-CN" sz="2800">
                <a:solidFill>
                  <a:srgbClr val="660066"/>
                </a:solidFill>
                <a:ea typeface="华文行楷" pitchFamily="2" charset="-122"/>
              </a:endParaRPr>
            </a:p>
            <a:p>
              <a:endParaRPr lang="en-US" altLang="zh-CN" sz="1600">
                <a:solidFill>
                  <a:srgbClr val="660066"/>
                </a:solidFill>
                <a:ea typeface="华文行楷" pitchFamily="2" charset="-122"/>
              </a:endParaRPr>
            </a:p>
            <a:p>
              <a:endParaRPr lang="en-US" altLang="zh-CN" sz="1600">
                <a:solidFill>
                  <a:srgbClr val="660066"/>
                </a:solidFill>
                <a:ea typeface="华文行楷" pitchFamily="2" charset="-122"/>
              </a:endParaRPr>
            </a:p>
            <a:p>
              <a:endParaRPr lang="en-US" altLang="zh-CN" sz="1600">
                <a:solidFill>
                  <a:srgbClr val="660066"/>
                </a:solidFill>
                <a:ea typeface="华文行楷" pitchFamily="2" charset="-122"/>
              </a:endParaRPr>
            </a:p>
          </p:txBody>
        </p:sp>
        <p:graphicFrame>
          <p:nvGraphicFramePr>
            <p:cNvPr id="1026" name="Object 10"/>
            <p:cNvGraphicFramePr>
              <a:graphicFrameLocks noChangeAspect="1"/>
            </p:cNvGraphicFramePr>
            <p:nvPr/>
          </p:nvGraphicFramePr>
          <p:xfrm>
            <a:off x="3888" y="2832"/>
            <a:ext cx="1584" cy="1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Clip" r:id="rId5" imgW="4006800" imgH="2856960" progId="">
                    <p:embed/>
                  </p:oleObj>
                </mc:Choice>
                <mc:Fallback>
                  <p:oleObj name="Clip" r:id="rId5" imgW="4006800" imgH="2856960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832"/>
                          <a:ext cx="1584" cy="1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1188" y="1844675"/>
            <a:ext cx="201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主要内容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17230</TotalTime>
  <Words>4104</Words>
  <Application>Microsoft Office PowerPoint</Application>
  <PresentationFormat>全屏显示(4:3)</PresentationFormat>
  <Paragraphs>635</Paragraphs>
  <Slides>57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72" baseType="lpstr">
      <vt:lpstr>华文楷体</vt:lpstr>
      <vt:lpstr>华文新魏</vt:lpstr>
      <vt:lpstr>华文行楷</vt:lpstr>
      <vt:lpstr>楷体</vt:lpstr>
      <vt:lpstr>楷体_GB2312</vt:lpstr>
      <vt:lpstr>宋体</vt:lpstr>
      <vt:lpstr>Arial</vt:lpstr>
      <vt:lpstr>Calibri</vt:lpstr>
      <vt:lpstr>Times New Roman</vt:lpstr>
      <vt:lpstr>Wingdings</vt:lpstr>
      <vt:lpstr>Wingdings 2</vt:lpstr>
      <vt:lpstr>Office 主题</vt:lpstr>
      <vt:lpstr>Clip</vt:lpstr>
      <vt:lpstr>公式</vt:lpstr>
      <vt:lpstr>Equation</vt:lpstr>
      <vt:lpstr>计算机仿真—— MATLAB基础及应用</vt:lpstr>
      <vt:lpstr>PowerPoint 演示文稿</vt:lpstr>
      <vt:lpstr>前  言 </vt:lpstr>
      <vt:lpstr>前  言 </vt:lpstr>
      <vt:lpstr>PowerPoint 演示文稿</vt:lpstr>
      <vt:lpstr>PowerPoint 演示文稿</vt:lpstr>
      <vt:lpstr>PowerPoint 演示文稿</vt:lpstr>
      <vt:lpstr>PowerPoint 演示文稿</vt:lpstr>
      <vt:lpstr>第 1 章  MATLAB概述</vt:lpstr>
      <vt:lpstr>PowerPoint 演示文稿</vt:lpstr>
      <vt:lpstr>1.1  MATLAB简介——发展</vt:lpstr>
      <vt:lpstr>1.1  MATLAB简介——发展</vt:lpstr>
      <vt:lpstr>1.1  MATLAB简介——发展</vt:lpstr>
      <vt:lpstr>1.1  MATLAB简介——特点 </vt:lpstr>
      <vt:lpstr>特点1. 高效的运算功能 </vt:lpstr>
      <vt:lpstr>PowerPoint 演示文稿</vt:lpstr>
      <vt:lpstr>特点2. 强大的绘图功能 </vt:lpstr>
      <vt:lpstr>特点2. 强大的绘图功能 </vt:lpstr>
      <vt:lpstr>特点3. 丰富的工具箱 (Toolbox)</vt:lpstr>
      <vt:lpstr>特点3. 丰富的工具箱 (Toolbox)</vt:lpstr>
      <vt:lpstr>特点4. 图像化系统仿真 (Simulink)</vt:lpstr>
      <vt:lpstr>PowerPoint 演示文稿</vt:lpstr>
      <vt:lpstr>1.1  MATLAB简介——应用领域 </vt:lpstr>
      <vt:lpstr>1.1  MATLAB简介——组成 </vt:lpstr>
      <vt:lpstr>1.2  MATLAB的工作环境 </vt:lpstr>
      <vt:lpstr>1.2  MATLAB工作环境——操作界面 </vt:lpstr>
      <vt:lpstr>1. 菜单和工具栏</vt:lpstr>
      <vt:lpstr>2.  通用窗口 </vt:lpstr>
      <vt:lpstr>PowerPoint 演示文稿</vt:lpstr>
      <vt:lpstr>PowerPoint 演示文稿</vt:lpstr>
      <vt:lpstr>运行函数和键入变量</vt:lpstr>
      <vt:lpstr>例8. 在命令窗口中输入不同的命令和数值，并查看其显示方式。</vt:lpstr>
      <vt:lpstr>1.2.2 历史命令窗口（Command History）</vt:lpstr>
      <vt:lpstr>PowerPoint 演示文稿</vt:lpstr>
      <vt:lpstr>查看工作目录下文件的相关信息的常用命令</vt:lpstr>
      <vt:lpstr>1.2.4  工作空间窗口（Workplace）</vt:lpstr>
      <vt:lpstr>内存变量查阅、删除的指令操作法</vt:lpstr>
      <vt:lpstr>1.2.5 变量编辑器窗口（Variable Editor）</vt:lpstr>
      <vt:lpstr>PowerPoint 演示文稿</vt:lpstr>
      <vt:lpstr>1.3 MATLAB命令窗口的主要操作</vt:lpstr>
      <vt:lpstr>命令窗口显示方式的操作</vt:lpstr>
      <vt:lpstr>数据格式与显示形式</vt:lpstr>
      <vt:lpstr>数值计算结果的显示格式 </vt:lpstr>
      <vt:lpstr>常见标点符号的作用</vt:lpstr>
      <vt:lpstr>指令行中的标点符号</vt:lpstr>
      <vt:lpstr>例.    输入以下命令，看其显示结果  </vt:lpstr>
      <vt:lpstr>命令窗口中指令行的编辑</vt:lpstr>
      <vt:lpstr>命令窗口的常用控制指令</vt:lpstr>
      <vt:lpstr>1.4  MATLAB文件格式</vt:lpstr>
      <vt:lpstr>1.5.1 使用帮助浏览器</vt:lpstr>
      <vt:lpstr>使用帮助浏览器</vt:lpstr>
      <vt:lpstr>PowerPoint 演示文稿</vt:lpstr>
      <vt:lpstr>使用帮助命令</vt:lpstr>
      <vt:lpstr>PowerPoint 演示文稿</vt:lpstr>
      <vt:lpstr>内容回顾</vt:lpstr>
      <vt:lpstr>PowerPoint 演示文稿</vt:lpstr>
      <vt:lpstr>C语言编程实现一元二次方程求根</vt:lpstr>
    </vt:vector>
  </TitlesOfParts>
  <Company>dx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MATLAB应用</dc:title>
  <dc:creator>duan tian dong</dc:creator>
  <cp:lastModifiedBy>马 庆超</cp:lastModifiedBy>
  <cp:revision>1083</cp:revision>
  <dcterms:created xsi:type="dcterms:W3CDTF">2003-02-24T02:38:38Z</dcterms:created>
  <dcterms:modified xsi:type="dcterms:W3CDTF">2021-10-10T06:46:37Z</dcterms:modified>
</cp:coreProperties>
</file>