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60" r:id="rId2"/>
    <p:sldId id="370" r:id="rId3"/>
    <p:sldId id="386" r:id="rId4"/>
    <p:sldId id="387" r:id="rId5"/>
    <p:sldId id="388" r:id="rId6"/>
    <p:sldId id="389" r:id="rId7"/>
    <p:sldId id="390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u yilan" initials="zy" lastIdx="1" clrIdx="0">
    <p:extLst>
      <p:ext uri="{19B8F6BF-5375-455C-9EA6-DF929625EA0E}">
        <p15:presenceInfo xmlns:p15="http://schemas.microsoft.com/office/powerpoint/2012/main" userId="1d348a0380f06f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80E"/>
    <a:srgbClr val="7A0A0F"/>
    <a:srgbClr val="F8C7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9614"/>
  </p:normalViewPr>
  <p:slideViewPr>
    <p:cSldViewPr snapToGrid="0" snapToObjects="1">
      <p:cViewPr varScale="1">
        <p:scale>
          <a:sx n="76" d="100"/>
          <a:sy n="76" d="100"/>
        </p:scale>
        <p:origin x="946" y="62"/>
      </p:cViewPr>
      <p:guideLst>
        <p:guide orient="horz" pos="214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zh\Desktop\Exp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zh\Desktop\Exp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zh\Desktop\Exp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zh\Desktop\Expe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zh\Desktop\Expe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640KB IO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Sheet1!$G$8:$G$9</c:f>
              <c:strCache>
                <c:ptCount val="2"/>
                <c:pt idx="0">
                  <c:v>INRAM</c:v>
                </c:pt>
                <c:pt idx="1">
                  <c:v>CBT(4MB)</c:v>
                </c:pt>
              </c:strCache>
            </c:strRef>
          </c:cat>
          <c:val>
            <c:numRef>
              <c:f>Sheet1!$H$8:$H$9</c:f>
              <c:numCache>
                <c:formatCode>General</c:formatCode>
                <c:ptCount val="2"/>
                <c:pt idx="0">
                  <c:v>147</c:v>
                </c:pt>
                <c:pt idx="1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68-4DCE-A1A1-513AD1215F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161263"/>
        <c:axId val="110985855"/>
      </c:barChart>
      <c:catAx>
        <c:axId val="108161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0985855"/>
        <c:crosses val="autoZero"/>
        <c:auto val="1"/>
        <c:lblAlgn val="ctr"/>
        <c:lblOffset val="100"/>
        <c:noMultiLvlLbl val="0"/>
      </c:catAx>
      <c:valAx>
        <c:axId val="110985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TPS ()MB/s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1612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Lookup</a:t>
            </a:r>
            <a:r>
              <a:rPr lang="en-US" altLang="zh-CN" baseline="0"/>
              <a:t> in 146GB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767391"/>
        <c:axId val="169969647"/>
      </c:barChart>
      <c:catAx>
        <c:axId val="97767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9969647"/>
        <c:crosses val="autoZero"/>
        <c:auto val="1"/>
        <c:lblAlgn val="ctr"/>
        <c:lblOffset val="100"/>
        <c:noMultiLvlLbl val="0"/>
      </c:catAx>
      <c:valAx>
        <c:axId val="169969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767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Lookup</a:t>
            </a:r>
            <a:r>
              <a:rPr lang="en-US" altLang="zh-CN" baseline="0"/>
              <a:t> in 146GB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Sheet1!$I$22:$I$23</c:f>
              <c:strCache>
                <c:ptCount val="2"/>
                <c:pt idx="0">
                  <c:v>HASH</c:v>
                </c:pt>
                <c:pt idx="1">
                  <c:v>LBN</c:v>
                </c:pt>
              </c:strCache>
            </c:strRef>
          </c:cat>
          <c:val>
            <c:numRef>
              <c:f>Sheet1!$J$22:$J$23</c:f>
              <c:numCache>
                <c:formatCode>General</c:formatCode>
                <c:ptCount val="2"/>
                <c:pt idx="0">
                  <c:v>7.0265000000000004</c:v>
                </c:pt>
                <c:pt idx="1">
                  <c:v>4.2645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8A-429F-8357-DF4177D20F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767391"/>
        <c:axId val="169969647"/>
      </c:barChart>
      <c:catAx>
        <c:axId val="977673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index</a:t>
                </a:r>
                <a:r>
                  <a:rPr lang="en-US" altLang="zh-CN" baseline="0"/>
                  <a:t> lookup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9969647"/>
        <c:crosses val="autoZero"/>
        <c:auto val="1"/>
        <c:lblAlgn val="ctr"/>
        <c:lblOffset val="100"/>
        <c:noMultiLvlLbl val="0"/>
      </c:catAx>
      <c:valAx>
        <c:axId val="169969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I/O</a:t>
                </a:r>
                <a:r>
                  <a:rPr lang="en-US" altLang="zh-CN" baseline="0"/>
                  <a:t> Count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767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Lookup</a:t>
            </a:r>
            <a:r>
              <a:rPr lang="en-US" altLang="zh-CN" baseline="0"/>
              <a:t> in 146GB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767391"/>
        <c:axId val="169969647"/>
      </c:barChart>
      <c:catAx>
        <c:axId val="97767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9969647"/>
        <c:crosses val="autoZero"/>
        <c:auto val="1"/>
        <c:lblAlgn val="ctr"/>
        <c:lblOffset val="100"/>
        <c:noMultiLvlLbl val="0"/>
      </c:catAx>
      <c:valAx>
        <c:axId val="169969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767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Compostion</a:t>
            </a:r>
            <a:r>
              <a:rPr lang="en-US" altLang="zh-CN" baseline="0"/>
              <a:t> Breakdown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DF-461D-A58A-63DACC6AD2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DF-461D-A58A-63DACC6AD2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FDF-461D-A58A-63DACC6AD27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FDF-461D-A58A-63DACC6AD273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FDF-461D-A58A-63DACC6AD273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4FDF-461D-A58A-63DACC6AD27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Sheet1!$I$32:$I$34</c:f>
              <c:strCache>
                <c:ptCount val="3"/>
                <c:pt idx="0">
                  <c:v>Other</c:v>
                </c:pt>
                <c:pt idx="1">
                  <c:v>Lookup</c:v>
                </c:pt>
                <c:pt idx="2">
                  <c:v>Update</c:v>
                </c:pt>
              </c:strCache>
            </c:strRef>
          </c:cat>
          <c:val>
            <c:numRef>
              <c:f>Sheet1!$J$32:$J$34</c:f>
              <c:numCache>
                <c:formatCode>0%</c:formatCode>
                <c:ptCount val="3"/>
                <c:pt idx="0">
                  <c:v>0.13</c:v>
                </c:pt>
                <c:pt idx="1">
                  <c:v>0.59</c:v>
                </c:pt>
                <c:pt idx="2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FDF-461D-A58A-63DACC6AD2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3785337668510975E-2"/>
          <c:y val="0.83765031147407176"/>
          <c:w val="0.81013942071156386"/>
          <c:h val="0.144728897657660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6E260-F4B2-4147-864F-1A0040282682}" type="datetimeFigureOut">
              <a:rPr kumimoji="1" lang="zh-CN" altLang="en-US" smtClean="0"/>
              <a:t>2023/1/10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15B2E-0FBF-A34A-9753-D0A08A59AD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766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35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051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307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824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2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8254" y="164233"/>
            <a:ext cx="4433454" cy="542349"/>
          </a:xfrm>
          <a:prstGeom prst="rect">
            <a:avLst/>
          </a:prstGeom>
        </p:spPr>
        <p:txBody>
          <a:bodyPr anchor="b"/>
          <a:lstStyle>
            <a:lvl1pPr marL="0" algn="l" defTabSz="914400" rtl="0" eaLnBrk="1" latinLnBrk="0" hangingPunct="1">
              <a:defRPr lang="zh-CN" altLang="en-US" sz="2400" kern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84019" y="297801"/>
            <a:ext cx="1579418" cy="8175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zh-CN" altLang="en-US" sz="2400" kern="1200" dirty="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DBF23DD-B678-4256-885E-973535F5036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59489" y="1122290"/>
            <a:ext cx="5810584" cy="4351338"/>
          </a:xfrm>
          <a:prstGeom prst="rect">
            <a:avLst/>
          </a:prstGeom>
        </p:spPr>
        <p:txBody>
          <a:bodyPr/>
          <a:lstStyle>
            <a:lvl1pPr marL="384175" indent="-384175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Ø"/>
              <a:defRPr lang="zh-CN" altLang="en-US" sz="2400" b="1" kern="1200" baseline="0" dirty="0">
                <a:solidFill>
                  <a:srgbClr val="7A0A0F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cs"/>
              </a:defRPr>
            </a:lvl1pPr>
            <a:lvl2pPr>
              <a:defRPr kumimoji="1" lang="zh-CN" altLang="en-US" sz="2400" b="1" kern="1200" baseline="0" dirty="0" smtClean="0">
                <a:solidFill>
                  <a:srgbClr val="7A0A0F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cs"/>
              </a:defRPr>
            </a:lvl2pPr>
          </a:lstStyle>
          <a:p>
            <a:pPr lvl="0"/>
            <a:r>
              <a:rPr kumimoji="1" lang="zh-CN" altLang="en-US" dirty="0"/>
              <a:t>单击此处编辑</a:t>
            </a:r>
          </a:p>
          <a:p>
            <a:pPr lvl="1"/>
            <a:r>
              <a:rPr kumimoji="1"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99DAFF-40E7-D547-8243-EA24BE2B7FB2}" type="datetimeFigureOut">
              <a:rPr kumimoji="1" lang="zh-CN" altLang="en-US" smtClean="0"/>
              <a:t>2023/1/10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FECD9-5902-A24A-AD97-4A01B8BE0C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99DAFF-40E7-D547-8243-EA24BE2B7FB2}" type="datetimeFigureOut">
              <a:rPr kumimoji="1" lang="zh-CN" altLang="en-US" smtClean="0"/>
              <a:t>2023/1/10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FECD9-5902-A24A-AD97-4A01B8BE0C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99DAFF-40E7-D547-8243-EA24BE2B7FB2}" type="datetimeFigureOut">
              <a:rPr kumimoji="1" lang="zh-CN" altLang="en-US" smtClean="0"/>
              <a:t>2023/1/10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FECD9-5902-A24A-AD97-4A01B8BE0C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99DAFF-40E7-D547-8243-EA24BE2B7FB2}" type="datetimeFigureOut">
              <a:rPr kumimoji="1" lang="zh-CN" altLang="en-US" smtClean="0"/>
              <a:t>2023/1/10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FECD9-5902-A24A-AD97-4A01B8BE0C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99DAFF-40E7-D547-8243-EA24BE2B7FB2}" type="datetimeFigureOut">
              <a:rPr kumimoji="1" lang="zh-CN" altLang="en-US" smtClean="0"/>
              <a:t>2023/1/10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FECD9-5902-A24A-AD97-4A01B8BE0C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99DAFF-40E7-D547-8243-EA24BE2B7FB2}" type="datetimeFigureOut">
              <a:rPr kumimoji="1" lang="zh-CN" altLang="en-US" smtClean="0"/>
              <a:t>2023/1/10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FECD9-5902-A24A-AD97-4A01B8BE0C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99DAFF-40E7-D547-8243-EA24BE2B7FB2}" type="datetimeFigureOut">
              <a:rPr kumimoji="1" lang="zh-CN" altLang="en-US" smtClean="0"/>
              <a:t>2023/1/10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FECD9-5902-A24A-AD97-4A01B8BE0C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99DAFF-40E7-D547-8243-EA24BE2B7FB2}" type="datetimeFigureOut">
              <a:rPr kumimoji="1" lang="zh-CN" altLang="en-US" smtClean="0"/>
              <a:t>2023/1/10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FECD9-5902-A24A-AD97-4A01B8BE0C2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352F2E-080F-4513-BC11-E589BA22D849}"/>
              </a:ext>
            </a:extLst>
          </p:cNvPr>
          <p:cNvSpPr txBox="1"/>
          <p:nvPr userDrawn="1"/>
        </p:nvSpPr>
        <p:spPr>
          <a:xfrm>
            <a:off x="927931" y="23787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全同态加密介绍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99DAFF-40E7-D547-8243-EA24BE2B7FB2}" type="datetimeFigureOut">
              <a:rPr kumimoji="1" lang="zh-CN" altLang="en-US" smtClean="0"/>
              <a:t>2023/1/10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FECD9-5902-A24A-AD97-4A01B8BE0C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99DAFF-40E7-D547-8243-EA24BE2B7FB2}" type="datetimeFigureOut">
              <a:rPr kumimoji="1" lang="zh-CN" altLang="en-US" smtClean="0"/>
              <a:t>2023/1/10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FECD9-5902-A24A-AD97-4A01B8BE0C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6771D1D-34A1-41DB-B74C-C4F5992A6E38}"/>
              </a:ext>
            </a:extLst>
          </p:cNvPr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437D0096-044F-4FA1-984C-128A64B69D0D}"/>
              </a:ext>
            </a:extLst>
          </p:cNvPr>
          <p:cNvSpPr/>
          <p:nvPr userDrawn="1"/>
        </p:nvSpPr>
        <p:spPr>
          <a:xfrm>
            <a:off x="838418" y="200733"/>
            <a:ext cx="4275941" cy="561907"/>
          </a:xfrm>
          <a:custGeom>
            <a:avLst/>
            <a:gdLst>
              <a:gd name="connsiteX0" fmla="*/ 0 w 4048300"/>
              <a:gd name="connsiteY0" fmla="*/ 0 h 531992"/>
              <a:gd name="connsiteX1" fmla="*/ 3782304 w 4048300"/>
              <a:gd name="connsiteY1" fmla="*/ 0 h 531992"/>
              <a:gd name="connsiteX2" fmla="*/ 4048300 w 4048300"/>
              <a:gd name="connsiteY2" fmla="*/ 265996 h 531992"/>
              <a:gd name="connsiteX3" fmla="*/ 3782304 w 4048300"/>
              <a:gd name="connsiteY3" fmla="*/ 531992 h 531992"/>
              <a:gd name="connsiteX4" fmla="*/ 0 w 4048300"/>
              <a:gd name="connsiteY4" fmla="*/ 531992 h 53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300" h="531992">
                <a:moveTo>
                  <a:pt x="0" y="0"/>
                </a:moveTo>
                <a:lnTo>
                  <a:pt x="3782304" y="0"/>
                </a:lnTo>
                <a:cubicBezTo>
                  <a:pt x="3929210" y="0"/>
                  <a:pt x="4048300" y="119090"/>
                  <a:pt x="4048300" y="265996"/>
                </a:cubicBezTo>
                <a:cubicBezTo>
                  <a:pt x="4048300" y="412902"/>
                  <a:pt x="3929210" y="531992"/>
                  <a:pt x="3782304" y="531992"/>
                </a:cubicBezTo>
                <a:lnTo>
                  <a:pt x="0" y="531992"/>
                </a:lnTo>
                <a:close/>
              </a:path>
            </a:pathLst>
          </a:custGeom>
          <a:solidFill>
            <a:srgbClr val="9208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A7BAFCFC-AAA1-4701-8C8A-7A9E633A0C8D}"/>
              </a:ext>
            </a:extLst>
          </p:cNvPr>
          <p:cNvSpPr/>
          <p:nvPr userDrawn="1"/>
        </p:nvSpPr>
        <p:spPr>
          <a:xfrm>
            <a:off x="195943" y="200733"/>
            <a:ext cx="551404" cy="561907"/>
          </a:xfrm>
          <a:custGeom>
            <a:avLst/>
            <a:gdLst>
              <a:gd name="connsiteX0" fmla="*/ 265996 w 610786"/>
              <a:gd name="connsiteY0" fmla="*/ 0 h 531992"/>
              <a:gd name="connsiteX1" fmla="*/ 610786 w 610786"/>
              <a:gd name="connsiteY1" fmla="*/ 0 h 531992"/>
              <a:gd name="connsiteX2" fmla="*/ 610786 w 610786"/>
              <a:gd name="connsiteY2" fmla="*/ 531992 h 531992"/>
              <a:gd name="connsiteX3" fmla="*/ 265996 w 610786"/>
              <a:gd name="connsiteY3" fmla="*/ 531992 h 531992"/>
              <a:gd name="connsiteX4" fmla="*/ 0 w 610786"/>
              <a:gd name="connsiteY4" fmla="*/ 265996 h 531992"/>
              <a:gd name="connsiteX5" fmla="*/ 265996 w 610786"/>
              <a:gd name="connsiteY5" fmla="*/ 0 h 53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0786" h="531992">
                <a:moveTo>
                  <a:pt x="265996" y="0"/>
                </a:moveTo>
                <a:lnTo>
                  <a:pt x="610786" y="0"/>
                </a:lnTo>
                <a:lnTo>
                  <a:pt x="610786" y="531992"/>
                </a:lnTo>
                <a:lnTo>
                  <a:pt x="265996" y="531992"/>
                </a:lnTo>
                <a:cubicBezTo>
                  <a:pt x="119090" y="531992"/>
                  <a:pt x="0" y="412902"/>
                  <a:pt x="0" y="265996"/>
                </a:cubicBezTo>
                <a:cubicBezTo>
                  <a:pt x="0" y="119090"/>
                  <a:pt x="119090" y="0"/>
                  <a:pt x="265996" y="0"/>
                </a:cubicBezTo>
                <a:close/>
              </a:path>
            </a:pathLst>
          </a:custGeom>
          <a:solidFill>
            <a:srgbClr val="9208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1BA47A6-1CAC-4644-99ED-421229A47E0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763" y="190647"/>
            <a:ext cx="1974868" cy="5561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chart" Target="../charts/char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chart" Target="../charts/chart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chart" Target="../charts/char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chart" Target="../charts/chart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chart" Target="../charts/char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30637" y="3684879"/>
            <a:ext cx="101281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029" y="923729"/>
            <a:ext cx="5061142" cy="142521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33367" y="2946215"/>
            <a:ext cx="1062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Dm-</a:t>
            </a:r>
            <a:r>
              <a:rPr lang="en-US" altLang="zh-CN" sz="3600" b="1" dirty="0" err="1"/>
              <a:t>dedup</a:t>
            </a:r>
            <a:endParaRPr kumimoji="1" lang="zh-CN" altLang="en-US" sz="5400" dirty="0">
              <a:latin typeface="微软雅黑" panose="020B0503020204020204" pitchFamily="34" charset="-122"/>
              <a:ea typeface="微软雅黑" panose="020B0503020204020204" pitchFamily="34" charset="-122"/>
              <a:cs typeface="Source Han Serif CN Heavy" charset="-122"/>
            </a:endParaRPr>
          </a:p>
        </p:txBody>
      </p:sp>
      <p:sp>
        <p:nvSpPr>
          <p:cNvPr id="3" name="AutoShape 4" descr="amd xilinx 的图像结果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D50F62-7781-49DD-A054-6815318FB0A8}"/>
              </a:ext>
            </a:extLst>
          </p:cNvPr>
          <p:cNvSpPr txBox="1"/>
          <p:nvPr/>
        </p:nvSpPr>
        <p:spPr>
          <a:xfrm>
            <a:off x="8440057" y="5934271"/>
            <a:ext cx="388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2022.1 ~ 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？</a:t>
            </a:r>
            <a:endParaRPr lang="en-US" altLang="zh-CN" sz="20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5" y="0"/>
            <a:ext cx="12192000" cy="6858000"/>
          </a:xfrm>
          <a:prstGeom prst="rect">
            <a:avLst/>
          </a:prstGeom>
        </p:spPr>
      </p:pic>
      <p:sp>
        <p:nvSpPr>
          <p:cNvPr id="34" name="任意多边形: 形状 33"/>
          <p:cNvSpPr/>
          <p:nvPr/>
        </p:nvSpPr>
        <p:spPr>
          <a:xfrm>
            <a:off x="838418" y="200733"/>
            <a:ext cx="4275941" cy="561907"/>
          </a:xfrm>
          <a:custGeom>
            <a:avLst/>
            <a:gdLst>
              <a:gd name="connsiteX0" fmla="*/ 0 w 4048300"/>
              <a:gd name="connsiteY0" fmla="*/ 0 h 531992"/>
              <a:gd name="connsiteX1" fmla="*/ 3782304 w 4048300"/>
              <a:gd name="connsiteY1" fmla="*/ 0 h 531992"/>
              <a:gd name="connsiteX2" fmla="*/ 4048300 w 4048300"/>
              <a:gd name="connsiteY2" fmla="*/ 265996 h 531992"/>
              <a:gd name="connsiteX3" fmla="*/ 3782304 w 4048300"/>
              <a:gd name="connsiteY3" fmla="*/ 531992 h 531992"/>
              <a:gd name="connsiteX4" fmla="*/ 0 w 4048300"/>
              <a:gd name="connsiteY4" fmla="*/ 531992 h 53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300" h="531992">
                <a:moveTo>
                  <a:pt x="0" y="0"/>
                </a:moveTo>
                <a:lnTo>
                  <a:pt x="3782304" y="0"/>
                </a:lnTo>
                <a:cubicBezTo>
                  <a:pt x="3929210" y="0"/>
                  <a:pt x="4048300" y="119090"/>
                  <a:pt x="4048300" y="265996"/>
                </a:cubicBezTo>
                <a:cubicBezTo>
                  <a:pt x="4048300" y="412902"/>
                  <a:pt x="3929210" y="531992"/>
                  <a:pt x="3782304" y="531992"/>
                </a:cubicBezTo>
                <a:lnTo>
                  <a:pt x="0" y="531992"/>
                </a:lnTo>
                <a:close/>
              </a:path>
            </a:pathLst>
          </a:custGeom>
          <a:solidFill>
            <a:srgbClr val="9208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3" name="任意多边形: 形状 32"/>
          <p:cNvSpPr/>
          <p:nvPr/>
        </p:nvSpPr>
        <p:spPr>
          <a:xfrm>
            <a:off x="195943" y="200733"/>
            <a:ext cx="551404" cy="561907"/>
          </a:xfrm>
          <a:custGeom>
            <a:avLst/>
            <a:gdLst>
              <a:gd name="connsiteX0" fmla="*/ 265996 w 610786"/>
              <a:gd name="connsiteY0" fmla="*/ 0 h 531992"/>
              <a:gd name="connsiteX1" fmla="*/ 610786 w 610786"/>
              <a:gd name="connsiteY1" fmla="*/ 0 h 531992"/>
              <a:gd name="connsiteX2" fmla="*/ 610786 w 610786"/>
              <a:gd name="connsiteY2" fmla="*/ 531992 h 531992"/>
              <a:gd name="connsiteX3" fmla="*/ 265996 w 610786"/>
              <a:gd name="connsiteY3" fmla="*/ 531992 h 531992"/>
              <a:gd name="connsiteX4" fmla="*/ 0 w 610786"/>
              <a:gd name="connsiteY4" fmla="*/ 265996 h 531992"/>
              <a:gd name="connsiteX5" fmla="*/ 265996 w 610786"/>
              <a:gd name="connsiteY5" fmla="*/ 0 h 53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0786" h="531992">
                <a:moveTo>
                  <a:pt x="265996" y="0"/>
                </a:moveTo>
                <a:lnTo>
                  <a:pt x="610786" y="0"/>
                </a:lnTo>
                <a:lnTo>
                  <a:pt x="610786" y="531992"/>
                </a:lnTo>
                <a:lnTo>
                  <a:pt x="265996" y="531992"/>
                </a:lnTo>
                <a:cubicBezTo>
                  <a:pt x="119090" y="531992"/>
                  <a:pt x="0" y="412902"/>
                  <a:pt x="0" y="265996"/>
                </a:cubicBezTo>
                <a:cubicBezTo>
                  <a:pt x="0" y="119090"/>
                  <a:pt x="119090" y="0"/>
                  <a:pt x="265996" y="0"/>
                </a:cubicBezTo>
                <a:close/>
              </a:path>
            </a:pathLst>
          </a:custGeom>
          <a:solidFill>
            <a:srgbClr val="9208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27931" y="252390"/>
            <a:ext cx="1697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Look-Back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86708" y="25546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400" dirty="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prstClr val="whit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763" y="190647"/>
            <a:ext cx="1974868" cy="556122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E34D0AB-BBFA-4F1F-A93C-F1E11EE5E68F}"/>
              </a:ext>
            </a:extLst>
          </p:cNvPr>
          <p:cNvSpPr txBox="1"/>
          <p:nvPr/>
        </p:nvSpPr>
        <p:spPr>
          <a:xfrm>
            <a:off x="286708" y="916613"/>
            <a:ext cx="10181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回顾一下架构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5C9AE5-050C-4981-973E-C648666F9A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745" y="1815117"/>
            <a:ext cx="5905500" cy="3467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E31D1B8-72EB-400D-9065-1F8654D37B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0755" y="70967"/>
            <a:ext cx="626745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8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5" y="0"/>
            <a:ext cx="12192000" cy="6858000"/>
          </a:xfrm>
          <a:prstGeom prst="rect">
            <a:avLst/>
          </a:prstGeom>
        </p:spPr>
      </p:pic>
      <p:sp>
        <p:nvSpPr>
          <p:cNvPr id="34" name="任意多边形: 形状 33"/>
          <p:cNvSpPr/>
          <p:nvPr/>
        </p:nvSpPr>
        <p:spPr>
          <a:xfrm>
            <a:off x="838418" y="200733"/>
            <a:ext cx="4275941" cy="561907"/>
          </a:xfrm>
          <a:custGeom>
            <a:avLst/>
            <a:gdLst>
              <a:gd name="connsiteX0" fmla="*/ 0 w 4048300"/>
              <a:gd name="connsiteY0" fmla="*/ 0 h 531992"/>
              <a:gd name="connsiteX1" fmla="*/ 3782304 w 4048300"/>
              <a:gd name="connsiteY1" fmla="*/ 0 h 531992"/>
              <a:gd name="connsiteX2" fmla="*/ 4048300 w 4048300"/>
              <a:gd name="connsiteY2" fmla="*/ 265996 h 531992"/>
              <a:gd name="connsiteX3" fmla="*/ 3782304 w 4048300"/>
              <a:gd name="connsiteY3" fmla="*/ 531992 h 531992"/>
              <a:gd name="connsiteX4" fmla="*/ 0 w 4048300"/>
              <a:gd name="connsiteY4" fmla="*/ 531992 h 53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300" h="531992">
                <a:moveTo>
                  <a:pt x="0" y="0"/>
                </a:moveTo>
                <a:lnTo>
                  <a:pt x="3782304" y="0"/>
                </a:lnTo>
                <a:cubicBezTo>
                  <a:pt x="3929210" y="0"/>
                  <a:pt x="4048300" y="119090"/>
                  <a:pt x="4048300" y="265996"/>
                </a:cubicBezTo>
                <a:cubicBezTo>
                  <a:pt x="4048300" y="412902"/>
                  <a:pt x="3929210" y="531992"/>
                  <a:pt x="3782304" y="531992"/>
                </a:cubicBezTo>
                <a:lnTo>
                  <a:pt x="0" y="531992"/>
                </a:lnTo>
                <a:close/>
              </a:path>
            </a:pathLst>
          </a:custGeom>
          <a:solidFill>
            <a:srgbClr val="9208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3" name="任意多边形: 形状 32"/>
          <p:cNvSpPr/>
          <p:nvPr/>
        </p:nvSpPr>
        <p:spPr>
          <a:xfrm>
            <a:off x="195943" y="200733"/>
            <a:ext cx="551404" cy="561907"/>
          </a:xfrm>
          <a:custGeom>
            <a:avLst/>
            <a:gdLst>
              <a:gd name="connsiteX0" fmla="*/ 265996 w 610786"/>
              <a:gd name="connsiteY0" fmla="*/ 0 h 531992"/>
              <a:gd name="connsiteX1" fmla="*/ 610786 w 610786"/>
              <a:gd name="connsiteY1" fmla="*/ 0 h 531992"/>
              <a:gd name="connsiteX2" fmla="*/ 610786 w 610786"/>
              <a:gd name="connsiteY2" fmla="*/ 531992 h 531992"/>
              <a:gd name="connsiteX3" fmla="*/ 265996 w 610786"/>
              <a:gd name="connsiteY3" fmla="*/ 531992 h 531992"/>
              <a:gd name="connsiteX4" fmla="*/ 0 w 610786"/>
              <a:gd name="connsiteY4" fmla="*/ 265996 h 531992"/>
              <a:gd name="connsiteX5" fmla="*/ 265996 w 610786"/>
              <a:gd name="connsiteY5" fmla="*/ 0 h 53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0786" h="531992">
                <a:moveTo>
                  <a:pt x="265996" y="0"/>
                </a:moveTo>
                <a:lnTo>
                  <a:pt x="610786" y="0"/>
                </a:lnTo>
                <a:lnTo>
                  <a:pt x="610786" y="531992"/>
                </a:lnTo>
                <a:lnTo>
                  <a:pt x="265996" y="531992"/>
                </a:lnTo>
                <a:cubicBezTo>
                  <a:pt x="119090" y="531992"/>
                  <a:pt x="0" y="412902"/>
                  <a:pt x="0" y="265996"/>
                </a:cubicBezTo>
                <a:cubicBezTo>
                  <a:pt x="0" y="119090"/>
                  <a:pt x="119090" y="0"/>
                  <a:pt x="265996" y="0"/>
                </a:cubicBezTo>
                <a:close/>
              </a:path>
            </a:pathLst>
          </a:custGeom>
          <a:solidFill>
            <a:srgbClr val="9208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27931" y="252390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Unique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86708" y="255460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400" dirty="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2400" dirty="0">
              <a:solidFill>
                <a:prstClr val="whit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763" y="190647"/>
            <a:ext cx="1974868" cy="556122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E34D0AB-BBFA-4F1F-A93C-F1E11EE5E68F}"/>
              </a:ext>
            </a:extLst>
          </p:cNvPr>
          <p:cNvSpPr txBox="1"/>
          <p:nvPr/>
        </p:nvSpPr>
        <p:spPr>
          <a:xfrm>
            <a:off x="286708" y="916613"/>
            <a:ext cx="1018119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探究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Dm-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dedup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在元数据的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开销和计算量：主要分为三个部分：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Lookup Index &lt;hash---PBN, LBN---PBN&gt;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Update Index &lt;hash---PBN, LBN---PBN&gt;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Delete Index  &lt;hash---PBN, LBN---PBN&gt;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Dm-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dedup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在设计之初确定了三种存储方式：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Inram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：纯内存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Disk Table Backend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：纯磁盘（可添加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Inram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COW B-tree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：内存写时复制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磁盘，保证事务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主要是数据组织结构的不同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75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5" y="0"/>
            <a:ext cx="12192000" cy="6858000"/>
          </a:xfrm>
          <a:prstGeom prst="rect">
            <a:avLst/>
          </a:prstGeom>
        </p:spPr>
      </p:pic>
      <p:sp>
        <p:nvSpPr>
          <p:cNvPr id="34" name="任意多边形: 形状 33"/>
          <p:cNvSpPr/>
          <p:nvPr/>
        </p:nvSpPr>
        <p:spPr>
          <a:xfrm>
            <a:off x="838418" y="200733"/>
            <a:ext cx="4275941" cy="561907"/>
          </a:xfrm>
          <a:custGeom>
            <a:avLst/>
            <a:gdLst>
              <a:gd name="connsiteX0" fmla="*/ 0 w 4048300"/>
              <a:gd name="connsiteY0" fmla="*/ 0 h 531992"/>
              <a:gd name="connsiteX1" fmla="*/ 3782304 w 4048300"/>
              <a:gd name="connsiteY1" fmla="*/ 0 h 531992"/>
              <a:gd name="connsiteX2" fmla="*/ 4048300 w 4048300"/>
              <a:gd name="connsiteY2" fmla="*/ 265996 h 531992"/>
              <a:gd name="connsiteX3" fmla="*/ 3782304 w 4048300"/>
              <a:gd name="connsiteY3" fmla="*/ 531992 h 531992"/>
              <a:gd name="connsiteX4" fmla="*/ 0 w 4048300"/>
              <a:gd name="connsiteY4" fmla="*/ 531992 h 53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300" h="531992">
                <a:moveTo>
                  <a:pt x="0" y="0"/>
                </a:moveTo>
                <a:lnTo>
                  <a:pt x="3782304" y="0"/>
                </a:lnTo>
                <a:cubicBezTo>
                  <a:pt x="3929210" y="0"/>
                  <a:pt x="4048300" y="119090"/>
                  <a:pt x="4048300" y="265996"/>
                </a:cubicBezTo>
                <a:cubicBezTo>
                  <a:pt x="4048300" y="412902"/>
                  <a:pt x="3929210" y="531992"/>
                  <a:pt x="3782304" y="531992"/>
                </a:cubicBezTo>
                <a:lnTo>
                  <a:pt x="0" y="531992"/>
                </a:lnTo>
                <a:close/>
              </a:path>
            </a:pathLst>
          </a:custGeom>
          <a:solidFill>
            <a:srgbClr val="9208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3" name="任意多边形: 形状 32"/>
          <p:cNvSpPr/>
          <p:nvPr/>
        </p:nvSpPr>
        <p:spPr>
          <a:xfrm>
            <a:off x="195943" y="200733"/>
            <a:ext cx="551404" cy="561907"/>
          </a:xfrm>
          <a:custGeom>
            <a:avLst/>
            <a:gdLst>
              <a:gd name="connsiteX0" fmla="*/ 265996 w 610786"/>
              <a:gd name="connsiteY0" fmla="*/ 0 h 531992"/>
              <a:gd name="connsiteX1" fmla="*/ 610786 w 610786"/>
              <a:gd name="connsiteY1" fmla="*/ 0 h 531992"/>
              <a:gd name="connsiteX2" fmla="*/ 610786 w 610786"/>
              <a:gd name="connsiteY2" fmla="*/ 531992 h 531992"/>
              <a:gd name="connsiteX3" fmla="*/ 265996 w 610786"/>
              <a:gd name="connsiteY3" fmla="*/ 531992 h 531992"/>
              <a:gd name="connsiteX4" fmla="*/ 0 w 610786"/>
              <a:gd name="connsiteY4" fmla="*/ 265996 h 531992"/>
              <a:gd name="connsiteX5" fmla="*/ 265996 w 610786"/>
              <a:gd name="connsiteY5" fmla="*/ 0 h 53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0786" h="531992">
                <a:moveTo>
                  <a:pt x="265996" y="0"/>
                </a:moveTo>
                <a:lnTo>
                  <a:pt x="610786" y="0"/>
                </a:lnTo>
                <a:lnTo>
                  <a:pt x="610786" y="531992"/>
                </a:lnTo>
                <a:lnTo>
                  <a:pt x="265996" y="531992"/>
                </a:lnTo>
                <a:cubicBezTo>
                  <a:pt x="119090" y="531992"/>
                  <a:pt x="0" y="412902"/>
                  <a:pt x="0" y="265996"/>
                </a:cubicBezTo>
                <a:cubicBezTo>
                  <a:pt x="0" y="119090"/>
                  <a:pt x="119090" y="0"/>
                  <a:pt x="265996" y="0"/>
                </a:cubicBezTo>
                <a:close/>
              </a:path>
            </a:pathLst>
          </a:custGeom>
          <a:solidFill>
            <a:srgbClr val="9208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27931" y="252390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Unique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86708" y="255460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400" dirty="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2400" dirty="0">
              <a:solidFill>
                <a:prstClr val="whit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763" y="190647"/>
            <a:ext cx="1974868" cy="556122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E34D0AB-BBFA-4F1F-A93C-F1E11EE5E68F}"/>
              </a:ext>
            </a:extLst>
          </p:cNvPr>
          <p:cNvSpPr txBox="1"/>
          <p:nvPr/>
        </p:nvSpPr>
        <p:spPr>
          <a:xfrm>
            <a:off x="286708" y="916613"/>
            <a:ext cx="101811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首先是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的问题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由于元数据存在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Disk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上，大部分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request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都需要访问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Meta Index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，因此对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的影响较大。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5ADC574B-1CEA-4AE6-9B0D-BDE9B48956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5039782"/>
              </p:ext>
            </p:extLst>
          </p:nvPr>
        </p:nvGraphicFramePr>
        <p:xfrm>
          <a:off x="2653784" y="2270915"/>
          <a:ext cx="5447043" cy="3268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70982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任意多边形: 形状 33"/>
          <p:cNvSpPr/>
          <p:nvPr/>
        </p:nvSpPr>
        <p:spPr>
          <a:xfrm>
            <a:off x="838418" y="200733"/>
            <a:ext cx="4275941" cy="561907"/>
          </a:xfrm>
          <a:custGeom>
            <a:avLst/>
            <a:gdLst>
              <a:gd name="connsiteX0" fmla="*/ 0 w 4048300"/>
              <a:gd name="connsiteY0" fmla="*/ 0 h 531992"/>
              <a:gd name="connsiteX1" fmla="*/ 3782304 w 4048300"/>
              <a:gd name="connsiteY1" fmla="*/ 0 h 531992"/>
              <a:gd name="connsiteX2" fmla="*/ 4048300 w 4048300"/>
              <a:gd name="connsiteY2" fmla="*/ 265996 h 531992"/>
              <a:gd name="connsiteX3" fmla="*/ 3782304 w 4048300"/>
              <a:gd name="connsiteY3" fmla="*/ 531992 h 531992"/>
              <a:gd name="connsiteX4" fmla="*/ 0 w 4048300"/>
              <a:gd name="connsiteY4" fmla="*/ 531992 h 53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300" h="531992">
                <a:moveTo>
                  <a:pt x="0" y="0"/>
                </a:moveTo>
                <a:lnTo>
                  <a:pt x="3782304" y="0"/>
                </a:lnTo>
                <a:cubicBezTo>
                  <a:pt x="3929210" y="0"/>
                  <a:pt x="4048300" y="119090"/>
                  <a:pt x="4048300" y="265996"/>
                </a:cubicBezTo>
                <a:cubicBezTo>
                  <a:pt x="4048300" y="412902"/>
                  <a:pt x="3929210" y="531992"/>
                  <a:pt x="3782304" y="531992"/>
                </a:cubicBezTo>
                <a:lnTo>
                  <a:pt x="0" y="531992"/>
                </a:lnTo>
                <a:close/>
              </a:path>
            </a:pathLst>
          </a:custGeom>
          <a:solidFill>
            <a:srgbClr val="9208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3" name="任意多边形: 形状 32"/>
          <p:cNvSpPr/>
          <p:nvPr/>
        </p:nvSpPr>
        <p:spPr>
          <a:xfrm>
            <a:off x="195943" y="200733"/>
            <a:ext cx="551404" cy="561907"/>
          </a:xfrm>
          <a:custGeom>
            <a:avLst/>
            <a:gdLst>
              <a:gd name="connsiteX0" fmla="*/ 265996 w 610786"/>
              <a:gd name="connsiteY0" fmla="*/ 0 h 531992"/>
              <a:gd name="connsiteX1" fmla="*/ 610786 w 610786"/>
              <a:gd name="connsiteY1" fmla="*/ 0 h 531992"/>
              <a:gd name="connsiteX2" fmla="*/ 610786 w 610786"/>
              <a:gd name="connsiteY2" fmla="*/ 531992 h 531992"/>
              <a:gd name="connsiteX3" fmla="*/ 265996 w 610786"/>
              <a:gd name="connsiteY3" fmla="*/ 531992 h 531992"/>
              <a:gd name="connsiteX4" fmla="*/ 0 w 610786"/>
              <a:gd name="connsiteY4" fmla="*/ 265996 h 531992"/>
              <a:gd name="connsiteX5" fmla="*/ 265996 w 610786"/>
              <a:gd name="connsiteY5" fmla="*/ 0 h 53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0786" h="531992">
                <a:moveTo>
                  <a:pt x="265996" y="0"/>
                </a:moveTo>
                <a:lnTo>
                  <a:pt x="610786" y="0"/>
                </a:lnTo>
                <a:lnTo>
                  <a:pt x="610786" y="531992"/>
                </a:lnTo>
                <a:lnTo>
                  <a:pt x="265996" y="531992"/>
                </a:lnTo>
                <a:cubicBezTo>
                  <a:pt x="119090" y="531992"/>
                  <a:pt x="0" y="412902"/>
                  <a:pt x="0" y="265996"/>
                </a:cubicBezTo>
                <a:cubicBezTo>
                  <a:pt x="0" y="119090"/>
                  <a:pt x="119090" y="0"/>
                  <a:pt x="265996" y="0"/>
                </a:cubicBezTo>
                <a:close/>
              </a:path>
            </a:pathLst>
          </a:custGeom>
          <a:solidFill>
            <a:srgbClr val="9208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27931" y="252390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Unique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86708" y="255460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400" dirty="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2400" dirty="0">
              <a:solidFill>
                <a:prstClr val="whit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763" y="190647"/>
            <a:ext cx="1974868" cy="556122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E34D0AB-BBFA-4F1F-A93C-F1E11EE5E68F}"/>
              </a:ext>
            </a:extLst>
          </p:cNvPr>
          <p:cNvSpPr txBox="1"/>
          <p:nvPr/>
        </p:nvSpPr>
        <p:spPr>
          <a:xfrm>
            <a:off x="286708" y="916613"/>
            <a:ext cx="101811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然后是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CBT backend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Unique dataset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delete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，探讨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lookup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latency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logbN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474AD90F-3B27-407E-96B5-CDBAE9CB97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8079082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474AD90F-3B27-407E-96B5-CDBAE9CB97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508003"/>
              </p:ext>
            </p:extLst>
          </p:nvPr>
        </p:nvGraphicFramePr>
        <p:xfrm>
          <a:off x="2545345" y="2209799"/>
          <a:ext cx="5663921" cy="3398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57621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任意多边形: 形状 33"/>
          <p:cNvSpPr/>
          <p:nvPr/>
        </p:nvSpPr>
        <p:spPr>
          <a:xfrm>
            <a:off x="838418" y="200733"/>
            <a:ext cx="4275941" cy="561907"/>
          </a:xfrm>
          <a:custGeom>
            <a:avLst/>
            <a:gdLst>
              <a:gd name="connsiteX0" fmla="*/ 0 w 4048300"/>
              <a:gd name="connsiteY0" fmla="*/ 0 h 531992"/>
              <a:gd name="connsiteX1" fmla="*/ 3782304 w 4048300"/>
              <a:gd name="connsiteY1" fmla="*/ 0 h 531992"/>
              <a:gd name="connsiteX2" fmla="*/ 4048300 w 4048300"/>
              <a:gd name="connsiteY2" fmla="*/ 265996 h 531992"/>
              <a:gd name="connsiteX3" fmla="*/ 3782304 w 4048300"/>
              <a:gd name="connsiteY3" fmla="*/ 531992 h 531992"/>
              <a:gd name="connsiteX4" fmla="*/ 0 w 4048300"/>
              <a:gd name="connsiteY4" fmla="*/ 531992 h 53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300" h="531992">
                <a:moveTo>
                  <a:pt x="0" y="0"/>
                </a:moveTo>
                <a:lnTo>
                  <a:pt x="3782304" y="0"/>
                </a:lnTo>
                <a:cubicBezTo>
                  <a:pt x="3929210" y="0"/>
                  <a:pt x="4048300" y="119090"/>
                  <a:pt x="4048300" y="265996"/>
                </a:cubicBezTo>
                <a:cubicBezTo>
                  <a:pt x="4048300" y="412902"/>
                  <a:pt x="3929210" y="531992"/>
                  <a:pt x="3782304" y="531992"/>
                </a:cubicBezTo>
                <a:lnTo>
                  <a:pt x="0" y="531992"/>
                </a:lnTo>
                <a:close/>
              </a:path>
            </a:pathLst>
          </a:custGeom>
          <a:solidFill>
            <a:srgbClr val="9208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3" name="任意多边形: 形状 32"/>
          <p:cNvSpPr/>
          <p:nvPr/>
        </p:nvSpPr>
        <p:spPr>
          <a:xfrm>
            <a:off x="195943" y="200733"/>
            <a:ext cx="551404" cy="561907"/>
          </a:xfrm>
          <a:custGeom>
            <a:avLst/>
            <a:gdLst>
              <a:gd name="connsiteX0" fmla="*/ 265996 w 610786"/>
              <a:gd name="connsiteY0" fmla="*/ 0 h 531992"/>
              <a:gd name="connsiteX1" fmla="*/ 610786 w 610786"/>
              <a:gd name="connsiteY1" fmla="*/ 0 h 531992"/>
              <a:gd name="connsiteX2" fmla="*/ 610786 w 610786"/>
              <a:gd name="connsiteY2" fmla="*/ 531992 h 531992"/>
              <a:gd name="connsiteX3" fmla="*/ 265996 w 610786"/>
              <a:gd name="connsiteY3" fmla="*/ 531992 h 531992"/>
              <a:gd name="connsiteX4" fmla="*/ 0 w 610786"/>
              <a:gd name="connsiteY4" fmla="*/ 265996 h 531992"/>
              <a:gd name="connsiteX5" fmla="*/ 265996 w 610786"/>
              <a:gd name="connsiteY5" fmla="*/ 0 h 53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0786" h="531992">
                <a:moveTo>
                  <a:pt x="265996" y="0"/>
                </a:moveTo>
                <a:lnTo>
                  <a:pt x="610786" y="0"/>
                </a:lnTo>
                <a:lnTo>
                  <a:pt x="610786" y="531992"/>
                </a:lnTo>
                <a:lnTo>
                  <a:pt x="265996" y="531992"/>
                </a:lnTo>
                <a:cubicBezTo>
                  <a:pt x="119090" y="531992"/>
                  <a:pt x="0" y="412902"/>
                  <a:pt x="0" y="265996"/>
                </a:cubicBezTo>
                <a:cubicBezTo>
                  <a:pt x="0" y="119090"/>
                  <a:pt x="119090" y="0"/>
                  <a:pt x="265996" y="0"/>
                </a:cubicBezTo>
                <a:close/>
              </a:path>
            </a:pathLst>
          </a:custGeom>
          <a:solidFill>
            <a:srgbClr val="9208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27931" y="252390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Unique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86708" y="255460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400" dirty="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2400" dirty="0">
              <a:solidFill>
                <a:prstClr val="whit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763" y="190647"/>
            <a:ext cx="1974868" cy="556122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E34D0AB-BBFA-4F1F-A93C-F1E11EE5E68F}"/>
              </a:ext>
            </a:extLst>
          </p:cNvPr>
          <p:cNvSpPr txBox="1"/>
          <p:nvPr/>
        </p:nvSpPr>
        <p:spPr>
          <a:xfrm>
            <a:off x="286708" y="916613"/>
            <a:ext cx="101811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然后是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Breakdown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CBT backend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meta IO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composition</a:t>
            </a:r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474AD90F-3B27-407E-96B5-CDBAE9CB9705}"/>
              </a:ext>
            </a:extLst>
          </p:cNvPr>
          <p:cNvGraphicFramePr>
            <a:graphicFrameLocks/>
          </p:cNvGraphicFramePr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9A171A7F-6A4A-454D-BBBD-FC0608EC21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065455"/>
              </p:ext>
            </p:extLst>
          </p:nvPr>
        </p:nvGraphicFramePr>
        <p:xfrm>
          <a:off x="1724095" y="1839943"/>
          <a:ext cx="7207394" cy="4324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11506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任意多边形: 形状 33"/>
          <p:cNvSpPr/>
          <p:nvPr/>
        </p:nvSpPr>
        <p:spPr>
          <a:xfrm>
            <a:off x="838418" y="200733"/>
            <a:ext cx="4275941" cy="561907"/>
          </a:xfrm>
          <a:custGeom>
            <a:avLst/>
            <a:gdLst>
              <a:gd name="connsiteX0" fmla="*/ 0 w 4048300"/>
              <a:gd name="connsiteY0" fmla="*/ 0 h 531992"/>
              <a:gd name="connsiteX1" fmla="*/ 3782304 w 4048300"/>
              <a:gd name="connsiteY1" fmla="*/ 0 h 531992"/>
              <a:gd name="connsiteX2" fmla="*/ 4048300 w 4048300"/>
              <a:gd name="connsiteY2" fmla="*/ 265996 h 531992"/>
              <a:gd name="connsiteX3" fmla="*/ 3782304 w 4048300"/>
              <a:gd name="connsiteY3" fmla="*/ 531992 h 531992"/>
              <a:gd name="connsiteX4" fmla="*/ 0 w 4048300"/>
              <a:gd name="connsiteY4" fmla="*/ 531992 h 53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300" h="531992">
                <a:moveTo>
                  <a:pt x="0" y="0"/>
                </a:moveTo>
                <a:lnTo>
                  <a:pt x="3782304" y="0"/>
                </a:lnTo>
                <a:cubicBezTo>
                  <a:pt x="3929210" y="0"/>
                  <a:pt x="4048300" y="119090"/>
                  <a:pt x="4048300" y="265996"/>
                </a:cubicBezTo>
                <a:cubicBezTo>
                  <a:pt x="4048300" y="412902"/>
                  <a:pt x="3929210" y="531992"/>
                  <a:pt x="3782304" y="531992"/>
                </a:cubicBezTo>
                <a:lnTo>
                  <a:pt x="0" y="531992"/>
                </a:lnTo>
                <a:close/>
              </a:path>
            </a:pathLst>
          </a:custGeom>
          <a:solidFill>
            <a:srgbClr val="9208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3" name="任意多边形: 形状 32"/>
          <p:cNvSpPr/>
          <p:nvPr/>
        </p:nvSpPr>
        <p:spPr>
          <a:xfrm>
            <a:off x="195943" y="200733"/>
            <a:ext cx="551404" cy="561907"/>
          </a:xfrm>
          <a:custGeom>
            <a:avLst/>
            <a:gdLst>
              <a:gd name="connsiteX0" fmla="*/ 265996 w 610786"/>
              <a:gd name="connsiteY0" fmla="*/ 0 h 531992"/>
              <a:gd name="connsiteX1" fmla="*/ 610786 w 610786"/>
              <a:gd name="connsiteY1" fmla="*/ 0 h 531992"/>
              <a:gd name="connsiteX2" fmla="*/ 610786 w 610786"/>
              <a:gd name="connsiteY2" fmla="*/ 531992 h 531992"/>
              <a:gd name="connsiteX3" fmla="*/ 265996 w 610786"/>
              <a:gd name="connsiteY3" fmla="*/ 531992 h 531992"/>
              <a:gd name="connsiteX4" fmla="*/ 0 w 610786"/>
              <a:gd name="connsiteY4" fmla="*/ 265996 h 531992"/>
              <a:gd name="connsiteX5" fmla="*/ 265996 w 610786"/>
              <a:gd name="connsiteY5" fmla="*/ 0 h 53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0786" h="531992">
                <a:moveTo>
                  <a:pt x="265996" y="0"/>
                </a:moveTo>
                <a:lnTo>
                  <a:pt x="610786" y="0"/>
                </a:lnTo>
                <a:lnTo>
                  <a:pt x="610786" y="531992"/>
                </a:lnTo>
                <a:lnTo>
                  <a:pt x="265996" y="531992"/>
                </a:lnTo>
                <a:cubicBezTo>
                  <a:pt x="119090" y="531992"/>
                  <a:pt x="0" y="412902"/>
                  <a:pt x="0" y="265996"/>
                </a:cubicBezTo>
                <a:cubicBezTo>
                  <a:pt x="0" y="119090"/>
                  <a:pt x="119090" y="0"/>
                  <a:pt x="265996" y="0"/>
                </a:cubicBezTo>
                <a:close/>
              </a:path>
            </a:pathLst>
          </a:custGeom>
          <a:solidFill>
            <a:srgbClr val="9208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27931" y="252390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86708" y="255460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400" dirty="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sz="2400" dirty="0">
              <a:solidFill>
                <a:prstClr val="whit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763" y="190647"/>
            <a:ext cx="1974868" cy="556122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E34D0AB-BBFA-4F1F-A93C-F1E11EE5E68F}"/>
              </a:ext>
            </a:extLst>
          </p:cNvPr>
          <p:cNvSpPr txBox="1"/>
          <p:nvPr/>
        </p:nvSpPr>
        <p:spPr>
          <a:xfrm>
            <a:off x="286708" y="916613"/>
            <a:ext cx="1018119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metadata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没有足够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capacity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cache space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meta IO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的影响是巨大的。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甚至对于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CBT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而言，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cache space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需要大于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meta data scale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，且执行延迟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flush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为保障一定的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performance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cache space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的大小至少需要大于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meta data scale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，这不现实，尤其对于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sha256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而言。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因此，需要一种方法加快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meta IO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的速度。不过，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CSD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能够做的仅仅只有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Sort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（关于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 tree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的查询），几乎没有额外的计算。不过，其仍然提供了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SSD DRAM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compute capacity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，因此，我们可以想一些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slightly changed issue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，来进一步利用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released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Memory DRAM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0340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mVhMDBlNmFhZDJjYzQxNGNhMmUyM2U2ZGI1MDZlNj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800,&quot;width&quot;:1920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800,&quot;width&quot;:19200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800,&quot;width&quot;:19200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800,&quot;width&quot;:19200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800,&quot;width&quot;:19200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800,&quot;width&quot;:19200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800,&quot;width&quot;:192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6120</TotalTime>
  <Words>357</Words>
  <Application>Microsoft Office PowerPoint</Application>
  <PresentationFormat>宽屏</PresentationFormat>
  <Paragraphs>61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Adobe 黑体 Std R</vt:lpstr>
      <vt:lpstr>Source Han Serif CN Heavy</vt:lpstr>
      <vt:lpstr>等线</vt:lpstr>
      <vt:lpstr>等线</vt:lpstr>
      <vt:lpstr>DengXian Light</vt:lpstr>
      <vt:lpstr>微软雅黑</vt:lpstr>
      <vt:lpstr>Arial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嘉宁</dc:creator>
  <cp:lastModifiedBy>czh</cp:lastModifiedBy>
  <cp:revision>435</cp:revision>
  <dcterms:created xsi:type="dcterms:W3CDTF">2018-05-27T05:24:00Z</dcterms:created>
  <dcterms:modified xsi:type="dcterms:W3CDTF">2023-01-10T04:45:28Z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ADD48720921F4152ADA9CEC52713349A</vt:lpwstr>
  </property>
  <property fmtid="{D5CDD505-2E9C-101B-9397-08002B2CF9AE}" pid="3" name="KSOProductBuildVer">
    <vt:lpwstr>2052-11.1.0.11875</vt:lpwstr>
  </property>
</Properties>
</file>