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551" r:id="rId2"/>
    <p:sldId id="553" r:id="rId3"/>
    <p:sldId id="557" r:id="rId4"/>
    <p:sldId id="578" r:id="rId5"/>
    <p:sldId id="579" r:id="rId6"/>
    <p:sldId id="581" r:id="rId7"/>
    <p:sldId id="584" r:id="rId8"/>
    <p:sldId id="580" r:id="rId9"/>
    <p:sldId id="582" r:id="rId10"/>
    <p:sldId id="585" r:id="rId11"/>
    <p:sldId id="586" r:id="rId12"/>
    <p:sldId id="587" r:id="rId13"/>
    <p:sldId id="588" r:id="rId14"/>
    <p:sldId id="590" r:id="rId15"/>
    <p:sldId id="592" r:id="rId16"/>
    <p:sldId id="593" r:id="rId17"/>
    <p:sldId id="594" r:id="rId18"/>
    <p:sldId id="595" r:id="rId19"/>
    <p:sldId id="589" r:id="rId20"/>
    <p:sldId id="615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6" r:id="rId36"/>
    <p:sldId id="617" r:id="rId37"/>
    <p:sldId id="618" r:id="rId38"/>
    <p:sldId id="619" r:id="rId39"/>
    <p:sldId id="577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1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744"/>
    <a:srgbClr val="B21D30"/>
    <a:srgbClr val="C00000"/>
    <a:srgbClr val="C62F34"/>
    <a:srgbClr val="1591C0"/>
    <a:srgbClr val="0EAFC7"/>
    <a:srgbClr val="00B2F2"/>
    <a:srgbClr val="0BBBCA"/>
    <a:srgbClr val="00C4B0"/>
    <a:srgbClr val="00B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8" autoAdjust="0"/>
    <p:restoredTop sz="94301" autoAdjust="0"/>
  </p:normalViewPr>
  <p:slideViewPr>
    <p:cSldViewPr snapToGrid="0" showGuides="1">
      <p:cViewPr varScale="1">
        <p:scale>
          <a:sx n="73" d="100"/>
          <a:sy n="73" d="100"/>
        </p:scale>
        <p:origin x="720" y="60"/>
      </p:cViewPr>
      <p:guideLst>
        <p:guide pos="3840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1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9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7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45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3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6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63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66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76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73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35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1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28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37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00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31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88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85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01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6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89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17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56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11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74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5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2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8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2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4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://www.w3school.com.cn/jquery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0"/>
            <a:ext cx="12191999" cy="5060581"/>
          </a:xfrm>
          <a:custGeom>
            <a:avLst/>
            <a:gdLst>
              <a:gd name="connsiteX0" fmla="*/ 0 w 12191999"/>
              <a:gd name="connsiteY0" fmla="*/ 0 h 5060581"/>
              <a:gd name="connsiteX1" fmla="*/ 5486400 w 12191999"/>
              <a:gd name="connsiteY1" fmla="*/ 0 h 5060581"/>
              <a:gd name="connsiteX2" fmla="*/ 5486400 w 12191999"/>
              <a:gd name="connsiteY2" fmla="*/ 1 h 5060581"/>
              <a:gd name="connsiteX3" fmla="*/ 12191999 w 12191999"/>
              <a:gd name="connsiteY3" fmla="*/ 1 h 5060581"/>
              <a:gd name="connsiteX4" fmla="*/ 12191999 w 12191999"/>
              <a:gd name="connsiteY4" fmla="*/ 4787035 h 5060581"/>
              <a:gd name="connsiteX5" fmla="*/ 5486399 w 12191999"/>
              <a:gd name="connsiteY5" fmla="*/ 4110699 h 5060581"/>
              <a:gd name="connsiteX6" fmla="*/ 5486399 w 12191999"/>
              <a:gd name="connsiteY6" fmla="*/ 4110699 h 5060581"/>
              <a:gd name="connsiteX7" fmla="*/ 5237095 w 12191999"/>
              <a:gd name="connsiteY7" fmla="*/ 4115165 h 5060581"/>
              <a:gd name="connsiteX8" fmla="*/ 0 w 12191999"/>
              <a:gd name="connsiteY8" fmla="*/ 4787035 h 506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060581">
                <a:moveTo>
                  <a:pt x="0" y="0"/>
                </a:moveTo>
                <a:lnTo>
                  <a:pt x="5486400" y="0"/>
                </a:lnTo>
                <a:lnTo>
                  <a:pt x="5486400" y="1"/>
                </a:lnTo>
                <a:lnTo>
                  <a:pt x="12191999" y="1"/>
                </a:lnTo>
                <a:lnTo>
                  <a:pt x="12191999" y="4787035"/>
                </a:lnTo>
                <a:cubicBezTo>
                  <a:pt x="8839199" y="5676951"/>
                  <a:pt x="8839199" y="4110699"/>
                  <a:pt x="5486399" y="4110699"/>
                </a:cubicBezTo>
                <a:lnTo>
                  <a:pt x="5486399" y="4110699"/>
                </a:lnTo>
                <a:lnTo>
                  <a:pt x="5237095" y="4115165"/>
                </a:lnTo>
                <a:cubicBezTo>
                  <a:pt x="2740521" y="4206191"/>
                  <a:pt x="2657475" y="5649141"/>
                  <a:pt x="0" y="4787035"/>
                </a:cubicBezTo>
                <a:close/>
              </a:path>
            </a:pathLst>
          </a:cu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8150" y="5505450"/>
            <a:ext cx="381000" cy="381000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91300" y="4514850"/>
            <a:ext cx="381000" cy="381000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96350" y="3695700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337087">
            <a:off x="1779353" y="4405908"/>
            <a:ext cx="288397" cy="28839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8337087">
            <a:off x="10742436" y="1539088"/>
            <a:ext cx="341679" cy="341679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14665" y="868136"/>
            <a:ext cx="381000" cy="3810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1214665" y="2578637"/>
            <a:ext cx="6858002" cy="73866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4800" dirty="0" err="1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jQuery+Ajax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5729" y="5060581"/>
            <a:ext cx="5233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18</a:t>
            </a:r>
            <a:r>
              <a:rPr lang="zh-CN" altLang="en-US" sz="2400" b="1" dirty="0" smtClean="0"/>
              <a:t>级大数据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王娜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田一岚</a:t>
            </a:r>
            <a:endParaRPr lang="zh-CN" altLang="en-US" sz="2400" b="1" dirty="0"/>
          </a:p>
        </p:txBody>
      </p:sp>
    </p:spTree>
  </p:cSld>
  <p:clrMapOvr>
    <a:masterClrMapping/>
  </p:clrMapOvr>
  <p:transition spd="slow" advTm="2774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</a:t>
            </a:r>
            <a:r>
              <a:rPr lang="zh-CN" altLang="en-US" sz="2800" b="0" dirty="0">
                <a:effectLst/>
              </a:rPr>
              <a:t>添加元素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7" y="1863161"/>
            <a:ext cx="115031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F3F3F"/>
                </a:solidFill>
                <a:latin typeface="&amp;quot"/>
              </a:rPr>
              <a:t>添加新的 </a:t>
            </a:r>
            <a:r>
              <a:rPr lang="en-US" altLang="zh-CN" sz="2000" b="1" dirty="0">
                <a:solidFill>
                  <a:srgbClr val="3F3F3F"/>
                </a:solidFill>
                <a:latin typeface="&amp;quot"/>
              </a:rPr>
              <a:t>HTML </a:t>
            </a:r>
            <a:r>
              <a:rPr lang="zh-CN" altLang="en-US" sz="2000" b="1" dirty="0">
                <a:solidFill>
                  <a:srgbClr val="3F3F3F"/>
                </a:solidFill>
                <a:latin typeface="&amp;quot"/>
              </a:rPr>
              <a:t>内容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append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在被选元素的结尾插入</a:t>
            </a: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内容           </a:t>
            </a:r>
            <a:r>
              <a:rPr lang="en-US" altLang="zh-CN" sz="2000" dirty="0" smtClean="0"/>
              <a:t>$("</a:t>
            </a:r>
            <a:r>
              <a:rPr lang="en-US" altLang="zh-CN" sz="2000" dirty="0"/>
              <a:t>p").append("Some appended text.");</a:t>
            </a:r>
            <a:endParaRPr lang="zh-CN" altLang="en-US" sz="2000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prepend()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在被选元素的开头插入</a:t>
            </a: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内容          </a:t>
            </a:r>
            <a:r>
              <a:rPr lang="en-US" altLang="zh-CN" sz="2000" dirty="0" smtClean="0"/>
              <a:t>$("</a:t>
            </a:r>
            <a:r>
              <a:rPr lang="en-US" altLang="zh-CN" sz="2000" dirty="0"/>
              <a:t>p").prepend("Some prepended text.");</a:t>
            </a:r>
            <a:endParaRPr lang="zh-CN" altLang="en-US" sz="2000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after()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在被选元素之后插入</a:t>
            </a: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内容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             </a:t>
            </a:r>
            <a:r>
              <a:rPr lang="en-US" altLang="zh-CN" sz="2000" dirty="0" smtClean="0"/>
              <a:t>$("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").after("Some text after");</a:t>
            </a:r>
            <a:endParaRPr lang="zh-CN" altLang="en-US" sz="2000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before()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在被选元素之前插入</a:t>
            </a: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内容             </a:t>
            </a:r>
            <a:r>
              <a:rPr lang="en-US" altLang="zh-CN" sz="2000" dirty="0" smtClean="0"/>
              <a:t>$("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").before("Some text before");</a:t>
            </a:r>
            <a:endParaRPr lang="zh-CN" altLang="en-US" sz="2000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925" y="4582879"/>
            <a:ext cx="5250530" cy="1358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6856698"/>
      </p:ext>
    </p:extLst>
  </p:cSld>
  <p:clrMapOvr>
    <a:masterClrMapping/>
  </p:clrMapOvr>
  <p:transition spd="slow" advTm="5249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</a:t>
            </a:r>
            <a:r>
              <a:rPr lang="zh-CN" altLang="en-US" sz="2800" b="0" dirty="0">
                <a:effectLst/>
              </a:rPr>
              <a:t>删除元素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785648"/>
            <a:ext cx="6096000" cy="943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remove()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删除被选元素（及其子元素）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empty()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从被选元素中删除子元素</a:t>
            </a:r>
            <a:endParaRPr lang="zh-CN" altLang="en-US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6278" y="27302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$("button").click(function(){</a:t>
            </a:r>
          </a:p>
          <a:p>
            <a:r>
              <a:rPr lang="zh-CN" altLang="en-US" dirty="0"/>
              <a:t>    $("#div1").remove();</a:t>
            </a:r>
          </a:p>
          <a:p>
            <a:r>
              <a:rPr lang="zh-CN" altLang="en-US" dirty="0"/>
              <a:t>  });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625871"/>
            <a:ext cx="3276600" cy="1619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6278" y="45235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$("button").click(function(){</a:t>
            </a:r>
          </a:p>
          <a:p>
            <a:r>
              <a:rPr lang="zh-CN" altLang="en-US" dirty="0"/>
              <a:t>    $("#div1").empty();</a:t>
            </a:r>
          </a:p>
          <a:p>
            <a:r>
              <a:rPr lang="zh-CN" altLang="en-US" dirty="0"/>
              <a:t>  });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50" y="4501357"/>
            <a:ext cx="3267075" cy="1581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437" y="4523562"/>
            <a:ext cx="3133725" cy="1476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2594123"/>
            <a:ext cx="2981325" cy="1304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8323489"/>
      </p:ext>
    </p:extLst>
  </p:cSld>
  <p:clrMapOvr>
    <a:masterClrMapping/>
  </p:clrMapOvr>
  <p:transition spd="slow" advTm="1503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 smtClean="0">
                <a:effectLst/>
              </a:rPr>
              <a:t>jQuery</a:t>
            </a:r>
            <a:r>
              <a:rPr lang="zh-CN" altLang="en-US" sz="2800" dirty="0"/>
              <a:t>过滤被删除的元素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251" y="1758793"/>
            <a:ext cx="87754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jQuery </a:t>
            </a:r>
            <a:r>
              <a:rPr lang="en-US" altLang="zh-CN" sz="2000" b="1" dirty="0"/>
              <a:t>remove() </a:t>
            </a:r>
            <a:r>
              <a:rPr lang="zh-CN" altLang="en-US" sz="2000" b="1" dirty="0"/>
              <a:t>方法也可接受一个参数，</a:t>
            </a:r>
            <a:r>
              <a:rPr lang="zh-CN" altLang="en-US" sz="2000" b="1" dirty="0" smtClean="0"/>
              <a:t>允许对</a:t>
            </a:r>
            <a:r>
              <a:rPr lang="zh-CN" altLang="en-US" sz="2000" b="1" dirty="0"/>
              <a:t>被删元素进行过滤。</a:t>
            </a:r>
          </a:p>
          <a:p>
            <a:r>
              <a:rPr lang="zh-CN" altLang="en-US" sz="2000" b="1" dirty="0"/>
              <a:t>该参数可以是任何 </a:t>
            </a:r>
            <a:r>
              <a:rPr lang="en-US" altLang="zh-CN" sz="2000" b="1" dirty="0"/>
              <a:t>jQuery </a:t>
            </a:r>
            <a:r>
              <a:rPr lang="zh-CN" altLang="en-US" sz="2000" b="1" dirty="0"/>
              <a:t>选择器的语法。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实例（</a:t>
            </a:r>
            <a:r>
              <a:rPr lang="zh-CN" altLang="en-US" dirty="0"/>
              <a:t>删除 </a:t>
            </a:r>
            <a:r>
              <a:rPr lang="en-US" altLang="zh-CN" dirty="0"/>
              <a:t>class</a:t>
            </a:r>
            <a:r>
              <a:rPr lang="en-US" altLang="zh-CN" dirty="0" smtClean="0"/>
              <a:t>=“italic” </a:t>
            </a:r>
            <a:r>
              <a:rPr lang="zh-CN" altLang="en-US" dirty="0"/>
              <a:t>的所有 </a:t>
            </a:r>
            <a:r>
              <a:rPr lang="en-US" altLang="zh-CN" dirty="0"/>
              <a:t>&lt;p&gt; </a:t>
            </a:r>
            <a:r>
              <a:rPr lang="zh-CN" altLang="en-US" dirty="0" smtClean="0"/>
              <a:t>元素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  <a:p>
            <a:r>
              <a:rPr lang="en-US" altLang="zh-CN" dirty="0"/>
              <a:t>$("p").remove(".italic");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641" y="3304509"/>
            <a:ext cx="3257550" cy="169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675" y="3648596"/>
            <a:ext cx="2905125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3811426"/>
      </p:ext>
    </p:extLst>
  </p:cSld>
  <p:clrMapOvr>
    <a:masterClrMapping/>
  </p:clrMapOvr>
  <p:transition spd="slow" advTm="2161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</a:t>
            </a:r>
            <a:r>
              <a:rPr lang="zh-CN" altLang="en-US" sz="2800" b="0" dirty="0">
                <a:effectLst/>
              </a:rPr>
              <a:t>获取并设置 </a:t>
            </a:r>
            <a:r>
              <a:rPr lang="en-US" altLang="zh-CN" sz="2800" b="0" dirty="0">
                <a:effectLst/>
              </a:rPr>
              <a:t>CSS </a:t>
            </a:r>
            <a:r>
              <a:rPr lang="zh-CN" altLang="en-US" sz="2800" b="0" dirty="0">
                <a:effectLst/>
              </a:rPr>
              <a:t>类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5137" y="1578786"/>
            <a:ext cx="5532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，可以很容易地对 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元素进行操作。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5137" y="2150504"/>
            <a:ext cx="7475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addClass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向被选元素添加一个或多个类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removeClass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从被选元素删除一个或多个类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toggleClass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对被选元素进行添加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删除类的切换操作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css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设置或返回样式属性</a:t>
            </a:r>
            <a:endParaRPr lang="zh-CN" altLang="en-US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6278" y="40885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实例：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.important {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font-weight:bold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font-size:xx-large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.blue {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color:blue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6278" y="52889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$("button").click(function(){ $("h1,h2,p").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("blue"); $("div").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("important"); });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10" y="3701539"/>
            <a:ext cx="3705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7956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</a:t>
            </a:r>
            <a:r>
              <a:rPr lang="en-US" altLang="zh-CN" sz="2800" b="0" dirty="0" err="1">
                <a:effectLst/>
              </a:rPr>
              <a:t>css</a:t>
            </a:r>
            <a:r>
              <a:rPr lang="en-US" altLang="zh-CN" sz="2800" b="0" dirty="0">
                <a:effectLst/>
              </a:rPr>
              <a:t>() </a:t>
            </a:r>
            <a:r>
              <a:rPr lang="zh-CN" altLang="en-US" sz="2800" b="0" dirty="0">
                <a:effectLst/>
              </a:rPr>
              <a:t>方法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763452"/>
            <a:ext cx="9238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propertyname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6278" y="24911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将返回首个匹配元素的 </a:t>
            </a:r>
            <a:r>
              <a:rPr lang="en-US" altLang="zh-CN" dirty="0"/>
              <a:t>background-color </a:t>
            </a:r>
            <a:r>
              <a:rPr lang="zh-CN" altLang="en-US" dirty="0" smtClean="0"/>
              <a:t>值）</a:t>
            </a:r>
            <a:endParaRPr lang="zh-CN" altLang="en-US" dirty="0"/>
          </a:p>
          <a:p>
            <a:r>
              <a:rPr lang="en-US" altLang="zh-CN" dirty="0"/>
              <a:t>$("p").</a:t>
            </a:r>
            <a:r>
              <a:rPr lang="en-US" altLang="zh-CN" dirty="0" err="1"/>
              <a:t>css</a:t>
            </a:r>
            <a:r>
              <a:rPr lang="en-US" altLang="zh-CN" dirty="0"/>
              <a:t>("background-color");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6278" y="3690569"/>
            <a:ext cx="451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propertyname</a:t>
            </a:r>
            <a:r>
              <a:rPr lang="en-US" altLang="zh-CN" dirty="0"/>
              <a:t>","value");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6278" y="4416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为所有匹配元素设置 </a:t>
            </a:r>
            <a:r>
              <a:rPr lang="en-US" altLang="zh-CN" dirty="0"/>
              <a:t>background-color </a:t>
            </a:r>
            <a:r>
              <a:rPr lang="zh-CN" altLang="en-US" dirty="0" smtClean="0"/>
              <a:t>值）</a:t>
            </a:r>
            <a:endParaRPr lang="zh-CN" altLang="en-US" dirty="0"/>
          </a:p>
          <a:p>
            <a:r>
              <a:rPr lang="en-US" altLang="zh-CN" dirty="0"/>
              <a:t>$("p").</a:t>
            </a:r>
            <a:r>
              <a:rPr lang="en-US" altLang="zh-CN" dirty="0" err="1"/>
              <a:t>css</a:t>
            </a:r>
            <a:r>
              <a:rPr lang="en-US" altLang="zh-CN" dirty="0"/>
              <a:t>("background-</a:t>
            </a:r>
            <a:r>
              <a:rPr lang="en-US" altLang="zh-CN" dirty="0" err="1"/>
              <a:t>color","yellow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78" y="5338708"/>
            <a:ext cx="769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设置多个 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</a:t>
            </a:r>
            <a:r>
              <a:rPr lang="en-US" altLang="zh-CN" dirty="0" err="1"/>
              <a:t>css</a:t>
            </a:r>
            <a:r>
              <a:rPr lang="en-US" altLang="zh-CN" dirty="0"/>
              <a:t>({"</a:t>
            </a:r>
            <a:r>
              <a:rPr lang="en-US" altLang="zh-CN" dirty="0" err="1"/>
              <a:t>propertyname</a:t>
            </a:r>
            <a:r>
              <a:rPr lang="en-US" altLang="zh-CN" dirty="0"/>
              <a:t>":"value","</a:t>
            </a:r>
            <a:r>
              <a:rPr lang="en-US" altLang="zh-CN" dirty="0" err="1"/>
              <a:t>propertyname</a:t>
            </a:r>
            <a:r>
              <a:rPr lang="en-US" altLang="zh-CN" dirty="0"/>
              <a:t>":"value",...});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89791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遍历</a:t>
            </a: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410" name="Picture 2" descr="遍历 DOM 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3" y="4082274"/>
            <a:ext cx="36004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17868" y="1545467"/>
            <a:ext cx="10778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&amp;quot"/>
              </a:rPr>
              <a:t>什么是遍历？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遍历，意为“移动”，用于根据其相对于其他元素的关系来“查找”（或选取）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元素。以某项选择开始，并沿着这个选择移动，直到</a:t>
            </a:r>
            <a:r>
              <a:rPr lang="zh-CN" altLang="en-US" dirty="0" smtClean="0">
                <a:solidFill>
                  <a:srgbClr val="000000"/>
                </a:solidFill>
                <a:latin typeface="PingFangSC-Regular"/>
              </a:rPr>
              <a:t>抵达期望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的元素为止。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下图展示了一个家族树。通过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遍历</a:t>
            </a:r>
            <a:r>
              <a:rPr lang="zh-CN" altLang="en-US" dirty="0" smtClean="0">
                <a:solidFill>
                  <a:srgbClr val="000000"/>
                </a:solidFill>
                <a:latin typeface="PingFangSC-Regular"/>
              </a:rPr>
              <a:t>，能够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从被选（当前的）元素开始</a:t>
            </a:r>
            <a:r>
              <a:rPr lang="zh-CN" altLang="en-US" dirty="0" smtClean="0">
                <a:solidFill>
                  <a:srgbClr val="000000"/>
                </a:solidFill>
                <a:latin typeface="PingFangSC-Regular"/>
              </a:rPr>
              <a:t>，在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家族树中向上移动（祖先），向下移动（子孙），水平移动（同胞）。这种移动被称为对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DOM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进行遍历。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8987" y="4082274"/>
            <a:ext cx="83513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&lt;div&gt;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元素是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ul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的父元素，同时是其中所有内容的祖先。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ul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元素是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&lt;li&gt;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元素的父元素，同时是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&lt;div&gt;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的子元素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左边的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&lt;li&gt;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元素是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&lt;span&gt;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的父元素，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ul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的子元素，同时是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&lt;div&gt;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的后代。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PingFangSC-Regular"/>
              </a:rPr>
              <a:t>两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个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&lt;li&gt;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元素是同胞（拥有相同的父元素）。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PingFangSC-Regular"/>
              </a:rPr>
              <a:t>……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9955249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遍历 </a:t>
            </a:r>
            <a:r>
              <a:rPr lang="en-US" altLang="zh-CN" sz="2800" b="0" dirty="0">
                <a:effectLst/>
              </a:rPr>
              <a:t>- </a:t>
            </a:r>
            <a:r>
              <a:rPr lang="zh-CN" altLang="en-US" sz="2800" b="0" dirty="0">
                <a:effectLst/>
              </a:rPr>
              <a:t>祖先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7" y="1821291"/>
            <a:ext cx="11137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parent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sz="2000" b="1" dirty="0" smtClean="0"/>
              <a:t>返回</a:t>
            </a:r>
            <a:r>
              <a:rPr lang="zh-CN" altLang="en-US" sz="2000" b="1" dirty="0"/>
              <a:t>被选元素的直接父</a:t>
            </a:r>
            <a:r>
              <a:rPr lang="zh-CN" altLang="en-US" sz="2000" b="1" dirty="0" smtClean="0"/>
              <a:t>元素，</a:t>
            </a:r>
            <a:r>
              <a:rPr lang="zh-CN" altLang="en-US" sz="2000" b="1" dirty="0"/>
              <a:t>只会向上一级对 </a:t>
            </a:r>
            <a:r>
              <a:rPr lang="en-US" altLang="zh-CN" sz="2000" b="1" dirty="0"/>
              <a:t>DOM </a:t>
            </a:r>
            <a:r>
              <a:rPr lang="zh-CN" altLang="en-US" sz="2000" b="1" dirty="0"/>
              <a:t>树进行遍历。</a:t>
            </a:r>
            <a:endParaRPr lang="en-US" altLang="zh-CN" sz="2000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parents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sz="2000" b="1" dirty="0"/>
              <a:t>返回被选元素的所有祖先元素，它一路向上直到文档的根元素 </a:t>
            </a:r>
            <a:r>
              <a:rPr lang="en-US" altLang="zh-CN" sz="2000" b="1" dirty="0"/>
              <a:t>(&lt;html&gt;)</a:t>
            </a:r>
            <a:r>
              <a:rPr lang="zh-CN" altLang="en-US" sz="2000" b="1" dirty="0"/>
              <a:t>。</a:t>
            </a:r>
            <a:endParaRPr lang="en-US" altLang="zh-CN" sz="2000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parentsUntil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</a:t>
            </a:r>
            <a:r>
              <a:rPr lang="zh-CN" altLang="en-US" sz="2000" b="1" dirty="0" smtClean="0"/>
              <a:t>返回</a:t>
            </a:r>
            <a:r>
              <a:rPr lang="zh-CN" altLang="en-US" sz="2000" b="1" dirty="0"/>
              <a:t>介于两个给定元素之间的所有祖先元素。</a:t>
            </a:r>
            <a:endParaRPr lang="en-US" altLang="zh-CN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3944" y="33935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返回介于 </a:t>
            </a:r>
            <a:r>
              <a:rPr lang="en-US" altLang="zh-CN" dirty="0"/>
              <a:t>&lt;span&gt; </a:t>
            </a:r>
            <a:r>
              <a:rPr lang="zh-CN" altLang="en-US" dirty="0"/>
              <a:t>与 </a:t>
            </a:r>
            <a:r>
              <a:rPr lang="en-US" altLang="zh-CN" dirty="0"/>
              <a:t>&lt;div&gt; </a:t>
            </a:r>
            <a:r>
              <a:rPr lang="zh-CN" altLang="en-US" dirty="0"/>
              <a:t>元素之间的所有祖先</a:t>
            </a:r>
            <a:r>
              <a:rPr lang="zh-CN" altLang="en-US" dirty="0" smtClean="0"/>
              <a:t>元素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$(document).ready(function(){</a:t>
            </a:r>
          </a:p>
          <a:p>
            <a:r>
              <a:rPr lang="en-US" altLang="zh-CN" dirty="0"/>
              <a:t>  $("span").</a:t>
            </a:r>
            <a:r>
              <a:rPr lang="en-US" altLang="zh-CN" dirty="0" err="1"/>
              <a:t>parentsUntil</a:t>
            </a:r>
            <a:r>
              <a:rPr lang="en-US" altLang="zh-CN" dirty="0"/>
              <a:t>("div");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3943" y="4734909"/>
            <a:ext cx="7559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返回所有 </a:t>
            </a:r>
            <a:r>
              <a:rPr lang="en-US" altLang="zh-CN" dirty="0"/>
              <a:t>&lt;span&gt; </a:t>
            </a:r>
            <a:r>
              <a:rPr lang="zh-CN" altLang="en-US" dirty="0"/>
              <a:t>元素的所有祖先，并且它是 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r>
              <a:rPr lang="zh-CN" altLang="en-US" dirty="0" smtClean="0"/>
              <a:t>元素）</a:t>
            </a:r>
            <a:endParaRPr lang="zh-CN" altLang="en-US" dirty="0"/>
          </a:p>
          <a:p>
            <a:r>
              <a:rPr lang="en-US" altLang="zh-CN" dirty="0"/>
              <a:t>$(document).ready(function(){</a:t>
            </a:r>
          </a:p>
          <a:p>
            <a:r>
              <a:rPr lang="en-US" altLang="zh-CN" dirty="0"/>
              <a:t>  $("span").parents("</a:t>
            </a:r>
            <a:r>
              <a:rPr lang="en-US" altLang="zh-CN" dirty="0" err="1"/>
              <a:t>ul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37915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遍历 </a:t>
            </a:r>
            <a:r>
              <a:rPr lang="en-US" altLang="zh-CN" sz="2800" b="0" dirty="0">
                <a:effectLst/>
              </a:rPr>
              <a:t>- </a:t>
            </a:r>
            <a:r>
              <a:rPr lang="zh-CN" altLang="en-US" sz="2800" b="0" dirty="0">
                <a:effectLst/>
              </a:rPr>
              <a:t>后代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799716"/>
            <a:ext cx="10778858" cy="125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children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</a:t>
            </a:r>
            <a:r>
              <a:rPr lang="zh-CN" altLang="en-US" sz="2000" b="1" dirty="0" smtClean="0"/>
              <a:t>返回</a:t>
            </a:r>
            <a:r>
              <a:rPr lang="zh-CN" altLang="en-US" sz="2000" b="1" dirty="0"/>
              <a:t>被选元素的所有直接子</a:t>
            </a:r>
            <a:r>
              <a:rPr lang="zh-CN" altLang="en-US" sz="2000" b="1" dirty="0" smtClean="0"/>
              <a:t>元素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该</a:t>
            </a:r>
            <a:r>
              <a:rPr lang="zh-CN" altLang="en-US" sz="2000" b="1" dirty="0"/>
              <a:t>方法只会向下一级对 </a:t>
            </a:r>
            <a:r>
              <a:rPr lang="en-US" altLang="zh-CN" sz="2000" b="1" dirty="0"/>
              <a:t>DOM </a:t>
            </a:r>
            <a:r>
              <a:rPr lang="zh-CN" altLang="en-US" sz="2000" b="1" dirty="0"/>
              <a:t>树进行遍历。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find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sz="2000" b="1" dirty="0"/>
              <a:t>返回被选元素的后代元素，一路向下直到最后一个后代。</a:t>
            </a:r>
            <a:endParaRPr lang="en-US" altLang="zh-CN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8013" y="3497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返回 </a:t>
            </a:r>
            <a:r>
              <a:rPr lang="en-US" altLang="zh-CN" dirty="0"/>
              <a:t>&lt;div&gt; </a:t>
            </a:r>
            <a:r>
              <a:rPr lang="zh-CN" altLang="en-US" dirty="0"/>
              <a:t>的所有</a:t>
            </a:r>
            <a:r>
              <a:rPr lang="zh-CN" altLang="en-US" dirty="0" smtClean="0"/>
              <a:t>后代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$(document).ready(function(){</a:t>
            </a:r>
          </a:p>
          <a:p>
            <a:r>
              <a:rPr lang="en-US" altLang="zh-CN" dirty="0"/>
              <a:t>  $("div").find("*");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3912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088644" y="401305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遍历 </a:t>
            </a:r>
            <a:r>
              <a:rPr lang="en-US" altLang="zh-CN" sz="2800" b="0" dirty="0">
                <a:effectLst/>
              </a:rPr>
              <a:t>- </a:t>
            </a:r>
            <a:r>
              <a:rPr lang="zh-CN" altLang="en-US" sz="2800" b="0" dirty="0">
                <a:effectLst/>
              </a:rPr>
              <a:t>同胞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472" y="1256304"/>
            <a:ext cx="884432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PingFangSC-Regular"/>
              </a:rPr>
              <a:t>siblings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b="1" dirty="0" smtClean="0"/>
              <a:t>返回</a:t>
            </a:r>
            <a:r>
              <a:rPr lang="zh-CN" altLang="en-US" b="1" dirty="0"/>
              <a:t>被选元素的所有同胞元素</a:t>
            </a:r>
            <a:r>
              <a:rPr lang="zh-CN" altLang="en-US" b="1" dirty="0" smtClean="0"/>
              <a:t>。</a:t>
            </a:r>
            <a:endParaRPr lang="en-US" altLang="zh-CN" b="1" dirty="0" smtClean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next()			</a:t>
            </a:r>
            <a:r>
              <a:rPr lang="zh-CN" altLang="en-US" b="1" dirty="0"/>
              <a:t>返回被选元素的下一个同胞元素</a:t>
            </a:r>
            <a:r>
              <a:rPr lang="zh-CN" altLang="en-US" b="1" dirty="0" smtClean="0"/>
              <a:t>。该</a:t>
            </a:r>
            <a:r>
              <a:rPr lang="zh-CN" altLang="en-US" b="1" dirty="0"/>
              <a:t>方法只返回一个元素</a:t>
            </a:r>
            <a:r>
              <a:rPr lang="zh-CN" altLang="en-US" b="1" dirty="0" smtClean="0"/>
              <a:t>。</a:t>
            </a:r>
            <a:endParaRPr lang="en-US" altLang="zh-CN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PingFangSC-Regular"/>
              </a:rPr>
              <a:t>nextAll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b="1" dirty="0"/>
              <a:t>返回被选元素的所有跟随的同胞元素。</a:t>
            </a:r>
            <a:endParaRPr lang="en-US" altLang="zh-CN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PingFangSC-Regular"/>
              </a:rPr>
              <a:t>nextUntil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b="1" dirty="0"/>
              <a:t>返回介于两个给定参数之间的所有跟随的同胞元素。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	</a:t>
            </a:r>
            <a:endParaRPr lang="en-US" altLang="zh-CN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PingFangSC-Regular"/>
              </a:rPr>
              <a:t>prev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	</a:t>
            </a:r>
            <a:r>
              <a:rPr lang="zh-CN" altLang="en-US" b="1" dirty="0" smtClean="0"/>
              <a:t>返回</a:t>
            </a:r>
            <a:r>
              <a:rPr lang="zh-CN" altLang="en-US" b="1" dirty="0"/>
              <a:t>被选元素的</a:t>
            </a:r>
            <a:r>
              <a:rPr lang="zh-CN" altLang="en-US" b="1" dirty="0" smtClean="0"/>
              <a:t>前面一个同胞</a:t>
            </a:r>
            <a:r>
              <a:rPr lang="zh-CN" altLang="en-US" b="1" dirty="0"/>
              <a:t>元素</a:t>
            </a:r>
            <a:endParaRPr lang="en-US" altLang="zh-CN" b="1" dirty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PingFangSC-Regular"/>
              </a:rPr>
              <a:t>prevAll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b="1" dirty="0" smtClean="0"/>
              <a:t>返回</a:t>
            </a:r>
            <a:r>
              <a:rPr lang="zh-CN" altLang="en-US" b="1" dirty="0"/>
              <a:t>被选元素的</a:t>
            </a:r>
            <a:r>
              <a:rPr lang="zh-CN" altLang="en-US" b="1" dirty="0" smtClean="0"/>
              <a:t>前面所有同胞元素</a:t>
            </a:r>
            <a:endParaRPr lang="en-US" altLang="zh-CN" b="1" dirty="0" smtClean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000000"/>
                </a:solidFill>
                <a:latin typeface="PingFangSC-Regular"/>
              </a:rPr>
              <a:t>prevUntil</a:t>
            </a:r>
            <a:r>
              <a:rPr lang="en-US" altLang="zh-CN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b="1" dirty="0" smtClean="0"/>
              <a:t>返回介于</a:t>
            </a:r>
            <a:r>
              <a:rPr lang="zh-CN" altLang="en-US" b="1" dirty="0"/>
              <a:t>两个给定参数之间的</a:t>
            </a:r>
            <a:r>
              <a:rPr lang="zh-CN" altLang="en-US" b="1" dirty="0" smtClean="0"/>
              <a:t>所有前面的</a:t>
            </a:r>
            <a:r>
              <a:rPr lang="zh-CN" altLang="en-US" b="1" dirty="0"/>
              <a:t>同胞元素</a:t>
            </a:r>
            <a:endParaRPr lang="en-US" altLang="zh-CN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795" y="4192172"/>
            <a:ext cx="3726206" cy="25293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2774" y="4220721"/>
            <a:ext cx="548336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&lt;div&gt;div (父)</a:t>
            </a:r>
          </a:p>
          <a:p>
            <a:r>
              <a:rPr lang="zh-CN" altLang="en-US" sz="1600" dirty="0"/>
              <a:t>  &lt;p&gt;p&lt;/p&gt;</a:t>
            </a:r>
          </a:p>
          <a:p>
            <a:r>
              <a:rPr lang="zh-CN" altLang="en-US" sz="1600" dirty="0"/>
              <a:t>  &lt;span&gt;span&lt;/span&gt;</a:t>
            </a:r>
          </a:p>
          <a:p>
            <a:r>
              <a:rPr lang="zh-CN" altLang="en-US" sz="1600" dirty="0"/>
              <a:t>  &lt;h2&gt;h2&lt;/h2&gt;</a:t>
            </a:r>
          </a:p>
          <a:p>
            <a:r>
              <a:rPr lang="zh-CN" altLang="en-US" sz="1600" dirty="0"/>
              <a:t>  &lt;h3&gt;h3&lt;/h3&gt;</a:t>
            </a:r>
          </a:p>
          <a:p>
            <a:r>
              <a:rPr lang="zh-CN" altLang="en-US" sz="1600" dirty="0"/>
              <a:t>  &lt;h4&gt;h4&lt;/h4&gt;</a:t>
            </a:r>
          </a:p>
          <a:p>
            <a:r>
              <a:rPr lang="zh-CN" altLang="en-US" sz="1600" dirty="0"/>
              <a:t>  &lt;h5&gt;h5&lt;/h5&gt;</a:t>
            </a:r>
          </a:p>
          <a:p>
            <a:r>
              <a:rPr lang="zh-CN" altLang="en-US" sz="1600" dirty="0"/>
              <a:t>  &lt;h6&gt;h6&lt;/h6&gt;</a:t>
            </a:r>
          </a:p>
          <a:p>
            <a:r>
              <a:rPr lang="zh-CN" altLang="en-US" sz="1600" dirty="0"/>
              <a:t>  &lt;p&gt;p&lt;/p&gt;</a:t>
            </a:r>
          </a:p>
          <a:p>
            <a:r>
              <a:rPr lang="zh-CN" altLang="en-US" sz="1600" dirty="0"/>
              <a:t>&lt;/div&gt;</a:t>
            </a:r>
          </a:p>
        </p:txBody>
      </p:sp>
      <p:sp>
        <p:nvSpPr>
          <p:cNvPr id="6" name="矩形 5"/>
          <p:cNvSpPr/>
          <p:nvPr/>
        </p:nvSpPr>
        <p:spPr>
          <a:xfrm>
            <a:off x="2830699" y="535918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$(document).ready(function(){</a:t>
            </a:r>
          </a:p>
          <a:p>
            <a:r>
              <a:rPr lang="zh-CN" altLang="en-US" sz="1600" dirty="0"/>
              <a:t>  $("h2").nextUntil("h6").css({"color":"red","border":"2px solid red"});</a:t>
            </a:r>
          </a:p>
          <a:p>
            <a:r>
              <a:rPr lang="zh-CN" alt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7439248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遍历 </a:t>
            </a:r>
            <a:r>
              <a:rPr lang="en-US" altLang="zh-CN" sz="2800" b="0" dirty="0">
                <a:effectLst/>
              </a:rPr>
              <a:t>- </a:t>
            </a:r>
            <a:r>
              <a:rPr lang="zh-CN" altLang="en-US" sz="2800" b="0" dirty="0">
                <a:effectLst/>
              </a:rPr>
              <a:t>过滤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53" y="1578786"/>
            <a:ext cx="106634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first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sz="2000" b="1" dirty="0"/>
              <a:t>返回被选元素的首个元素。</a:t>
            </a:r>
            <a:endParaRPr lang="en-US" altLang="zh-CN" sz="2000" b="1" dirty="0" smtClean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last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		</a:t>
            </a:r>
            <a:r>
              <a:rPr lang="zh-CN" altLang="en-US" sz="2000" b="1" dirty="0"/>
              <a:t>返回被选元素的最后一个</a:t>
            </a:r>
            <a:r>
              <a:rPr lang="zh-CN" altLang="en-US" sz="2000" b="1" dirty="0" smtClean="0"/>
              <a:t>元素</a:t>
            </a:r>
            <a:endParaRPr lang="en-US" altLang="zh-CN" sz="2000" b="1" dirty="0" smtClean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sz="2000" b="1" dirty="0" err="1" smtClean="0">
                <a:solidFill>
                  <a:srgbClr val="000000"/>
                </a:solidFill>
                <a:latin typeface="PingFangSC-Regular"/>
              </a:rPr>
              <a:t>eq</a:t>
            </a: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()		</a:t>
            </a:r>
            <a:r>
              <a:rPr lang="zh-CN" altLang="en-US" sz="2000" b="1" dirty="0"/>
              <a:t>返回被选元素中带有指定索引号的</a:t>
            </a:r>
            <a:r>
              <a:rPr lang="zh-CN" altLang="en-US" sz="2000" b="1" dirty="0" smtClean="0"/>
              <a:t>元素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索引</a:t>
            </a:r>
            <a:r>
              <a:rPr lang="zh-CN" altLang="en-US" sz="2000" b="1" dirty="0"/>
              <a:t>号从 </a:t>
            </a:r>
            <a:r>
              <a:rPr lang="en-US" altLang="zh-CN" sz="2000" b="1" dirty="0"/>
              <a:t>0 </a:t>
            </a:r>
            <a:r>
              <a:rPr lang="zh-CN" altLang="en-US" sz="2000" b="1" dirty="0" smtClean="0"/>
              <a:t>开始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Filter</a:t>
            </a:r>
            <a:r>
              <a:rPr lang="zh-CN" altLang="en-US" sz="2000" b="1" dirty="0" smtClean="0"/>
              <a:t>（） </a:t>
            </a:r>
            <a:r>
              <a:rPr lang="en-US" altLang="zh-CN" sz="2000" b="1" dirty="0" smtClean="0"/>
              <a:t>	 </a:t>
            </a:r>
            <a:r>
              <a:rPr lang="zh-CN" altLang="en-US" sz="2000" b="1" dirty="0" smtClean="0"/>
              <a:t>返回不</a:t>
            </a:r>
            <a:r>
              <a:rPr lang="zh-CN" altLang="en-US" sz="2000" b="1" dirty="0"/>
              <a:t>匹配这个标准的元素会被从集合中删除，匹配的元素会被返回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Not</a:t>
            </a:r>
            <a:r>
              <a:rPr lang="zh-CN" altLang="en-US" sz="2000" b="1" dirty="0" smtClean="0"/>
              <a:t>（）</a:t>
            </a: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返回</a:t>
            </a:r>
            <a:r>
              <a:rPr lang="zh-CN" altLang="en-US" sz="2000" b="1" dirty="0"/>
              <a:t>不匹配标准的所有元素。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6278" y="35805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&lt;body</a:t>
            </a:r>
            <a:r>
              <a:rPr lang="zh-CN" altLang="en-US" dirty="0" smtClean="0"/>
              <a:t>&gt;</a:t>
            </a:r>
            <a:endParaRPr lang="zh-CN" altLang="en-US" dirty="0"/>
          </a:p>
          <a:p>
            <a:r>
              <a:rPr lang="zh-CN" altLang="en-US" dirty="0"/>
              <a:t>&lt;h1&gt;欢迎来到我的主页&lt;/h1&gt;</a:t>
            </a:r>
          </a:p>
          <a:p>
            <a:r>
              <a:rPr lang="zh-CN" altLang="en-US" dirty="0"/>
              <a:t>&lt;p&gt;我是唐老鸭。&lt;/p&gt;</a:t>
            </a:r>
          </a:p>
          <a:p>
            <a:r>
              <a:rPr lang="zh-CN" altLang="en-US" dirty="0"/>
              <a:t>&lt;p class="intro"&gt;我住在 Duckburg。&lt;/p&gt;</a:t>
            </a:r>
          </a:p>
          <a:p>
            <a:r>
              <a:rPr lang="zh-CN" altLang="en-US" dirty="0"/>
              <a:t>&lt;p class="intro"&gt;我爱 Duckburg。&lt;/p&gt;</a:t>
            </a:r>
          </a:p>
          <a:p>
            <a:r>
              <a:rPr lang="zh-CN" altLang="en-US" dirty="0"/>
              <a:t>&lt;p&gt;我最好的朋友是 Mickey。&lt;/p</a:t>
            </a:r>
            <a:r>
              <a:rPr lang="zh-CN" altLang="en-US" dirty="0" smtClean="0"/>
              <a:t>&gt;</a:t>
            </a:r>
            <a:endParaRPr lang="zh-CN" altLang="en-US" dirty="0"/>
          </a:p>
          <a:p>
            <a:r>
              <a:rPr lang="zh-CN" altLang="en-US" dirty="0"/>
              <a:t>&lt;/body&gt;</a:t>
            </a:r>
          </a:p>
        </p:txBody>
      </p:sp>
      <p:sp>
        <p:nvSpPr>
          <p:cNvPr id="5" name="矩形 4"/>
          <p:cNvSpPr/>
          <p:nvPr/>
        </p:nvSpPr>
        <p:spPr>
          <a:xfrm>
            <a:off x="1256278" y="57668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$(document).ready(function(){</a:t>
            </a:r>
          </a:p>
          <a:p>
            <a:r>
              <a:rPr lang="zh-CN" altLang="en-US" dirty="0"/>
              <a:t>  $("p").filter(".intro").css("background-color","yellow");</a:t>
            </a:r>
          </a:p>
          <a:p>
            <a:r>
              <a:rPr lang="zh-CN" altLang="en-US" dirty="0"/>
              <a:t>});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22" y="3646384"/>
            <a:ext cx="5781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738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3"/>
          <a:stretch>
            <a:fillRect/>
          </a:stretch>
        </p:blipFill>
        <p:spPr>
          <a:xfrm>
            <a:off x="8877300" y="0"/>
            <a:ext cx="3314700" cy="685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475" y="0"/>
            <a:ext cx="3171825" cy="6858000"/>
          </a:xfrm>
          <a:prstGeom prst="rect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972342" y="2356914"/>
            <a:ext cx="3700464" cy="73866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jQuery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45354" y="3495675"/>
            <a:ext cx="3223421" cy="43087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defRPr/>
            </a:pPr>
            <a:r>
              <a:rPr lang="en-US" altLang="zh-CN" sz="2000" b="1" dirty="0"/>
              <a:t>jQuery </a:t>
            </a:r>
            <a:r>
              <a:rPr lang="zh-CN" altLang="en-US" sz="2000" b="1" dirty="0"/>
              <a:t>是一个 </a:t>
            </a:r>
            <a:r>
              <a:rPr lang="en-US" altLang="zh-CN" sz="2000" b="1" dirty="0"/>
              <a:t>JavaScript </a:t>
            </a:r>
            <a:r>
              <a:rPr lang="zh-CN" altLang="en-US" sz="2000" b="1" dirty="0"/>
              <a:t>库。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7192" r="33642" b="21095"/>
          <a:stretch>
            <a:fillRect/>
          </a:stretch>
        </p:blipFill>
        <p:spPr>
          <a:xfrm>
            <a:off x="7340600" y="844549"/>
            <a:ext cx="3073400" cy="4918075"/>
          </a:xfrm>
          <a:prstGeom prst="rect">
            <a:avLst/>
          </a:prstGeom>
        </p:spPr>
      </p:pic>
    </p:spTree>
  </p:cSld>
  <p:clrMapOvr>
    <a:masterClrMapping/>
  </p:clrMapOvr>
  <p:transition spd="slow" advTm="1878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3"/>
          <a:stretch>
            <a:fillRect/>
          </a:stretch>
        </p:blipFill>
        <p:spPr>
          <a:xfrm>
            <a:off x="8877300" y="0"/>
            <a:ext cx="3314700" cy="685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475" y="0"/>
            <a:ext cx="3171825" cy="6858000"/>
          </a:xfrm>
          <a:prstGeom prst="rect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656554" y="2934254"/>
            <a:ext cx="3700464" cy="73866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r>
              <a:rPr lang="en-US" altLang="zh-CN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jax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7192" r="33642" b="21095"/>
          <a:stretch>
            <a:fillRect/>
          </a:stretch>
        </p:blipFill>
        <p:spPr>
          <a:xfrm>
            <a:off x="7340600" y="844549"/>
            <a:ext cx="3073400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476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836038" y="1281338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5780" y="1920240"/>
            <a:ext cx="79133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AJAX即“Asynchronous Javascript And XML”(异步JavaScript 和XML) ，是一种用于创建快速动态网页的技术。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通过在后台与服务器进行少量数据交换，AJAX 可以使网页实现异步更新。这意味着可以在不重新加载整个网页的情况下，对网页的某部分进行更新。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传统的网页（不使用 AJAX）如果需要更新内容，必需重载整个网页面。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有很多使用 AJAX 的应用程序案例：新浪微博、Google 地图、开心网等等。</a:t>
            </a:r>
          </a:p>
        </p:txBody>
      </p:sp>
    </p:spTree>
    <p:extLst>
      <p:ext uri="{BB962C8B-B14F-4D97-AF65-F5344CB8AC3E}">
        <p14:creationId xmlns:p14="http://schemas.microsoft.com/office/powerpoint/2010/main" val="27045255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740788" y="798738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实例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35" y="1445260"/>
            <a:ext cx="2419350" cy="153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615" y="1290955"/>
            <a:ext cx="5461000" cy="177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309" y="3359785"/>
            <a:ext cx="439674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上面</a:t>
            </a:r>
            <a:r>
              <a:rPr lang="zh-CN" altLang="en-US" dirty="0"/>
              <a:t>的 AJAX 应用程序包含一个 div 和一个按钮。div 部分用于显示来自服务器的信息。当按钮被点击时，它负责调用名为 loadXMLDoc() 的函数：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0835" y="4718050"/>
            <a:ext cx="64903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&lt;body&gt;</a:t>
            </a:r>
          </a:p>
          <a:p>
            <a:r>
              <a:rPr lang="zh-CN" altLang="en-US" dirty="0"/>
              <a:t>&lt;div id="myDiv"&gt;&lt;h3&gt;Let AJAX change this text&lt;/h3&gt;&lt;/div&gt;</a:t>
            </a:r>
          </a:p>
          <a:p>
            <a:r>
              <a:rPr lang="zh-CN" altLang="en-US" dirty="0"/>
              <a:t>&lt;button type="button" onclick="loadXMLDoc()"&gt;Change Content&lt;/button&gt;</a:t>
            </a:r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58585" y="3500755"/>
            <a:ext cx="5353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页面的 head </a:t>
            </a:r>
            <a:r>
              <a:rPr lang="zh-CN" altLang="en-US" dirty="0" smtClean="0"/>
              <a:t>部分有一</a:t>
            </a:r>
            <a:r>
              <a:rPr lang="zh-CN" altLang="en-US" dirty="0"/>
              <a:t>个 &lt;script&gt; 标签。该标签中包含了这个 loadXMLDoc() 函数：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13320" y="4248150"/>
            <a:ext cx="55352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&lt;head&gt;</a:t>
            </a:r>
          </a:p>
          <a:p>
            <a:r>
              <a:rPr lang="zh-CN" altLang="en-US" dirty="0"/>
              <a:t>&lt;script type="text/javascript"&gt;</a:t>
            </a:r>
          </a:p>
          <a:p>
            <a:r>
              <a:rPr lang="zh-CN" altLang="en-US" dirty="0"/>
              <a:t>function loadXMLDoc()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.... AJAX script goes here ...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&lt;/script&gt;</a:t>
            </a:r>
          </a:p>
          <a:p>
            <a:r>
              <a:rPr lang="zh-CN" alt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4792930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781428" y="1102268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基础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——XMLHttpRequest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997075"/>
            <a:ext cx="785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81175" y="1755775"/>
            <a:ext cx="785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09775" y="2124075"/>
            <a:ext cx="785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36775" y="2251075"/>
            <a:ext cx="785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13535" y="1773555"/>
            <a:ext cx="7922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XMLHttpRequest 用于在后台与服务器交换数据。这意味着可以在不重新加载整个网页的情况下，对网页的某部分进行更新。</a:t>
            </a:r>
          </a:p>
          <a:p>
            <a:endParaRPr lang="zh-CN" altLang="en-US" dirty="0"/>
          </a:p>
          <a:p>
            <a:r>
              <a:rPr lang="zh-CN" altLang="en-US" dirty="0"/>
              <a:t>创建 XMLHttpRequest 对象的语法：</a:t>
            </a:r>
          </a:p>
          <a:p>
            <a:r>
              <a:rPr lang="zh-CN" altLang="en-US" dirty="0"/>
              <a:t>variable=new XMLHttpRequest();</a:t>
            </a: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35" y="3409315"/>
            <a:ext cx="5100320" cy="25298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19645" y="3526790"/>
            <a:ext cx="32245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为了应对所有的现代浏览器，包括 IE5 和 IE6，请检查浏览器是否支持 XMLHttpRequest 对象。如果支持，则创建 XMLHttpRequest 对象。如果不支持，则创建 ActiveXObject ：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078667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905888" y="1036228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向服务器发送请求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9535" y="1763152"/>
            <a:ext cx="920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将请求发送到服务器，我们使用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对象的 </a:t>
            </a:r>
            <a:r>
              <a:rPr lang="en-US" altLang="zh-CN" dirty="0"/>
              <a:t>open() </a:t>
            </a:r>
            <a:r>
              <a:rPr lang="zh-CN" altLang="en-US" dirty="0"/>
              <a:t>和 </a:t>
            </a:r>
            <a:r>
              <a:rPr lang="en-US" altLang="zh-CN" dirty="0"/>
              <a:t>send() </a:t>
            </a:r>
            <a:r>
              <a:rPr lang="zh-CN" altLang="en-US" dirty="0"/>
              <a:t>方法：</a:t>
            </a:r>
          </a:p>
          <a:p>
            <a:r>
              <a:rPr lang="en-US" altLang="zh-CN" dirty="0" err="1"/>
              <a:t>xmlhttp.open</a:t>
            </a:r>
            <a:r>
              <a:rPr lang="en-US" altLang="zh-CN" dirty="0"/>
              <a:t>("GET","test1.txt",true);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19535" y="2817571"/>
          <a:ext cx="10515600" cy="3276600"/>
        </p:xfrm>
        <a:graphic>
          <a:graphicData uri="http://schemas.openxmlformats.org/drawingml/2006/table">
            <a:tbl>
              <a:tblPr/>
              <a:tblGrid>
                <a:gridCol w="4206240">
                  <a:extLst>
                    <a:ext uri="{9D8B030D-6E8A-4147-A177-3AD203B41FA5}">
                      <a16:colId xmlns:a16="http://schemas.microsoft.com/office/drawing/2014/main" val="4165047441"/>
                    </a:ext>
                  </a:extLst>
                </a:gridCol>
                <a:gridCol w="6309360">
                  <a:extLst>
                    <a:ext uri="{9D8B030D-6E8A-4147-A177-3AD203B41FA5}">
                      <a16:colId xmlns:a16="http://schemas.microsoft.com/office/drawing/2014/main" val="2778641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方法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2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open(</a:t>
                      </a:r>
                      <a:r>
                        <a:rPr lang="en-US" i="1" dirty="0" err="1">
                          <a:effectLst/>
                        </a:rPr>
                        <a:t>method</a:t>
                      </a:r>
                      <a:r>
                        <a:rPr lang="en-US" dirty="0" err="1">
                          <a:effectLst/>
                        </a:rPr>
                        <a:t>,</a:t>
                      </a:r>
                      <a:r>
                        <a:rPr lang="en-US" i="1" dirty="0" err="1">
                          <a:effectLst/>
                        </a:rPr>
                        <a:t>url</a:t>
                      </a:r>
                      <a:r>
                        <a:rPr lang="en-US" dirty="0" err="1">
                          <a:effectLst/>
                        </a:rPr>
                        <a:t>,</a:t>
                      </a:r>
                      <a:r>
                        <a:rPr lang="en-US" i="1" dirty="0" err="1">
                          <a:effectLst/>
                        </a:rPr>
                        <a:t>async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>
                          <a:effectLst/>
                        </a:rPr>
                        <a:t>规定请求的类型、</a:t>
                      </a:r>
                      <a:r>
                        <a:rPr lang="en-US">
                          <a:effectLst/>
                        </a:rPr>
                        <a:t>URL </a:t>
                      </a:r>
                      <a:r>
                        <a:rPr lang="zh-CN" altLang="en-US">
                          <a:effectLst/>
                        </a:rPr>
                        <a:t>以及是否异步处理请求。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i="1">
                          <a:effectLst/>
                        </a:rPr>
                        <a:t>method</a:t>
                      </a:r>
                      <a:r>
                        <a:rPr lang="en-US">
                          <a:effectLst/>
                        </a:rPr>
                        <a:t>：</a:t>
                      </a:r>
                      <a:r>
                        <a:rPr lang="zh-CN" altLang="en-US">
                          <a:effectLst/>
                        </a:rPr>
                        <a:t>请求的类型；</a:t>
                      </a:r>
                      <a:r>
                        <a:rPr lang="en-US">
                          <a:effectLst/>
                        </a:rPr>
                        <a:t>GET </a:t>
                      </a:r>
                      <a:r>
                        <a:rPr lang="zh-CN" altLang="en-US">
                          <a:effectLst/>
                        </a:rPr>
                        <a:t>或 </a:t>
                      </a:r>
                      <a:r>
                        <a:rPr lang="en-US">
                          <a:effectLst/>
                        </a:rPr>
                        <a:t>POST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i="1">
                          <a:effectLst/>
                        </a:rPr>
                        <a:t>url</a:t>
                      </a:r>
                      <a:r>
                        <a:rPr lang="en-US">
                          <a:effectLst/>
                        </a:rPr>
                        <a:t>：</a:t>
                      </a:r>
                      <a:r>
                        <a:rPr lang="zh-CN" altLang="en-US">
                          <a:effectLst/>
                        </a:rPr>
                        <a:t>文件在服务器上的位置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i="1">
                          <a:effectLst/>
                        </a:rPr>
                        <a:t>async</a:t>
                      </a:r>
                      <a:r>
                        <a:rPr lang="en-US">
                          <a:effectLst/>
                        </a:rPr>
                        <a:t>：true（</a:t>
                      </a:r>
                      <a:r>
                        <a:rPr lang="zh-CN" altLang="en-US">
                          <a:effectLst/>
                        </a:rPr>
                        <a:t>异步）或 </a:t>
                      </a:r>
                      <a:r>
                        <a:rPr lang="en-US">
                          <a:effectLst/>
                        </a:rPr>
                        <a:t>false（</a:t>
                      </a:r>
                      <a:r>
                        <a:rPr lang="zh-CN" altLang="en-US">
                          <a:effectLst/>
                        </a:rPr>
                        <a:t>同步）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33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send(</a:t>
                      </a:r>
                      <a:r>
                        <a:rPr lang="en-US" i="1" dirty="0">
                          <a:effectLst/>
                        </a:rPr>
                        <a:t>string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ffectLst/>
                        </a:rPr>
                        <a:t>将请求发送到服务器。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i="1" dirty="0">
                          <a:effectLst/>
                        </a:rPr>
                        <a:t>string</a:t>
                      </a:r>
                      <a:r>
                        <a:rPr lang="zh-CN" altLang="en-US" dirty="0">
                          <a:effectLst/>
                        </a:rPr>
                        <a:t>：仅用于 </a:t>
                      </a:r>
                      <a:r>
                        <a:rPr lang="en-US" altLang="zh-CN" dirty="0">
                          <a:effectLst/>
                        </a:rPr>
                        <a:t>POST </a:t>
                      </a:r>
                      <a:r>
                        <a:rPr lang="zh-CN" altLang="en-US" dirty="0">
                          <a:effectLst/>
                        </a:rPr>
                        <a:t>请求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2195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574418" y="1455963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向服务器发送请求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4165" y="2968625"/>
            <a:ext cx="8060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GET </a:t>
            </a:r>
            <a:r>
              <a:rPr lang="en-US" altLang="zh-CN" sz="2400" b="1" dirty="0" smtClean="0"/>
              <a:t>vs </a:t>
            </a:r>
            <a:r>
              <a:rPr lang="zh-CN" altLang="en-US" sz="2400" b="1" dirty="0" smtClean="0"/>
              <a:t>POST</a:t>
            </a:r>
            <a:endParaRPr lang="zh-CN" altLang="en-US" sz="2400" b="1" dirty="0"/>
          </a:p>
          <a:p>
            <a:r>
              <a:rPr lang="zh-CN" altLang="en-US" dirty="0"/>
              <a:t>与 POST 相比，GET 更简单也更快，并且在大部分情况下都能用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然而，在以下情况中，请使用 POST 请求：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无法</a:t>
            </a:r>
            <a:r>
              <a:rPr lang="zh-CN" altLang="en-US" dirty="0"/>
              <a:t>使用缓存文件（更新服务器上的文件或数据库）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向</a:t>
            </a:r>
            <a:r>
              <a:rPr lang="zh-CN" altLang="en-US" dirty="0"/>
              <a:t>服务器发送大量数据（POST 没有数据量限制）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发送</a:t>
            </a:r>
            <a:r>
              <a:rPr lang="zh-CN" altLang="en-US" dirty="0"/>
              <a:t>包含未知字符的用户输入时，POST 比 GET 更稳定也更可靠</a:t>
            </a:r>
          </a:p>
        </p:txBody>
      </p:sp>
    </p:spTree>
    <p:extLst>
      <p:ext uri="{BB962C8B-B14F-4D97-AF65-F5344CB8AC3E}">
        <p14:creationId xmlns:p14="http://schemas.microsoft.com/office/powerpoint/2010/main" val="427013124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228343" y="871763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向服务器发送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请求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-get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343" y="24701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一个简单的 </a:t>
            </a:r>
            <a:r>
              <a:rPr lang="en-US" altLang="zh-CN" dirty="0"/>
              <a:t>GET </a:t>
            </a:r>
            <a:r>
              <a:rPr lang="zh-CN" altLang="en-US" dirty="0"/>
              <a:t>请求：</a:t>
            </a:r>
          </a:p>
          <a:p>
            <a:r>
              <a:rPr lang="en-US" altLang="zh-CN" dirty="0" err="1"/>
              <a:t>xmlhttp.open</a:t>
            </a:r>
            <a:r>
              <a:rPr lang="en-US" altLang="zh-CN" dirty="0"/>
              <a:t>("</a:t>
            </a:r>
            <a:r>
              <a:rPr lang="en-US" altLang="zh-CN" dirty="0" err="1"/>
              <a:t>GET","demo_get.asp",true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28343" y="3954467"/>
            <a:ext cx="7052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GET </a:t>
            </a:r>
            <a:r>
              <a:rPr lang="zh-CN" altLang="en-US" dirty="0"/>
              <a:t>方法发送信息，请向 </a:t>
            </a:r>
            <a:r>
              <a:rPr lang="en-US" altLang="zh-CN" dirty="0"/>
              <a:t>URL </a:t>
            </a:r>
            <a:r>
              <a:rPr lang="zh-CN" altLang="en-US" dirty="0"/>
              <a:t>添加信息：</a:t>
            </a:r>
          </a:p>
          <a:p>
            <a:r>
              <a:rPr lang="en-US" altLang="zh-CN" dirty="0" err="1"/>
              <a:t>xmlhttp.open</a:t>
            </a:r>
            <a:r>
              <a:rPr lang="en-US" altLang="zh-CN" dirty="0"/>
              <a:t>("GET","demo_get2.asp?fname=</a:t>
            </a:r>
            <a:r>
              <a:rPr lang="en-US" altLang="zh-CN" dirty="0" err="1"/>
              <a:t>Bill&amp;lname</a:t>
            </a:r>
            <a:r>
              <a:rPr lang="en-US" altLang="zh-CN" dirty="0"/>
              <a:t>=</a:t>
            </a:r>
            <a:r>
              <a:rPr lang="en-US" altLang="zh-CN" dirty="0" err="1"/>
              <a:t>Gates",true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052140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228343" y="871763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向服务器发送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请求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-post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9183" y="19492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一个简单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请求：</a:t>
            </a:r>
          </a:p>
          <a:p>
            <a:r>
              <a:rPr lang="en-US" altLang="zh-CN" dirty="0" err="1" smtClean="0"/>
              <a:t>xmlhttp.open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POST","demo_post.asp",true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xmlhttp.send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99183" y="3076787"/>
            <a:ext cx="11062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POST </a:t>
            </a:r>
            <a:r>
              <a:rPr lang="zh-CN" altLang="en-US" dirty="0"/>
              <a:t>数据</a:t>
            </a:r>
            <a:r>
              <a:rPr lang="zh-CN" altLang="en-US" dirty="0" smtClean="0"/>
              <a:t>，则使用 </a:t>
            </a:r>
            <a:r>
              <a:rPr lang="en-US" altLang="zh-CN" dirty="0" err="1"/>
              <a:t>setRequestHeader</a:t>
            </a:r>
            <a:r>
              <a:rPr lang="en-US" altLang="zh-CN" dirty="0"/>
              <a:t>() </a:t>
            </a:r>
            <a:r>
              <a:rPr lang="zh-CN" altLang="en-US" dirty="0"/>
              <a:t>来添加 </a:t>
            </a:r>
            <a:r>
              <a:rPr lang="en-US" altLang="zh-CN" dirty="0"/>
              <a:t>HTTP </a:t>
            </a:r>
            <a:r>
              <a:rPr lang="zh-CN" altLang="en-US" dirty="0"/>
              <a:t>头。然后在 </a:t>
            </a:r>
            <a:r>
              <a:rPr lang="en-US" altLang="zh-CN" dirty="0"/>
              <a:t>send() </a:t>
            </a:r>
            <a:r>
              <a:rPr lang="zh-CN" altLang="en-US" dirty="0"/>
              <a:t>方法中</a:t>
            </a:r>
            <a:r>
              <a:rPr lang="zh-CN" altLang="en-US" dirty="0" smtClean="0"/>
              <a:t>规定希望</a:t>
            </a:r>
            <a:r>
              <a:rPr lang="zh-CN" altLang="en-US" dirty="0"/>
              <a:t>发送的数据：</a:t>
            </a:r>
          </a:p>
          <a:p>
            <a:r>
              <a:rPr lang="en-US" altLang="zh-CN" dirty="0" err="1"/>
              <a:t>xmlhttp.open</a:t>
            </a:r>
            <a:r>
              <a:rPr lang="en-US" altLang="zh-CN" dirty="0"/>
              <a:t>("</a:t>
            </a:r>
            <a:r>
              <a:rPr lang="en-US" altLang="zh-CN" dirty="0" err="1"/>
              <a:t>POST","ajax_test.asp",true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xmlhttp.setRequestHeader</a:t>
            </a:r>
            <a:r>
              <a:rPr lang="en-US" altLang="zh-CN" dirty="0"/>
              <a:t>("Content-</a:t>
            </a:r>
            <a:r>
              <a:rPr lang="en-US" altLang="zh-CN" dirty="0" err="1"/>
              <a:t>type","application</a:t>
            </a:r>
            <a:r>
              <a:rPr lang="en-US" altLang="zh-CN" dirty="0"/>
              <a:t>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("</a:t>
            </a:r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Bill&amp;lname</a:t>
            </a:r>
            <a:r>
              <a:rPr lang="en-US" altLang="zh-CN" dirty="0"/>
              <a:t>=Gates");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28343" y="4585518"/>
          <a:ext cx="9660051" cy="1870710"/>
        </p:xfrm>
        <a:graphic>
          <a:graphicData uri="http://schemas.openxmlformats.org/drawingml/2006/table">
            <a:tbl>
              <a:tblPr/>
              <a:tblGrid>
                <a:gridCol w="3864021">
                  <a:extLst>
                    <a:ext uri="{9D8B030D-6E8A-4147-A177-3AD203B41FA5}">
                      <a16:colId xmlns:a16="http://schemas.microsoft.com/office/drawing/2014/main" val="1506565714"/>
                    </a:ext>
                  </a:extLst>
                </a:gridCol>
                <a:gridCol w="5796030">
                  <a:extLst>
                    <a:ext uri="{9D8B030D-6E8A-4147-A177-3AD203B41FA5}">
                      <a16:colId xmlns:a16="http://schemas.microsoft.com/office/drawing/2014/main" val="1760929980"/>
                    </a:ext>
                  </a:extLst>
                </a:gridCol>
              </a:tblGrid>
              <a:tr h="44000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方法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6042"/>
                  </a:ext>
                </a:extLst>
              </a:tr>
              <a:tr h="133082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setRequestHeader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i="1" dirty="0" err="1">
                          <a:effectLst/>
                        </a:rPr>
                        <a:t>header</a:t>
                      </a:r>
                      <a:r>
                        <a:rPr lang="en-US" dirty="0" err="1">
                          <a:effectLst/>
                        </a:rPr>
                        <a:t>,</a:t>
                      </a:r>
                      <a:r>
                        <a:rPr lang="en-US" i="1" dirty="0" err="1">
                          <a:effectLst/>
                        </a:rPr>
                        <a:t>value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effectLst/>
                        </a:rPr>
                        <a:t>向请求添加 </a:t>
                      </a:r>
                      <a:r>
                        <a:rPr lang="en-US" dirty="0">
                          <a:effectLst/>
                        </a:rPr>
                        <a:t>HTTP </a:t>
                      </a:r>
                      <a:r>
                        <a:rPr lang="zh-CN" altLang="en-US" dirty="0">
                          <a:effectLst/>
                        </a:rPr>
                        <a:t>头。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i="1" dirty="0">
                          <a:effectLst/>
                        </a:rPr>
                        <a:t>header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zh-CN" altLang="en-US" dirty="0">
                          <a:effectLst/>
                        </a:rPr>
                        <a:t>规定头的名称</a:t>
                      </a:r>
                    </a:p>
                    <a:p>
                      <a:pPr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i="1" dirty="0">
                          <a:effectLst/>
                        </a:rPr>
                        <a:t>value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zh-CN" altLang="en-US" dirty="0">
                          <a:effectLst/>
                        </a:rPr>
                        <a:t>规定头的值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3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85217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752853" y="798738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向服务器发送请求</a:t>
            </a: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603" y="4912191"/>
            <a:ext cx="999377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当使用 </a:t>
            </a:r>
            <a:r>
              <a:rPr lang="zh-CN" altLang="en-US" dirty="0"/>
              <a:t>async=false 时</a:t>
            </a:r>
            <a:r>
              <a:rPr lang="zh-CN" altLang="en-US" dirty="0" smtClean="0"/>
              <a:t>，不需要编写 </a:t>
            </a:r>
            <a:r>
              <a:rPr lang="zh-CN" altLang="en-US" dirty="0"/>
              <a:t>onreadystatechange 函数 - 把代码放到 send() 语句后面即可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9603" y="5332022"/>
            <a:ext cx="75565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xmlhttp.open("GET","test1.txt",false);</a:t>
            </a:r>
          </a:p>
          <a:p>
            <a:r>
              <a:rPr lang="zh-CN" altLang="en-US" dirty="0"/>
              <a:t>xmlhttp.send();</a:t>
            </a:r>
          </a:p>
          <a:p>
            <a:r>
              <a:rPr lang="zh-CN" altLang="en-US" dirty="0"/>
              <a:t>document.getElementById("myDiv").innerHTML=xmlhttp.responseText;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29603" y="1790063"/>
            <a:ext cx="97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XMLHttpRequest </a:t>
            </a:r>
            <a:r>
              <a:rPr lang="zh-CN" altLang="en-US" dirty="0">
                <a:sym typeface="+mn-ea"/>
              </a:rPr>
              <a:t>对象如果要用于 AJAX 的话，其 open() 方法的 async 参数必须设置为 true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29603" y="2218062"/>
            <a:ext cx="10254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当使用 async=true 时，要规定在响应处于 onreadystatechange 事件中的就绪状态时执行的函数。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229603" y="4454804"/>
            <a:ext cx="1064186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29603" y="2658595"/>
            <a:ext cx="97329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通过 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AJAX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无需等待服务器的响应，而是：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在等待服务器响应时执行其他脚本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当响应就绪后对响应进行处理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6166301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4" grpId="0"/>
      <p:bldP spid="19" grpId="0"/>
      <p:bldP spid="20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9277" y="862864"/>
            <a:ext cx="6858002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服务器响应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66" y="1576971"/>
            <a:ext cx="7087609" cy="15150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6473" y="3350522"/>
            <a:ext cx="965976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/>
              <a:t>responseText 属性：返回</a:t>
            </a:r>
            <a:r>
              <a:rPr lang="zh-CN" altLang="en-US" sz="2000" dirty="0"/>
              <a:t>字符串形式的响应，可以这样使用：</a:t>
            </a:r>
          </a:p>
          <a:p>
            <a:r>
              <a:rPr lang="zh-CN" altLang="en-US" sz="2000" dirty="0"/>
              <a:t>document.getElementById("myDiv").innerHTML=xmlhttp.responseText;</a:t>
            </a:r>
          </a:p>
        </p:txBody>
      </p:sp>
      <p:sp>
        <p:nvSpPr>
          <p:cNvPr id="5" name="矩形 4"/>
          <p:cNvSpPr/>
          <p:nvPr/>
        </p:nvSpPr>
        <p:spPr>
          <a:xfrm>
            <a:off x="1298965" y="4190257"/>
            <a:ext cx="7863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responseXML 属性：如果来自服务器的响应是 XML，而且需要作为 XML 对象进行解析，使用 responseXML </a:t>
            </a:r>
            <a:r>
              <a:rPr lang="zh-CN" altLang="en-US" sz="2000" dirty="0" smtClean="0"/>
              <a:t>属性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详</a:t>
            </a:r>
            <a:r>
              <a:rPr lang="zh-CN" altLang="en-US" sz="2000" dirty="0" smtClean="0"/>
              <a:t>见后面完整例子）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298965" y="4924363"/>
            <a:ext cx="8989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xmlhttp.responseXML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="";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("ARTIST");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txt=txt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x[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"&lt;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/&gt;"; }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=txt;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098128" y="4160206"/>
            <a:ext cx="799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5262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使用 </a:t>
            </a:r>
            <a:r>
              <a:rPr lang="en-US" altLang="zh-CN" sz="2800" b="0" dirty="0">
                <a:effectLst/>
              </a:rPr>
              <a:t>$ </a:t>
            </a:r>
            <a:r>
              <a:rPr lang="zh-CN" altLang="en-US" sz="2800" b="0" dirty="0">
                <a:effectLst/>
              </a:rPr>
              <a:t>符号作为 </a:t>
            </a:r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 smtClean="0">
                <a:effectLst/>
              </a:rPr>
              <a:t>的简记方式</a:t>
            </a:r>
            <a:r>
              <a:rPr lang="zh-CN" altLang="en-US" sz="2800" b="0" dirty="0">
                <a:effectLst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0209" y="4050104"/>
            <a:ext cx="10546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某些其他 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库中的函数（比如 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Prototype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）同样使用 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$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符号。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使用名为 </a:t>
            </a:r>
            <a:r>
              <a:rPr lang="en-US" altLang="zh-CN" sz="2000" b="1" dirty="0" err="1">
                <a:solidFill>
                  <a:srgbClr val="000000"/>
                </a:solidFill>
                <a:latin typeface="PingFangSC-Regular"/>
              </a:rPr>
              <a:t>noConflict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()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的方法来解决该问题。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PingFangSC-Regular"/>
              </a:rPr>
              <a:t>例如：</a:t>
            </a:r>
            <a:r>
              <a:rPr lang="en-US" altLang="zh-CN" sz="2000" dirty="0" err="1" smtClean="0">
                <a:solidFill>
                  <a:srgbClr val="000000"/>
                </a:solidFill>
                <a:latin typeface="PingFangSC-Regular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PingFangSC-Regular"/>
              </a:rPr>
              <a:t>jq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PingFangSC-Regular"/>
              </a:rPr>
              <a:t>jQuery.noConflict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()</a:t>
            </a:r>
            <a:r>
              <a:rPr lang="zh-CN" altLang="en-US" sz="2000" dirty="0" smtClean="0">
                <a:solidFill>
                  <a:srgbClr val="000000"/>
                </a:solidFill>
                <a:latin typeface="PingFangSC-Regular"/>
              </a:rPr>
              <a:t>，用（</a:t>
            </a:r>
            <a:r>
              <a:rPr lang="en-US" altLang="zh-CN" sz="2000" dirty="0" err="1" smtClean="0">
                <a:solidFill>
                  <a:srgbClr val="000000"/>
                </a:solidFill>
                <a:latin typeface="PingFangSC-Regular"/>
              </a:rPr>
              <a:t>jq</a:t>
            </a:r>
            <a:r>
              <a:rPr lang="zh-CN" altLang="en-US" sz="2000" dirty="0" smtClean="0">
                <a:solidFill>
                  <a:srgbClr val="000000"/>
                </a:solidFill>
                <a:latin typeface="PingFangSC-Regular"/>
              </a:rPr>
              <a:t>）来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代替 </a:t>
            </a:r>
            <a:r>
              <a:rPr lang="en-US" altLang="zh-CN" sz="2000" dirty="0">
                <a:solidFill>
                  <a:srgbClr val="000000"/>
                </a:solidFill>
                <a:latin typeface="PingFangSC-Regular"/>
              </a:rPr>
              <a:t>$ </a:t>
            </a:r>
            <a:r>
              <a:rPr lang="zh-CN" altLang="en-US" sz="2000" dirty="0">
                <a:solidFill>
                  <a:srgbClr val="000000"/>
                </a:solidFill>
                <a:latin typeface="PingFangSC-Regular"/>
              </a:rPr>
              <a:t>符号。</a:t>
            </a:r>
            <a:endParaRPr lang="zh-CN" altLang="en-US" sz="2000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50209" y="1758370"/>
            <a:ext cx="10546516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例子：</a:t>
            </a:r>
            <a:endParaRPr lang="en-US" altLang="zh-CN" sz="2000" b="1" dirty="0" smtClean="0">
              <a:solidFill>
                <a:srgbClr val="000000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PingFangSC-Regular"/>
              </a:rPr>
              <a:t>当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按钮的点击事件被触发时会调用一个函数：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$("button").click(function() {..some code... } )</a:t>
            </a:r>
            <a:endParaRPr lang="zh-CN" altLang="en-US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</p:spTree>
    <p:custDataLst>
      <p:tags r:id="rId1"/>
    </p:custDataLst>
  </p:cSld>
  <p:clrMapOvr>
    <a:masterClrMapping/>
  </p:clrMapOvr>
  <p:transition spd="slow" advTm="4245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303448" y="888792"/>
            <a:ext cx="7962900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onreadystatechange 事件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03448" y="1580809"/>
            <a:ext cx="1073168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/>
              <a:t>当</a:t>
            </a:r>
            <a:r>
              <a:rPr lang="zh-CN" altLang="en-US" sz="2000" dirty="0"/>
              <a:t>请求被发送到服务器时，我们需要执行一些基于响应的任务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每当 </a:t>
            </a:r>
            <a:r>
              <a:rPr lang="zh-CN" altLang="en-US" sz="2000" dirty="0"/>
              <a:t>readyState 改变时，就会触发 onreadystatechange 事件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readyState </a:t>
            </a:r>
            <a:r>
              <a:rPr lang="zh-CN" altLang="en-US" sz="2000" dirty="0"/>
              <a:t>属性存有 XMLHttpRequest 的状态信息。</a:t>
            </a:r>
          </a:p>
          <a:p>
            <a:r>
              <a:rPr lang="zh-CN" altLang="en-US" sz="2000" dirty="0"/>
              <a:t>下面是 XMLHttpRequest 对象的三个重要的属性：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48" y="3162796"/>
            <a:ext cx="8071114" cy="33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749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259205" y="676910"/>
            <a:ext cx="7962900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onreadystatechange 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2260" y="2384445"/>
            <a:ext cx="856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 onreadystatechange 事件中，我们规定当服务器响应已做好被处理的准备时所执行的任务。当 readyState 等于 4 且状态为 200 时，表示响应已就绪：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777" y="3393506"/>
            <a:ext cx="694499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xmlhttp.onreadystatechange=function()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if (xmlhttp.readyState==4 &amp;&amp; xmlhttp.status==200)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执行触发事件</a:t>
            </a:r>
            <a:endParaRPr lang="en-US" altLang="zh-CN" dirty="0"/>
          </a:p>
          <a:p>
            <a:r>
              <a:rPr lang="zh-CN" altLang="en-US" dirty="0" smtClean="0"/>
              <a:t>    </a:t>
            </a:r>
            <a:r>
              <a:rPr lang="zh-CN" altLang="en-US" dirty="0"/>
              <a:t>}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73380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8" y="541606"/>
            <a:ext cx="6417359" cy="6632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7963" y="98474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/books.xml</a:t>
            </a:r>
          </a:p>
        </p:txBody>
      </p:sp>
    </p:spTree>
    <p:extLst>
      <p:ext uri="{BB962C8B-B14F-4D97-AF65-F5344CB8AC3E}">
        <p14:creationId xmlns:p14="http://schemas.microsoft.com/office/powerpoint/2010/main" val="2714761657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259205" y="676910"/>
            <a:ext cx="7962900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–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实例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8523" y="116903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1.</a:t>
            </a:r>
          </a:p>
          <a:p>
            <a:r>
              <a:rPr lang="zh-CN" altLang="en-US" dirty="0" smtClean="0"/>
              <a:t>function </a:t>
            </a:r>
            <a:r>
              <a:rPr lang="zh-CN" altLang="en-US" dirty="0"/>
              <a:t>loadXMLDoc()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var xmlhttp;</a:t>
            </a:r>
          </a:p>
          <a:p>
            <a:r>
              <a:rPr lang="zh-CN" altLang="en-US" dirty="0"/>
              <a:t>var txt,x,i;</a:t>
            </a:r>
          </a:p>
          <a:p>
            <a:r>
              <a:rPr lang="zh-CN" altLang="en-US" dirty="0"/>
              <a:t>if (window.XMLHttpRequest)</a:t>
            </a:r>
          </a:p>
          <a:p>
            <a:r>
              <a:rPr lang="zh-CN" altLang="en-US" dirty="0"/>
              <a:t>  {// code for IE7+, Firefox, Chrome, Opera, Safari</a:t>
            </a:r>
          </a:p>
          <a:p>
            <a:r>
              <a:rPr lang="zh-CN" altLang="en-US" dirty="0"/>
              <a:t>  xmlhttp=new XMLHttpRequest();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else</a:t>
            </a:r>
          </a:p>
          <a:p>
            <a:r>
              <a:rPr lang="zh-CN" altLang="en-US" dirty="0"/>
              <a:t>  {// code for IE6, IE5</a:t>
            </a:r>
          </a:p>
          <a:p>
            <a:r>
              <a:rPr lang="zh-CN" altLang="en-US" dirty="0"/>
              <a:t>  xmlhttp=new ActiveXObject("Microsoft.XMLHTTP");</a:t>
            </a:r>
          </a:p>
          <a:p>
            <a:r>
              <a:rPr lang="zh-CN" altLang="en-US" dirty="0"/>
              <a:t>  }</a:t>
            </a:r>
          </a:p>
        </p:txBody>
      </p:sp>
      <p:sp>
        <p:nvSpPr>
          <p:cNvPr id="9" name="矩形 8"/>
          <p:cNvSpPr/>
          <p:nvPr/>
        </p:nvSpPr>
        <p:spPr>
          <a:xfrm>
            <a:off x="6239833" y="10364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3.</a:t>
            </a:r>
          </a:p>
          <a:p>
            <a:r>
              <a:rPr lang="zh-CN" altLang="en-US" dirty="0" smtClean="0"/>
              <a:t>xmlhttp</a:t>
            </a:r>
            <a:r>
              <a:rPr lang="zh-CN" altLang="en-US" dirty="0"/>
              <a:t>.onreadystatechange=function()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if (xmlhttp.readyState==4 &amp;&amp; xmlhttp.status==200)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xmlDoc=xmlhttp.responseXML;</a:t>
            </a:r>
          </a:p>
          <a:p>
            <a:r>
              <a:rPr lang="zh-CN" altLang="en-US" dirty="0"/>
              <a:t>    txt="";</a:t>
            </a:r>
          </a:p>
          <a:p>
            <a:r>
              <a:rPr lang="zh-CN" altLang="en-US" dirty="0"/>
              <a:t>    x=xmlDoc.getElementsByTagName("title");</a:t>
            </a:r>
          </a:p>
          <a:p>
            <a:r>
              <a:rPr lang="zh-CN" altLang="en-US" dirty="0"/>
              <a:t>    for (i=0;i&lt;x.length;i++)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txt=txt + x[i].childNodes[0].nodeValue + "&lt;br /&gt;";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document.getElementById("myDiv").innerHTML=txt;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}</a:t>
            </a:r>
          </a:p>
        </p:txBody>
      </p:sp>
      <p:sp>
        <p:nvSpPr>
          <p:cNvPr id="10" name="矩形 9"/>
          <p:cNvSpPr/>
          <p:nvPr/>
        </p:nvSpPr>
        <p:spPr>
          <a:xfrm>
            <a:off x="1078523" y="51034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2.</a:t>
            </a:r>
          </a:p>
          <a:p>
            <a:r>
              <a:rPr lang="zh-CN" altLang="en-US" dirty="0" smtClean="0"/>
              <a:t>xmlhttp.open("GET","/example/xmle/books.xml",true);</a:t>
            </a:r>
          </a:p>
          <a:p>
            <a:r>
              <a:rPr lang="zh-CN" altLang="en-US" dirty="0" smtClean="0"/>
              <a:t>xmlhttp</a:t>
            </a:r>
            <a:r>
              <a:rPr lang="zh-CN" altLang="en-US" dirty="0"/>
              <a:t>.send();</a:t>
            </a:r>
          </a:p>
        </p:txBody>
      </p:sp>
    </p:spTree>
    <p:extLst>
      <p:ext uri="{BB962C8B-B14F-4D97-AF65-F5344CB8AC3E}">
        <p14:creationId xmlns:p14="http://schemas.microsoft.com/office/powerpoint/2010/main" val="3112947349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7" name="空心弧 26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1259205" y="676910"/>
            <a:ext cx="7962900" cy="49212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AJAX - onreadystatechange 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44927" y="14893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&lt;body</a:t>
            </a:r>
            <a:r>
              <a:rPr lang="zh-CN" altLang="en-US" dirty="0" smtClean="0"/>
              <a:t>&gt;</a:t>
            </a:r>
            <a:endParaRPr lang="zh-CN" altLang="en-US" dirty="0"/>
          </a:p>
          <a:p>
            <a:r>
              <a:rPr lang="zh-CN" altLang="en-US" dirty="0"/>
              <a:t>&lt;h2&gt;My Book Collection:&lt;/h2&gt;</a:t>
            </a:r>
          </a:p>
          <a:p>
            <a:r>
              <a:rPr lang="zh-CN" altLang="en-US" dirty="0"/>
              <a:t>&lt;div id="myDiv"&gt;&lt;/div&gt;</a:t>
            </a:r>
          </a:p>
          <a:p>
            <a:r>
              <a:rPr lang="zh-CN" altLang="en-US" dirty="0"/>
              <a:t>&lt;button type="button" onclick="loadXMLDoc()"&gt;获得我的图书收藏列表&lt;/button</a:t>
            </a:r>
            <a:r>
              <a:rPr lang="zh-CN" altLang="en-US" dirty="0" smtClean="0"/>
              <a:t>&gt;</a:t>
            </a:r>
            <a:endParaRPr lang="zh-CN" altLang="en-US" dirty="0"/>
          </a:p>
          <a:p>
            <a:r>
              <a:rPr lang="zh-CN" altLang="en-US" dirty="0"/>
              <a:t>&lt;/body&gt;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26" y="3563967"/>
            <a:ext cx="2908831" cy="12612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036" y="3015269"/>
            <a:ext cx="4394215" cy="256199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425909" y="4037024"/>
            <a:ext cx="1086898" cy="22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2106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AJAX </a:t>
            </a:r>
            <a:r>
              <a:rPr lang="zh-CN" altLang="en-US" sz="2800" b="0" dirty="0" smtClean="0">
                <a:effectLst/>
              </a:rPr>
              <a:t>之</a:t>
            </a:r>
            <a:r>
              <a:rPr lang="en-US" altLang="zh-CN" sz="2800" b="0" dirty="0" smtClean="0">
                <a:effectLst/>
              </a:rPr>
              <a:t> </a:t>
            </a:r>
            <a:r>
              <a:rPr lang="en-US" altLang="zh-CN" sz="2800" b="0" dirty="0">
                <a:effectLst/>
              </a:rPr>
              <a:t>load() </a:t>
            </a:r>
            <a:r>
              <a:rPr lang="zh-CN" altLang="en-US" sz="2800" b="0" dirty="0">
                <a:effectLst/>
              </a:rPr>
              <a:t>方法 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578786"/>
            <a:ext cx="779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load() </a:t>
            </a:r>
            <a:r>
              <a:rPr lang="zh-CN" altLang="en-US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r>
              <a:rPr lang="zh-CN" altLang="en-US" dirty="0" smtClean="0"/>
              <a:t>从</a:t>
            </a:r>
            <a:r>
              <a:rPr lang="zh-CN" altLang="en-US" dirty="0"/>
              <a:t>服务器加载数据，并把返回的数据放入被选元素中。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1256276" y="2026514"/>
            <a:ext cx="97446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语法：</a:t>
            </a:r>
          </a:p>
          <a:p>
            <a:r>
              <a:rPr lang="en-US" altLang="zh-CN" sz="2000" b="1" dirty="0"/>
              <a:t>$(selector).load(</a:t>
            </a:r>
            <a:r>
              <a:rPr lang="en-US" altLang="zh-CN" sz="2000" b="1" dirty="0" err="1"/>
              <a:t>URL,data,callback</a:t>
            </a:r>
            <a:r>
              <a:rPr lang="en-US" altLang="zh-CN" sz="2000" b="1" dirty="0"/>
              <a:t>);</a:t>
            </a:r>
          </a:p>
          <a:p>
            <a:r>
              <a:rPr lang="zh-CN" altLang="en-US" sz="2000" b="1" dirty="0"/>
              <a:t>必需的 </a:t>
            </a:r>
            <a:r>
              <a:rPr lang="en-US" altLang="zh-CN" sz="2000" b="1" dirty="0"/>
              <a:t>URL </a:t>
            </a:r>
            <a:r>
              <a:rPr lang="zh-CN" altLang="en-US" sz="2000" b="1" dirty="0"/>
              <a:t>参数规定您希望加载的 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。</a:t>
            </a:r>
          </a:p>
          <a:p>
            <a:r>
              <a:rPr lang="zh-CN" altLang="en-US" sz="2000" b="1" dirty="0"/>
              <a:t>可选的 </a:t>
            </a:r>
            <a:r>
              <a:rPr lang="en-US" altLang="zh-CN" sz="2000" b="1" dirty="0"/>
              <a:t>data </a:t>
            </a:r>
            <a:r>
              <a:rPr lang="zh-CN" altLang="en-US" sz="2000" b="1" dirty="0"/>
              <a:t>参数规定与请求一同发送的查询字符串键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值对集合。</a:t>
            </a:r>
          </a:p>
          <a:p>
            <a:r>
              <a:rPr lang="zh-CN" altLang="en-US" sz="2000" b="1" dirty="0"/>
              <a:t>可选的 </a:t>
            </a:r>
            <a:r>
              <a:rPr lang="en-US" altLang="zh-CN" sz="2000" b="1" dirty="0"/>
              <a:t>callback </a:t>
            </a:r>
            <a:r>
              <a:rPr lang="zh-CN" altLang="en-US" sz="2000" b="1" dirty="0"/>
              <a:t>参数是 </a:t>
            </a:r>
            <a:r>
              <a:rPr lang="en-US" altLang="zh-CN" sz="2000" b="1" dirty="0"/>
              <a:t>load() </a:t>
            </a:r>
            <a:r>
              <a:rPr lang="zh-CN" altLang="en-US" sz="2000" b="1" dirty="0"/>
              <a:t>方法完成后所执行的函数名称。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373944" y="3838630"/>
            <a:ext cx="8782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实例（</a:t>
            </a:r>
            <a:r>
              <a:rPr lang="zh-CN" altLang="en-US" dirty="0"/>
              <a:t>把 </a:t>
            </a:r>
            <a:r>
              <a:rPr lang="en-US" altLang="zh-CN" dirty="0" smtClean="0"/>
              <a:t>“demo_test.txt” </a:t>
            </a:r>
            <a:r>
              <a:rPr lang="zh-CN" altLang="en-US" dirty="0"/>
              <a:t>文件中 </a:t>
            </a:r>
            <a:r>
              <a:rPr lang="en-US" altLang="zh-CN" dirty="0"/>
              <a:t>id</a:t>
            </a:r>
            <a:r>
              <a:rPr lang="en-US" altLang="zh-CN" dirty="0" smtClean="0"/>
              <a:t>=“p1” </a:t>
            </a:r>
            <a:r>
              <a:rPr lang="zh-CN" altLang="en-US" dirty="0"/>
              <a:t>的元素的内容，加载到指定的 </a:t>
            </a:r>
            <a:r>
              <a:rPr lang="en-US" altLang="zh-CN" dirty="0"/>
              <a:t>&lt;div&gt; </a:t>
            </a:r>
            <a:r>
              <a:rPr lang="zh-CN" altLang="en-US" dirty="0"/>
              <a:t>元素</a:t>
            </a:r>
            <a:r>
              <a:rPr lang="zh-CN" altLang="en-US" dirty="0" smtClean="0"/>
              <a:t>中）</a:t>
            </a:r>
            <a:endParaRPr lang="zh-CN" altLang="en-US" dirty="0"/>
          </a:p>
          <a:p>
            <a:r>
              <a:rPr lang="en-US" altLang="zh-CN" dirty="0"/>
              <a:t>$("#div1").load("demo_test.txt #p1");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73944" y="45675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&lt;div id="div1"&gt;&lt;h2&gt;使用 jQuery AJAX 来改变文本&lt;/h2&gt;&lt;/div&gt;</a:t>
            </a:r>
          </a:p>
          <a:p>
            <a:r>
              <a:rPr lang="zh-CN" altLang="en-US" dirty="0"/>
              <a:t>&lt;button&gt;获得外部内容&lt;/button&gt;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4" y="5340125"/>
            <a:ext cx="3552825" cy="1038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05" y="5440137"/>
            <a:ext cx="2686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009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- AJAX </a:t>
            </a:r>
            <a:r>
              <a:rPr lang="zh-CN" altLang="en-US" sz="2800" b="0" dirty="0">
                <a:effectLst/>
              </a:rPr>
              <a:t>之</a:t>
            </a:r>
            <a:r>
              <a:rPr lang="en-US" altLang="zh-CN" sz="2800" b="0" dirty="0">
                <a:effectLst/>
              </a:rPr>
              <a:t> load() </a:t>
            </a:r>
            <a:r>
              <a:rPr lang="zh-CN" altLang="en-US" sz="2800" b="0" dirty="0">
                <a:effectLst/>
              </a:rPr>
              <a:t>方法 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590" y="1502688"/>
            <a:ext cx="10724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可选的 </a:t>
            </a:r>
            <a:r>
              <a:rPr lang="en-US" altLang="zh-CN" sz="2000" b="1" dirty="0"/>
              <a:t>callback </a:t>
            </a:r>
            <a:r>
              <a:rPr lang="zh-CN" altLang="en-US" sz="2000" b="1" dirty="0"/>
              <a:t>参数规定当 </a:t>
            </a:r>
            <a:r>
              <a:rPr lang="en-US" altLang="zh-CN" sz="2000" b="1" dirty="0"/>
              <a:t>load() </a:t>
            </a:r>
            <a:r>
              <a:rPr lang="zh-CN" altLang="en-US" sz="2000" b="1" dirty="0"/>
              <a:t>方法完成后所要允许的回调函数。回调函数可以设置不同的参数：</a:t>
            </a:r>
          </a:p>
          <a:p>
            <a:r>
              <a:rPr lang="en-US" altLang="zh-CN" sz="2000" b="1" dirty="0" err="1"/>
              <a:t>responseTxt</a:t>
            </a:r>
            <a:r>
              <a:rPr lang="en-US" altLang="zh-CN" sz="2000" b="1" dirty="0"/>
              <a:t> - </a:t>
            </a:r>
            <a:r>
              <a:rPr lang="zh-CN" altLang="en-US" sz="2000" b="1" dirty="0"/>
              <a:t>包含调用成功时的结果内容</a:t>
            </a:r>
          </a:p>
          <a:p>
            <a:r>
              <a:rPr lang="en-US" altLang="zh-CN" sz="2000" b="1" dirty="0" err="1"/>
              <a:t>statusTXT</a:t>
            </a:r>
            <a:r>
              <a:rPr lang="en-US" altLang="zh-CN" sz="2000" b="1" dirty="0"/>
              <a:t> - </a:t>
            </a:r>
            <a:r>
              <a:rPr lang="zh-CN" altLang="en-US" sz="2000" b="1" dirty="0"/>
              <a:t>包含调用的状态</a:t>
            </a:r>
          </a:p>
          <a:p>
            <a:r>
              <a:rPr lang="en-US" altLang="zh-CN" sz="2000" b="1" dirty="0" err="1"/>
              <a:t>xhr</a:t>
            </a:r>
            <a:r>
              <a:rPr lang="en-US" altLang="zh-CN" sz="2000" b="1" dirty="0"/>
              <a:t> - </a:t>
            </a:r>
            <a:r>
              <a:rPr lang="zh-CN" altLang="en-US" sz="2000" b="1" dirty="0"/>
              <a:t>包含 </a:t>
            </a:r>
            <a:r>
              <a:rPr lang="en-US" altLang="zh-CN" sz="2000" b="1" dirty="0" err="1"/>
              <a:t>XMLHttpRequest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对象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实例（</a:t>
            </a:r>
            <a:r>
              <a:rPr lang="zh-CN" altLang="en-US" sz="2000" dirty="0"/>
              <a:t>在 </a:t>
            </a:r>
            <a:r>
              <a:rPr lang="en-US" altLang="zh-CN" sz="2000" dirty="0"/>
              <a:t>load() </a:t>
            </a:r>
            <a:r>
              <a:rPr lang="zh-CN" altLang="en-US" sz="2000" dirty="0"/>
              <a:t>方法完成后显示一个提示框。如果 </a:t>
            </a:r>
            <a:r>
              <a:rPr lang="en-US" altLang="zh-CN" sz="2000" dirty="0"/>
              <a:t>load() </a:t>
            </a:r>
            <a:r>
              <a:rPr lang="zh-CN" altLang="en-US" sz="2000" dirty="0"/>
              <a:t>方法已成功，则显示“外部内容加载成功！”，而如果失败，则显示错误消息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r>
              <a:rPr lang="en-US" altLang="zh-CN" sz="2000" dirty="0"/>
              <a:t>$("button").click(function(){</a:t>
            </a:r>
          </a:p>
          <a:p>
            <a:r>
              <a:rPr lang="en-US" altLang="zh-CN" sz="2000" dirty="0"/>
              <a:t>  $("#div1").load("</a:t>
            </a:r>
            <a:r>
              <a:rPr lang="en-US" altLang="zh-CN" sz="2000" dirty="0" err="1"/>
              <a:t>demo_test.txt",function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responseTxt,statusTxt,xhr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  if(</a:t>
            </a:r>
            <a:r>
              <a:rPr lang="en-US" altLang="zh-CN" sz="2000" dirty="0" err="1"/>
              <a:t>statusTxt</a:t>
            </a:r>
            <a:r>
              <a:rPr lang="en-US" altLang="zh-CN" sz="2000" dirty="0"/>
              <a:t>=="success")</a:t>
            </a:r>
          </a:p>
          <a:p>
            <a:r>
              <a:rPr lang="en-US" altLang="zh-CN" sz="2000" dirty="0"/>
              <a:t>      alert("</a:t>
            </a:r>
            <a:r>
              <a:rPr lang="zh-CN" altLang="en-US" sz="2000" dirty="0"/>
              <a:t>外部内容加载成功！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if(</a:t>
            </a:r>
            <a:r>
              <a:rPr lang="en-US" altLang="zh-CN" sz="2000" dirty="0" err="1"/>
              <a:t>statusTxt</a:t>
            </a:r>
            <a:r>
              <a:rPr lang="en-US" altLang="zh-CN" sz="2000" dirty="0"/>
              <a:t>=="error")</a:t>
            </a:r>
          </a:p>
          <a:p>
            <a:r>
              <a:rPr lang="en-US" altLang="zh-CN" sz="2000" dirty="0"/>
              <a:t>      alert("Error: "+</a:t>
            </a:r>
            <a:r>
              <a:rPr lang="en-US" altLang="zh-CN" sz="2000" dirty="0" err="1"/>
              <a:t>xhr.status</a:t>
            </a:r>
            <a:r>
              <a:rPr lang="en-US" altLang="zh-CN" sz="2000" dirty="0"/>
              <a:t>+": "+</a:t>
            </a:r>
            <a:r>
              <a:rPr lang="en-US" altLang="zh-CN" sz="2000" dirty="0" err="1"/>
              <a:t>xhr.statusText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});</a:t>
            </a:r>
          </a:p>
          <a:p>
            <a:r>
              <a:rPr lang="en-US" altLang="zh-CN" sz="2000" dirty="0"/>
              <a:t>});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46" y="3746475"/>
            <a:ext cx="5695950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808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32" y="3752850"/>
            <a:ext cx="6315075" cy="3105150"/>
          </a:xfrm>
          <a:prstGeom prst="rect">
            <a:avLst/>
          </a:prstGeom>
        </p:spPr>
      </p:pic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$.get() </a:t>
            </a:r>
            <a:r>
              <a:rPr lang="zh-CN" altLang="en-US" sz="2800" b="0" dirty="0">
                <a:effectLst/>
              </a:rPr>
              <a:t>方法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736" y="1505240"/>
            <a:ext cx="88161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PingFangSC-Regular"/>
              </a:rPr>
              <a:t>$.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get()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方法通过 </a:t>
            </a:r>
            <a:r>
              <a:rPr lang="en-US" altLang="zh-CN" sz="2000" b="1" dirty="0">
                <a:solidFill>
                  <a:srgbClr val="000000"/>
                </a:solidFill>
                <a:latin typeface="PingFangSC-Regular"/>
              </a:rPr>
              <a:t>HTTP GET </a:t>
            </a:r>
            <a:r>
              <a:rPr lang="zh-CN" altLang="en-US" sz="2000" b="1" dirty="0">
                <a:solidFill>
                  <a:srgbClr val="000000"/>
                </a:solidFill>
                <a:latin typeface="PingFangSC-Regular"/>
              </a:rPr>
              <a:t>请求从服务器上请求数据。</a:t>
            </a:r>
            <a:endParaRPr lang="zh-CN" altLang="en-US" sz="20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735" y="2150642"/>
            <a:ext cx="108913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语法：</a:t>
            </a:r>
          </a:p>
          <a:p>
            <a:r>
              <a:rPr lang="en-US" altLang="zh-CN" sz="2000" b="1" dirty="0"/>
              <a:t>$.get(</a:t>
            </a:r>
            <a:r>
              <a:rPr lang="en-US" altLang="zh-CN" sz="2000" b="1" dirty="0" err="1"/>
              <a:t>URL,callback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i="1" dirty="0" smtClean="0"/>
              <a:t>URL</a:t>
            </a:r>
            <a:r>
              <a:rPr lang="zh-CN" altLang="en-US" sz="2000" b="1" dirty="0" smtClean="0"/>
              <a:t> </a:t>
            </a:r>
            <a:r>
              <a:rPr lang="zh-CN" altLang="en-US" sz="2000" b="1" dirty="0"/>
              <a:t>参数</a:t>
            </a:r>
            <a:r>
              <a:rPr lang="zh-CN" altLang="en-US" sz="2000" b="1" dirty="0" smtClean="0"/>
              <a:t>规定希望</a:t>
            </a:r>
            <a:r>
              <a:rPr lang="zh-CN" altLang="en-US" sz="2000" b="1" dirty="0"/>
              <a:t>请求的 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。</a:t>
            </a:r>
          </a:p>
          <a:p>
            <a:r>
              <a:rPr lang="zh-CN" altLang="en-US" sz="2000" b="1" dirty="0"/>
              <a:t>可选的 </a:t>
            </a:r>
            <a:r>
              <a:rPr lang="en-US" altLang="zh-CN" sz="2000" b="1" i="1" dirty="0"/>
              <a:t>callback</a:t>
            </a:r>
            <a:r>
              <a:rPr lang="zh-CN" altLang="en-US" sz="2000" b="1" dirty="0"/>
              <a:t> 参数是请求成功后所执行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回调函数。第一个回调参数存有被请求页面的内容，第二个回调参数存有请求的状态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1143736" y="40267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r>
              <a:rPr lang="zh-CN" altLang="en-US" dirty="0" smtClean="0"/>
              <a:t>$("</a:t>
            </a:r>
            <a:r>
              <a:rPr lang="zh-CN" altLang="en-US" dirty="0"/>
              <a:t>button").click(function(){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$.</a:t>
            </a:r>
            <a:r>
              <a:rPr lang="zh-CN" altLang="en-US" dirty="0"/>
              <a:t>get("/example/jquery/demo_test.asp",function(data,status){</a:t>
            </a:r>
          </a:p>
          <a:p>
            <a:r>
              <a:rPr lang="zh-CN" altLang="en-US" dirty="0"/>
              <a:t>      alert("数据：" + data + "\n状态：" + status);</a:t>
            </a:r>
          </a:p>
          <a:p>
            <a:r>
              <a:rPr lang="zh-CN" altLang="en-US" dirty="0"/>
              <a:t>    });</a:t>
            </a:r>
          </a:p>
        </p:txBody>
      </p:sp>
      <p:sp>
        <p:nvSpPr>
          <p:cNvPr id="11" name="矩形 10"/>
          <p:cNvSpPr/>
          <p:nvPr/>
        </p:nvSpPr>
        <p:spPr>
          <a:xfrm>
            <a:off x="821735" y="55211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demo_test.asp</a:t>
            </a:r>
          </a:p>
          <a:p>
            <a:r>
              <a:rPr lang="en-US" altLang="zh-CN" dirty="0" smtClean="0"/>
              <a:t>&lt;%</a:t>
            </a:r>
            <a:endParaRPr lang="en-US" altLang="zh-CN" dirty="0"/>
          </a:p>
          <a:p>
            <a:r>
              <a:rPr lang="en-US" altLang="zh-CN" dirty="0" err="1"/>
              <a:t>response.write</a:t>
            </a:r>
            <a:r>
              <a:rPr lang="en-US" altLang="zh-CN" dirty="0"/>
              <a:t>("This is some text from an external ASP file.")</a:t>
            </a:r>
          </a:p>
          <a:p>
            <a:r>
              <a:rPr lang="en-US" altLang="zh-CN" dirty="0"/>
              <a:t>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765004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  <p:bldP spid="6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dirty="0"/>
              <a:t>jQuery $.post() </a:t>
            </a:r>
            <a:r>
              <a:rPr lang="zh-CN" altLang="en-US" sz="2800" dirty="0"/>
              <a:t>方法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6278" y="1569276"/>
            <a:ext cx="9786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$.</a:t>
            </a:r>
            <a:r>
              <a:rPr lang="en-US" altLang="zh-CN" dirty="0"/>
              <a:t>post() </a:t>
            </a:r>
            <a:r>
              <a:rPr lang="zh-CN" altLang="en-US" dirty="0"/>
              <a:t>方法通过 </a:t>
            </a:r>
            <a:r>
              <a:rPr lang="en-US" altLang="zh-CN" dirty="0"/>
              <a:t>HTTP POST </a:t>
            </a:r>
            <a:r>
              <a:rPr lang="zh-CN" altLang="en-US" dirty="0"/>
              <a:t>请求从服务器上请求数据。</a:t>
            </a:r>
          </a:p>
          <a:p>
            <a:r>
              <a:rPr lang="zh-CN" altLang="en-US" dirty="0"/>
              <a:t>语法：</a:t>
            </a:r>
          </a:p>
          <a:p>
            <a:r>
              <a:rPr lang="en-US" altLang="zh-CN" dirty="0"/>
              <a:t>$.post(</a:t>
            </a:r>
            <a:r>
              <a:rPr lang="en-US" altLang="zh-CN" dirty="0" err="1"/>
              <a:t>URL,data,callback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必需的 </a:t>
            </a:r>
            <a:r>
              <a:rPr lang="en-US" altLang="zh-CN" dirty="0"/>
              <a:t>URL </a:t>
            </a:r>
            <a:r>
              <a:rPr lang="zh-CN" altLang="en-US" dirty="0"/>
              <a:t>参数</a:t>
            </a:r>
            <a:r>
              <a:rPr lang="zh-CN" altLang="en-US" dirty="0" smtClean="0"/>
              <a:t>规定希望</a:t>
            </a:r>
            <a:r>
              <a:rPr lang="zh-CN" altLang="en-US" dirty="0"/>
              <a:t>请求的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可选的 </a:t>
            </a:r>
            <a:r>
              <a:rPr lang="en-US" altLang="zh-CN" dirty="0"/>
              <a:t>data </a:t>
            </a:r>
            <a:r>
              <a:rPr lang="zh-CN" altLang="en-US" dirty="0"/>
              <a:t>参数规定连同请求发送的数据。</a:t>
            </a:r>
          </a:p>
          <a:p>
            <a:r>
              <a:rPr lang="zh-CN" altLang="en-US" dirty="0"/>
              <a:t>可选的 </a:t>
            </a:r>
            <a:r>
              <a:rPr lang="en-US" altLang="zh-CN" dirty="0"/>
              <a:t>callback </a:t>
            </a:r>
            <a:r>
              <a:rPr lang="zh-CN" altLang="en-US" dirty="0"/>
              <a:t>参数是请求成功后所执行</a:t>
            </a:r>
            <a:r>
              <a:rPr lang="zh-CN" altLang="en-US" dirty="0" smtClean="0"/>
              <a:t>的</a:t>
            </a:r>
            <a:r>
              <a:rPr lang="zh-CN" altLang="en-US" dirty="0"/>
              <a:t>回调函数。第一个回调参数存有被请求页面的内容，而第二个参数存有请求的状态。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1256278" y="360060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实例</a:t>
            </a:r>
          </a:p>
          <a:p>
            <a:r>
              <a:rPr lang="en-US" altLang="zh-CN" dirty="0"/>
              <a:t>$("button").click(function(){</a:t>
            </a:r>
          </a:p>
          <a:p>
            <a:r>
              <a:rPr lang="en-US" altLang="zh-CN" dirty="0"/>
              <a:t>  $.post("demo_test_post.asp",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name:"Donald</a:t>
            </a:r>
            <a:r>
              <a:rPr lang="en-US" altLang="zh-CN" dirty="0"/>
              <a:t> Duck",</a:t>
            </a:r>
          </a:p>
          <a:p>
            <a:r>
              <a:rPr lang="en-US" altLang="zh-CN" dirty="0"/>
              <a:t>    city:"</a:t>
            </a:r>
            <a:r>
              <a:rPr lang="en-US" altLang="zh-CN" dirty="0" err="1"/>
              <a:t>Duckburg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},</a:t>
            </a:r>
          </a:p>
          <a:p>
            <a:r>
              <a:rPr lang="en-US" altLang="zh-CN" dirty="0"/>
              <a:t>  function(</a:t>
            </a:r>
            <a:r>
              <a:rPr lang="en-US" altLang="zh-CN" dirty="0" err="1"/>
              <a:t>data,status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alert("Data: " + data + "\</a:t>
            </a:r>
            <a:r>
              <a:rPr lang="en-US" altLang="zh-CN" dirty="0" err="1"/>
              <a:t>nStatus</a:t>
            </a:r>
            <a:r>
              <a:rPr lang="en-US" altLang="zh-CN" dirty="0"/>
              <a:t>: " + status);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55765" y="385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demo_test_post.asp</a:t>
            </a:r>
            <a:endParaRPr lang="en-US" altLang="zh-CN" dirty="0" smtClean="0"/>
          </a:p>
          <a:p>
            <a:r>
              <a:rPr lang="en-US" altLang="zh-CN" dirty="0" smtClean="0"/>
              <a:t>&lt;%</a:t>
            </a:r>
            <a:endParaRPr lang="en-US" altLang="zh-CN" dirty="0"/>
          </a:p>
          <a:p>
            <a:r>
              <a:rPr lang="en-US" altLang="zh-CN" dirty="0"/>
              <a:t>dim </a:t>
            </a:r>
            <a:r>
              <a:rPr lang="en-US" altLang="zh-CN" dirty="0" err="1"/>
              <a:t>fname,city</a:t>
            </a:r>
            <a:endParaRPr lang="en-US" altLang="zh-CN" dirty="0"/>
          </a:p>
          <a:p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Request.Form</a:t>
            </a:r>
            <a:r>
              <a:rPr lang="en-US" altLang="zh-CN" dirty="0"/>
              <a:t>("name")</a:t>
            </a:r>
          </a:p>
          <a:p>
            <a:r>
              <a:rPr lang="en-US" altLang="zh-CN" dirty="0"/>
              <a:t>city=</a:t>
            </a:r>
            <a:r>
              <a:rPr lang="en-US" altLang="zh-CN" dirty="0" err="1"/>
              <a:t>Request.Form</a:t>
            </a:r>
            <a:r>
              <a:rPr lang="en-US" altLang="zh-CN" dirty="0"/>
              <a:t>("city")</a:t>
            </a:r>
          </a:p>
          <a:p>
            <a:r>
              <a:rPr lang="en-US" altLang="zh-CN" dirty="0" err="1"/>
              <a:t>Response.Write</a:t>
            </a:r>
            <a:r>
              <a:rPr lang="en-US" altLang="zh-CN" dirty="0"/>
              <a:t>("Dear " &amp; </a:t>
            </a:r>
            <a:r>
              <a:rPr lang="en-US" altLang="zh-CN" dirty="0" err="1"/>
              <a:t>fname</a:t>
            </a:r>
            <a:r>
              <a:rPr lang="en-US" altLang="zh-CN" dirty="0"/>
              <a:t> &amp; ". ")</a:t>
            </a:r>
          </a:p>
          <a:p>
            <a:r>
              <a:rPr lang="en-US" altLang="zh-CN" dirty="0" err="1"/>
              <a:t>Response.Write</a:t>
            </a:r>
            <a:r>
              <a:rPr lang="en-US" altLang="zh-CN" dirty="0"/>
              <a:t>("Hope you live well in " &amp; city &amp; ".")</a:t>
            </a:r>
          </a:p>
          <a:p>
            <a:r>
              <a:rPr lang="en-US" altLang="zh-CN" dirty="0"/>
              <a:t>%&gt;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21" y="-225957"/>
            <a:ext cx="6191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4615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0"/>
            <a:ext cx="12191999" cy="5060581"/>
          </a:xfrm>
          <a:custGeom>
            <a:avLst/>
            <a:gdLst>
              <a:gd name="connsiteX0" fmla="*/ 0 w 12191999"/>
              <a:gd name="connsiteY0" fmla="*/ 0 h 5060581"/>
              <a:gd name="connsiteX1" fmla="*/ 5486400 w 12191999"/>
              <a:gd name="connsiteY1" fmla="*/ 0 h 5060581"/>
              <a:gd name="connsiteX2" fmla="*/ 5486400 w 12191999"/>
              <a:gd name="connsiteY2" fmla="*/ 1 h 5060581"/>
              <a:gd name="connsiteX3" fmla="*/ 12191999 w 12191999"/>
              <a:gd name="connsiteY3" fmla="*/ 1 h 5060581"/>
              <a:gd name="connsiteX4" fmla="*/ 12191999 w 12191999"/>
              <a:gd name="connsiteY4" fmla="*/ 4787035 h 5060581"/>
              <a:gd name="connsiteX5" fmla="*/ 5486399 w 12191999"/>
              <a:gd name="connsiteY5" fmla="*/ 4110699 h 5060581"/>
              <a:gd name="connsiteX6" fmla="*/ 5486399 w 12191999"/>
              <a:gd name="connsiteY6" fmla="*/ 4110699 h 5060581"/>
              <a:gd name="connsiteX7" fmla="*/ 5237095 w 12191999"/>
              <a:gd name="connsiteY7" fmla="*/ 4115165 h 5060581"/>
              <a:gd name="connsiteX8" fmla="*/ 0 w 12191999"/>
              <a:gd name="connsiteY8" fmla="*/ 4787035 h 506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060581">
                <a:moveTo>
                  <a:pt x="0" y="0"/>
                </a:moveTo>
                <a:lnTo>
                  <a:pt x="5486400" y="0"/>
                </a:lnTo>
                <a:lnTo>
                  <a:pt x="5486400" y="1"/>
                </a:lnTo>
                <a:lnTo>
                  <a:pt x="12191999" y="1"/>
                </a:lnTo>
                <a:lnTo>
                  <a:pt x="12191999" y="4787035"/>
                </a:lnTo>
                <a:cubicBezTo>
                  <a:pt x="8839199" y="5676951"/>
                  <a:pt x="8839199" y="4110699"/>
                  <a:pt x="5486399" y="4110699"/>
                </a:cubicBezTo>
                <a:lnTo>
                  <a:pt x="5486399" y="4110699"/>
                </a:lnTo>
                <a:lnTo>
                  <a:pt x="5237095" y="4115165"/>
                </a:lnTo>
                <a:cubicBezTo>
                  <a:pt x="2740521" y="4206191"/>
                  <a:pt x="2657475" y="5649141"/>
                  <a:pt x="0" y="4787035"/>
                </a:cubicBezTo>
                <a:close/>
              </a:path>
            </a:pathLst>
          </a:cu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8150" y="5505450"/>
            <a:ext cx="381000" cy="381000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91300" y="4514850"/>
            <a:ext cx="381000" cy="381000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96350" y="3695700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337087">
            <a:off x="1779353" y="4405908"/>
            <a:ext cx="288397" cy="28839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8337087">
            <a:off x="10742436" y="1539088"/>
            <a:ext cx="341679" cy="341679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14665" y="868136"/>
            <a:ext cx="381000" cy="3810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1214665" y="2578637"/>
            <a:ext cx="6858002" cy="73866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3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48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THANK. YOU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jQuery </a:t>
            </a:r>
            <a:r>
              <a:rPr lang="zh-CN" altLang="en-US" sz="2800" b="0" dirty="0">
                <a:effectLst/>
              </a:rPr>
              <a:t>事件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28735"/>
              </p:ext>
            </p:extLst>
          </p:nvPr>
        </p:nvGraphicFramePr>
        <p:xfrm>
          <a:off x="1283895" y="2303785"/>
          <a:ext cx="10515600" cy="269367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517081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81587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Event 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绑定函数至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2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$(document).ready(function)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将函数绑定到文档的就绪事件（当文档完成加载时）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2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$(selector).click(function)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触发或将函数绑定到被选元素的点击事件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4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</a:t>
                      </a:r>
                      <a:r>
                        <a:rPr lang="en-US" dirty="0" err="1">
                          <a:effectLst/>
                        </a:rPr>
                        <a:t>dblclick</a:t>
                      </a:r>
                      <a:r>
                        <a:rPr lang="en-US" dirty="0">
                          <a:effectLst/>
                        </a:rPr>
                        <a:t>(function)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触发或将函数绑定到被选元素的双击事件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7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$(selector).focus(function)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触发或将函数绑定到被选元素的获得焦点事件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5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$(selector).mouseover(function)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触发或将函数绑定到被选元素的鼠标悬停事件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515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3895" y="1809618"/>
            <a:ext cx="42178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SC-Regular"/>
              </a:rPr>
              <a:t>下面是 jQuery 中事件方法的一些例子：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602847"/>
      </p:ext>
    </p:extLst>
  </p:cSld>
  <p:clrMapOvr>
    <a:masterClrMapping/>
  </p:clrMapOvr>
  <p:transition spd="slow" advTm="2098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41051"/>
            <a:ext cx="7847487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3200" b="0" dirty="0">
                <a:effectLst/>
              </a:rPr>
              <a:t>jQuery - </a:t>
            </a:r>
            <a:r>
              <a:rPr lang="zh-CN" altLang="en-US" sz="3200" b="0" dirty="0">
                <a:effectLst/>
              </a:rPr>
              <a:t>获得</a:t>
            </a:r>
            <a:r>
              <a:rPr lang="zh-CN" altLang="en-US" sz="3200" b="0" dirty="0" smtClean="0">
                <a:effectLst/>
              </a:rPr>
              <a:t>内容</a:t>
            </a:r>
            <a:endParaRPr lang="zh-CN" altLang="en-US" sz="3200" b="0" dirty="0">
              <a:effectLst/>
            </a:endParaRP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2590" y="1680832"/>
            <a:ext cx="8881403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PingFangSC-Regular"/>
              </a:rPr>
              <a:t>三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个简单实用的用于 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DOM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操作的 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方法：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text() -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设置或返回所选元素的文本内容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html() -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设置或返回所选元素的内容（包括 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HTML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标记）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latin typeface="PingFangSC-Regular"/>
              </a:rPr>
              <a:t>val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() -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设置或返回表单字段的值</a:t>
            </a:r>
            <a:endParaRPr lang="zh-CN" altLang="en-US" sz="2400" b="1" i="0" u="none" strike="noStrike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2590" y="4119356"/>
            <a:ext cx="11624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例子：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btn1").click(function(){ alert("Text: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+ 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test").text()); });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btn2").click(function(){ alert("HTML: " + $("#test").html()); });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081784"/>
      </p:ext>
    </p:extLst>
  </p:cSld>
  <p:clrMapOvr>
    <a:masterClrMapping/>
  </p:clrMapOvr>
  <p:transition spd="slow" advTm="325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 smtClean="0">
                <a:effectLst/>
              </a:rPr>
              <a:t>jQuery</a:t>
            </a:r>
            <a:r>
              <a:rPr lang="zh-CN" altLang="en-US" sz="2800" b="0" dirty="0">
                <a:effectLst/>
              </a:rPr>
              <a:t>设置内容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989202"/>
            <a:ext cx="13587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$("#btn1").click(function(){ $("#test1").text("Hello world!"); }); $("#btn2").click(function(){ $("#test2").html("&lt;b&gt;Hello world!&lt;/b&gt;"); }); $("#btn3").click(function(){ $("#test3").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("Dolly Duck"); });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065" y="3276727"/>
            <a:ext cx="4343400" cy="24271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8945399"/>
      </p:ext>
    </p:extLst>
  </p:cSld>
  <p:clrMapOvr>
    <a:masterClrMapping/>
  </p:clrMapOvr>
  <p:transition spd="slow" advTm="2238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798768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>
                <a:effectLst/>
              </a:rPr>
              <a:t>text()</a:t>
            </a:r>
            <a:r>
              <a:rPr lang="zh-CN" altLang="en-US" sz="2800" b="0" dirty="0">
                <a:effectLst/>
              </a:rPr>
              <a:t>、</a:t>
            </a:r>
            <a:r>
              <a:rPr lang="en-US" altLang="zh-CN" sz="2800" b="0" dirty="0">
                <a:effectLst/>
              </a:rPr>
              <a:t>html() </a:t>
            </a:r>
            <a:r>
              <a:rPr lang="zh-CN" altLang="en-US" sz="2800" b="0" dirty="0">
                <a:effectLst/>
              </a:rPr>
              <a:t>以及 </a:t>
            </a:r>
            <a:r>
              <a:rPr lang="en-US" altLang="zh-CN" sz="2800" b="0" dirty="0" err="1">
                <a:effectLst/>
              </a:rPr>
              <a:t>val</a:t>
            </a:r>
            <a:r>
              <a:rPr lang="en-US" altLang="zh-CN" sz="2800" b="0" dirty="0">
                <a:effectLst/>
              </a:rPr>
              <a:t>() </a:t>
            </a:r>
            <a:r>
              <a:rPr lang="zh-CN" altLang="en-US" sz="2800" b="0" dirty="0">
                <a:effectLst/>
              </a:rPr>
              <a:t>的回调函数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6278" y="1520540"/>
            <a:ext cx="10097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PingFangSC-Regular"/>
              </a:rPr>
              <a:t>这三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个 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方法：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text()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html()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以及 </a:t>
            </a:r>
            <a:r>
              <a:rPr lang="en-US" altLang="zh-CN" sz="2400" b="1" dirty="0" err="1">
                <a:solidFill>
                  <a:srgbClr val="000000"/>
                </a:solidFill>
                <a:latin typeface="PingFangSC-Regular"/>
              </a:rPr>
              <a:t>val</a:t>
            </a:r>
            <a:r>
              <a:rPr lang="en-US" altLang="zh-CN" sz="2400" b="1" dirty="0" smtClean="0">
                <a:solidFill>
                  <a:srgbClr val="000000"/>
                </a:solidFill>
                <a:latin typeface="PingFangSC-Regular"/>
              </a:rPr>
              <a:t>()</a:t>
            </a:r>
            <a:r>
              <a:rPr lang="zh-CN" altLang="en-US" sz="2400" b="1" dirty="0" smtClean="0">
                <a:solidFill>
                  <a:srgbClr val="000000"/>
                </a:solidFill>
                <a:latin typeface="PingFangSC-Regular"/>
              </a:rPr>
              <a:t>的回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调函数由两个参数：被选元素列表中当前元素的下标，以及原始（旧的）值。然后以函数新值</a:t>
            </a:r>
            <a:r>
              <a:rPr lang="zh-CN" altLang="en-US" sz="2400" b="1" dirty="0" smtClean="0">
                <a:solidFill>
                  <a:srgbClr val="000000"/>
                </a:solidFill>
                <a:latin typeface="PingFangSC-Regular"/>
              </a:rPr>
              <a:t>返回希望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使用的字符串。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106658" y="3004878"/>
            <a:ext cx="125722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实例：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btn1").click(function(){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test1").text(function(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i,origText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"Old text: "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"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New text: Hello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! (index: " +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+ ")";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06658" y="4930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&lt;body&gt;</a:t>
            </a:r>
          </a:p>
          <a:p>
            <a:r>
              <a:rPr lang="zh-CN" altLang="en-US" dirty="0"/>
              <a:t>&lt;p id="test1"&gt;这是&lt;b&gt;粗体&lt;/b&gt;文本。&lt;/p&gt;</a:t>
            </a:r>
          </a:p>
          <a:p>
            <a:r>
              <a:rPr lang="zh-CN" altLang="en-US" dirty="0"/>
              <a:t>&lt;button id="btn1"&gt;显示旧/新文本&lt;/button&gt;</a:t>
            </a:r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45" y="5114609"/>
            <a:ext cx="6129952" cy="1193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5261"/>
      </p:ext>
    </p:extLst>
  </p:cSld>
  <p:clrMapOvr>
    <a:masterClrMapping/>
  </p:clrMapOvr>
  <p:transition spd="slow" advTm="715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374634" y="888792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 smtClean="0">
                <a:effectLst/>
              </a:rPr>
              <a:t>jQuery</a:t>
            </a:r>
            <a:r>
              <a:rPr lang="zh-CN" altLang="en-US" sz="2800" b="0" dirty="0">
                <a:effectLst/>
              </a:rPr>
              <a:t>获取属性</a:t>
            </a: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7769" y="1808153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jQuery </a:t>
            </a:r>
            <a:r>
              <a:rPr lang="en-US" altLang="zh-CN" sz="2400" b="1" dirty="0" err="1">
                <a:solidFill>
                  <a:srgbClr val="000000"/>
                </a:solidFill>
                <a:latin typeface="PingFangSC-Regular"/>
              </a:rPr>
              <a:t>attr</a:t>
            </a:r>
            <a:r>
              <a:rPr lang="en-US" altLang="zh-CN" sz="2400" b="1" dirty="0">
                <a:solidFill>
                  <a:srgbClr val="000000"/>
                </a:solidFill>
                <a:latin typeface="PingFangSC-Regular"/>
              </a:rPr>
              <a:t>() </a:t>
            </a:r>
            <a:r>
              <a:rPr lang="zh-CN" altLang="en-US" sz="2400" b="1" dirty="0">
                <a:solidFill>
                  <a:srgbClr val="000000"/>
                </a:solidFill>
                <a:latin typeface="PingFangSC-Regular"/>
              </a:rPr>
              <a:t>方法用于获取属性值。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217769" y="2591519"/>
            <a:ext cx="10817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例子：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button").click(function(){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w3s").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"));});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494" y="3646384"/>
            <a:ext cx="6293249" cy="2915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8651190"/>
      </p:ext>
    </p:extLst>
  </p:cSld>
  <p:clrMapOvr>
    <a:masterClrMapping/>
  </p:clrMapOvr>
  <p:transition spd="slow" advTm="2729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空心弧 7"/>
          <p:cNvSpPr/>
          <p:nvPr/>
        </p:nvSpPr>
        <p:spPr>
          <a:xfrm rot="13841574">
            <a:off x="10753725" y="-803356"/>
            <a:ext cx="2286000" cy="2286000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696" y="5859238"/>
            <a:ext cx="302079" cy="302079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8"/>
          <p:cNvSpPr txBox="1"/>
          <p:nvPr/>
        </p:nvSpPr>
        <p:spPr>
          <a:xfrm>
            <a:off x="1256278" y="871829"/>
            <a:ext cx="7847487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800" b="0" dirty="0" smtClean="0">
                <a:effectLst/>
              </a:rPr>
              <a:t>jQuery</a:t>
            </a:r>
            <a:r>
              <a:rPr lang="zh-CN" altLang="en-US" sz="2800" b="0" dirty="0">
                <a:effectLst/>
              </a:rPr>
              <a:t>设置属性 </a:t>
            </a:r>
            <a:r>
              <a:rPr lang="en-US" altLang="zh-CN" sz="2800" b="0" dirty="0">
                <a:effectLst/>
              </a:rPr>
              <a:t>- </a:t>
            </a:r>
            <a:r>
              <a:rPr lang="en-US" altLang="zh-CN" sz="2800" b="0" dirty="0" err="1">
                <a:effectLst/>
              </a:rPr>
              <a:t>attr</a:t>
            </a:r>
            <a:r>
              <a:rPr lang="en-US" altLang="zh-CN" sz="2800" b="0" dirty="0">
                <a:effectLst/>
              </a:rPr>
              <a:t>()</a:t>
            </a:r>
            <a:endParaRPr lang="zh-CN" altLang="en-US" sz="2800" b="0" dirty="0">
              <a:effectLst/>
            </a:endParaRP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 rot="5400000">
            <a:off x="-1599735" y="3178063"/>
            <a:ext cx="471413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For those who have seen the Earth from space, and for the hundreds and perhaps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thousands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162943" y="356607"/>
            <a:ext cx="515222" cy="515222"/>
          </a:xfrm>
          <a:prstGeom prst="ellipse">
            <a:avLst/>
          </a:prstGeom>
          <a:gradFill>
            <a:gsLst>
              <a:gs pos="0">
                <a:srgbClr val="D84744"/>
              </a:gs>
              <a:gs pos="37000">
                <a:srgbClr val="C62F34"/>
              </a:gs>
              <a:gs pos="100000">
                <a:srgbClr val="B21D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17"/>
          <p:cNvSpPr txBox="1"/>
          <p:nvPr/>
        </p:nvSpPr>
        <p:spPr>
          <a:xfrm>
            <a:off x="9222121" y="339644"/>
            <a:ext cx="41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9737343" y="429436"/>
            <a:ext cx="229779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6000" b="1" spc="20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l"/>
            <a:r>
              <a:rPr lang="en-US" altLang="zh-CN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G</a:t>
            </a:r>
            <a:r>
              <a:rPr lang="en-US" altLang="zh-CN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ower</a:t>
            </a:r>
            <a:r>
              <a:rPr lang="en-US" altLang="zh-CN" sz="2400" b="0" spc="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0" spc="0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Point</a:t>
            </a:r>
            <a:endParaRPr lang="zh-CN" altLang="en-US" sz="2400" b="0" spc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4594" y="1739098"/>
            <a:ext cx="107805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设置单个属性</a:t>
            </a:r>
            <a:endParaRPr lang="en-US" altLang="zh-CN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button").click(function(){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w3s").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http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://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www.w3school.com.cn/jquery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);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56120" y="3629388"/>
            <a:ext cx="11575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设置多个属性</a:t>
            </a:r>
            <a:endParaRPr lang="en-US" altLang="zh-CN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button").click(function(){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w3s").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" : "http://www.w3school.com.cn/jquery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W3School jQuery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Tutorial“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508224"/>
      </p:ext>
    </p:extLst>
  </p:cSld>
  <p:clrMapOvr>
    <a:masterClrMapping/>
  </p:clrMapOvr>
  <p:transition spd="slow" advTm="1654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红色商务实用办公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2.9|4.8|1.1|1.3|0.8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4|0.3|0.2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8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3994</Words>
  <Application>Microsoft Office PowerPoint</Application>
  <PresentationFormat>宽屏</PresentationFormat>
  <Paragraphs>566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&amp;quot</vt:lpstr>
      <vt:lpstr>PingFangSC-Regular</vt:lpstr>
      <vt:lpstr>方正兰亭纤黑简体</vt:lpstr>
      <vt:lpstr>思源黑体 CN Heavy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2红色商务实用办公PPT模板</dc:title>
  <dc:creator>andy</dc:creator>
  <cp:lastModifiedBy>王 娜</cp:lastModifiedBy>
  <cp:revision>687</cp:revision>
  <dcterms:created xsi:type="dcterms:W3CDTF">2019-04-09T06:58:00Z</dcterms:created>
  <dcterms:modified xsi:type="dcterms:W3CDTF">2020-11-17T00:00:36Z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