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138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634B-1CB1-4F8A-A9CE-8402A221D210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28BB-141B-4917-904B-C756DFA3D8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74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634B-1CB1-4F8A-A9CE-8402A221D210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28BB-141B-4917-904B-C756DFA3D8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55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634B-1CB1-4F8A-A9CE-8402A221D210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28BB-141B-4917-904B-C756DFA3D8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787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634B-1CB1-4F8A-A9CE-8402A221D210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28BB-141B-4917-904B-C756DFA3D8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83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634B-1CB1-4F8A-A9CE-8402A221D210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28BB-141B-4917-904B-C756DFA3D8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306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634B-1CB1-4F8A-A9CE-8402A221D210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28BB-141B-4917-904B-C756DFA3D8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21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634B-1CB1-4F8A-A9CE-8402A221D210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28BB-141B-4917-904B-C756DFA3D8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98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634B-1CB1-4F8A-A9CE-8402A221D210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28BB-141B-4917-904B-C756DFA3D8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7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634B-1CB1-4F8A-A9CE-8402A221D210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28BB-141B-4917-904B-C756DFA3D8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634B-1CB1-4F8A-A9CE-8402A221D210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28BB-141B-4917-904B-C756DFA3D8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49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634B-1CB1-4F8A-A9CE-8402A221D210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28BB-141B-4917-904B-C756DFA3D8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92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634B-1CB1-4F8A-A9CE-8402A221D210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28BB-141B-4917-904B-C756DFA3D8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87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634B-1CB1-4F8A-A9CE-8402A221D210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28BB-141B-4917-904B-C756DFA3D8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39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475634B-1CB1-4F8A-A9CE-8402A221D210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1AD28BB-141B-4917-904B-C756DFA3D8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74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475634B-1CB1-4F8A-A9CE-8402A221D210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1AD28BB-141B-4917-904B-C756DFA3D8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095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Лабораторная работа № 1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ru-RU" sz="4400" dirty="0" smtClean="0"/>
              <a:t>РАЗРАБОТКА И ВНЕДРЕНИЕ ПОЛИТИКИ БЕЗОПАСНОСТИ БИЗНЕС-КОМПАНИИ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0001" y="5308556"/>
            <a:ext cx="10572000" cy="434974"/>
          </a:xfrm>
        </p:spPr>
        <p:txBody>
          <a:bodyPr>
            <a:normAutofit fontScale="92500"/>
          </a:bodyPr>
          <a:lstStyle/>
          <a:p>
            <a:r>
              <a:rPr lang="ru-RU" dirty="0"/>
              <a:t>Цель: разработать проект политики информационной безопасности Автобусного парка.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645236" y="6179127"/>
            <a:ext cx="2567709" cy="498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8248073" y="6179127"/>
            <a:ext cx="334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Соколовский Д. В. 6 ПОИТ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28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УГРОЗ, РИСКОВ, УЯЗВИМОСТЕЙ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ru-RU" dirty="0"/>
              <a:t>	Существует 4 действия, проводимые с информацией, которые могут содержать угрозу: сбор, модификация, утечка и уничтожение.</a:t>
            </a:r>
          </a:p>
          <a:p>
            <a:pPr marL="36576" indent="0">
              <a:buNone/>
            </a:pPr>
            <a:r>
              <a:rPr lang="ru-RU" dirty="0"/>
              <a:t>	Выделяют:</a:t>
            </a:r>
          </a:p>
          <a:p>
            <a:r>
              <a:rPr lang="ru-RU" dirty="0"/>
              <a:t>угрозы </a:t>
            </a:r>
            <a:r>
              <a:rPr lang="ru-RU" dirty="0" err="1"/>
              <a:t>конфеденциальности</a:t>
            </a:r>
            <a:r>
              <a:rPr lang="ru-RU" dirty="0"/>
              <a:t>;</a:t>
            </a:r>
          </a:p>
          <a:p>
            <a:r>
              <a:rPr lang="ru-RU" dirty="0"/>
              <a:t>угрозы целостности;</a:t>
            </a:r>
          </a:p>
          <a:p>
            <a:r>
              <a:rPr lang="ru-RU" dirty="0"/>
              <a:t>угрозы доступности.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7136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886" y="2004018"/>
            <a:ext cx="6193972" cy="457095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МЕР ЗАЩИТЫ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Всем сотрудникам компании, в которой установлена система контроля доступа, выдаются специальные электронные пропуска, представляющие собой пластиковые карты или брелоки, которые содержат персональные коды доступа. Считыватели, устанавливаемые у входа в контролируемое помещение, распознают код идентификаторов. Информация поступает в систему контроля доступа, которая на основании анализа данных о владельце идентификатора, принимает решение о допуске или запрете прохода сотрудника на охраняемую территорию. В случае разрешения доступа, система приводит в действие исполнительные устройства, такие как электромеханические замки, турникеты, автоматические шлагбаумы или приводы ворот. В противном случае двери блокируются, включается сигнализация и оповещается охрана.</a:t>
            </a:r>
          </a:p>
          <a:p>
            <a:pPr marL="0" indent="0">
              <a:buNone/>
            </a:pPr>
            <a:r>
              <a:rPr lang="ru-RU" dirty="0"/>
              <a:t>Построение надежной защиты включает оценку циркулирующей в компьютерной системе информации с целью уточнения степени ее конфиденциальности, анализа потенциальных угроз ее безопасности и установление необходимого режима ее защиты. 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120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7829" y="447188"/>
            <a:ext cx="10794169" cy="970450"/>
          </a:xfrm>
        </p:spPr>
        <p:txBody>
          <a:bodyPr/>
          <a:lstStyle/>
          <a:p>
            <a:r>
              <a:rPr lang="ru-RU" dirty="0" smtClean="0"/>
              <a:t>РЕКОМЕНДАЦИИ ДЛЯ СНИЖЕНИЯ РИСКОВ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обязательная экстренная связь каждого объекта с милицией и пожарной службой (наличие кнопок экстренного вызова) и четкий инструктаж персонала на случай чрезвычайного происшествия;</a:t>
            </a:r>
          </a:p>
          <a:p>
            <a:r>
              <a:rPr lang="ru-RU" dirty="0"/>
              <a:t>проведение регулярных бесед и инструктажей с сотрудниками;</a:t>
            </a:r>
          </a:p>
          <a:p>
            <a:r>
              <a:rPr lang="ru-RU" dirty="0"/>
              <a:t>четкая и строгая иерархия должностей и полномочий в компании. </a:t>
            </a:r>
            <a:endParaRPr lang="ru-RU" dirty="0" smtClean="0"/>
          </a:p>
          <a:p>
            <a:r>
              <a:rPr lang="ru-RU" dirty="0"/>
              <a:t>разграничение доступа к финансовым отделам. </a:t>
            </a:r>
            <a:endParaRPr lang="ru-RU" dirty="0" smtClean="0"/>
          </a:p>
          <a:p>
            <a:r>
              <a:rPr lang="ru-RU" dirty="0"/>
              <a:t>наличие как на объектах, так и в офисах, наглядного отображения плана по работе во время чрезвычайных ситуаций.</a:t>
            </a:r>
          </a:p>
          <a:p>
            <a:r>
              <a:rPr lang="ru-RU" dirty="0"/>
              <a:t>использование новейших средств защиты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61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381873"/>
            <a:ext cx="10571998" cy="970450"/>
          </a:xfrm>
        </p:spPr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Важно </a:t>
            </a:r>
            <a:r>
              <a:rPr lang="ru-RU" dirty="0"/>
              <a:t>помнить, что прежде, чем внедрять какие-либо решения по защите информации необходимо разработать политику безопасности, адекватную целям и задачам современного предприятия. В частности, политика безопасности должна описывать порядок предоставления и использования прав доступа пользователей, а также требования отчетности пользователей за свои действия в вопросах безопасности.</a:t>
            </a:r>
          </a:p>
          <a:p>
            <a:pPr marL="0" indent="0">
              <a:buNone/>
            </a:pPr>
            <a:r>
              <a:rPr lang="ru-RU" dirty="0"/>
              <a:t> Система информационной безопасности (СИБ) окажется эффективной, если она будет надежно поддерживать выполнение правил политики безопасности, и наоборот. </a:t>
            </a:r>
          </a:p>
          <a:p>
            <a:pPr marL="0" indent="0">
              <a:buNone/>
            </a:pPr>
            <a:r>
              <a:rPr lang="ru-RU" dirty="0"/>
              <a:t>Этапы построения политики безопасности – это внесение в описание объекта автоматизации структуры ценности и проведение анализа риска, и определение правил для любого процесса пользования данным видом доступа к ресурсам </a:t>
            </a:r>
            <a:r>
              <a:rPr lang="ru-RU" dirty="0" smtClean="0"/>
              <a:t>объекта автоматизации</a:t>
            </a:r>
            <a:r>
              <a:rPr lang="ru-RU" dirty="0"/>
              <a:t>, имеющим данную степень ценности.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027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Политика информационной безопасности (ПИБ) организации или учреждения – совокупность правил, процедур, практических методов, руководящих принципов, документированных </a:t>
            </a:r>
            <a:r>
              <a:rPr lang="ru-RU" dirty="0" smtClean="0"/>
              <a:t>управленческих </a:t>
            </a:r>
            <a:r>
              <a:rPr lang="ru-RU" dirty="0"/>
              <a:t>решений, направленных на защиту информации и </a:t>
            </a:r>
            <a:r>
              <a:rPr lang="ru-RU" dirty="0" smtClean="0"/>
              <a:t>связанных </a:t>
            </a:r>
            <a:r>
              <a:rPr lang="ru-RU" dirty="0"/>
              <a:t>с ней ресурсов и используемых всеми сотрудниками </a:t>
            </a:r>
            <a:r>
              <a:rPr lang="ru-RU" dirty="0" smtClean="0"/>
              <a:t>организации </a:t>
            </a:r>
            <a:r>
              <a:rPr lang="ru-RU" dirty="0"/>
              <a:t>или учреждения в своей </a:t>
            </a:r>
            <a:r>
              <a:rPr lang="ru-RU" dirty="0" smtClean="0"/>
              <a:t>деятельности</a:t>
            </a:r>
          </a:p>
          <a:p>
            <a:r>
              <a:rPr lang="ru-RU" dirty="0"/>
              <a:t>Актуальность ПИБ состоит в предотвращении законодательно или на основе правил утечки конфиденциальной информации в свободный доступ. Каждая организация или учреждение должно иметь собственный набор правил, основанных на законодательстве РБ и внутренней политике организации, чтобы уменьшить риски и наложить ответственность в ответ на противоправные действия со стороны сотрудников или сторонних субъектов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515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предотвращение утечки, хищения, утраты, искажения, подделки информации</a:t>
            </a:r>
            <a:r>
              <a:rPr lang="ru-RU" dirty="0" smtClean="0"/>
              <a:t>;</a:t>
            </a:r>
          </a:p>
          <a:p>
            <a:r>
              <a:rPr lang="ru-RU" dirty="0"/>
              <a:t>предотвращение несанкционированных действий по уничтожению, модификации, копированию, блокированию информации</a:t>
            </a:r>
            <a:r>
              <a:rPr lang="ru-RU" dirty="0" smtClean="0"/>
              <a:t>;</a:t>
            </a:r>
          </a:p>
          <a:p>
            <a:r>
              <a:rPr lang="ru-RU" dirty="0"/>
              <a:t>предотвращение других форм незаконного вмешательства в информационные ресурсы и информационные системы.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524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исходную информационную и организационную структуру группы компаний Автобусных парков;</a:t>
            </a:r>
          </a:p>
          <a:p>
            <a:r>
              <a:rPr lang="ru-RU" dirty="0"/>
              <a:t>по результатам анализа исходной информационной системы определить конкретные угрозы и уязвимости информационной безопасности;</a:t>
            </a:r>
          </a:p>
          <a:p>
            <a:r>
              <a:rPr lang="ru-RU" dirty="0"/>
              <a:t>определить уровень и класс исходной защищенности объекта</a:t>
            </a:r>
            <a:r>
              <a:rPr lang="ru-RU" dirty="0" smtClean="0"/>
              <a:t>;</a:t>
            </a:r>
          </a:p>
          <a:p>
            <a:r>
              <a:rPr lang="ru-RU" dirty="0"/>
              <a:t>выявить актуальные угрозы;</a:t>
            </a:r>
          </a:p>
          <a:p>
            <a:r>
              <a:rPr lang="ru-RU" dirty="0"/>
              <a:t>составить модель нарушителя;</a:t>
            </a:r>
          </a:p>
          <a:p>
            <a:r>
              <a:rPr lang="ru-RU" dirty="0"/>
              <a:t>разработать политику безопасности и определить действия по обеспечении информационной безопасности</a:t>
            </a:r>
            <a:r>
              <a:rPr lang="ru-RU" dirty="0" smtClean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428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 smtClean="0"/>
              <a:t>СТРУКТУРА АВТОБУСНОГО ПАРКА</a:t>
            </a:r>
            <a:endParaRPr lang="ru-RU" sz="3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73151" y="2264229"/>
            <a:ext cx="3547533" cy="3596820"/>
          </a:xfrm>
        </p:spPr>
        <p:txBody>
          <a:bodyPr>
            <a:normAutofit fontScale="40000" lnSpcReduction="20000"/>
          </a:bodyPr>
          <a:lstStyle/>
          <a:p>
            <a:r>
              <a:rPr lang="ru-RU" sz="2500" dirty="0"/>
              <a:t>Организационная структура кампании состоит из следующих основных отделов</a:t>
            </a:r>
            <a:r>
              <a:rPr lang="ru-RU" sz="2500" dirty="0" smtClean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500" dirty="0" smtClean="0"/>
              <a:t>Генеральный </a:t>
            </a:r>
            <a:r>
              <a:rPr lang="ru-RU" sz="2500" dirty="0"/>
              <a:t>директор</a:t>
            </a:r>
            <a:r>
              <a:rPr lang="en-US" sz="2500" dirty="0"/>
              <a:t>;</a:t>
            </a:r>
            <a:endParaRPr lang="ru-RU" sz="25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500" dirty="0"/>
              <a:t>Директор по перевозкам</a:t>
            </a:r>
            <a:r>
              <a:rPr lang="en-US" sz="2500" dirty="0"/>
              <a:t>;</a:t>
            </a:r>
            <a:endParaRPr lang="ru-RU" sz="25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500" dirty="0"/>
              <a:t>Коммерческий директор</a:t>
            </a:r>
            <a:r>
              <a:rPr lang="en-US" sz="2500" dirty="0"/>
              <a:t>.</a:t>
            </a:r>
            <a:endParaRPr lang="ru-RU" sz="2500" dirty="0"/>
          </a:p>
          <a:p>
            <a:r>
              <a:rPr lang="ru-RU" sz="2500" dirty="0"/>
              <a:t>Таким образом, вся деятельность кампании, связанная с реализацией проектов, сосредоточена в этих трёх отделах. </a:t>
            </a:r>
          </a:p>
          <a:p>
            <a:r>
              <a:rPr lang="ru-RU" sz="2500" dirty="0"/>
              <a:t>Наряду с основными отделами в кампаниях действует ряд обслуживающих отделов: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500" dirty="0"/>
              <a:t>Бухгалтерия</a:t>
            </a:r>
            <a:r>
              <a:rPr lang="en-US" sz="2500" dirty="0"/>
              <a:t>;</a:t>
            </a:r>
            <a:endParaRPr lang="ru-RU" sz="25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500" dirty="0"/>
              <a:t>Отдел материального снабжения</a:t>
            </a:r>
            <a:r>
              <a:rPr lang="en-US" sz="2500" dirty="0"/>
              <a:t>;</a:t>
            </a:r>
            <a:endParaRPr lang="ru-RU" sz="25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500" dirty="0"/>
              <a:t>Технический отдел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500" dirty="0"/>
              <a:t>Автозаправочная станция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500" dirty="0"/>
              <a:t>Отдел автоматизированных систем управления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500" dirty="0"/>
              <a:t>И т.д.</a:t>
            </a:r>
          </a:p>
          <a:p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542" y="446088"/>
            <a:ext cx="6792686" cy="541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6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81" y="3389845"/>
            <a:ext cx="5072748" cy="323134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 ЗАЩИТЫ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ОБЪЕКТЫ ЗАЩИТЫ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Финансовые данные</a:t>
            </a:r>
          </a:p>
          <a:p>
            <a:r>
              <a:rPr lang="ru-RU" dirty="0" smtClean="0"/>
              <a:t>Внутренние документы компании</a:t>
            </a:r>
          </a:p>
          <a:p>
            <a:r>
              <a:rPr lang="ru-RU" dirty="0" smtClean="0"/>
              <a:t>Компьютеры</a:t>
            </a:r>
          </a:p>
          <a:p>
            <a:r>
              <a:rPr lang="ru-RU" dirty="0" smtClean="0"/>
              <a:t>Сетевые каналы для передачи данных</a:t>
            </a:r>
          </a:p>
          <a:p>
            <a:r>
              <a:rPr lang="ru-RU" dirty="0" smtClean="0"/>
              <a:t>Веб-сайты компании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СУБЪЕКТЫ ЗАЩИТЫ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Работники компании</a:t>
            </a:r>
          </a:p>
          <a:p>
            <a:r>
              <a:rPr lang="ru-RU" dirty="0" smtClean="0"/>
              <a:t>Контакты работников</a:t>
            </a:r>
          </a:p>
          <a:p>
            <a:r>
              <a:rPr lang="ru-RU" dirty="0" smtClean="0"/>
              <a:t>Партнёры компании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0623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УГРОЗЫ И ИХ ИСТОЧНИКИ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Антропогенные</a:t>
            </a:r>
            <a:r>
              <a:rPr lang="en-US" b="1" dirty="0"/>
              <a:t> </a:t>
            </a:r>
            <a:r>
              <a:rPr lang="en-US" dirty="0" smtClean="0"/>
              <a:t>(</a:t>
            </a:r>
            <a:r>
              <a:rPr lang="ru-RU" dirty="0" smtClean="0"/>
              <a:t>зависят от человека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ru-RU" dirty="0" smtClean="0"/>
              <a:t>ошибки действий персонала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-угрозы</a:t>
            </a:r>
            <a:r>
              <a:rPr lang="ru-RU" dirty="0"/>
              <a:t>, вызванные ошибками в проектировании информационной системы и ее </a:t>
            </a:r>
            <a:r>
              <a:rPr lang="ru-RU" dirty="0" smtClean="0"/>
              <a:t>элементов</a:t>
            </a:r>
            <a:r>
              <a:rPr lang="en-US" dirty="0" smtClean="0"/>
              <a:t>;</a:t>
            </a:r>
            <a:r>
              <a:rPr lang="ru-RU" b="1" dirty="0" smtClean="0"/>
              <a:t>       </a:t>
            </a:r>
          </a:p>
          <a:p>
            <a:r>
              <a:rPr lang="ru-RU" b="1" dirty="0" smtClean="0"/>
              <a:t>Техногенные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-</a:t>
            </a:r>
            <a:r>
              <a:rPr lang="ru-RU" dirty="0"/>
              <a:t>сбои, в том числе в работе, или разрушение систем, созданных </a:t>
            </a:r>
            <a:r>
              <a:rPr lang="ru-RU" dirty="0" smtClean="0"/>
              <a:t>человеком</a:t>
            </a:r>
            <a:r>
              <a:rPr lang="en-US" dirty="0"/>
              <a:t>;</a:t>
            </a:r>
            <a:endParaRPr lang="ru-RU" b="1" dirty="0" smtClean="0"/>
          </a:p>
          <a:p>
            <a:r>
              <a:rPr lang="ru-RU" b="1" dirty="0" smtClean="0"/>
              <a:t>Естественные</a:t>
            </a:r>
            <a:r>
              <a:rPr lang="en-US" b="1" dirty="0" smtClean="0"/>
              <a:t> </a:t>
            </a:r>
            <a:r>
              <a:rPr lang="ru-RU" dirty="0" smtClean="0"/>
              <a:t>(природные)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-</a:t>
            </a:r>
            <a:r>
              <a:rPr lang="ru-RU" dirty="0" smtClean="0"/>
              <a:t>пожары, ураганы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-</a:t>
            </a:r>
            <a:r>
              <a:rPr lang="ru-RU" dirty="0" smtClean="0"/>
              <a:t>отключение электричества</a:t>
            </a:r>
            <a:r>
              <a:rPr lang="en-US" dirty="0"/>
              <a:t>;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345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 ВНУТРЕННИХ УГРОЗ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Сотрудники организации</a:t>
            </a:r>
          </a:p>
          <a:p>
            <a:r>
              <a:rPr lang="ru-RU" dirty="0" smtClean="0"/>
              <a:t>Программное обеспечение</a:t>
            </a:r>
          </a:p>
          <a:p>
            <a:r>
              <a:rPr lang="ru-RU" dirty="0" smtClean="0"/>
              <a:t>Аппаратные средства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087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95" y="2558207"/>
            <a:ext cx="4430422" cy="443042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УГРОЗЫ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ИНФОРМАЦИОННЫЕ</a:t>
            </a:r>
            <a:endParaRPr lang="ru-RU" b="1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несанкционированный доступ к информационным ресурсам;</a:t>
            </a:r>
          </a:p>
          <a:p>
            <a:r>
              <a:rPr lang="ru-RU" dirty="0"/>
              <a:t>незаконное копирование данных в информационных системах;</a:t>
            </a:r>
          </a:p>
          <a:p>
            <a:r>
              <a:rPr lang="ru-RU" dirty="0"/>
              <a:t>противозаконный сбор и использование информации;</a:t>
            </a:r>
          </a:p>
          <a:p>
            <a:r>
              <a:rPr lang="ru-RU" dirty="0"/>
              <a:t>использование информационного оружия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b="1" dirty="0" smtClean="0"/>
              <a:t>ПРОГРАММНЫЕ</a:t>
            </a:r>
            <a:endParaRPr lang="ru-RU" b="1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использование ошибок и «дыр» в ПО;</a:t>
            </a:r>
          </a:p>
          <a:p>
            <a:r>
              <a:rPr lang="ru-RU" dirty="0"/>
              <a:t>компьютерные вирусы и вредоносные программы;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21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153</TotalTime>
  <Words>799</Words>
  <Application>Microsoft Office PowerPoint</Application>
  <PresentationFormat>Широкоэкранный</PresentationFormat>
  <Paragraphs>83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2</vt:lpstr>
      <vt:lpstr>Цитаты</vt:lpstr>
      <vt:lpstr>Лабораторная работа № 1  РАЗРАБОТКА И ВНЕДРЕНИЕ ПОЛИТИКИ БЕЗОПАСНОСТИ БИЗНЕС-КОМПАНИИ</vt:lpstr>
      <vt:lpstr>АКТУАЛЬНОСТЬ</vt:lpstr>
      <vt:lpstr>ЦЕЛИ</vt:lpstr>
      <vt:lpstr>ЗАДАЧИ</vt:lpstr>
      <vt:lpstr>СТРУКТУРА АВТОБУСНОГО ПАРКА</vt:lpstr>
      <vt:lpstr>ОБЪЕКТЫ ЗАЩИТЫ</vt:lpstr>
      <vt:lpstr>ОСНОВНЫЕ УГРОЗЫ И ИХ ИСТОЧНИКИ</vt:lpstr>
      <vt:lpstr>ИСТОЧНИКИ ВНУТРЕННИХ УГРОЗ</vt:lpstr>
      <vt:lpstr>УГРОЗЫ</vt:lpstr>
      <vt:lpstr>ОЦЕНКА УГРОЗ, РИСКОВ, УЯЗВИМОСТЕЙ:</vt:lpstr>
      <vt:lpstr>РАЗРАБОТКА МЕР ЗАЩИТЫ</vt:lpstr>
      <vt:lpstr>РЕКОМЕНДАЦИИ ДЛЯ СНИЖЕНИЯ РИСКОВ</vt:lpstr>
      <vt:lpstr>ВЫВОД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1  РАЗРАБОТКА И ВНЕДРЕНИЕ ПОЛИТИКИ БЕЗОПАСНОСТИ ОРГАНИЗАЦИИ ИЛИ УЧРЕЖДЕНИЯ </dc:title>
  <dc:creator>HP</dc:creator>
  <cp:lastModifiedBy>HP</cp:lastModifiedBy>
  <cp:revision>14</cp:revision>
  <dcterms:created xsi:type="dcterms:W3CDTF">2023-02-07T07:07:27Z</dcterms:created>
  <dcterms:modified xsi:type="dcterms:W3CDTF">2023-02-07T09:40:41Z</dcterms:modified>
</cp:coreProperties>
</file>