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147470489" r:id="rId2"/>
    <p:sldId id="2147470492" r:id="rId3"/>
    <p:sldId id="2147470493" r:id="rId4"/>
    <p:sldId id="2147470494" r:id="rId5"/>
    <p:sldId id="2147470495" r:id="rId6"/>
    <p:sldId id="2147470504" r:id="rId7"/>
    <p:sldId id="2147470496" r:id="rId8"/>
    <p:sldId id="2147470497" r:id="rId9"/>
    <p:sldId id="2147470491" r:id="rId10"/>
    <p:sldId id="2147470487" r:id="rId11"/>
    <p:sldId id="2147470502" r:id="rId12"/>
    <p:sldId id="214747050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5B9ED"/>
    <a:srgbClr val="47BDAE"/>
    <a:srgbClr val="30BBDA"/>
    <a:srgbClr val="47BDAF"/>
    <a:srgbClr val="696969"/>
    <a:srgbClr val="1C4D98"/>
    <a:srgbClr val="8BC431"/>
    <a:srgbClr val="97B6BA"/>
    <a:srgbClr val="24A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F4D17B-9B25-2D63-E389-71163BD2C8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C4ED1-FB42-4A6C-B292-B8C58946A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5A630-145D-4232-9865-98341E30F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0375-D926-48D9-8605-813B1B64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D7657-21CC-45AA-A2CE-92653962F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936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09EBA-4206-40BF-81B1-742CF8BD5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8BE7B-6EB1-4B41-A25B-B41833E5B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38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5996" y="1271219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06C9D6B8-9A00-34FD-3E41-E67F07F278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5996" y="629525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647735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3803" y="469835"/>
            <a:ext cx="11672300" cy="65004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44354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37F2-3C53-43E6-9F25-242D13C5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2C3C5-9B28-493B-9422-74FF4AE18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043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B68FAD-9CFA-CBF0-4B37-9944C2E93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4B6E2-CC70-4366-ABC8-87480CC3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D34EE-ED80-45A7-B964-53ED80D94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303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BCD6-D227-4C30-8364-6F161FA1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3054-5604-4679-AF7D-07BF06BE0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7BA85-32D5-4EA3-9F8B-5A8B92517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612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33A1-3BE5-4F1B-8E70-08225490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4CAE0-72F2-4F22-A85A-772E3DA04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E67E9-F76F-4049-98D4-82E9E7C80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32A94-E906-4159-9FE4-E63CFAE0B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6D1AA-A642-4FEB-91F0-3F506A2AE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936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F108-6EC2-4592-9D33-716E6B1A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673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38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AB71-FC15-4C88-A99B-0D66CDCE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69B3E-A4BB-45D7-ABB7-1E151F04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D4C72-B215-468A-8722-23007428B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433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2731-906B-40B4-86D3-CD7878598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1042F1-26FD-477E-A079-62384AA43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2E8FE-8F89-4D08-8341-786A0381B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54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microsoft.com/office/2007/relationships/hdphoto" Target="../media/hdphoto2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D087FE-85BE-5152-9EB5-3B57AE38DD4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37544"/>
            <a:ext cx="12191994" cy="15483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EFA70D2-ADBF-0DD4-D7D1-F37201867E99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gradFill>
            <a:gsLst>
              <a:gs pos="5000">
                <a:srgbClr val="47BDAE"/>
              </a:gs>
              <a:gs pos="59000">
                <a:srgbClr val="25B9ED"/>
              </a:gs>
              <a:gs pos="100000">
                <a:srgbClr val="FFFF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C08DB-FBED-4A43-AE4B-B2CE371FE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271" y="1191757"/>
            <a:ext cx="11004446" cy="479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8" name="Picture 4" descr="LTIMindtree logo in transparent PNG and vectorized SVG formats">
            <a:extLst>
              <a:ext uri="{FF2B5EF4-FFF2-40B4-BE49-F238E27FC236}">
                <a16:creationId xmlns:a16="http://schemas.microsoft.com/office/drawing/2014/main" id="{21F70453-17DB-04F6-290A-DCDEF9FDE0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4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387" y="6562429"/>
            <a:ext cx="1541059" cy="295571"/>
          </a:xfrm>
          <a:prstGeom prst="rect">
            <a:avLst/>
          </a:prstGeom>
          <a:noFill/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BDE3A73-7407-B3B5-0BC2-D13C973D143A}"/>
              </a:ext>
            </a:extLst>
          </p:cNvPr>
          <p:cNvSpPr txBox="1">
            <a:spLocks/>
          </p:cNvSpPr>
          <p:nvPr userDrawn="1"/>
        </p:nvSpPr>
        <p:spPr>
          <a:xfrm>
            <a:off x="221274" y="88514"/>
            <a:ext cx="8176583" cy="1103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0A0B4C8-C250-76C3-01DB-D728F6B32656}"/>
              </a:ext>
            </a:extLst>
          </p:cNvPr>
          <p:cNvSpPr txBox="1">
            <a:spLocks/>
          </p:cNvSpPr>
          <p:nvPr userDrawn="1"/>
        </p:nvSpPr>
        <p:spPr>
          <a:xfrm>
            <a:off x="391411" y="640135"/>
            <a:ext cx="11290305" cy="52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alibri (Body)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49D7A90-F0A3-C216-D67E-9B86D1BECDF5}"/>
              </a:ext>
            </a:extLst>
          </p:cNvPr>
          <p:cNvSpPr txBox="1">
            <a:spLocks/>
          </p:cNvSpPr>
          <p:nvPr userDrawn="1"/>
        </p:nvSpPr>
        <p:spPr>
          <a:xfrm>
            <a:off x="158720" y="413891"/>
            <a:ext cx="10025576" cy="685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3075D7-F006-A81F-68F1-A5F218FAF00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554" y="6358271"/>
            <a:ext cx="964436" cy="41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8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lakamin/Supplier-Quality-and-Performance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D30BC0-07A3-DCDA-0D0B-DD40C2178A62}"/>
              </a:ext>
            </a:extLst>
          </p:cNvPr>
          <p:cNvSpPr/>
          <p:nvPr/>
        </p:nvSpPr>
        <p:spPr>
          <a:xfrm>
            <a:off x="-31269" y="29737"/>
            <a:ext cx="12254538" cy="6868389"/>
          </a:xfrm>
          <a:prstGeom prst="rect">
            <a:avLst/>
          </a:prstGeom>
          <a:gradFill>
            <a:gsLst>
              <a:gs pos="0">
                <a:srgbClr val="47BDAF"/>
              </a:gs>
              <a:gs pos="100000">
                <a:srgbClr val="3793A6"/>
              </a:gs>
              <a:gs pos="39000">
                <a:srgbClr val="1C4D98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LT Pro 45 Light" panose="020B0403030504020204" pitchFamily="34" charset="0"/>
              <a:ea typeface="+mn-ea"/>
              <a:cs typeface="+mn-cs"/>
            </a:endParaRP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0741E81D-922F-23FE-07A9-320FA2B27E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9635" y="17705"/>
            <a:ext cx="6910121" cy="105812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M.Tech Program 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Advanced Industry Integrated Programs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19DFA2-C55E-F4D5-C53A-B5ECEB442DC1}"/>
              </a:ext>
            </a:extLst>
          </p:cNvPr>
          <p:cNvCxnSpPr/>
          <p:nvPr/>
        </p:nvCxnSpPr>
        <p:spPr>
          <a:xfrm>
            <a:off x="2977350" y="1120307"/>
            <a:ext cx="58662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1AA452C-B3E6-7A79-FD46-04E813851A85}"/>
              </a:ext>
            </a:extLst>
          </p:cNvPr>
          <p:cNvSpPr/>
          <p:nvPr/>
        </p:nvSpPr>
        <p:spPr>
          <a:xfrm>
            <a:off x="4125951" y="1177578"/>
            <a:ext cx="3033131" cy="2860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utiger 45 bold"/>
                <a:ea typeface="+mn-ea"/>
                <a:cs typeface="Calibri" panose="020F0502020204030204" pitchFamily="34" charset="0"/>
              </a:rPr>
              <a:t>Jointly offered by University and LTIMindTree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A8852-79FE-2D69-0530-D7712358063B}"/>
              </a:ext>
            </a:extLst>
          </p:cNvPr>
          <p:cNvSpPr txBox="1"/>
          <p:nvPr/>
        </p:nvSpPr>
        <p:spPr>
          <a:xfrm>
            <a:off x="180236" y="1659822"/>
            <a:ext cx="11428184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Supplier Selection and Cold Start Problem Handling in Supply Chain using Machine Learning</a:t>
            </a: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  <a:p>
            <a:pPr lvl="0"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S Deepak Reddy</a:t>
            </a:r>
          </a:p>
          <a:p>
            <a:pPr algn="ctr">
              <a:defRPr/>
            </a:pPr>
            <a:endParaRPr lang="en-US" sz="2400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endParaRPr lang="en-US" sz="5400" b="1" dirty="0">
              <a:solidFill>
                <a:prstClr val="white"/>
              </a:solidFill>
              <a:latin typeface="Frutiger 45 bold"/>
              <a:cs typeface="Calibri" panose="020F0502020204030204" pitchFamily="34" charset="0"/>
            </a:endParaRP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7F5D19-19F4-F87F-17C2-8520612BCFEC}"/>
              </a:ext>
            </a:extLst>
          </p:cNvPr>
          <p:cNvGraphicFramePr>
            <a:graphicFrameLocks noGrp="1"/>
          </p:cNvGraphicFramePr>
          <p:nvPr/>
        </p:nvGraphicFramePr>
        <p:xfrm>
          <a:off x="-47290" y="5501244"/>
          <a:ext cx="12239216" cy="32648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9608">
                  <a:extLst>
                    <a:ext uri="{9D8B030D-6E8A-4147-A177-3AD203B41FA5}">
                      <a16:colId xmlns:a16="http://schemas.microsoft.com/office/drawing/2014/main" val="586572480"/>
                    </a:ext>
                  </a:extLst>
                </a:gridCol>
                <a:gridCol w="6119608">
                  <a:extLst>
                    <a:ext uri="{9D8B030D-6E8A-4147-A177-3AD203B41FA5}">
                      <a16:colId xmlns:a16="http://schemas.microsoft.com/office/drawing/2014/main" val="157907922"/>
                    </a:ext>
                  </a:extLst>
                </a:gridCol>
              </a:tblGrid>
              <a:tr h="15274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Knowledge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                                                                     Implementation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3668230"/>
                  </a:ext>
                </a:extLst>
              </a:tr>
              <a:tr h="118419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626376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715C658-0B94-5B63-55F1-B9B6F645F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332" y="5852667"/>
            <a:ext cx="1987468" cy="847417"/>
          </a:xfrm>
          <a:prstGeom prst="rect">
            <a:avLst/>
          </a:prstGeom>
        </p:spPr>
      </p:pic>
      <p:pic>
        <p:nvPicPr>
          <p:cNvPr id="9" name="Picture 2" descr="LTIMindtree - Technology Consulting and Digital Solutions Company">
            <a:extLst>
              <a:ext uri="{FF2B5EF4-FFF2-40B4-BE49-F238E27FC236}">
                <a16:creationId xmlns:a16="http://schemas.microsoft.com/office/drawing/2014/main" id="{B3D78849-E5F7-1DB2-227F-142445861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2667"/>
            <a:ext cx="3886489" cy="86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50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24291B-7EDA-4E3D-40F5-03FDC22C3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5583D1"/>
                </a:solidFill>
                <a:latin typeface="+mn-lt"/>
              </a:rPr>
              <a:t>Data Preparation &amp; Exploration</a:t>
            </a:r>
          </a:p>
          <a:p>
            <a:r>
              <a:rPr lang="en-IN" b="0" dirty="0">
                <a:solidFill>
                  <a:schemeClr val="tx1"/>
                </a:solidFill>
              </a:rPr>
              <a:t> </a:t>
            </a:r>
            <a:r>
              <a:rPr lang="en-IN" b="0" dirty="0">
                <a:solidFill>
                  <a:schemeClr val="tx1"/>
                </a:solidFill>
                <a:latin typeface="+mn-lt"/>
              </a:rPr>
              <a:t>Collect the Supplier Quality &amp; Performance Dataset.</a:t>
            </a:r>
            <a:endParaRPr lang="en-US" b="0" dirty="0">
              <a:solidFill>
                <a:schemeClr val="tx1"/>
              </a:solidFill>
              <a:latin typeface="+mn-lt"/>
            </a:endParaRPr>
          </a:p>
          <a:p>
            <a:r>
              <a:rPr lang="en-IN" b="0" dirty="0">
                <a:solidFill>
                  <a:schemeClr val="tx1"/>
                </a:solidFill>
                <a:latin typeface="+mn-lt"/>
              </a:rPr>
              <a:t> Clean the dataset by handling missing values.</a:t>
            </a:r>
            <a:endParaRPr lang="en-US" b="0" dirty="0">
              <a:solidFill>
                <a:schemeClr val="tx1"/>
              </a:solidFill>
              <a:latin typeface="+mn-lt"/>
            </a:endParaRPr>
          </a:p>
          <a:p>
            <a:r>
              <a:rPr lang="en-IN" b="0" dirty="0">
                <a:solidFill>
                  <a:schemeClr val="tx1"/>
                </a:solidFill>
                <a:latin typeface="+mn-lt"/>
              </a:rPr>
              <a:t> Encode categorical features</a:t>
            </a:r>
            <a:endParaRPr lang="en-US" b="0" dirty="0">
              <a:solidFill>
                <a:schemeClr val="tx1"/>
              </a:solidFill>
              <a:latin typeface="+mn-lt"/>
            </a:endParaRPr>
          </a:p>
          <a:p>
            <a:r>
              <a:rPr lang="en-IN" b="0" dirty="0">
                <a:solidFill>
                  <a:schemeClr val="tx1"/>
                </a:solidFill>
                <a:latin typeface="+mn-lt"/>
              </a:rPr>
              <a:t> Normalize numerical features</a:t>
            </a:r>
            <a:endParaRPr lang="en-US" b="0" dirty="0">
              <a:solidFill>
                <a:schemeClr val="tx1"/>
              </a:solidFill>
              <a:latin typeface="+mn-lt"/>
            </a:endParaRPr>
          </a:p>
          <a:p>
            <a:r>
              <a:rPr lang="en-IN" b="0" dirty="0">
                <a:solidFill>
                  <a:schemeClr val="tx1"/>
                </a:solidFill>
                <a:latin typeface="+mn-lt"/>
              </a:rPr>
              <a:t> Perform Exploratory Data Analysis (EDA)</a:t>
            </a:r>
            <a:endParaRPr lang="en-US" b="0" dirty="0">
              <a:solidFill>
                <a:schemeClr val="tx1"/>
              </a:solidFill>
              <a:latin typeface="+mn-lt"/>
            </a:endParaRPr>
          </a:p>
          <a:p>
            <a:endParaRPr lang="en-US" sz="2400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source-serif-pro"/>
            </a:endParaRPr>
          </a:p>
          <a:p>
            <a:pPr lvl="1"/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1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F77F89-4F98-73F2-FD5A-5DD416A6F12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586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59A8B-B782-E418-9DBD-06BF342C3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87970F-3AEB-282D-C688-F780692300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5583D1"/>
                </a:solidFill>
                <a:latin typeface="+mn-lt"/>
              </a:rPr>
              <a:t>Model Development</a:t>
            </a:r>
          </a:p>
          <a:p>
            <a:r>
              <a:rPr lang="en-IN" b="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 Build the supervised machine learning</a:t>
            </a:r>
            <a:endParaRPr lang="en-US" b="0" dirty="0">
              <a:solidFill>
                <a:schemeClr val="tx1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IN" b="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Train and evaluate the model on labelled data.</a:t>
            </a:r>
            <a:endParaRPr lang="en-US" b="0" dirty="0">
              <a:solidFill>
                <a:schemeClr val="tx1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IN" b="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Implement the cold-start prediction logic:</a:t>
            </a:r>
            <a:endParaRPr lang="en-US" b="0" dirty="0">
              <a:solidFill>
                <a:schemeClr val="tx1"/>
              </a:solidFill>
              <a:highlight>
                <a:srgbClr val="FFFFFF"/>
              </a:highlight>
              <a:latin typeface="+mn-lt"/>
            </a:endParaRPr>
          </a:p>
          <a:p>
            <a:pPr marL="0" indent="0">
              <a:buNone/>
            </a:pPr>
            <a:r>
              <a:rPr lang="en-IN" b="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    1. Use metadata features to find similar existing supplier</a:t>
            </a:r>
            <a:endParaRPr lang="en-US" b="0" dirty="0">
              <a:solidFill>
                <a:schemeClr val="tx1"/>
              </a:solidFill>
              <a:highlight>
                <a:srgbClr val="FFFFFF"/>
              </a:highlight>
              <a:latin typeface="+mn-lt"/>
            </a:endParaRPr>
          </a:p>
          <a:p>
            <a:pPr marL="0" indent="0">
              <a:buNone/>
            </a:pPr>
            <a:r>
              <a:rPr lang="en-IN" b="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    2. Apply similarity-based prediction for new suppliers with no history</a:t>
            </a:r>
          </a:p>
          <a:p>
            <a:r>
              <a:rPr lang="en-IN" b="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 Validate model performance</a:t>
            </a:r>
            <a:endParaRPr lang="en-US" b="0" dirty="0">
              <a:solidFill>
                <a:schemeClr val="tx1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IN" b="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Save trained model and preprocessing tools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367BD0-7BB8-C68B-C803-F39476F9A24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2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A882883-F538-D0B2-5293-7B6E29B47C46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6386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CBB36E-EC47-2FFD-B658-D260A2633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6898C4-D5A1-4F07-5842-221E8A1830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5583D1"/>
                </a:solidFill>
                <a:latin typeface="+mn-lt"/>
              </a:rPr>
              <a:t>Deployment &amp; Reporting</a:t>
            </a:r>
          </a:p>
          <a:p>
            <a:r>
              <a:rPr lang="en-IN" b="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 Develop a simple interface</a:t>
            </a:r>
            <a:endParaRPr lang="en-US" b="0" dirty="0">
              <a:solidFill>
                <a:schemeClr val="tx1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IN" b="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 Generate reports and visualizations</a:t>
            </a:r>
            <a:endParaRPr lang="en-US" b="0" dirty="0">
              <a:solidFill>
                <a:schemeClr val="tx1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IN" b="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Insights and suggestions for choosing the right suppliers</a:t>
            </a:r>
          </a:p>
          <a:p>
            <a:r>
              <a:rPr lang="en-IN" b="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 Plan for future improvements</a:t>
            </a:r>
            <a:endParaRPr lang="en-US" b="0" dirty="0">
              <a:solidFill>
                <a:schemeClr val="tx1"/>
              </a:solidFill>
              <a:highlight>
                <a:srgbClr val="FFFFFF"/>
              </a:highlight>
              <a:latin typeface="+mn-lt"/>
            </a:endParaRPr>
          </a:p>
          <a:p>
            <a:pPr lvl="1"/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53DF63-879B-C376-D5D1-4F1A95FD8735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3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252F567-5356-783B-0F48-F9352EE5447E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671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18EFD-13D1-118F-A8E4-F9E2D3695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726612-73E0-5A94-F635-3A742DD5BA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628838"/>
          </a:xfrm>
        </p:spPr>
        <p:txBody>
          <a:bodyPr/>
          <a:lstStyle/>
          <a:p>
            <a:r>
              <a:rPr lang="en-US" b="0" dirty="0">
                <a:latin typeface="+mn-lt"/>
              </a:rPr>
              <a:t>Supplier selection plays a vital role in supply chain performance.</a:t>
            </a:r>
          </a:p>
          <a:p>
            <a:r>
              <a:rPr lang="en-US" b="0" dirty="0">
                <a:latin typeface="+mn-lt"/>
              </a:rPr>
              <a:t>Traditional methods depend heavily on past performance data.</a:t>
            </a:r>
          </a:p>
          <a:p>
            <a:r>
              <a:rPr lang="en-US" b="0" dirty="0">
                <a:latin typeface="+mn-lt"/>
              </a:rPr>
              <a:t>A key challenge arises when evaluating new suppliers with no history.</a:t>
            </a:r>
          </a:p>
          <a:p>
            <a:r>
              <a:rPr lang="en-US" b="0" dirty="0">
                <a:latin typeface="+mn-lt"/>
              </a:rPr>
              <a:t>Uses machine learning techniques to support smarter decisions.</a:t>
            </a:r>
          </a:p>
          <a:p>
            <a:r>
              <a:rPr lang="en-US" b="0" dirty="0">
                <a:latin typeface="+mn-lt"/>
              </a:rPr>
              <a:t>Aims to enhance efficiency, quality, and resilience in supplier selection.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E3812-AF2F-9DD8-6ECF-C3425146B38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95426A-3395-FE92-30C7-C8A6AC62DE6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D91B1D4-191E-E882-BD37-9FBAED57B57F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8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1235D-73A1-0B84-0745-6B97432CB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D551BF-43EB-C049-6D3B-4D17D57752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770351"/>
          </a:xfrm>
        </p:spPr>
        <p:txBody>
          <a:bodyPr/>
          <a:lstStyle/>
          <a:p>
            <a:r>
              <a:rPr lang="en-US" b="0" dirty="0">
                <a:latin typeface="+mn-lt"/>
              </a:rPr>
              <a:t>Analyze supplier reliability using performance data.</a:t>
            </a:r>
          </a:p>
          <a:p>
            <a:r>
              <a:rPr lang="en-US" b="0" dirty="0">
                <a:latin typeface="+mn-lt"/>
              </a:rPr>
              <a:t>Tackle the challenge of evaluating new suppliers with no history.</a:t>
            </a:r>
          </a:p>
          <a:p>
            <a:r>
              <a:rPr lang="en-US" b="0" dirty="0">
                <a:latin typeface="+mn-lt"/>
              </a:rPr>
              <a:t>Use supplier attributes to estimate reliability.</a:t>
            </a:r>
          </a:p>
          <a:p>
            <a:r>
              <a:rPr lang="en-US" b="0" dirty="0">
                <a:latin typeface="+mn-lt"/>
              </a:rPr>
              <a:t>Minimize supply chain risks and disruptions.</a:t>
            </a:r>
          </a:p>
          <a:p>
            <a:r>
              <a:rPr lang="en-US" b="0" dirty="0">
                <a:latin typeface="+mn-lt"/>
              </a:rPr>
              <a:t>Build a flexible system that can evolve with future enhancements.</a:t>
            </a:r>
          </a:p>
          <a:p>
            <a:pPr marL="0" indent="0"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F40D3-B05A-88C3-591F-882A93FC991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740D4D-2363-70E1-0E6E-1BDDA8C33C8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4452DD5-D934-4955-F39B-2109AC72692F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45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2D7CD-C158-6FC1-06C7-09444D2DE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25C8EF-A5DD-AB22-0372-51B9ABE635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r>
              <a:rPr lang="en-US" b="0" dirty="0">
                <a:latin typeface="+mn-lt"/>
              </a:rPr>
              <a:t>Assess supplier reliability using available data.</a:t>
            </a:r>
          </a:p>
          <a:p>
            <a:r>
              <a:rPr lang="en-US" b="0" dirty="0">
                <a:latin typeface="+mn-lt"/>
              </a:rPr>
              <a:t>Handle new supplier evaluation without historical records.</a:t>
            </a:r>
          </a:p>
          <a:p>
            <a:r>
              <a:rPr lang="en-US" b="0" dirty="0">
                <a:latin typeface="+mn-lt"/>
              </a:rPr>
              <a:t>Build a globally applicable framework.</a:t>
            </a:r>
          </a:p>
          <a:p>
            <a:r>
              <a:rPr lang="en-US" b="0" dirty="0">
                <a:latin typeface="+mn-lt"/>
              </a:rPr>
              <a:t>Implement similarity based cold-start prediction</a:t>
            </a:r>
          </a:p>
          <a:p>
            <a:r>
              <a:rPr lang="en-US" b="0" dirty="0">
                <a:latin typeface="+mn-lt"/>
              </a:rPr>
              <a:t>Design for future scalability and enhancements.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15F4B8-EED0-F7BE-96C7-D7AAE989A2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Scope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882B44-FCE4-BF93-E951-46CF2238FB7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68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069C03-8E92-54D7-6EE2-33DC2B5C6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433ECB-8EAD-0AB5-1D66-62BCF658AA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770349"/>
          </a:xfrm>
        </p:spPr>
        <p:txBody>
          <a:bodyPr/>
          <a:lstStyle/>
          <a:p>
            <a:r>
              <a:rPr lang="en-US" b="0" dirty="0">
                <a:latin typeface="+mn-lt"/>
              </a:rPr>
              <a:t>[1] H. Lin, J. Lin, and F. Wang, “An innovative machine learning model for supply chain management,” </a:t>
            </a:r>
            <a:r>
              <a:rPr lang="en-US" b="0" i="1" dirty="0">
                <a:latin typeface="+mn-lt"/>
              </a:rPr>
              <a:t>Journal of Intelligent &amp; Fuzzy Systems</a:t>
            </a:r>
            <a:r>
              <a:rPr lang="en-US" b="0" dirty="0">
                <a:latin typeface="+mn-lt"/>
              </a:rPr>
              <a:t>, vol. 42, no. 2, pp. 2041–2052, 2022.</a:t>
            </a:r>
          </a:p>
          <a:p>
            <a:pPr marL="0" indent="0">
              <a:buNone/>
            </a:pPr>
            <a:endParaRPr lang="en-US" b="0" dirty="0">
              <a:latin typeface="+mn-lt"/>
            </a:endParaRPr>
          </a:p>
          <a:p>
            <a:r>
              <a:rPr lang="en-US" b="0" dirty="0">
                <a:latin typeface="+mn-lt"/>
              </a:rPr>
              <a:t>[2] M. R. Ali, S. M. A. Nipu, and S. A. Khan, “A decision support system for classifying supplier selection criteria using machine learning and random forest approach,” </a:t>
            </a:r>
            <a:r>
              <a:rPr lang="en-US" b="0" i="1" dirty="0">
                <a:latin typeface="+mn-lt"/>
              </a:rPr>
              <a:t>Heliyon</a:t>
            </a:r>
            <a:r>
              <a:rPr lang="en-US" b="0" dirty="0">
                <a:latin typeface="+mn-lt"/>
              </a:rPr>
              <a:t>, vol. 9, no. 3, e13776, 2023.</a:t>
            </a:r>
          </a:p>
          <a:p>
            <a:endParaRPr lang="en-US" b="0" dirty="0">
              <a:latin typeface="+mn-lt"/>
            </a:endParaRPr>
          </a:p>
          <a:p>
            <a:r>
              <a:rPr lang="en-US" b="0" dirty="0">
                <a:latin typeface="+mn-lt"/>
              </a:rPr>
              <a:t>[3] W. Yang, W. Zhang, Y. Liu, Y. Han, Y. Wang, J. Lee, and P. S. Yu, “Cold-Start Recommendation with Knowledge-Guided Retrieval-Augmented Generation,” in </a:t>
            </a:r>
            <a:r>
              <a:rPr lang="en-US" b="0" i="1" dirty="0">
                <a:latin typeface="+mn-lt"/>
              </a:rPr>
              <a:t>Proc. VLDB Endowment</a:t>
            </a:r>
            <a:r>
              <a:rPr lang="en-US" b="0" dirty="0">
                <a:latin typeface="+mn-lt"/>
              </a:rPr>
              <a:t>, 2025.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B3663C-4C71-EB2A-170D-22878BAC4C6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Literature Review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1B76A7-3EE1-470C-EBA7-8F98E8FFE105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76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B410B-E3B4-8FF8-F15E-FA131C57C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E95ED4-A668-91CA-95D9-F5E0D507A8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770349"/>
          </a:xfrm>
        </p:spPr>
        <p:txBody>
          <a:bodyPr/>
          <a:lstStyle/>
          <a:p>
            <a:r>
              <a:rPr lang="en-US" b="0" dirty="0">
                <a:latin typeface="+mn-lt"/>
              </a:rPr>
              <a:t>[4] Y. Zheng, S. Liu, Z. Li, and S. Wu, “Cold-start Sequential Recommendation via Meta Learner,” in </a:t>
            </a:r>
            <a:r>
              <a:rPr lang="en-US" b="0" i="1" dirty="0">
                <a:latin typeface="+mn-lt"/>
              </a:rPr>
              <a:t>Proc. AAAI Conf. </a:t>
            </a:r>
            <a:r>
              <a:rPr lang="en-US" b="0" i="1" dirty="0" err="1">
                <a:latin typeface="+mn-lt"/>
              </a:rPr>
              <a:t>Artif</a:t>
            </a:r>
            <a:r>
              <a:rPr lang="en-US" b="0" i="1" dirty="0">
                <a:latin typeface="+mn-lt"/>
              </a:rPr>
              <a:t>. </a:t>
            </a:r>
            <a:r>
              <a:rPr lang="en-US" b="0" i="1" dirty="0" err="1">
                <a:latin typeface="+mn-lt"/>
              </a:rPr>
              <a:t>Intell</a:t>
            </a:r>
            <a:r>
              <a:rPr lang="en-US" b="0" i="1" dirty="0">
                <a:latin typeface="+mn-lt"/>
              </a:rPr>
              <a:t>.</a:t>
            </a:r>
            <a:r>
              <a:rPr lang="en-US" b="0" dirty="0">
                <a:latin typeface="+mn-lt"/>
              </a:rPr>
              <a:t>, vol. 35, no. 5, pp. 4469–4477, 2021.</a:t>
            </a:r>
          </a:p>
          <a:p>
            <a:pPr marL="0" indent="0">
              <a:buNone/>
            </a:pPr>
            <a:endParaRPr lang="en-US" b="0" dirty="0">
              <a:latin typeface="+mn-lt"/>
            </a:endParaRPr>
          </a:p>
          <a:p>
            <a:r>
              <a:rPr lang="en-US" b="0" dirty="0">
                <a:latin typeface="+mn-lt"/>
              </a:rPr>
              <a:t>[5] C. Aguilar-Palacios, S. Muñoz-Romero, and J. L. Rojo-Álvarez, “Cold-Start Promotional Sales Forecasting through Gradient Boosted-based Contrastive Explanations,” </a:t>
            </a:r>
            <a:r>
              <a:rPr lang="en-US" b="0" i="1" dirty="0">
                <a:latin typeface="+mn-lt"/>
              </a:rPr>
              <a:t>IEEE Access</a:t>
            </a:r>
            <a:r>
              <a:rPr lang="en-US" b="0" dirty="0">
                <a:latin typeface="+mn-lt"/>
              </a:rPr>
              <a:t>, vol. 8, pp. 74759–74775, 2020.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7476BC-154F-8BBA-F5EC-30F4156FD810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Literature Review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82F7CDC-2E74-7E8B-3689-FFDCC9E6900B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662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53C69-472F-A80F-ECBC-553E043DB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64AF3A-1BAA-BB19-865F-8604C4E3B8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726807"/>
          </a:xfrm>
        </p:spPr>
        <p:txBody>
          <a:bodyPr/>
          <a:lstStyle/>
          <a:p>
            <a:r>
              <a:rPr lang="en-US" b="0" dirty="0"/>
              <a:t>[1] Uses Conditional Generative Adversarial Networks (CGAN) to select suppliers without past data.</a:t>
            </a:r>
          </a:p>
          <a:p>
            <a:r>
              <a:rPr lang="en-US" b="0" dirty="0"/>
              <a:t>[2] Uses Random Forest (RF) to find top supplier selection criteria for better decisions.</a:t>
            </a:r>
          </a:p>
          <a:p>
            <a:r>
              <a:rPr lang="en-US" b="0" dirty="0"/>
              <a:t>[3] Combines Large Language Models (LLMs) and Knowledge Graphs (KGs) to recommend new items.</a:t>
            </a:r>
          </a:p>
          <a:p>
            <a:r>
              <a:rPr lang="en-US" b="0" dirty="0"/>
              <a:t>[4] Applies Meta-Learning to improve recommendations for new items using few-shot learning.</a:t>
            </a:r>
          </a:p>
          <a:p>
            <a:r>
              <a:rPr lang="en-US" b="0" dirty="0"/>
              <a:t>[5] Uses Gradient Boosted Decision Trees (GBDT) with Contrastive Explanations to forecast new product sales.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C2521A-B8A4-7818-FEB4-0309182DBEC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Summary of Literature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871527-EAED-D60A-DB4D-12A2CE4201DE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70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CEA2B-384E-F256-4734-5578EDB52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F88864-2E71-2992-AD53-E894883727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5" y="1271219"/>
            <a:ext cx="11119575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>
                <a:latin typeface="+mn-lt"/>
              </a:rPr>
              <a:t>Dataset Used : </a:t>
            </a:r>
            <a:r>
              <a:rPr lang="en-IN" b="0" dirty="0">
                <a:latin typeface="+mn-lt"/>
              </a:rPr>
              <a:t>Supplier Quality &amp; Performance Dataset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   Link </a:t>
            </a:r>
            <a:r>
              <a:rPr lang="en-IN" b="0" dirty="0">
                <a:solidFill>
                  <a:srgbClr val="5583D1"/>
                </a:solidFill>
                <a:latin typeface="+mn-lt"/>
              </a:rPr>
              <a:t>: </a:t>
            </a:r>
            <a:r>
              <a:rPr lang="en-IN" b="0" dirty="0">
                <a:latin typeface="+mn-lt"/>
                <a:hlinkClick r:id="rId2"/>
              </a:rPr>
              <a:t>https://github.com/Rolakamin/Supplier-Quality-and-Performance</a:t>
            </a:r>
            <a:endParaRPr lang="en-IN" b="0" dirty="0"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b="0" dirty="0">
              <a:latin typeface="+mn-lt"/>
            </a:endParaRPr>
          </a:p>
          <a:p>
            <a:r>
              <a:rPr lang="en-IN" dirty="0"/>
              <a:t>Future Work Ideas:</a:t>
            </a:r>
          </a:p>
          <a:p>
            <a:pPr marL="0" indent="0">
              <a:buNone/>
            </a:pPr>
            <a:r>
              <a:rPr lang="en-IN" dirty="0"/>
              <a:t>      1. Real-time data integration for continuous updates.</a:t>
            </a:r>
          </a:p>
          <a:p>
            <a:pPr marL="0" indent="0">
              <a:buNone/>
            </a:pPr>
            <a:r>
              <a:rPr lang="en-IN" dirty="0"/>
              <a:t>      2. Adding verified certification data as a feature.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</a:p>
          <a:p>
            <a:pPr marL="0" indent="0">
              <a:lnSpc>
                <a:spcPct val="150000"/>
              </a:lnSpc>
              <a:buNone/>
            </a:pPr>
            <a:endParaRPr lang="en-US" b="0" dirty="0">
              <a:solidFill>
                <a:srgbClr val="5583D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11E118-0427-BF72-3B78-1707B0D6E382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Additional Information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5618F6-CE69-311A-F79A-D12C7E917449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36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24291B-7EDA-4E3D-40F5-03FDC22C3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latin typeface="+mn-lt"/>
              </a:rPr>
              <a:t>Data Preparation &amp; Exploration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latin typeface="+mn-lt"/>
              </a:rPr>
              <a:t>Model Development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latin typeface="+mn-lt"/>
              </a:rPr>
              <a:t>Deployment &amp; Reporting</a:t>
            </a:r>
            <a:endParaRPr lang="en-US" dirty="0">
              <a:solidFill>
                <a:srgbClr val="5583D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Modules to cover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CD5B67-3503-60B5-8469-F3C3191D84D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36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703</Words>
  <Application>Microsoft Office PowerPoint</Application>
  <PresentationFormat>Widescreen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(Body)</vt:lpstr>
      <vt:lpstr>Calibri Light</vt:lpstr>
      <vt:lpstr>Frutiger 45 bold</vt:lpstr>
      <vt:lpstr>Frutiger LT Pro 45 Light</vt:lpstr>
      <vt:lpstr>source-serif-pro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PRASATH</dc:creator>
  <cp:lastModifiedBy>S Deepak Reddy</cp:lastModifiedBy>
  <cp:revision>11</cp:revision>
  <dcterms:created xsi:type="dcterms:W3CDTF">2024-05-13T10:33:11Z</dcterms:created>
  <dcterms:modified xsi:type="dcterms:W3CDTF">2025-09-10T10:37:27Z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etDate">
    <vt:lpwstr>2025-08-25T08:11:33Z</vt:lpwstr>
  </property>
  <property fmtid="{D5CDD505-2E9C-101B-9397-08002B2CF9AE}" pid="4" name="MSIP_Label_ac52bb50-aef2-4dc8-bb7f-e0da22648362_Method">
    <vt:lpwstr>Standard</vt:lpwstr>
  </property>
  <property fmtid="{D5CDD505-2E9C-101B-9397-08002B2CF9AE}" pid="5" name="MSIP_Label_ac52bb50-aef2-4dc8-bb7f-e0da22648362_Name">
    <vt:lpwstr>ac52bb50-aef2-4dc8-bb7f-e0da22648362</vt:lpwstr>
  </property>
  <property fmtid="{D5CDD505-2E9C-101B-9397-08002B2CF9AE}" pid="6" name="MSIP_Label_ac52bb50-aef2-4dc8-bb7f-e0da22648362_SiteId">
    <vt:lpwstr>264b9899-fe1b-430b-9509-2154878d5774</vt:lpwstr>
  </property>
  <property fmtid="{D5CDD505-2E9C-101B-9397-08002B2CF9AE}" pid="7" name="MSIP_Label_ac52bb50-aef2-4dc8-bb7f-e0da22648362_ActionId">
    <vt:lpwstr>5a5317b9-6049-4f38-9ea6-5786aca62bc4</vt:lpwstr>
  </property>
  <property fmtid="{D5CDD505-2E9C-101B-9397-08002B2CF9AE}" pid="8" name="MSIP_Label_ac52bb50-aef2-4dc8-bb7f-e0da22648362_ContentBits">
    <vt:lpwstr>2</vt:lpwstr>
  </property>
  <property fmtid="{D5CDD505-2E9C-101B-9397-08002B2CF9AE}" pid="9" name="MSIP_Label_ac52bb50-aef2-4dc8-bb7f-e0da22648362_Tag">
    <vt:lpwstr>10, 3, 0, 1</vt:lpwstr>
  </property>
  <property fmtid="{D5CDD505-2E9C-101B-9397-08002B2CF9AE}" pid="10" name="ClassificationContentMarkingFooterLocations">
    <vt:lpwstr>1_Office Theme:8</vt:lpwstr>
  </property>
  <property fmtid="{D5CDD505-2E9C-101B-9397-08002B2CF9AE}" pid="11" name="ClassificationContentMarkingFooterText">
    <vt:lpwstr>Sensitivity: LNT Construction Internal Use</vt:lpwstr>
  </property>
</Properties>
</file>