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147470489" r:id="rId2"/>
    <p:sldId id="2147470492" r:id="rId3"/>
    <p:sldId id="2147470493" r:id="rId4"/>
    <p:sldId id="2147470501" r:id="rId5"/>
    <p:sldId id="2147470502" r:id="rId6"/>
    <p:sldId id="2147470503" r:id="rId7"/>
    <p:sldId id="2147470504" r:id="rId8"/>
    <p:sldId id="2147470505" r:id="rId9"/>
    <p:sldId id="2147470494" r:id="rId10"/>
    <p:sldId id="2147470497" r:id="rId11"/>
    <p:sldId id="2147470498" r:id="rId12"/>
    <p:sldId id="2147470500" r:id="rId13"/>
    <p:sldId id="21474704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493C1E-CDE2-4EA7-897B-B8181767E3AE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F090D-9859-4944-BD19-6C5E41AE82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25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F090D-9859-4944-BD19-6C5E41AE829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701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Supplier Selection and Cold Start Problem Handling in Supply Chain using Machine Learning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S Deepak Reddy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chemeClr val="accent1"/>
                </a:solidFill>
                <a:latin typeface="+mn-lt"/>
              </a:rPr>
              <a:t>Data Sources: Procurement KPI dataset (700+ supplier transactions)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1"/>
                </a:solidFill>
                <a:latin typeface="+mn-lt"/>
              </a:rPr>
              <a:t>Preprocessing Steps:</a:t>
            </a:r>
          </a:p>
          <a:p>
            <a:pPr lvl="1"/>
            <a:r>
              <a:rPr lang="en-IN" sz="2800" dirty="0">
                <a:solidFill>
                  <a:schemeClr val="accent1"/>
                </a:solidFill>
              </a:rPr>
              <a:t>Date parsing and feature extraction</a:t>
            </a:r>
          </a:p>
          <a:p>
            <a:pPr lvl="1"/>
            <a:r>
              <a:rPr lang="en-IN" sz="2800" dirty="0">
                <a:solidFill>
                  <a:schemeClr val="accent1"/>
                </a:solidFill>
              </a:rPr>
              <a:t>Missing value imputation (median/mode)</a:t>
            </a:r>
          </a:p>
          <a:p>
            <a:pPr lvl="1"/>
            <a:r>
              <a:rPr lang="en-IN" sz="2800" dirty="0">
                <a:solidFill>
                  <a:schemeClr val="accent1"/>
                </a:solidFill>
              </a:rPr>
              <a:t>Categorical encoding (Label Encoding)</a:t>
            </a:r>
          </a:p>
          <a:p>
            <a:pPr lvl="1"/>
            <a:r>
              <a:rPr lang="en-IN" sz="2800" dirty="0">
                <a:solidFill>
                  <a:schemeClr val="accent1"/>
                </a:solidFill>
              </a:rPr>
              <a:t>Outlier detection and treatment</a:t>
            </a:r>
          </a:p>
          <a:p>
            <a:pPr marL="0" indent="0">
              <a:buNone/>
            </a:pPr>
            <a:r>
              <a:rPr lang="en-IN" b="0" dirty="0">
                <a:solidFill>
                  <a:schemeClr val="accent1"/>
                </a:solidFill>
                <a:latin typeface="+mn-lt"/>
              </a:rPr>
              <a:t>EDA Insights:</a:t>
            </a:r>
          </a:p>
          <a:p>
            <a:pPr lvl="1"/>
            <a:r>
              <a:rPr lang="en-IN" sz="2800" dirty="0">
                <a:solidFill>
                  <a:schemeClr val="accent1"/>
                </a:solidFill>
              </a:rPr>
              <a:t>80-20 class imbalance (Reliable vs Unreliable)</a:t>
            </a:r>
          </a:p>
          <a:p>
            <a:pPr lvl="1"/>
            <a:r>
              <a:rPr lang="en-IN" sz="2800" dirty="0">
                <a:solidFill>
                  <a:schemeClr val="accent1"/>
                </a:solidFill>
              </a:rPr>
              <a:t>Seasonal patterns in delivery performance</a:t>
            </a:r>
          </a:p>
          <a:p>
            <a:pPr lvl="1"/>
            <a:r>
              <a:rPr lang="en-IN" sz="2800" dirty="0">
                <a:solidFill>
                  <a:schemeClr val="accent1"/>
                </a:solidFill>
              </a:rPr>
              <a:t>Price negotiation patterns correlate with reliability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3110845" y="57036"/>
            <a:ext cx="908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Supplier Selection and Cold Start Problem Handling in Supply Chain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IN" b="0" dirty="0">
                <a:solidFill>
                  <a:schemeClr val="accent1"/>
                </a:solidFill>
                <a:latin typeface="+mn-lt"/>
              </a:rPr>
              <a:t>Algorithms Implemented:</a:t>
            </a:r>
          </a:p>
          <a:p>
            <a:pPr lvl="1"/>
            <a:r>
              <a:rPr lang="en-IN" sz="2800" dirty="0">
                <a:solidFill>
                  <a:schemeClr val="accent1"/>
                </a:solidFill>
              </a:rPr>
              <a:t>Random Forest (Baseline)</a:t>
            </a:r>
          </a:p>
          <a:p>
            <a:pPr lvl="1"/>
            <a:r>
              <a:rPr lang="en-IN" sz="2800" dirty="0" err="1">
                <a:solidFill>
                  <a:schemeClr val="accent1"/>
                </a:solidFill>
              </a:rPr>
              <a:t>XGBoost</a:t>
            </a:r>
            <a:r>
              <a:rPr lang="en-IN" sz="2800" dirty="0">
                <a:solidFill>
                  <a:schemeClr val="accent1"/>
                </a:solidFill>
              </a:rPr>
              <a:t> (Optimized)</a:t>
            </a:r>
          </a:p>
          <a:p>
            <a:pPr lvl="1"/>
            <a:r>
              <a:rPr lang="en-IN" sz="2800" dirty="0" err="1">
                <a:solidFill>
                  <a:schemeClr val="accent1"/>
                </a:solidFill>
              </a:rPr>
              <a:t>KMeans</a:t>
            </a:r>
            <a:r>
              <a:rPr lang="en-IN" sz="2800" dirty="0">
                <a:solidFill>
                  <a:schemeClr val="accent1"/>
                </a:solidFill>
              </a:rPr>
              <a:t> Clustering</a:t>
            </a:r>
          </a:p>
          <a:p>
            <a:pPr lvl="1"/>
            <a:r>
              <a:rPr lang="en-IN" sz="2800" dirty="0">
                <a:solidFill>
                  <a:schemeClr val="accent1"/>
                </a:solidFill>
              </a:rPr>
              <a:t>SMOTE for imbalance handling</a:t>
            </a:r>
          </a:p>
          <a:p>
            <a:r>
              <a:rPr lang="en-IN" b="0" dirty="0">
                <a:solidFill>
                  <a:schemeClr val="accent1"/>
                </a:solidFill>
                <a:latin typeface="+mn-lt"/>
              </a:rPr>
              <a:t>Feature Engineering:</a:t>
            </a:r>
          </a:p>
          <a:p>
            <a:pPr lvl="1"/>
            <a:r>
              <a:rPr lang="en-IN" sz="2800" dirty="0">
                <a:solidFill>
                  <a:schemeClr val="accent1"/>
                </a:solidFill>
              </a:rPr>
              <a:t>Price ratios and discount calculations</a:t>
            </a:r>
          </a:p>
          <a:p>
            <a:pPr lvl="1"/>
            <a:r>
              <a:rPr lang="en-IN" sz="2800" dirty="0">
                <a:solidFill>
                  <a:schemeClr val="accent1"/>
                </a:solidFill>
              </a:rPr>
              <a:t>Temporal features (month, quarter, seasonal flags)</a:t>
            </a:r>
          </a:p>
          <a:p>
            <a:pPr lvl="1"/>
            <a:r>
              <a:rPr lang="en-IN" sz="2800" dirty="0">
                <a:solidFill>
                  <a:schemeClr val="accent1"/>
                </a:solidFill>
              </a:rPr>
              <a:t>Cluster-based supplier segments</a:t>
            </a:r>
          </a:p>
          <a:p>
            <a:r>
              <a:rPr lang="en-IN" b="0" dirty="0">
                <a:solidFill>
                  <a:schemeClr val="accent1"/>
                </a:solidFill>
                <a:latin typeface="+mn-lt"/>
              </a:rPr>
              <a:t>Tools &amp; Technologies:</a:t>
            </a:r>
          </a:p>
          <a:p>
            <a:pPr lvl="1"/>
            <a:r>
              <a:rPr lang="en-IN" sz="2800" dirty="0">
                <a:solidFill>
                  <a:schemeClr val="accent1"/>
                </a:solidFill>
              </a:rPr>
              <a:t>Python, Scikit-learn, </a:t>
            </a:r>
            <a:r>
              <a:rPr lang="en-IN" sz="2800" dirty="0" err="1">
                <a:solidFill>
                  <a:schemeClr val="accent1"/>
                </a:solidFill>
              </a:rPr>
              <a:t>XGBoost</a:t>
            </a:r>
            <a:r>
              <a:rPr lang="en-IN" sz="2800" dirty="0">
                <a:solidFill>
                  <a:schemeClr val="accent1"/>
                </a:solidFill>
              </a:rPr>
              <a:t>, Pandas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3063711" y="57036"/>
            <a:ext cx="912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Supplier Selection and Cold Start Problem Handling in Supply Chain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A058-E477-163A-1B3E-61A05B0F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9BAD7-4402-029D-94EE-84728E7A1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buNone/>
            </a:pPr>
            <a:r>
              <a:rPr lang="en-IN" b="0" dirty="0"/>
              <a:t>Completed Milestones:</a:t>
            </a:r>
            <a:endParaRPr lang="en-IN" b="0" dirty="0">
              <a:latin typeface="+mn-lt"/>
            </a:endParaRPr>
          </a:p>
          <a:p>
            <a:r>
              <a:rPr lang="en-IN" b="0" dirty="0">
                <a:latin typeface="+mn-lt"/>
              </a:rPr>
              <a:t>Data collection and understanding</a:t>
            </a:r>
          </a:p>
          <a:p>
            <a:r>
              <a:rPr lang="en-IN" b="0" dirty="0">
                <a:latin typeface="+mn-lt"/>
              </a:rPr>
              <a:t> Exploratory data analysis</a:t>
            </a:r>
          </a:p>
          <a:p>
            <a:r>
              <a:rPr lang="en-IN" b="0" dirty="0">
                <a:latin typeface="+mn-lt"/>
              </a:rPr>
              <a:t>Feature engineering pipeline</a:t>
            </a:r>
          </a:p>
          <a:p>
            <a:r>
              <a:rPr lang="en-IN" b="0" dirty="0">
                <a:latin typeface="+mn-lt"/>
              </a:rPr>
              <a:t> Advanced modeling (XGBoost - 78% accuracy)</a:t>
            </a:r>
          </a:p>
          <a:p>
            <a:r>
              <a:rPr lang="en-IN" b="0" dirty="0">
                <a:latin typeface="+mn-lt"/>
              </a:rPr>
              <a:t> Model optimization and threshold tuning</a:t>
            </a:r>
          </a:p>
          <a:p>
            <a:pPr marL="0" indent="0">
              <a:buNone/>
            </a:pPr>
            <a:r>
              <a:rPr lang="en-IN" b="0" dirty="0">
                <a:latin typeface="+mn-lt"/>
              </a:rPr>
              <a:t>Current Progress:</a:t>
            </a:r>
          </a:p>
          <a:p>
            <a:r>
              <a:rPr lang="en-IN" b="0" dirty="0">
                <a:latin typeface="+mn-lt"/>
              </a:rPr>
              <a:t>Deployment pipeline development in progress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67352-6E77-1E87-24B7-ED7906E0679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progress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F4198-C244-16A7-B796-A2E4B5EA6A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26B487-77E4-5D5B-7416-E64E3C867A98}"/>
              </a:ext>
            </a:extLst>
          </p:cNvPr>
          <p:cNvSpPr txBox="1"/>
          <p:nvPr/>
        </p:nvSpPr>
        <p:spPr>
          <a:xfrm>
            <a:off x="3120273" y="57036"/>
            <a:ext cx="907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Supplier Selection and Cold Start Problem Handling in Supply Chain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5011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Data Input → Preprocessing → Feature Engineering → Clustering → Model Training → Prediction API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                                ↓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                  Model Evaluation → Threshold Optimization → 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3223967" y="57036"/>
            <a:ext cx="8968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Supplier Selection and Cold Start Problem Handling in Supply Chain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601680"/>
          </a:xfrm>
        </p:spPr>
        <p:txBody>
          <a:bodyPr/>
          <a:lstStyle/>
          <a:p>
            <a:r>
              <a:rPr lang="en-GB" b="0" dirty="0">
                <a:latin typeface="+mn-lt"/>
              </a:rPr>
              <a:t>Problem Statement: Traditional supplier assessment requires historical defect data, creating challenges for new supplier evaluation (cold-start problem)</a:t>
            </a:r>
          </a:p>
          <a:p>
            <a:r>
              <a:rPr lang="en-GB" b="0" dirty="0">
                <a:latin typeface="+mn-lt"/>
              </a:rPr>
              <a:t>Business Impact: 15-20% procurement costs lost due to unreliable suppliers</a:t>
            </a:r>
          </a:p>
          <a:p>
            <a:r>
              <a:rPr lang="en-GB" b="0" dirty="0">
                <a:latin typeface="+mn-lt"/>
              </a:rPr>
              <a:t>Solution: Machine learning system predicting supplier reliability using intrinsic features without historical defect records</a:t>
            </a:r>
          </a:p>
          <a:p>
            <a:r>
              <a:rPr lang="en-GB" b="0" dirty="0">
                <a:latin typeface="+mn-lt"/>
              </a:rPr>
              <a:t>Industry Relevance: Addresses critical gap in procurement and supply chain management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3223967" y="57036"/>
            <a:ext cx="896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Supplier Selection and Cold Start Problem Handling in Supply Chain using Machine Learning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GB" b="0" dirty="0">
                <a:solidFill>
                  <a:schemeClr val="accent1"/>
                </a:solidFill>
                <a:latin typeface="+mn-lt"/>
              </a:rPr>
              <a:t>Primary Objective: Develop cold-start capable supplier reliability prediction model</a:t>
            </a:r>
          </a:p>
          <a:p>
            <a:r>
              <a:rPr lang="en-GB" b="0" dirty="0">
                <a:solidFill>
                  <a:schemeClr val="accent1"/>
                </a:solidFill>
                <a:latin typeface="+mn-lt"/>
              </a:rPr>
              <a:t>Secondary Objectives:</a:t>
            </a:r>
          </a:p>
          <a:p>
            <a:pPr lvl="1"/>
            <a:r>
              <a:rPr lang="en-GB" sz="2800" dirty="0">
                <a:solidFill>
                  <a:schemeClr val="accent1"/>
                </a:solidFill>
              </a:rPr>
              <a:t>Achieve &gt;75% prediction accuracy for new suppliers</a:t>
            </a:r>
          </a:p>
          <a:p>
            <a:pPr lvl="1"/>
            <a:r>
              <a:rPr lang="en-GB" sz="2800" dirty="0">
                <a:solidFill>
                  <a:schemeClr val="accent1"/>
                </a:solidFill>
              </a:rPr>
              <a:t>Identify key reliability indicators from procurement data</a:t>
            </a:r>
          </a:p>
          <a:p>
            <a:pPr lvl="1"/>
            <a:r>
              <a:rPr lang="en-GB" sz="2800" dirty="0">
                <a:solidFill>
                  <a:schemeClr val="accent1"/>
                </a:solidFill>
              </a:rPr>
              <a:t>Build scalable ML pipeline for enterprise deployment</a:t>
            </a:r>
          </a:p>
          <a:p>
            <a:pPr lvl="1"/>
            <a:r>
              <a:rPr lang="en-GB" sz="2800" dirty="0">
                <a:solidFill>
                  <a:schemeClr val="accent1"/>
                </a:solidFill>
              </a:rPr>
              <a:t>Reduce supplier onboarding risks by 40%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3214541" y="57036"/>
            <a:ext cx="8977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Supplier Selection and Cold Start Problem Handling in Supply Chain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4A9D6-E93E-51BF-21B5-B6BDCAF68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5593B4-8050-D78F-A7BE-7E7D9C99E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b="0" dirty="0">
                <a:highlight>
                  <a:srgbClr val="FFFFFF"/>
                </a:highlight>
              </a:rPr>
              <a:t> </a:t>
            </a:r>
            <a:r>
              <a:rPr lang="en-IN" b="0" dirty="0">
                <a:solidFill>
                  <a:schemeClr val="accent1"/>
                </a:solidFill>
                <a:highlight>
                  <a:srgbClr val="FFFFFF"/>
                </a:highlight>
                <a:latin typeface="+mn-lt"/>
              </a:rPr>
              <a:t>Checks for missing critical fields (Quantity, Unit_Price, Compliance)</a:t>
            </a:r>
          </a:p>
          <a:p>
            <a:r>
              <a:rPr lang="en-IN" b="0" dirty="0">
                <a:solidFill>
                  <a:schemeClr val="accent1"/>
                </a:solidFill>
                <a:highlight>
                  <a:srgbClr val="FFFFFF"/>
                </a:highlight>
                <a:latin typeface="+mn-lt"/>
              </a:rPr>
              <a:t> Converts Order_Date and Delivery_Date to datetime with error handling</a:t>
            </a:r>
          </a:p>
          <a:p>
            <a:r>
              <a:rPr lang="en-IN" b="0" dirty="0">
                <a:solidFill>
                  <a:schemeClr val="accent1"/>
                </a:solidFill>
                <a:highlight>
                  <a:srgbClr val="FFFFFF"/>
                </a:highlight>
                <a:latin typeface="+mn-lt"/>
              </a:rPr>
              <a:t>Missing Value Treatment:</a:t>
            </a:r>
          </a:p>
          <a:p>
            <a:pPr lvl="1"/>
            <a:r>
              <a:rPr lang="en-IN" sz="2800" dirty="0">
                <a:solidFill>
                  <a:schemeClr val="accent1"/>
                </a:solidFill>
                <a:highlight>
                  <a:srgbClr val="FFFFFF"/>
                </a:highlight>
              </a:rPr>
              <a:t>Median imputation for numerical features</a:t>
            </a:r>
          </a:p>
          <a:p>
            <a:pPr lvl="1"/>
            <a:r>
              <a:rPr lang="en-IN" sz="2800" dirty="0">
                <a:solidFill>
                  <a:schemeClr val="accent1"/>
                </a:solidFill>
                <a:highlight>
                  <a:srgbClr val="FFFFFF"/>
                </a:highlight>
              </a:rPr>
              <a:t>Mode imputation for categorical variables</a:t>
            </a:r>
          </a:p>
          <a:p>
            <a:pPr lvl="1"/>
            <a:r>
              <a:rPr lang="en-IN" sz="2800" dirty="0">
                <a:solidFill>
                  <a:schemeClr val="accent1"/>
                </a:solidFill>
                <a:highlight>
                  <a:srgbClr val="FFFFFF"/>
                </a:highlight>
              </a:rPr>
              <a:t>Strategic dropping of irrecoverable records</a:t>
            </a:r>
          </a:p>
          <a:p>
            <a:pPr>
              <a:lnSpc>
                <a:spcPct val="150000"/>
              </a:lnSpc>
            </a:pP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015CC-C49A-A814-3F50-4B4E179C10B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Data Ingestion &amp; Preprocessing Module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40CEFA-C7A4-97AB-6441-95B19D735CD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DDED3F-3F5A-2650-4A18-1041D0F76722}"/>
              </a:ext>
            </a:extLst>
          </p:cNvPr>
          <p:cNvSpPr txBox="1"/>
          <p:nvPr/>
        </p:nvSpPr>
        <p:spPr>
          <a:xfrm>
            <a:off x="2658359" y="57036"/>
            <a:ext cx="953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Supplier Selection and Cold Start Problem Handling in Supply Chain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563729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F65EC-38CD-D529-1957-167EF875E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296BE0-BE42-32D9-DBEF-E9E6968DAE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highlight>
                  <a:srgbClr val="FFFFFF"/>
                </a:highlight>
              </a:rPr>
              <a:t> </a:t>
            </a:r>
            <a:r>
              <a:rPr lang="en-GB" b="0" dirty="0">
                <a:highlight>
                  <a:srgbClr val="FFFFFF"/>
                </a:highlight>
                <a:latin typeface="+mn-lt"/>
              </a:rPr>
              <a:t>1. Price &amp; Cost Features:</a:t>
            </a:r>
          </a:p>
          <a:p>
            <a:r>
              <a:rPr lang="en-GB" b="0" dirty="0" err="1">
                <a:highlight>
                  <a:srgbClr val="FFFFFF"/>
                </a:highlight>
                <a:latin typeface="+mn-lt"/>
              </a:rPr>
              <a:t>Price_Ratio</a:t>
            </a:r>
            <a:r>
              <a:rPr lang="en-GB" b="0" dirty="0">
                <a:highlight>
                  <a:srgbClr val="FFFFFF"/>
                </a:highlight>
                <a:latin typeface="+mn-lt"/>
              </a:rPr>
              <a:t> = Negotiated_Price / Unit_Price</a:t>
            </a:r>
          </a:p>
          <a:p>
            <a:r>
              <a:rPr lang="en-GB" b="0" dirty="0">
                <a:highlight>
                  <a:srgbClr val="FFFFFF"/>
                </a:highlight>
                <a:latin typeface="+mn-lt"/>
              </a:rPr>
              <a:t>Discount_Amount = Unit_Price - Negotiated_Price</a:t>
            </a:r>
          </a:p>
          <a:p>
            <a:r>
              <a:rPr lang="en-GB" b="0" dirty="0">
                <a:highlight>
                  <a:srgbClr val="FFFFFF"/>
                </a:highlight>
                <a:latin typeface="+mn-lt"/>
              </a:rPr>
              <a:t>Total_Cost = Quantity × Negotiated_Price</a:t>
            </a:r>
          </a:p>
          <a:p>
            <a:r>
              <a:rPr lang="en-GB" b="0" dirty="0">
                <a:highlight>
                  <a:srgbClr val="FFFFFF"/>
                </a:highlight>
                <a:latin typeface="+mn-lt"/>
              </a:rPr>
              <a:t>Price_Discount = Discount_Amount / Unit_Price</a:t>
            </a:r>
          </a:p>
          <a:p>
            <a:pPr marL="0" indent="0">
              <a:buNone/>
            </a:pPr>
            <a:r>
              <a:rPr lang="en-GB" b="0" dirty="0">
                <a:highlight>
                  <a:srgbClr val="FFFFFF"/>
                </a:highlight>
                <a:latin typeface="+mn-lt"/>
              </a:rPr>
              <a:t>2. Temporal Features:</a:t>
            </a:r>
          </a:p>
          <a:p>
            <a:r>
              <a:rPr lang="en-GB" b="0" dirty="0" err="1">
                <a:highlight>
                  <a:srgbClr val="FFFFFF"/>
                </a:highlight>
                <a:latin typeface="+mn-lt"/>
              </a:rPr>
              <a:t>Order_Year</a:t>
            </a:r>
            <a:r>
              <a:rPr lang="en-GB" b="0" dirty="0">
                <a:highlight>
                  <a:srgbClr val="FFFFFF"/>
                </a:highlight>
                <a:latin typeface="+mn-lt"/>
              </a:rPr>
              <a:t>, Order_Month, Order_DayOfWeek</a:t>
            </a:r>
          </a:p>
          <a:p>
            <a:r>
              <a:rPr lang="en-GB" b="0" dirty="0">
                <a:highlight>
                  <a:srgbClr val="FFFFFF"/>
                </a:highlight>
                <a:latin typeface="+mn-lt"/>
              </a:rPr>
              <a:t>Weekend_Order flag (1 if Saturday/Sunday)</a:t>
            </a:r>
          </a:p>
          <a:p>
            <a:r>
              <a:rPr lang="en-GB" b="0" dirty="0">
                <a:highlight>
                  <a:srgbClr val="FFFFFF"/>
                </a:highlight>
                <a:latin typeface="+mn-lt"/>
              </a:rPr>
              <a:t>Month_Quarter (Q1-Q4)</a:t>
            </a:r>
          </a:p>
          <a:p>
            <a:r>
              <a:rPr lang="en-GB" b="0" dirty="0">
                <a:highlight>
                  <a:srgbClr val="FFFFFF"/>
                </a:highlight>
                <a:latin typeface="+mn-lt"/>
              </a:rPr>
              <a:t>Seasonal_Flag (Year-end rush months)</a:t>
            </a: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9DC5C0-6350-9040-BC6A-25B173CAEB9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Feature Engineering Pipeline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EDBF92-360C-14BE-9B84-A5BA3FB2590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A94118A-B7DE-444B-77B5-6852293B1E54}"/>
              </a:ext>
            </a:extLst>
          </p:cNvPr>
          <p:cNvSpPr txBox="1"/>
          <p:nvPr/>
        </p:nvSpPr>
        <p:spPr>
          <a:xfrm>
            <a:off x="2978871" y="57036"/>
            <a:ext cx="921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Supplier Selection and Cold Start Problem Handling in Supply Chain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03628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45A31-57CF-12DB-DE36-4A1054074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D747C9-A914-E504-6179-05C93060EA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highlight>
                  <a:srgbClr val="FFFFFF"/>
                </a:highlight>
                <a:latin typeface="+mn-lt"/>
              </a:rPr>
              <a:t> </a:t>
            </a:r>
            <a:r>
              <a:rPr lang="en-GB" b="0" dirty="0">
                <a:highlight>
                  <a:srgbClr val="FFFFFF"/>
                </a:highlight>
                <a:latin typeface="+mn-lt"/>
              </a:rPr>
              <a:t>3. Delivery Performance:</a:t>
            </a:r>
          </a:p>
          <a:p>
            <a:r>
              <a:rPr lang="en-GB" b="0" dirty="0" err="1">
                <a:highlight>
                  <a:srgbClr val="FFFFFF"/>
                </a:highlight>
                <a:latin typeface="+mn-lt"/>
              </a:rPr>
              <a:t>Delivery_Delay</a:t>
            </a:r>
            <a:r>
              <a:rPr lang="en-GB" b="0" dirty="0">
                <a:highlight>
                  <a:srgbClr val="FFFFFF"/>
                </a:highlight>
                <a:latin typeface="+mn-lt"/>
              </a:rPr>
              <a:t> = </a:t>
            </a:r>
            <a:r>
              <a:rPr lang="en-GB" b="0" dirty="0" err="1">
                <a:highlight>
                  <a:srgbClr val="FFFFFF"/>
                </a:highlight>
                <a:latin typeface="+mn-lt"/>
              </a:rPr>
              <a:t>Delivery_Date</a:t>
            </a:r>
            <a:r>
              <a:rPr lang="en-GB" b="0" dirty="0">
                <a:highlight>
                  <a:srgbClr val="FFFFFF"/>
                </a:highlight>
                <a:latin typeface="+mn-lt"/>
              </a:rPr>
              <a:t> - </a:t>
            </a:r>
            <a:r>
              <a:rPr lang="en-GB" b="0" dirty="0" err="1">
                <a:highlight>
                  <a:srgbClr val="FFFFFF"/>
                </a:highlight>
                <a:latin typeface="+mn-lt"/>
              </a:rPr>
              <a:t>Order_Date</a:t>
            </a:r>
            <a:r>
              <a:rPr lang="en-GB" b="0" dirty="0">
                <a:highlight>
                  <a:srgbClr val="FFFFFF"/>
                </a:highlight>
                <a:latin typeface="+mn-lt"/>
              </a:rPr>
              <a:t> (in days)</a:t>
            </a:r>
          </a:p>
          <a:p>
            <a:r>
              <a:rPr lang="en-GB" b="0" dirty="0">
                <a:highlight>
                  <a:srgbClr val="FFFFFF"/>
                </a:highlight>
                <a:latin typeface="+mn-lt"/>
              </a:rPr>
              <a:t>On-time delivery indicators</a:t>
            </a:r>
          </a:p>
          <a:p>
            <a:pPr marL="0" indent="0">
              <a:buNone/>
            </a:pPr>
            <a:r>
              <a:rPr lang="en-GB" b="0" dirty="0">
                <a:highlight>
                  <a:srgbClr val="FFFFFF"/>
                </a:highlight>
                <a:latin typeface="+mn-lt"/>
              </a:rPr>
              <a:t>4. Order Characteristics:</a:t>
            </a:r>
          </a:p>
          <a:p>
            <a:r>
              <a:rPr lang="en-GB" b="0" dirty="0" err="1">
                <a:highlight>
                  <a:srgbClr val="FFFFFF"/>
                </a:highlight>
                <a:latin typeface="+mn-lt"/>
              </a:rPr>
              <a:t>Bulk_Order_Flag</a:t>
            </a:r>
            <a:r>
              <a:rPr lang="en-GB" b="0" dirty="0">
                <a:highlight>
                  <a:srgbClr val="FFFFFF"/>
                </a:highlight>
                <a:latin typeface="+mn-lt"/>
              </a:rPr>
              <a:t> (top 25% quantity percentile)</a:t>
            </a:r>
          </a:p>
          <a:p>
            <a:r>
              <a:rPr lang="en-GB" b="0" dirty="0" err="1">
                <a:highlight>
                  <a:srgbClr val="FFFFFF"/>
                </a:highlight>
                <a:latin typeface="+mn-lt"/>
              </a:rPr>
              <a:t>High_Value_Flag</a:t>
            </a:r>
            <a:r>
              <a:rPr lang="en-GB" b="0" dirty="0">
                <a:highlight>
                  <a:srgbClr val="FFFFFF"/>
                </a:highlight>
                <a:latin typeface="+mn-lt"/>
              </a:rPr>
              <a:t> (top 25% total cost percentile)</a:t>
            </a:r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90283-18AB-4214-1021-7059FEFA324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Feature Engineering Pipeline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9D462C-2D4D-9088-D0FB-4EDA15C92F9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961ED6-C75D-6300-16B6-7F4E7CCF55EB}"/>
              </a:ext>
            </a:extLst>
          </p:cNvPr>
          <p:cNvSpPr txBox="1"/>
          <p:nvPr/>
        </p:nvSpPr>
        <p:spPr>
          <a:xfrm>
            <a:off x="3120273" y="57036"/>
            <a:ext cx="907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Supplier Selection and Cold Start Problem Handling in Supply Chain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813524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D209A-3E81-5C70-F08A-A3247288B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FEDB6A-F1EE-8C3A-09FC-4CDBCD5A2A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highlight>
                  <a:srgbClr val="FFFFFF"/>
                </a:highlight>
                <a:latin typeface="+mn-lt"/>
              </a:rPr>
              <a:t>Clustering Strategy:</a:t>
            </a:r>
          </a:p>
          <a:p>
            <a:r>
              <a:rPr lang="en-IN" b="0" dirty="0">
                <a:highlight>
                  <a:srgbClr val="FFFFFF"/>
                </a:highlight>
                <a:latin typeface="+mn-lt"/>
              </a:rPr>
              <a:t>KMeans Clustering (n_clusters=5-6) for supplier segmentation</a:t>
            </a:r>
          </a:p>
          <a:p>
            <a:r>
              <a:rPr lang="en-IN" b="0" dirty="0">
                <a:highlight>
                  <a:srgbClr val="FFFFFF"/>
                </a:highlight>
                <a:latin typeface="+mn-lt"/>
              </a:rPr>
              <a:t>Features for Clustering: Item category, quantity patterns, price behavior, temporal trends</a:t>
            </a:r>
          </a:p>
          <a:p>
            <a:r>
              <a:rPr lang="en-IN" b="0" dirty="0">
                <a:highlight>
                  <a:srgbClr val="FFFFFF"/>
                </a:highlight>
                <a:latin typeface="+mn-lt"/>
              </a:rPr>
              <a:t>Standardization: StandardScaler for feature normalization before clustering</a:t>
            </a:r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6436BB-C866-1391-ABDE-E8349599E08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Clustering-based Cold-start Module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E9FB43-7E04-29CF-1FAA-BEAB0D57861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B97020F-818D-0C30-95F2-29FA43F8E12E}"/>
              </a:ext>
            </a:extLst>
          </p:cNvPr>
          <p:cNvSpPr txBox="1"/>
          <p:nvPr/>
        </p:nvSpPr>
        <p:spPr>
          <a:xfrm>
            <a:off x="3110845" y="57036"/>
            <a:ext cx="908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Supplier Selection and Cold Start Problem Handling in Supply Chain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440515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1D7CB-8E15-F5BE-DD70-ED387D798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80018C-2D86-4C21-A1FD-CA793389E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highlight>
                  <a:srgbClr val="FFFFFF"/>
                </a:highlight>
              </a:rPr>
              <a:t>1. Random Forest (Baseline)</a:t>
            </a:r>
          </a:p>
          <a:p>
            <a:r>
              <a:rPr lang="en-IN" b="0" dirty="0">
                <a:highlight>
                  <a:srgbClr val="FFFFFF"/>
                </a:highlight>
              </a:rPr>
              <a:t>Configuration: 100-200 estimators, max_depth=10</a:t>
            </a:r>
          </a:p>
          <a:p>
            <a:r>
              <a:rPr lang="en-IN" b="0" dirty="0">
                <a:highlight>
                  <a:srgbClr val="FFFFFF"/>
                </a:highlight>
              </a:rPr>
              <a:t>Performance: 49-51% accuracy</a:t>
            </a:r>
          </a:p>
          <a:p>
            <a:pPr marL="0" indent="0">
              <a:buNone/>
            </a:pPr>
            <a:r>
              <a:rPr lang="en-IN" b="0" dirty="0">
                <a:highlight>
                  <a:srgbClr val="FFFFFF"/>
                </a:highlight>
              </a:rPr>
              <a:t>2. XGBoost (Primary)</a:t>
            </a:r>
          </a:p>
          <a:p>
            <a:r>
              <a:rPr lang="en-IN" b="0" dirty="0">
                <a:highlight>
                  <a:srgbClr val="FFFFFF"/>
                </a:highlight>
              </a:rPr>
              <a:t>Configuration: 300 estimators, max_depth=6, learning_rate=0.1</a:t>
            </a:r>
          </a:p>
          <a:p>
            <a:r>
              <a:rPr lang="en-IN" b="0" dirty="0">
                <a:highlight>
                  <a:srgbClr val="FFFFFF"/>
                </a:highlight>
              </a:rPr>
              <a:t>Advanced: scale_pos_weight for class imbalance</a:t>
            </a:r>
          </a:p>
          <a:p>
            <a:r>
              <a:rPr lang="en-IN" b="0" dirty="0">
                <a:highlight>
                  <a:srgbClr val="FFFFFF"/>
                </a:highlight>
              </a:rPr>
              <a:t>Performance: 72-78% accuracy (optimized)</a:t>
            </a:r>
          </a:p>
          <a:p>
            <a:pPr marL="0" indent="0">
              <a:buNone/>
            </a:pPr>
            <a:r>
              <a:rPr lang="en-IN" b="0" dirty="0">
                <a:highlight>
                  <a:srgbClr val="FFFFFF"/>
                </a:highlight>
              </a:rPr>
              <a:t>3. Ensemble Methods</a:t>
            </a:r>
          </a:p>
          <a:p>
            <a:r>
              <a:rPr lang="en-IN" b="0" dirty="0">
                <a:highlight>
                  <a:srgbClr val="FFFFFF"/>
                </a:highlight>
              </a:rPr>
              <a:t>Voting Classifier (RF + XGB)</a:t>
            </a:r>
          </a:p>
          <a:p>
            <a:r>
              <a:rPr lang="en-IN" b="0" dirty="0">
                <a:highlight>
                  <a:srgbClr val="FFFFFF"/>
                </a:highlight>
              </a:rPr>
              <a:t>Soft voting for probability combination</a:t>
            </a:r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rgbClr val="242424"/>
              </a:solidFill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1A891D-AF4D-D338-2650-83B2636A88AD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50000"/>
                  </a:schemeClr>
                </a:solidFill>
              </a:rPr>
              <a:t>Multi-Model Training &amp; Evaluation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02CF87-C4CA-3575-4AFB-6732CEFCA79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5161C6-9C86-FC26-CE28-62D11C601E30}"/>
              </a:ext>
            </a:extLst>
          </p:cNvPr>
          <p:cNvSpPr txBox="1"/>
          <p:nvPr/>
        </p:nvSpPr>
        <p:spPr>
          <a:xfrm>
            <a:off x="3091993" y="57036"/>
            <a:ext cx="910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Supplier Selection and Cold Start Problem Handling in Supply Chain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7650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IN" b="0" dirty="0">
                <a:latin typeface="+mn-lt"/>
              </a:rPr>
              <a:t>Business understanding → Data preparation → Modeling → Evaluation → Deployment</a:t>
            </a:r>
          </a:p>
          <a:p>
            <a:r>
              <a:rPr lang="en-IN" b="0" dirty="0">
                <a:latin typeface="+mn-lt"/>
              </a:rPr>
              <a:t>Cold-start Strategy: KMeans clustering for supplier profiling + feature engineering</a:t>
            </a:r>
          </a:p>
          <a:p>
            <a:r>
              <a:rPr lang="en-IN" b="0" dirty="0">
                <a:latin typeface="+mn-lt"/>
              </a:rPr>
              <a:t>Model Selection: Comparative analysis of Random Forest vs XGBoost vs Ensemble methods</a:t>
            </a:r>
          </a:p>
          <a:p>
            <a:r>
              <a:rPr lang="en-IN" b="0" dirty="0">
                <a:latin typeface="+mn-lt"/>
              </a:rPr>
              <a:t>Validation Approach: Stratified k-fold cross-validation with temporal splits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3035431" y="57036"/>
            <a:ext cx="915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Supplier Selection and Cold Start Problem Handling in Supply Chain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865</Words>
  <Application>Microsoft Office PowerPoint</Application>
  <PresentationFormat>Widescreen</PresentationFormat>
  <Paragraphs>121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Deepak Reddy</cp:lastModifiedBy>
  <cp:revision>13</cp:revision>
  <dcterms:created xsi:type="dcterms:W3CDTF">2024-05-13T10:33:11Z</dcterms:created>
  <dcterms:modified xsi:type="dcterms:W3CDTF">2025-09-29T18:42:24Z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