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443874-97C5-4E05-85D2-18A59A9981B0}">
  <a:tblStyle styleId="{B6443874-97C5-4E05-85D2-18A59A9981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33a078616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33a078616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33a078616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33a078616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33a07861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33a07861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33a078616_9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33a078616_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434343"/>
                </a:solidFill>
              </a:rPr>
              <a:t>Based on RFM score, customer base is divided into 11 segments</a:t>
            </a:r>
            <a:endParaRPr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434343"/>
                </a:solidFill>
              </a:rPr>
              <a:t>Identified the most loyal customers, the occasional shoppers and those who might need an incentive to return</a:t>
            </a:r>
            <a:endParaRPr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434343"/>
                </a:solidFill>
              </a:rPr>
              <a:t>Assist in showing the churn rate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33a078616_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33a078616_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434343"/>
                </a:solidFill>
              </a:rPr>
              <a:t>Marketing campaigns would need to be adapted to keep existing customers returning and entice new and occasional shoppers</a:t>
            </a:r>
            <a:endParaRPr sz="1000">
              <a:solidFill>
                <a:srgbClr val="434343"/>
              </a:solidFill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434343"/>
                </a:solidFill>
              </a:rPr>
              <a:t>As the focus is on email conversion rate, the segments will receive different marketing emails</a:t>
            </a:r>
            <a:endParaRPr sz="1000">
              <a:solidFill>
                <a:srgbClr val="434343"/>
              </a:solidFill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434343"/>
                </a:solidFill>
              </a:rPr>
              <a:t>Tailor the content of the email, as well as rewards to a customer’s ranking</a:t>
            </a:r>
            <a:endParaRPr sz="5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33a078616_9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33a078616_9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434343"/>
                </a:solidFill>
              </a:rPr>
              <a:t>Can see a correlation between email conversion rate and revenue</a:t>
            </a:r>
            <a:endParaRPr sz="1000">
              <a:solidFill>
                <a:srgbClr val="434343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434343"/>
                </a:solidFill>
              </a:rPr>
              <a:t>As one increases, the other also increases</a:t>
            </a:r>
            <a:endParaRPr sz="1000">
              <a:solidFill>
                <a:srgbClr val="434343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434343"/>
                </a:solidFill>
              </a:rPr>
              <a:t>However, unable to find out how the segments play a role in this</a:t>
            </a:r>
            <a:endParaRPr sz="1000">
              <a:solidFill>
                <a:srgbClr val="434343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434343"/>
                </a:solidFill>
              </a:rPr>
              <a:t>Is the increase influenced greater due to incentives granted to loyal customers or discounts provided to the less active ones</a:t>
            </a:r>
            <a:endParaRPr sz="1000">
              <a:solidFill>
                <a:srgbClr val="434343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434343"/>
                </a:solidFill>
              </a:rPr>
              <a:t>Email marketing has been highlighted as the most impactful</a:t>
            </a:r>
            <a:endParaRPr sz="1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33a07861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33a07861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pp.powerbi.com/groups/me/reports/ddde442f-c97f-48b6-b20f-41957142b075/ReportSection?clientSideAuth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9176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Segmentation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10200" y="3361175"/>
            <a:ext cx="822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Indigo 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925" y="468975"/>
            <a:ext cx="2322202" cy="13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536025" y="629100"/>
            <a:ext cx="5285700" cy="3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Business Objective:</a:t>
            </a:r>
            <a:endParaRPr sz="23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Increase conversion rate of emails to purchases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KPI’s:</a:t>
            </a:r>
            <a:endParaRPr sz="23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Email Conversion Rate: 75%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Total revenue Per segment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Number of customers per segment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275" y="125175"/>
            <a:ext cx="2322202" cy="13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Segmented our Customers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1780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RFM segmentation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Ranked each section 1-5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Recency - the date of a customers last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Frequency - the total number of transactions per customer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Monetary - total revenue generated per customer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included those who opted in to emails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275" y="125175"/>
            <a:ext cx="2322202" cy="13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16"/>
          <p:cNvGraphicFramePr/>
          <p:nvPr/>
        </p:nvGraphicFramePr>
        <p:xfrm>
          <a:off x="150600" y="160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{B6443874-97C5-4E05-85D2-18A59A9981B0}</a:tableStyleId>
              </a:tblPr>
              <a:tblGrid>
                <a:gridCol w="561675"/>
                <a:gridCol w="824400"/>
                <a:gridCol w="1431350"/>
              </a:tblGrid>
              <a:tr h="36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/>
                        <a:t>R</a:t>
                      </a:r>
                      <a:endParaRPr b="1" sz="115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/>
                        <a:t>Recency</a:t>
                      </a:r>
                      <a:endParaRPr b="1" sz="115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/>
                        <a:t>Description</a:t>
                      </a:r>
                      <a:endParaRPr b="1" sz="115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</a:tr>
              <a:tr h="38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5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1st</a:t>
                      </a: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 20%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Most </a:t>
                      </a: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recent 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36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2nd</a:t>
                      </a: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 20%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Relatively </a:t>
                      </a: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recent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36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3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3rd 20%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Somewhat recent 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36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4th</a:t>
                      </a: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 20%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chemeClr val="lt1"/>
                          </a:highlight>
                        </a:rPr>
                        <a:t>Less </a:t>
                      </a: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recent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36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5th</a:t>
                      </a: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 20%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Not </a:t>
                      </a: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recent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06" name="Google Shape;106;p16"/>
          <p:cNvGraphicFramePr/>
          <p:nvPr/>
        </p:nvGraphicFramePr>
        <p:xfrm>
          <a:off x="3286575" y="1605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{B6443874-97C5-4E05-85D2-18A59A9981B0}</a:tableStyleId>
              </a:tblPr>
              <a:tblGrid>
                <a:gridCol w="512525"/>
                <a:gridCol w="884500"/>
                <a:gridCol w="1173825"/>
              </a:tblGrid>
              <a:tr h="25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/>
                        <a:t>F</a:t>
                      </a:r>
                      <a:endParaRPr b="1" sz="115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/>
                        <a:t>Frequency</a:t>
                      </a:r>
                      <a:endParaRPr b="1" sz="115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/>
                        <a:t>Description</a:t>
                      </a:r>
                      <a:endParaRPr b="1" sz="115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5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Top 5%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Most </a:t>
                      </a: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frequent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25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Top 20%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chemeClr val="lt1"/>
                          </a:highlight>
                        </a:rPr>
                        <a:t>Relatively </a:t>
                      </a: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frequent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39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3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Top 30%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Somewhat frequent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39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Top 60%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Less </a:t>
                      </a: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frequent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25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chemeClr val="lt1"/>
                          </a:highlight>
                        </a:rPr>
                        <a:t>Bottom </a:t>
                      </a:r>
                      <a:endParaRPr b="1"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chemeClr val="lt1"/>
                          </a:highlight>
                        </a:rPr>
                        <a:t>Not </a:t>
                      </a: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frequent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07" name="Google Shape;107;p16"/>
          <p:cNvSpPr txBox="1"/>
          <p:nvPr/>
        </p:nvSpPr>
        <p:spPr>
          <a:xfrm>
            <a:off x="356750" y="539450"/>
            <a:ext cx="6168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RFM Rankings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 amt="26000"/>
          </a:blip>
          <a:stretch>
            <a:fillRect/>
          </a:stretch>
        </p:blipFill>
        <p:spPr>
          <a:xfrm>
            <a:off x="6688275" y="125175"/>
            <a:ext cx="2322202" cy="1306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16"/>
          <p:cNvGraphicFramePr/>
          <p:nvPr/>
        </p:nvGraphicFramePr>
        <p:xfrm>
          <a:off x="6175975" y="160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{B6443874-97C5-4E05-85D2-18A59A9981B0}</a:tableStyleId>
              </a:tblPr>
              <a:tblGrid>
                <a:gridCol w="512525"/>
                <a:gridCol w="884500"/>
                <a:gridCol w="1173825"/>
              </a:tblGrid>
              <a:tr h="3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/>
                        <a:t>M</a:t>
                      </a:r>
                      <a:endParaRPr b="1" sz="115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/>
                        <a:t>Monetary</a:t>
                      </a:r>
                      <a:endParaRPr b="1" sz="115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/>
                        <a:t>Description</a:t>
                      </a:r>
                      <a:endParaRPr b="1" sz="115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</a:tr>
              <a:tr h="3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5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Top 5%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Most money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3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Top 20%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chemeClr val="lt1"/>
                          </a:highlight>
                        </a:rPr>
                        <a:t>High money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44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3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Top 30%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Medium money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43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Top 60%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Low money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33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chemeClr val="lt1"/>
                          </a:highlight>
                        </a:rPr>
                        <a:t>Bottom </a:t>
                      </a:r>
                      <a:endParaRPr b="1"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1D1C1D"/>
                          </a:solidFill>
                          <a:highlight>
                            <a:schemeClr val="lt1"/>
                          </a:highlight>
                        </a:rPr>
                        <a:t>Lowest money</a:t>
                      </a:r>
                      <a:endParaRPr sz="1150">
                        <a:solidFill>
                          <a:srgbClr val="1D1C1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10" name="Google Shape;110;p16"/>
          <p:cNvSpPr txBox="1"/>
          <p:nvPr/>
        </p:nvSpPr>
        <p:spPr>
          <a:xfrm>
            <a:off x="903963" y="1111050"/>
            <a:ext cx="1310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Recency</a:t>
            </a:r>
            <a:endParaRPr b="1"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3916652" y="1111050"/>
            <a:ext cx="153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Frequency</a:t>
            </a:r>
            <a:endParaRPr b="1"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6929313" y="1111050"/>
            <a:ext cx="1310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Monetary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Segments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7767" l="35672" r="36817" t="21098"/>
          <a:stretch/>
        </p:blipFill>
        <p:spPr>
          <a:xfrm>
            <a:off x="2649025" y="76575"/>
            <a:ext cx="4446648" cy="4835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/>
          <p:nvPr/>
        </p:nvSpPr>
        <p:spPr>
          <a:xfrm>
            <a:off x="7380100" y="1165850"/>
            <a:ext cx="1227900" cy="276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 rot="10800000">
            <a:off x="1216500" y="2800500"/>
            <a:ext cx="1227900" cy="276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2649050" y="1104050"/>
            <a:ext cx="4446600" cy="4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669100" y="2730850"/>
            <a:ext cx="4426500" cy="4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210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Marketing Strategies per Segment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64214" l="35672" r="36817" t="21097"/>
          <a:stretch/>
        </p:blipFill>
        <p:spPr>
          <a:xfrm>
            <a:off x="311700" y="697000"/>
            <a:ext cx="7311499" cy="149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33712" l="35672" r="36817" t="52727"/>
          <a:stretch/>
        </p:blipFill>
        <p:spPr>
          <a:xfrm>
            <a:off x="311700" y="2277488"/>
            <a:ext cx="7311499" cy="138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7767" l="35672" r="36817" t="78076"/>
          <a:stretch/>
        </p:blipFill>
        <p:spPr>
          <a:xfrm>
            <a:off x="311700" y="3742950"/>
            <a:ext cx="7311499" cy="12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8270100" y="697000"/>
            <a:ext cx="87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Top bracket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8"/>
          <p:cNvSpPr/>
          <p:nvPr/>
        </p:nvSpPr>
        <p:spPr>
          <a:xfrm rot="-3121535">
            <a:off x="7413243" y="1064180"/>
            <a:ext cx="940015" cy="884865"/>
          </a:xfrm>
          <a:prstGeom prst="leftUpArrow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 rot="-3121535">
            <a:off x="7413243" y="2526305"/>
            <a:ext cx="940015" cy="884865"/>
          </a:xfrm>
          <a:prstGeom prst="leftUpArrow">
            <a:avLst/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 rot="-3121535">
            <a:off x="7413243" y="3943280"/>
            <a:ext cx="940015" cy="884865"/>
          </a:xfrm>
          <a:prstGeom prst="leftUpArrow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8270100" y="2194513"/>
            <a:ext cx="87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Middle bracket</a:t>
            </a:r>
            <a:endParaRPr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8181625" y="3534075"/>
            <a:ext cx="87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0000"/>
                </a:solidFill>
                <a:latin typeface="Roboto"/>
                <a:ea typeface="Roboto"/>
                <a:cs typeface="Roboto"/>
                <a:sym typeface="Roboto"/>
              </a:rPr>
              <a:t>Low bracket</a:t>
            </a:r>
            <a:endParaRPr>
              <a:solidFill>
                <a:srgbClr val="66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2993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Data Say?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 b="8016" l="10391" r="41653" t="30693"/>
          <a:stretch/>
        </p:blipFill>
        <p:spPr>
          <a:xfrm>
            <a:off x="1539337" y="840825"/>
            <a:ext cx="6397176" cy="38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Increase Conversion rate of emails to purchases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recommendations as mentioned prior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Implements these by using A/B test to analyse the impact of personalising the emails vs. previous email marketing on email conversion 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Power Bi Dashboard: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https://app.powerbi.com/groups/me/reports/ddde442f-c97f-48b6-b20f-41957142b075/ReportSection?clientSideAuth=0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