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p:cViewPr varScale="1">
        <p:scale>
          <a:sx n="98" d="100"/>
          <a:sy n="98"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7C7E-2515-31C3-BE8A-28C5BC1796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3D8B18-6D23-0320-291B-8B57B8EF4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C4A2AB-251D-087F-BB80-048C6DD7C6A6}"/>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EF6BD77F-8504-6569-3316-84E97C97D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B99C1-A8E4-2ABC-A51E-DE077AE37BEE}"/>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308039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78DA-2DFC-57A1-3B0B-FDFA148A54F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0C2DA6-774E-A2C9-A8F3-109DE7AA79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B64418-E2C9-19A4-98C9-868ABBDB74F4}"/>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6F14B286-29FB-B0C1-43D1-47599D5C4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062B-3597-67D2-C331-065BB5CF50E9}"/>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288999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40BD6-BF65-B9E9-D688-C5B60A0D07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382807-744F-E3F0-9516-CF47E525D3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F40BCE-B511-CECB-63D1-3E2ACE780779}"/>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E2088650-8DD1-47AF-7C0D-2C0EC29F1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2D080-9DC8-3D26-E18C-CBBCB6F40CF0}"/>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395823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3DF8-2268-091C-B97C-A36F08DA28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37CC73-EDA5-BDB9-7565-E2ECC3D8C8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485D1A-80C1-6AE2-4EE9-216B4CFDB606}"/>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1D129969-C9A8-CF7E-1616-539219F27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CE47-4C9F-9EE9-1511-5DA756A871B8}"/>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35941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C174-3599-575D-F93F-BD9D7D5223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8B0191-4054-8E70-C316-4059911AB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DF2A52-C0DA-8FB6-8CBC-41ECF1C38E7A}"/>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444869B8-BA04-ED0C-2BB1-AF849AC2C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0DBED-89BA-7814-1A61-194AA7D2D0E2}"/>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683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2991-5135-DA16-0665-41B3DE6AB8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4BFA31-2EB6-44A3-3959-47708F6741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8B1C6F4-1322-02EE-398D-A87A9BF335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7D7834E-26AC-7112-3A5C-443AEEE6FD71}"/>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6" name="Footer Placeholder 5">
            <a:extLst>
              <a:ext uri="{FF2B5EF4-FFF2-40B4-BE49-F238E27FC236}">
                <a16:creationId xmlns:a16="http://schemas.microsoft.com/office/drawing/2014/main" id="{9860F10B-9A0D-974A-D17D-9063BB2FA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7AE68-0D22-1A86-8BDB-955D0DF2827E}"/>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110636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DDDF-2414-1B44-8BB1-FD4D6E7E9A6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8C8F1A-577B-F990-65E6-473B8E0D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6755A0-D8C6-BCC6-8C9A-69160D5A67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07A80D-9C22-9659-0F15-113414693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304250-F637-D455-8D2D-BC0061DD02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DCF35A-38FA-0D6D-25B1-76926F7B1D60}"/>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8" name="Footer Placeholder 7">
            <a:extLst>
              <a:ext uri="{FF2B5EF4-FFF2-40B4-BE49-F238E27FC236}">
                <a16:creationId xmlns:a16="http://schemas.microsoft.com/office/drawing/2014/main" id="{240E7370-7DDE-8C13-0CB9-05C97C00C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CB52A-7626-78E7-F5E7-9828DC1F09CD}"/>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322585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9BC3-8FF9-B056-AD4C-E00A0CF2C5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2CB1AB6-17B2-C09D-905E-54D2FA11AB1C}"/>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4" name="Footer Placeholder 3">
            <a:extLst>
              <a:ext uri="{FF2B5EF4-FFF2-40B4-BE49-F238E27FC236}">
                <a16:creationId xmlns:a16="http://schemas.microsoft.com/office/drawing/2014/main" id="{830D20A3-0FB9-FA01-B718-1D7E65213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C95569-2AC7-CA2F-637D-D114393711B2}"/>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36604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09001-FCE6-628B-FF22-A150030234D2}"/>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3" name="Footer Placeholder 2">
            <a:extLst>
              <a:ext uri="{FF2B5EF4-FFF2-40B4-BE49-F238E27FC236}">
                <a16:creationId xmlns:a16="http://schemas.microsoft.com/office/drawing/2014/main" id="{37BFBA9B-5BDE-BDE9-E806-D03965FCA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4F57A-71E7-6480-ED2E-5E122D3DF240}"/>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160094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A1E4-1C01-6764-0CF5-7C859A68FA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628D7A-3701-5747-D361-EF07A3CD4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780152B-2645-601F-F94C-35EDABA70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C4490A-8C20-DD9E-A094-4C1D9678B490}"/>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6" name="Footer Placeholder 5">
            <a:extLst>
              <a:ext uri="{FF2B5EF4-FFF2-40B4-BE49-F238E27FC236}">
                <a16:creationId xmlns:a16="http://schemas.microsoft.com/office/drawing/2014/main" id="{E96EB8D0-0F99-BE4C-1551-EEA8FE80C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C73CD-90EC-E75B-1610-C520E06105CA}"/>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213320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37EB-01F2-49F6-7707-279F081F39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AEC92C7-2755-1DCF-A88A-ED0AA7FDB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C2DDB-C218-03C3-8FD9-52B81FBB7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039E54-8CB1-3220-14BC-B5D1F905754B}"/>
              </a:ext>
            </a:extLst>
          </p:cNvPr>
          <p:cNvSpPr>
            <a:spLocks noGrp="1"/>
          </p:cNvSpPr>
          <p:nvPr>
            <p:ph type="dt" sz="half" idx="10"/>
          </p:nvPr>
        </p:nvSpPr>
        <p:spPr/>
        <p:txBody>
          <a:bodyPr/>
          <a:lstStyle/>
          <a:p>
            <a:fld id="{B3418BE4-F8D9-0A4B-93EE-8EEC0FB27C15}" type="datetimeFigureOut">
              <a:rPr lang="en-US" smtClean="0"/>
              <a:t>1/10/23</a:t>
            </a:fld>
            <a:endParaRPr lang="en-US"/>
          </a:p>
        </p:txBody>
      </p:sp>
      <p:sp>
        <p:nvSpPr>
          <p:cNvPr id="6" name="Footer Placeholder 5">
            <a:extLst>
              <a:ext uri="{FF2B5EF4-FFF2-40B4-BE49-F238E27FC236}">
                <a16:creationId xmlns:a16="http://schemas.microsoft.com/office/drawing/2014/main" id="{48673E57-A503-0A44-E63D-8DA33C00F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3978F-83DE-5350-76CA-FCBC24212192}"/>
              </a:ext>
            </a:extLst>
          </p:cNvPr>
          <p:cNvSpPr>
            <a:spLocks noGrp="1"/>
          </p:cNvSpPr>
          <p:nvPr>
            <p:ph type="sldNum" sz="quarter" idx="12"/>
          </p:nvPr>
        </p:nvSpPr>
        <p:spPr/>
        <p:txBody>
          <a:bodyPr/>
          <a:lstStyle/>
          <a:p>
            <a:fld id="{7EEDF53C-BC79-0C46-831C-D345716E7F85}" type="slidenum">
              <a:rPr lang="en-US" smtClean="0"/>
              <a:t>‹#›</a:t>
            </a:fld>
            <a:endParaRPr lang="en-US"/>
          </a:p>
        </p:txBody>
      </p:sp>
    </p:spTree>
    <p:extLst>
      <p:ext uri="{BB962C8B-B14F-4D97-AF65-F5344CB8AC3E}">
        <p14:creationId xmlns:p14="http://schemas.microsoft.com/office/powerpoint/2010/main" val="85298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80502-02F8-BBD3-E5E4-1FAD0F35D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CE531D-9710-97F6-511C-F667CA812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D17507-1533-E65A-1B84-DFF57D6B1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18BE4-F8D9-0A4B-93EE-8EEC0FB27C15}" type="datetimeFigureOut">
              <a:rPr lang="en-US" smtClean="0"/>
              <a:t>1/10/23</a:t>
            </a:fld>
            <a:endParaRPr lang="en-US"/>
          </a:p>
        </p:txBody>
      </p:sp>
      <p:sp>
        <p:nvSpPr>
          <p:cNvPr id="5" name="Footer Placeholder 4">
            <a:extLst>
              <a:ext uri="{FF2B5EF4-FFF2-40B4-BE49-F238E27FC236}">
                <a16:creationId xmlns:a16="http://schemas.microsoft.com/office/drawing/2014/main" id="{1479FA7A-54AA-644D-FEEF-F48B0FB32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B40D10-B99E-184E-35C7-8CD928C5E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DF53C-BC79-0C46-831C-D345716E7F85}" type="slidenum">
              <a:rPr lang="en-US" smtClean="0"/>
              <a:t>‹#›</a:t>
            </a:fld>
            <a:endParaRPr lang="en-US"/>
          </a:p>
        </p:txBody>
      </p:sp>
    </p:spTree>
    <p:extLst>
      <p:ext uri="{BB962C8B-B14F-4D97-AF65-F5344CB8AC3E}">
        <p14:creationId xmlns:p14="http://schemas.microsoft.com/office/powerpoint/2010/main" val="83849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DEC-7B8C-A0C6-E17B-FCE0B0B8BA2D}"/>
              </a:ext>
            </a:extLst>
          </p:cNvPr>
          <p:cNvSpPr>
            <a:spLocks noGrp="1"/>
          </p:cNvSpPr>
          <p:nvPr>
            <p:ph type="ctrTitle"/>
          </p:nvPr>
        </p:nvSpPr>
        <p:spPr>
          <a:xfrm>
            <a:off x="537589" y="1679381"/>
            <a:ext cx="11491783" cy="2063579"/>
          </a:xfrm>
        </p:spPr>
        <p:txBody>
          <a:bodyPr>
            <a:normAutofit/>
          </a:bodyPr>
          <a:lstStyle/>
          <a:p>
            <a:r>
              <a:rPr lang="en-US" sz="7200" dirty="0">
                <a:solidFill>
                  <a:srgbClr val="0070C0"/>
                </a:solidFill>
                <a:latin typeface="+mn-lt"/>
              </a:rPr>
              <a:t>Capstone Project</a:t>
            </a:r>
          </a:p>
        </p:txBody>
      </p:sp>
      <p:sp>
        <p:nvSpPr>
          <p:cNvPr id="3" name="Subtitle 2">
            <a:extLst>
              <a:ext uri="{FF2B5EF4-FFF2-40B4-BE49-F238E27FC236}">
                <a16:creationId xmlns:a16="http://schemas.microsoft.com/office/drawing/2014/main" id="{A77F7E6D-B57B-6A47-3F12-2824F948AB20}"/>
              </a:ext>
            </a:extLst>
          </p:cNvPr>
          <p:cNvSpPr>
            <a:spLocks noGrp="1"/>
          </p:cNvSpPr>
          <p:nvPr>
            <p:ph type="subTitle" idx="1"/>
          </p:nvPr>
        </p:nvSpPr>
        <p:spPr>
          <a:xfrm>
            <a:off x="1606377" y="3949143"/>
            <a:ext cx="9144000" cy="1655762"/>
          </a:xfrm>
        </p:spPr>
        <p:txBody>
          <a:bodyPr/>
          <a:lstStyle/>
          <a:p>
            <a:endParaRPr lang="en-US" dirty="0"/>
          </a:p>
          <a:p>
            <a:r>
              <a:rPr lang="en-US" sz="4000" dirty="0" err="1">
                <a:solidFill>
                  <a:srgbClr val="0070C0"/>
                </a:solidFill>
              </a:rPr>
              <a:t>Cyclistic</a:t>
            </a:r>
            <a:r>
              <a:rPr lang="en-US" sz="4000" dirty="0">
                <a:solidFill>
                  <a:srgbClr val="0070C0"/>
                </a:solidFill>
              </a:rPr>
              <a:t> Bike Share</a:t>
            </a:r>
          </a:p>
        </p:txBody>
      </p:sp>
      <p:pic>
        <p:nvPicPr>
          <p:cNvPr id="5" name="Picture 4" descr="Logo&#10;&#10;Description automatically generated">
            <a:extLst>
              <a:ext uri="{FF2B5EF4-FFF2-40B4-BE49-F238E27FC236}">
                <a16:creationId xmlns:a16="http://schemas.microsoft.com/office/drawing/2014/main" id="{0314C965-BE65-1AE5-B0F0-96DD87A06ED6}"/>
              </a:ext>
            </a:extLst>
          </p:cNvPr>
          <p:cNvPicPr>
            <a:picLocks noChangeAspect="1"/>
          </p:cNvPicPr>
          <p:nvPr/>
        </p:nvPicPr>
        <p:blipFill>
          <a:blip r:embed="rId2"/>
          <a:stretch>
            <a:fillRect/>
          </a:stretch>
        </p:blipFill>
        <p:spPr>
          <a:xfrm>
            <a:off x="4718050" y="331690"/>
            <a:ext cx="2733784" cy="2469224"/>
          </a:xfrm>
          <a:prstGeom prst="rect">
            <a:avLst/>
          </a:prstGeom>
        </p:spPr>
      </p:pic>
      <p:sp>
        <p:nvSpPr>
          <p:cNvPr id="4" name="TextBox 3">
            <a:extLst>
              <a:ext uri="{FF2B5EF4-FFF2-40B4-BE49-F238E27FC236}">
                <a16:creationId xmlns:a16="http://schemas.microsoft.com/office/drawing/2014/main" id="{9BBC503A-3CBA-9642-F704-82DAE83F811A}"/>
              </a:ext>
            </a:extLst>
          </p:cNvPr>
          <p:cNvSpPr txBox="1"/>
          <p:nvPr/>
        </p:nvSpPr>
        <p:spPr>
          <a:xfrm>
            <a:off x="9353005" y="5811088"/>
            <a:ext cx="2181497" cy="646331"/>
          </a:xfrm>
          <a:prstGeom prst="rect">
            <a:avLst/>
          </a:prstGeom>
          <a:noFill/>
        </p:spPr>
        <p:txBody>
          <a:bodyPr wrap="square" rtlCol="0">
            <a:spAutoFit/>
          </a:bodyPr>
          <a:lstStyle/>
          <a:p>
            <a:r>
              <a:rPr lang="en-US" dirty="0" err="1"/>
              <a:t>Sravanthi</a:t>
            </a:r>
            <a:r>
              <a:rPr lang="en-US" dirty="0"/>
              <a:t> </a:t>
            </a:r>
            <a:r>
              <a:rPr lang="en-US" dirty="0" err="1"/>
              <a:t>Devalpalli</a:t>
            </a:r>
            <a:r>
              <a:rPr lang="en-US" dirty="0"/>
              <a:t>   Jan 2023</a:t>
            </a:r>
          </a:p>
        </p:txBody>
      </p:sp>
    </p:spTree>
    <p:extLst>
      <p:ext uri="{BB962C8B-B14F-4D97-AF65-F5344CB8AC3E}">
        <p14:creationId xmlns:p14="http://schemas.microsoft.com/office/powerpoint/2010/main" val="3217740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854EA6-B879-DA40-C58D-15B2728F29E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Total rides per month</a:t>
            </a:r>
          </a:p>
        </p:txBody>
      </p:sp>
      <p:pic>
        <p:nvPicPr>
          <p:cNvPr id="5" name="Content Placeholder 4">
            <a:extLst>
              <a:ext uri="{FF2B5EF4-FFF2-40B4-BE49-F238E27FC236}">
                <a16:creationId xmlns:a16="http://schemas.microsoft.com/office/drawing/2014/main" id="{4270851F-3EBC-8AFD-642D-D741DF3D7DC6}"/>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29084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6D9C68-E116-F560-A79B-D694AF30B6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Total ride length per month</a:t>
            </a:r>
          </a:p>
        </p:txBody>
      </p:sp>
      <p:pic>
        <p:nvPicPr>
          <p:cNvPr id="5" name="Content Placeholder 4">
            <a:extLst>
              <a:ext uri="{FF2B5EF4-FFF2-40B4-BE49-F238E27FC236}">
                <a16:creationId xmlns:a16="http://schemas.microsoft.com/office/drawing/2014/main" id="{DC1D40B5-7903-916E-52A1-00E7DDE1963D}"/>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392388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E74402-2CD7-A699-A3DD-F84C3D91C57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Average ride length per month</a:t>
            </a:r>
          </a:p>
        </p:txBody>
      </p:sp>
      <p:pic>
        <p:nvPicPr>
          <p:cNvPr id="5" name="Content Placeholder 4">
            <a:extLst>
              <a:ext uri="{FF2B5EF4-FFF2-40B4-BE49-F238E27FC236}">
                <a16:creationId xmlns:a16="http://schemas.microsoft.com/office/drawing/2014/main" id="{560FC942-0FD7-DC3E-4EA9-8D5AB5FBDFC8}"/>
              </a:ext>
            </a:extLst>
          </p:cNvPr>
          <p:cNvPicPr>
            <a:picLocks noGrp="1" noChangeAspect="1"/>
          </p:cNvPicPr>
          <p:nvPr>
            <p:ph idx="1"/>
          </p:nvPr>
        </p:nvPicPr>
        <p:blipFill>
          <a:blip r:embed="rId3"/>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315823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918FF-45D4-0A60-2E18-5DEF0C34CE3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Key Findings (Summary)</a:t>
            </a:r>
          </a:p>
        </p:txBody>
      </p:sp>
      <p:pic>
        <p:nvPicPr>
          <p:cNvPr id="7" name="Graphic 6" descr="Magnifying glass">
            <a:extLst>
              <a:ext uri="{FF2B5EF4-FFF2-40B4-BE49-F238E27FC236}">
                <a16:creationId xmlns:a16="http://schemas.microsoft.com/office/drawing/2014/main" id="{BF80CF2F-FFA4-F52A-E0E3-80E970A87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37078" y="1804149"/>
            <a:ext cx="1841160" cy="1841160"/>
          </a:xfrm>
          <a:prstGeom prst="rect">
            <a:avLst/>
          </a:prstGeom>
        </p:spPr>
      </p:pic>
      <p:sp>
        <p:nvSpPr>
          <p:cNvPr id="4" name="TextBox 3">
            <a:extLst>
              <a:ext uri="{FF2B5EF4-FFF2-40B4-BE49-F238E27FC236}">
                <a16:creationId xmlns:a16="http://schemas.microsoft.com/office/drawing/2014/main" id="{8C8F716C-CAFE-1AB5-7FC1-32998793CD7A}"/>
              </a:ext>
            </a:extLst>
          </p:cNvPr>
          <p:cNvSpPr txBox="1"/>
          <p:nvPr/>
        </p:nvSpPr>
        <p:spPr>
          <a:xfrm>
            <a:off x="313762" y="1822348"/>
            <a:ext cx="11564476" cy="4308872"/>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casual riders preferred to use the service during the </a:t>
            </a:r>
          </a:p>
          <a:p>
            <a:r>
              <a:rPr lang="en-US" sz="3200" dirty="0"/>
              <a:t>    weekends while the members used mostly during the </a:t>
            </a:r>
          </a:p>
          <a:p>
            <a:r>
              <a:rPr lang="en-US" sz="3200" dirty="0"/>
              <a:t>    </a:t>
            </a:r>
            <a:r>
              <a:rPr lang="en-US" sz="3200" dirty="0" err="1"/>
              <a:t>weedays</a:t>
            </a:r>
            <a:r>
              <a:rPr lang="en-US" sz="3200" dirty="0"/>
              <a:t>. </a:t>
            </a:r>
          </a:p>
          <a:p>
            <a:pPr marL="285750" indent="-285750">
              <a:buFont typeface="Arial" panose="020B0604020202020204" pitchFamily="34" charset="0"/>
              <a:buChar char="•"/>
            </a:pPr>
            <a:r>
              <a:rPr lang="en-US" sz="3200" dirty="0"/>
              <a:t>Observing the total rides per month, the casual rides are at the peak using this service in the summer months.</a:t>
            </a:r>
          </a:p>
          <a:p>
            <a:pPr marL="285750" indent="-285750">
              <a:buFont typeface="Arial" panose="020B0604020202020204" pitchFamily="34" charset="0"/>
              <a:buChar char="•"/>
            </a:pPr>
            <a:r>
              <a:rPr lang="en-US" sz="3200" dirty="0"/>
              <a:t>From the analysis, it is clearly noticed that the average duration used per month or per week, the casual riders are the achieving the more numbers.</a:t>
            </a:r>
          </a:p>
          <a:p>
            <a:endParaRPr lang="en-US" dirty="0"/>
          </a:p>
        </p:txBody>
      </p:sp>
    </p:spTree>
    <p:extLst>
      <p:ext uri="{BB962C8B-B14F-4D97-AF65-F5344CB8AC3E}">
        <p14:creationId xmlns:p14="http://schemas.microsoft.com/office/powerpoint/2010/main" val="26671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BECAC-F56B-98CB-5325-338583A43AC5}"/>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Recommendations</a:t>
            </a:r>
          </a:p>
        </p:txBody>
      </p:sp>
      <p:sp>
        <p:nvSpPr>
          <p:cNvPr id="3" name="Content Placeholder 2">
            <a:extLst>
              <a:ext uri="{FF2B5EF4-FFF2-40B4-BE49-F238E27FC236}">
                <a16:creationId xmlns:a16="http://schemas.microsoft.com/office/drawing/2014/main" id="{1EE6904C-664A-97D1-3E0B-1B8C504608FA}"/>
              </a:ext>
            </a:extLst>
          </p:cNvPr>
          <p:cNvSpPr>
            <a:spLocks noGrp="1"/>
          </p:cNvSpPr>
          <p:nvPr>
            <p:ph idx="1"/>
          </p:nvPr>
        </p:nvSpPr>
        <p:spPr>
          <a:xfrm>
            <a:off x="593125" y="2026508"/>
            <a:ext cx="10911016" cy="3975047"/>
          </a:xfrm>
        </p:spPr>
        <p:txBody>
          <a:bodyPr anchor="ctr">
            <a:normAutofit/>
          </a:bodyPr>
          <a:lstStyle/>
          <a:p>
            <a:r>
              <a:rPr lang="en-US" sz="2400" dirty="0"/>
              <a:t>As the casual riders are higher users in summer, the memberships could be introduced for 6 months to attract more casual riders for memberships, with an extra plan to be introduced during the weekends.</a:t>
            </a:r>
          </a:p>
          <a:p>
            <a:pPr marL="0" indent="0">
              <a:buNone/>
            </a:pPr>
            <a:endParaRPr lang="en-US" sz="2400" dirty="0"/>
          </a:p>
          <a:p>
            <a:r>
              <a:rPr lang="en-US" sz="2400" dirty="0"/>
              <a:t>The concentration on promotions to increase the subscriptions could be a better opted during winter months.</a:t>
            </a:r>
          </a:p>
          <a:p>
            <a:pPr marL="0" indent="0">
              <a:buNone/>
            </a:pPr>
            <a:endParaRPr lang="en-US" sz="2400" dirty="0"/>
          </a:p>
          <a:p>
            <a:r>
              <a:rPr lang="en-US" sz="2400" dirty="0"/>
              <a:t>Alternatively, the existing annual memberships plans would be altered by introducing attractive offers to retain the members.</a:t>
            </a:r>
          </a:p>
          <a:p>
            <a:endParaRPr lang="en-US" sz="2000" dirty="0"/>
          </a:p>
        </p:txBody>
      </p:sp>
    </p:spTree>
    <p:extLst>
      <p:ext uri="{BB962C8B-B14F-4D97-AF65-F5344CB8AC3E}">
        <p14:creationId xmlns:p14="http://schemas.microsoft.com/office/powerpoint/2010/main" val="157994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017E2-76FF-3889-8E07-1C5C64B0220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Things to consider</a:t>
            </a:r>
          </a:p>
        </p:txBody>
      </p:sp>
      <p:sp>
        <p:nvSpPr>
          <p:cNvPr id="3" name="Content Placeholder 2">
            <a:extLst>
              <a:ext uri="{FF2B5EF4-FFF2-40B4-BE49-F238E27FC236}">
                <a16:creationId xmlns:a16="http://schemas.microsoft.com/office/drawing/2014/main" id="{361954D6-D885-7D88-37F2-9FB78EBC9DAD}"/>
              </a:ext>
            </a:extLst>
          </p:cNvPr>
          <p:cNvSpPr>
            <a:spLocks noGrp="1"/>
          </p:cNvSpPr>
          <p:nvPr>
            <p:ph idx="1"/>
          </p:nvPr>
        </p:nvSpPr>
        <p:spPr>
          <a:xfrm>
            <a:off x="1062142" y="2038865"/>
            <a:ext cx="10108366" cy="3855308"/>
          </a:xfrm>
        </p:spPr>
        <p:txBody>
          <a:bodyPr anchor="ctr">
            <a:normAutofit/>
          </a:bodyPr>
          <a:lstStyle/>
          <a:p>
            <a:r>
              <a:rPr lang="en-US" sz="2400" dirty="0"/>
              <a:t>The report would have been more precise , if the location, bike type and also the gender is taken into consideration. </a:t>
            </a:r>
          </a:p>
          <a:p>
            <a:endParaRPr lang="en-US" sz="2400" dirty="0"/>
          </a:p>
          <a:p>
            <a:r>
              <a:rPr lang="en-US" sz="2400" dirty="0"/>
              <a:t>The pricing structure, if known., the insights would have lead to a better decision making strategies to improve the business.</a:t>
            </a:r>
          </a:p>
        </p:txBody>
      </p:sp>
    </p:spTree>
    <p:extLst>
      <p:ext uri="{BB962C8B-B14F-4D97-AF65-F5344CB8AC3E}">
        <p14:creationId xmlns:p14="http://schemas.microsoft.com/office/powerpoint/2010/main" val="351264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E0002-7644-BA6C-E832-7C587844C26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Help Thin">
            <a:extLst>
              <a:ext uri="{FF2B5EF4-FFF2-40B4-BE49-F238E27FC236}">
                <a16:creationId xmlns:a16="http://schemas.microsoft.com/office/drawing/2014/main" id="{38B8ED65-F851-6B43-9D62-E526440466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775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C9EB-105F-4135-1496-4DB1D78A61B8}"/>
              </a:ext>
            </a:extLst>
          </p:cNvPr>
          <p:cNvSpPr>
            <a:spLocks noGrp="1"/>
          </p:cNvSpPr>
          <p:nvPr>
            <p:ph type="title"/>
          </p:nvPr>
        </p:nvSpPr>
        <p:spPr/>
        <p:txBody>
          <a:bodyPr/>
          <a:lstStyle/>
          <a:p>
            <a:r>
              <a:rPr lang="en-US" b="1" dirty="0">
                <a:solidFill>
                  <a:srgbClr val="0070C0"/>
                </a:solidFill>
              </a:rPr>
              <a:t>Introduction </a:t>
            </a:r>
          </a:p>
        </p:txBody>
      </p:sp>
      <p:sp>
        <p:nvSpPr>
          <p:cNvPr id="3" name="Content Placeholder 2">
            <a:extLst>
              <a:ext uri="{FF2B5EF4-FFF2-40B4-BE49-F238E27FC236}">
                <a16:creationId xmlns:a16="http://schemas.microsoft.com/office/drawing/2014/main" id="{3B4A47C0-F22F-2D79-DE02-86464A1F71E5}"/>
              </a:ext>
            </a:extLst>
          </p:cNvPr>
          <p:cNvSpPr>
            <a:spLocks noGrp="1"/>
          </p:cNvSpPr>
          <p:nvPr>
            <p:ph idx="1"/>
          </p:nvPr>
        </p:nvSpPr>
        <p:spPr>
          <a:xfrm>
            <a:off x="838200" y="1690688"/>
            <a:ext cx="10515600" cy="4351338"/>
          </a:xfrm>
        </p:spPr>
        <p:txBody>
          <a:bodyPr>
            <a:normAutofit/>
          </a:bodyPr>
          <a:lstStyle/>
          <a:p>
            <a:pPr marL="0" indent="0">
              <a:buNone/>
            </a:pPr>
            <a:endParaRPr lang="en-GB" sz="2000" dirty="0"/>
          </a:p>
          <a:p>
            <a:r>
              <a:rPr lang="en-GB" sz="2000" dirty="0"/>
              <a:t>In 2016, </a:t>
            </a:r>
            <a:r>
              <a:rPr lang="en-GB" sz="2000" dirty="0" err="1"/>
              <a:t>Cyclistic</a:t>
            </a:r>
            <a:r>
              <a:rPr lang="en-GB" sz="2000" dirty="0"/>
              <a:t> launched a successful bike-share offering. Since then, the program has grown to a fleet of 5,824 bicycles that are </a:t>
            </a:r>
            <a:r>
              <a:rPr lang="en-GB" sz="2000" dirty="0" err="1"/>
              <a:t>geotracked</a:t>
            </a:r>
            <a:r>
              <a:rPr lang="en-GB" sz="2000" dirty="0"/>
              <a:t> and locked into a network of 692 stations across Chicago. The bikes can be unlocked from one station and returned to any other station in the system anytime.</a:t>
            </a:r>
          </a:p>
          <a:p>
            <a:r>
              <a:rPr lang="en-GB" sz="2000" dirty="0"/>
              <a:t>Until now, </a:t>
            </a:r>
            <a:r>
              <a:rPr lang="en-GB" sz="2000" dirty="0" err="1"/>
              <a:t>Cyclistic’s</a:t>
            </a:r>
            <a:r>
              <a:rPr lang="en-GB" sz="2000" dirty="0"/>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GB" sz="2000" dirty="0" err="1"/>
              <a:t>Cyclistic</a:t>
            </a:r>
            <a:r>
              <a:rPr lang="en-GB" sz="2000" dirty="0"/>
              <a:t> members.</a:t>
            </a:r>
          </a:p>
          <a:p>
            <a:r>
              <a:rPr lang="en-GB" sz="2000" dirty="0"/>
              <a:t>The Goal is to design marketing strategies aimed at converting casual riders into annual members. In order to do that, however, the marketing analyst team needs to better understand how annual members and casual riders differ.</a:t>
            </a:r>
            <a:endParaRPr lang="en-US" sz="2000" dirty="0"/>
          </a:p>
        </p:txBody>
      </p:sp>
    </p:spTree>
    <p:extLst>
      <p:ext uri="{BB962C8B-B14F-4D97-AF65-F5344CB8AC3E}">
        <p14:creationId xmlns:p14="http://schemas.microsoft.com/office/powerpoint/2010/main" val="10945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02EA-77B7-71B4-DFCF-1CDE5B4A54F1}"/>
              </a:ext>
            </a:extLst>
          </p:cNvPr>
          <p:cNvSpPr>
            <a:spLocks noGrp="1"/>
          </p:cNvSpPr>
          <p:nvPr>
            <p:ph type="title"/>
          </p:nvPr>
        </p:nvSpPr>
        <p:spPr/>
        <p:txBody>
          <a:bodyPr/>
          <a:lstStyle/>
          <a:p>
            <a:br>
              <a:rPr lang="en-US" b="1" dirty="0">
                <a:solidFill>
                  <a:srgbClr val="0070C0"/>
                </a:solidFill>
              </a:rPr>
            </a:br>
            <a:r>
              <a:rPr lang="en-US" b="1" dirty="0">
                <a:solidFill>
                  <a:srgbClr val="0070C0"/>
                </a:solidFill>
              </a:rPr>
              <a:t>Business Objective</a:t>
            </a:r>
          </a:p>
        </p:txBody>
      </p:sp>
      <p:sp>
        <p:nvSpPr>
          <p:cNvPr id="3" name="Content Placeholder 2">
            <a:extLst>
              <a:ext uri="{FF2B5EF4-FFF2-40B4-BE49-F238E27FC236}">
                <a16:creationId xmlns:a16="http://schemas.microsoft.com/office/drawing/2014/main" id="{C5F0C8E1-3837-4EB1-40A5-284CC3484922}"/>
              </a:ext>
            </a:extLst>
          </p:cNvPr>
          <p:cNvSpPr>
            <a:spLocks noGrp="1"/>
          </p:cNvSpPr>
          <p:nvPr>
            <p:ph idx="1"/>
          </p:nvPr>
        </p:nvSpPr>
        <p:spPr/>
        <p:txBody>
          <a:bodyPr/>
          <a:lstStyle/>
          <a:p>
            <a:pPr marL="0" indent="0">
              <a:buNone/>
            </a:pPr>
            <a:endParaRPr lang="en-GB" dirty="0"/>
          </a:p>
          <a:p>
            <a:r>
              <a:rPr lang="en-GB" dirty="0" err="1"/>
              <a:t>Analyze</a:t>
            </a:r>
            <a:r>
              <a:rPr lang="en-GB" dirty="0"/>
              <a:t> the </a:t>
            </a:r>
            <a:r>
              <a:rPr lang="en-GB" dirty="0" err="1"/>
              <a:t>Cyclistic</a:t>
            </a:r>
            <a:r>
              <a:rPr lang="en-GB" dirty="0"/>
              <a:t> historical bike trip data to identify trends to improve the company’s future success by converting the casual riders to annual members. </a:t>
            </a:r>
          </a:p>
          <a:p>
            <a:pPr marL="0" indent="0">
              <a:buNone/>
            </a:pPr>
            <a:r>
              <a:rPr lang="en-GB" dirty="0"/>
              <a:t>           </a:t>
            </a:r>
          </a:p>
          <a:p>
            <a:r>
              <a:rPr lang="en-GB" dirty="0"/>
              <a:t>How do annual members and casual riders use </a:t>
            </a:r>
            <a:r>
              <a:rPr lang="en-GB" dirty="0" err="1"/>
              <a:t>Cyclistic</a:t>
            </a:r>
            <a:r>
              <a:rPr lang="en-GB" dirty="0"/>
              <a:t> bikes          differently?              </a:t>
            </a:r>
          </a:p>
        </p:txBody>
      </p:sp>
    </p:spTree>
    <p:extLst>
      <p:ext uri="{BB962C8B-B14F-4D97-AF65-F5344CB8AC3E}">
        <p14:creationId xmlns:p14="http://schemas.microsoft.com/office/powerpoint/2010/main" val="417572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A67-77C4-E26A-4445-744EB7375F99}"/>
              </a:ext>
            </a:extLst>
          </p:cNvPr>
          <p:cNvSpPr>
            <a:spLocks noGrp="1"/>
          </p:cNvSpPr>
          <p:nvPr>
            <p:ph type="title"/>
          </p:nvPr>
        </p:nvSpPr>
        <p:spPr/>
        <p:txBody>
          <a:bodyPr/>
          <a:lstStyle/>
          <a:p>
            <a:r>
              <a:rPr lang="en-US" b="1" dirty="0">
                <a:solidFill>
                  <a:srgbClr val="0070C0"/>
                </a:solidFill>
              </a:rPr>
              <a:t>Analysis Results: Total </a:t>
            </a:r>
            <a:r>
              <a:rPr lang="en-US" b="1" dirty="0" err="1">
                <a:solidFill>
                  <a:srgbClr val="0070C0"/>
                </a:solidFill>
              </a:rPr>
              <a:t>no.of</a:t>
            </a:r>
            <a:r>
              <a:rPr lang="en-US" b="1" dirty="0">
                <a:solidFill>
                  <a:srgbClr val="0070C0"/>
                </a:solidFill>
              </a:rPr>
              <a:t> rides per day</a:t>
            </a:r>
          </a:p>
        </p:txBody>
      </p:sp>
      <p:pic>
        <p:nvPicPr>
          <p:cNvPr id="5" name="Content Placeholder 4">
            <a:extLst>
              <a:ext uri="{FF2B5EF4-FFF2-40B4-BE49-F238E27FC236}">
                <a16:creationId xmlns:a16="http://schemas.microsoft.com/office/drawing/2014/main" id="{147B1988-4240-87FC-65A7-3327BF524D5F}"/>
              </a:ext>
            </a:extLst>
          </p:cNvPr>
          <p:cNvPicPr>
            <a:picLocks noGrp="1" noChangeAspect="1"/>
          </p:cNvPicPr>
          <p:nvPr>
            <p:ph idx="1"/>
          </p:nvPr>
        </p:nvPicPr>
        <p:blipFill>
          <a:blip r:embed="rId2"/>
          <a:stretch>
            <a:fillRect/>
          </a:stretch>
        </p:blipFill>
        <p:spPr>
          <a:xfrm>
            <a:off x="1443681" y="1564334"/>
            <a:ext cx="9739184" cy="4797980"/>
          </a:xfrm>
        </p:spPr>
      </p:pic>
    </p:spTree>
    <p:extLst>
      <p:ext uri="{BB962C8B-B14F-4D97-AF65-F5344CB8AC3E}">
        <p14:creationId xmlns:p14="http://schemas.microsoft.com/office/powerpoint/2010/main" val="229541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601F51-1A73-126E-1B6D-2337F45D8D2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Total ride length per day(duration in seconds)</a:t>
            </a:r>
          </a:p>
        </p:txBody>
      </p:sp>
      <p:pic>
        <p:nvPicPr>
          <p:cNvPr id="5" name="Content Placeholder 4">
            <a:extLst>
              <a:ext uri="{FF2B5EF4-FFF2-40B4-BE49-F238E27FC236}">
                <a16:creationId xmlns:a16="http://schemas.microsoft.com/office/drawing/2014/main" id="{400EFBA0-AFB2-0479-EEEA-111565710E08}"/>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422348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9A49E86-B72C-F097-69C6-2CC3BBF8CA4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Average ride length per day (duration in sec)</a:t>
            </a:r>
          </a:p>
        </p:txBody>
      </p:sp>
      <p:pic>
        <p:nvPicPr>
          <p:cNvPr id="5" name="Content Placeholder 4">
            <a:extLst>
              <a:ext uri="{FF2B5EF4-FFF2-40B4-BE49-F238E27FC236}">
                <a16:creationId xmlns:a16="http://schemas.microsoft.com/office/drawing/2014/main" id="{75EF5363-099A-FB16-B8C0-2099A315BAC2}"/>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66091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ECA559-FFF5-37DF-C61B-F5127779BF3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Total rides per week</a:t>
            </a:r>
          </a:p>
        </p:txBody>
      </p:sp>
      <p:pic>
        <p:nvPicPr>
          <p:cNvPr id="5" name="Content Placeholder 4">
            <a:extLst>
              <a:ext uri="{FF2B5EF4-FFF2-40B4-BE49-F238E27FC236}">
                <a16:creationId xmlns:a16="http://schemas.microsoft.com/office/drawing/2014/main" id="{51E4A5E6-093B-EDE4-A8AE-396EF0F9D1A1}"/>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171449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2006284-2480-F694-F07B-4B8AFB28AA1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Total ride length per week</a:t>
            </a:r>
          </a:p>
        </p:txBody>
      </p:sp>
      <p:pic>
        <p:nvPicPr>
          <p:cNvPr id="5" name="Content Placeholder 4">
            <a:extLst>
              <a:ext uri="{FF2B5EF4-FFF2-40B4-BE49-F238E27FC236}">
                <a16:creationId xmlns:a16="http://schemas.microsoft.com/office/drawing/2014/main" id="{0A2113CA-2772-64EF-8EDF-557A01DBADF9}"/>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295928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5FAE66D-E52D-A9D7-B2AE-950B73C7E82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Average ride length per week </a:t>
            </a:r>
          </a:p>
        </p:txBody>
      </p:sp>
      <p:pic>
        <p:nvPicPr>
          <p:cNvPr id="5" name="Content Placeholder 4">
            <a:extLst>
              <a:ext uri="{FF2B5EF4-FFF2-40B4-BE49-F238E27FC236}">
                <a16:creationId xmlns:a16="http://schemas.microsoft.com/office/drawing/2014/main" id="{FEFAE6E1-1E62-CBF5-F094-D89D1FD9DED1}"/>
              </a:ext>
            </a:extLst>
          </p:cNvPr>
          <p:cNvPicPr>
            <a:picLocks noGrp="1" noChangeAspect="1"/>
          </p:cNvPicPr>
          <p:nvPr>
            <p:ph idx="1"/>
          </p:nvPr>
        </p:nvPicPr>
        <p:blipFill>
          <a:blip r:embed="rId2"/>
          <a:stretch>
            <a:fillRect/>
          </a:stretch>
        </p:blipFill>
        <p:spPr>
          <a:xfrm>
            <a:off x="4502428" y="984618"/>
            <a:ext cx="7225748" cy="4888764"/>
          </a:xfrm>
          <a:prstGeom prst="rect">
            <a:avLst/>
          </a:prstGeom>
        </p:spPr>
      </p:pic>
    </p:spTree>
    <p:extLst>
      <p:ext uri="{BB962C8B-B14F-4D97-AF65-F5344CB8AC3E}">
        <p14:creationId xmlns:p14="http://schemas.microsoft.com/office/powerpoint/2010/main" val="1394862932"/>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1040</TotalTime>
  <Words>474</Words>
  <Application>Microsoft Macintosh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 2013 - 2022</vt:lpstr>
      <vt:lpstr>Capstone Project</vt:lpstr>
      <vt:lpstr>Introduction </vt:lpstr>
      <vt:lpstr> Business Objective</vt:lpstr>
      <vt:lpstr>Analysis Results: Total no.of rides per day</vt:lpstr>
      <vt:lpstr>Total ride length per day(duration in seconds)</vt:lpstr>
      <vt:lpstr>Average ride length per day (duration in sec)</vt:lpstr>
      <vt:lpstr>Total rides per week</vt:lpstr>
      <vt:lpstr>Total ride length per week</vt:lpstr>
      <vt:lpstr>Average ride length per week </vt:lpstr>
      <vt:lpstr>Total rides per month</vt:lpstr>
      <vt:lpstr>Total ride length per month</vt:lpstr>
      <vt:lpstr>Average ride length per month</vt:lpstr>
      <vt:lpstr>Key Findings (Summary)</vt:lpstr>
      <vt:lpstr>Recommendations</vt:lpstr>
      <vt:lpstr>Things to consider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avs.dev01@gmail.com</dc:creator>
  <cp:lastModifiedBy>avs.dev01@gmail.com</cp:lastModifiedBy>
  <cp:revision>15</cp:revision>
  <dcterms:created xsi:type="dcterms:W3CDTF">2023-01-09T16:50:05Z</dcterms:created>
  <dcterms:modified xsi:type="dcterms:W3CDTF">2023-01-10T14:20:26Z</dcterms:modified>
</cp:coreProperties>
</file>