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dhivya%20naan%20mudh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[dhivya naan mudhalvan.xlsx]Sheet3!PivotTable1</c:name>
    <c:fmtId val="3"/>
  </c:pivotSource>
  <c:chart>
    <c:title/>
    <c:pivotFmts>
      <c:pivotFmt>
        <c:idx val="0"/>
      </c:pivotFmt>
      <c:pivotFmt>
        <c:idx val="1"/>
      </c:pivotFmt>
      <c:pivotFmt>
        <c:idx val="2"/>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Sheet3!$B$3:$B$4</c:f>
              <c:strCache>
                <c:ptCount val="1"/>
                <c:pt idx="0">
                  <c:v>Female</c:v>
                </c:pt>
              </c:strCache>
            </c:strRef>
          </c:tx>
          <c:cat>
            <c:strRef>
              <c:f>Sheet3!$A$5:$A$24</c:f>
              <c:strCache>
                <c:ptCount val="19"/>
                <c:pt idx="0">
                  <c:v>PR00147</c:v>
                </c:pt>
                <c:pt idx="1">
                  <c:v>PR00419</c:v>
                </c:pt>
                <c:pt idx="2">
                  <c:v>PR04473</c:v>
                </c:pt>
                <c:pt idx="3">
                  <c:v>PR04601</c:v>
                </c:pt>
                <c:pt idx="4">
                  <c:v>PR04686</c:v>
                </c:pt>
                <c:pt idx="5">
                  <c:v>SQ00144</c:v>
                </c:pt>
                <c:pt idx="6">
                  <c:v>SQ00612</c:v>
                </c:pt>
                <c:pt idx="7">
                  <c:v>SQ00691</c:v>
                </c:pt>
                <c:pt idx="8">
                  <c:v>SQ01854</c:v>
                </c:pt>
                <c:pt idx="9">
                  <c:v>SQ04598</c:v>
                </c:pt>
                <c:pt idx="10">
                  <c:v>SQ04612</c:v>
                </c:pt>
                <c:pt idx="11">
                  <c:v>TN00214</c:v>
                </c:pt>
                <c:pt idx="12">
                  <c:v>TN00464</c:v>
                </c:pt>
                <c:pt idx="13">
                  <c:v>TN01281</c:v>
                </c:pt>
                <c:pt idx="14">
                  <c:v>TN02749</c:v>
                </c:pt>
                <c:pt idx="15">
                  <c:v>VT00578</c:v>
                </c:pt>
                <c:pt idx="16">
                  <c:v>VT01803</c:v>
                </c:pt>
                <c:pt idx="17">
                  <c:v>VT02417</c:v>
                </c:pt>
                <c:pt idx="18">
                  <c:v>VT02539</c:v>
                </c:pt>
              </c:strCache>
            </c:strRef>
          </c:cat>
          <c:val>
            <c:numRef>
              <c:f>Sheet3!$B$5:$B$24</c:f>
              <c:numCache>
                <c:formatCode>General</c:formatCode>
                <c:ptCount val="19"/>
                <c:pt idx="1">
                  <c:v>68980.52</c:v>
                </c:pt>
                <c:pt idx="2">
                  <c:v>69192.850000000006</c:v>
                </c:pt>
                <c:pt idx="4">
                  <c:v>88360.79</c:v>
                </c:pt>
                <c:pt idx="8">
                  <c:v>66017.180000000008</c:v>
                </c:pt>
                <c:pt idx="10">
                  <c:v>85879.23</c:v>
                </c:pt>
                <c:pt idx="11">
                  <c:v>37902.350000000006</c:v>
                </c:pt>
                <c:pt idx="13">
                  <c:v>114425.19</c:v>
                </c:pt>
                <c:pt idx="14">
                  <c:v>57002.02</c:v>
                </c:pt>
                <c:pt idx="15">
                  <c:v>42314.39</c:v>
                </c:pt>
                <c:pt idx="16">
                  <c:v>93128.34</c:v>
                </c:pt>
              </c:numCache>
            </c:numRef>
          </c:val>
        </c:ser>
        <c:ser>
          <c:idx val="1"/>
          <c:order val="1"/>
          <c:tx>
            <c:strRef>
              <c:f>Sheet3!$C$3:$C$4</c:f>
              <c:strCache>
                <c:ptCount val="1"/>
                <c:pt idx="0">
                  <c:v>Male</c:v>
                </c:pt>
              </c:strCache>
            </c:strRef>
          </c:tx>
          <c:cat>
            <c:strRef>
              <c:f>Sheet3!$A$5:$A$24</c:f>
              <c:strCache>
                <c:ptCount val="19"/>
                <c:pt idx="0">
                  <c:v>PR00147</c:v>
                </c:pt>
                <c:pt idx="1">
                  <c:v>PR00419</c:v>
                </c:pt>
                <c:pt idx="2">
                  <c:v>PR04473</c:v>
                </c:pt>
                <c:pt idx="3">
                  <c:v>PR04601</c:v>
                </c:pt>
                <c:pt idx="4">
                  <c:v>PR04686</c:v>
                </c:pt>
                <c:pt idx="5">
                  <c:v>SQ00144</c:v>
                </c:pt>
                <c:pt idx="6">
                  <c:v>SQ00612</c:v>
                </c:pt>
                <c:pt idx="7">
                  <c:v>SQ00691</c:v>
                </c:pt>
                <c:pt idx="8">
                  <c:v>SQ01854</c:v>
                </c:pt>
                <c:pt idx="9">
                  <c:v>SQ04598</c:v>
                </c:pt>
                <c:pt idx="10">
                  <c:v>SQ04612</c:v>
                </c:pt>
                <c:pt idx="11">
                  <c:v>TN00214</c:v>
                </c:pt>
                <c:pt idx="12">
                  <c:v>TN00464</c:v>
                </c:pt>
                <c:pt idx="13">
                  <c:v>TN01281</c:v>
                </c:pt>
                <c:pt idx="14">
                  <c:v>TN02749</c:v>
                </c:pt>
                <c:pt idx="15">
                  <c:v>VT00578</c:v>
                </c:pt>
                <c:pt idx="16">
                  <c:v>VT01803</c:v>
                </c:pt>
                <c:pt idx="17">
                  <c:v>VT02417</c:v>
                </c:pt>
                <c:pt idx="18">
                  <c:v>VT02539</c:v>
                </c:pt>
              </c:strCache>
            </c:strRef>
          </c:cat>
          <c:val>
            <c:numRef>
              <c:f>Sheet3!$C$5:$C$24</c:f>
              <c:numCache>
                <c:formatCode>General</c:formatCode>
                <c:ptCount val="19"/>
                <c:pt idx="0">
                  <c:v>105468.7</c:v>
                </c:pt>
                <c:pt idx="5">
                  <c:v>118976.16</c:v>
                </c:pt>
                <c:pt idx="6">
                  <c:v>74279.009999999995</c:v>
                </c:pt>
                <c:pt idx="7">
                  <c:v>54137.05</c:v>
                </c:pt>
                <c:pt idx="9">
                  <c:v>69913.39</c:v>
                </c:pt>
                <c:pt idx="12">
                  <c:v>52748.63</c:v>
                </c:pt>
                <c:pt idx="17">
                  <c:v>61214.259999999995</c:v>
                </c:pt>
                <c:pt idx="18">
                  <c:v>39969.719999999994</c:v>
                </c:pt>
              </c:numCache>
            </c:numRef>
          </c:val>
        </c:ser>
        <c:ser>
          <c:idx val="2"/>
          <c:order val="2"/>
          <c:tx>
            <c:strRef>
              <c:f>Sheet3!$D$3:$D$4</c:f>
              <c:strCache>
                <c:ptCount val="1"/>
                <c:pt idx="0">
                  <c:v>(blank)</c:v>
                </c:pt>
              </c:strCache>
            </c:strRef>
          </c:tx>
          <c:cat>
            <c:strRef>
              <c:f>Sheet3!$A$5:$A$24</c:f>
              <c:strCache>
                <c:ptCount val="19"/>
                <c:pt idx="0">
                  <c:v>PR00147</c:v>
                </c:pt>
                <c:pt idx="1">
                  <c:v>PR00419</c:v>
                </c:pt>
                <c:pt idx="2">
                  <c:v>PR04473</c:v>
                </c:pt>
                <c:pt idx="3">
                  <c:v>PR04601</c:v>
                </c:pt>
                <c:pt idx="4">
                  <c:v>PR04686</c:v>
                </c:pt>
                <c:pt idx="5">
                  <c:v>SQ00144</c:v>
                </c:pt>
                <c:pt idx="6">
                  <c:v>SQ00612</c:v>
                </c:pt>
                <c:pt idx="7">
                  <c:v>SQ00691</c:v>
                </c:pt>
                <c:pt idx="8">
                  <c:v>SQ01854</c:v>
                </c:pt>
                <c:pt idx="9">
                  <c:v>SQ04598</c:v>
                </c:pt>
                <c:pt idx="10">
                  <c:v>SQ04612</c:v>
                </c:pt>
                <c:pt idx="11">
                  <c:v>TN00214</c:v>
                </c:pt>
                <c:pt idx="12">
                  <c:v>TN00464</c:v>
                </c:pt>
                <c:pt idx="13">
                  <c:v>TN01281</c:v>
                </c:pt>
                <c:pt idx="14">
                  <c:v>TN02749</c:v>
                </c:pt>
                <c:pt idx="15">
                  <c:v>VT00578</c:v>
                </c:pt>
                <c:pt idx="16">
                  <c:v>VT01803</c:v>
                </c:pt>
                <c:pt idx="17">
                  <c:v>VT02417</c:v>
                </c:pt>
                <c:pt idx="18">
                  <c:v>VT02539</c:v>
                </c:pt>
              </c:strCache>
            </c:strRef>
          </c:cat>
          <c:val>
            <c:numRef>
              <c:f>Sheet3!$D$5:$D$24</c:f>
              <c:numCache>
                <c:formatCode>General</c:formatCode>
                <c:ptCount val="19"/>
                <c:pt idx="3">
                  <c:v>104802.63</c:v>
                </c:pt>
              </c:numCache>
            </c:numRef>
          </c:val>
        </c:ser>
        <c:firstSliceAng val="0"/>
      </c:pieChart>
    </c:plotArea>
    <c:legend>
      <c:legendPos val="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chart" Target="../charts/chart1.xml"/><Relationship Id="rId4" Type="http://schemas.openxmlformats.org/officeDocument/2006/relationships/package" Target="../embeddings/Microsoft_Office_Excel_Worksheet1.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Dhivya</a:t>
            </a:r>
            <a:r>
              <a:rPr lang="en-US" sz="2400" dirty="0" smtClean="0"/>
              <a:t> </a:t>
            </a:r>
            <a:r>
              <a:rPr lang="en-US" sz="2400" dirty="0" err="1" smtClean="0"/>
              <a:t>Dhashini</a:t>
            </a:r>
            <a:r>
              <a:rPr lang="en-US" sz="2400" dirty="0" smtClean="0"/>
              <a:t> S</a:t>
            </a:r>
            <a:endParaRPr lang="en-US" sz="2400" dirty="0"/>
          </a:p>
          <a:p>
            <a:r>
              <a:rPr lang="en-US" sz="2400" dirty="0"/>
              <a:t>REGISTER NO</a:t>
            </a:r>
            <a:r>
              <a:rPr lang="en-US" sz="2400" dirty="0" smtClean="0"/>
              <a:t>: 2213391042015, 41F9478AA3196398BBFF1DFD2C3D</a:t>
            </a:r>
            <a:endParaRPr lang="en-US" sz="2400" dirty="0"/>
          </a:p>
          <a:p>
            <a:r>
              <a:rPr lang="en-US" sz="2400" dirty="0"/>
              <a:t>DEPARTMENT</a:t>
            </a:r>
            <a:r>
              <a:rPr lang="en-US" sz="2400" dirty="0" smtClean="0"/>
              <a:t>: Bachelor of commerce(corporate </a:t>
            </a:r>
            <a:r>
              <a:rPr lang="en-US" sz="2400" dirty="0" err="1" smtClean="0"/>
              <a:t>secretaryship</a:t>
            </a:r>
            <a:r>
              <a:rPr lang="en-US" sz="2400" dirty="0" smtClean="0"/>
              <a:t>)</a:t>
            </a:r>
            <a:endParaRPr lang="en-US" sz="2400" dirty="0"/>
          </a:p>
          <a:p>
            <a:r>
              <a:rPr lang="en-US" sz="2400" dirty="0" smtClean="0"/>
              <a:t>COLLEGE: Queen </a:t>
            </a:r>
            <a:r>
              <a:rPr lang="en-US" sz="2400" dirty="0" err="1" smtClean="0"/>
              <a:t>Marys</a:t>
            </a:r>
            <a:r>
              <a:rPr lang="en-US" sz="2400" dirty="0" smtClean="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073" name="Rectangle 1"/>
          <p:cNvSpPr>
            <a:spLocks noChangeArrowheads="1"/>
          </p:cNvSpPr>
          <p:nvPr/>
        </p:nvSpPr>
        <p:spPr bwMode="auto">
          <a:xfrm>
            <a:off x="990600" y="1295400"/>
            <a:ext cx="8763000" cy="57708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tabLst/>
            </a:pPr>
            <a:endParaRPr kumimoji="0" lang="en-US" sz="1300" b="1" i="0" u="none" strike="noStrike" cap="none" normalizeH="0" baseline="0" dirty="0" smtClean="0">
              <a:ln>
                <a:noFill/>
              </a:ln>
              <a:solidFill>
                <a:schemeClr val="tx1"/>
              </a:solidFill>
              <a:effectLst/>
              <a:latin typeface="Bahnschrift" pitchFamily="34" charset="0"/>
              <a:cs typeface="Arial"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LcParenR"/>
              <a:tabLst/>
            </a:pPr>
            <a:r>
              <a:rPr kumimoji="0" lang="en-US" b="1" i="0" u="none" strike="noStrike" cap="none" normalizeH="0" baseline="0" dirty="0" smtClean="0">
                <a:ln>
                  <a:noFill/>
                </a:ln>
                <a:solidFill>
                  <a:schemeClr val="tx1"/>
                </a:solidFill>
                <a:effectLst/>
                <a:latin typeface="Bahnschrift" pitchFamily="34" charset="0"/>
                <a:cs typeface="Arial" pitchFamily="34" charset="0"/>
              </a:rPr>
              <a:t>Categorical Variables</a:t>
            </a:r>
            <a:r>
              <a:rPr kumimoji="0" lang="en-US" sz="1800" i="0" u="none" strike="noStrike" cap="none" normalizeH="0" baseline="0" dirty="0" smtClean="0">
                <a:ln>
                  <a:noFill/>
                </a:ln>
                <a:solidFill>
                  <a:schemeClr val="tx1"/>
                </a:solidFill>
                <a:effectLst/>
                <a:latin typeface="Bahnschrift" pitchFamily="34" charset="0"/>
                <a:cs typeface="Arial" pitchFamily="34" charset="0"/>
              </a:rPr>
              <a:t>: Identify and create categorical variables such as gender (</a:t>
            </a:r>
            <a:r>
              <a:rPr kumimoji="0" lang="en-US" sz="1000" i="0" u="none" strike="noStrike" cap="none" normalizeH="0" baseline="0" dirty="0" smtClean="0">
                <a:ln>
                  <a:noFill/>
                </a:ln>
                <a:solidFill>
                  <a:schemeClr val="tx1"/>
                </a:solidFill>
                <a:effectLst/>
                <a:latin typeface="Bahnschrift" pitchFamily="34" charset="0"/>
                <a:cs typeface="Arial" pitchFamily="34" charset="0"/>
              </a:rPr>
              <a:t>Female</a:t>
            </a:r>
            <a:r>
              <a:rPr kumimoji="0" lang="en-US" sz="1100" i="0" u="none" strike="noStrike" cap="none" normalizeH="0" baseline="0" dirty="0" smtClean="0">
                <a:ln>
                  <a:noFill/>
                </a:ln>
                <a:solidFill>
                  <a:schemeClr val="tx1"/>
                </a:solidFill>
                <a:effectLst/>
                <a:latin typeface="Bahnschrift" pitchFamily="34" charset="0"/>
                <a:cs typeface="Arial" pitchFamily="34" charset="0"/>
              </a:rPr>
              <a:t>, </a:t>
            </a:r>
            <a:r>
              <a:rPr kumimoji="0" lang="en-US" sz="1000" i="0" u="none" strike="noStrike" cap="none" normalizeH="0" baseline="0" dirty="0" smtClean="0">
                <a:ln>
                  <a:noFill/>
                </a:ln>
                <a:solidFill>
                  <a:schemeClr val="tx1"/>
                </a:solidFill>
                <a:effectLst/>
                <a:latin typeface="Bahnschrift" pitchFamily="34" charset="0"/>
                <a:cs typeface="Arial" pitchFamily="34" charset="0"/>
              </a:rPr>
              <a:t>Male</a:t>
            </a:r>
            <a:r>
              <a:rPr kumimoji="0" lang="en-US" sz="1100" i="0" u="none" strike="noStrike" cap="none" normalizeH="0" baseline="0" dirty="0" smtClean="0">
                <a:ln>
                  <a:noFill/>
                </a:ln>
                <a:solidFill>
                  <a:schemeClr val="tx1"/>
                </a:solidFill>
                <a:effectLst/>
                <a:latin typeface="Bahnschrift" pitchFamily="34" charset="0"/>
                <a:cs typeface="Arial" pitchFamily="34" charset="0"/>
              </a:rPr>
              <a:t>, and </a:t>
            </a:r>
            <a:r>
              <a:rPr kumimoji="0" lang="en-US" sz="1000" i="0" u="none" strike="noStrike" cap="none" normalizeH="0" baseline="0" dirty="0" smtClean="0">
                <a:ln>
                  <a:noFill/>
                </a:ln>
                <a:solidFill>
                  <a:schemeClr val="tx1"/>
                </a:solidFill>
                <a:effectLst/>
                <a:latin typeface="Bahnschrift" pitchFamily="34" charset="0"/>
                <a:cs typeface="Arial" pitchFamily="34" charset="0"/>
              </a:rPr>
              <a:t>Blank</a:t>
            </a:r>
            <a:r>
              <a:rPr kumimoji="0" lang="en-US" sz="1100" i="0" u="none" strike="noStrike" cap="none" normalizeH="0" baseline="0" dirty="0" smtClean="0">
                <a:ln>
                  <a:noFill/>
                </a:ln>
                <a:solidFill>
                  <a:schemeClr val="tx1"/>
                </a:solidFill>
                <a:effectLst/>
                <a:latin typeface="Bahnschrift" pitchFamily="34" charset="0"/>
                <a:cs typeface="Arial" pitchFamily="34" charset="0"/>
              </a:rPr>
              <a:t>).</a:t>
            </a:r>
            <a:endParaRPr kumimoji="0" lang="en-US" sz="1800" i="0" u="none" strike="noStrike" cap="none" normalizeH="0" baseline="0" dirty="0" smtClean="0">
              <a:ln>
                <a:noFill/>
              </a:ln>
              <a:solidFill>
                <a:schemeClr val="tx1"/>
              </a:solidFill>
              <a:effectLst/>
              <a:latin typeface="Bahnschrift"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sz="1800" b="1" i="0" u="none" strike="noStrike" cap="none" normalizeH="0" baseline="0" dirty="0" smtClean="0">
                <a:ln>
                  <a:noFill/>
                </a:ln>
                <a:solidFill>
                  <a:schemeClr val="tx1"/>
                </a:solidFill>
                <a:effectLst/>
                <a:latin typeface="Bahnschrift" pitchFamily="34" charset="0"/>
                <a:cs typeface="Arial" pitchFamily="34" charset="0"/>
              </a:rPr>
              <a:t>Normalization</a:t>
            </a:r>
            <a:r>
              <a:rPr kumimoji="0" lang="en-US" sz="1800" b="0" i="0" u="none" strike="noStrike" cap="none" normalizeH="0" baseline="0" dirty="0" smtClean="0">
                <a:ln>
                  <a:noFill/>
                </a:ln>
                <a:solidFill>
                  <a:schemeClr val="tx1"/>
                </a:solidFill>
                <a:effectLst/>
                <a:latin typeface="Bahnschrift" pitchFamily="34" charset="0"/>
                <a:cs typeface="Arial" pitchFamily="34" charset="0"/>
              </a:rPr>
              <a:t>: Normalize salary data if the range of values is vast, ensuring that one feature doesn't dominate others.</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sz="1800" b="1" i="0" u="none" strike="noStrike" cap="none" normalizeH="0" baseline="0" dirty="0" smtClean="0">
                <a:ln>
                  <a:noFill/>
                </a:ln>
                <a:solidFill>
                  <a:schemeClr val="tx1"/>
                </a:solidFill>
                <a:effectLst/>
                <a:latin typeface="Bahnschrift" pitchFamily="34" charset="0"/>
                <a:cs typeface="Arial" pitchFamily="34" charset="0"/>
              </a:rPr>
              <a:t>Handling Missing Data</a:t>
            </a:r>
            <a:r>
              <a:rPr kumimoji="0" lang="en-US" sz="1800" b="0" i="0" u="none" strike="noStrike" cap="none" normalizeH="0" baseline="0" dirty="0" smtClean="0">
                <a:ln>
                  <a:noFill/>
                </a:ln>
                <a:solidFill>
                  <a:schemeClr val="tx1"/>
                </a:solidFill>
                <a:effectLst/>
                <a:latin typeface="Bahnschrift" pitchFamily="34" charset="0"/>
                <a:cs typeface="Arial" pitchFamily="34" charset="0"/>
              </a:rPr>
              <a:t>: Decide on how to handle the </a:t>
            </a:r>
            <a:r>
              <a:rPr kumimoji="0" lang="en-US" sz="1000" b="0" i="0" u="none" strike="noStrike" cap="none" normalizeH="0" baseline="0" dirty="0" smtClean="0">
                <a:ln>
                  <a:noFill/>
                </a:ln>
                <a:solidFill>
                  <a:schemeClr val="tx1"/>
                </a:solidFill>
                <a:effectLst/>
                <a:latin typeface="Bahnschrift" pitchFamily="34" charset="0"/>
                <a:cs typeface="Arial" pitchFamily="34" charset="0"/>
              </a:rPr>
              <a:t>Blank</a:t>
            </a:r>
            <a:r>
              <a:rPr kumimoji="0" lang="en-US" sz="1100" b="0" i="0" u="none" strike="noStrike" cap="none" normalizeH="0" baseline="0" dirty="0" smtClean="0">
                <a:ln>
                  <a:noFill/>
                </a:ln>
                <a:solidFill>
                  <a:schemeClr val="tx1"/>
                </a:solidFill>
                <a:effectLst/>
                <a:latin typeface="Bahnschrift" pitchFamily="34" charset="0"/>
                <a:cs typeface="Arial" pitchFamily="34" charset="0"/>
              </a:rPr>
              <a:t> values in the gender column. This could involve imputing missing values based on similar data points, assigning a separate category, or using it as is for analysis.</a:t>
            </a:r>
            <a:endParaRPr kumimoji="0" lang="en-US" sz="1800" b="0" i="0" u="none" strike="noStrike" cap="none" normalizeH="0" baseline="0" dirty="0" smtClean="0">
              <a:ln>
                <a:noFill/>
              </a:ln>
              <a:solidFill>
                <a:schemeClr val="tx1"/>
              </a:solidFill>
              <a:effectLst/>
              <a:latin typeface="Bahnschrift"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endParaRPr kumimoji="0" lang="en-US" sz="1300" b="1" i="0" u="none" strike="noStrike" cap="none" normalizeH="0" baseline="0" dirty="0" smtClean="0">
              <a:ln>
                <a:noFill/>
              </a:ln>
              <a:solidFill>
                <a:schemeClr val="tx1"/>
              </a:solidFill>
              <a:effectLst/>
              <a:latin typeface="Bahnschrift"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sz="1300" b="1" i="0" u="none" strike="noStrike" cap="none" normalizeH="0" baseline="0" dirty="0" smtClean="0">
                <a:ln>
                  <a:noFill/>
                </a:ln>
                <a:solidFill>
                  <a:schemeClr val="tx1"/>
                </a:solidFill>
                <a:effectLst/>
                <a:latin typeface="Bahnschrift" pitchFamily="34" charset="0"/>
                <a:cs typeface="Arial" pitchFamily="34" charset="0"/>
              </a:rPr>
              <a:t>2. Exploratory Data Analysis (EDA):</a:t>
            </a:r>
          </a:p>
          <a:p>
            <a:pPr marL="228600" marR="0" lvl="0" indent="-228600" algn="l" defTabSz="914400" rtl="0" eaLnBrk="0" fontAlgn="base" latinLnBrk="0" hangingPunct="0">
              <a:lnSpc>
                <a:spcPct val="100000"/>
              </a:lnSpc>
              <a:spcBef>
                <a:spcPct val="0"/>
              </a:spcBef>
              <a:spcAft>
                <a:spcPct val="0"/>
              </a:spcAft>
              <a:buClrTx/>
              <a:buSzTx/>
              <a:buFont typeface="+mj-lt"/>
              <a:buAutoNum type="alphaLcParenR"/>
              <a:tabLst/>
            </a:pPr>
            <a:r>
              <a:rPr kumimoji="0" lang="en-US" b="1" i="0" u="none" strike="noStrike" cap="none" normalizeH="0" baseline="0" dirty="0" smtClean="0">
                <a:ln>
                  <a:noFill/>
                </a:ln>
                <a:solidFill>
                  <a:schemeClr val="tx1"/>
                </a:solidFill>
                <a:effectLst/>
                <a:latin typeface="Bahnschrift" pitchFamily="34" charset="0"/>
                <a:cs typeface="Arial" pitchFamily="34" charset="0"/>
              </a:rPr>
              <a:t>Summary Statistics: </a:t>
            </a:r>
            <a:r>
              <a:rPr kumimoji="0" lang="en-US" sz="1800" b="0" i="0" u="none" strike="noStrike" cap="none" normalizeH="0" baseline="0" dirty="0" smtClean="0">
                <a:ln>
                  <a:noFill/>
                </a:ln>
                <a:solidFill>
                  <a:schemeClr val="tx1"/>
                </a:solidFill>
                <a:effectLst/>
                <a:latin typeface="Bahnschrift" pitchFamily="34" charset="0"/>
                <a:cs typeface="Arial" pitchFamily="34" charset="0"/>
              </a:rPr>
              <a:t>Compute mean, median, standard deviation, and other statistical measures for salaries across different categories.</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sz="1800" b="1" i="0" u="none" strike="noStrike" cap="none" normalizeH="0" baseline="0" dirty="0" smtClean="0">
                <a:ln>
                  <a:noFill/>
                </a:ln>
                <a:solidFill>
                  <a:schemeClr val="tx1"/>
                </a:solidFill>
                <a:effectLst/>
                <a:latin typeface="Bahnschrift" pitchFamily="34" charset="0"/>
                <a:cs typeface="Arial" pitchFamily="34" charset="0"/>
              </a:rPr>
              <a:t>Visual Analysis</a:t>
            </a:r>
            <a:r>
              <a:rPr kumimoji="0" lang="en-US" sz="1800" b="0" i="0" u="none" strike="noStrike" cap="none" normalizeH="0" baseline="0" dirty="0" smtClean="0">
                <a:ln>
                  <a:noFill/>
                </a:ln>
                <a:solidFill>
                  <a:schemeClr val="tx1"/>
                </a:solidFill>
                <a:effectLst/>
                <a:latin typeface="Bahnschrift" pitchFamily="34" charset="0"/>
                <a:cs typeface="Arial" pitchFamily="34" charset="0"/>
              </a:rPr>
              <a:t>: Use visual tools such as histograms, box plots, or bar charts to visualize salary distributions across genders and identify outliers.</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sz="1800" b="1" i="0" u="none" strike="noStrike" cap="none" normalizeH="0" baseline="0" dirty="0" smtClean="0">
                <a:ln>
                  <a:noFill/>
                </a:ln>
                <a:solidFill>
                  <a:schemeClr val="tx1"/>
                </a:solidFill>
                <a:effectLst/>
                <a:latin typeface="Bahnschrift" pitchFamily="34" charset="0"/>
                <a:cs typeface="Arial" pitchFamily="34" charset="0"/>
              </a:rPr>
              <a:t>Correlation Analysis</a:t>
            </a:r>
            <a:r>
              <a:rPr kumimoji="0" lang="en-US" sz="1800" b="0" i="0" u="none" strike="noStrike" cap="none" normalizeH="0" baseline="0" dirty="0" smtClean="0">
                <a:ln>
                  <a:noFill/>
                </a:ln>
                <a:solidFill>
                  <a:schemeClr val="tx1"/>
                </a:solidFill>
                <a:effectLst/>
                <a:latin typeface="Bahnschrift" pitchFamily="34" charset="0"/>
                <a:cs typeface="Arial" pitchFamily="34" charset="0"/>
              </a:rPr>
              <a:t>: Analyze correlations between different categories or identifiers (e.g., project codes) and salary to see if any strong relationships exist.</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endParaRPr kumimoji="0" lang="en-US" sz="1300" b="1" i="0" u="none" strike="noStrike" cap="none" normalizeH="0" baseline="0" dirty="0" smtClean="0">
              <a:ln>
                <a:noFill/>
              </a:ln>
              <a:solidFill>
                <a:schemeClr val="tx1"/>
              </a:solidFill>
              <a:effectLst/>
              <a:latin typeface="Bahnschrift"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r>
              <a:rPr kumimoji="0" lang="en-US" b="1" i="0" u="none" strike="noStrike" cap="none" normalizeH="0" baseline="0" dirty="0" smtClean="0">
                <a:ln>
                  <a:noFill/>
                </a:ln>
                <a:solidFill>
                  <a:schemeClr val="tx1"/>
                </a:solidFill>
                <a:effectLst/>
                <a:latin typeface="Bahnschrift" pitchFamily="34" charset="0"/>
                <a:cs typeface="Arial" pitchFamily="34" charset="0"/>
              </a:rPr>
              <a:t>3. Feature Engineering</a:t>
            </a:r>
            <a:r>
              <a:rPr kumimoji="0" lang="en-US" sz="1300" b="1" i="0" u="none" strike="noStrike" cap="none" normalizeH="0" baseline="0" dirty="0" smtClean="0">
                <a:ln>
                  <a:noFill/>
                </a:ln>
                <a:solidFill>
                  <a:schemeClr val="tx1"/>
                </a:solidFill>
                <a:effectLst/>
                <a:latin typeface="Bahnschrift" pitchFamily="34" charset="0"/>
                <a:cs typeface="Arial" pitchFamily="34" charset="0"/>
              </a:rPr>
              <a:t>:</a:t>
            </a:r>
          </a:p>
          <a:p>
            <a:pPr marL="228600" marR="0" lvl="0" indent="-228600" algn="l" defTabSz="914400" rtl="0" eaLnBrk="0" fontAlgn="base" latinLnBrk="0" hangingPunct="0">
              <a:lnSpc>
                <a:spcPct val="100000"/>
              </a:lnSpc>
              <a:spcBef>
                <a:spcPct val="0"/>
              </a:spcBef>
              <a:spcAft>
                <a:spcPct val="0"/>
              </a:spcAft>
              <a:buClrTx/>
              <a:buSzTx/>
              <a:buFont typeface="+mj-lt"/>
              <a:buAutoNum type="alphaLcParenR"/>
              <a:tabLst/>
            </a:pPr>
            <a:r>
              <a:rPr kumimoji="0" lang="en-US" sz="1100" b="1" i="0" u="none" strike="noStrike" cap="none" normalizeH="0" baseline="0" dirty="0" smtClean="0">
                <a:ln>
                  <a:noFill/>
                </a:ln>
                <a:solidFill>
                  <a:schemeClr val="tx1"/>
                </a:solidFill>
                <a:effectLst/>
                <a:latin typeface="Bahnschrift" pitchFamily="34" charset="0"/>
                <a:cs typeface="Arial" pitchFamily="34" charset="0"/>
              </a:rPr>
              <a:t>Create New Features</a:t>
            </a:r>
            <a:r>
              <a:rPr kumimoji="0" lang="en-US" sz="1800" b="0" i="0" u="none" strike="noStrike" cap="none" normalizeH="0" baseline="0" dirty="0" smtClean="0">
                <a:ln>
                  <a:noFill/>
                </a:ln>
                <a:solidFill>
                  <a:schemeClr val="tx1"/>
                </a:solidFill>
                <a:effectLst/>
                <a:latin typeface="Bahnschrift" pitchFamily="34" charset="0"/>
                <a:cs typeface="Arial" pitchFamily="34" charset="0"/>
              </a:rPr>
              <a:t>: Based on initial findings, create new features that might help improve model performance. For example, categorize projects into high, medium, and low pay based on the salary data</a:t>
            </a:r>
          </a:p>
          <a:p>
            <a:pPr marL="342900" marR="0" lvl="0" indent="-342900" algn="l" defTabSz="914400" rtl="0" eaLnBrk="0" fontAlgn="base" latinLnBrk="0" hangingPunct="0">
              <a:lnSpc>
                <a:spcPct val="100000"/>
              </a:lnSpc>
              <a:spcBef>
                <a:spcPct val="0"/>
              </a:spcBef>
              <a:spcAft>
                <a:spcPct val="0"/>
              </a:spcAft>
              <a:buClrTx/>
              <a:buSzTx/>
              <a:buFont typeface="+mj-lt"/>
              <a:buAutoNum type="alphaLcParenR"/>
              <a:tabLst/>
            </a:pPr>
            <a:endParaRPr kumimoji="0" lang="en-US" sz="1800" b="0" i="0" u="none" strike="noStrike" cap="none" normalizeH="0" baseline="0" dirty="0" smtClean="0">
              <a:ln>
                <a:noFill/>
              </a:ln>
              <a:solidFill>
                <a:schemeClr val="tx1"/>
              </a:solidFill>
              <a:effectLst/>
              <a:latin typeface="Bahnschrift"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26" name="Object 2"/>
          <p:cNvGraphicFramePr>
            <a:graphicFrameLocks noChangeAspect="1"/>
          </p:cNvGraphicFramePr>
          <p:nvPr/>
        </p:nvGraphicFramePr>
        <p:xfrm>
          <a:off x="990600" y="1676400"/>
          <a:ext cx="4270375" cy="4035425"/>
        </p:xfrm>
        <a:graphic>
          <a:graphicData uri="http://schemas.openxmlformats.org/presentationml/2006/ole">
            <p:oleObj spid="_x0000_s1026" name="Worksheet" r:id="rId4" imgW="4270142" imgH="4035618" progId="Excel.Sheet.12">
              <p:embed/>
            </p:oleObj>
          </a:graphicData>
        </a:graphic>
      </p:graphicFrame>
      <p:graphicFrame>
        <p:nvGraphicFramePr>
          <p:cNvPr id="10" name="Chart 9"/>
          <p:cNvGraphicFramePr/>
          <p:nvPr/>
        </p:nvGraphicFramePr>
        <p:xfrm>
          <a:off x="5715000" y="2057400"/>
          <a:ext cx="37338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981200" y="1219200"/>
            <a:ext cx="7162800" cy="5262979"/>
          </a:xfrm>
          <a:prstGeom prst="rect">
            <a:avLst/>
          </a:prstGeom>
        </p:spPr>
        <p:txBody>
          <a:bodyPr wrap="square">
            <a:spAutoFit/>
          </a:bodyPr>
          <a:lstStyle/>
          <a:p>
            <a:r>
              <a:rPr lang="en-US" sz="2800" dirty="0" smtClean="0">
                <a:solidFill>
                  <a:srgbClr val="002060"/>
                </a:solidFill>
                <a:latin typeface="Forte" pitchFamily="66" charset="0"/>
              </a:rPr>
              <a:t>This dataset shows that there is a considerable amount of salary allocated across various projects, with some projects showing significant gender dominance in salary allocation. To gain deeper insights, it would be helpful to investigate the roles associated with these salaries, the nature of the projects, and any external factors influencing salary distribution. Analyzing these elements can guide strategic decisions regarding project management, gender parity, and salary allocation policies.</a:t>
            </a:r>
            <a:endParaRPr lang="en-US" sz="2800" dirty="0">
              <a:solidFill>
                <a:srgbClr val="002060"/>
              </a:solidFill>
              <a:latin typeface="Forte" pitchFamily="66"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ln>
                  <a:solidFill>
                    <a:srgbClr val="00B0F0"/>
                  </a:solidFill>
                </a:ln>
                <a:solidFill>
                  <a:schemeClr val="tx2">
                    <a:lumMod val="50000"/>
                  </a:schemeClr>
                </a:solidFill>
                <a:effectLst>
                  <a:glow rad="139700">
                    <a:schemeClr val="accent5">
                      <a:satMod val="175000"/>
                      <a:alpha val="40000"/>
                    </a:schemeClr>
                  </a:glow>
                  <a:outerShdw blurRad="50800" dist="38100" dir="10800000" algn="r" rotWithShape="0">
                    <a:prstClr val="black">
                      <a:alpha val="40000"/>
                    </a:prst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Employee </a:t>
            </a:r>
            <a:r>
              <a:rPr lang="en-US" sz="4400" b="1" dirty="0" smtClean="0">
                <a:ln>
                  <a:solidFill>
                    <a:srgbClr val="00B0F0"/>
                  </a:solidFill>
                </a:ln>
                <a:solidFill>
                  <a:schemeClr val="tx2">
                    <a:lumMod val="50000"/>
                  </a:schemeClr>
                </a:solidFill>
                <a:effectLst>
                  <a:glow rad="139700">
                    <a:schemeClr val="accent5">
                      <a:satMod val="175000"/>
                      <a:alpha val="40000"/>
                    </a:schemeClr>
                  </a:glow>
                  <a:outerShdw blurRad="50800" dist="38100" dir="10800000" algn="r" rotWithShape="0">
                    <a:prstClr val="black">
                      <a:alpha val="40000"/>
                    </a:prst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Salary </a:t>
            </a:r>
            <a:r>
              <a:rPr lang="en-US" sz="4400" b="1" dirty="0">
                <a:ln>
                  <a:solidFill>
                    <a:srgbClr val="00B0F0"/>
                  </a:solidFill>
                </a:ln>
                <a:solidFill>
                  <a:schemeClr val="tx2">
                    <a:lumMod val="50000"/>
                  </a:schemeClr>
                </a:solidFill>
                <a:effectLst>
                  <a:glow rad="139700">
                    <a:schemeClr val="accent5">
                      <a:satMod val="175000"/>
                      <a:alpha val="40000"/>
                    </a:schemeClr>
                  </a:glow>
                  <a:outerShdw blurRad="50800" dist="38100" dir="10800000" algn="r" rotWithShape="0">
                    <a:prstClr val="black">
                      <a:alpha val="40000"/>
                    </a:prst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Analysis using Excel</a:t>
            </a:r>
            <a:endParaRPr lang="en-IN" sz="2800" dirty="0">
              <a:ln>
                <a:solidFill>
                  <a:srgbClr val="00B0F0"/>
                </a:solidFill>
              </a:ln>
              <a:solidFill>
                <a:schemeClr val="tx2">
                  <a:lumMod val="50000"/>
                </a:schemeClr>
              </a:solidFill>
              <a:effectLst>
                <a:glow rad="139700">
                  <a:schemeClr val="accent5">
                    <a:satMod val="175000"/>
                    <a:alpha val="40000"/>
                  </a:schemeClr>
                </a:glow>
                <a:outerShdw blurRad="50800" dist="38100" dir="10800000" algn="r" rotWithShape="0">
                  <a:prstClr val="black">
                    <a:alpha val="40000"/>
                  </a:prst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600200" y="1524000"/>
            <a:ext cx="6172200" cy="4524315"/>
          </a:xfrm>
          <a:prstGeom prst="rect">
            <a:avLst/>
          </a:prstGeom>
        </p:spPr>
        <p:txBody>
          <a:bodyPr wrap="square">
            <a:spAutoFit/>
          </a:bodyPr>
          <a:lstStyle/>
          <a:p>
            <a:pPr>
              <a:buFont typeface="Wingdings" pitchFamily="2" charset="2"/>
              <a:buChar char="Ø"/>
            </a:pPr>
            <a:r>
              <a:rPr lang="en-US" sz="2400" b="1" u="sng" dirty="0" smtClean="0">
                <a:solidFill>
                  <a:schemeClr val="accent1"/>
                </a:solidFill>
                <a:latin typeface="Baskerville Old Face" pitchFamily="18" charset="0"/>
              </a:rPr>
              <a:t>Objective:</a:t>
            </a:r>
            <a:r>
              <a:rPr lang="en-US" sz="2400" dirty="0" smtClean="0">
                <a:latin typeface="Baskerville Old Face" pitchFamily="18" charset="0"/>
              </a:rPr>
              <a:t> To analyze the salary distribution across different gender categories within the organization.</a:t>
            </a:r>
          </a:p>
          <a:p>
            <a:pPr>
              <a:buFont typeface="Wingdings" pitchFamily="2" charset="2"/>
              <a:buChar char="Ø"/>
            </a:pPr>
            <a:r>
              <a:rPr lang="en-US" sz="2400" dirty="0" smtClean="0">
                <a:latin typeface="Baskerville Old Face" pitchFamily="18" charset="0"/>
              </a:rPr>
              <a:t> The analysis aims to identify disparities in salary distribution among Female, Male, and unspecified (Blank) categories, and to provide insights into how these disparities could be addressed. </a:t>
            </a:r>
          </a:p>
          <a:p>
            <a:pPr>
              <a:buFont typeface="Wingdings" pitchFamily="2" charset="2"/>
              <a:buChar char="Ø"/>
            </a:pPr>
            <a:r>
              <a:rPr lang="en-US" sz="2400" dirty="0" smtClean="0">
                <a:latin typeface="Baskerville Old Face" pitchFamily="18" charset="0"/>
              </a:rPr>
              <a:t>Additionally, this project will seek to understand the overall salary allocation and identify any patterns or trends in salary distribution among different project identifiers</a:t>
            </a:r>
            <a:endParaRPr lang="en-US" sz="2400" dirty="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295400" y="1859340"/>
            <a:ext cx="7848600" cy="4524315"/>
          </a:xfrm>
          <a:prstGeom prst="rect">
            <a:avLst/>
          </a:prstGeom>
        </p:spPr>
        <p:txBody>
          <a:bodyPr wrap="square">
            <a:spAutoFit/>
          </a:bodyPr>
          <a:lstStyle/>
          <a:p>
            <a:r>
              <a:rPr lang="en-US" sz="2400" dirty="0" smtClean="0">
                <a:latin typeface="Bell MT" pitchFamily="18" charset="0"/>
              </a:rPr>
              <a:t>The aim is to identify potential disparities in salary allocation based on gender and to understand the overall salary distribution across various projects or identifiers.</a:t>
            </a:r>
          </a:p>
          <a:p>
            <a:endParaRPr lang="en-US" sz="2400" dirty="0" smtClean="0">
              <a:latin typeface="Bell MT" pitchFamily="18" charset="0"/>
            </a:endParaRPr>
          </a:p>
          <a:p>
            <a:r>
              <a:rPr lang="en-US" sz="2400" b="1" u="sng" dirty="0" smtClean="0">
                <a:solidFill>
                  <a:schemeClr val="accent1"/>
                </a:solidFill>
                <a:latin typeface="Bell MT" pitchFamily="18" charset="0"/>
              </a:rPr>
              <a:t>Data Summary:</a:t>
            </a:r>
          </a:p>
          <a:p>
            <a:pPr>
              <a:buFont typeface="Wingdings" pitchFamily="2" charset="2"/>
              <a:buChar char="v"/>
            </a:pPr>
            <a:r>
              <a:rPr lang="en-US" sz="2400" dirty="0" smtClean="0">
                <a:latin typeface="Bell MT" pitchFamily="18" charset="0"/>
              </a:rPr>
              <a:t>The data consists of salary information categorized into three groups: Female, Male, and Blank (unspecified gender).</a:t>
            </a:r>
          </a:p>
          <a:p>
            <a:pPr>
              <a:buFont typeface="Wingdings" pitchFamily="2" charset="2"/>
              <a:buChar char="v"/>
            </a:pPr>
            <a:r>
              <a:rPr lang="en-US" sz="2400" dirty="0" smtClean="0">
                <a:latin typeface="Bell MT" pitchFamily="18" charset="0"/>
              </a:rPr>
              <a:t>Each row represents a unique identifier (e.g., PR00147, SQ00144, etc.), which likely corresponds to individuals or specific projects.</a:t>
            </a:r>
          </a:p>
          <a:p>
            <a:pPr>
              <a:buFont typeface="Wingdings" pitchFamily="2" charset="2"/>
              <a:buChar char="v"/>
            </a:pPr>
            <a:r>
              <a:rPr lang="en-US" sz="2400" dirty="0" smtClean="0">
                <a:latin typeface="Bell MT" pitchFamily="18" charset="0"/>
              </a:rPr>
              <a:t>The salary values are aggregated for each identifier and further summarized into a grand total for each category.</a:t>
            </a:r>
            <a:endParaRPr lang="en-US" sz="2400" dirty="0">
              <a:latin typeface="Bell MT"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49399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169" name="Rectangle 1"/>
          <p:cNvSpPr>
            <a:spLocks noChangeArrowheads="1"/>
          </p:cNvSpPr>
          <p:nvPr/>
        </p:nvSpPr>
        <p:spPr bwMode="auto">
          <a:xfrm>
            <a:off x="609600" y="1371600"/>
            <a:ext cx="8763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US" b="1" i="0" u="none" strike="noStrike" cap="none" normalizeH="0" baseline="0" dirty="0" smtClean="0">
                <a:ln>
                  <a:noFill/>
                </a:ln>
                <a:solidFill>
                  <a:srgbClr val="002060"/>
                </a:solidFill>
                <a:effectLst/>
                <a:latin typeface="Consolas" pitchFamily="49" charset="0"/>
                <a:cs typeface="Arial" charset="0"/>
              </a:rPr>
              <a:t>Human Resources (HR) Department</a:t>
            </a:r>
            <a:r>
              <a:rPr kumimoji="0" lang="en-US" b="0" i="0" u="none" strike="noStrike" cap="none" normalizeH="0" baseline="0" dirty="0" smtClean="0">
                <a:ln>
                  <a:noFill/>
                </a:ln>
                <a:solidFill>
                  <a:srgbClr val="002060"/>
                </a:solidFill>
                <a:effectLst/>
                <a:latin typeface="Consolas" pitchFamily="49" charset="0"/>
                <a:cs typeface="Arial" charset="0"/>
              </a:rPr>
              <a:t>:</a:t>
            </a:r>
            <a:r>
              <a:rPr kumimoji="0" lang="en-US" b="0" i="0" u="none" strike="noStrike" cap="none" normalizeH="0" baseline="0" dirty="0" smtClean="0">
                <a:ln>
                  <a:noFill/>
                </a:ln>
                <a:solidFill>
                  <a:schemeClr val="tx1"/>
                </a:solidFill>
                <a:effectLst/>
                <a:latin typeface="Consolas" pitchFamily="49" charset="0"/>
                <a:cs typeface="Arial" charset="0"/>
              </a:rPr>
              <a:t/>
            </a:r>
            <a:br>
              <a:rPr kumimoji="0" lang="en-US" b="0" i="0" u="none" strike="noStrike" cap="none" normalizeH="0" baseline="0" dirty="0" smtClean="0">
                <a:ln>
                  <a:noFill/>
                </a:ln>
                <a:solidFill>
                  <a:schemeClr val="tx1"/>
                </a:solidFill>
                <a:effectLst/>
                <a:latin typeface="Consolas" pitchFamily="49" charset="0"/>
                <a:cs typeface="Arial" charset="0"/>
              </a:rPr>
            </a:br>
            <a:r>
              <a:rPr kumimoji="0" lang="en-US" b="0" i="0" u="none" strike="noStrike" cap="none" normalizeH="0" baseline="0" dirty="0" smtClean="0">
                <a:ln>
                  <a:noFill/>
                </a:ln>
                <a:solidFill>
                  <a:schemeClr val="tx1"/>
                </a:solidFill>
                <a:effectLst/>
                <a:latin typeface="Consolas" pitchFamily="49" charset="0"/>
                <a:cs typeface="Arial" charset="0"/>
              </a:rPr>
              <a:t>The HR team would use this analysis to assess and ensure fair salary practices within the organization. They could use insights from the data to identify and address any pay disparities between different gender categories, ensuring compliance with equal pay regulations and promoting fairness.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b="1" i="0" u="none" strike="noStrike" cap="none" normalizeH="0" baseline="0" dirty="0" smtClean="0">
                <a:ln>
                  <a:noFill/>
                </a:ln>
                <a:solidFill>
                  <a:srgbClr val="002060"/>
                </a:solidFill>
                <a:effectLst/>
                <a:latin typeface="Consolas" pitchFamily="49" charset="0"/>
                <a:cs typeface="Arial" charset="0"/>
              </a:rPr>
              <a:t>Top Management and Executives</a:t>
            </a:r>
            <a:r>
              <a:rPr kumimoji="0" lang="en-US" b="0" i="0" u="none" strike="noStrike" cap="none" normalizeH="0" baseline="0" dirty="0" smtClean="0">
                <a:ln>
                  <a:noFill/>
                </a:ln>
                <a:solidFill>
                  <a:srgbClr val="002060"/>
                </a:solidFill>
                <a:effectLst/>
                <a:latin typeface="Consolas" pitchFamily="49" charset="0"/>
                <a:cs typeface="Arial" charset="0"/>
              </a:rPr>
              <a:t>:</a:t>
            </a:r>
            <a:r>
              <a:rPr kumimoji="0" lang="en-US" b="0" i="0" u="none" strike="noStrike" cap="none" normalizeH="0" baseline="0" dirty="0" smtClean="0">
                <a:ln>
                  <a:noFill/>
                </a:ln>
                <a:solidFill>
                  <a:schemeClr val="tx1"/>
                </a:solidFill>
                <a:effectLst/>
                <a:latin typeface="Consolas" pitchFamily="49" charset="0"/>
                <a:cs typeface="Arial" charset="0"/>
              </a:rPr>
              <a:t/>
            </a:r>
            <a:br>
              <a:rPr kumimoji="0" lang="en-US" b="0" i="0" u="none" strike="noStrike" cap="none" normalizeH="0" baseline="0" dirty="0" smtClean="0">
                <a:ln>
                  <a:noFill/>
                </a:ln>
                <a:solidFill>
                  <a:schemeClr val="tx1"/>
                </a:solidFill>
                <a:effectLst/>
                <a:latin typeface="Consolas" pitchFamily="49" charset="0"/>
                <a:cs typeface="Arial" charset="0"/>
              </a:rPr>
            </a:br>
            <a:r>
              <a:rPr kumimoji="0" lang="en-US" b="0" i="0" u="none" strike="noStrike" cap="none" normalizeH="0" baseline="0" dirty="0" smtClean="0">
                <a:ln>
                  <a:noFill/>
                </a:ln>
                <a:solidFill>
                  <a:schemeClr val="tx1"/>
                </a:solidFill>
                <a:effectLst/>
                <a:latin typeface="Consolas" pitchFamily="49" charset="0"/>
                <a:cs typeface="Arial" charset="0"/>
              </a:rPr>
              <a:t>Executives and top management would benefit from this analysis to make strategic decisions about salary structures, compensation policies, and budget allocations. Understanding salary distribution can help them set organizational standards and address any discrepancies.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b="1" i="0" u="none" strike="noStrike" cap="none" normalizeH="0" baseline="0" dirty="0" smtClean="0">
                <a:ln>
                  <a:noFill/>
                </a:ln>
                <a:solidFill>
                  <a:srgbClr val="002060"/>
                </a:solidFill>
                <a:effectLst/>
                <a:latin typeface="Consolas" pitchFamily="49" charset="0"/>
                <a:cs typeface="Arial" charset="0"/>
              </a:rPr>
              <a:t>Diversity and Inclusion Officers</a:t>
            </a:r>
            <a:r>
              <a:rPr kumimoji="0" lang="en-US" b="0" i="0" u="none" strike="noStrike" cap="none" normalizeH="0" baseline="0" dirty="0" smtClean="0">
                <a:ln>
                  <a:noFill/>
                </a:ln>
                <a:solidFill>
                  <a:srgbClr val="002060"/>
                </a:solidFill>
                <a:effectLst/>
                <a:latin typeface="Consolas" pitchFamily="49" charset="0"/>
                <a:cs typeface="Arial" charset="0"/>
              </a:rPr>
              <a:t>:</a:t>
            </a:r>
            <a:r>
              <a:rPr kumimoji="0" lang="en-US" b="0" i="0" u="none" strike="noStrike" cap="none" normalizeH="0" baseline="0" dirty="0" smtClean="0">
                <a:ln>
                  <a:noFill/>
                </a:ln>
                <a:solidFill>
                  <a:schemeClr val="tx1"/>
                </a:solidFill>
                <a:effectLst/>
                <a:latin typeface="Consolas" pitchFamily="49" charset="0"/>
                <a:cs typeface="Arial" charset="0"/>
              </a:rPr>
              <a:t/>
            </a:r>
            <a:br>
              <a:rPr kumimoji="0" lang="en-US" b="0" i="0" u="none" strike="noStrike" cap="none" normalizeH="0" baseline="0" dirty="0" smtClean="0">
                <a:ln>
                  <a:noFill/>
                </a:ln>
                <a:solidFill>
                  <a:schemeClr val="tx1"/>
                </a:solidFill>
                <a:effectLst/>
                <a:latin typeface="Consolas" pitchFamily="49" charset="0"/>
                <a:cs typeface="Arial" charset="0"/>
              </a:rPr>
            </a:br>
            <a:r>
              <a:rPr kumimoji="0" lang="en-US" b="0" i="0" u="none" strike="noStrike" cap="none" normalizeH="0" baseline="0" dirty="0" smtClean="0">
                <a:ln>
                  <a:noFill/>
                </a:ln>
                <a:solidFill>
                  <a:schemeClr val="tx1"/>
                </a:solidFill>
                <a:effectLst/>
                <a:latin typeface="Consolas" pitchFamily="49" charset="0"/>
                <a:cs typeface="Arial" charset="0"/>
              </a:rPr>
              <a:t>Officers focused on diversity and inclusion would utilize this data to evaluate how the organization is performing regarding gender pay equity. This information can help guide initiatives to promote gender equality and ensure that the organization's compensation practices align with its diversity and inclusion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smtClean="0"/>
              <a:t>O</a:t>
            </a:r>
            <a:r>
              <a:rPr sz="3600" spc="25" smtClean="0"/>
              <a:t>U</a:t>
            </a:r>
            <a:r>
              <a:rPr sz="3600" smtClean="0"/>
              <a:t>R</a:t>
            </a:r>
            <a:r>
              <a:rPr sz="3600" spc="5" smtClean="0"/>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smtClean="0"/>
              <a:t>A</a:t>
            </a:r>
            <a:r>
              <a:rPr sz="3600" spc="-5" smtClean="0"/>
              <a:t>N</a:t>
            </a:r>
            <a:r>
              <a:rPr sz="3600" smtClean="0"/>
              <a:t>D</a:t>
            </a:r>
            <a:r>
              <a:rPr sz="3600" spc="35" smtClean="0"/>
              <a:t> </a:t>
            </a:r>
            <a:r>
              <a:rPr sz="3600" spc="-30" smtClean="0"/>
              <a:t>I</a:t>
            </a:r>
            <a:r>
              <a:rPr sz="3600" spc="-35" smtClean="0"/>
              <a:t>T</a:t>
            </a:r>
            <a:r>
              <a:rPr sz="3600" smtClean="0"/>
              <a:t>S</a:t>
            </a:r>
            <a:r>
              <a:rPr sz="3600" spc="60" smtClean="0"/>
              <a:t> </a:t>
            </a:r>
            <a:r>
              <a:rPr sz="3600" spc="-295" smtClean="0"/>
              <a:t>V</a:t>
            </a:r>
            <a:r>
              <a:rPr sz="3600" spc="-35" smtClean="0"/>
              <a:t>A</a:t>
            </a:r>
            <a:r>
              <a:rPr sz="3600" spc="25" smtClean="0"/>
              <a:t>LU</a:t>
            </a:r>
            <a:r>
              <a:rPr sz="3600" smtClean="0"/>
              <a:t>E</a:t>
            </a:r>
            <a:r>
              <a:rPr sz="3600" spc="-65" smtClean="0"/>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6147" name="Rectangle 3"/>
          <p:cNvSpPr>
            <a:spLocks noChangeArrowheads="1"/>
          </p:cNvSpPr>
          <p:nvPr/>
        </p:nvSpPr>
        <p:spPr bwMode="auto">
          <a:xfrm>
            <a:off x="2286000" y="1905000"/>
            <a:ext cx="7696200"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1" fontAlgn="base" latinLnBrk="0" hangingPunct="1">
              <a:lnSpc>
                <a:spcPct val="100000"/>
              </a:lnSpc>
              <a:spcBef>
                <a:spcPct val="0"/>
              </a:spcBef>
              <a:spcAft>
                <a:spcPct val="0"/>
              </a:spcAft>
              <a:buClrTx/>
              <a:buSzTx/>
              <a:buFont typeface="+mj-lt"/>
              <a:buAutoNum type="romanLcPeriod"/>
              <a:tabLst/>
            </a:pPr>
            <a:r>
              <a:rPr kumimoji="0" lang="en-US" sz="2000" b="1" i="0" u="none" strike="noStrike" cap="none" normalizeH="0" baseline="0" dirty="0" smtClean="0">
                <a:ln>
                  <a:noFill/>
                </a:ln>
                <a:solidFill>
                  <a:schemeClr val="tx1"/>
                </a:solidFill>
                <a:effectLst/>
                <a:latin typeface="Baskerville Old Face" pitchFamily="18" charset="0"/>
                <a:cs typeface="Arial" pitchFamily="34" charset="0"/>
              </a:rPr>
              <a:t>Identifying Disparities</a:t>
            </a:r>
            <a:r>
              <a:rPr kumimoji="0" lang="en-US" sz="2000" b="0" i="0" u="none" strike="noStrike" cap="none" normalizeH="0" baseline="0" dirty="0" smtClean="0">
                <a:ln>
                  <a:noFill/>
                </a:ln>
                <a:solidFill>
                  <a:schemeClr val="tx1"/>
                </a:solidFill>
                <a:effectLst/>
                <a:latin typeface="Baskerville Old Face" pitchFamily="18" charset="0"/>
                <a:cs typeface="Arial" pitchFamily="34" charset="0"/>
              </a:rPr>
              <a:t>: The proportional distribution shows a relatively balanced allocation between female and male salary totals, with a slight favor toward female salaries. This could suggest gender parity or reflect the distribution of employees across roles. However, further analysis into the types of roles, responsibilities, and experience levels of these individuals is needed to draw definitive conclusions about equity.</a:t>
            </a: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tabLst/>
            </a:pPr>
            <a:r>
              <a:rPr kumimoji="0" lang="en-US" sz="2000" b="1" i="0" u="none" strike="noStrike" cap="none" normalizeH="0" baseline="0" dirty="0" smtClean="0">
                <a:ln>
                  <a:noFill/>
                </a:ln>
                <a:solidFill>
                  <a:schemeClr val="tx1"/>
                </a:solidFill>
                <a:effectLst/>
                <a:latin typeface="Baskerville Old Face" pitchFamily="18" charset="0"/>
                <a:cs typeface="Arial" pitchFamily="34" charset="0"/>
              </a:rPr>
              <a:t>Improving Data Collection</a:t>
            </a:r>
            <a:r>
              <a:rPr kumimoji="0" lang="en-US" sz="2000" b="0" i="0" u="none" strike="noStrike" cap="none" normalizeH="0" baseline="0" dirty="0" smtClean="0">
                <a:ln>
                  <a:noFill/>
                </a:ln>
                <a:solidFill>
                  <a:schemeClr val="tx1"/>
                </a:solidFill>
                <a:effectLst/>
                <a:latin typeface="Baskerville Old Face" pitchFamily="18" charset="0"/>
                <a:cs typeface="Arial" pitchFamily="34" charset="0"/>
              </a:rPr>
              <a:t>: The 7.46% of salaries categorized as "Blank" indicates incomplete data. Addressing this by ensuring complete demographic information is collected and recorded will help improve the accuracy of future analyses and reports.</a:t>
            </a:r>
          </a:p>
          <a:p>
            <a:pPr marL="514350" marR="0" lvl="0" indent="-514350" algn="l" defTabSz="914400" rtl="0" eaLnBrk="0" fontAlgn="base" latinLnBrk="0" hangingPunct="0">
              <a:lnSpc>
                <a:spcPct val="100000"/>
              </a:lnSpc>
              <a:spcBef>
                <a:spcPct val="0"/>
              </a:spcBef>
              <a:spcAft>
                <a:spcPct val="0"/>
              </a:spcAft>
              <a:buClrTx/>
              <a:buSzTx/>
              <a:buFont typeface="+mj-lt"/>
              <a:buAutoNum type="romanLcPeriod"/>
              <a:tabLst/>
            </a:pPr>
            <a:r>
              <a:rPr kumimoji="0" lang="en-US" sz="2000" b="1" i="0" u="none" strike="noStrike" cap="none" normalizeH="0" baseline="0" dirty="0" smtClean="0">
                <a:ln>
                  <a:noFill/>
                </a:ln>
                <a:solidFill>
                  <a:schemeClr val="tx1"/>
                </a:solidFill>
                <a:effectLst/>
                <a:latin typeface="Baskerville Old Face" pitchFamily="18" charset="0"/>
                <a:cs typeface="Arial" pitchFamily="34" charset="0"/>
              </a:rPr>
              <a:t>Informed Decision-Making</a:t>
            </a:r>
            <a:r>
              <a:rPr kumimoji="0" lang="en-US" sz="2000" b="0" i="0" u="none" strike="noStrike" cap="none" normalizeH="0" baseline="0" dirty="0" smtClean="0">
                <a:ln>
                  <a:noFill/>
                </a:ln>
                <a:solidFill>
                  <a:schemeClr val="tx1"/>
                </a:solidFill>
                <a:effectLst/>
                <a:latin typeface="Baskerville Old Face" pitchFamily="18" charset="0"/>
                <a:cs typeface="Arial" pitchFamily="34" charset="0"/>
              </a:rPr>
              <a:t>: These proportions can be used by HR and management to make informed decisions about salary adjustments, budgeting, and ensuring fair pay practices across the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371600" y="1219200"/>
            <a:ext cx="7772400" cy="5078313"/>
          </a:xfrm>
          <a:prstGeom prst="rect">
            <a:avLst/>
          </a:prstGeom>
        </p:spPr>
        <p:txBody>
          <a:bodyPr wrap="square">
            <a:spAutoFit/>
          </a:bodyPr>
          <a:lstStyle/>
          <a:p>
            <a:endParaRPr lang="en-US" dirty="0" smtClean="0"/>
          </a:p>
          <a:p>
            <a:pPr lvl="1"/>
            <a:r>
              <a:rPr lang="en-US" b="1" dirty="0" smtClean="0"/>
              <a:t>Female</a:t>
            </a:r>
            <a:r>
              <a:rPr lang="en-US" dirty="0" smtClean="0"/>
              <a:t>: This column shows the total salary amount attributed to individuals identified as female. If there is no salary listed for a row under this column, it implies that no females are associated with that particular row label.</a:t>
            </a:r>
          </a:p>
          <a:p>
            <a:pPr lvl="1"/>
            <a:r>
              <a:rPr lang="en-US" b="1" dirty="0" smtClean="0"/>
              <a:t>Male</a:t>
            </a:r>
            <a:r>
              <a:rPr lang="en-US" dirty="0" smtClean="0"/>
              <a:t>: This column shows the total salary amount attributed to individuals identified as male.</a:t>
            </a:r>
          </a:p>
          <a:p>
            <a:pPr lvl="1"/>
            <a:r>
              <a:rPr lang="en-US" b="1" dirty="0" smtClean="0"/>
              <a:t>(blank)</a:t>
            </a:r>
            <a:r>
              <a:rPr lang="en-US" dirty="0" smtClean="0"/>
              <a:t>: This column shows the total salary amount where gender is unspecified or not recorded.</a:t>
            </a:r>
          </a:p>
          <a:p>
            <a:pPr lvl="1"/>
            <a:r>
              <a:rPr lang="en-US" b="1" dirty="0" smtClean="0"/>
              <a:t>Grand Total</a:t>
            </a:r>
            <a:r>
              <a:rPr lang="en-US" dirty="0" smtClean="0"/>
              <a:t>: This column provides the sum of the salaries across all gender categories (Female, Male, and Blank) for each row label. </a:t>
            </a:r>
          </a:p>
          <a:p>
            <a:pPr lvl="1"/>
            <a:r>
              <a:rPr lang="en-US" b="1" dirty="0" err="1" smtClean="0"/>
              <a:t>Rows:</a:t>
            </a:r>
            <a:r>
              <a:rPr lang="en-US" dirty="0" err="1" smtClean="0"/>
              <a:t>Each</a:t>
            </a:r>
            <a:r>
              <a:rPr lang="en-US" dirty="0" smtClean="0"/>
              <a:t> row represents a different entity associated with a salary. The specific nature of these entities isn't specified but could be individual employees, projects, departments, or other organizational units.</a:t>
            </a:r>
          </a:p>
          <a:p>
            <a:r>
              <a:rPr lang="en-US" b="1" dirty="0" smtClean="0"/>
              <a:t>         Summary Row (Grand Total):</a:t>
            </a:r>
            <a:endParaRPr lang="en-US" dirty="0" smtClean="0"/>
          </a:p>
          <a:p>
            <a:pPr lvl="1"/>
            <a:r>
              <a:rPr lang="en-US" dirty="0" smtClean="0"/>
              <a:t>This row provides the overall total salaries for each category (Female, Male, Blank) and the combined total (Grand Total) across all row labels. It serves as a summary of the total salary expenditure for the entire dataset.</a:t>
            </a: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2971800" y="2209800"/>
            <a:ext cx="6096000" cy="3416320"/>
          </a:xfrm>
          <a:prstGeom prst="rect">
            <a:avLst/>
          </a:prstGeom>
        </p:spPr>
        <p:txBody>
          <a:bodyPr wrap="square">
            <a:spAutoFit/>
          </a:bodyPr>
          <a:lstStyle/>
          <a:p>
            <a:pPr>
              <a:buFont typeface="Wingdings" pitchFamily="2" charset="2"/>
              <a:buChar char="ü"/>
            </a:pPr>
            <a:r>
              <a:rPr lang="en-US" sz="2400" b="1" dirty="0" smtClean="0"/>
              <a:t>Clear Insights into Gender Pay Distribution</a:t>
            </a:r>
          </a:p>
          <a:p>
            <a:pPr>
              <a:buFont typeface="Wingdings" pitchFamily="2" charset="2"/>
              <a:buChar char="ü"/>
            </a:pPr>
            <a:r>
              <a:rPr lang="en-US" sz="2400" b="1" dirty="0" smtClean="0"/>
              <a:t>Transparent Breakdown</a:t>
            </a:r>
            <a:endParaRPr lang="en-US" sz="2400" dirty="0" smtClean="0"/>
          </a:p>
          <a:p>
            <a:pPr>
              <a:buFont typeface="Wingdings" pitchFamily="2" charset="2"/>
              <a:buChar char="ü"/>
            </a:pPr>
            <a:r>
              <a:rPr lang="en-US" sz="2400" b="1" dirty="0" smtClean="0"/>
              <a:t>Gender Equity Focus</a:t>
            </a:r>
            <a:endParaRPr lang="en-US" sz="2400" dirty="0" smtClean="0"/>
          </a:p>
          <a:p>
            <a:pPr>
              <a:buFont typeface="Wingdings" pitchFamily="2" charset="2"/>
              <a:buChar char="ü"/>
            </a:pPr>
            <a:r>
              <a:rPr lang="en-US" sz="2400" b="1" dirty="0" smtClean="0"/>
              <a:t> Highlighting Data Gaps:</a:t>
            </a:r>
          </a:p>
          <a:p>
            <a:pPr>
              <a:buFont typeface="Wingdings" pitchFamily="2" charset="2"/>
              <a:buChar char="ü"/>
            </a:pPr>
            <a:r>
              <a:rPr lang="en-US" sz="2400" b="1" dirty="0" smtClean="0"/>
              <a:t>Identification of Missing Data</a:t>
            </a:r>
            <a:endParaRPr lang="en-US" sz="2400" dirty="0" smtClean="0"/>
          </a:p>
          <a:p>
            <a:pPr>
              <a:buFont typeface="Wingdings" pitchFamily="2" charset="2"/>
              <a:buChar char="ü"/>
            </a:pPr>
            <a:r>
              <a:rPr lang="en-US" sz="2400" b="1" dirty="0" smtClean="0"/>
              <a:t>Improvement Opportunities</a:t>
            </a:r>
            <a:r>
              <a:rPr lang="en-US" sz="2400" dirty="0" smtClean="0"/>
              <a:t>:</a:t>
            </a:r>
          </a:p>
          <a:p>
            <a:pPr>
              <a:buFont typeface="Wingdings" pitchFamily="2" charset="2"/>
              <a:buChar char="ü"/>
            </a:pPr>
            <a:r>
              <a:rPr lang="en-US" sz="2400" b="1" dirty="0" smtClean="0"/>
              <a:t> Data-Driven Decision-Making</a:t>
            </a:r>
          </a:p>
          <a:p>
            <a:pPr>
              <a:buFont typeface="Wingdings" pitchFamily="2" charset="2"/>
              <a:buChar char="ü"/>
            </a:pPr>
            <a:r>
              <a:rPr lang="en-US" sz="2400" b="1" dirty="0" smtClean="0"/>
              <a:t>Easy Visualization and Comprehension</a:t>
            </a:r>
          </a:p>
          <a:p>
            <a:pPr>
              <a:buFont typeface="Wingdings" pitchFamily="2" charset="2"/>
              <a:buChar char="ü"/>
            </a:pPr>
            <a:r>
              <a:rPr lang="en-US" sz="2400" b="1" dirty="0" smtClean="0"/>
              <a:t>Empowerment through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920</Words>
  <Application>Microsoft Office PowerPoint</Application>
  <PresentationFormat>Custom</PresentationFormat>
  <Paragraphs>87</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Worksheet</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29</cp:revision>
  <dcterms:created xsi:type="dcterms:W3CDTF">2024-03-29T15:07:22Z</dcterms:created>
  <dcterms:modified xsi:type="dcterms:W3CDTF">2024-08-29T15:25:13Z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