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6" r:id="rId4"/>
    <p:sldId id="260" r:id="rId5"/>
    <p:sldId id="261" r:id="rId6"/>
    <p:sldId id="262" r:id="rId7"/>
    <p:sldId id="263" r:id="rId8"/>
    <p:sldId id="264" r:id="rId9"/>
    <p:sldId id="265" r:id="rId10"/>
    <p:sldId id="268" r:id="rId11"/>
    <p:sldId id="267" r:id="rId12"/>
    <p:sldId id="269" r:id="rId13"/>
    <p:sldId id="270" r:id="rId14"/>
    <p:sldId id="271" r:id="rId15"/>
    <p:sldId id="259" r:id="rId16"/>
  </p:sldIdLst>
  <p:sldSz cx="12192000" cy="6858000"/>
  <p:notesSz cx="6858000" cy="9144000"/>
  <p:embeddedFontLst>
    <p:embeddedFont>
      <p:font typeface="Cambria" panose="02040503050406030204" pitchFamily="18" charset="0"/>
      <p:regular r:id="rId18"/>
      <p:bold r:id="rId19"/>
      <p:italic r:id="rId20"/>
      <p:boldItalic r:id="rId21"/>
    </p:embeddedFon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EB4DAA2-FC9B-177B-ACF0-B9CF4EA4158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8E3FCF-F29E-B4B9-1466-AA19BBA341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1BDA069E-9022-BC69-CC06-F8F9E8BF32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68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dinesh-kumar200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DineshKumar13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Project</a:t>
            </a:r>
          </a:p>
          <a:p>
            <a:pPr marL="0" marR="0" lvl="0" indent="0" algn="ctr" rtl="0">
              <a:spcBef>
                <a:spcPts val="0"/>
              </a:spcBef>
              <a:spcAft>
                <a:spcPts val="0"/>
              </a:spcAft>
              <a:buNone/>
            </a:pPr>
            <a:endParaRPr lang="en-IN" sz="2400" b="1" dirty="0">
              <a:solidFill>
                <a:srgbClr val="202124"/>
              </a:solidFill>
              <a:latin typeface="docs-Roboto"/>
            </a:endParaRPr>
          </a:p>
          <a:p>
            <a:pPr marL="0" marR="0" lvl="0" indent="0" algn="ctr" rtl="0">
              <a:spcBef>
                <a:spcPts val="0"/>
              </a:spcBef>
              <a:spcAft>
                <a:spcPts val="0"/>
              </a:spcAft>
              <a:buNone/>
            </a:pPr>
            <a:r>
              <a:rPr lang="en-US" sz="2400" b="1" i="0" u="none" strike="noStrike" dirty="0">
                <a:solidFill>
                  <a:srgbClr val="000000"/>
                </a:solidFill>
                <a:effectLst/>
                <a:latin typeface="Cambria" panose="02040503050406030204" pitchFamily="18" charset="0"/>
                <a:ea typeface="Cambria" panose="02040503050406030204" pitchFamily="18" charset="0"/>
              </a:rPr>
              <a:t>Aspiring Mind </a:t>
            </a:r>
            <a:r>
              <a:rPr lang="en-US" sz="2400" b="1" i="0" u="none" strike="noStrike" dirty="0">
                <a:solidFill>
                  <a:srgbClr val="000000"/>
                </a:solidFill>
                <a:effectLst/>
                <a:latin typeface="docs-Roboto"/>
                <a:ea typeface="Cambria" panose="02040503050406030204" pitchFamily="18" charset="0"/>
              </a:rPr>
              <a:t>Employment</a:t>
            </a:r>
            <a:r>
              <a:rPr lang="en-US" sz="2400" b="1" i="0" u="none" strike="noStrike" dirty="0">
                <a:solidFill>
                  <a:srgbClr val="000000"/>
                </a:solidFill>
                <a:effectLst/>
                <a:latin typeface="Cambria" panose="02040503050406030204" pitchFamily="18" charset="0"/>
                <a:ea typeface="Cambria" panose="02040503050406030204" pitchFamily="18" charset="0"/>
              </a:rPr>
              <a:t> Outcome 2015 (AMEO)</a:t>
            </a:r>
            <a:endParaRPr sz="18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a:t>
            </a:r>
            <a:r>
              <a:rPr lang="en-IN" b="1" dirty="0" err="1">
                <a:solidFill>
                  <a:srgbClr val="FF0000"/>
                </a:solidFill>
              </a:rPr>
              <a:t>Bussiness</a:t>
            </a:r>
            <a:r>
              <a:rPr lang="en-IN" b="1" dirty="0">
                <a:solidFill>
                  <a:srgbClr val="FF0000"/>
                </a:solidFill>
              </a:rPr>
              <a:t> Question</a:t>
            </a:r>
            <a:endParaRPr b="1" dirty="0">
              <a:solidFill>
                <a:srgbClr val="FF0000"/>
              </a:solidFill>
            </a:endParaRPr>
          </a:p>
        </p:txBody>
      </p:sp>
      <p:sp>
        <p:nvSpPr>
          <p:cNvPr id="111" name="Google Shape;111;p4">
            <a:extLst>
              <a:ext uri="{FF2B5EF4-FFF2-40B4-BE49-F238E27FC236}">
                <a16:creationId xmlns:a16="http://schemas.microsoft.com/office/drawing/2014/main"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Meanwhile, an analysis of the relationship between gender and specialization using a chi-squared test revealed a significant association (Chi-squared = 104.47, p-value = 1.25e-06). The null hypothesis was rejected, </a:t>
            </a:r>
            <a:r>
              <a:rPr kumimoji="0" lang="en-US" altLang="en-US" sz="2800" b="0" i="0" u="none" strike="noStrike" cap="none" normalizeH="0" baseline="0" dirty="0">
                <a:ln>
                  <a:noFill/>
                </a:ln>
                <a:solidFill>
                  <a:srgbClr val="000000"/>
                </a:solidFill>
                <a:effectLst/>
                <a:latin typeface="docs-Roboto"/>
              </a:rPr>
              <a:t>There is a relationship between gender and specialization.</a:t>
            </a:r>
            <a:endParaRPr dirty="0">
              <a:latin typeface="docs-Roboto"/>
            </a:endParaRPr>
          </a:p>
        </p:txBody>
      </p:sp>
      <p:sp>
        <p:nvSpPr>
          <p:cNvPr id="3" name="Rectangle 2">
            <a:extLst>
              <a:ext uri="{FF2B5EF4-FFF2-40B4-BE49-F238E27FC236}">
                <a16:creationId xmlns:a16="http://schemas.microsoft.com/office/drawing/2014/main"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03956C5-0805-85C6-AB96-2DEA3E0DC46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6A9196B-D4B8-DB73-D1BB-7E4D8C0538D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80650D3C-E77D-73CB-54A4-9A0145B26A31}"/>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29989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Insights:</a:t>
            </a:r>
            <a:endParaRPr b="1" dirty="0">
              <a:solidFill>
                <a:srgbClr val="FF0000"/>
              </a:solidFill>
            </a:endParaRPr>
          </a:p>
        </p:txBody>
      </p:sp>
      <p:sp>
        <p:nvSpPr>
          <p:cNvPr id="111" name="Google Shape;111;p4">
            <a:extLst>
              <a:ext uri="{FF2B5EF4-FFF2-40B4-BE49-F238E27FC236}">
                <a16:creationId xmlns:a16="http://schemas.microsoft.com/office/drawing/2014/main"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a:ln>
                  <a:noFill/>
                </a:ln>
                <a:solidFill>
                  <a:schemeClr val="tx1"/>
                </a:solidFill>
                <a:effectLst/>
                <a:latin typeface="docs-Roboto"/>
              </a:rPr>
              <a:t>B.Tech</a:t>
            </a:r>
            <a:r>
              <a:rPr kumimoji="0" lang="en-US" altLang="en-US" b="1" i="0" u="none" strike="noStrike" cap="none" normalizeH="0" baseline="0" dirty="0">
                <a:ln>
                  <a:noFill/>
                </a:ln>
                <a:solidFill>
                  <a:schemeClr val="tx1"/>
                </a:solidFill>
                <a:effectLst/>
                <a:latin typeface="docs-Roboto"/>
              </a:rPr>
              <a:t> 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a:t>
            </a:r>
            <a:r>
              <a:rPr lang="en-US" b="0" i="0" dirty="0" err="1">
                <a:solidFill>
                  <a:srgbClr val="0D0D0D"/>
                </a:solidFill>
                <a:effectLst/>
                <a:latin typeface="Söhne"/>
              </a:rPr>
              <a:t>me.Throughout</a:t>
            </a:r>
            <a:r>
              <a:rPr lang="en-US" b="0" i="0" dirty="0">
                <a:solidFill>
                  <a:srgbClr val="0D0D0D"/>
                </a:solidFill>
                <a:effectLst/>
                <a:latin typeface="Söhne"/>
              </a:rPr>
              <a:t> 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350861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400" i="0" dirty="0">
                <a:effectLst/>
                <a:latin typeface="-apple-system"/>
              </a:rPr>
              <a:t>Artificial Intelligence and Data Science student at Panimalar Engineering College, showcasing my resilience and adaptability in my academic and professional journey, </a:t>
            </a:r>
            <a:r>
              <a:rPr lang="en-US" sz="2400" b="0" i="0" dirty="0">
                <a:solidFill>
                  <a:srgbClr val="0D0D0D"/>
                </a:solidFill>
                <a:effectLst/>
                <a:latin typeface="Söhne"/>
              </a:rPr>
              <a:t>Secured copyrights for two AI solutions ("Animated Character" and "AI Throat Health"). Hacker Rank certified in Python, SQL, and verified Software Engineer Intern.</a:t>
            </a:r>
            <a:r>
              <a:rPr lang="en-US" sz="2400" i="0" dirty="0">
                <a:effectLst/>
                <a:latin typeface="-apple-system"/>
              </a:rPr>
              <a:t> Currently serving as an Data Science Intern at Innomatics Research Labs. I</a:t>
            </a:r>
            <a:r>
              <a:rPr lang="en-US" sz="2400" b="0" i="0" dirty="0">
                <a:solidFill>
                  <a:srgbClr val="0D0D0D"/>
                </a:solidFill>
                <a:effectLst/>
                <a:latin typeface="Söhne"/>
              </a:rPr>
              <a:t> chose Data Science for its power in decision-making, Analyzing data, deriving insights, and solving problems</a:t>
            </a:r>
            <a:r>
              <a:rPr lang="en-US" sz="2400" b="0" dirty="0">
                <a:solidFill>
                  <a:srgbClr val="0D0D0D"/>
                </a:solidFill>
                <a:latin typeface="-apple-system"/>
              </a:rPr>
              <a:t>.</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  </a:t>
            </a:r>
            <a:r>
              <a:rPr lang="en-IN" sz="1600" b="0" i="0" dirty="0">
                <a:effectLst/>
                <a:latin typeface="-apple-system"/>
                <a:hlinkClick r:id="rId3"/>
              </a:rPr>
              <a:t>www.linkedin.com/in/s-dinesh-kumar2004</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GitHub       -  </a:t>
            </a:r>
            <a:r>
              <a:rPr lang="en-IN" sz="1600" dirty="0">
                <a:solidFill>
                  <a:schemeClr val="dk1"/>
                </a:solidFill>
                <a:latin typeface="Calibri"/>
                <a:ea typeface="Calibri"/>
                <a:cs typeface="Calibri"/>
                <a:sym typeface="Calibri"/>
                <a:hlinkClick r:id="rId4"/>
              </a:rPr>
              <a:t>https://github.com/SDineshKumar1304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rgbClr val="FF0000"/>
                </a:solidFill>
              </a:rPr>
              <a:t>Business Problem</a:t>
            </a:r>
            <a:br>
              <a:rPr lang="en-US" dirty="0">
                <a:solidFill>
                  <a:srgbClr val="FF0000"/>
                </a:solidFill>
              </a:rPr>
            </a:br>
            <a:endParaRPr lang="en-US" b="1" dirty="0">
              <a:solidFill>
                <a:srgbClr val="FF0000"/>
              </a:solidFill>
            </a:endParaRPr>
          </a:p>
        </p:txBody>
      </p:sp>
      <p:sp>
        <p:nvSpPr>
          <p:cNvPr id="111" name="Google Shape;111;p4">
            <a:extLst>
              <a:ext uri="{FF2B5EF4-FFF2-40B4-BE49-F238E27FC236}">
                <a16:creationId xmlns:a16="http://schemas.microsoft.com/office/drawing/2014/main"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4">
            <a:extLst>
              <a:ext uri="{FF2B5EF4-FFF2-40B4-BE49-F238E27FC236}">
                <a16:creationId xmlns:a16="http://schemas.microsoft.com/office/drawing/2014/main"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a:t>
            </a:r>
            <a:r>
              <a:rPr lang="en-US" b="0" i="0">
                <a:solidFill>
                  <a:srgbClr val="0D0D0D"/>
                </a:solidFill>
                <a:effectLst/>
                <a:latin typeface="Söhne"/>
              </a:rPr>
              <a:t>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around 4000 records and 40 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endParaRPr b="1" dirty="0">
              <a:solidFill>
                <a:srgbClr val="FF0000"/>
              </a:solidFill>
            </a:endParaRPr>
          </a:p>
        </p:txBody>
      </p:sp>
      <p:sp>
        <p:nvSpPr>
          <p:cNvPr id="111" name="Google Shape;111;p4">
            <a:extLst>
              <a:ext uri="{FF2B5EF4-FFF2-40B4-BE49-F238E27FC236}">
                <a16:creationId xmlns:a16="http://schemas.microsoft.com/office/drawing/2014/main"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Manipulation:  </a:t>
            </a:r>
            <a:endParaRPr b="1" dirty="0">
              <a:solidFill>
                <a:srgbClr val="FF0000"/>
              </a:solidFill>
            </a:endParaRPr>
          </a:p>
        </p:txBody>
      </p:sp>
      <p:sp>
        <p:nvSpPr>
          <p:cNvPr id="111" name="Google Shape;111;p4">
            <a:extLst>
              <a:ext uri="{FF2B5EF4-FFF2-40B4-BE49-F238E27FC236}">
                <a16:creationId xmlns:a16="http://schemas.microsoft.com/office/drawing/2014/main"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Probability Density Function (PDF) and Kernel Density Estimation (KDE) plots, histograms,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a:solidFill>
                  <a:srgbClr val="0D0D0D"/>
                </a:solidFill>
                <a:effectLst/>
                <a:latin typeface="Söhne"/>
              </a:rPr>
              <a:t>JobCity</a:t>
            </a:r>
            <a:r>
              <a:rPr lang="en-US" b="0" i="0" dirty="0">
                <a:solidFill>
                  <a:srgbClr val="0D0D0D"/>
                </a:solidFill>
                <a:effectLst/>
                <a:latin typeface="Söhne"/>
              </a:rPr>
              <a:t> counts, and box plots for College GPA and Salary. The highest salary and "Senior Software Engineer" count are </a:t>
            </a:r>
            <a:r>
              <a:rPr lang="en-US" b="0" i="0" dirty="0" err="1">
                <a:solidFill>
                  <a:srgbClr val="0D0D0D"/>
                </a:solidFill>
                <a:effectLst/>
                <a:latin typeface="Söhne"/>
              </a:rPr>
              <a:t>identified,and</a:t>
            </a:r>
            <a:r>
              <a:rPr lang="en-US" b="0" i="0" dirty="0">
                <a:solidFill>
                  <a:srgbClr val="0D0D0D"/>
                </a:solidFill>
                <a:effectLst/>
                <a:latin typeface="Söhne"/>
              </a:rPr>
              <a:t> the top 10 designations also identified , presenting a comprehensive overview of the dataset in a succinct manner.</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85599279-A70C-BB86-0A5F-38A96C5AC8D5}"/>
              </a:ext>
            </a:extLst>
          </p:cNvPr>
          <p:cNvSpPr txBox="1">
            <a:spLocks noGrp="1"/>
          </p:cNvSpPr>
          <p:nvPr>
            <p:ph type="body" idx="1"/>
          </p:nvPr>
        </p:nvSpPr>
        <p:spPr>
          <a:xfrm>
            <a:off x="314489" y="1089174"/>
            <a:ext cx="10515600" cy="5172729"/>
          </a:xfrm>
          <a:prstGeom prst="rect">
            <a:avLst/>
          </a:prstGeom>
          <a:noFill/>
          <a:ln>
            <a:noFill/>
          </a:ln>
        </p:spPr>
        <p:txBody>
          <a:bodyPr spcFirstLastPara="1" wrap="square" lIns="91425" tIns="45700" rIns="91425" bIns="45700" anchor="t" anchorCtr="0">
            <a:normAutofit lnSpcReduction="10000"/>
          </a:bodyPr>
          <a:lstStyle/>
          <a:p>
            <a:pPr marL="554990" indent="-457200">
              <a:buSzPct val="100000"/>
            </a:pPr>
            <a:r>
              <a:rPr lang="en-US" b="0" i="0" dirty="0">
                <a:solidFill>
                  <a:srgbClr val="0D0D0D"/>
                </a:solidFill>
                <a:effectLst/>
                <a:latin typeface="Söhne"/>
              </a:rPr>
              <a:t>Utilized </a:t>
            </a:r>
            <a:r>
              <a:rPr lang="en-US" b="0" i="0" dirty="0" err="1">
                <a:solidFill>
                  <a:srgbClr val="0D0D0D"/>
                </a:solidFill>
                <a:effectLst/>
                <a:latin typeface="Söhne"/>
              </a:rPr>
              <a:t>Plotly</a:t>
            </a:r>
            <a:r>
              <a:rPr lang="en-US" b="0" i="0" dirty="0">
                <a:solidFill>
                  <a:srgbClr val="0D0D0D"/>
                </a:solidFill>
                <a:effectLst/>
                <a:latin typeface="Söhne"/>
              </a:rPr>
              <a:t> Express for dynamic data analysis, creating scatter matrices, gender-specific box plots, and strip plots showcasing employment status patterns. </a:t>
            </a:r>
          </a:p>
          <a:p>
            <a:pPr marL="554990" indent="-457200">
              <a:buSzPct val="100000"/>
            </a:pPr>
            <a:r>
              <a:rPr lang="en-US" b="0" i="0" dirty="0">
                <a:solidFill>
                  <a:srgbClr val="0D0D0D"/>
                </a:solidFill>
                <a:effectLst/>
                <a:latin typeface="Söhne"/>
              </a:rPr>
              <a:t>Histograms highlighted employment status distribution. Various plots, including bubble plots, scatter plots, and bar plots, explored intricate data relationships. Regression plots and gender versus percentage bar plots provided additional insights. </a:t>
            </a:r>
          </a:p>
          <a:p>
            <a:pPr marL="554990" indent="-457200">
              <a:buSzPct val="100000"/>
            </a:pPr>
            <a:r>
              <a:rPr lang="en-US" b="0" i="0" dirty="0">
                <a:solidFill>
                  <a:srgbClr val="0D0D0D"/>
                </a:solidFill>
                <a:effectLst/>
                <a:latin typeface="Söhne"/>
              </a:rPr>
              <a:t>Salary-focused analyses identified the maximum salary for women and explored salary distributions for specific roles. Plots depicting years of experience versus salary and a scatter plot for date of birth versus salary offered a comprehensive dataset exploration. Overall, the interactive visualizations provided valuable insights into diverse aspects of the dataset.</a:t>
            </a:r>
            <a:endParaRPr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1064</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Calibri</vt:lpstr>
      <vt:lpstr>Courier New</vt:lpstr>
      <vt:lpstr>Libre Baskerville</vt:lpstr>
      <vt:lpstr>Söhne</vt:lpstr>
      <vt:lpstr>Lato Black</vt:lpstr>
      <vt:lpstr>Arial</vt:lpstr>
      <vt:lpstr>docs-Roboto</vt:lpstr>
      <vt:lpstr>Cambria</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vt:lpstr>
      <vt:lpstr>Key Bussiness Question</vt:lpstr>
      <vt:lpstr>Agenda (This should be the PPT flow)  </vt:lpstr>
      <vt:lpstr>Agenda (This should be the PPT flow)  </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kumar s</cp:lastModifiedBy>
  <cp:revision>3</cp:revision>
  <dcterms:created xsi:type="dcterms:W3CDTF">2021-02-16T05:19:01Z</dcterms:created>
  <dcterms:modified xsi:type="dcterms:W3CDTF">2024-02-20T14:45:14Z</dcterms:modified>
</cp:coreProperties>
</file>