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66" r:id="rId4"/>
    <p:sldId id="260" r:id="rId5"/>
    <p:sldId id="261" r:id="rId6"/>
    <p:sldId id="262" r:id="rId7"/>
    <p:sldId id="263" r:id="rId8"/>
    <p:sldId id="264" r:id="rId9"/>
    <p:sldId id="265" r:id="rId10"/>
    <p:sldId id="268" r:id="rId11"/>
    <p:sldId id="267" r:id="rId12"/>
    <p:sldId id="269" r:id="rId13"/>
    <p:sldId id="270" r:id="rId14"/>
    <p:sldId id="271" r:id="rId15"/>
    <p:sldId id="259" r:id="rId16"/>
  </p:sldIdLst>
  <p:sldSz cx="12192000" cy="6858000"/>
  <p:notesSz cx="6858000" cy="9144000"/>
  <p:embeddedFontLst>
    <p:embeddedFont>
      <p:font typeface="Cambria" panose="02040503050406030204" pitchFamily="18" charset="0"/>
      <p:regular r:id="rId18"/>
      <p:bold r:id="rId19"/>
      <p:italic r:id="rId20"/>
      <p:boldItalic r:id="rId21"/>
    </p:embeddedFont>
    <p:embeddedFont>
      <p:font typeface="Lato Black" panose="020F0502020204030203" pitchFamily="34" charset="0"/>
      <p:bold r:id="rId22"/>
      <p:boldItalic r:id="rId23"/>
    </p:embeddedFont>
    <p:embeddedFont>
      <p:font typeface="Libre Baskerville" panose="02000000000000000000" pitchFamily="2" charset="0"/>
      <p:regular r:id="rId24"/>
      <p:bold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C1B842C-F869-E815-C36D-F168240C4EB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4A0C217-4EB8-F2C1-02C8-2E61214515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E4516FB-E5A9-58E2-5176-41D8BD8F29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9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10FB22F-AE0D-9CA9-5CD5-B1B9E2AD3DC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57CA558-D0B3-B0DF-C272-669C95C8873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4D85EA9-9ED1-CCE2-1A5E-02FC4899AAE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319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EB4DAA2-FC9B-177B-ACF0-B9CF4EA4158E}"/>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8E3FCF-F29E-B4B9-1466-AA19BBA341D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1BDA069E-9022-BC69-CC06-F8F9E8BF32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7682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2DEDDBC-2349-B7F2-B85A-880C7D3B941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7263B711-E46F-1C66-1D3E-F069C75427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FC8CCD8-AC49-9A95-4BA4-5866E41589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52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A0CAE4-07AE-400A-988B-EEEC61BBF0B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31F7A55-0CFD-86DC-3D27-FEA49940A6C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F6980C24-125A-874C-B465-035B5A2EB5D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630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A65C7B1-E2F1-7785-8ECD-5F25D05E257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20F167A-0B63-604A-900F-AF9007BB70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43AD2B8-BC41-D80C-1B99-4F514D4D0A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4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AB7F54-8FE7-EB80-5E03-6A7198D98EC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9F4D561-E297-6ADF-6EC6-FFCB1D879FC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9FC01384-C67F-86BC-B257-37D032C91E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854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EC266-5DC5-62C2-A84F-09E0C5C1F63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9470A0F-C4BB-3C49-D4C8-A55D73ECA9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0AE6A6D-C04E-F15E-E907-D457730D03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072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01144B9-B57F-2B04-36C8-6D32E4F618F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3741469-41A5-C284-16A4-E29878ADC6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99D6237-CDE0-D2B4-B9B9-809A4E3D0B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37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64C59B-DA86-C707-23EA-33ACEBDEABB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6B5A832-55EF-825E-B8A7-3B577D29D4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0E021D5-CEDE-F933-64EB-801ADDD51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816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096D94-BBD7-5432-C9AF-8F29127015D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48A782A3-E012-425C-9DFF-0DC331E49E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FD72176-8B70-2399-65BC-4664437178F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81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89DD98C-0B21-E17E-7F1A-D2E5FC492BC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6E17A7D-100F-2F63-2B10-26AC83D7B03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E35A79A-656A-2909-E91A-4D6A4A7E5D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318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s-dinesh-kumar2004"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SDineshKumar130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i="0" dirty="0">
                <a:solidFill>
                  <a:srgbClr val="202124"/>
                </a:solidFill>
                <a:effectLst/>
                <a:latin typeface="docs-Roboto"/>
              </a:rPr>
              <a:t>AMCAT EDA Project</a:t>
            </a:r>
          </a:p>
          <a:p>
            <a:pPr marL="0" marR="0" lvl="0" indent="0" algn="ctr" rtl="0">
              <a:spcBef>
                <a:spcPts val="0"/>
              </a:spcBef>
              <a:spcAft>
                <a:spcPts val="0"/>
              </a:spcAft>
              <a:buNone/>
            </a:pPr>
            <a:endParaRPr lang="en-IN" sz="2400" b="1" dirty="0">
              <a:solidFill>
                <a:srgbClr val="202124"/>
              </a:solidFill>
              <a:latin typeface="docs-Roboto"/>
            </a:endParaRPr>
          </a:p>
          <a:p>
            <a:pPr marL="0" marR="0" lvl="0" indent="0" algn="ctr" rtl="0">
              <a:spcBef>
                <a:spcPts val="0"/>
              </a:spcBef>
              <a:spcAft>
                <a:spcPts val="0"/>
              </a:spcAft>
              <a:buNone/>
            </a:pPr>
            <a:r>
              <a:rPr lang="en-US" sz="2400" b="1" i="0" u="none" strike="noStrike" dirty="0">
                <a:solidFill>
                  <a:srgbClr val="000000"/>
                </a:solidFill>
                <a:effectLst/>
                <a:latin typeface="Cambria" panose="02040503050406030204" pitchFamily="18" charset="0"/>
                <a:ea typeface="Cambria" panose="02040503050406030204" pitchFamily="18" charset="0"/>
              </a:rPr>
              <a:t>Aspiring Mind </a:t>
            </a:r>
            <a:r>
              <a:rPr lang="en-US" sz="2400" b="1" i="0" u="none" strike="noStrike" dirty="0">
                <a:solidFill>
                  <a:srgbClr val="000000"/>
                </a:solidFill>
                <a:effectLst/>
                <a:latin typeface="docs-Roboto"/>
                <a:ea typeface="Cambria" panose="02040503050406030204" pitchFamily="18" charset="0"/>
              </a:rPr>
              <a:t>Employment</a:t>
            </a:r>
            <a:r>
              <a:rPr lang="en-US" sz="2400" b="1" i="0" u="none" strike="noStrike" dirty="0">
                <a:solidFill>
                  <a:srgbClr val="000000"/>
                </a:solidFill>
                <a:effectLst/>
                <a:latin typeface="Cambria" panose="02040503050406030204" pitchFamily="18" charset="0"/>
                <a:ea typeface="Cambria" panose="02040503050406030204" pitchFamily="18" charset="0"/>
              </a:rPr>
              <a:t> Outcome 2015 (AMEO)</a:t>
            </a:r>
            <a:endParaRPr sz="1800" b="1"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0769F5-2573-1E31-7DEC-70EEFD5350E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01F1CC1-93A6-5B18-347C-2730C32E06FD}"/>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a:t>
            </a:r>
            <a:r>
              <a:rPr lang="en-IN" b="1" dirty="0" err="1">
                <a:solidFill>
                  <a:srgbClr val="FF0000"/>
                </a:solidFill>
              </a:rPr>
              <a:t>Bussiness</a:t>
            </a:r>
            <a:r>
              <a:rPr lang="en-IN" b="1" dirty="0">
                <a:solidFill>
                  <a:srgbClr val="FF0000"/>
                </a:solidFill>
              </a:rPr>
              <a:t> Question</a:t>
            </a:r>
            <a:endParaRPr b="1" dirty="0">
              <a:solidFill>
                <a:srgbClr val="FF0000"/>
              </a:solidFill>
            </a:endParaRPr>
          </a:p>
        </p:txBody>
      </p:sp>
      <p:sp>
        <p:nvSpPr>
          <p:cNvPr id="111" name="Google Shape;111;p4">
            <a:extLst>
              <a:ext uri="{FF2B5EF4-FFF2-40B4-BE49-F238E27FC236}">
                <a16:creationId xmlns:a16="http://schemas.microsoft.com/office/drawing/2014/main" id="{EDFAA6F2-B47D-E640-2769-B9601232D2B7}"/>
              </a:ext>
            </a:extLst>
          </p:cNvPr>
          <p:cNvSpPr txBox="1">
            <a:spLocks noGrp="1"/>
          </p:cNvSpPr>
          <p:nvPr>
            <p:ph type="body" idx="1"/>
          </p:nvPr>
        </p:nvSpPr>
        <p:spPr>
          <a:xfrm>
            <a:off x="684880" y="1374098"/>
            <a:ext cx="10515600" cy="444796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An attempt to verify a Times of India claim regarding Computer Science Engineering jobs yielded an empty dataset, The dataset didn't contain information for specific roles like Programming Analyst, Software Engineer, Hardware Engineer, or Associate Engineer within the Computer Science domain.</a:t>
            </a:r>
          </a:p>
          <a:p>
            <a:pPr marL="228600" lvl="0" indent="-228600" algn="l" rtl="0">
              <a:lnSpc>
                <a:spcPct val="90000"/>
              </a:lnSpc>
              <a:spcBef>
                <a:spcPts val="1000"/>
              </a:spcBef>
              <a:spcAft>
                <a:spcPts val="0"/>
              </a:spcAft>
              <a:buClr>
                <a:schemeClr val="dk1"/>
              </a:buClr>
              <a:buSzPct val="100000"/>
              <a:buChar char="•"/>
            </a:pPr>
            <a:r>
              <a:rPr lang="en-US" b="0" i="0" dirty="0">
                <a:solidFill>
                  <a:srgbClr val="0D0D0D"/>
                </a:solidFill>
                <a:effectLst/>
                <a:latin typeface="Söhne"/>
              </a:rPr>
              <a:t>Meanwhile, an analysis of the relationship between gender and specialization using a chi-squared test revealed a significant association (Chi-squared = 104.47, p-value = 1.25e-06). The null hypothesis was rejected, </a:t>
            </a:r>
            <a:r>
              <a:rPr kumimoji="0" lang="en-US" altLang="en-US" sz="2800" b="0" i="0" u="none" strike="noStrike" cap="none" normalizeH="0" baseline="0" dirty="0">
                <a:ln>
                  <a:noFill/>
                </a:ln>
                <a:solidFill>
                  <a:srgbClr val="000000"/>
                </a:solidFill>
                <a:effectLst/>
                <a:latin typeface="docs-Roboto"/>
              </a:rPr>
              <a:t>There is a relationship between gender and specialization.</a:t>
            </a:r>
            <a:endParaRPr dirty="0">
              <a:latin typeface="docs-Roboto"/>
            </a:endParaRPr>
          </a:p>
        </p:txBody>
      </p:sp>
      <p:sp>
        <p:nvSpPr>
          <p:cNvPr id="3" name="Rectangle 2">
            <a:extLst>
              <a:ext uri="{FF2B5EF4-FFF2-40B4-BE49-F238E27FC236}">
                <a16:creationId xmlns:a16="http://schemas.microsoft.com/office/drawing/2014/main" id="{378494D9-DAE7-0967-944B-8898A01ACA0A}"/>
              </a:ext>
            </a:extLst>
          </p:cNvPr>
          <p:cNvSpPr>
            <a:spLocks noChangeArrowheads="1"/>
          </p:cNvSpPr>
          <p:nvPr/>
        </p:nvSpPr>
        <p:spPr bwMode="auto">
          <a:xfrm>
            <a:off x="0" y="151656"/>
            <a:ext cx="105798"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33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19ACEC-0F29-D9D8-FAD4-1E05E9B053A4}"/>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980959E-FF96-FE69-899A-0B54B4A3B435}"/>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id="{1300384E-31A4-F43A-6B68-1241C84C37BE}"/>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107355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03956C5-0805-85C6-AB96-2DEA3E0DC46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86A9196B-D4B8-DB73-D1BB-7E4D8C0538D3}"/>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a:solidFill>
                  <a:srgbClr val="FF0000"/>
                </a:solidFill>
              </a:rPr>
              <a:t>Agenda (This should be the PPT flow)  </a:t>
            </a:r>
            <a:endParaRPr b="1">
              <a:solidFill>
                <a:srgbClr val="FF0000"/>
              </a:solidFill>
            </a:endParaRPr>
          </a:p>
        </p:txBody>
      </p:sp>
      <p:sp>
        <p:nvSpPr>
          <p:cNvPr id="111" name="Google Shape;111;p4">
            <a:extLst>
              <a:ext uri="{FF2B5EF4-FFF2-40B4-BE49-F238E27FC236}">
                <a16:creationId xmlns:a16="http://schemas.microsoft.com/office/drawing/2014/main" id="{80650D3C-E77D-73CB-54A4-9A0145B26A31}"/>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IN" b="1" dirty="0"/>
              <a:t>Conclusion (Key finding overall) </a:t>
            </a:r>
            <a:endParaRPr dirty="0"/>
          </a:p>
          <a:p>
            <a:pPr marL="228600" lvl="0" indent="-228600" algn="l" rtl="0">
              <a:lnSpc>
                <a:spcPct val="90000"/>
              </a:lnSpc>
              <a:spcBef>
                <a:spcPts val="1000"/>
              </a:spcBef>
              <a:spcAft>
                <a:spcPts val="0"/>
              </a:spcAft>
              <a:buClr>
                <a:schemeClr val="dk1"/>
              </a:buClr>
              <a:buSzPct val="100000"/>
              <a:buChar char="•"/>
            </a:pPr>
            <a:r>
              <a:rPr lang="en-IN" b="1" dirty="0"/>
              <a:t>Q&amp;A Slide </a:t>
            </a:r>
            <a:endParaRPr dirty="0"/>
          </a:p>
          <a:p>
            <a:pPr marL="228600" lvl="0" indent="-228600" algn="l" rtl="0">
              <a:lnSpc>
                <a:spcPct val="90000"/>
              </a:lnSpc>
              <a:spcBef>
                <a:spcPts val="1000"/>
              </a:spcBef>
              <a:spcAft>
                <a:spcPts val="0"/>
              </a:spcAft>
              <a:buClr>
                <a:schemeClr val="dk1"/>
              </a:buClr>
              <a:buSzPct val="100000"/>
              <a:buChar char="•"/>
            </a:pPr>
            <a:r>
              <a:rPr lang="en-IN" b="1" dirty="0"/>
              <a:t>Your Experience/Challenges working on Web Scraping – Data Analysis Project.</a:t>
            </a: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329989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707C95-8505-D8FD-1E1C-92BA7B798318}"/>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2C43C4A-BAE2-25BF-4AC8-E26673B8C2E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Key Insights:</a:t>
            </a:r>
            <a:endParaRPr b="1" dirty="0">
              <a:solidFill>
                <a:srgbClr val="FF0000"/>
              </a:solidFill>
            </a:endParaRPr>
          </a:p>
        </p:txBody>
      </p:sp>
      <p:sp>
        <p:nvSpPr>
          <p:cNvPr id="111" name="Google Shape;111;p4">
            <a:extLst>
              <a:ext uri="{FF2B5EF4-FFF2-40B4-BE49-F238E27FC236}">
                <a16:creationId xmlns:a16="http://schemas.microsoft.com/office/drawing/2014/main" id="{2F09851E-2373-AB73-C23B-D2642ACCC1D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ct val="100000"/>
              <a:buChar char="•"/>
            </a:pPr>
            <a:r>
              <a:rPr lang="en-US" b="1" dirty="0"/>
              <a:t>Most of the Students working in Bangalore.</a:t>
            </a:r>
          </a:p>
          <a:p>
            <a:pPr marL="228600" indent="-228600">
              <a:buSzPct val="100000"/>
            </a:pPr>
            <a:r>
              <a:rPr kumimoji="0" lang="en-US" altLang="en-US" sz="3200" b="1" i="0" u="none" strike="noStrike" cap="none" normalizeH="0" baseline="0" dirty="0">
                <a:ln>
                  <a:noFill/>
                </a:ln>
                <a:solidFill>
                  <a:srgbClr val="000000"/>
                </a:solidFill>
                <a:effectLst/>
                <a:latin typeface="docs-Roboto"/>
              </a:rPr>
              <a:t>senior software engineer</a:t>
            </a:r>
            <a:r>
              <a:rPr kumimoji="0" lang="en-US" altLang="en-US" sz="2400" b="1" i="0" u="none" strike="noStrike" cap="none" normalizeH="0" baseline="0" dirty="0">
                <a:ln>
                  <a:noFill/>
                </a:ln>
                <a:solidFill>
                  <a:schemeClr val="tx1"/>
                </a:solidFill>
                <a:effectLst/>
                <a:latin typeface="docs-Roboto"/>
              </a:rPr>
              <a:t> </a:t>
            </a:r>
            <a:r>
              <a:rPr kumimoji="0" lang="en-US" altLang="en-US" b="1" i="0" u="none" strike="noStrike" cap="none" normalizeH="0" baseline="0" dirty="0">
                <a:ln>
                  <a:noFill/>
                </a:ln>
                <a:solidFill>
                  <a:schemeClr val="tx1"/>
                </a:solidFill>
                <a:effectLst/>
                <a:latin typeface="docs-Roboto"/>
              </a:rPr>
              <a:t>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Tier2 students are getting more job opportunities.</a:t>
            </a:r>
          </a:p>
          <a:p>
            <a:pPr marL="228600" indent="-228600">
              <a:buSzPct val="100000"/>
            </a:pPr>
            <a:r>
              <a:rPr lang="en-US" altLang="en-US" b="1" dirty="0">
                <a:solidFill>
                  <a:schemeClr val="tx1"/>
                </a:solidFill>
                <a:latin typeface="docs-Roboto"/>
              </a:rPr>
              <a:t>When Experience Increases Salary Increases.</a:t>
            </a:r>
          </a:p>
          <a:p>
            <a:pPr marL="228600" indent="-228600">
              <a:buSzPct val="100000"/>
            </a:pPr>
            <a:r>
              <a:rPr kumimoji="0" lang="en-US" altLang="en-US" b="1" i="0" u="none" strike="noStrike" cap="none" normalizeH="0" baseline="0" dirty="0">
                <a:ln>
                  <a:noFill/>
                </a:ln>
                <a:solidFill>
                  <a:schemeClr val="tx1"/>
                </a:solidFill>
                <a:effectLst/>
                <a:latin typeface="docs-Roboto"/>
              </a:rPr>
              <a:t>Electronics</a:t>
            </a:r>
            <a:r>
              <a:rPr lang="en-US" altLang="en-US" b="1" dirty="0">
                <a:solidFill>
                  <a:schemeClr val="tx1"/>
                </a:solidFill>
                <a:latin typeface="docs-Roboto"/>
              </a:rPr>
              <a:t> And Communication Engineering background Students gets more Salary.</a:t>
            </a:r>
          </a:p>
          <a:p>
            <a:pPr marL="228600" indent="-228600">
              <a:buSzPct val="100000"/>
            </a:pPr>
            <a:r>
              <a:rPr kumimoji="0" lang="en-US" altLang="en-US" b="1" i="0" u="none" strike="noStrike" cap="none" normalizeH="0" baseline="0" dirty="0">
                <a:ln>
                  <a:noFill/>
                </a:ln>
                <a:solidFill>
                  <a:schemeClr val="tx1"/>
                </a:solidFill>
                <a:effectLst/>
                <a:latin typeface="docs-Roboto"/>
              </a:rPr>
              <a:t>Most of the students are belonging to </a:t>
            </a:r>
            <a:r>
              <a:rPr kumimoji="0" lang="en-US" altLang="en-US" b="1" i="0" u="none" strike="noStrike" cap="none" normalizeH="0" baseline="0" dirty="0" err="1">
                <a:ln>
                  <a:noFill/>
                </a:ln>
                <a:solidFill>
                  <a:schemeClr val="tx1"/>
                </a:solidFill>
                <a:effectLst/>
                <a:latin typeface="docs-Roboto"/>
              </a:rPr>
              <a:t>B.Tech</a:t>
            </a:r>
            <a:r>
              <a:rPr kumimoji="0" lang="en-US" altLang="en-US" b="1" i="0" u="none" strike="noStrike" cap="none" normalizeH="0" baseline="0" dirty="0">
                <a:ln>
                  <a:noFill/>
                </a:ln>
                <a:solidFill>
                  <a:schemeClr val="tx1"/>
                </a:solidFill>
                <a:effectLst/>
                <a:latin typeface="docs-Roboto"/>
              </a:rPr>
              <a:t> and B.E background</a:t>
            </a:r>
          </a:p>
          <a:p>
            <a:pPr marL="228600" indent="-228600">
              <a:buSzPct val="100000"/>
            </a:pPr>
            <a:endParaRPr lang="en-US" altLang="en-US" sz="6600" b="1" dirty="0">
              <a:solidFill>
                <a:schemeClr val="tx1"/>
              </a:solidFill>
              <a:latin typeface="docs-Roboto"/>
            </a:endParaRPr>
          </a:p>
          <a:p>
            <a:pPr marL="0" indent="0">
              <a:buSzPct val="100000"/>
              <a:buNone/>
            </a:pPr>
            <a:endParaRPr kumimoji="0" lang="en-US" altLang="en-US" sz="6600" b="1" i="0" u="none" strike="noStrike" cap="none" normalizeH="0" baseline="0" dirty="0">
              <a:ln>
                <a:noFill/>
              </a:ln>
              <a:solidFill>
                <a:schemeClr val="tx1"/>
              </a:solidFill>
              <a:effectLst/>
              <a:latin typeface="docs-Roboto"/>
            </a:endParaRPr>
          </a:p>
          <a:p>
            <a:pPr marL="228600" lvl="0" indent="-228600" algn="l" rtl="0">
              <a:lnSpc>
                <a:spcPct val="90000"/>
              </a:lnSpc>
              <a:spcBef>
                <a:spcPts val="1000"/>
              </a:spcBef>
              <a:spcAft>
                <a:spcPts val="0"/>
              </a:spcAft>
              <a:buClr>
                <a:schemeClr val="dk1"/>
              </a:buClr>
              <a:buSzPct val="100000"/>
              <a:buChar char="•"/>
            </a:pPr>
            <a:endParaRPr lang="en-US" sz="3200" b="1" dirty="0"/>
          </a:p>
          <a:p>
            <a:pPr marL="228600" lvl="0" indent="-228600" algn="l" rtl="0">
              <a:lnSpc>
                <a:spcPct val="90000"/>
              </a:lnSpc>
              <a:spcBef>
                <a:spcPts val="1000"/>
              </a:spcBef>
              <a:spcAft>
                <a:spcPts val="0"/>
              </a:spcAft>
              <a:buClr>
                <a:schemeClr val="dk1"/>
              </a:buClr>
              <a:buSzPct val="100000"/>
              <a:buChar char="•"/>
            </a:pPr>
            <a:endParaRPr dirty="0"/>
          </a:p>
        </p:txBody>
      </p:sp>
      <p:sp>
        <p:nvSpPr>
          <p:cNvPr id="2" name="Rectangle 1">
            <a:extLst>
              <a:ext uri="{FF2B5EF4-FFF2-40B4-BE49-F238E27FC236}">
                <a16:creationId xmlns:a16="http://schemas.microsoft.com/office/drawing/2014/main" id="{029217EF-F2EA-471D-6184-AFBCD661782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904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C12DEE1-9B82-869E-3271-EC8055890C9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76B07041-22E8-6385-3325-D4ECC98003D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1" name="Google Shape;111;p4">
            <a:extLst>
              <a:ext uri="{FF2B5EF4-FFF2-40B4-BE49-F238E27FC236}">
                <a16:creationId xmlns:a16="http://schemas.microsoft.com/office/drawing/2014/main" id="{16261E11-6EDB-5F9D-E84A-67BB1332923B}"/>
              </a:ext>
            </a:extLst>
          </p:cNvPr>
          <p:cNvSpPr txBox="1">
            <a:spLocks noGrp="1"/>
          </p:cNvSpPr>
          <p:nvPr>
            <p:ph type="body" idx="1"/>
          </p:nvPr>
        </p:nvSpPr>
        <p:spPr>
          <a:xfrm>
            <a:off x="638582" y="1343818"/>
            <a:ext cx="10515600" cy="4351338"/>
          </a:xfrm>
          <a:prstGeom prst="rect">
            <a:avLst/>
          </a:prstGeom>
          <a:noFill/>
          <a:ln>
            <a:noFill/>
          </a:ln>
        </p:spPr>
        <p:txBody>
          <a:bodyPr spcFirstLastPara="1" wrap="square" lIns="91425" tIns="45700" rIns="91425" bIns="45700" anchor="t" anchorCtr="0">
            <a:normAutofit/>
          </a:bodyPr>
          <a:lstStyle/>
          <a:p>
            <a:pPr marL="114300" indent="0" algn="l">
              <a:buNone/>
            </a:pPr>
            <a:r>
              <a:rPr lang="en-US" b="0" i="0" dirty="0">
                <a:solidFill>
                  <a:srgbClr val="0D0D0D"/>
                </a:solidFill>
                <a:effectLst/>
                <a:latin typeface="Söhne"/>
              </a:rPr>
              <a:t>"This Exploratory Data Analysis (EDA) project has been a valuable learning experience for </a:t>
            </a:r>
            <a:r>
              <a:rPr lang="en-US" b="0" i="0" dirty="0" err="1">
                <a:solidFill>
                  <a:srgbClr val="0D0D0D"/>
                </a:solidFill>
                <a:effectLst/>
                <a:latin typeface="Söhne"/>
              </a:rPr>
              <a:t>me.Throughout</a:t>
            </a:r>
            <a:r>
              <a:rPr lang="en-US" b="0" i="0" dirty="0">
                <a:solidFill>
                  <a:srgbClr val="0D0D0D"/>
                </a:solidFill>
                <a:effectLst/>
                <a:latin typeface="Söhne"/>
              </a:rPr>
              <a:t> the project, I have honed my skills in data analysis, gaining proficiency in applying statistical concepts to uncover meaningful insights. The hands-on nature of the analysis has enhanced my ability to navigate and make sense of large datasets, allowing me to extract valuable information efficiently.</a:t>
            </a:r>
          </a:p>
          <a:p>
            <a:pPr marL="114300" indent="0" algn="l">
              <a:buNone/>
            </a:pPr>
            <a:r>
              <a:rPr lang="en-US" b="0" i="0" dirty="0">
                <a:solidFill>
                  <a:srgbClr val="0D0D0D"/>
                </a:solidFill>
                <a:effectLst/>
                <a:latin typeface="Söhne"/>
              </a:rPr>
              <a:t>Overall, this project has significantly contributed to my analytical skill set, providing a solid foundation for interpreting data and drawing meaningful conclusions."</a:t>
            </a:r>
          </a:p>
        </p:txBody>
      </p:sp>
      <p:sp>
        <p:nvSpPr>
          <p:cNvPr id="2" name="Rectangle 1">
            <a:extLst>
              <a:ext uri="{FF2B5EF4-FFF2-40B4-BE49-F238E27FC236}">
                <a16:creationId xmlns:a16="http://schemas.microsoft.com/office/drawing/2014/main" id="{34442133-8FD9-7022-A73B-C5624A28C87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057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1" y="1299172"/>
            <a:ext cx="10785595" cy="350861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2400" i="0" dirty="0">
                <a:effectLst/>
                <a:latin typeface="-apple-system"/>
              </a:rPr>
              <a:t>Artificial Intelligence and Data Science student at Panimalar Engineering College, showcasing my resilience and adaptability in my academic and professional journey, </a:t>
            </a:r>
            <a:r>
              <a:rPr lang="en-US" sz="2400" b="0" i="0" dirty="0">
                <a:solidFill>
                  <a:srgbClr val="0D0D0D"/>
                </a:solidFill>
                <a:effectLst/>
                <a:latin typeface="Söhne"/>
              </a:rPr>
              <a:t>Secured copyrights for two AI solutions ("Animated Character" and "AI Throat Health"). Hacker Rank certified in Python, SQL, and verified Software Engineer Intern.</a:t>
            </a:r>
            <a:r>
              <a:rPr lang="en-US" sz="2400" i="0" dirty="0">
                <a:effectLst/>
                <a:latin typeface="-apple-system"/>
              </a:rPr>
              <a:t> Currently serving as an Data Science Intern at Innomatics Research Labs. I</a:t>
            </a:r>
            <a:r>
              <a:rPr lang="en-US" sz="2400" b="0" i="0" dirty="0">
                <a:solidFill>
                  <a:srgbClr val="0D0D0D"/>
                </a:solidFill>
                <a:effectLst/>
                <a:latin typeface="Söhne"/>
              </a:rPr>
              <a:t> chose Data Science for its power in decision-making, Analyzing data, deriving insights, and solving problems</a:t>
            </a:r>
            <a:r>
              <a:rPr lang="en-US" sz="2400" b="0" dirty="0">
                <a:solidFill>
                  <a:srgbClr val="0D0D0D"/>
                </a:solidFill>
                <a:latin typeface="-apple-system"/>
              </a:rPr>
              <a:t>.</a:t>
            </a:r>
            <a:endParaRPr lang="en-IN"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LinkedIn    -  </a:t>
            </a:r>
            <a:r>
              <a:rPr lang="en-IN" sz="1600" b="0" i="0" dirty="0">
                <a:effectLst/>
                <a:latin typeface="-apple-system"/>
                <a:hlinkClick r:id="rId3"/>
              </a:rPr>
              <a:t>www.linkedin.com/in/s-dinesh-kumar2004</a:t>
            </a: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GitHub       -  </a:t>
            </a:r>
            <a:r>
              <a:rPr lang="en-IN" sz="1600" dirty="0">
                <a:solidFill>
                  <a:schemeClr val="dk1"/>
                </a:solidFill>
                <a:latin typeface="Calibri"/>
                <a:ea typeface="Calibri"/>
                <a:cs typeface="Calibri"/>
                <a:sym typeface="Calibri"/>
                <a:hlinkClick r:id="rId4"/>
              </a:rPr>
              <a:t>https://github.com/SDineshKumar1304   </a:t>
            </a:r>
            <a:endParaRPr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0752D94-EE84-2AAE-8EFE-993A12D1F7B3}"/>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2ED95E18-B801-60F6-A876-6B6E91D9691D}"/>
              </a:ext>
            </a:extLst>
          </p:cNvPr>
          <p:cNvSpPr txBox="1">
            <a:spLocks noGrp="1"/>
          </p:cNvSpPr>
          <p:nvPr>
            <p:ph type="title"/>
          </p:nvPr>
        </p:nvSpPr>
        <p:spPr>
          <a:xfrm>
            <a:off x="591931" y="1492201"/>
            <a:ext cx="10515600" cy="316936"/>
          </a:xfrm>
          <a:prstGeom prst="rect">
            <a:avLst/>
          </a:prstGeom>
          <a:noFill/>
          <a:ln>
            <a:noFill/>
          </a:ln>
        </p:spPr>
        <p:txBody>
          <a:bodyPr spcFirstLastPara="1" wrap="square" lIns="91425" tIns="45700" rIns="91425" bIns="45700" anchor="ctr" anchorCtr="0">
            <a:normAutofit fontScale="90000"/>
          </a:bodyPr>
          <a:lstStyle/>
          <a:p>
            <a:pPr>
              <a:buClr>
                <a:srgbClr val="FF0000"/>
              </a:buClr>
              <a:buSzPts val="4400"/>
            </a:pPr>
            <a:r>
              <a:rPr lang="en-US" b="1" dirty="0">
                <a:solidFill>
                  <a:srgbClr val="FF0000"/>
                </a:solidFill>
              </a:rPr>
              <a:t>Business Problem</a:t>
            </a:r>
            <a:br>
              <a:rPr lang="en-US" dirty="0">
                <a:solidFill>
                  <a:srgbClr val="FF0000"/>
                </a:solidFill>
              </a:rPr>
            </a:br>
            <a:endParaRPr lang="en-US" b="1" dirty="0">
              <a:solidFill>
                <a:srgbClr val="FF0000"/>
              </a:solidFill>
            </a:endParaRPr>
          </a:p>
        </p:txBody>
      </p:sp>
      <p:sp>
        <p:nvSpPr>
          <p:cNvPr id="111" name="Google Shape;111;p4">
            <a:extLst>
              <a:ext uri="{FF2B5EF4-FFF2-40B4-BE49-F238E27FC236}">
                <a16:creationId xmlns:a16="http://schemas.microsoft.com/office/drawing/2014/main" id="{96558B0F-C060-FEFA-F370-C7A2C94572AD}"/>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business problem revolves around in this project involves understanding the employment outcomes of engineering graduates, focusing on factors such as salary, job titles, job locations, and various skills. This analysis aims to provide insights into the factors influencing salary, job preferences, and the overall employment landscape for engineering graduates.</a:t>
            </a:r>
            <a:endParaRPr dirty="0"/>
          </a:p>
        </p:txBody>
      </p:sp>
    </p:spTree>
    <p:extLst>
      <p:ext uri="{BB962C8B-B14F-4D97-AF65-F5344CB8AC3E}">
        <p14:creationId xmlns:p14="http://schemas.microsoft.com/office/powerpoint/2010/main" val="198422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3012A0-A391-C01D-341A-635CF60754B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3EFA79E-D6FB-E803-2785-7250EE56D220}"/>
              </a:ext>
            </a:extLst>
          </p:cNvPr>
          <p:cNvSpPr txBox="1">
            <a:spLocks noGrp="1"/>
          </p:cNvSpPr>
          <p:nvPr>
            <p:ph type="title"/>
          </p:nvPr>
        </p:nvSpPr>
        <p:spPr>
          <a:xfrm>
            <a:off x="838200" y="18540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Objective:  </a:t>
            </a:r>
            <a:endParaRPr b="1" dirty="0">
              <a:solidFill>
                <a:srgbClr val="FF0000"/>
              </a:solidFill>
            </a:endParaRPr>
          </a:p>
        </p:txBody>
      </p:sp>
      <p:sp>
        <p:nvSpPr>
          <p:cNvPr id="111" name="Google Shape;111;p4">
            <a:extLst>
              <a:ext uri="{FF2B5EF4-FFF2-40B4-BE49-F238E27FC236}">
                <a16:creationId xmlns:a16="http://schemas.microsoft.com/office/drawing/2014/main" id="{F8820126-7797-6E92-85BD-1C6785F23A00}"/>
              </a:ext>
            </a:extLst>
          </p:cNvPr>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b="0" i="0" dirty="0">
                <a:solidFill>
                  <a:srgbClr val="0D0D0D"/>
                </a:solidFill>
                <a:effectLst/>
                <a:latin typeface="Söhne"/>
              </a:rPr>
              <a:t>The main objective of the project is to conduct an Exploratory Data Analysis (EDA) on the Aspiring Mind Employment Outcome 2015 (AMEO) dataset. The analysis aims to uncover patterns, relationships, and insights regarding the employment outcomes of engineering graduates,</a:t>
            </a:r>
            <a:endParaRPr dirty="0"/>
          </a:p>
        </p:txBody>
      </p:sp>
    </p:spTree>
    <p:extLst>
      <p:ext uri="{BB962C8B-B14F-4D97-AF65-F5344CB8AC3E}">
        <p14:creationId xmlns:p14="http://schemas.microsoft.com/office/powerpoint/2010/main" val="372441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69A3CD-B91C-3216-6AAC-0892DA3752A0}"/>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4841C151-762D-D104-337C-F9F64A10C476}"/>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sz="4400" b="1" dirty="0"/>
              <a:t>Summary of the Data </a:t>
            </a:r>
            <a:endParaRPr b="1" dirty="0">
              <a:solidFill>
                <a:srgbClr val="FF0000"/>
              </a:solidFill>
            </a:endParaRPr>
          </a:p>
        </p:txBody>
      </p:sp>
      <p:sp>
        <p:nvSpPr>
          <p:cNvPr id="111" name="Google Shape;111;p4">
            <a:extLst>
              <a:ext uri="{FF2B5EF4-FFF2-40B4-BE49-F238E27FC236}">
                <a16:creationId xmlns:a16="http://schemas.microsoft.com/office/drawing/2014/main" id="{FBF8863F-0A9D-B19E-0C7B-9BF4DFEC5CFF}"/>
              </a:ext>
            </a:extLst>
          </p:cNvPr>
          <p:cNvSpPr txBox="1">
            <a:spLocks noGrp="1"/>
          </p:cNvSpPr>
          <p:nvPr>
            <p:ph type="body" idx="1"/>
          </p:nvPr>
        </p:nvSpPr>
        <p:spPr>
          <a:xfrm>
            <a:off x="537396" y="1196334"/>
            <a:ext cx="10515600" cy="3886943"/>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just" rtl="0">
              <a:lnSpc>
                <a:spcPct val="120000"/>
              </a:lnSpc>
              <a:spcBef>
                <a:spcPts val="1000"/>
              </a:spcBef>
              <a:spcAft>
                <a:spcPts val="0"/>
              </a:spcAft>
              <a:buClr>
                <a:schemeClr val="dk1"/>
              </a:buClr>
              <a:buSzPct val="100000"/>
              <a:buChar char="•"/>
            </a:pPr>
            <a:r>
              <a:rPr lang="en-US" sz="9600" dirty="0"/>
              <a:t>The dataset, from Aspiring Minds, reveals insights into the employment outcomes of engineering graduates. With around 4000 records and 40 variables, it includes a unique identifier (UID), annual salary (CTC), dates of joining (DOJ) and leaving (DOL), demographic data, academic performance metrics, college details, skill scores (English, Logical, Quantitative, Domain, Computer Programming), and personality test scores (Conscientiousness, Agreeableness, Extraversion, Neuroticism, Openness to Experience). This comprehensive dataset sets the stage for an in-depth exploratory data analysis, providing valuable information on various facets of graduates' professional journeys.</a:t>
            </a:r>
            <a:endParaRPr lang="en-IN" dirty="0"/>
          </a:p>
        </p:txBody>
      </p:sp>
    </p:spTree>
    <p:extLst>
      <p:ext uri="{BB962C8B-B14F-4D97-AF65-F5344CB8AC3E}">
        <p14:creationId xmlns:p14="http://schemas.microsoft.com/office/powerpoint/2010/main" val="2513582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51064BD-4DC4-8E21-F927-F2602DE70B6D}"/>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9D2A6562-9CA6-41C6-6135-3139F33E881C}"/>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a:buClr>
                <a:srgbClr val="FF0000"/>
              </a:buClr>
              <a:buSzPts val="4400"/>
            </a:pPr>
            <a:r>
              <a:rPr lang="en-IN" b="1" u="sng" dirty="0">
                <a:solidFill>
                  <a:srgbClr val="FF0000"/>
                </a:solidFill>
              </a:rPr>
              <a:t>Exploratory Data Analysis: </a:t>
            </a:r>
            <a:endParaRPr b="1" dirty="0">
              <a:solidFill>
                <a:srgbClr val="FF0000"/>
              </a:solidFill>
            </a:endParaRPr>
          </a:p>
        </p:txBody>
      </p:sp>
      <p:sp>
        <p:nvSpPr>
          <p:cNvPr id="111" name="Google Shape;111;p4">
            <a:extLst>
              <a:ext uri="{FF2B5EF4-FFF2-40B4-BE49-F238E27FC236}">
                <a16:creationId xmlns:a16="http://schemas.microsoft.com/office/drawing/2014/main" id="{E121A448-8921-D5FC-49DE-8E3433BC2353}"/>
              </a:ext>
            </a:extLst>
          </p:cNvPr>
          <p:cNvSpPr txBox="1">
            <a:spLocks noGrp="1"/>
          </p:cNvSpPr>
          <p:nvPr>
            <p:ph type="body" idx="1"/>
          </p:nvPr>
        </p:nvSpPr>
        <p:spPr>
          <a:xfrm>
            <a:off x="972273" y="1343817"/>
            <a:ext cx="10093124" cy="4524547"/>
          </a:xfrm>
          <a:prstGeom prst="rect">
            <a:avLst/>
          </a:prstGeom>
          <a:noFill/>
          <a:ln>
            <a:noFill/>
          </a:ln>
        </p:spPr>
        <p:txBody>
          <a:bodyPr spcFirstLastPara="1" wrap="square" lIns="91425" tIns="45700" rIns="91425" bIns="45700" anchor="t" anchorCtr="0">
            <a:noAutofit/>
          </a:bodyPr>
          <a:lstStyle/>
          <a:p>
            <a:pPr marL="514350" lvl="0" indent="-514350" algn="just" rtl="0">
              <a:lnSpc>
                <a:spcPct val="90000"/>
              </a:lnSpc>
              <a:spcBef>
                <a:spcPts val="1000"/>
              </a:spcBef>
              <a:spcAft>
                <a:spcPts val="0"/>
              </a:spcAft>
              <a:buClr>
                <a:schemeClr val="dk1"/>
              </a:buClr>
              <a:buSzPct val="100000"/>
              <a:buFont typeface="Calibri"/>
              <a:buAutoNum type="alphaLcPeriod"/>
            </a:pPr>
            <a:r>
              <a:rPr lang="en-IN" sz="2400" b="1" i="1" dirty="0"/>
              <a:t>Data Cleaning Steps:</a:t>
            </a:r>
          </a:p>
          <a:p>
            <a:pPr algn="l">
              <a:buFont typeface="+mj-lt"/>
              <a:buAutoNum type="arabicPeriod"/>
            </a:pPr>
            <a:r>
              <a:rPr lang="en-US" sz="2400" b="1" i="0" dirty="0">
                <a:solidFill>
                  <a:srgbClr val="0D0D0D"/>
                </a:solidFill>
                <a:effectLst/>
                <a:latin typeface="Söhne"/>
              </a:rPr>
              <a:t>Column Removal:</a:t>
            </a:r>
            <a:endParaRPr lang="en-US" sz="2400" b="0" i="0" dirty="0">
              <a:solidFill>
                <a:srgbClr val="0D0D0D"/>
              </a:solidFill>
              <a:effectLst/>
              <a:latin typeface="Söhne"/>
            </a:endParaRPr>
          </a:p>
          <a:p>
            <a:pPr marL="800100" lvl="1"/>
            <a:r>
              <a:rPr lang="en-US" b="0" i="0" dirty="0">
                <a:solidFill>
                  <a:srgbClr val="0D0D0D"/>
                </a:solidFill>
                <a:effectLst/>
                <a:latin typeface="Söhne"/>
              </a:rPr>
              <a:t>Dropped columns 'Data Source' and 'ID' as they were not providing relevant information for analysis.</a:t>
            </a:r>
          </a:p>
          <a:p>
            <a:pPr algn="l">
              <a:buFont typeface="+mj-lt"/>
              <a:buAutoNum type="arabicPeriod"/>
            </a:pPr>
            <a:r>
              <a:rPr lang="en-US" sz="2400" b="1" i="0" dirty="0">
                <a:solidFill>
                  <a:srgbClr val="0D0D0D"/>
                </a:solidFill>
                <a:effectLst/>
                <a:latin typeface="Söhne"/>
              </a:rPr>
              <a:t>Checking Null Values:</a:t>
            </a:r>
            <a:endParaRPr lang="en-US" sz="2400" b="0" i="0" dirty="0">
              <a:solidFill>
                <a:srgbClr val="0D0D0D"/>
              </a:solidFill>
              <a:effectLst/>
              <a:latin typeface="Söhne"/>
            </a:endParaRPr>
          </a:p>
          <a:p>
            <a:pPr marL="800100" lvl="1"/>
            <a:r>
              <a:rPr lang="en-US" b="0" i="0" dirty="0">
                <a:solidFill>
                  <a:srgbClr val="0D0D0D"/>
                </a:solidFill>
                <a:effectLst/>
                <a:latin typeface="Söhne"/>
              </a:rPr>
              <a:t>There is no null values presen</a:t>
            </a:r>
            <a:r>
              <a:rPr lang="en-US" dirty="0">
                <a:solidFill>
                  <a:srgbClr val="0D0D0D"/>
                </a:solidFill>
                <a:latin typeface="Söhne"/>
              </a:rPr>
              <a:t>t in the given dataset</a:t>
            </a:r>
          </a:p>
          <a:p>
            <a:pPr marL="800100" lvl="1"/>
            <a:endParaRPr lang="en-US" b="0" i="0" dirty="0">
              <a:solidFill>
                <a:srgbClr val="0D0D0D"/>
              </a:solidFill>
              <a:effectLst/>
              <a:latin typeface="Söhne"/>
            </a:endParaRPr>
          </a:p>
          <a:p>
            <a:pPr marL="800100" lvl="1"/>
            <a:endParaRPr lang="en-US" b="0" i="0" dirty="0">
              <a:solidFill>
                <a:srgbClr val="0D0D0D"/>
              </a:solidFill>
              <a:effectLst/>
              <a:latin typeface="Söhne"/>
            </a:endParaRPr>
          </a:p>
          <a:p>
            <a:pPr marL="0" lvl="0" indent="0" algn="just" rtl="0">
              <a:lnSpc>
                <a:spcPct val="90000"/>
              </a:lnSpc>
              <a:spcBef>
                <a:spcPts val="1000"/>
              </a:spcBef>
              <a:spcAft>
                <a:spcPts val="0"/>
              </a:spcAft>
              <a:buClr>
                <a:schemeClr val="dk1"/>
              </a:buClr>
              <a:buSzPct val="100000"/>
              <a:buNone/>
            </a:pPr>
            <a:r>
              <a:rPr lang="en-US" sz="2400" b="1" i="1" dirty="0"/>
              <a:t>  </a:t>
            </a:r>
            <a:endParaRPr lang="en-US" sz="2400" dirty="0"/>
          </a:p>
          <a:p>
            <a:pPr marL="228600" lvl="0" indent="-130810" algn="l" rtl="0">
              <a:lnSpc>
                <a:spcPct val="90000"/>
              </a:lnSpc>
              <a:spcBef>
                <a:spcPts val="1000"/>
              </a:spcBef>
              <a:spcAft>
                <a:spcPts val="0"/>
              </a:spcAft>
              <a:buClr>
                <a:schemeClr val="dk1"/>
              </a:buClr>
              <a:buSzPct val="100000"/>
              <a:buNone/>
            </a:pPr>
            <a:endParaRPr sz="2400" dirty="0"/>
          </a:p>
        </p:txBody>
      </p:sp>
    </p:spTree>
    <p:extLst>
      <p:ext uri="{BB962C8B-B14F-4D97-AF65-F5344CB8AC3E}">
        <p14:creationId xmlns:p14="http://schemas.microsoft.com/office/powerpoint/2010/main" val="270274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4DB8E29-EF00-6402-4E51-DE7D0A7E2FCC}"/>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FF86AEAB-12C4-3AD0-C537-7EDA89324CFE}"/>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Data Manipulation:  </a:t>
            </a:r>
            <a:endParaRPr b="1" dirty="0">
              <a:solidFill>
                <a:srgbClr val="FF0000"/>
              </a:solidFill>
            </a:endParaRPr>
          </a:p>
        </p:txBody>
      </p:sp>
      <p:sp>
        <p:nvSpPr>
          <p:cNvPr id="111" name="Google Shape;111;p4">
            <a:extLst>
              <a:ext uri="{FF2B5EF4-FFF2-40B4-BE49-F238E27FC236}">
                <a16:creationId xmlns:a16="http://schemas.microsoft.com/office/drawing/2014/main" id="{BB983C03-2F5F-62F3-AA57-EC6B8A6045FA}"/>
              </a:ext>
            </a:extLst>
          </p:cNvPr>
          <p:cNvSpPr txBox="1">
            <a:spLocks noGrp="1"/>
          </p:cNvSpPr>
          <p:nvPr>
            <p:ph type="body" idx="1"/>
          </p:nvPr>
        </p:nvSpPr>
        <p:spPr>
          <a:xfrm>
            <a:off x="395513" y="1134319"/>
            <a:ext cx="10515600" cy="5031877"/>
          </a:xfrm>
          <a:prstGeom prst="rect">
            <a:avLst/>
          </a:prstGeom>
          <a:noFill/>
          <a:ln>
            <a:noFill/>
          </a:ln>
        </p:spPr>
        <p:txBody>
          <a:bodyPr spcFirstLastPara="1" wrap="square" lIns="91425" tIns="45700" rIns="91425" bIns="45700" anchor="t" anchorCtr="0">
            <a:normAutofit/>
          </a:bodyPr>
          <a:lstStyle/>
          <a:p>
            <a:pPr algn="l">
              <a:buFont typeface="+mj-lt"/>
              <a:buAutoNum type="arabicPeriod"/>
            </a:pPr>
            <a:r>
              <a:rPr lang="en-US" sz="2400" b="1" i="0" dirty="0">
                <a:solidFill>
                  <a:srgbClr val="0D0D0D"/>
                </a:solidFill>
                <a:effectLst/>
                <a:latin typeface="Söhne"/>
              </a:rPr>
              <a:t>Date Conversion: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Converted date columns ('DOJ', 'DOL', 'DOB') to datetime format.</a:t>
            </a:r>
          </a:p>
          <a:p>
            <a:pPr algn="l">
              <a:buFont typeface="+mj-lt"/>
              <a:buAutoNum type="arabicPeriod"/>
            </a:pPr>
            <a:r>
              <a:rPr lang="en-US" sz="2400" b="1" i="0" dirty="0">
                <a:solidFill>
                  <a:srgbClr val="0D0D0D"/>
                </a:solidFill>
                <a:effectLst/>
                <a:latin typeface="Söhne"/>
              </a:rPr>
              <a:t>Creating '</a:t>
            </a:r>
            <a:r>
              <a:rPr lang="en-US" sz="2400" b="1" i="0" dirty="0" err="1">
                <a:solidFill>
                  <a:srgbClr val="0D0D0D"/>
                </a:solidFill>
                <a:effectLst/>
                <a:latin typeface="Söhne"/>
              </a:rPr>
              <a:t>EmploymentStatus</a:t>
            </a:r>
            <a:r>
              <a:rPr lang="en-US" sz="2400" b="1" i="0" dirty="0">
                <a:solidFill>
                  <a:srgbClr val="0D0D0D"/>
                </a:solidFill>
                <a:effectLst/>
                <a:latin typeface="Söhne"/>
              </a:rPr>
              <a:t>' Column:</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Added a new column '</a:t>
            </a:r>
            <a:r>
              <a:rPr lang="en-US" b="0" i="0" dirty="0" err="1">
                <a:solidFill>
                  <a:srgbClr val="0D0D0D"/>
                </a:solidFill>
                <a:effectLst/>
                <a:latin typeface="Söhne"/>
              </a:rPr>
              <a:t>EmploymentStatus</a:t>
            </a:r>
            <a:r>
              <a:rPr lang="en-US" b="0" i="0" dirty="0">
                <a:solidFill>
                  <a:srgbClr val="0D0D0D"/>
                </a:solidFill>
                <a:effectLst/>
                <a:latin typeface="Söhne"/>
              </a:rPr>
              <a:t>' based on the presence of 'DOL' values, indicating whether the employee is currently employed or has left.</a:t>
            </a:r>
          </a:p>
          <a:p>
            <a:pPr algn="l">
              <a:buFont typeface="+mj-lt"/>
              <a:buAutoNum type="arabicPeriod"/>
            </a:pPr>
            <a:r>
              <a:rPr lang="en-US" sz="2400" b="1" i="0" dirty="0">
                <a:solidFill>
                  <a:srgbClr val="0D0D0D"/>
                </a:solidFill>
                <a:effectLst/>
                <a:latin typeface="Söhne"/>
              </a:rPr>
              <a:t>Calculating '</a:t>
            </a:r>
            <a:r>
              <a:rPr lang="en-US" sz="2400" b="1" i="0" dirty="0" err="1">
                <a:solidFill>
                  <a:srgbClr val="0D0D0D"/>
                </a:solidFill>
                <a:effectLst/>
                <a:latin typeface="Söhne"/>
              </a:rPr>
              <a:t>YearsOfExperience</a:t>
            </a:r>
            <a:r>
              <a:rPr lang="en-US" sz="2400" b="1" i="0" dirty="0">
                <a:solidFill>
                  <a:srgbClr val="0D0D0D"/>
                </a:solidFill>
                <a:effectLst/>
                <a:latin typeface="Söhne"/>
              </a:rPr>
              <a:t>':</a:t>
            </a:r>
            <a:endParaRPr lang="en-US" sz="2400"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Calculated the 'Years Of Experience' based on the 'DOJ' column, representing the number of years an employee has been working.</a:t>
            </a:r>
          </a:p>
          <a:p>
            <a:pPr marL="742950" lvl="1" indent="-285750" algn="l">
              <a:buFont typeface="+mj-lt"/>
              <a:buAutoNum type="arabicPeriod"/>
            </a:pPr>
            <a:r>
              <a:rPr lang="en-US" dirty="0">
                <a:solidFill>
                  <a:srgbClr val="0D0D0D"/>
                </a:solidFill>
                <a:latin typeface="Söhne"/>
              </a:rPr>
              <a:t>And creating a new column to find the </a:t>
            </a:r>
            <a:r>
              <a:rPr lang="en-US" b="0" i="0" dirty="0">
                <a:solidFill>
                  <a:srgbClr val="0D0D0D"/>
                </a:solidFill>
                <a:effectLst/>
                <a:latin typeface="Söhne"/>
              </a:rPr>
              <a:t>'Years Of Experience</a:t>
            </a:r>
          </a:p>
          <a:p>
            <a:pPr marL="457200" marR="0" indent="-347472" algn="l" rtl="0">
              <a:lnSpc>
                <a:spcPct val="90000"/>
              </a:lnSpc>
              <a:spcBef>
                <a:spcPts val="1000"/>
              </a:spcBef>
              <a:spcAft>
                <a:spcPts val="0"/>
              </a:spcAft>
              <a:buClr>
                <a:schemeClr val="dk1"/>
              </a:buClr>
              <a:buSzPts val="1800"/>
              <a:buFont typeface="+mj-lt"/>
              <a:buAutoNum type="arabicPeriod"/>
            </a:pPr>
            <a:r>
              <a:rPr lang="en-US" sz="2400" b="1" i="0" dirty="0">
                <a:solidFill>
                  <a:srgbClr val="0D0D0D"/>
                </a:solidFill>
                <a:effectLst/>
                <a:latin typeface="Söhne"/>
                <a:ea typeface="Calibri" panose="020F0502020204030204" pitchFamily="34" charset="0"/>
                <a:cs typeface="Calibri" panose="020F0502020204030204" pitchFamily="34" charset="0"/>
              </a:rPr>
              <a:t>Handling 'Present' Values in 'DOL':</a:t>
            </a:r>
            <a:endParaRPr lang="en-IN" sz="2400" dirty="0">
              <a:effectLst/>
            </a:endParaRPr>
          </a:p>
          <a:p>
            <a:pPr marL="740664" marR="0" indent="-283464" algn="just" rtl="0">
              <a:lnSpc>
                <a:spcPct val="90000"/>
              </a:lnSpc>
              <a:spcBef>
                <a:spcPts val="500"/>
              </a:spcBef>
              <a:spcAft>
                <a:spcPts val="0"/>
              </a:spcAft>
            </a:pPr>
            <a:r>
              <a:rPr lang="en-US" sz="2400" b="0" i="0" dirty="0">
                <a:solidFill>
                  <a:srgbClr val="0D0D0D"/>
                </a:solidFill>
                <a:effectLst/>
                <a:latin typeface="Söhne"/>
                <a:ea typeface="Calibri" panose="020F0502020204030204" pitchFamily="34" charset="0"/>
                <a:cs typeface="Calibri" panose="020F0502020204030204" pitchFamily="34" charset="0"/>
              </a:rPr>
              <a:t>Replaced 'present' values in the 'DOL' column with '9999-12-31' to represent ongoing or indefinite employment.</a:t>
            </a:r>
            <a:endParaRPr lang="en-IN" sz="2400" dirty="0">
              <a:effectLst/>
            </a:endParaRPr>
          </a:p>
          <a:p>
            <a:pPr marL="742950" lvl="1" indent="-285750"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364266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76F3F67-963A-BD40-B01E-1A20B8255785}"/>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656D1907-C931-CDFF-93E4-A55496B80402}"/>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Univariate Analysis:</a:t>
            </a:r>
            <a:endParaRPr b="1" dirty="0">
              <a:solidFill>
                <a:srgbClr val="FF0000"/>
              </a:solidFill>
            </a:endParaRPr>
          </a:p>
        </p:txBody>
      </p:sp>
      <p:sp>
        <p:nvSpPr>
          <p:cNvPr id="111" name="Google Shape;111;p4">
            <a:extLst>
              <a:ext uri="{FF2B5EF4-FFF2-40B4-BE49-F238E27FC236}">
                <a16:creationId xmlns:a16="http://schemas.microsoft.com/office/drawing/2014/main" id="{41085125-BA05-CBDC-53BF-2CBC1E9ACAB9}"/>
              </a:ext>
            </a:extLst>
          </p:cNvPr>
          <p:cNvSpPr txBox="1">
            <a:spLocks noGrp="1"/>
          </p:cNvSpPr>
          <p:nvPr>
            <p:ph type="body" idx="1"/>
          </p:nvPr>
        </p:nvSpPr>
        <p:spPr>
          <a:xfrm>
            <a:off x="650156" y="1343818"/>
            <a:ext cx="10515600" cy="4894936"/>
          </a:xfrm>
          <a:prstGeom prst="rect">
            <a:avLst/>
          </a:prstGeom>
          <a:noFill/>
          <a:ln>
            <a:noFill/>
          </a:ln>
        </p:spPr>
        <p:txBody>
          <a:bodyPr spcFirstLastPara="1" wrap="square" lIns="91425" tIns="45700" rIns="91425" bIns="45700" anchor="t" anchorCtr="0">
            <a:normAutofit/>
          </a:bodyPr>
          <a:lstStyle/>
          <a:p>
            <a:pPr marL="228600" lvl="0" indent="-130810" algn="l" rtl="0">
              <a:lnSpc>
                <a:spcPct val="90000"/>
              </a:lnSpc>
              <a:spcBef>
                <a:spcPts val="1000"/>
              </a:spcBef>
              <a:spcAft>
                <a:spcPts val="0"/>
              </a:spcAft>
              <a:buClr>
                <a:schemeClr val="dk1"/>
              </a:buClr>
              <a:buSzPct val="100000"/>
              <a:buNone/>
            </a:pPr>
            <a:r>
              <a:rPr lang="en-US" b="0" i="0" dirty="0">
                <a:solidFill>
                  <a:srgbClr val="0D0D0D"/>
                </a:solidFill>
                <a:effectLst/>
                <a:latin typeface="Söhne"/>
              </a:rPr>
              <a:t>The analysis includes Probability Density Function (PDF) and Kernel Density Estimation (KDE) plots, histograms, boxplots, and Quantile-Quantile (QQ) plots, offering insights into the distribution and normality of numerical features. A statistical summary provides key metrics. The frequency distribution of categorical variables, such as DOL, Designation, and </a:t>
            </a:r>
            <a:r>
              <a:rPr lang="en-US" b="0" i="0" dirty="0" err="1">
                <a:solidFill>
                  <a:srgbClr val="0D0D0D"/>
                </a:solidFill>
                <a:effectLst/>
                <a:latin typeface="Söhne"/>
              </a:rPr>
              <a:t>JobCity</a:t>
            </a:r>
            <a:r>
              <a:rPr lang="en-US" b="0" i="0" dirty="0">
                <a:solidFill>
                  <a:srgbClr val="0D0D0D"/>
                </a:solidFill>
                <a:effectLst/>
                <a:latin typeface="Söhne"/>
              </a:rPr>
              <a:t>, is explored. Interactive count plots highlight Gender and Degree distribution. Additional visualizations cover top designations, </a:t>
            </a:r>
            <a:r>
              <a:rPr lang="en-US" b="0" i="0" dirty="0" err="1">
                <a:solidFill>
                  <a:srgbClr val="0D0D0D"/>
                </a:solidFill>
                <a:effectLst/>
                <a:latin typeface="Söhne"/>
              </a:rPr>
              <a:t>JobCity</a:t>
            </a:r>
            <a:r>
              <a:rPr lang="en-US" b="0" i="0" dirty="0">
                <a:solidFill>
                  <a:srgbClr val="0D0D0D"/>
                </a:solidFill>
                <a:effectLst/>
                <a:latin typeface="Söhne"/>
              </a:rPr>
              <a:t> counts, and box plots for College GPA and Salary. The highest salary and "Senior Software Engineer" count are </a:t>
            </a:r>
            <a:r>
              <a:rPr lang="en-US" b="0" i="0" dirty="0" err="1">
                <a:solidFill>
                  <a:srgbClr val="0D0D0D"/>
                </a:solidFill>
                <a:effectLst/>
                <a:latin typeface="Söhne"/>
              </a:rPr>
              <a:t>identified,and</a:t>
            </a:r>
            <a:r>
              <a:rPr lang="en-US" b="0" i="0" dirty="0">
                <a:solidFill>
                  <a:srgbClr val="0D0D0D"/>
                </a:solidFill>
                <a:effectLst/>
                <a:latin typeface="Söhne"/>
              </a:rPr>
              <a:t> the top 10 designations also identified , presenting a comprehensive overview of the dataset in a succinct manner.</a:t>
            </a:r>
            <a:endParaRPr dirty="0"/>
          </a:p>
        </p:txBody>
      </p:sp>
    </p:spTree>
    <p:extLst>
      <p:ext uri="{BB962C8B-B14F-4D97-AF65-F5344CB8AC3E}">
        <p14:creationId xmlns:p14="http://schemas.microsoft.com/office/powerpoint/2010/main" val="177741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8A4E122-42BA-7AD9-C8C0-006F7578525E}"/>
            </a:ext>
          </a:extLst>
        </p:cNvPr>
        <p:cNvGrpSpPr/>
        <p:nvPr/>
      </p:nvGrpSpPr>
      <p:grpSpPr>
        <a:xfrm>
          <a:off x="0" y="0"/>
          <a:ext cx="0" cy="0"/>
          <a:chOff x="0" y="0"/>
          <a:chExt cx="0" cy="0"/>
        </a:xfrm>
      </p:grpSpPr>
      <p:sp>
        <p:nvSpPr>
          <p:cNvPr id="110" name="Google Shape;110;p4">
            <a:extLst>
              <a:ext uri="{FF2B5EF4-FFF2-40B4-BE49-F238E27FC236}">
                <a16:creationId xmlns:a16="http://schemas.microsoft.com/office/drawing/2014/main" id="{59B65D3F-A825-D57F-F354-ABDF31F0BC5A}"/>
              </a:ext>
            </a:extLst>
          </p:cNvPr>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Bivariate Analysis</a:t>
            </a:r>
            <a:endParaRPr b="1" dirty="0">
              <a:solidFill>
                <a:srgbClr val="FF0000"/>
              </a:solidFill>
            </a:endParaRPr>
          </a:p>
        </p:txBody>
      </p:sp>
      <p:sp>
        <p:nvSpPr>
          <p:cNvPr id="111" name="Google Shape;111;p4">
            <a:extLst>
              <a:ext uri="{FF2B5EF4-FFF2-40B4-BE49-F238E27FC236}">
                <a16:creationId xmlns:a16="http://schemas.microsoft.com/office/drawing/2014/main" id="{85599279-A70C-BB86-0A5F-38A96C5AC8D5}"/>
              </a:ext>
            </a:extLst>
          </p:cNvPr>
          <p:cNvSpPr txBox="1">
            <a:spLocks noGrp="1"/>
          </p:cNvSpPr>
          <p:nvPr>
            <p:ph type="body" idx="1"/>
          </p:nvPr>
        </p:nvSpPr>
        <p:spPr>
          <a:xfrm>
            <a:off x="314489" y="1089174"/>
            <a:ext cx="10515600" cy="5172729"/>
          </a:xfrm>
          <a:prstGeom prst="rect">
            <a:avLst/>
          </a:prstGeom>
          <a:noFill/>
          <a:ln>
            <a:noFill/>
          </a:ln>
        </p:spPr>
        <p:txBody>
          <a:bodyPr spcFirstLastPara="1" wrap="square" lIns="91425" tIns="45700" rIns="91425" bIns="45700" anchor="t" anchorCtr="0">
            <a:normAutofit lnSpcReduction="10000"/>
          </a:bodyPr>
          <a:lstStyle/>
          <a:p>
            <a:pPr marL="554990" indent="-457200">
              <a:buSzPct val="100000"/>
            </a:pPr>
            <a:r>
              <a:rPr lang="en-US" b="0" i="0" dirty="0">
                <a:solidFill>
                  <a:srgbClr val="0D0D0D"/>
                </a:solidFill>
                <a:effectLst/>
                <a:latin typeface="Söhne"/>
              </a:rPr>
              <a:t>Utilized </a:t>
            </a:r>
            <a:r>
              <a:rPr lang="en-US" b="0" i="0" dirty="0" err="1">
                <a:solidFill>
                  <a:srgbClr val="0D0D0D"/>
                </a:solidFill>
                <a:effectLst/>
                <a:latin typeface="Söhne"/>
              </a:rPr>
              <a:t>Plotly</a:t>
            </a:r>
            <a:r>
              <a:rPr lang="en-US" b="0" i="0" dirty="0">
                <a:solidFill>
                  <a:srgbClr val="0D0D0D"/>
                </a:solidFill>
                <a:effectLst/>
                <a:latin typeface="Söhne"/>
              </a:rPr>
              <a:t> Express for dynamic data analysis, creating scatter matrices, gender-specific box plots, and strip plots showcasing employment status patterns. </a:t>
            </a:r>
          </a:p>
          <a:p>
            <a:pPr marL="554990" indent="-457200">
              <a:buSzPct val="100000"/>
            </a:pPr>
            <a:r>
              <a:rPr lang="en-US" b="0" i="0" dirty="0">
                <a:solidFill>
                  <a:srgbClr val="0D0D0D"/>
                </a:solidFill>
                <a:effectLst/>
                <a:latin typeface="Söhne"/>
              </a:rPr>
              <a:t>Histograms highlighted employment status distribution. Various plots, including bubble plots, scatter plots, and bar plots, explored intricate data relationships. Regression plots and gender versus percentage bar plots provided additional insights. </a:t>
            </a:r>
          </a:p>
          <a:p>
            <a:pPr marL="554990" indent="-457200">
              <a:buSzPct val="100000"/>
            </a:pPr>
            <a:r>
              <a:rPr lang="en-US" b="0" i="0" dirty="0">
                <a:solidFill>
                  <a:srgbClr val="0D0D0D"/>
                </a:solidFill>
                <a:effectLst/>
                <a:latin typeface="Söhne"/>
              </a:rPr>
              <a:t>Salary-focused analyses identified the maximum salary for women and explored salary distributions for specific roles. Plots depicting years of experience versus salary and a scatter plot for date of birth versus salary offered a comprehensive dataset exploration. Overall, the interactive visualizations provided valuable insights into diverse aspects of the dataset.</a:t>
            </a:r>
            <a:endParaRPr dirty="0"/>
          </a:p>
        </p:txBody>
      </p:sp>
    </p:spTree>
    <p:extLst>
      <p:ext uri="{BB962C8B-B14F-4D97-AF65-F5344CB8AC3E}">
        <p14:creationId xmlns:p14="http://schemas.microsoft.com/office/powerpoint/2010/main" val="373933689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1064</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Lato Black</vt:lpstr>
      <vt:lpstr>Calibri</vt:lpstr>
      <vt:lpstr>Libre Baskerville</vt:lpstr>
      <vt:lpstr>docs-Roboto</vt:lpstr>
      <vt:lpstr>-apple-system</vt:lpstr>
      <vt:lpstr>Courier New</vt:lpstr>
      <vt:lpstr>Arial</vt:lpstr>
      <vt:lpstr>Cambria</vt:lpstr>
      <vt:lpstr>Söhne</vt:lpstr>
      <vt:lpstr>Office Theme</vt:lpstr>
      <vt:lpstr>PowerPoint Presentation</vt:lpstr>
      <vt:lpstr>PowerPoint Presentation</vt:lpstr>
      <vt:lpstr>Business Problem </vt:lpstr>
      <vt:lpstr>Objective:  </vt:lpstr>
      <vt:lpstr>Summary of the Data </vt:lpstr>
      <vt:lpstr>Exploratory Data Analysis: </vt:lpstr>
      <vt:lpstr>Data Manipulation:  </vt:lpstr>
      <vt:lpstr>Univariate Analysis:</vt:lpstr>
      <vt:lpstr>Bivariate Analysis</vt:lpstr>
      <vt:lpstr>Key Bussiness Question</vt:lpstr>
      <vt:lpstr>Agenda (This should be the PPT flow)  </vt:lpstr>
      <vt:lpstr>Agenda (This should be the PPT flow)  </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kumar s</cp:lastModifiedBy>
  <cp:revision>2</cp:revision>
  <dcterms:created xsi:type="dcterms:W3CDTF">2021-02-16T05:19:01Z</dcterms:created>
  <dcterms:modified xsi:type="dcterms:W3CDTF">2024-02-20T14:02:14Z</dcterms:modified>
</cp:coreProperties>
</file>