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a62e96c17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a62e96c17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a62e96c17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a62e96c17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bbd30efa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bbd30efa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a62e96c17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a62e96c17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bbd30efa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bbd30efa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a62e96c17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62e96c17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a62e96c17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a62e96c17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a5d3dc07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a5d3dc07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a5d3dc07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a5d3dc07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a5e8b6c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a5e8b6c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a62e96c17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62e96c17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a5e8b6cdb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a5e8b6cdb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a62e96c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a62e96c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a62e96c1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a62e96c1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a62e96c17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a62e96c17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a62e96c1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a62e96c1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a62e96c17_3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a62e96c17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a62e96c17_3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a62e96c17_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a5e8b6cd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a5e8b6cd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a5e8b6cdb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a5e8b6cdb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a5e8b6cdb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a5e8b6cdb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a62e96c17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a62e96c17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7a5e8b6cdb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a5e8b6cdb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bbd30efab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bbd30efab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6bbd30efab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bbd30efab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7a62e96c1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a62e96c1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a62e96c1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a62e96c1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a62e96c17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a62e96c17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a62e96c17_3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a62e96c17_3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a62e96c17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a62e96c17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a62e96c17_3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a62e96c17_3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a5e8b6cdb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a5e8b6cdb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a62e96c17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a62e96c17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6bbd30efa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6bbd30efa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6bbd30efa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bbd30efa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6bbd30efab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bbd30efab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7a5e8b6cdb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a5e8b6cdb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7a62e96c17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a62e96c17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7a5d3dc0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a5d3dc0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a62e96c17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a62e96c17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7a62e96c17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a62e96c17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bbd30ef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bbd30ef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bbd30efab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bbd30efab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a62e96c17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a62e96c17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a62e96c17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a62e96c17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bbd30efa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bbd30efa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jpg"/><Relationship Id="rId4" Type="http://schemas.openxmlformats.org/officeDocument/2006/relationships/image" Target="../media/image2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7.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1958" y="2342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Comp2411 Database system </a:t>
            </a:r>
            <a:endParaRPr sz="3000"/>
          </a:p>
          <a:p>
            <a:pPr indent="0" lvl="0" marL="0" rtl="0" algn="ctr">
              <a:spcBef>
                <a:spcPts val="0"/>
              </a:spcBef>
              <a:spcAft>
                <a:spcPts val="0"/>
              </a:spcAft>
              <a:buNone/>
            </a:pPr>
            <a:r>
              <a:rPr lang="en" sz="3000"/>
              <a:t>Assignment 2</a:t>
            </a:r>
            <a:endParaRPr sz="3000"/>
          </a:p>
          <a:p>
            <a:pPr indent="0" lvl="0" marL="0" rtl="0" algn="ctr">
              <a:spcBef>
                <a:spcPts val="0"/>
              </a:spcBef>
              <a:spcAft>
                <a:spcPts val="0"/>
              </a:spcAft>
              <a:buNone/>
            </a:pPr>
            <a:r>
              <a:rPr lang="en" sz="3000"/>
              <a:t>(Report, demo and user manual)</a:t>
            </a:r>
            <a:endParaRPr sz="3000"/>
          </a:p>
          <a:p>
            <a:pPr indent="0" lvl="0" marL="0" rtl="0" algn="ctr">
              <a:spcBef>
                <a:spcPts val="0"/>
              </a:spcBef>
              <a:spcAft>
                <a:spcPts val="0"/>
              </a:spcAft>
              <a:buNone/>
            </a:pPr>
            <a:r>
              <a:rPr lang="en" sz="3600"/>
              <a:t>Student course registration system</a:t>
            </a:r>
            <a:endParaRPr sz="3600"/>
          </a:p>
        </p:txBody>
      </p:sp>
      <p:sp>
        <p:nvSpPr>
          <p:cNvPr id="55" name="Google Shape;55;p13"/>
          <p:cNvSpPr txBox="1"/>
          <p:nvPr>
            <p:ph idx="1" type="subTitle"/>
          </p:nvPr>
        </p:nvSpPr>
        <p:spPr>
          <a:xfrm>
            <a:off x="311700" y="2530375"/>
            <a:ext cx="8520600" cy="18120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Lee Ming Hei 18039515D</a:t>
            </a:r>
            <a:endParaRPr/>
          </a:p>
          <a:p>
            <a:pPr indent="0" lvl="0" marL="0" rtl="0" algn="ctr">
              <a:spcBef>
                <a:spcPts val="0"/>
              </a:spcBef>
              <a:spcAft>
                <a:spcPts val="0"/>
              </a:spcAft>
              <a:buNone/>
            </a:pPr>
            <a:r>
              <a:rPr lang="en"/>
              <a:t>Lee Minkyung 17087708D</a:t>
            </a:r>
            <a:endParaRPr/>
          </a:p>
          <a:p>
            <a:pPr indent="0" lvl="0" marL="0" rtl="0" algn="ctr">
              <a:spcBef>
                <a:spcPts val="0"/>
              </a:spcBef>
              <a:spcAft>
                <a:spcPts val="0"/>
              </a:spcAft>
              <a:buNone/>
            </a:pPr>
            <a:r>
              <a:rPr lang="en"/>
              <a:t>Sweta Das 18080395D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for part (b)</a:t>
            </a:r>
            <a:endParaRPr/>
          </a:p>
        </p:txBody>
      </p:sp>
      <p:sp>
        <p:nvSpPr>
          <p:cNvPr id="113" name="Google Shape;113;p22"/>
          <p:cNvSpPr txBox="1"/>
          <p:nvPr>
            <p:ph idx="1" type="body"/>
          </p:nvPr>
        </p:nvSpPr>
        <p:spPr>
          <a:xfrm>
            <a:off x="5862925" y="1147475"/>
            <a:ext cx="2969400" cy="342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If the user select option </a:t>
            </a:r>
            <a:r>
              <a:rPr lang="en"/>
              <a:t>1, the program shows all the courses.</a:t>
            </a:r>
            <a:endParaRPr/>
          </a:p>
        </p:txBody>
      </p:sp>
      <p:pic>
        <p:nvPicPr>
          <p:cNvPr id="114" name="Google Shape;114;p22"/>
          <p:cNvPicPr preferRelativeResize="0"/>
          <p:nvPr/>
        </p:nvPicPr>
        <p:blipFill rotWithShape="1">
          <a:blip r:embed="rId3">
            <a:alphaModFix/>
          </a:blip>
          <a:srcRect b="0" l="0" r="2534" t="8966"/>
          <a:stretch/>
        </p:blipFill>
        <p:spPr>
          <a:xfrm>
            <a:off x="311700" y="1074900"/>
            <a:ext cx="5133175" cy="372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for part (b)</a:t>
            </a:r>
            <a:endParaRPr/>
          </a:p>
        </p:txBody>
      </p:sp>
      <p:sp>
        <p:nvSpPr>
          <p:cNvPr id="120" name="Google Shape;120;p23"/>
          <p:cNvSpPr txBox="1"/>
          <p:nvPr>
            <p:ph idx="1" type="body"/>
          </p:nvPr>
        </p:nvSpPr>
        <p:spPr>
          <a:xfrm>
            <a:off x="5862925" y="1147475"/>
            <a:ext cx="2969400" cy="342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the user input Y to return to menu, the program returns to ‘menu for student’</a:t>
            </a:r>
            <a:endParaRPr/>
          </a:p>
        </p:txBody>
      </p:sp>
      <p:pic>
        <p:nvPicPr>
          <p:cNvPr id="121" name="Google Shape;121;p23"/>
          <p:cNvPicPr preferRelativeResize="0"/>
          <p:nvPr/>
        </p:nvPicPr>
        <p:blipFill rotWithShape="1">
          <a:blip r:embed="rId3">
            <a:alphaModFix/>
          </a:blip>
          <a:srcRect b="0" l="0" r="2562" t="6076"/>
          <a:stretch/>
        </p:blipFill>
        <p:spPr>
          <a:xfrm>
            <a:off x="311700" y="936413"/>
            <a:ext cx="5131750" cy="384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c)</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a:t>
            </a:r>
            <a:r>
              <a:rPr lang="en"/>
              <a:t>A student should be able to list all the courses that he/she has registered</a:t>
            </a:r>
            <a:r>
              <a:rPr lang="en"/>
              <a:t>.</a:t>
            </a:r>
            <a:endParaRPr/>
          </a:p>
          <a:p>
            <a:pPr indent="-342900" lvl="0" marL="457200" rtl="0" algn="l">
              <a:spcBef>
                <a:spcPts val="1600"/>
              </a:spcBef>
              <a:spcAft>
                <a:spcPts val="0"/>
              </a:spcAft>
              <a:buSzPts val="1800"/>
              <a:buAutoNum type="arabicPeriod"/>
            </a:pPr>
            <a:r>
              <a:rPr lang="en"/>
              <a:t>Login to the system as student (Input 1 after enter the program)</a:t>
            </a:r>
            <a:endParaRPr/>
          </a:p>
          <a:p>
            <a:pPr indent="-342900" lvl="0" marL="457200" rtl="0" algn="l">
              <a:spcBef>
                <a:spcPts val="0"/>
              </a:spcBef>
              <a:spcAft>
                <a:spcPts val="0"/>
              </a:spcAft>
              <a:buSzPts val="1800"/>
              <a:buAutoNum type="arabicPeriod"/>
            </a:pPr>
            <a:r>
              <a:rPr lang="en"/>
              <a:t>Select the option 2 to view the list of courses student has registered (Input 2)</a:t>
            </a:r>
            <a:endParaRPr/>
          </a:p>
          <a:p>
            <a:pPr indent="-342900" lvl="0" marL="457200" rtl="0" algn="l">
              <a:spcBef>
                <a:spcPts val="0"/>
              </a:spcBef>
              <a:spcAft>
                <a:spcPts val="0"/>
              </a:spcAft>
              <a:buSzPts val="1800"/>
              <a:buAutoNum type="arabicPeriod"/>
            </a:pPr>
            <a:r>
              <a:rPr lang="en"/>
              <a:t>The output will be showed</a:t>
            </a:r>
            <a:endParaRPr/>
          </a:p>
          <a:p>
            <a:pPr indent="-342900" lvl="0" marL="457200" rtl="0" algn="l">
              <a:spcBef>
                <a:spcPts val="0"/>
              </a:spcBef>
              <a:spcAft>
                <a:spcPts val="0"/>
              </a:spcAft>
              <a:buSzPts val="1800"/>
              <a:buAutoNum type="arabicPeriod"/>
            </a:pPr>
            <a:r>
              <a:rPr lang="en"/>
              <a:t>Input ‘Y’ to return to the menu for student.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for part (c)</a:t>
            </a:r>
            <a:endParaRPr/>
          </a:p>
        </p:txBody>
      </p:sp>
      <p:sp>
        <p:nvSpPr>
          <p:cNvPr id="133" name="Google Shape;133;p25"/>
          <p:cNvSpPr txBox="1"/>
          <p:nvPr>
            <p:ph idx="1" type="body"/>
          </p:nvPr>
        </p:nvSpPr>
        <p:spPr>
          <a:xfrm>
            <a:off x="5862925" y="1147475"/>
            <a:ext cx="2969400" cy="3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a:t>
            </a:r>
            <a:r>
              <a:rPr lang="en"/>
              <a:t>he user select option 2, the program show all the courses that user/student registered.</a:t>
            </a:r>
            <a:endParaRPr/>
          </a:p>
          <a:p>
            <a:pPr indent="0" lvl="0" marL="0" rtl="0" algn="l">
              <a:spcBef>
                <a:spcPts val="1600"/>
              </a:spcBef>
              <a:spcAft>
                <a:spcPts val="1600"/>
              </a:spcAft>
              <a:buNone/>
            </a:pPr>
            <a:r>
              <a:t/>
            </a:r>
            <a:endParaRPr/>
          </a:p>
        </p:txBody>
      </p:sp>
      <p:pic>
        <p:nvPicPr>
          <p:cNvPr id="134" name="Google Shape;134;p25"/>
          <p:cNvPicPr preferRelativeResize="0"/>
          <p:nvPr/>
        </p:nvPicPr>
        <p:blipFill rotWithShape="1">
          <a:blip r:embed="rId3">
            <a:alphaModFix/>
          </a:blip>
          <a:srcRect b="0" l="0" r="2752" t="30079"/>
          <a:stretch/>
        </p:blipFill>
        <p:spPr>
          <a:xfrm>
            <a:off x="373425" y="1265775"/>
            <a:ext cx="5121699" cy="2861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d)</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a:t>
            </a:r>
            <a:r>
              <a:rPr lang="en"/>
              <a:t> A student should be able to register courses in the system.</a:t>
            </a:r>
            <a:endParaRPr/>
          </a:p>
          <a:p>
            <a:pPr indent="-342900" lvl="0" marL="457200" rtl="0" algn="l">
              <a:spcBef>
                <a:spcPts val="1600"/>
              </a:spcBef>
              <a:spcAft>
                <a:spcPts val="0"/>
              </a:spcAft>
              <a:buSzPts val="1800"/>
              <a:buAutoNum type="arabicPeriod"/>
            </a:pPr>
            <a:r>
              <a:rPr lang="en"/>
              <a:t>Login to the system as student (Input 1 when the program starts)</a:t>
            </a:r>
            <a:endParaRPr/>
          </a:p>
          <a:p>
            <a:pPr indent="-342900" lvl="0" marL="457200" rtl="0" algn="l">
              <a:spcBef>
                <a:spcPts val="0"/>
              </a:spcBef>
              <a:spcAft>
                <a:spcPts val="0"/>
              </a:spcAft>
              <a:buSzPts val="1800"/>
              <a:buAutoNum type="arabicPeriod"/>
            </a:pPr>
            <a:r>
              <a:rPr lang="en"/>
              <a:t>Select the option 3 to register courses (Input 3)</a:t>
            </a:r>
            <a:endParaRPr/>
          </a:p>
          <a:p>
            <a:pPr indent="-342900" lvl="0" marL="457200" rtl="0" algn="l">
              <a:spcBef>
                <a:spcPts val="0"/>
              </a:spcBef>
              <a:spcAft>
                <a:spcPts val="0"/>
              </a:spcAft>
              <a:buSzPts val="1800"/>
              <a:buAutoNum type="arabicPeriod"/>
            </a:pPr>
            <a:r>
              <a:rPr lang="en"/>
              <a:t>The program shows the list of courses</a:t>
            </a:r>
            <a:endParaRPr/>
          </a:p>
          <a:p>
            <a:pPr indent="-342900" lvl="0" marL="457200" rtl="0" algn="l">
              <a:spcBef>
                <a:spcPts val="0"/>
              </a:spcBef>
              <a:spcAft>
                <a:spcPts val="0"/>
              </a:spcAft>
              <a:buSzPts val="1800"/>
              <a:buAutoNum type="arabicPeriod"/>
            </a:pPr>
            <a:r>
              <a:rPr lang="en"/>
              <a:t>Input the course ID</a:t>
            </a:r>
            <a:br>
              <a:rPr lang="en"/>
            </a:br>
            <a:r>
              <a:rPr lang="en"/>
              <a:t>- If course ID is wrong or the course is already </a:t>
            </a:r>
            <a:r>
              <a:rPr lang="en"/>
              <a:t>registered</a:t>
            </a:r>
            <a:r>
              <a:rPr lang="en"/>
              <a:t>, the user need to input the course ID again</a:t>
            </a:r>
            <a:endParaRPr/>
          </a:p>
          <a:p>
            <a:pPr indent="-342900" lvl="0" marL="457200" rtl="0" algn="l">
              <a:spcBef>
                <a:spcPts val="0"/>
              </a:spcBef>
              <a:spcAft>
                <a:spcPts val="0"/>
              </a:spcAft>
              <a:buSzPts val="1800"/>
              <a:buAutoNum type="arabicPeriod"/>
            </a:pPr>
            <a:r>
              <a:rPr lang="en"/>
              <a:t>Input -1 if the user wants to stop</a:t>
            </a:r>
            <a:endParaRPr/>
          </a:p>
          <a:p>
            <a:pPr indent="-342900" lvl="0" marL="457200" rtl="0" algn="l">
              <a:spcBef>
                <a:spcPts val="0"/>
              </a:spcBef>
              <a:spcAft>
                <a:spcPts val="0"/>
              </a:spcAft>
              <a:buSzPts val="1800"/>
              <a:buAutoNum type="arabicPeriod"/>
            </a:pPr>
            <a:r>
              <a:rPr lang="en"/>
              <a:t>The output will be showed</a:t>
            </a:r>
            <a:endParaRPr/>
          </a:p>
          <a:p>
            <a:pPr indent="-342900" lvl="0" marL="457200" rtl="0" algn="l">
              <a:spcBef>
                <a:spcPts val="0"/>
              </a:spcBef>
              <a:spcAft>
                <a:spcPts val="0"/>
              </a:spcAft>
              <a:buSzPts val="1800"/>
              <a:buAutoNum type="arabicPeriod"/>
            </a:pPr>
            <a:r>
              <a:rPr lang="en"/>
              <a:t>Input ‘Y’ to return to menu for student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for part (d)</a:t>
            </a:r>
            <a:endParaRPr/>
          </a:p>
        </p:txBody>
      </p:sp>
      <p:sp>
        <p:nvSpPr>
          <p:cNvPr id="146" name="Google Shape;146;p27"/>
          <p:cNvSpPr txBox="1"/>
          <p:nvPr>
            <p:ph idx="1" type="body"/>
          </p:nvPr>
        </p:nvSpPr>
        <p:spPr>
          <a:xfrm>
            <a:off x="5505150" y="1147475"/>
            <a:ext cx="3327300" cy="3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user select option 3, the program asks to input course ID.</a:t>
            </a:r>
            <a:endParaRPr/>
          </a:p>
          <a:p>
            <a:pPr indent="0" lvl="0" marL="0" rtl="0" algn="l">
              <a:spcBef>
                <a:spcPts val="1600"/>
              </a:spcBef>
              <a:spcAft>
                <a:spcPts val="0"/>
              </a:spcAft>
              <a:buNone/>
            </a:pPr>
            <a:r>
              <a:rPr lang="en"/>
              <a:t>When CS2468 and CS3103 are entered, they are registered successfully.</a:t>
            </a:r>
            <a:endParaRPr/>
          </a:p>
          <a:p>
            <a:pPr indent="0" lvl="0" marL="0" rtl="0" algn="l">
              <a:spcBef>
                <a:spcPts val="1600"/>
              </a:spcBef>
              <a:spcAft>
                <a:spcPts val="0"/>
              </a:spcAft>
              <a:buNone/>
            </a:pPr>
            <a:r>
              <a:rPr lang="en"/>
              <a:t>When the user input ‘-1’, the program asks whether user wants to return to menu</a:t>
            </a:r>
            <a:endParaRPr/>
          </a:p>
          <a:p>
            <a:pPr indent="0" lvl="0" marL="0" rtl="0" algn="l">
              <a:spcBef>
                <a:spcPts val="1600"/>
              </a:spcBef>
              <a:spcAft>
                <a:spcPts val="1600"/>
              </a:spcAft>
              <a:buNone/>
            </a:pPr>
            <a:r>
              <a:t/>
            </a:r>
            <a:endParaRPr/>
          </a:p>
        </p:txBody>
      </p:sp>
      <p:pic>
        <p:nvPicPr>
          <p:cNvPr id="147" name="Google Shape;147;p27"/>
          <p:cNvPicPr preferRelativeResize="0"/>
          <p:nvPr/>
        </p:nvPicPr>
        <p:blipFill rotWithShape="1">
          <a:blip r:embed="rId3">
            <a:alphaModFix/>
          </a:blip>
          <a:srcRect b="0" l="0" r="2666" t="8399"/>
          <a:stretch/>
        </p:blipFill>
        <p:spPr>
          <a:xfrm>
            <a:off x="603025" y="788041"/>
            <a:ext cx="4139751" cy="42550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for part (d)</a:t>
            </a:r>
            <a:endParaRPr/>
          </a:p>
        </p:txBody>
      </p:sp>
      <p:sp>
        <p:nvSpPr>
          <p:cNvPr id="153" name="Google Shape;153;p28"/>
          <p:cNvSpPr txBox="1"/>
          <p:nvPr>
            <p:ph idx="1" type="body"/>
          </p:nvPr>
        </p:nvSpPr>
        <p:spPr>
          <a:xfrm>
            <a:off x="5505150" y="1147475"/>
            <a:ext cx="3327300" cy="3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Errors)</a:t>
            </a:r>
            <a:endParaRPr/>
          </a:p>
          <a:p>
            <a:pPr indent="0" lvl="0" marL="0" rtl="0" algn="l">
              <a:spcBef>
                <a:spcPts val="1600"/>
              </a:spcBef>
              <a:spcAft>
                <a:spcPts val="0"/>
              </a:spcAft>
              <a:buNone/>
            </a:pPr>
            <a:r>
              <a:rPr lang="en"/>
              <a:t>If the user input course ID (cs1111) which does not exist, it shows error message.</a:t>
            </a:r>
            <a:endParaRPr/>
          </a:p>
          <a:p>
            <a:pPr indent="0" lvl="0" marL="0" rtl="0" algn="l">
              <a:spcBef>
                <a:spcPts val="1600"/>
              </a:spcBef>
              <a:spcAft>
                <a:spcPts val="0"/>
              </a:spcAft>
              <a:buNone/>
            </a:pPr>
            <a:r>
              <a:rPr lang="en"/>
              <a:t>If the user input course ID (cs2172) which is already registered, it shows error message.</a:t>
            </a:r>
            <a:endParaRPr/>
          </a:p>
          <a:p>
            <a:pPr indent="0" lvl="0" marL="0" rtl="0" algn="l">
              <a:spcBef>
                <a:spcPts val="1600"/>
              </a:spcBef>
              <a:spcAft>
                <a:spcPts val="1600"/>
              </a:spcAft>
              <a:buNone/>
            </a:pPr>
            <a:r>
              <a:t/>
            </a:r>
            <a:endParaRPr/>
          </a:p>
        </p:txBody>
      </p:sp>
      <p:pic>
        <p:nvPicPr>
          <p:cNvPr id="154" name="Google Shape;154;p28"/>
          <p:cNvPicPr preferRelativeResize="0"/>
          <p:nvPr/>
        </p:nvPicPr>
        <p:blipFill rotWithShape="1">
          <a:blip r:embed="rId3">
            <a:alphaModFix/>
          </a:blip>
          <a:srcRect b="0" l="0" r="2676" t="6076"/>
          <a:stretch/>
        </p:blipFill>
        <p:spPr>
          <a:xfrm>
            <a:off x="311700" y="876250"/>
            <a:ext cx="4971000" cy="3843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manual for part f)</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 An administrator should be able to list all the courses and students in the system.</a:t>
            </a:r>
            <a:endParaRPr/>
          </a:p>
          <a:p>
            <a:pPr indent="0" lvl="0" marL="0" rtl="0" algn="l">
              <a:spcBef>
                <a:spcPts val="1600"/>
              </a:spcBef>
              <a:spcAft>
                <a:spcPts val="0"/>
              </a:spcAft>
              <a:buNone/>
            </a:pPr>
            <a:r>
              <a:rPr lang="en"/>
              <a:t>The output of part (f) should be a table for all information of courses and students.</a:t>
            </a:r>
            <a:endParaRPr/>
          </a:p>
          <a:p>
            <a:pPr indent="0" lvl="0" marL="0" rtl="0" algn="l">
              <a:spcBef>
                <a:spcPts val="1600"/>
              </a:spcBef>
              <a:spcAft>
                <a:spcPts val="0"/>
              </a:spcAft>
              <a:buNone/>
            </a:pPr>
            <a:r>
              <a:rPr lang="en"/>
              <a:t>SQL should be </a:t>
            </a:r>
            <a:endParaRPr/>
          </a:p>
          <a:p>
            <a:pPr indent="0" lvl="0" marL="0" rtl="0" algn="l">
              <a:spcBef>
                <a:spcPts val="1600"/>
              </a:spcBef>
              <a:spcAft>
                <a:spcPts val="0"/>
              </a:spcAft>
              <a:buNone/>
            </a:pPr>
            <a:r>
              <a:rPr lang="en"/>
              <a:t>	SELECT * FROM COURSES;</a:t>
            </a:r>
            <a:endParaRPr/>
          </a:p>
          <a:p>
            <a:pPr indent="0" lvl="0" marL="0" rtl="0" algn="l">
              <a:spcBef>
                <a:spcPts val="1600"/>
              </a:spcBef>
              <a:spcAft>
                <a:spcPts val="0"/>
              </a:spcAft>
              <a:buNone/>
            </a:pPr>
            <a:r>
              <a:rPr lang="en"/>
              <a:t>	SELECT * FROM STUDENTS;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f)</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show the output of part (f):</a:t>
            </a:r>
            <a:endParaRPr/>
          </a:p>
          <a:p>
            <a:pPr indent="-342900" lvl="0" marL="457200" rtl="0" algn="l">
              <a:spcBef>
                <a:spcPts val="1600"/>
              </a:spcBef>
              <a:spcAft>
                <a:spcPts val="0"/>
              </a:spcAft>
              <a:buSzPts val="1800"/>
              <a:buAutoNum type="arabicPeriod"/>
            </a:pPr>
            <a:r>
              <a:rPr lang="en"/>
              <a:t>Log in the system as admin ( Input 2 after enter the program)</a:t>
            </a:r>
            <a:endParaRPr/>
          </a:p>
          <a:p>
            <a:pPr indent="0" lvl="0" marL="457200" rtl="0" algn="l">
              <a:spcBef>
                <a:spcPts val="1600"/>
              </a:spcBef>
              <a:spcAft>
                <a:spcPts val="0"/>
              </a:spcAft>
              <a:buNone/>
            </a:pPr>
            <a:r>
              <a:rPr lang="en"/>
              <a:t>(the id : admin,  password: 123456)</a:t>
            </a:r>
            <a:endParaRPr/>
          </a:p>
          <a:p>
            <a:pPr indent="-342900" lvl="0" marL="457200" rtl="0" algn="l">
              <a:spcBef>
                <a:spcPts val="1600"/>
              </a:spcBef>
              <a:spcAft>
                <a:spcPts val="0"/>
              </a:spcAft>
              <a:buSzPts val="1800"/>
              <a:buAutoNum type="arabicPeriod"/>
            </a:pPr>
            <a:r>
              <a:rPr lang="en"/>
              <a:t>Select the option 1 to view the list of courses or students</a:t>
            </a:r>
            <a:endParaRPr/>
          </a:p>
          <a:p>
            <a:pPr indent="-342900" lvl="0" marL="457200" rtl="0" algn="l">
              <a:spcBef>
                <a:spcPts val="0"/>
              </a:spcBef>
              <a:spcAft>
                <a:spcPts val="0"/>
              </a:spcAft>
              <a:buSzPts val="1800"/>
              <a:buAutoNum type="arabicPeriod"/>
            </a:pPr>
            <a:r>
              <a:rPr lang="en"/>
              <a:t>Input 1 for the list of Courses, 2 for the list of Students</a:t>
            </a:r>
            <a:endParaRPr/>
          </a:p>
          <a:p>
            <a:pPr indent="-342900" lvl="0" marL="457200" rtl="0" algn="l">
              <a:spcBef>
                <a:spcPts val="0"/>
              </a:spcBef>
              <a:spcAft>
                <a:spcPts val="0"/>
              </a:spcAft>
              <a:buSzPts val="1800"/>
              <a:buAutoNum type="arabicPeriod"/>
            </a:pPr>
            <a:r>
              <a:rPr lang="en"/>
              <a:t>The output will be showed</a:t>
            </a:r>
            <a:endParaRPr/>
          </a:p>
          <a:p>
            <a:pPr indent="0" lvl="0" marL="0" rtl="0" algn="l">
              <a:spcBef>
                <a:spcPts val="1600"/>
              </a:spcBef>
              <a:spcAft>
                <a:spcPts val="1600"/>
              </a:spcAft>
              <a:buNone/>
            </a:pP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of part (f)</a:t>
            </a:r>
            <a:endParaRPr/>
          </a:p>
        </p:txBody>
      </p:sp>
      <p:sp>
        <p:nvSpPr>
          <p:cNvPr id="172" name="Google Shape;172;p31"/>
          <p:cNvSpPr txBox="1"/>
          <p:nvPr>
            <p:ph idx="1" type="body"/>
          </p:nvPr>
        </p:nvSpPr>
        <p:spPr>
          <a:xfrm>
            <a:off x="6043950" y="1017725"/>
            <a:ext cx="2788200" cy="38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input 1 in this case, to show the list of course</a:t>
            </a:r>
            <a:endParaRPr/>
          </a:p>
          <a:p>
            <a:pPr indent="0" lvl="0" marL="0" rtl="0" algn="l">
              <a:spcBef>
                <a:spcPts val="1600"/>
              </a:spcBef>
              <a:spcAft>
                <a:spcPts val="0"/>
              </a:spcAft>
              <a:buNone/>
            </a:pPr>
            <a:r>
              <a:rPr lang="en"/>
              <a:t>If we input “2” in step 3,</a:t>
            </a:r>
            <a:endParaRPr/>
          </a:p>
          <a:p>
            <a:pPr indent="0" lvl="0" marL="0" rtl="0" algn="l">
              <a:spcBef>
                <a:spcPts val="1600"/>
              </a:spcBef>
              <a:spcAft>
                <a:spcPts val="1600"/>
              </a:spcAft>
              <a:buNone/>
            </a:pPr>
            <a:r>
              <a:rPr lang="en"/>
              <a:t>The list of Students will be showed.</a:t>
            </a:r>
            <a:endParaRPr/>
          </a:p>
        </p:txBody>
      </p:sp>
      <p:pic>
        <p:nvPicPr>
          <p:cNvPr id="173" name="Google Shape;173;p31"/>
          <p:cNvPicPr preferRelativeResize="0"/>
          <p:nvPr/>
        </p:nvPicPr>
        <p:blipFill>
          <a:blip r:embed="rId3">
            <a:alphaModFix/>
          </a:blip>
          <a:stretch>
            <a:fillRect/>
          </a:stretch>
        </p:blipFill>
        <p:spPr>
          <a:xfrm>
            <a:off x="311691" y="1017725"/>
            <a:ext cx="5493935" cy="4125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Introduction for this project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objective of this project is to use a java program to create an interface for users to edit, access and manage a database.</a:t>
            </a:r>
            <a:endParaRPr/>
          </a:p>
          <a:p>
            <a:pPr indent="0" lvl="0" marL="0" rtl="0" algn="l">
              <a:spcBef>
                <a:spcPts val="1600"/>
              </a:spcBef>
              <a:spcAft>
                <a:spcPts val="0"/>
              </a:spcAft>
              <a:buNone/>
            </a:pPr>
            <a:r>
              <a:rPr lang="en"/>
              <a:t>Work we should do:</a:t>
            </a:r>
            <a:endParaRPr/>
          </a:p>
          <a:p>
            <a:pPr indent="-342900" lvl="0" marL="457200" rtl="0" algn="l">
              <a:spcBef>
                <a:spcPts val="1600"/>
              </a:spcBef>
              <a:spcAft>
                <a:spcPts val="0"/>
              </a:spcAft>
              <a:buSzPts val="1800"/>
              <a:buChar char="●"/>
            </a:pPr>
            <a:r>
              <a:rPr lang="en"/>
              <a:t>Running SQL with java language</a:t>
            </a:r>
            <a:endParaRPr/>
          </a:p>
          <a:p>
            <a:pPr indent="-342900" lvl="0" marL="457200" rtl="0" algn="l">
              <a:spcBef>
                <a:spcPts val="0"/>
              </a:spcBef>
              <a:spcAft>
                <a:spcPts val="0"/>
              </a:spcAft>
              <a:buSzPts val="1800"/>
              <a:buChar char="●"/>
            </a:pPr>
            <a:r>
              <a:rPr lang="en"/>
              <a:t>Using java commands to create an interface</a:t>
            </a:r>
            <a:endParaRPr/>
          </a:p>
          <a:p>
            <a:pPr indent="-342900" lvl="0" marL="457200" rtl="0" algn="l">
              <a:spcBef>
                <a:spcPts val="0"/>
              </a:spcBef>
              <a:spcAft>
                <a:spcPts val="0"/>
              </a:spcAft>
              <a:buSzPts val="1800"/>
              <a:buChar char="●"/>
            </a:pPr>
            <a:r>
              <a:rPr lang="en"/>
              <a:t>Create methods for edit/access the database</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manual for (g)</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viewing the information of the students from a certain department, login as admin (user ID: admin, password: 123456).</a:t>
            </a:r>
            <a:endParaRPr/>
          </a:p>
          <a:p>
            <a:pPr indent="-342900" lvl="0" marL="457200" rtl="0" algn="l">
              <a:spcBef>
                <a:spcPts val="0"/>
              </a:spcBef>
              <a:spcAft>
                <a:spcPts val="0"/>
              </a:spcAft>
              <a:buSzPts val="1800"/>
              <a:buChar char="●"/>
            </a:pPr>
            <a:r>
              <a:rPr lang="en"/>
              <a:t>Select option 2 for the above action. Then write the department code from any of these- CS, IS, MS, SCM, EE.</a:t>
            </a:r>
            <a:endParaRPr/>
          </a:p>
          <a:p>
            <a:pPr indent="0" lvl="0" marL="457200" rtl="0" algn="l">
              <a:spcBef>
                <a:spcPts val="1600"/>
              </a:spcBef>
              <a:spcAft>
                <a:spcPts val="1600"/>
              </a:spcAft>
              <a:buNone/>
            </a:pPr>
            <a:r>
              <a:t/>
            </a:r>
            <a:endParaRPr/>
          </a:p>
        </p:txBody>
      </p:sp>
      <p:pic>
        <p:nvPicPr>
          <p:cNvPr id="180" name="Google Shape;180;p32"/>
          <p:cNvPicPr preferRelativeResize="0"/>
          <p:nvPr/>
        </p:nvPicPr>
        <p:blipFill>
          <a:blip r:embed="rId3">
            <a:alphaModFix/>
          </a:blip>
          <a:stretch>
            <a:fillRect/>
          </a:stretch>
        </p:blipFill>
        <p:spPr>
          <a:xfrm>
            <a:off x="978073" y="565575"/>
            <a:ext cx="6705652" cy="4467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h)</a:t>
            </a:r>
            <a:endParaRPr/>
          </a:p>
          <a:p>
            <a:pPr indent="0" lvl="0" marL="0" rtl="0" algn="l">
              <a:spcBef>
                <a:spcPts val="0"/>
              </a:spcBef>
              <a:spcAft>
                <a:spcPts val="0"/>
              </a:spcAft>
              <a:buNone/>
            </a:pPr>
            <a:r>
              <a:t/>
            </a:r>
            <a:endParaRPr/>
          </a:p>
        </p:txBody>
      </p:sp>
      <p:sp>
        <p:nvSpPr>
          <p:cNvPr id="186" name="Google Shape;18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 An administrator should be able to add a new course or student to the system.</a:t>
            </a:r>
            <a:endParaRPr/>
          </a:p>
          <a:p>
            <a:pPr indent="-342900" lvl="0" marL="457200" rtl="0" algn="l">
              <a:spcBef>
                <a:spcPts val="1600"/>
              </a:spcBef>
              <a:spcAft>
                <a:spcPts val="0"/>
              </a:spcAft>
              <a:buSzPts val="1800"/>
              <a:buAutoNum type="arabicPeriod"/>
            </a:pPr>
            <a:r>
              <a:rPr lang="en"/>
              <a:t>Login to the system as administrator (Input 2 when the program starts)</a:t>
            </a:r>
            <a:endParaRPr/>
          </a:p>
          <a:p>
            <a:pPr indent="-342900" lvl="0" marL="457200" rtl="0" algn="l">
              <a:spcBef>
                <a:spcPts val="0"/>
              </a:spcBef>
              <a:spcAft>
                <a:spcPts val="0"/>
              </a:spcAft>
              <a:buSzPts val="1800"/>
              <a:buAutoNum type="arabicPeriod"/>
            </a:pPr>
            <a:r>
              <a:rPr lang="en"/>
              <a:t>Select option 3 to add course or student</a:t>
            </a:r>
            <a:endParaRPr/>
          </a:p>
          <a:p>
            <a:pPr indent="-342900" lvl="0" marL="457200" rtl="0" algn="l">
              <a:spcBef>
                <a:spcPts val="0"/>
              </a:spcBef>
              <a:spcAft>
                <a:spcPts val="0"/>
              </a:spcAft>
              <a:buSzPts val="1800"/>
              <a:buAutoNum type="arabicPeriod"/>
            </a:pPr>
            <a:r>
              <a:rPr lang="en"/>
              <a:t>Input ‘a’ </a:t>
            </a:r>
            <a:r>
              <a:rPr lang="en"/>
              <a:t>for </a:t>
            </a:r>
            <a:r>
              <a:rPr lang="en"/>
              <a:t>add</a:t>
            </a:r>
            <a:r>
              <a:rPr lang="en"/>
              <a:t>ing</a:t>
            </a:r>
            <a:r>
              <a:rPr lang="en"/>
              <a:t> course or ‘b’ </a:t>
            </a:r>
            <a:r>
              <a:rPr lang="en"/>
              <a:t>for </a:t>
            </a:r>
            <a:r>
              <a:rPr lang="en"/>
              <a:t>adding student</a:t>
            </a:r>
            <a:endParaRPr/>
          </a:p>
          <a:p>
            <a:pPr indent="-342900" lvl="0" marL="457200" rtl="0" algn="l">
              <a:spcBef>
                <a:spcPts val="0"/>
              </a:spcBef>
              <a:spcAft>
                <a:spcPts val="0"/>
              </a:spcAft>
              <a:buSzPts val="1800"/>
              <a:buAutoNum type="arabicPeriod"/>
            </a:pPr>
            <a:r>
              <a:rPr lang="en"/>
              <a:t>Input ‘Y’ to return to menu for administrator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h)</a:t>
            </a:r>
            <a:endParaRPr/>
          </a:p>
          <a:p>
            <a:pPr indent="0" lvl="0" marL="0" rtl="0" algn="l">
              <a:spcBef>
                <a:spcPts val="0"/>
              </a:spcBef>
              <a:spcAft>
                <a:spcPts val="0"/>
              </a:spcAft>
              <a:buNone/>
            </a:pPr>
            <a:r>
              <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course</a:t>
            </a:r>
            <a:endParaRPr/>
          </a:p>
          <a:p>
            <a:pPr indent="-342900" lvl="0" marL="457200" rtl="0" algn="l">
              <a:spcBef>
                <a:spcPts val="1600"/>
              </a:spcBef>
              <a:spcAft>
                <a:spcPts val="0"/>
              </a:spcAft>
              <a:buSzPts val="1800"/>
              <a:buAutoNum type="arabicPeriod"/>
            </a:pPr>
            <a:r>
              <a:rPr lang="en"/>
              <a:t>Input the course ID</a:t>
            </a:r>
            <a:br>
              <a:rPr lang="en"/>
            </a:br>
            <a:r>
              <a:rPr lang="en"/>
              <a:t>- If the course already exists, the user need to input course ID again</a:t>
            </a:r>
            <a:endParaRPr/>
          </a:p>
          <a:p>
            <a:pPr indent="-342900" lvl="0" marL="457200" rtl="0" algn="l">
              <a:spcBef>
                <a:spcPts val="0"/>
              </a:spcBef>
              <a:spcAft>
                <a:spcPts val="0"/>
              </a:spcAft>
              <a:buSzPts val="1800"/>
              <a:buAutoNum type="arabicPeriod"/>
            </a:pPr>
            <a:r>
              <a:rPr lang="en"/>
              <a:t>Input -1 if the user wants to end the program</a:t>
            </a:r>
            <a:endParaRPr/>
          </a:p>
          <a:p>
            <a:pPr indent="-342900" lvl="0" marL="457200" rtl="0" algn="l">
              <a:spcBef>
                <a:spcPts val="0"/>
              </a:spcBef>
              <a:spcAft>
                <a:spcPts val="0"/>
              </a:spcAft>
              <a:buSzPts val="1800"/>
              <a:buAutoNum type="arabicPeriod"/>
            </a:pPr>
            <a:r>
              <a:rPr lang="en"/>
              <a:t>Input information for the course</a:t>
            </a:r>
            <a:br>
              <a:rPr lang="en"/>
            </a:br>
            <a:r>
              <a:rPr lang="en"/>
              <a:t>- Course title, staff name and section</a:t>
            </a:r>
            <a:endParaRPr/>
          </a:p>
          <a:p>
            <a:pPr indent="-342900" lvl="0" marL="457200" rtl="0" algn="l">
              <a:spcBef>
                <a:spcPts val="0"/>
              </a:spcBef>
              <a:spcAft>
                <a:spcPts val="0"/>
              </a:spcAft>
              <a:buSzPts val="1800"/>
              <a:buAutoNum type="arabicPeriod"/>
            </a:pPr>
            <a:r>
              <a:rPr lang="en"/>
              <a:t>The output will be showed</a:t>
            </a:r>
            <a:endParaRPr/>
          </a:p>
          <a:p>
            <a:pPr indent="-342900" lvl="0" marL="457200" rtl="0" algn="l">
              <a:spcBef>
                <a:spcPts val="0"/>
              </a:spcBef>
              <a:spcAft>
                <a:spcPts val="0"/>
              </a:spcAft>
              <a:buSzPts val="1800"/>
              <a:buAutoNum type="arabicPeriod"/>
            </a:pPr>
            <a:r>
              <a:rPr lang="en"/>
              <a:t>Input ‘Y’ to return to menu for administrator</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for part (h)</a:t>
            </a:r>
            <a:endParaRPr/>
          </a:p>
        </p:txBody>
      </p:sp>
      <p:sp>
        <p:nvSpPr>
          <p:cNvPr id="198" name="Google Shape;198;p35"/>
          <p:cNvSpPr txBox="1"/>
          <p:nvPr>
            <p:ph idx="1" type="body"/>
          </p:nvPr>
        </p:nvSpPr>
        <p:spPr>
          <a:xfrm>
            <a:off x="5505000" y="526775"/>
            <a:ext cx="3327300" cy="43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select option 3 and input ‘a’ to add course</a:t>
            </a:r>
            <a:endParaRPr/>
          </a:p>
          <a:p>
            <a:pPr indent="0" lvl="0" marL="0" rtl="0" algn="l">
              <a:spcBef>
                <a:spcPts val="1600"/>
              </a:spcBef>
              <a:spcAft>
                <a:spcPts val="0"/>
              </a:spcAft>
              <a:buNone/>
            </a:pPr>
            <a:r>
              <a:rPr lang="en"/>
              <a:t>The user enter course ID, course title, staff name and section.</a:t>
            </a:r>
            <a:endParaRPr/>
          </a:p>
          <a:p>
            <a:pPr indent="0" lvl="0" marL="0" rtl="0" algn="l">
              <a:spcBef>
                <a:spcPts val="1600"/>
              </a:spcBef>
              <a:spcAft>
                <a:spcPts val="0"/>
              </a:spcAft>
              <a:buNone/>
            </a:pPr>
            <a:r>
              <a:rPr lang="en"/>
              <a:t>Course_id -&gt; “AMA1004”</a:t>
            </a:r>
            <a:endParaRPr/>
          </a:p>
          <a:p>
            <a:pPr indent="0" lvl="0" marL="0" rtl="0" algn="l">
              <a:spcBef>
                <a:spcPts val="1600"/>
              </a:spcBef>
              <a:spcAft>
                <a:spcPts val="0"/>
              </a:spcAft>
              <a:buNone/>
            </a:pPr>
            <a:r>
              <a:rPr lang="en"/>
              <a:t>Course name -&gt; “Introductory Probability”</a:t>
            </a:r>
            <a:endParaRPr/>
          </a:p>
          <a:p>
            <a:pPr indent="0" lvl="0" marL="0" rtl="0" algn="l">
              <a:spcBef>
                <a:spcPts val="1600"/>
              </a:spcBef>
              <a:spcAft>
                <a:spcPts val="0"/>
              </a:spcAft>
              <a:buNone/>
            </a:pPr>
            <a:r>
              <a:rPr lang="en"/>
              <a:t>Staff name -&gt; “James Gordon”</a:t>
            </a:r>
            <a:endParaRPr/>
          </a:p>
          <a:p>
            <a:pPr indent="0" lvl="0" marL="0" rtl="0" algn="l">
              <a:spcBef>
                <a:spcPts val="1600"/>
              </a:spcBef>
              <a:spcAft>
                <a:spcPts val="0"/>
              </a:spcAft>
              <a:buNone/>
            </a:pPr>
            <a:r>
              <a:rPr lang="en"/>
              <a:t>Section -&gt; “C02”</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9" name="Google Shape;199;p35"/>
          <p:cNvPicPr preferRelativeResize="0"/>
          <p:nvPr/>
        </p:nvPicPr>
        <p:blipFill rotWithShape="1">
          <a:blip r:embed="rId3">
            <a:alphaModFix/>
          </a:blip>
          <a:srcRect b="0" l="0" r="5775" t="6076"/>
          <a:stretch/>
        </p:blipFill>
        <p:spPr>
          <a:xfrm>
            <a:off x="755175" y="976700"/>
            <a:ext cx="3454075" cy="3843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h)</a:t>
            </a:r>
            <a:endParaRPr/>
          </a:p>
          <a:p>
            <a:pPr indent="0" lvl="0" marL="0" rtl="0" algn="l">
              <a:spcBef>
                <a:spcPts val="0"/>
              </a:spcBef>
              <a:spcAft>
                <a:spcPts val="0"/>
              </a:spcAft>
              <a:buNone/>
            </a:pPr>
            <a:r>
              <a:t/>
            </a:r>
            <a:endParaRPr/>
          </a:p>
        </p:txBody>
      </p:sp>
      <p:sp>
        <p:nvSpPr>
          <p:cNvPr id="205" name="Google Shape;20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student</a:t>
            </a:r>
            <a:endParaRPr/>
          </a:p>
          <a:p>
            <a:pPr indent="-342900" lvl="0" marL="457200" rtl="0" algn="l">
              <a:spcBef>
                <a:spcPts val="1600"/>
              </a:spcBef>
              <a:spcAft>
                <a:spcPts val="0"/>
              </a:spcAft>
              <a:buSzPts val="1800"/>
              <a:buAutoNum type="arabicPeriod"/>
            </a:pPr>
            <a:r>
              <a:rPr lang="en"/>
              <a:t>Input the student ID</a:t>
            </a:r>
            <a:br>
              <a:rPr lang="en"/>
            </a:br>
            <a:r>
              <a:rPr lang="en"/>
              <a:t>- If the student already exists, the user need to input </a:t>
            </a:r>
            <a:r>
              <a:rPr lang="en"/>
              <a:t>student </a:t>
            </a:r>
            <a:r>
              <a:rPr lang="en"/>
              <a:t>ID again</a:t>
            </a:r>
            <a:endParaRPr/>
          </a:p>
          <a:p>
            <a:pPr indent="-342900" lvl="0" marL="457200" rtl="0" algn="l">
              <a:spcBef>
                <a:spcPts val="0"/>
              </a:spcBef>
              <a:spcAft>
                <a:spcPts val="0"/>
              </a:spcAft>
              <a:buSzPts val="1800"/>
              <a:buAutoNum type="arabicPeriod"/>
            </a:pPr>
            <a:r>
              <a:rPr lang="en"/>
              <a:t>Input -1 if the user wants to end the program</a:t>
            </a:r>
            <a:endParaRPr/>
          </a:p>
          <a:p>
            <a:pPr indent="-342900" lvl="0" marL="457200" rtl="0" algn="l">
              <a:spcBef>
                <a:spcPts val="0"/>
              </a:spcBef>
              <a:spcAft>
                <a:spcPts val="0"/>
              </a:spcAft>
              <a:buSzPts val="1800"/>
              <a:buAutoNum type="arabicPeriod"/>
            </a:pPr>
            <a:r>
              <a:rPr lang="en"/>
              <a:t>Input information for the </a:t>
            </a:r>
            <a:r>
              <a:rPr lang="en"/>
              <a:t>student </a:t>
            </a:r>
            <a:br>
              <a:rPr lang="en"/>
            </a:br>
            <a:r>
              <a:rPr lang="en"/>
              <a:t>- Student name, department, address, birthdate and gender</a:t>
            </a:r>
            <a:endParaRPr/>
          </a:p>
          <a:p>
            <a:pPr indent="-342900" lvl="0" marL="457200" rtl="0" algn="l">
              <a:spcBef>
                <a:spcPts val="0"/>
              </a:spcBef>
              <a:spcAft>
                <a:spcPts val="0"/>
              </a:spcAft>
              <a:buSzPts val="1800"/>
              <a:buAutoNum type="arabicPeriod"/>
            </a:pPr>
            <a:r>
              <a:rPr lang="en"/>
              <a:t>The output will be showed</a:t>
            </a:r>
            <a:endParaRPr/>
          </a:p>
          <a:p>
            <a:pPr indent="-342900" lvl="0" marL="457200" rtl="0" algn="l">
              <a:spcBef>
                <a:spcPts val="0"/>
              </a:spcBef>
              <a:spcAft>
                <a:spcPts val="0"/>
              </a:spcAft>
              <a:buSzPts val="1800"/>
              <a:buAutoNum type="arabicPeriod"/>
            </a:pPr>
            <a:r>
              <a:rPr lang="en"/>
              <a:t>Input ‘Y’ to return to menu for administrator</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for part (h)</a:t>
            </a:r>
            <a:endParaRPr/>
          </a:p>
        </p:txBody>
      </p:sp>
      <p:sp>
        <p:nvSpPr>
          <p:cNvPr id="211" name="Google Shape;211;p37"/>
          <p:cNvSpPr txBox="1"/>
          <p:nvPr>
            <p:ph idx="1" type="body"/>
          </p:nvPr>
        </p:nvSpPr>
        <p:spPr>
          <a:xfrm>
            <a:off x="5505000" y="526775"/>
            <a:ext cx="3327300" cy="43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select option 3 and input ‘b’ to add student</a:t>
            </a:r>
            <a:endParaRPr/>
          </a:p>
          <a:p>
            <a:pPr indent="0" lvl="0" marL="0" rtl="0" algn="l">
              <a:spcBef>
                <a:spcPts val="1600"/>
              </a:spcBef>
              <a:spcAft>
                <a:spcPts val="0"/>
              </a:spcAft>
              <a:buNone/>
            </a:pPr>
            <a:r>
              <a:rPr lang="en"/>
              <a:t>The user enter following information</a:t>
            </a:r>
            <a:br>
              <a:rPr lang="en"/>
            </a:br>
            <a:r>
              <a:rPr lang="en"/>
              <a:t>STUDENT_ID = 11111111</a:t>
            </a:r>
            <a:endParaRPr/>
          </a:p>
          <a:p>
            <a:pPr indent="0" lvl="0" marL="0" rtl="0" algn="l">
              <a:spcBef>
                <a:spcPts val="1600"/>
              </a:spcBef>
              <a:spcAft>
                <a:spcPts val="0"/>
              </a:spcAft>
              <a:buNone/>
            </a:pPr>
            <a:r>
              <a:rPr lang="en"/>
              <a:t>STUDENT_NAME = Jane Doe</a:t>
            </a:r>
            <a:endParaRPr/>
          </a:p>
          <a:p>
            <a:pPr indent="0" lvl="0" marL="0" rtl="0" algn="l">
              <a:spcBef>
                <a:spcPts val="1600"/>
              </a:spcBef>
              <a:spcAft>
                <a:spcPts val="0"/>
              </a:spcAft>
              <a:buNone/>
            </a:pPr>
            <a:r>
              <a:rPr lang="en"/>
              <a:t>DEPARTMENT : option ‘e’</a:t>
            </a:r>
            <a:endParaRPr/>
          </a:p>
          <a:p>
            <a:pPr indent="0" lvl="0" marL="0" rtl="0" algn="l">
              <a:spcBef>
                <a:spcPts val="1600"/>
              </a:spcBef>
              <a:spcAft>
                <a:spcPts val="0"/>
              </a:spcAft>
              <a:buNone/>
            </a:pPr>
            <a:r>
              <a:rPr lang="en"/>
              <a:t>ADDRESS : option ‘i’</a:t>
            </a:r>
            <a:endParaRPr/>
          </a:p>
          <a:p>
            <a:pPr indent="0" lvl="0" marL="0" rtl="0" algn="l">
              <a:spcBef>
                <a:spcPts val="1600"/>
              </a:spcBef>
              <a:spcAft>
                <a:spcPts val="0"/>
              </a:spcAft>
              <a:buNone/>
            </a:pPr>
            <a:r>
              <a:rPr lang="en"/>
              <a:t>BIRTHDATE = 2019-11-29</a:t>
            </a:r>
            <a:endParaRPr/>
          </a:p>
          <a:p>
            <a:pPr indent="0" lvl="0" marL="0" rtl="0" algn="l">
              <a:spcBef>
                <a:spcPts val="1600"/>
              </a:spcBef>
              <a:spcAft>
                <a:spcPts val="0"/>
              </a:spcAft>
              <a:buNone/>
            </a:pPr>
            <a:r>
              <a:rPr lang="en"/>
              <a:t>GENDER : option ‘b’</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12" name="Google Shape;212;p37"/>
          <p:cNvPicPr preferRelativeResize="0"/>
          <p:nvPr/>
        </p:nvPicPr>
        <p:blipFill rotWithShape="1">
          <a:blip r:embed="rId3">
            <a:alphaModFix/>
          </a:blip>
          <a:srcRect b="0" l="0" r="4461" t="4058"/>
          <a:stretch/>
        </p:blipFill>
        <p:spPr>
          <a:xfrm>
            <a:off x="483900" y="833825"/>
            <a:ext cx="4026699" cy="39262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for part (h)</a:t>
            </a:r>
            <a:endParaRPr/>
          </a:p>
        </p:txBody>
      </p:sp>
      <p:pic>
        <p:nvPicPr>
          <p:cNvPr id="218" name="Google Shape;218;p38"/>
          <p:cNvPicPr preferRelativeResize="0"/>
          <p:nvPr/>
        </p:nvPicPr>
        <p:blipFill rotWithShape="1">
          <a:blip r:embed="rId3">
            <a:alphaModFix/>
          </a:blip>
          <a:srcRect b="0" l="0" r="2600" t="4952"/>
          <a:stretch/>
        </p:blipFill>
        <p:spPr>
          <a:xfrm>
            <a:off x="534875" y="849925"/>
            <a:ext cx="4105326" cy="3889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i)</a:t>
            </a:r>
            <a:endParaRPr/>
          </a:p>
          <a:p>
            <a:pPr indent="0" lvl="0" marL="0" rtl="0" algn="l">
              <a:spcBef>
                <a:spcPts val="0"/>
              </a:spcBef>
              <a:spcAft>
                <a:spcPts val="0"/>
              </a:spcAft>
              <a:buNone/>
            </a:pPr>
            <a:r>
              <a:t/>
            </a:r>
            <a:endParaRPr/>
          </a:p>
        </p:txBody>
      </p:sp>
      <p:sp>
        <p:nvSpPr>
          <p:cNvPr id="224" name="Google Shape;22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 An administrator should be able to modify the information of a course or a student in the system.</a:t>
            </a:r>
            <a:endParaRPr/>
          </a:p>
          <a:p>
            <a:pPr indent="0" lvl="0" marL="0" rtl="0" algn="l">
              <a:spcBef>
                <a:spcPts val="1600"/>
              </a:spcBef>
              <a:spcAft>
                <a:spcPts val="0"/>
              </a:spcAft>
              <a:buNone/>
            </a:pPr>
            <a:r>
              <a:rPr lang="en"/>
              <a:t>Part (i) is used to update the records in the database. We are going to use</a:t>
            </a:r>
            <a:endParaRPr/>
          </a:p>
          <a:p>
            <a:pPr indent="0" lvl="0" marL="0" rtl="0" algn="l">
              <a:spcBef>
                <a:spcPts val="1600"/>
              </a:spcBef>
              <a:spcAft>
                <a:spcPts val="0"/>
              </a:spcAft>
              <a:buNone/>
            </a:pPr>
            <a:r>
              <a:rPr lang="en"/>
              <a:t>“ UPDATE STUDENTS SET …..” </a:t>
            </a:r>
            <a:endParaRPr/>
          </a:p>
          <a:p>
            <a:pPr indent="-342900" lvl="0" marL="457200" rtl="0" algn="l">
              <a:spcBef>
                <a:spcPts val="1600"/>
              </a:spcBef>
              <a:spcAft>
                <a:spcPts val="0"/>
              </a:spcAft>
              <a:buSzPts val="1800"/>
              <a:buChar char="●"/>
            </a:pPr>
            <a:r>
              <a:rPr lang="en"/>
              <a:t>Like "UPDATE STUDENTS SET STUDENT_ID = ? WHERE STUDENT_ID = ?"    ( To modify the student id of students)</a:t>
            </a:r>
            <a:endParaRPr/>
          </a:p>
          <a:p>
            <a:pPr indent="0" lvl="0" marL="0" rtl="0" algn="l">
              <a:spcBef>
                <a:spcPts val="1600"/>
              </a:spcBef>
              <a:spcAft>
                <a:spcPts val="1600"/>
              </a:spcAft>
              <a:buNone/>
            </a:pPr>
            <a:r>
              <a:rPr lang="en"/>
              <a:t>“ UPDATE COURSE SET ……”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i)</a:t>
            </a:r>
            <a:endParaRPr/>
          </a:p>
          <a:p>
            <a:pPr indent="0" lvl="0" marL="0" rtl="0" algn="l">
              <a:spcBef>
                <a:spcPts val="0"/>
              </a:spcBef>
              <a:spcAft>
                <a:spcPts val="0"/>
              </a:spcAft>
              <a:buNone/>
            </a:pPr>
            <a:r>
              <a:t/>
            </a:r>
            <a:endParaRPr/>
          </a:p>
        </p:txBody>
      </p:sp>
      <p:sp>
        <p:nvSpPr>
          <p:cNvPr id="230" name="Google Shape;230;p40"/>
          <p:cNvSpPr txBox="1"/>
          <p:nvPr>
            <p:ph idx="1" type="body"/>
          </p:nvPr>
        </p:nvSpPr>
        <p:spPr>
          <a:xfrm>
            <a:off x="311700" y="1152475"/>
            <a:ext cx="8520600" cy="36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modify the information for part (i):</a:t>
            </a:r>
            <a:endParaRPr/>
          </a:p>
          <a:p>
            <a:pPr indent="-342900" lvl="0" marL="457200" rtl="0" algn="l">
              <a:spcBef>
                <a:spcPts val="1600"/>
              </a:spcBef>
              <a:spcAft>
                <a:spcPts val="0"/>
              </a:spcAft>
              <a:buSzPts val="1800"/>
              <a:buAutoNum type="arabicPeriod"/>
            </a:pPr>
            <a:r>
              <a:rPr lang="en"/>
              <a:t>Log in the system as admin ( Input 2 after enter the program)</a:t>
            </a:r>
            <a:endParaRPr/>
          </a:p>
          <a:p>
            <a:pPr indent="0" lvl="0" marL="457200" rtl="0" algn="l">
              <a:spcBef>
                <a:spcPts val="1600"/>
              </a:spcBef>
              <a:spcAft>
                <a:spcPts val="0"/>
              </a:spcAft>
              <a:buNone/>
            </a:pPr>
            <a:r>
              <a:rPr lang="en"/>
              <a:t>(the id : admin,  password: 123456)</a:t>
            </a:r>
            <a:endParaRPr/>
          </a:p>
          <a:p>
            <a:pPr indent="-342900" lvl="0" marL="457200" rtl="0" algn="l">
              <a:spcBef>
                <a:spcPts val="1600"/>
              </a:spcBef>
              <a:spcAft>
                <a:spcPts val="0"/>
              </a:spcAft>
              <a:buSzPts val="1800"/>
              <a:buAutoNum type="arabicPeriod"/>
            </a:pPr>
            <a:r>
              <a:rPr lang="en"/>
              <a:t>Select option 4 for modify the course or student information</a:t>
            </a:r>
            <a:endParaRPr/>
          </a:p>
          <a:p>
            <a:pPr indent="-342900" lvl="0" marL="457200" rtl="0" algn="l">
              <a:spcBef>
                <a:spcPts val="0"/>
              </a:spcBef>
              <a:spcAft>
                <a:spcPts val="0"/>
              </a:spcAft>
              <a:buSzPts val="1800"/>
              <a:buAutoNum type="arabicPeriod"/>
            </a:pPr>
            <a:r>
              <a:rPr lang="en"/>
              <a:t>Input 1 for modify the courses or 2 for the student</a:t>
            </a:r>
            <a:endParaRPr/>
          </a:p>
          <a:p>
            <a:pPr indent="-342900" lvl="0" marL="457200" rtl="0" algn="l">
              <a:spcBef>
                <a:spcPts val="0"/>
              </a:spcBef>
              <a:spcAft>
                <a:spcPts val="0"/>
              </a:spcAft>
              <a:buSzPts val="1800"/>
              <a:buAutoNum type="arabicPeriod"/>
            </a:pPr>
            <a:r>
              <a:rPr lang="en"/>
              <a:t>Input the course id or student id to be modified</a:t>
            </a:r>
            <a:endParaRPr/>
          </a:p>
          <a:p>
            <a:pPr indent="-342900" lvl="0" marL="457200" rtl="0" algn="l">
              <a:spcBef>
                <a:spcPts val="0"/>
              </a:spcBef>
              <a:spcAft>
                <a:spcPts val="0"/>
              </a:spcAft>
              <a:buSzPts val="1800"/>
              <a:buAutoNum type="arabicPeriod"/>
            </a:pPr>
            <a:r>
              <a:rPr lang="en"/>
              <a:t>Input a number for which information to be modify</a:t>
            </a:r>
            <a:endParaRPr/>
          </a:p>
          <a:p>
            <a:pPr indent="-342900" lvl="0" marL="457200" rtl="0" algn="l">
              <a:spcBef>
                <a:spcPts val="0"/>
              </a:spcBef>
              <a:spcAft>
                <a:spcPts val="0"/>
              </a:spcAft>
              <a:buSzPts val="1800"/>
              <a:buAutoNum type="arabicPeriod"/>
            </a:pPr>
            <a:r>
              <a:rPr lang="en"/>
              <a:t>Input the new value for the information</a:t>
            </a:r>
            <a:endParaRPr/>
          </a:p>
          <a:p>
            <a:pPr indent="-342900" lvl="0" marL="457200" rtl="0" algn="l">
              <a:spcBef>
                <a:spcPts val="0"/>
              </a:spcBef>
              <a:spcAft>
                <a:spcPts val="0"/>
              </a:spcAft>
              <a:buSzPts val="1800"/>
              <a:buAutoNum type="arabicPeriod"/>
            </a:pPr>
            <a:r>
              <a:rPr lang="en"/>
              <a:t>The information will be updated and a list after modification will be showed</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list of courses before modification </a:t>
            </a:r>
            <a:endParaRPr/>
          </a:p>
        </p:txBody>
      </p:sp>
      <p:sp>
        <p:nvSpPr>
          <p:cNvPr id="236" name="Google Shape;23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7" name="Google Shape;237;p41"/>
          <p:cNvPicPr preferRelativeResize="0"/>
          <p:nvPr/>
        </p:nvPicPr>
        <p:blipFill>
          <a:blip r:embed="rId3">
            <a:alphaModFix/>
          </a:blip>
          <a:stretch>
            <a:fillRect/>
          </a:stretch>
        </p:blipFill>
        <p:spPr>
          <a:xfrm>
            <a:off x="1055975" y="1417625"/>
            <a:ext cx="6057900" cy="288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Brief Introduction for this project </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7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system mainly uses command interface, with simple input, only asking for number for option selections, and simple text for modifying the information for the database.</a:t>
            </a:r>
            <a:endParaRPr/>
          </a:p>
          <a:p>
            <a:pPr indent="0" lvl="0" marL="0" rtl="0" algn="l">
              <a:spcBef>
                <a:spcPts val="1600"/>
              </a:spcBef>
              <a:spcAft>
                <a:spcPts val="0"/>
              </a:spcAft>
              <a:buNone/>
            </a:pPr>
            <a:r>
              <a:rPr lang="en"/>
              <a:t>Features of our system:</a:t>
            </a:r>
            <a:endParaRPr/>
          </a:p>
          <a:p>
            <a:pPr indent="-342900" lvl="0" marL="457200" rtl="0" algn="l">
              <a:spcBef>
                <a:spcPts val="1600"/>
              </a:spcBef>
              <a:spcAft>
                <a:spcPts val="0"/>
              </a:spcAft>
              <a:buSzPts val="1800"/>
              <a:buAutoNum type="arabicPeriod"/>
            </a:pPr>
            <a:r>
              <a:rPr lang="en"/>
              <a:t>User can input a number for choosing which method to be called</a:t>
            </a:r>
            <a:endParaRPr/>
          </a:p>
          <a:p>
            <a:pPr indent="-342900" lvl="0" marL="457200" rtl="0" algn="l">
              <a:spcBef>
                <a:spcPts val="0"/>
              </a:spcBef>
              <a:spcAft>
                <a:spcPts val="0"/>
              </a:spcAft>
              <a:buSzPts val="1800"/>
              <a:buAutoNum type="arabicPeriod"/>
            </a:pPr>
            <a:r>
              <a:rPr lang="en"/>
              <a:t>The inputs needed are simple</a:t>
            </a:r>
            <a:endParaRPr/>
          </a:p>
          <a:p>
            <a:pPr indent="-342900" lvl="0" marL="457200" rtl="0" algn="l">
              <a:spcBef>
                <a:spcPts val="0"/>
              </a:spcBef>
              <a:spcAft>
                <a:spcPts val="0"/>
              </a:spcAft>
              <a:buSzPts val="1800"/>
              <a:buAutoNum type="arabicPeriod"/>
            </a:pPr>
            <a:r>
              <a:rPr lang="en"/>
              <a:t>There are list which will be shown after methods called, so that the users can view the change in the database.</a:t>
            </a:r>
            <a:endParaRPr/>
          </a:p>
          <a:p>
            <a:pPr indent="0" lvl="0" marL="0" rtl="0" algn="l">
              <a:spcBef>
                <a:spcPts val="1600"/>
              </a:spcBef>
              <a:spcAft>
                <a:spcPts val="1600"/>
              </a:spcAft>
              <a:buNone/>
            </a:pPr>
            <a:r>
              <a:rPr lang="en"/>
              <a:t>This system is user-friendly for user if he/she can follow the instructions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Demo 1 of part (i)</a:t>
            </a:r>
            <a:endParaRPr/>
          </a:p>
          <a:p>
            <a:pPr indent="0" lvl="0" marL="0" rtl="0" algn="l">
              <a:spcBef>
                <a:spcPts val="0"/>
              </a:spcBef>
              <a:spcAft>
                <a:spcPts val="0"/>
              </a:spcAft>
              <a:buNone/>
            </a:pPr>
            <a:r>
              <a:t/>
            </a:r>
            <a:endParaRPr/>
          </a:p>
        </p:txBody>
      </p:sp>
      <p:sp>
        <p:nvSpPr>
          <p:cNvPr id="243" name="Google Shape;243;p42"/>
          <p:cNvSpPr txBox="1"/>
          <p:nvPr>
            <p:ph idx="1" type="body"/>
          </p:nvPr>
        </p:nvSpPr>
        <p:spPr>
          <a:xfrm>
            <a:off x="5935800" y="1170125"/>
            <a:ext cx="2896500" cy="3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change the Course_id : TP1234 to be EIE123</a:t>
            </a:r>
            <a:endParaRPr/>
          </a:p>
          <a:p>
            <a:pPr indent="0" lvl="0" marL="0" rtl="0" algn="l">
              <a:spcBef>
                <a:spcPts val="1600"/>
              </a:spcBef>
              <a:spcAft>
                <a:spcPts val="0"/>
              </a:spcAft>
              <a:buNone/>
            </a:pPr>
            <a:r>
              <a:rPr lang="en"/>
              <a:t>Course name to be TestPart(i) from TP1234</a:t>
            </a:r>
            <a:endParaRPr/>
          </a:p>
          <a:p>
            <a:pPr indent="0" lvl="0" marL="0" rtl="0" algn="l">
              <a:spcBef>
                <a:spcPts val="1600"/>
              </a:spcBef>
              <a:spcAft>
                <a:spcPts val="0"/>
              </a:spcAft>
              <a:buNone/>
            </a:pPr>
            <a:r>
              <a:rPr lang="en"/>
              <a:t>Staff name from TP to Mr Lee</a:t>
            </a:r>
            <a:endParaRPr/>
          </a:p>
          <a:p>
            <a:pPr indent="0" lvl="0" marL="0" rtl="0" algn="l">
              <a:spcBef>
                <a:spcPts val="1600"/>
              </a:spcBef>
              <a:spcAft>
                <a:spcPts val="1600"/>
              </a:spcAft>
              <a:buNone/>
            </a:pPr>
            <a:r>
              <a:rPr lang="en"/>
              <a:t>Section from T01 to E02</a:t>
            </a:r>
            <a:endParaRPr/>
          </a:p>
        </p:txBody>
      </p:sp>
      <p:pic>
        <p:nvPicPr>
          <p:cNvPr id="244" name="Google Shape;244;p42"/>
          <p:cNvPicPr preferRelativeResize="0"/>
          <p:nvPr/>
        </p:nvPicPr>
        <p:blipFill>
          <a:blip r:embed="rId3">
            <a:alphaModFix/>
          </a:blip>
          <a:stretch>
            <a:fillRect/>
          </a:stretch>
        </p:blipFill>
        <p:spPr>
          <a:xfrm>
            <a:off x="152400" y="1170125"/>
            <a:ext cx="5631075" cy="2378821"/>
          </a:xfrm>
          <a:prstGeom prst="rect">
            <a:avLst/>
          </a:prstGeom>
          <a:noFill/>
          <a:ln>
            <a:noFill/>
          </a:ln>
        </p:spPr>
      </p:pic>
      <p:pic>
        <p:nvPicPr>
          <p:cNvPr id="245" name="Google Shape;245;p42"/>
          <p:cNvPicPr preferRelativeResize="0"/>
          <p:nvPr/>
        </p:nvPicPr>
        <p:blipFill>
          <a:blip r:embed="rId4">
            <a:alphaModFix/>
          </a:blip>
          <a:stretch>
            <a:fillRect/>
          </a:stretch>
        </p:blipFill>
        <p:spPr>
          <a:xfrm>
            <a:off x="152400" y="1170125"/>
            <a:ext cx="5631076" cy="2939618"/>
          </a:xfrm>
          <a:prstGeom prst="rect">
            <a:avLst/>
          </a:prstGeom>
          <a:noFill/>
          <a:ln>
            <a:noFill/>
          </a:ln>
        </p:spPr>
      </p:pic>
      <p:pic>
        <p:nvPicPr>
          <p:cNvPr id="246" name="Google Shape;246;p42"/>
          <p:cNvPicPr preferRelativeResize="0"/>
          <p:nvPr/>
        </p:nvPicPr>
        <p:blipFill>
          <a:blip r:embed="rId5">
            <a:alphaModFix/>
          </a:blip>
          <a:stretch>
            <a:fillRect/>
          </a:stretch>
        </p:blipFill>
        <p:spPr>
          <a:xfrm>
            <a:off x="152400" y="1170125"/>
            <a:ext cx="5631075" cy="2939625"/>
          </a:xfrm>
          <a:prstGeom prst="rect">
            <a:avLst/>
          </a:prstGeom>
          <a:noFill/>
          <a:ln>
            <a:noFill/>
          </a:ln>
        </p:spPr>
      </p:pic>
      <p:pic>
        <p:nvPicPr>
          <p:cNvPr id="247" name="Google Shape;247;p42"/>
          <p:cNvPicPr preferRelativeResize="0"/>
          <p:nvPr/>
        </p:nvPicPr>
        <p:blipFill>
          <a:blip r:embed="rId6">
            <a:alphaModFix/>
          </a:blip>
          <a:stretch>
            <a:fillRect/>
          </a:stretch>
        </p:blipFill>
        <p:spPr>
          <a:xfrm>
            <a:off x="152400" y="1170125"/>
            <a:ext cx="5631075" cy="2939625"/>
          </a:xfrm>
          <a:prstGeom prst="rect">
            <a:avLst/>
          </a:prstGeom>
          <a:noFill/>
          <a:ln>
            <a:noFill/>
          </a:ln>
        </p:spPr>
      </p:pic>
      <p:pic>
        <p:nvPicPr>
          <p:cNvPr id="248" name="Google Shape;248;p42"/>
          <p:cNvPicPr preferRelativeResize="0"/>
          <p:nvPr/>
        </p:nvPicPr>
        <p:blipFill>
          <a:blip r:embed="rId7">
            <a:alphaModFix/>
          </a:blip>
          <a:stretch>
            <a:fillRect/>
          </a:stretch>
        </p:blipFill>
        <p:spPr>
          <a:xfrm>
            <a:off x="152400" y="1170125"/>
            <a:ext cx="5631074" cy="293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part of the</a:t>
            </a:r>
            <a:r>
              <a:rPr lang="en"/>
              <a:t> list of students before modification</a:t>
            </a:r>
            <a:endParaRPr/>
          </a:p>
        </p:txBody>
      </p:sp>
      <p:sp>
        <p:nvSpPr>
          <p:cNvPr id="254" name="Google Shape;25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5" name="Google Shape;255;p43"/>
          <p:cNvPicPr preferRelativeResize="0"/>
          <p:nvPr/>
        </p:nvPicPr>
        <p:blipFill>
          <a:blip r:embed="rId3">
            <a:alphaModFix/>
          </a:blip>
          <a:stretch>
            <a:fillRect/>
          </a:stretch>
        </p:blipFill>
        <p:spPr>
          <a:xfrm>
            <a:off x="1001750" y="1152475"/>
            <a:ext cx="6755250" cy="3735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Demo 2 of part (i)</a:t>
            </a:r>
            <a:endParaRPr/>
          </a:p>
          <a:p>
            <a:pPr indent="0" lvl="0" marL="0" rtl="0" algn="l">
              <a:spcBef>
                <a:spcPts val="0"/>
              </a:spcBef>
              <a:spcAft>
                <a:spcPts val="0"/>
              </a:spcAft>
              <a:buNone/>
            </a:pPr>
            <a:r>
              <a:t/>
            </a:r>
            <a:endParaRPr/>
          </a:p>
        </p:txBody>
      </p:sp>
      <p:sp>
        <p:nvSpPr>
          <p:cNvPr id="261" name="Google Shape;261;p44"/>
          <p:cNvSpPr txBox="1"/>
          <p:nvPr>
            <p:ph idx="1" type="body"/>
          </p:nvPr>
        </p:nvSpPr>
        <p:spPr>
          <a:xfrm>
            <a:off x="5689200" y="1017725"/>
            <a:ext cx="3143100" cy="39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modify the student</a:t>
            </a:r>
            <a:endParaRPr/>
          </a:p>
          <a:p>
            <a:pPr indent="0" lvl="0" marL="0" rtl="0" algn="l">
              <a:spcBef>
                <a:spcPts val="1600"/>
              </a:spcBef>
              <a:spcAft>
                <a:spcPts val="0"/>
              </a:spcAft>
              <a:buNone/>
            </a:pPr>
            <a:r>
              <a:rPr lang="en"/>
              <a:t>“50000189” to “51110189”</a:t>
            </a:r>
            <a:endParaRPr/>
          </a:p>
          <a:p>
            <a:pPr indent="0" lvl="0" marL="0" rtl="0" algn="l">
              <a:spcBef>
                <a:spcPts val="1600"/>
              </a:spcBef>
              <a:spcAft>
                <a:spcPts val="0"/>
              </a:spcAft>
              <a:buNone/>
            </a:pPr>
            <a:r>
              <a:rPr lang="en"/>
              <a:t>“Susan …” to “TestForPart(i)”</a:t>
            </a:r>
            <a:endParaRPr/>
          </a:p>
          <a:p>
            <a:pPr indent="0" lvl="0" marL="0" rtl="0" algn="l">
              <a:spcBef>
                <a:spcPts val="1600"/>
              </a:spcBef>
              <a:spcAft>
                <a:spcPts val="0"/>
              </a:spcAft>
              <a:buNone/>
            </a:pPr>
            <a:r>
              <a:rPr lang="en"/>
              <a:t>“SCM S…” to “TestDept”</a:t>
            </a:r>
            <a:endParaRPr/>
          </a:p>
          <a:p>
            <a:pPr indent="0" lvl="0" marL="0" rtl="0" algn="l">
              <a:spcBef>
                <a:spcPts val="1600"/>
              </a:spcBef>
              <a:spcAft>
                <a:spcPts val="0"/>
              </a:spcAft>
              <a:buNone/>
            </a:pPr>
            <a:r>
              <a:rPr lang="en"/>
              <a:t>“City ….” to “TestUnversity”</a:t>
            </a:r>
            <a:endParaRPr/>
          </a:p>
          <a:p>
            <a:pPr indent="0" lvl="0" marL="0" rtl="0" algn="l">
              <a:spcBef>
                <a:spcPts val="1600"/>
              </a:spcBef>
              <a:spcAft>
                <a:spcPts val="0"/>
              </a:spcAft>
              <a:buNone/>
            </a:pPr>
            <a:r>
              <a:rPr lang="en"/>
              <a:t>“1980-04-14” to “2000-05-23”</a:t>
            </a:r>
            <a:endParaRPr/>
          </a:p>
          <a:p>
            <a:pPr indent="0" lvl="0" marL="0" rtl="0" algn="l">
              <a:spcBef>
                <a:spcPts val="1600"/>
              </a:spcBef>
              <a:spcAft>
                <a:spcPts val="1600"/>
              </a:spcAft>
              <a:buNone/>
            </a:pPr>
            <a:r>
              <a:rPr lang="en"/>
              <a:t>“FEMALE” to “MALE”</a:t>
            </a:r>
            <a:endParaRPr/>
          </a:p>
        </p:txBody>
      </p:sp>
      <p:pic>
        <p:nvPicPr>
          <p:cNvPr id="262" name="Google Shape;262;p44"/>
          <p:cNvPicPr preferRelativeResize="0"/>
          <p:nvPr/>
        </p:nvPicPr>
        <p:blipFill>
          <a:blip r:embed="rId3">
            <a:alphaModFix/>
          </a:blip>
          <a:stretch>
            <a:fillRect/>
          </a:stretch>
        </p:blipFill>
        <p:spPr>
          <a:xfrm>
            <a:off x="345625" y="1017725"/>
            <a:ext cx="4226371" cy="3820975"/>
          </a:xfrm>
          <a:prstGeom prst="rect">
            <a:avLst/>
          </a:prstGeom>
          <a:noFill/>
          <a:ln>
            <a:noFill/>
          </a:ln>
        </p:spPr>
      </p:pic>
      <p:pic>
        <p:nvPicPr>
          <p:cNvPr id="263" name="Google Shape;263;p44"/>
          <p:cNvPicPr preferRelativeResize="0"/>
          <p:nvPr/>
        </p:nvPicPr>
        <p:blipFill>
          <a:blip r:embed="rId4">
            <a:alphaModFix/>
          </a:blip>
          <a:stretch>
            <a:fillRect/>
          </a:stretch>
        </p:blipFill>
        <p:spPr>
          <a:xfrm>
            <a:off x="345625" y="1058000"/>
            <a:ext cx="4226375" cy="3780699"/>
          </a:xfrm>
          <a:prstGeom prst="rect">
            <a:avLst/>
          </a:prstGeom>
          <a:noFill/>
          <a:ln>
            <a:noFill/>
          </a:ln>
        </p:spPr>
      </p:pic>
      <p:pic>
        <p:nvPicPr>
          <p:cNvPr id="264" name="Google Shape;264;p44"/>
          <p:cNvPicPr preferRelativeResize="0"/>
          <p:nvPr/>
        </p:nvPicPr>
        <p:blipFill>
          <a:blip r:embed="rId5">
            <a:alphaModFix/>
          </a:blip>
          <a:stretch>
            <a:fillRect/>
          </a:stretch>
        </p:blipFill>
        <p:spPr>
          <a:xfrm>
            <a:off x="304800" y="1017725"/>
            <a:ext cx="4267201"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5"/>
          <p:cNvSpPr txBox="1"/>
          <p:nvPr>
            <p:ph idx="1" type="body"/>
          </p:nvPr>
        </p:nvSpPr>
        <p:spPr>
          <a:xfrm>
            <a:off x="256025" y="123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part i), there are options for department and address. In address, there is flexibility to write own address if the user does not want to chose the mentioned addresses which are student halls. In these two cases, input the option like a,b,c or i,ii,iii.</a:t>
            </a:r>
            <a:endParaRPr/>
          </a:p>
        </p:txBody>
      </p:sp>
      <p:pic>
        <p:nvPicPr>
          <p:cNvPr id="271" name="Google Shape;271;p45"/>
          <p:cNvPicPr preferRelativeResize="0"/>
          <p:nvPr/>
        </p:nvPicPr>
        <p:blipFill>
          <a:blip r:embed="rId3">
            <a:alphaModFix/>
          </a:blip>
          <a:stretch>
            <a:fillRect/>
          </a:stretch>
        </p:blipFill>
        <p:spPr>
          <a:xfrm>
            <a:off x="3243322" y="1152475"/>
            <a:ext cx="5664976" cy="3774274"/>
          </a:xfrm>
          <a:prstGeom prst="rect">
            <a:avLst/>
          </a:prstGeom>
          <a:noFill/>
          <a:ln>
            <a:noFill/>
          </a:ln>
        </p:spPr>
      </p:pic>
      <p:pic>
        <p:nvPicPr>
          <p:cNvPr id="272" name="Google Shape;272;p45"/>
          <p:cNvPicPr preferRelativeResize="0"/>
          <p:nvPr/>
        </p:nvPicPr>
        <p:blipFill>
          <a:blip r:embed="rId4">
            <a:alphaModFix/>
          </a:blip>
          <a:stretch>
            <a:fillRect/>
          </a:stretch>
        </p:blipFill>
        <p:spPr>
          <a:xfrm>
            <a:off x="2917997" y="1044100"/>
            <a:ext cx="5990300" cy="3991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j)</a:t>
            </a:r>
            <a:endParaRPr/>
          </a:p>
          <a:p>
            <a:pPr indent="0" lvl="0" marL="0" rtl="0" algn="l">
              <a:spcBef>
                <a:spcPts val="0"/>
              </a:spcBef>
              <a:spcAft>
                <a:spcPts val="0"/>
              </a:spcAft>
              <a:buNone/>
            </a:pPr>
            <a:r>
              <a:t/>
            </a:r>
            <a:endParaRPr/>
          </a:p>
        </p:txBody>
      </p:sp>
      <p:sp>
        <p:nvSpPr>
          <p:cNvPr id="278" name="Google Shape;27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 </a:t>
            </a:r>
            <a:r>
              <a:rPr lang="en"/>
              <a:t>An administrator should be able to delete a course or a student from the system</a:t>
            </a:r>
            <a:endParaRPr/>
          </a:p>
          <a:p>
            <a:pPr indent="-342900" lvl="0" marL="457200" rtl="0" algn="l">
              <a:spcBef>
                <a:spcPts val="1600"/>
              </a:spcBef>
              <a:spcAft>
                <a:spcPts val="0"/>
              </a:spcAft>
              <a:buSzPts val="1800"/>
              <a:buAutoNum type="arabicPeriod"/>
            </a:pPr>
            <a:r>
              <a:rPr lang="en"/>
              <a:t>Login to the system as administrator (Input 2)</a:t>
            </a:r>
            <a:endParaRPr/>
          </a:p>
          <a:p>
            <a:pPr indent="-342900" lvl="0" marL="457200" rtl="0" algn="l">
              <a:spcBef>
                <a:spcPts val="0"/>
              </a:spcBef>
              <a:spcAft>
                <a:spcPts val="0"/>
              </a:spcAft>
              <a:buSzPts val="1800"/>
              <a:buAutoNum type="arabicPeriod"/>
            </a:pPr>
            <a:r>
              <a:rPr lang="en"/>
              <a:t>Select option 5 to delete course or student</a:t>
            </a:r>
            <a:endParaRPr/>
          </a:p>
          <a:p>
            <a:pPr indent="-342900" lvl="0" marL="457200" rtl="0" algn="l">
              <a:spcBef>
                <a:spcPts val="0"/>
              </a:spcBef>
              <a:spcAft>
                <a:spcPts val="0"/>
              </a:spcAft>
              <a:buSzPts val="1800"/>
              <a:buAutoNum type="arabicPeriod"/>
            </a:pPr>
            <a:r>
              <a:rPr lang="en"/>
              <a:t>Input 1 for deleting course or 2 for </a:t>
            </a:r>
            <a:r>
              <a:rPr lang="en"/>
              <a:t>deleting </a:t>
            </a:r>
            <a:r>
              <a:rPr lang="en"/>
              <a:t>student</a:t>
            </a:r>
            <a:endParaRPr/>
          </a:p>
          <a:p>
            <a:pPr indent="-342900" lvl="0" marL="457200" rtl="0" algn="l">
              <a:spcBef>
                <a:spcPts val="0"/>
              </a:spcBef>
              <a:spcAft>
                <a:spcPts val="0"/>
              </a:spcAft>
              <a:buSzPts val="1800"/>
              <a:buAutoNum type="arabicPeriod"/>
            </a:pPr>
            <a:r>
              <a:rPr lang="en"/>
              <a:t>Input ‘Y’ to return to menu for administrator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j)</a:t>
            </a:r>
            <a:endParaRPr/>
          </a:p>
          <a:p>
            <a:pPr indent="0" lvl="0" marL="0" rtl="0" algn="l">
              <a:spcBef>
                <a:spcPts val="0"/>
              </a:spcBef>
              <a:spcAft>
                <a:spcPts val="0"/>
              </a:spcAft>
              <a:buNone/>
            </a:pPr>
            <a:r>
              <a:t/>
            </a:r>
            <a:endParaRPr/>
          </a:p>
        </p:txBody>
      </p:sp>
      <p:sp>
        <p:nvSpPr>
          <p:cNvPr id="284" name="Google Shape;284;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 </a:t>
            </a:r>
            <a:r>
              <a:rPr lang="en"/>
              <a:t>course</a:t>
            </a:r>
            <a:endParaRPr/>
          </a:p>
          <a:p>
            <a:pPr indent="-342900" lvl="0" marL="457200" rtl="0" algn="l">
              <a:spcBef>
                <a:spcPts val="1600"/>
              </a:spcBef>
              <a:spcAft>
                <a:spcPts val="0"/>
              </a:spcAft>
              <a:buSzPts val="1800"/>
              <a:buAutoNum type="arabicPeriod"/>
            </a:pPr>
            <a:r>
              <a:rPr lang="en"/>
              <a:t>Input the course ID</a:t>
            </a:r>
            <a:br>
              <a:rPr lang="en"/>
            </a:br>
            <a:r>
              <a:rPr lang="en"/>
              <a:t>- If the course doesn’t exist, the user need to input course ID again</a:t>
            </a:r>
            <a:endParaRPr/>
          </a:p>
          <a:p>
            <a:pPr indent="-342900" lvl="0" marL="457200" rtl="0" algn="l">
              <a:spcBef>
                <a:spcPts val="0"/>
              </a:spcBef>
              <a:spcAft>
                <a:spcPts val="0"/>
              </a:spcAft>
              <a:buSzPts val="1800"/>
              <a:buAutoNum type="arabicPeriod"/>
            </a:pPr>
            <a:r>
              <a:rPr lang="en"/>
              <a:t>Input -1 if the user wants to end the program</a:t>
            </a:r>
            <a:endParaRPr/>
          </a:p>
          <a:p>
            <a:pPr indent="-342900" lvl="0" marL="457200" rtl="0" algn="l">
              <a:spcBef>
                <a:spcPts val="0"/>
              </a:spcBef>
              <a:spcAft>
                <a:spcPts val="0"/>
              </a:spcAft>
              <a:buSzPts val="1800"/>
              <a:buAutoNum type="arabicPeriod"/>
            </a:pPr>
            <a:r>
              <a:rPr lang="en"/>
              <a:t>The output will be showed</a:t>
            </a:r>
            <a:endParaRPr/>
          </a:p>
          <a:p>
            <a:pPr indent="-342900" lvl="0" marL="457200" rtl="0" algn="l">
              <a:spcBef>
                <a:spcPts val="0"/>
              </a:spcBef>
              <a:spcAft>
                <a:spcPts val="0"/>
              </a:spcAft>
              <a:buSzPts val="1800"/>
              <a:buAutoNum type="arabicPeriod"/>
            </a:pPr>
            <a:r>
              <a:rPr lang="en"/>
              <a:t>Input ‘Y’ to return to menu for administrator</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311700" y="23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Demo for part (j)</a:t>
            </a:r>
            <a:endParaRPr/>
          </a:p>
          <a:p>
            <a:pPr indent="0" lvl="0" marL="0" rtl="0" algn="l">
              <a:spcBef>
                <a:spcPts val="0"/>
              </a:spcBef>
              <a:spcAft>
                <a:spcPts val="0"/>
              </a:spcAft>
              <a:buNone/>
            </a:pPr>
            <a:r>
              <a:t/>
            </a:r>
            <a:endParaRPr/>
          </a:p>
        </p:txBody>
      </p:sp>
      <p:sp>
        <p:nvSpPr>
          <p:cNvPr id="290" name="Google Shape;290;p48"/>
          <p:cNvSpPr txBox="1"/>
          <p:nvPr>
            <p:ph idx="1" type="body"/>
          </p:nvPr>
        </p:nvSpPr>
        <p:spPr>
          <a:xfrm>
            <a:off x="5689200" y="1017725"/>
            <a:ext cx="3143100" cy="39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select option 5 to delete the course or student.</a:t>
            </a:r>
            <a:endParaRPr/>
          </a:p>
          <a:p>
            <a:pPr indent="0" lvl="0" marL="0" rtl="0" algn="l">
              <a:spcBef>
                <a:spcPts val="1600"/>
              </a:spcBef>
              <a:spcAft>
                <a:spcPts val="0"/>
              </a:spcAft>
              <a:buNone/>
            </a:pPr>
            <a:r>
              <a:rPr lang="en"/>
              <a:t>The user input ‘a’ to delete the course</a:t>
            </a:r>
            <a:endParaRPr/>
          </a:p>
          <a:p>
            <a:pPr indent="0" lvl="0" marL="0" rtl="0" algn="l">
              <a:spcBef>
                <a:spcPts val="1600"/>
              </a:spcBef>
              <a:spcAft>
                <a:spcPts val="0"/>
              </a:spcAft>
              <a:buNone/>
            </a:pPr>
            <a:r>
              <a:rPr lang="en"/>
              <a:t>The user input course ID.</a:t>
            </a:r>
            <a:br>
              <a:rPr lang="en"/>
            </a:br>
            <a:r>
              <a:rPr lang="en"/>
              <a:t>COURSE_ID = CS2172</a:t>
            </a:r>
            <a:endParaRPr/>
          </a:p>
          <a:p>
            <a:pPr indent="0" lvl="0" marL="0" rtl="0" algn="l">
              <a:spcBef>
                <a:spcPts val="1600"/>
              </a:spcBef>
              <a:spcAft>
                <a:spcPts val="1600"/>
              </a:spcAft>
              <a:buNone/>
            </a:pPr>
            <a:r>
              <a:rPr lang="en"/>
              <a:t>Error)</a:t>
            </a:r>
            <a:br>
              <a:rPr lang="en"/>
            </a:br>
            <a:r>
              <a:rPr lang="en"/>
              <a:t>The user input ‘cs1111’ as course id and the program shows error message</a:t>
            </a:r>
            <a:endParaRPr/>
          </a:p>
        </p:txBody>
      </p:sp>
      <p:pic>
        <p:nvPicPr>
          <p:cNvPr id="291" name="Google Shape;291;p48"/>
          <p:cNvPicPr preferRelativeResize="0"/>
          <p:nvPr/>
        </p:nvPicPr>
        <p:blipFill rotWithShape="1">
          <a:blip r:embed="rId3">
            <a:alphaModFix/>
          </a:blip>
          <a:srcRect b="0" l="0" r="2789" t="4861"/>
          <a:stretch/>
        </p:blipFill>
        <p:spPr>
          <a:xfrm>
            <a:off x="704925" y="944325"/>
            <a:ext cx="4036750" cy="3835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j)</a:t>
            </a:r>
            <a:endParaRPr/>
          </a:p>
          <a:p>
            <a:pPr indent="0" lvl="0" marL="0" rtl="0" algn="l">
              <a:spcBef>
                <a:spcPts val="0"/>
              </a:spcBef>
              <a:spcAft>
                <a:spcPts val="0"/>
              </a:spcAft>
              <a:buNone/>
            </a:pPr>
            <a:r>
              <a:t/>
            </a:r>
            <a:endParaRPr/>
          </a:p>
        </p:txBody>
      </p:sp>
      <p:sp>
        <p:nvSpPr>
          <p:cNvPr id="297" name="Google Shape;29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 student</a:t>
            </a:r>
            <a:endParaRPr/>
          </a:p>
          <a:p>
            <a:pPr indent="-342900" lvl="0" marL="457200" rtl="0" algn="l">
              <a:spcBef>
                <a:spcPts val="1600"/>
              </a:spcBef>
              <a:spcAft>
                <a:spcPts val="0"/>
              </a:spcAft>
              <a:buSzPts val="1800"/>
              <a:buAutoNum type="arabicPeriod"/>
            </a:pPr>
            <a:r>
              <a:rPr lang="en"/>
              <a:t>Input the student ID</a:t>
            </a:r>
            <a:br>
              <a:rPr lang="en"/>
            </a:br>
            <a:r>
              <a:rPr lang="en"/>
              <a:t>- If the course doesn’t exist, the user need to input </a:t>
            </a:r>
            <a:r>
              <a:rPr lang="en"/>
              <a:t>student </a:t>
            </a:r>
            <a:r>
              <a:rPr lang="en"/>
              <a:t>ID again</a:t>
            </a:r>
            <a:endParaRPr/>
          </a:p>
          <a:p>
            <a:pPr indent="-342900" lvl="0" marL="457200" rtl="0" algn="l">
              <a:spcBef>
                <a:spcPts val="0"/>
              </a:spcBef>
              <a:spcAft>
                <a:spcPts val="0"/>
              </a:spcAft>
              <a:buSzPts val="1800"/>
              <a:buAutoNum type="arabicPeriod"/>
            </a:pPr>
            <a:r>
              <a:rPr lang="en"/>
              <a:t>Input -1 if the user wants to end the program</a:t>
            </a:r>
            <a:endParaRPr/>
          </a:p>
          <a:p>
            <a:pPr indent="-342900" lvl="0" marL="457200" rtl="0" algn="l">
              <a:spcBef>
                <a:spcPts val="0"/>
              </a:spcBef>
              <a:spcAft>
                <a:spcPts val="0"/>
              </a:spcAft>
              <a:buSzPts val="1800"/>
              <a:buAutoNum type="arabicPeriod"/>
            </a:pPr>
            <a:r>
              <a:rPr lang="en"/>
              <a:t>The output will be showed</a:t>
            </a:r>
            <a:endParaRPr/>
          </a:p>
          <a:p>
            <a:pPr indent="-342900" lvl="0" marL="457200" rtl="0" algn="l">
              <a:spcBef>
                <a:spcPts val="0"/>
              </a:spcBef>
              <a:spcAft>
                <a:spcPts val="0"/>
              </a:spcAft>
              <a:buSzPts val="1800"/>
              <a:buAutoNum type="arabicPeriod"/>
            </a:pPr>
            <a:r>
              <a:rPr lang="en"/>
              <a:t>Input ‘Y’ to return to menu for administrator</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311700" y="23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Demo for part (j)</a:t>
            </a:r>
            <a:endParaRPr/>
          </a:p>
          <a:p>
            <a:pPr indent="0" lvl="0" marL="0" rtl="0" algn="l">
              <a:spcBef>
                <a:spcPts val="0"/>
              </a:spcBef>
              <a:spcAft>
                <a:spcPts val="0"/>
              </a:spcAft>
              <a:buNone/>
            </a:pPr>
            <a:r>
              <a:t/>
            </a:r>
            <a:endParaRPr/>
          </a:p>
        </p:txBody>
      </p:sp>
      <p:sp>
        <p:nvSpPr>
          <p:cNvPr id="303" name="Google Shape;303;p50"/>
          <p:cNvSpPr txBox="1"/>
          <p:nvPr>
            <p:ph idx="1" type="body"/>
          </p:nvPr>
        </p:nvSpPr>
        <p:spPr>
          <a:xfrm>
            <a:off x="5689200" y="1017725"/>
            <a:ext cx="3143100" cy="39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select option 5 to delete the course or student.</a:t>
            </a:r>
            <a:endParaRPr/>
          </a:p>
          <a:p>
            <a:pPr indent="0" lvl="0" marL="0" rtl="0" algn="l">
              <a:spcBef>
                <a:spcPts val="1600"/>
              </a:spcBef>
              <a:spcAft>
                <a:spcPts val="0"/>
              </a:spcAft>
              <a:buNone/>
            </a:pPr>
            <a:r>
              <a:rPr lang="en"/>
              <a:t>The user input ‘b’ to delete the student</a:t>
            </a:r>
            <a:endParaRPr/>
          </a:p>
          <a:p>
            <a:pPr indent="0" lvl="0" marL="0" rtl="0" algn="l">
              <a:spcBef>
                <a:spcPts val="1600"/>
              </a:spcBef>
              <a:spcAft>
                <a:spcPts val="0"/>
              </a:spcAft>
              <a:buNone/>
            </a:pPr>
            <a:r>
              <a:rPr lang="en"/>
              <a:t>The user input student ID.</a:t>
            </a:r>
            <a:br>
              <a:rPr lang="en"/>
            </a:br>
            <a:r>
              <a:rPr lang="en"/>
              <a:t>STUDENT_ID = 50000001</a:t>
            </a:r>
            <a:endParaRPr/>
          </a:p>
          <a:p>
            <a:pPr indent="0" lvl="0" marL="0" rtl="0" algn="l">
              <a:spcBef>
                <a:spcPts val="1600"/>
              </a:spcBef>
              <a:spcAft>
                <a:spcPts val="1600"/>
              </a:spcAft>
              <a:buNone/>
            </a:pPr>
            <a:r>
              <a:rPr lang="en"/>
              <a:t>Error)</a:t>
            </a:r>
            <a:br>
              <a:rPr lang="en"/>
            </a:br>
            <a:r>
              <a:rPr lang="en"/>
              <a:t>The user input ‘222222’ as studentid and the program shows error message</a:t>
            </a:r>
            <a:endParaRPr/>
          </a:p>
        </p:txBody>
      </p:sp>
      <p:pic>
        <p:nvPicPr>
          <p:cNvPr id="304" name="Google Shape;304;p50"/>
          <p:cNvPicPr preferRelativeResize="0"/>
          <p:nvPr/>
        </p:nvPicPr>
        <p:blipFill rotWithShape="1">
          <a:blip r:embed="rId3">
            <a:alphaModFix/>
          </a:blip>
          <a:srcRect b="0" l="0" r="2524" t="27341"/>
          <a:stretch/>
        </p:blipFill>
        <p:spPr>
          <a:xfrm>
            <a:off x="550650" y="954350"/>
            <a:ext cx="4803800" cy="37370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k)</a:t>
            </a:r>
            <a:endParaRPr/>
          </a:p>
        </p:txBody>
      </p:sp>
      <p:sp>
        <p:nvSpPr>
          <p:cNvPr id="310" name="Google Shape;310;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 An administrator should be able to modify the grade of a student  for one of his/her registered courses.</a:t>
            </a:r>
            <a:endParaRPr/>
          </a:p>
          <a:p>
            <a:pPr indent="0" lvl="0" marL="0" rtl="0" algn="l">
              <a:spcBef>
                <a:spcPts val="1600"/>
              </a:spcBef>
              <a:spcAft>
                <a:spcPts val="0"/>
              </a:spcAft>
              <a:buClr>
                <a:schemeClr val="dk1"/>
              </a:buClr>
              <a:buSzPts val="1100"/>
              <a:buFont typeface="Arial"/>
              <a:buNone/>
            </a:pPr>
            <a:r>
              <a:rPr lang="en"/>
              <a:t>Part (k), we need to modify the grade of students. </a:t>
            </a:r>
            <a:endParaRPr/>
          </a:p>
          <a:p>
            <a:pPr indent="0" lvl="0" marL="0" rtl="0" algn="l">
              <a:spcBef>
                <a:spcPts val="1600"/>
              </a:spcBef>
              <a:spcAft>
                <a:spcPts val="0"/>
              </a:spcAft>
              <a:buClr>
                <a:schemeClr val="dk1"/>
              </a:buClr>
              <a:buSzPts val="1100"/>
              <a:buFont typeface="Arial"/>
              <a:buNone/>
            </a:pPr>
            <a:r>
              <a:rPr lang="en"/>
              <a:t>We needed the data “Student_id” and “Course_id”, so that we can update the information of “Grade” of Student by input.</a:t>
            </a:r>
            <a:endParaRPr/>
          </a:p>
          <a:p>
            <a:pPr indent="0" lvl="0" marL="0" rtl="0" algn="l">
              <a:spcBef>
                <a:spcPts val="1600"/>
              </a:spcBef>
              <a:spcAft>
                <a:spcPts val="0"/>
              </a:spcAft>
              <a:buClr>
                <a:schemeClr val="dk1"/>
              </a:buClr>
              <a:buSzPts val="1100"/>
              <a:buFont typeface="Arial"/>
              <a:buNone/>
            </a:pPr>
            <a:r>
              <a:rPr lang="en"/>
              <a:t>The target SQL to be run </a:t>
            </a:r>
            <a:endParaRPr/>
          </a:p>
          <a:p>
            <a:pPr indent="0" lvl="0" marL="0" rtl="0" algn="l">
              <a:spcBef>
                <a:spcPts val="1600"/>
              </a:spcBef>
              <a:spcAft>
                <a:spcPts val="0"/>
              </a:spcAft>
              <a:buClr>
                <a:schemeClr val="dk1"/>
              </a:buClr>
              <a:buSzPts val="1100"/>
              <a:buFont typeface="Arial"/>
              <a:buNone/>
            </a:pPr>
            <a:r>
              <a:rPr lang="en"/>
              <a:t>“UPDATE ENROLLMENT SET GRADE = ? WHERE STUDENT_ID = ? AND COURSE_ID =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Brief Introduction for this project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difficulties we overcame:</a:t>
            </a:r>
            <a:endParaRPr/>
          </a:p>
          <a:p>
            <a:pPr indent="-342900" lvl="0" marL="457200" rtl="0" algn="l">
              <a:spcBef>
                <a:spcPts val="1600"/>
              </a:spcBef>
              <a:spcAft>
                <a:spcPts val="0"/>
              </a:spcAft>
              <a:buSzPts val="1800"/>
              <a:buAutoNum type="arabicPeriod"/>
            </a:pPr>
            <a:r>
              <a:rPr lang="en"/>
              <a:t>Combine the SQL and java language to enable the program to edit/view the database</a:t>
            </a:r>
            <a:endParaRPr/>
          </a:p>
          <a:p>
            <a:pPr indent="-342900" lvl="0" marL="457200" rtl="0" algn="l">
              <a:spcBef>
                <a:spcPts val="0"/>
              </a:spcBef>
              <a:spcAft>
                <a:spcPts val="0"/>
              </a:spcAft>
              <a:buSzPts val="1800"/>
              <a:buAutoNum type="arabicPeriod"/>
            </a:pPr>
            <a:r>
              <a:rPr lang="en"/>
              <a:t>We found out the right SQL commands for each part of the question of this project</a:t>
            </a:r>
            <a:endParaRPr/>
          </a:p>
          <a:p>
            <a:pPr indent="-342900" lvl="0" marL="457200" rtl="0" algn="l">
              <a:spcBef>
                <a:spcPts val="0"/>
              </a:spcBef>
              <a:spcAft>
                <a:spcPts val="0"/>
              </a:spcAft>
              <a:buSzPts val="1800"/>
              <a:buAutoNum type="arabicPeriod"/>
            </a:pPr>
            <a:r>
              <a:rPr lang="en"/>
              <a:t>We created a simple interface, so that the user can observe changes in the database easily</a:t>
            </a:r>
            <a:endParaRPr/>
          </a:p>
          <a:p>
            <a:pPr indent="0" lvl="0" marL="0" rtl="0" algn="l">
              <a:spcBef>
                <a:spcPts val="1600"/>
              </a:spcBef>
              <a:spcAft>
                <a:spcPts val="1600"/>
              </a:spcAft>
              <a:buNone/>
            </a:pPr>
            <a:r>
              <a:rPr lang="en"/>
              <a:t>After we overcome these challenges, we could do each part with the right SQL commands and methods.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k)</a:t>
            </a:r>
            <a:endParaRPr/>
          </a:p>
        </p:txBody>
      </p:sp>
      <p:sp>
        <p:nvSpPr>
          <p:cNvPr id="316" name="Google Shape;31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modify the Grade of student:</a:t>
            </a:r>
            <a:endParaRPr/>
          </a:p>
          <a:p>
            <a:pPr indent="-342900" lvl="0" marL="457200" rtl="0" algn="l">
              <a:spcBef>
                <a:spcPts val="1600"/>
              </a:spcBef>
              <a:spcAft>
                <a:spcPts val="0"/>
              </a:spcAft>
              <a:buSzPts val="1800"/>
              <a:buAutoNum type="arabicPeriod"/>
            </a:pPr>
            <a:r>
              <a:rPr lang="en"/>
              <a:t>Log in the system as admin</a:t>
            </a:r>
            <a:endParaRPr/>
          </a:p>
          <a:p>
            <a:pPr indent="-342900" lvl="0" marL="457200" rtl="0" algn="l">
              <a:spcBef>
                <a:spcPts val="0"/>
              </a:spcBef>
              <a:spcAft>
                <a:spcPts val="0"/>
              </a:spcAft>
              <a:buSzPts val="1800"/>
              <a:buAutoNum type="arabicPeriod"/>
            </a:pPr>
            <a:r>
              <a:rPr lang="en"/>
              <a:t>Select option 6 for modify the student’s grade</a:t>
            </a:r>
            <a:endParaRPr/>
          </a:p>
          <a:p>
            <a:pPr indent="-342900" lvl="0" marL="457200" rtl="0" algn="l">
              <a:spcBef>
                <a:spcPts val="0"/>
              </a:spcBef>
              <a:spcAft>
                <a:spcPts val="0"/>
              </a:spcAft>
              <a:buSzPts val="1800"/>
              <a:buAutoNum type="arabicPeriod"/>
            </a:pPr>
            <a:r>
              <a:rPr lang="en"/>
              <a:t>Input the Student_id that the student that we wanted to modify</a:t>
            </a:r>
            <a:endParaRPr/>
          </a:p>
          <a:p>
            <a:pPr indent="-342900" lvl="0" marL="457200" rtl="0" algn="l">
              <a:spcBef>
                <a:spcPts val="0"/>
              </a:spcBef>
              <a:spcAft>
                <a:spcPts val="0"/>
              </a:spcAft>
              <a:buSzPts val="1800"/>
              <a:buAutoNum type="arabicPeriod"/>
            </a:pPr>
            <a:r>
              <a:rPr lang="en"/>
              <a:t>Input the Course_id that the student took and we want to modify his/her grade</a:t>
            </a:r>
            <a:endParaRPr/>
          </a:p>
          <a:p>
            <a:pPr indent="-342900" lvl="0" marL="457200" rtl="0" algn="l">
              <a:spcBef>
                <a:spcPts val="0"/>
              </a:spcBef>
              <a:spcAft>
                <a:spcPts val="0"/>
              </a:spcAft>
              <a:buSzPts val="1800"/>
              <a:buAutoNum type="arabicPeriod"/>
            </a:pPr>
            <a:r>
              <a:rPr lang="en"/>
              <a:t>Input the new value for his/her Grade ( 0-100)</a:t>
            </a:r>
            <a:endParaRPr/>
          </a:p>
          <a:p>
            <a:pPr indent="-342900" lvl="0" marL="457200" rtl="0" algn="l">
              <a:spcBef>
                <a:spcPts val="0"/>
              </a:spcBef>
              <a:spcAft>
                <a:spcPts val="0"/>
              </a:spcAft>
              <a:buSzPts val="1800"/>
              <a:buAutoNum type="arabicPeriod"/>
            </a:pPr>
            <a:r>
              <a:rPr lang="en"/>
              <a:t>The record in the table “ENROLLMENT” will be updated</a:t>
            </a:r>
            <a:endParaRPr/>
          </a:p>
          <a:p>
            <a:pPr indent="-342900" lvl="0" marL="457200" rtl="0" algn="l">
              <a:spcBef>
                <a:spcPts val="0"/>
              </a:spcBef>
              <a:spcAft>
                <a:spcPts val="0"/>
              </a:spcAft>
              <a:buSzPts val="1800"/>
              <a:buAutoNum type="arabicPeriod"/>
            </a:pPr>
            <a:r>
              <a:rPr lang="en"/>
              <a:t>A list of the enrollment records after updated will be showed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part of the</a:t>
            </a:r>
            <a:r>
              <a:rPr lang="en"/>
              <a:t> list of enrollment before modification</a:t>
            </a:r>
            <a:endParaRPr/>
          </a:p>
        </p:txBody>
      </p:sp>
      <p:sp>
        <p:nvSpPr>
          <p:cNvPr id="322" name="Google Shape;32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3" name="Google Shape;323;p53"/>
          <p:cNvPicPr preferRelativeResize="0"/>
          <p:nvPr/>
        </p:nvPicPr>
        <p:blipFill>
          <a:blip r:embed="rId3">
            <a:alphaModFix/>
          </a:blip>
          <a:stretch>
            <a:fillRect/>
          </a:stretch>
        </p:blipFill>
        <p:spPr>
          <a:xfrm>
            <a:off x="1622225" y="1017725"/>
            <a:ext cx="4461149" cy="3991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of part (k)</a:t>
            </a:r>
            <a:endParaRPr/>
          </a:p>
        </p:txBody>
      </p:sp>
      <p:sp>
        <p:nvSpPr>
          <p:cNvPr id="329" name="Google Shape;329;p54"/>
          <p:cNvSpPr txBox="1"/>
          <p:nvPr>
            <p:ph idx="1" type="body"/>
          </p:nvPr>
        </p:nvSpPr>
        <p:spPr>
          <a:xfrm>
            <a:off x="6267225" y="1155850"/>
            <a:ext cx="2565000" cy="34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change the Course</a:t>
            </a:r>
            <a:endParaRPr/>
          </a:p>
          <a:p>
            <a:pPr indent="0" lvl="0" marL="0" rtl="0" algn="l">
              <a:spcBef>
                <a:spcPts val="1600"/>
              </a:spcBef>
              <a:spcAft>
                <a:spcPts val="0"/>
              </a:spcAft>
              <a:buNone/>
            </a:pPr>
            <a:r>
              <a:rPr lang="en"/>
              <a:t>“CS2468” which took by student “50000195” </a:t>
            </a:r>
            <a:endParaRPr/>
          </a:p>
          <a:p>
            <a:pPr indent="0" lvl="0" marL="0" rtl="0" algn="l">
              <a:spcBef>
                <a:spcPts val="1600"/>
              </a:spcBef>
              <a:spcAft>
                <a:spcPts val="0"/>
              </a:spcAft>
              <a:buNone/>
            </a:pPr>
            <a:r>
              <a:rPr lang="en"/>
              <a:t>his/her grade is “60” before.</a:t>
            </a:r>
            <a:endParaRPr/>
          </a:p>
          <a:p>
            <a:pPr indent="0" lvl="0" marL="0" rtl="0" algn="l">
              <a:spcBef>
                <a:spcPts val="1600"/>
              </a:spcBef>
              <a:spcAft>
                <a:spcPts val="1600"/>
              </a:spcAft>
              <a:buNone/>
            </a:pPr>
            <a:r>
              <a:rPr lang="en"/>
              <a:t>We modify it to “83”</a:t>
            </a:r>
            <a:endParaRPr/>
          </a:p>
        </p:txBody>
      </p:sp>
      <p:pic>
        <p:nvPicPr>
          <p:cNvPr id="330" name="Google Shape;330;p54"/>
          <p:cNvPicPr preferRelativeResize="0"/>
          <p:nvPr/>
        </p:nvPicPr>
        <p:blipFill>
          <a:blip r:embed="rId3">
            <a:alphaModFix/>
          </a:blip>
          <a:stretch>
            <a:fillRect/>
          </a:stretch>
        </p:blipFill>
        <p:spPr>
          <a:xfrm>
            <a:off x="409250" y="1017725"/>
            <a:ext cx="5417314" cy="3820975"/>
          </a:xfrm>
          <a:prstGeom prst="rect">
            <a:avLst/>
          </a:prstGeom>
          <a:noFill/>
          <a:ln>
            <a:noFill/>
          </a:ln>
        </p:spPr>
      </p:pic>
      <p:pic>
        <p:nvPicPr>
          <p:cNvPr id="331" name="Google Shape;331;p54"/>
          <p:cNvPicPr preferRelativeResize="0"/>
          <p:nvPr/>
        </p:nvPicPr>
        <p:blipFill>
          <a:blip r:embed="rId4">
            <a:alphaModFix/>
          </a:blip>
          <a:stretch>
            <a:fillRect/>
          </a:stretch>
        </p:blipFill>
        <p:spPr>
          <a:xfrm>
            <a:off x="409250" y="1017725"/>
            <a:ext cx="5417325"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manual for l)</a:t>
            </a:r>
            <a:endParaRPr/>
          </a:p>
        </p:txBody>
      </p:sp>
      <p:sp>
        <p:nvSpPr>
          <p:cNvPr id="337" name="Google Shape;337;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viewing the information of those students who have taken the highest number of courses, login as admin (user ID: admin, password: 123456).</a:t>
            </a:r>
            <a:endParaRPr/>
          </a:p>
          <a:p>
            <a:pPr indent="-342900" lvl="0" marL="457200" rtl="0" algn="l">
              <a:spcBef>
                <a:spcPts val="0"/>
              </a:spcBef>
              <a:spcAft>
                <a:spcPts val="0"/>
              </a:spcAft>
              <a:buSzPts val="1800"/>
              <a:buChar char="●"/>
            </a:pPr>
            <a:r>
              <a:rPr lang="en"/>
              <a:t>Select option 7 for viewing the above stated </a:t>
            </a:r>
            <a:r>
              <a:rPr lang="en"/>
              <a:t>information</a:t>
            </a:r>
            <a:r>
              <a:rPr lang="en"/>
              <a:t>.</a:t>
            </a:r>
            <a:endParaRPr/>
          </a:p>
        </p:txBody>
      </p:sp>
      <p:pic>
        <p:nvPicPr>
          <p:cNvPr id="338" name="Google Shape;338;p55"/>
          <p:cNvPicPr preferRelativeResize="0"/>
          <p:nvPr/>
        </p:nvPicPr>
        <p:blipFill>
          <a:blip r:embed="rId3">
            <a:alphaModFix/>
          </a:blip>
          <a:stretch>
            <a:fillRect/>
          </a:stretch>
        </p:blipFill>
        <p:spPr>
          <a:xfrm>
            <a:off x="1250825" y="559599"/>
            <a:ext cx="6502548" cy="43323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manual for m)</a:t>
            </a:r>
            <a:endParaRPr/>
          </a:p>
        </p:txBody>
      </p:sp>
      <p:sp>
        <p:nvSpPr>
          <p:cNvPr id="344" name="Google Shape;34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viewing the information of those students who have the highest average grades, login as admin (user ID: admin, password: 123456).</a:t>
            </a:r>
            <a:endParaRPr/>
          </a:p>
          <a:p>
            <a:pPr indent="-342900" lvl="0" marL="457200" rtl="0" algn="l">
              <a:spcBef>
                <a:spcPts val="0"/>
              </a:spcBef>
              <a:spcAft>
                <a:spcPts val="0"/>
              </a:spcAft>
              <a:buSzPts val="1800"/>
              <a:buChar char="●"/>
            </a:pPr>
            <a:r>
              <a:rPr lang="en"/>
              <a:t>Select option 8 for viewing the above stated information.</a:t>
            </a:r>
            <a:endParaRPr/>
          </a:p>
        </p:txBody>
      </p:sp>
      <p:pic>
        <p:nvPicPr>
          <p:cNvPr id="345" name="Google Shape;345;p56"/>
          <p:cNvPicPr preferRelativeResize="0"/>
          <p:nvPr/>
        </p:nvPicPr>
        <p:blipFill>
          <a:blip r:embed="rId3">
            <a:alphaModFix/>
          </a:blip>
          <a:stretch>
            <a:fillRect/>
          </a:stretch>
        </p:blipFill>
        <p:spPr>
          <a:xfrm>
            <a:off x="1453547" y="711950"/>
            <a:ext cx="5990300" cy="3991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 work</a:t>
            </a:r>
            <a:endParaRPr/>
          </a:p>
        </p:txBody>
      </p:sp>
      <p:sp>
        <p:nvSpPr>
          <p:cNvPr id="351" name="Google Shape;351;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Minkyung LEE</a:t>
            </a:r>
            <a:endParaRPr/>
          </a:p>
          <a:p>
            <a:pPr indent="-342900" lvl="0" marL="457200" rtl="0" algn="l">
              <a:spcBef>
                <a:spcPts val="1600"/>
              </a:spcBef>
              <a:spcAft>
                <a:spcPts val="0"/>
              </a:spcAft>
              <a:buSzPts val="1800"/>
              <a:buChar char="●"/>
            </a:pPr>
            <a:r>
              <a:rPr lang="en"/>
              <a:t>Part a), b), c), d), h), and j) source code</a:t>
            </a:r>
            <a:endParaRPr/>
          </a:p>
          <a:p>
            <a:pPr indent="-342900" lvl="0" marL="457200" rtl="0" algn="l">
              <a:spcBef>
                <a:spcPts val="0"/>
              </a:spcBef>
              <a:spcAft>
                <a:spcPts val="0"/>
              </a:spcAft>
              <a:buSzPts val="1800"/>
              <a:buChar char="●"/>
            </a:pPr>
            <a:r>
              <a:rPr lang="en"/>
              <a:t>User manual of </a:t>
            </a:r>
            <a:r>
              <a:rPr lang="en"/>
              <a:t>a), b), c), d), h), and j)</a:t>
            </a:r>
            <a:endParaRPr/>
          </a:p>
          <a:p>
            <a:pPr indent="-342900" lvl="0" marL="457200" rtl="0" algn="l">
              <a:spcBef>
                <a:spcPts val="0"/>
              </a:spcBef>
              <a:spcAft>
                <a:spcPts val="0"/>
              </a:spcAft>
              <a:buSzPts val="1800"/>
              <a:buChar char="●"/>
            </a:pPr>
            <a:r>
              <a:rPr lang="en"/>
              <a:t>Demonstration of </a:t>
            </a:r>
            <a:r>
              <a:rPr lang="en"/>
              <a:t>a), b), c), d), h), and j)</a:t>
            </a:r>
            <a:endParaRPr/>
          </a:p>
          <a:p>
            <a:pPr indent="-342900" lvl="0" marL="457200" rtl="0" algn="l">
              <a:spcBef>
                <a:spcPts val="0"/>
              </a:spcBef>
              <a:spcAft>
                <a:spcPts val="0"/>
              </a:spcAft>
              <a:buSzPts val="1800"/>
              <a:buChar char="●"/>
            </a:pPr>
            <a:r>
              <a:rPr lang="en"/>
              <a:t>Code editing</a:t>
            </a:r>
            <a:endParaRPr/>
          </a:p>
          <a:p>
            <a:pPr indent="0" lvl="0" marL="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 work</a:t>
            </a:r>
            <a:endParaRPr/>
          </a:p>
        </p:txBody>
      </p:sp>
      <p:sp>
        <p:nvSpPr>
          <p:cNvPr id="357" name="Google Shape;357;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Lee Ming Hei</a:t>
            </a:r>
            <a:endParaRPr/>
          </a:p>
          <a:p>
            <a:pPr indent="-342900" lvl="0" marL="457200" rtl="0" algn="l">
              <a:spcBef>
                <a:spcPts val="1600"/>
              </a:spcBef>
              <a:spcAft>
                <a:spcPts val="0"/>
              </a:spcAft>
              <a:buSzPts val="1800"/>
              <a:buChar char="●"/>
            </a:pPr>
            <a:r>
              <a:rPr lang="en"/>
              <a:t>Brief introduction of this project</a:t>
            </a:r>
            <a:endParaRPr/>
          </a:p>
          <a:p>
            <a:pPr indent="-342900" lvl="0" marL="457200" rtl="0" algn="l">
              <a:spcBef>
                <a:spcPts val="0"/>
              </a:spcBef>
              <a:spcAft>
                <a:spcPts val="0"/>
              </a:spcAft>
              <a:buSzPts val="1800"/>
              <a:buChar char="●"/>
            </a:pPr>
            <a:r>
              <a:rPr lang="en"/>
              <a:t>Part f), i) and k) source code </a:t>
            </a:r>
            <a:endParaRPr/>
          </a:p>
          <a:p>
            <a:pPr indent="-342900" lvl="0" marL="457200" rtl="0" algn="l">
              <a:spcBef>
                <a:spcPts val="0"/>
              </a:spcBef>
              <a:spcAft>
                <a:spcPts val="0"/>
              </a:spcAft>
              <a:buSzPts val="1800"/>
              <a:buChar char="●"/>
            </a:pPr>
            <a:r>
              <a:rPr lang="en"/>
              <a:t>User manual of part f), i), k)</a:t>
            </a:r>
            <a:endParaRPr/>
          </a:p>
          <a:p>
            <a:pPr indent="-342900" lvl="0" marL="457200" rtl="0" algn="l">
              <a:spcBef>
                <a:spcPts val="0"/>
              </a:spcBef>
              <a:spcAft>
                <a:spcPts val="0"/>
              </a:spcAft>
              <a:buSzPts val="1800"/>
              <a:buChar char="●"/>
            </a:pPr>
            <a:r>
              <a:rPr lang="en"/>
              <a:t>Demonstration of part  f), i), k)</a:t>
            </a:r>
            <a:endParaRPr/>
          </a:p>
          <a:p>
            <a:pPr indent="-342900" lvl="0" marL="457200" rtl="0" algn="l">
              <a:spcBef>
                <a:spcPts val="0"/>
              </a:spcBef>
              <a:spcAft>
                <a:spcPts val="0"/>
              </a:spcAft>
              <a:buSzPts val="1800"/>
              <a:buChar char="●"/>
            </a:pPr>
            <a:r>
              <a:rPr lang="en"/>
              <a:t>Code editing</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 work</a:t>
            </a:r>
            <a:endParaRPr/>
          </a:p>
        </p:txBody>
      </p:sp>
      <p:sp>
        <p:nvSpPr>
          <p:cNvPr id="363" name="Google Shape;363;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Sweta Das</a:t>
            </a:r>
            <a:endParaRPr/>
          </a:p>
          <a:p>
            <a:pPr indent="-342900" lvl="0" marL="457200" rtl="0" algn="l">
              <a:spcBef>
                <a:spcPts val="1600"/>
              </a:spcBef>
              <a:spcAft>
                <a:spcPts val="0"/>
              </a:spcAft>
              <a:buSzPts val="1800"/>
              <a:buChar char="●"/>
            </a:pPr>
            <a:r>
              <a:rPr lang="en"/>
              <a:t>Part a)(adding password) e)/i), g), l) and m) source code </a:t>
            </a:r>
            <a:endParaRPr/>
          </a:p>
          <a:p>
            <a:pPr indent="-342900" lvl="0" marL="457200" rtl="0" algn="l">
              <a:spcBef>
                <a:spcPts val="0"/>
              </a:spcBef>
              <a:spcAft>
                <a:spcPts val="0"/>
              </a:spcAft>
              <a:buSzPts val="1800"/>
              <a:buChar char="●"/>
            </a:pPr>
            <a:r>
              <a:rPr lang="en"/>
              <a:t>User manual of part e)/i), g), l), m)</a:t>
            </a:r>
            <a:endParaRPr/>
          </a:p>
          <a:p>
            <a:pPr indent="-342900" lvl="0" marL="457200" rtl="0" algn="l">
              <a:spcBef>
                <a:spcPts val="0"/>
              </a:spcBef>
              <a:spcAft>
                <a:spcPts val="0"/>
              </a:spcAft>
              <a:buSzPts val="1800"/>
              <a:buChar char="●"/>
            </a:pPr>
            <a:r>
              <a:rPr lang="en"/>
              <a:t>Demonstration</a:t>
            </a:r>
            <a:r>
              <a:rPr lang="en"/>
              <a:t> of part e)/i), g), l), m)</a:t>
            </a:r>
            <a:endParaRPr/>
          </a:p>
          <a:p>
            <a:pPr indent="-342900" lvl="0" marL="457200" rtl="0" algn="l">
              <a:spcBef>
                <a:spcPts val="0"/>
              </a:spcBef>
              <a:spcAft>
                <a:spcPts val="0"/>
              </a:spcAft>
              <a:buSzPts val="1800"/>
              <a:buChar char="●"/>
            </a:pPr>
            <a:r>
              <a:rPr lang="en"/>
              <a:t>Code editing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 user should be able to login to the system as a student or an administrator.</a:t>
            </a:r>
            <a:endParaRPr/>
          </a:p>
          <a:p>
            <a:pPr indent="-342900" lvl="0" marL="457200" rtl="0" algn="l">
              <a:spcBef>
                <a:spcPts val="1600"/>
              </a:spcBef>
              <a:spcAft>
                <a:spcPts val="0"/>
              </a:spcAft>
              <a:buSzPts val="1800"/>
              <a:buAutoNum type="arabicPeriod"/>
            </a:pPr>
            <a:r>
              <a:rPr lang="en"/>
              <a:t>Input 1 to login to the system as student</a:t>
            </a:r>
            <a:endParaRPr/>
          </a:p>
          <a:p>
            <a:pPr indent="-342900" lvl="0" marL="457200" rtl="0" algn="l">
              <a:spcBef>
                <a:spcPts val="0"/>
              </a:spcBef>
              <a:spcAft>
                <a:spcPts val="0"/>
              </a:spcAft>
              <a:buSzPts val="1800"/>
              <a:buAutoNum type="arabicPeriod"/>
            </a:pPr>
            <a:r>
              <a:rPr lang="en"/>
              <a:t>Input 2 to login to the system as administrator</a:t>
            </a:r>
            <a:endParaRPr/>
          </a:p>
          <a:p>
            <a:pPr indent="-342900" lvl="0" marL="457200" rtl="0" algn="l">
              <a:spcBef>
                <a:spcPts val="0"/>
              </a:spcBef>
              <a:spcAft>
                <a:spcPts val="0"/>
              </a:spcAft>
              <a:buSzPts val="1800"/>
              <a:buAutoNum type="arabicPeriod"/>
            </a:pPr>
            <a:r>
              <a:rPr lang="en"/>
              <a:t>If you select 1, input the student id for ID and student name for password</a:t>
            </a:r>
            <a:endParaRPr/>
          </a:p>
          <a:p>
            <a:pPr indent="-342900" lvl="0" marL="457200" rtl="0" algn="l">
              <a:spcBef>
                <a:spcPts val="0"/>
              </a:spcBef>
              <a:spcAft>
                <a:spcPts val="0"/>
              </a:spcAft>
              <a:buSzPts val="1800"/>
              <a:buAutoNum type="arabicPeriod"/>
            </a:pPr>
            <a:r>
              <a:rPr lang="en"/>
              <a:t>If you select 2, input the following id and password below.</a:t>
            </a:r>
            <a:br>
              <a:rPr lang="en"/>
            </a:br>
            <a:r>
              <a:rPr lang="en"/>
              <a:t>(administrator id : admin,  password: 123456)</a:t>
            </a:r>
            <a:endParaRPr/>
          </a:p>
          <a:p>
            <a:pPr indent="-342900" lvl="0" marL="457200" rtl="0" algn="l">
              <a:spcBef>
                <a:spcPts val="0"/>
              </a:spcBef>
              <a:spcAft>
                <a:spcPts val="0"/>
              </a:spcAft>
              <a:buSzPts val="1800"/>
              <a:buAutoNum type="arabicPeriod"/>
            </a:pPr>
            <a:r>
              <a:rPr lang="en"/>
              <a:t>If student id or password is wrong, the user need to input them again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for part (a)</a:t>
            </a:r>
            <a:endParaRPr/>
          </a:p>
        </p:txBody>
      </p:sp>
      <p:sp>
        <p:nvSpPr>
          <p:cNvPr id="85" name="Google Shape;85;p18"/>
          <p:cNvSpPr txBox="1"/>
          <p:nvPr>
            <p:ph idx="1" type="body"/>
          </p:nvPr>
        </p:nvSpPr>
        <p:spPr>
          <a:xfrm>
            <a:off x="5862925" y="1147475"/>
            <a:ext cx="2969400" cy="3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a:t>
            </a:r>
            <a:endParaRPr/>
          </a:p>
          <a:p>
            <a:pPr indent="0" lvl="0" marL="0" rtl="0" algn="l">
              <a:spcBef>
                <a:spcPts val="1600"/>
              </a:spcBef>
              <a:spcAft>
                <a:spcPts val="0"/>
              </a:spcAft>
              <a:buNone/>
            </a:pPr>
            <a:r>
              <a:rPr lang="en"/>
              <a:t>For student,</a:t>
            </a:r>
            <a:endParaRPr/>
          </a:p>
          <a:p>
            <a:pPr indent="0" lvl="0" marL="0" rtl="0" algn="l">
              <a:spcBef>
                <a:spcPts val="1600"/>
              </a:spcBef>
              <a:spcAft>
                <a:spcPts val="0"/>
              </a:spcAft>
              <a:buNone/>
            </a:pPr>
            <a:r>
              <a:rPr lang="en"/>
              <a:t>Login as “50000004”</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For admin,</a:t>
            </a:r>
            <a:endParaRPr/>
          </a:p>
          <a:p>
            <a:pPr indent="0" lvl="0" marL="0" rtl="0" algn="l">
              <a:spcBef>
                <a:spcPts val="1600"/>
              </a:spcBef>
              <a:spcAft>
                <a:spcPts val="1600"/>
              </a:spcAft>
              <a:buNone/>
            </a:pPr>
            <a:r>
              <a:rPr lang="en"/>
              <a:t>Login as “admin”</a:t>
            </a:r>
            <a:endParaRPr/>
          </a:p>
        </p:txBody>
      </p:sp>
      <p:pic>
        <p:nvPicPr>
          <p:cNvPr id="86" name="Google Shape;86;p18"/>
          <p:cNvPicPr preferRelativeResize="0"/>
          <p:nvPr/>
        </p:nvPicPr>
        <p:blipFill rotWithShape="1">
          <a:blip r:embed="rId3">
            <a:alphaModFix/>
          </a:blip>
          <a:srcRect b="0" l="0" r="11142" t="52503"/>
          <a:stretch/>
        </p:blipFill>
        <p:spPr>
          <a:xfrm>
            <a:off x="462375" y="876249"/>
            <a:ext cx="4369699" cy="1814875"/>
          </a:xfrm>
          <a:prstGeom prst="rect">
            <a:avLst/>
          </a:prstGeom>
          <a:noFill/>
          <a:ln>
            <a:noFill/>
          </a:ln>
        </p:spPr>
      </p:pic>
      <p:pic>
        <p:nvPicPr>
          <p:cNvPr id="87" name="Google Shape;87;p18"/>
          <p:cNvPicPr preferRelativeResize="0"/>
          <p:nvPr/>
        </p:nvPicPr>
        <p:blipFill rotWithShape="1">
          <a:blip r:embed="rId4">
            <a:alphaModFix/>
          </a:blip>
          <a:srcRect b="0" l="0" r="12219" t="36402"/>
          <a:stretch/>
        </p:blipFill>
        <p:spPr>
          <a:xfrm>
            <a:off x="462375" y="2861875"/>
            <a:ext cx="4488800" cy="2068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for part (a)</a:t>
            </a:r>
            <a:endParaRPr/>
          </a:p>
        </p:txBody>
      </p:sp>
      <p:sp>
        <p:nvSpPr>
          <p:cNvPr id="93" name="Google Shape;93;p19"/>
          <p:cNvSpPr txBox="1"/>
          <p:nvPr>
            <p:ph idx="1" type="body"/>
          </p:nvPr>
        </p:nvSpPr>
        <p:spPr>
          <a:xfrm>
            <a:off x="5862925" y="1147475"/>
            <a:ext cx="2969400" cy="3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error</a:t>
            </a:r>
            <a:endParaRPr/>
          </a:p>
          <a:p>
            <a:pPr indent="0" lvl="0" marL="0" rtl="0" algn="l">
              <a:spcBef>
                <a:spcPts val="1600"/>
              </a:spcBef>
              <a:spcAft>
                <a:spcPts val="0"/>
              </a:spcAft>
              <a:buNone/>
            </a:pPr>
            <a:r>
              <a:rPr lang="en"/>
              <a:t>For student,</a:t>
            </a:r>
            <a:endParaRPr/>
          </a:p>
          <a:p>
            <a:pPr indent="0" lvl="0" marL="0" rtl="0" algn="l">
              <a:spcBef>
                <a:spcPts val="1600"/>
              </a:spcBef>
              <a:spcAft>
                <a:spcPts val="1600"/>
              </a:spcAft>
              <a:buNone/>
            </a:pPr>
            <a:r>
              <a:rPr lang="en"/>
              <a:t>The user can not login when the id or password is wrong.</a:t>
            </a:r>
            <a:endParaRPr/>
          </a:p>
        </p:txBody>
      </p:sp>
      <p:pic>
        <p:nvPicPr>
          <p:cNvPr id="94" name="Google Shape;94;p19"/>
          <p:cNvPicPr preferRelativeResize="0"/>
          <p:nvPr/>
        </p:nvPicPr>
        <p:blipFill rotWithShape="1">
          <a:blip r:embed="rId3">
            <a:alphaModFix/>
          </a:blip>
          <a:srcRect b="0" l="0" r="0" t="39161"/>
          <a:stretch/>
        </p:blipFill>
        <p:spPr>
          <a:xfrm>
            <a:off x="242800" y="1399500"/>
            <a:ext cx="5107501" cy="248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for part (a)</a:t>
            </a:r>
            <a:endParaRPr/>
          </a:p>
        </p:txBody>
      </p:sp>
      <p:sp>
        <p:nvSpPr>
          <p:cNvPr id="100" name="Google Shape;100;p20"/>
          <p:cNvSpPr txBox="1"/>
          <p:nvPr>
            <p:ph idx="1" type="body"/>
          </p:nvPr>
        </p:nvSpPr>
        <p:spPr>
          <a:xfrm>
            <a:off x="5862925" y="1147475"/>
            <a:ext cx="2969400" cy="3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error</a:t>
            </a:r>
            <a:endParaRPr/>
          </a:p>
          <a:p>
            <a:pPr indent="0" lvl="0" marL="0" rtl="0" algn="l">
              <a:spcBef>
                <a:spcPts val="1600"/>
              </a:spcBef>
              <a:spcAft>
                <a:spcPts val="0"/>
              </a:spcAft>
              <a:buNone/>
            </a:pPr>
            <a:r>
              <a:rPr lang="en"/>
              <a:t>For administrator,</a:t>
            </a:r>
            <a:endParaRPr/>
          </a:p>
          <a:p>
            <a:pPr indent="0" lvl="0" marL="0" rtl="0" algn="l">
              <a:spcBef>
                <a:spcPts val="1600"/>
              </a:spcBef>
              <a:spcAft>
                <a:spcPts val="1600"/>
              </a:spcAft>
              <a:buNone/>
            </a:pPr>
            <a:r>
              <a:rPr lang="en"/>
              <a:t>The user can not login when the id or password is wrong.</a:t>
            </a:r>
            <a:endParaRPr/>
          </a:p>
        </p:txBody>
      </p:sp>
      <p:pic>
        <p:nvPicPr>
          <p:cNvPr id="101" name="Google Shape;101;p20"/>
          <p:cNvPicPr preferRelativeResize="0"/>
          <p:nvPr/>
        </p:nvPicPr>
        <p:blipFill rotWithShape="1">
          <a:blip r:embed="rId3">
            <a:alphaModFix/>
          </a:blip>
          <a:srcRect b="0" l="0" r="0" t="26953"/>
          <a:stretch/>
        </p:blipFill>
        <p:spPr>
          <a:xfrm>
            <a:off x="311700" y="1217250"/>
            <a:ext cx="5197900" cy="304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manual for part b)</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A student should be able to list all the courses in the system.</a:t>
            </a:r>
            <a:endParaRPr/>
          </a:p>
          <a:p>
            <a:pPr indent="-342900" lvl="0" marL="457200" rtl="0" algn="l">
              <a:spcBef>
                <a:spcPts val="1600"/>
              </a:spcBef>
              <a:spcAft>
                <a:spcPts val="0"/>
              </a:spcAft>
              <a:buSzPts val="1800"/>
              <a:buAutoNum type="arabicPeriod"/>
            </a:pPr>
            <a:r>
              <a:rPr lang="en"/>
              <a:t>Login to the system as student (Input 1 when the program starts)</a:t>
            </a:r>
            <a:endParaRPr/>
          </a:p>
          <a:p>
            <a:pPr indent="-342900" lvl="0" marL="457200" rtl="0" algn="l">
              <a:spcBef>
                <a:spcPts val="0"/>
              </a:spcBef>
              <a:spcAft>
                <a:spcPts val="0"/>
              </a:spcAft>
              <a:buSzPts val="1800"/>
              <a:buAutoNum type="arabicPeriod"/>
            </a:pPr>
            <a:r>
              <a:rPr lang="en"/>
              <a:t>Select the option 1 to view the list of courses (Input 1)</a:t>
            </a:r>
            <a:endParaRPr/>
          </a:p>
          <a:p>
            <a:pPr indent="-342900" lvl="0" marL="457200" rtl="0" algn="l">
              <a:spcBef>
                <a:spcPts val="0"/>
              </a:spcBef>
              <a:spcAft>
                <a:spcPts val="0"/>
              </a:spcAft>
              <a:buSzPts val="1800"/>
              <a:buAutoNum type="arabicPeriod"/>
            </a:pPr>
            <a:r>
              <a:rPr lang="en"/>
              <a:t>The output will be showed</a:t>
            </a:r>
            <a:endParaRPr/>
          </a:p>
          <a:p>
            <a:pPr indent="-342900" lvl="0" marL="457200" rtl="0" algn="l">
              <a:spcBef>
                <a:spcPts val="0"/>
              </a:spcBef>
              <a:spcAft>
                <a:spcPts val="0"/>
              </a:spcAft>
              <a:buSzPts val="1800"/>
              <a:buAutoNum type="arabicPeriod"/>
            </a:pPr>
            <a:r>
              <a:rPr lang="en"/>
              <a:t>Input ‘Y’ to return to the menu for student.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