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>
        <p:scale>
          <a:sx n="129" d="100"/>
          <a:sy n="129" d="100"/>
        </p:scale>
        <p:origin x="880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5598D-B8D3-6A4D-AD8A-DF9033BE121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74BA4-BCCC-F341-8112-FAE3AC5A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4BA4-BCCC-F341-8112-FAE3AC5AC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2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95E-0FA4-034A-A2FF-7B5D92A3FBCC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B4E-1EAC-DF4C-B0B1-DC3F23874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95E-0FA4-034A-A2FF-7B5D92A3FBCC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B4E-1EAC-DF4C-B0B1-DC3F23874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95E-0FA4-034A-A2FF-7B5D92A3FBCC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B4E-1EAC-DF4C-B0B1-DC3F23874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95E-0FA4-034A-A2FF-7B5D92A3FBCC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B4E-1EAC-DF4C-B0B1-DC3F23874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95E-0FA4-034A-A2FF-7B5D92A3FBCC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B4E-1EAC-DF4C-B0B1-DC3F23874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95E-0FA4-034A-A2FF-7B5D92A3FBCC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B4E-1EAC-DF4C-B0B1-DC3F23874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95E-0FA4-034A-A2FF-7B5D92A3FBCC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B4E-1EAC-DF4C-B0B1-DC3F23874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95E-0FA4-034A-A2FF-7B5D92A3FBCC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B4E-1EAC-DF4C-B0B1-DC3F23874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95E-0FA4-034A-A2FF-7B5D92A3FBCC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B4E-1EAC-DF4C-B0B1-DC3F23874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95E-0FA4-034A-A2FF-7B5D92A3FBCC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B4E-1EAC-DF4C-B0B1-DC3F23874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95E-0FA4-034A-A2FF-7B5D92A3FBCC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B4E-1EAC-DF4C-B0B1-DC3F23874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E95E-0FA4-034A-A2FF-7B5D92A3FBCC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DCB4E-1EAC-DF4C-B0B1-DC3F2387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23778" y="139486"/>
            <a:ext cx="1253404" cy="695402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Genomes in Folder (</a:t>
            </a:r>
            <a:r>
              <a:rPr lang="en-US" sz="1200" dirty="0" err="1" smtClean="0"/>
              <a:t>fasta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919345" y="1118576"/>
            <a:ext cx="1262270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Create Scaff2Bin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919345" y="1948916"/>
            <a:ext cx="1262270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Concatenate All Genomes</a:t>
            </a:r>
            <a:endParaRPr lang="en-US" sz="1200" dirty="0"/>
          </a:p>
        </p:txBody>
      </p:sp>
      <p:sp>
        <p:nvSpPr>
          <p:cNvPr id="10" name="Diamond 9"/>
          <p:cNvSpPr/>
          <p:nvPr/>
        </p:nvSpPr>
        <p:spPr>
          <a:xfrm>
            <a:off x="1043585" y="2779256"/>
            <a:ext cx="1013791" cy="735495"/>
          </a:xfrm>
          <a:prstGeom prst="diamond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If Stats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4883" y="341665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TRUE</a:t>
            </a:r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646161" y="2904341"/>
            <a:ext cx="54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FALSE</a:t>
            </a:r>
            <a:endParaRPr lang="en-US" sz="1200"/>
          </a:p>
        </p:txBody>
      </p:sp>
      <p:sp>
        <p:nvSpPr>
          <p:cNvPr id="13" name="Rectangle 12"/>
          <p:cNvSpPr/>
          <p:nvPr/>
        </p:nvSpPr>
        <p:spPr>
          <a:xfrm>
            <a:off x="923778" y="3798439"/>
            <a:ext cx="1253404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Calculate Genome Stats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23778" y="4628779"/>
            <a:ext cx="1253404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 Bowtie2 Index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550480" y="834888"/>
            <a:ext cx="0" cy="283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550480" y="1665228"/>
            <a:ext cx="0" cy="283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>
            <a:off x="1550480" y="2495568"/>
            <a:ext cx="1" cy="283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1043585" y="5459119"/>
            <a:ext cx="1013791" cy="735495"/>
          </a:xfrm>
          <a:prstGeom prst="diamond">
            <a:avLst/>
          </a:prstGeom>
          <a:solidFill>
            <a:schemeClr val="accent4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 </a:t>
            </a:r>
            <a:r>
              <a:rPr lang="en-US" sz="1200" dirty="0" err="1" smtClean="0">
                <a:solidFill>
                  <a:schemeClr val="tx1"/>
                </a:solidFill>
              </a:rPr>
              <a:t>Prot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3778" y="6478304"/>
            <a:ext cx="1253404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Predict Genes with Prodigal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10" idx="2"/>
            <a:endCxn id="13" idx="0"/>
          </p:cNvCxnSpPr>
          <p:nvPr/>
        </p:nvCxnSpPr>
        <p:spPr>
          <a:xfrm flipH="1">
            <a:off x="1550480" y="3514751"/>
            <a:ext cx="1" cy="283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14" idx="0"/>
          </p:cNvCxnSpPr>
          <p:nvPr/>
        </p:nvCxnSpPr>
        <p:spPr>
          <a:xfrm>
            <a:off x="1550480" y="4345091"/>
            <a:ext cx="0" cy="283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24" idx="0"/>
          </p:cNvCxnSpPr>
          <p:nvPr/>
        </p:nvCxnSpPr>
        <p:spPr>
          <a:xfrm>
            <a:off x="1550480" y="5175431"/>
            <a:ext cx="1" cy="283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  <a:endCxn id="25" idx="0"/>
          </p:cNvCxnSpPr>
          <p:nvPr/>
        </p:nvCxnSpPr>
        <p:spPr>
          <a:xfrm flipH="1">
            <a:off x="1550480" y="6194614"/>
            <a:ext cx="1" cy="283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0" idx="1"/>
            <a:endCxn id="14" idx="1"/>
          </p:cNvCxnSpPr>
          <p:nvPr/>
        </p:nvCxnSpPr>
        <p:spPr>
          <a:xfrm rot="10800000" flipV="1">
            <a:off x="923779" y="3147003"/>
            <a:ext cx="119807" cy="1755101"/>
          </a:xfrm>
          <a:prstGeom prst="bentConnector3">
            <a:avLst>
              <a:gd name="adj1" fmla="val 3737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4" idx="1"/>
            <a:endCxn id="25" idx="1"/>
          </p:cNvCxnSpPr>
          <p:nvPr/>
        </p:nvCxnSpPr>
        <p:spPr>
          <a:xfrm rot="10800000" flipV="1">
            <a:off x="923779" y="5826866"/>
            <a:ext cx="119807" cy="924763"/>
          </a:xfrm>
          <a:prstGeom prst="bentConnector3">
            <a:avLst>
              <a:gd name="adj1" fmla="val 3737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15042" y="610651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TRUE</a:t>
            </a:r>
            <a:endParaRPr 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616320" y="5594196"/>
            <a:ext cx="54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FALSE</a:t>
            </a:r>
            <a:endParaRPr lang="en-US" sz="1200"/>
          </a:p>
        </p:txBody>
      </p:sp>
      <p:sp>
        <p:nvSpPr>
          <p:cNvPr id="47" name="Rounded Rectangle 46"/>
          <p:cNvSpPr/>
          <p:nvPr/>
        </p:nvSpPr>
        <p:spPr>
          <a:xfrm>
            <a:off x="2751462" y="1118576"/>
            <a:ext cx="1262270" cy="546652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scaff2bin.txt</a:t>
            </a:r>
            <a:endParaRPr lang="en-US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2751462" y="1948916"/>
            <a:ext cx="1262270" cy="546652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All_Genomes.fa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2751462" y="3798439"/>
            <a:ext cx="1262270" cy="546652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genome_stats.txt</a:t>
            </a:r>
            <a:endParaRPr lang="en-US" sz="1100" dirty="0"/>
          </a:p>
        </p:txBody>
      </p:sp>
      <p:sp>
        <p:nvSpPr>
          <p:cNvPr id="50" name="Rounded Rectangle 49"/>
          <p:cNvSpPr/>
          <p:nvPr/>
        </p:nvSpPr>
        <p:spPr>
          <a:xfrm>
            <a:off x="2751462" y="4628778"/>
            <a:ext cx="1262270" cy="546652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Bowtie2 Index</a:t>
            </a:r>
            <a:endParaRPr lang="en-US" sz="1200" dirty="0"/>
          </a:p>
        </p:txBody>
      </p:sp>
      <p:sp>
        <p:nvSpPr>
          <p:cNvPr id="51" name="Rounded Rectangle 50"/>
          <p:cNvSpPr/>
          <p:nvPr/>
        </p:nvSpPr>
        <p:spPr>
          <a:xfrm>
            <a:off x="2751462" y="6478303"/>
            <a:ext cx="1262270" cy="546652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Scaff2Bi.txt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992184" y="1068736"/>
            <a:ext cx="158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File showing which</a:t>
            </a:r>
            <a:r>
              <a:rPr lang="en-US" sz="1200" dirty="0"/>
              <a:t> </a:t>
            </a:r>
            <a:r>
              <a:rPr lang="en-US" sz="1200" dirty="0" smtClean="0"/>
              <a:t>scaffolds</a:t>
            </a:r>
            <a:r>
              <a:rPr lang="en-US" sz="1200" dirty="0"/>
              <a:t> </a:t>
            </a:r>
            <a:r>
              <a:rPr lang="en-US" sz="1200" dirty="0" smtClean="0"/>
              <a:t>correspond </a:t>
            </a:r>
            <a:r>
              <a:rPr lang="en-US" sz="1200" smtClean="0"/>
              <a:t>to which bins</a:t>
            </a:r>
            <a:endParaRPr lang="en-US" sz="12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992184" y="1971531"/>
            <a:ext cx="158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Concatenated </a:t>
            </a:r>
            <a:r>
              <a:rPr lang="en-US" sz="1200" dirty="0" err="1" smtClean="0"/>
              <a:t>fasta</a:t>
            </a:r>
            <a:r>
              <a:rPr lang="en-US" sz="1200" dirty="0" smtClean="0"/>
              <a:t> of all genomes in folder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92184" y="3745041"/>
            <a:ext cx="158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File with info of basic genome statistics (e.g. size, GC, </a:t>
            </a:r>
            <a:r>
              <a:rPr lang="en-US" sz="1200" dirty="0" err="1" smtClean="0"/>
              <a:t>ect</a:t>
            </a:r>
            <a:r>
              <a:rPr lang="en-US" sz="1200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92184" y="4668389"/>
            <a:ext cx="158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bowtie2 index built from </a:t>
            </a:r>
            <a:r>
              <a:rPr lang="en-US" sz="1200" dirty="0" err="1" smtClean="0"/>
              <a:t>All_Genomes.fa</a:t>
            </a:r>
            <a:r>
              <a:rPr lang="en-US" sz="1200" dirty="0" smtClean="0"/>
              <a:t>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92184" y="6415914"/>
            <a:ext cx="158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Folder with predicted proteins for each genome + coordinates</a:t>
            </a:r>
          </a:p>
        </p:txBody>
      </p:sp>
      <p:cxnSp>
        <p:nvCxnSpPr>
          <p:cNvPr id="57" name="Straight Arrow Connector 56"/>
          <p:cNvCxnSpPr>
            <a:stCxn id="7" idx="3"/>
          </p:cNvCxnSpPr>
          <p:nvPr/>
        </p:nvCxnSpPr>
        <p:spPr>
          <a:xfrm>
            <a:off x="2181615" y="1391902"/>
            <a:ext cx="5698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3"/>
          </p:cNvCxnSpPr>
          <p:nvPr/>
        </p:nvCxnSpPr>
        <p:spPr>
          <a:xfrm>
            <a:off x="2181615" y="2222242"/>
            <a:ext cx="5698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" idx="3"/>
          </p:cNvCxnSpPr>
          <p:nvPr/>
        </p:nvCxnSpPr>
        <p:spPr>
          <a:xfrm>
            <a:off x="2177182" y="4071765"/>
            <a:ext cx="5742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3"/>
          </p:cNvCxnSpPr>
          <p:nvPr/>
        </p:nvCxnSpPr>
        <p:spPr>
          <a:xfrm flipV="1">
            <a:off x="2177182" y="4902104"/>
            <a:ext cx="5742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5" idx="3"/>
          </p:cNvCxnSpPr>
          <p:nvPr/>
        </p:nvCxnSpPr>
        <p:spPr>
          <a:xfrm flipV="1">
            <a:off x="2177182" y="6751629"/>
            <a:ext cx="5742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66322" y="139486"/>
            <a:ext cx="274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ETdb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Database Workflow</a:t>
            </a:r>
            <a:endParaRPr lang="en-US" b="1" dirty="0"/>
          </a:p>
        </p:txBody>
      </p:sp>
      <p:sp>
        <p:nvSpPr>
          <p:cNvPr id="3" name="Right Brace 2"/>
          <p:cNvSpPr/>
          <p:nvPr/>
        </p:nvSpPr>
        <p:spPr>
          <a:xfrm>
            <a:off x="5300861" y="1068736"/>
            <a:ext cx="546652" cy="59730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927562" y="3781957"/>
            <a:ext cx="795719" cy="546652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Genome DB</a:t>
            </a:r>
          </a:p>
          <a:p>
            <a:pPr algn="ctr"/>
            <a:r>
              <a:rPr lang="en-US" sz="1200" dirty="0" smtClean="0"/>
              <a:t>Folder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7844" y="129547"/>
            <a:ext cx="307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ETmapper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Junction Mapping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30861" y="611897"/>
            <a:ext cx="1079491" cy="598913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Raw Reads (</a:t>
            </a:r>
            <a:r>
              <a:rPr lang="en-US" sz="1200" dirty="0" err="1" smtClean="0"/>
              <a:t>fastq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522516" y="611896"/>
            <a:ext cx="1079493" cy="598914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Batch File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14173" y="611896"/>
            <a:ext cx="1079493" cy="598914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Genome DB Folder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70606" y="1764619"/>
            <a:ext cx="1262270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PE or </a:t>
            </a:r>
            <a:r>
              <a:rPr lang="en-US" sz="1200" smtClean="0"/>
              <a:t>SE Reads</a:t>
            </a:r>
            <a:endParaRPr lang="en-US" sz="1200"/>
          </a:p>
        </p:txBody>
      </p:sp>
      <p:sp>
        <p:nvSpPr>
          <p:cNvPr id="13" name="Diamond 12"/>
          <p:cNvSpPr/>
          <p:nvPr/>
        </p:nvSpPr>
        <p:spPr>
          <a:xfrm>
            <a:off x="2879875" y="1670197"/>
            <a:ext cx="1013791" cy="735495"/>
          </a:xfrm>
          <a:prstGeom prst="diamond">
            <a:avLst/>
          </a:prstGeom>
          <a:solidFill>
            <a:schemeClr val="accent4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 PE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2032876" y="2037945"/>
            <a:ext cx="846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105830" y="611897"/>
            <a:ext cx="1079491" cy="5989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Adapter File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397485" y="611896"/>
            <a:ext cx="1079493" cy="598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Tn</a:t>
            </a:r>
            <a:r>
              <a:rPr lang="en-US" sz="1200" dirty="0" smtClean="0"/>
              <a:t> Model File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6" idx="2"/>
            <a:endCxn id="12" idx="0"/>
          </p:cNvCxnSpPr>
          <p:nvPr/>
        </p:nvCxnSpPr>
        <p:spPr>
          <a:xfrm rot="16200000" flipH="1">
            <a:off x="809270" y="1172147"/>
            <a:ext cx="553809" cy="6311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2"/>
            <a:endCxn id="12" idx="0"/>
          </p:cNvCxnSpPr>
          <p:nvPr/>
        </p:nvCxnSpPr>
        <p:spPr>
          <a:xfrm rot="5400000">
            <a:off x="1455098" y="1157453"/>
            <a:ext cx="553809" cy="6605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2" idx="0"/>
          </p:cNvCxnSpPr>
          <p:nvPr/>
        </p:nvCxnSpPr>
        <p:spPr>
          <a:xfrm rot="5400000">
            <a:off x="2100927" y="511625"/>
            <a:ext cx="553809" cy="19521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7" idx="2"/>
            <a:endCxn id="12" idx="0"/>
          </p:cNvCxnSpPr>
          <p:nvPr/>
        </p:nvCxnSpPr>
        <p:spPr>
          <a:xfrm rot="5400000">
            <a:off x="2746755" y="-134203"/>
            <a:ext cx="553809" cy="32438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8" idx="2"/>
            <a:endCxn id="12" idx="0"/>
          </p:cNvCxnSpPr>
          <p:nvPr/>
        </p:nvCxnSpPr>
        <p:spPr>
          <a:xfrm rot="5400000">
            <a:off x="3392583" y="-780031"/>
            <a:ext cx="553809" cy="45354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404334" y="3053924"/>
            <a:ext cx="1262270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Trim Flanks + </a:t>
            </a:r>
            <a:r>
              <a:rPr lang="en-US" sz="1200" dirty="0" err="1" smtClean="0"/>
              <a:t>Qscore</a:t>
            </a:r>
            <a:r>
              <a:rPr lang="en-US" sz="1200" dirty="0" smtClean="0"/>
              <a:t> Filter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404334" y="3971637"/>
            <a:ext cx="1262270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 and Trim Models in R1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135215" y="3053924"/>
            <a:ext cx="1262270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Trim Flanks + </a:t>
            </a:r>
            <a:r>
              <a:rPr lang="en-US" sz="1200" dirty="0" err="1" smtClean="0"/>
              <a:t>Qscore</a:t>
            </a:r>
            <a:r>
              <a:rPr lang="en-US" sz="1200" dirty="0" smtClean="0"/>
              <a:t> Filter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4135215" y="3971637"/>
            <a:ext cx="1262270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 and Trim Models in R1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7358" y="3921797"/>
            <a:ext cx="101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Discard read pairs with no </a:t>
            </a:r>
            <a:r>
              <a:rPr lang="en-US" sz="1200" smtClean="0"/>
              <a:t>model In R1</a:t>
            </a:r>
            <a:endParaRPr lang="en-US" sz="1200"/>
          </a:p>
        </p:txBody>
      </p:sp>
      <p:cxnSp>
        <p:nvCxnSpPr>
          <p:cNvPr id="42" name="Straight Arrow Connector 41"/>
          <p:cNvCxnSpPr>
            <a:stCxn id="38" idx="1"/>
            <a:endCxn id="41" idx="3"/>
          </p:cNvCxnSpPr>
          <p:nvPr/>
        </p:nvCxnSpPr>
        <p:spPr>
          <a:xfrm flipH="1">
            <a:off x="1086174" y="4244963"/>
            <a:ext cx="318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2"/>
            <a:endCxn id="38" idx="0"/>
          </p:cNvCxnSpPr>
          <p:nvPr/>
        </p:nvCxnSpPr>
        <p:spPr>
          <a:xfrm>
            <a:off x="2035469" y="3600576"/>
            <a:ext cx="0" cy="371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3" idx="2"/>
            <a:endCxn id="37" idx="0"/>
          </p:cNvCxnSpPr>
          <p:nvPr/>
        </p:nvCxnSpPr>
        <p:spPr>
          <a:xfrm rot="5400000">
            <a:off x="2387004" y="2054157"/>
            <a:ext cx="648232" cy="13513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00756" y="234347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TRUE</a:t>
            </a:r>
            <a:endParaRPr lang="en-US" sz="1200"/>
          </a:p>
        </p:txBody>
      </p:sp>
      <p:cxnSp>
        <p:nvCxnSpPr>
          <p:cNvPr id="54" name="Elbow Connector 53"/>
          <p:cNvCxnSpPr>
            <a:stCxn id="13" idx="3"/>
            <a:endCxn id="39" idx="0"/>
          </p:cNvCxnSpPr>
          <p:nvPr/>
        </p:nvCxnSpPr>
        <p:spPr>
          <a:xfrm>
            <a:off x="3893666" y="2037945"/>
            <a:ext cx="872684" cy="10159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08590" y="1777049"/>
            <a:ext cx="54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797064" y="3737130"/>
            <a:ext cx="1018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Discard reads with no model In R1 </a:t>
            </a:r>
            <a:r>
              <a:rPr lang="en-US" sz="1200" b="1" dirty="0" smtClean="0"/>
              <a:t>AND</a:t>
            </a:r>
            <a:r>
              <a:rPr lang="en-US" sz="1200" dirty="0" smtClean="0"/>
              <a:t> LEN &lt;= min LEN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40" idx="3"/>
            <a:endCxn id="58" idx="1"/>
          </p:cNvCxnSpPr>
          <p:nvPr/>
        </p:nvCxnSpPr>
        <p:spPr>
          <a:xfrm flipV="1">
            <a:off x="5397485" y="4244962"/>
            <a:ext cx="3995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9" idx="2"/>
            <a:endCxn id="40" idx="0"/>
          </p:cNvCxnSpPr>
          <p:nvPr/>
        </p:nvCxnSpPr>
        <p:spPr>
          <a:xfrm>
            <a:off x="4766350" y="3600576"/>
            <a:ext cx="0" cy="371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953383" y="4911645"/>
            <a:ext cx="1079493" cy="598914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Trimmed Reads 1</a:t>
            </a:r>
            <a:endParaRPr lang="en-US" sz="1200" dirty="0"/>
          </a:p>
        </p:txBody>
      </p:sp>
      <p:sp>
        <p:nvSpPr>
          <p:cNvPr id="66" name="Rounded Rectangle 65"/>
          <p:cNvSpPr/>
          <p:nvPr/>
        </p:nvSpPr>
        <p:spPr>
          <a:xfrm>
            <a:off x="2062262" y="4911645"/>
            <a:ext cx="1079493" cy="598914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Info File (Models)</a:t>
            </a:r>
            <a:endParaRPr lang="en-US" sz="1200" dirty="0"/>
          </a:p>
        </p:txBody>
      </p:sp>
      <p:sp>
        <p:nvSpPr>
          <p:cNvPr id="67" name="Rounded Rectangle 66"/>
          <p:cNvSpPr/>
          <p:nvPr/>
        </p:nvSpPr>
        <p:spPr>
          <a:xfrm>
            <a:off x="3686857" y="4911645"/>
            <a:ext cx="1079493" cy="598914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Trimmed Reads Final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4780245" y="4911645"/>
            <a:ext cx="1079493" cy="598914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Info File (Models)</a:t>
            </a:r>
            <a:endParaRPr lang="en-US" sz="1200" dirty="0"/>
          </a:p>
        </p:txBody>
      </p:sp>
      <p:cxnSp>
        <p:nvCxnSpPr>
          <p:cNvPr id="74" name="Elbow Connector 73"/>
          <p:cNvCxnSpPr>
            <a:stCxn id="38" idx="2"/>
            <a:endCxn id="65" idx="0"/>
          </p:cNvCxnSpPr>
          <p:nvPr/>
        </p:nvCxnSpPr>
        <p:spPr>
          <a:xfrm rot="5400000">
            <a:off x="1567622" y="4443798"/>
            <a:ext cx="393356" cy="5423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38" idx="2"/>
            <a:endCxn id="66" idx="0"/>
          </p:cNvCxnSpPr>
          <p:nvPr/>
        </p:nvCxnSpPr>
        <p:spPr>
          <a:xfrm rot="16200000" flipH="1">
            <a:off x="2122061" y="4431697"/>
            <a:ext cx="393356" cy="5665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40" idx="2"/>
            <a:endCxn id="67" idx="0"/>
          </p:cNvCxnSpPr>
          <p:nvPr/>
        </p:nvCxnSpPr>
        <p:spPr>
          <a:xfrm rot="5400000">
            <a:off x="4299799" y="4445094"/>
            <a:ext cx="393356" cy="5397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0" idx="2"/>
            <a:endCxn id="68" idx="0"/>
          </p:cNvCxnSpPr>
          <p:nvPr/>
        </p:nvCxnSpPr>
        <p:spPr>
          <a:xfrm rot="16200000" flipH="1">
            <a:off x="4846493" y="4438146"/>
            <a:ext cx="393356" cy="5536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063305" y="2634947"/>
            <a:ext cx="146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 processing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40058" y="2634947"/>
            <a:ext cx="14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</a:t>
            </a:r>
            <a:r>
              <a:rPr lang="en-US" b="1" smtClean="0"/>
              <a:t>E processing</a:t>
            </a:r>
            <a:endParaRPr lang="en-US" b="1" dirty="0"/>
          </a:p>
        </p:txBody>
      </p:sp>
      <p:sp>
        <p:nvSpPr>
          <p:cNvPr id="89" name="Rectangle 88"/>
          <p:cNvSpPr/>
          <p:nvPr/>
        </p:nvSpPr>
        <p:spPr>
          <a:xfrm>
            <a:off x="1416061" y="6377252"/>
            <a:ext cx="1262270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Trim R2 Models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1401741" y="7069264"/>
            <a:ext cx="1290911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 Mapping to Genome DB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1401741" y="7761276"/>
            <a:ext cx="1290911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Hit Table Generation</a:t>
            </a:r>
            <a:endParaRPr lang="en-US" sz="1200" dirty="0"/>
          </a:p>
        </p:txBody>
      </p:sp>
      <p:sp>
        <p:nvSpPr>
          <p:cNvPr id="93" name="Rounded Rectangle 92"/>
          <p:cNvSpPr/>
          <p:nvPr/>
        </p:nvSpPr>
        <p:spPr>
          <a:xfrm>
            <a:off x="1507450" y="8453288"/>
            <a:ext cx="1079493" cy="598914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Hit Table</a:t>
            </a:r>
            <a:endParaRPr lang="en-US" sz="1200" dirty="0"/>
          </a:p>
        </p:txBody>
      </p:sp>
      <p:sp>
        <p:nvSpPr>
          <p:cNvPr id="94" name="Rectangle 93"/>
          <p:cNvSpPr/>
          <p:nvPr/>
        </p:nvSpPr>
        <p:spPr>
          <a:xfrm>
            <a:off x="4149535" y="5862516"/>
            <a:ext cx="1262270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Identify Barcodes</a:t>
            </a:r>
            <a:endParaRPr lang="en-US" sz="1200" dirty="0"/>
          </a:p>
        </p:txBody>
      </p:sp>
      <p:sp>
        <p:nvSpPr>
          <p:cNvPr id="95" name="Rectangle 94"/>
          <p:cNvSpPr/>
          <p:nvPr/>
        </p:nvSpPr>
        <p:spPr>
          <a:xfrm>
            <a:off x="4135215" y="6732733"/>
            <a:ext cx="1290911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E Mapping to Genome DB</a:t>
            </a:r>
            <a:endParaRPr lang="en-US" sz="1200" dirty="0"/>
          </a:p>
        </p:txBody>
      </p:sp>
      <p:sp>
        <p:nvSpPr>
          <p:cNvPr id="96" name="Rectangle 95"/>
          <p:cNvSpPr/>
          <p:nvPr/>
        </p:nvSpPr>
        <p:spPr>
          <a:xfrm>
            <a:off x="4149535" y="7602950"/>
            <a:ext cx="1262270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Hit Table Generation</a:t>
            </a:r>
            <a:endParaRPr lang="en-US" sz="1200" dirty="0"/>
          </a:p>
        </p:txBody>
      </p:sp>
      <p:sp>
        <p:nvSpPr>
          <p:cNvPr id="97" name="Rounded Rectangle 96"/>
          <p:cNvSpPr/>
          <p:nvPr/>
        </p:nvSpPr>
        <p:spPr>
          <a:xfrm>
            <a:off x="4240924" y="8453288"/>
            <a:ext cx="1079493" cy="598914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Hit Table</a:t>
            </a:r>
            <a:endParaRPr lang="en-US" sz="1200" dirty="0"/>
          </a:p>
        </p:txBody>
      </p:sp>
      <p:cxnSp>
        <p:nvCxnSpPr>
          <p:cNvPr id="98" name="Elbow Connector 97"/>
          <p:cNvCxnSpPr>
            <a:stCxn id="67" idx="2"/>
            <a:endCxn id="95" idx="1"/>
          </p:cNvCxnSpPr>
          <p:nvPr/>
        </p:nvCxnSpPr>
        <p:spPr>
          <a:xfrm rot="5400000">
            <a:off x="3433160" y="6212615"/>
            <a:ext cx="1495500" cy="91389"/>
          </a:xfrm>
          <a:prstGeom prst="bentConnector4">
            <a:avLst>
              <a:gd name="adj1" fmla="val 12284"/>
              <a:gd name="adj2" fmla="val 3501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5" idx="2"/>
            <a:endCxn id="89" idx="1"/>
          </p:cNvCxnSpPr>
          <p:nvPr/>
        </p:nvCxnSpPr>
        <p:spPr>
          <a:xfrm rot="5400000">
            <a:off x="884587" y="6042034"/>
            <a:ext cx="1140019" cy="77069"/>
          </a:xfrm>
          <a:prstGeom prst="bentConnector4">
            <a:avLst>
              <a:gd name="adj1" fmla="val 7498"/>
              <a:gd name="adj2" fmla="val 3966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416061" y="5685240"/>
            <a:ext cx="1262270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Identify Barcodes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0" y="6327412"/>
            <a:ext cx="101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Discard reads </a:t>
            </a:r>
            <a:r>
              <a:rPr lang="en-US" sz="1200" smtClean="0"/>
              <a:t>with LEN </a:t>
            </a:r>
            <a:r>
              <a:rPr lang="en-US" sz="1200" dirty="0" smtClean="0"/>
              <a:t>&lt;= min LEN</a:t>
            </a:r>
            <a:endParaRPr lang="en-US" sz="1200" dirty="0"/>
          </a:p>
        </p:txBody>
      </p:sp>
      <p:cxnSp>
        <p:nvCxnSpPr>
          <p:cNvPr id="108" name="Straight Arrow Connector 107"/>
          <p:cNvCxnSpPr>
            <a:stCxn id="89" idx="1"/>
            <a:endCxn id="107" idx="3"/>
          </p:cNvCxnSpPr>
          <p:nvPr/>
        </p:nvCxnSpPr>
        <p:spPr>
          <a:xfrm flipH="1">
            <a:off x="1018816" y="6650578"/>
            <a:ext cx="3972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66" idx="2"/>
            <a:endCxn id="105" idx="0"/>
          </p:cNvCxnSpPr>
          <p:nvPr/>
        </p:nvCxnSpPr>
        <p:spPr>
          <a:xfrm rot="5400000">
            <a:off x="2237263" y="5320493"/>
            <a:ext cx="174681" cy="554813"/>
          </a:xfrm>
          <a:prstGeom prst="bentConnector3">
            <a:avLst>
              <a:gd name="adj1" fmla="val 32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5" idx="2"/>
            <a:endCxn id="89" idx="0"/>
          </p:cNvCxnSpPr>
          <p:nvPr/>
        </p:nvCxnSpPr>
        <p:spPr>
          <a:xfrm>
            <a:off x="2047196" y="6231892"/>
            <a:ext cx="0" cy="145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9" idx="2"/>
            <a:endCxn id="91" idx="0"/>
          </p:cNvCxnSpPr>
          <p:nvPr/>
        </p:nvCxnSpPr>
        <p:spPr>
          <a:xfrm>
            <a:off x="2047196" y="6923904"/>
            <a:ext cx="1" cy="145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1" idx="2"/>
            <a:endCxn id="92" idx="0"/>
          </p:cNvCxnSpPr>
          <p:nvPr/>
        </p:nvCxnSpPr>
        <p:spPr>
          <a:xfrm>
            <a:off x="2047197" y="7615916"/>
            <a:ext cx="0" cy="145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68" idx="2"/>
            <a:endCxn id="94" idx="0"/>
          </p:cNvCxnSpPr>
          <p:nvPr/>
        </p:nvCxnSpPr>
        <p:spPr>
          <a:xfrm rot="5400000">
            <a:off x="4874353" y="5416876"/>
            <a:ext cx="351957" cy="5393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94" idx="2"/>
            <a:endCxn id="95" idx="0"/>
          </p:cNvCxnSpPr>
          <p:nvPr/>
        </p:nvCxnSpPr>
        <p:spPr>
          <a:xfrm>
            <a:off x="4780670" y="6409168"/>
            <a:ext cx="1" cy="323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95" idx="2"/>
            <a:endCxn id="96" idx="0"/>
          </p:cNvCxnSpPr>
          <p:nvPr/>
        </p:nvCxnSpPr>
        <p:spPr>
          <a:xfrm flipH="1">
            <a:off x="4780670" y="7279385"/>
            <a:ext cx="1" cy="323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96" idx="2"/>
            <a:endCxn id="97" idx="0"/>
          </p:cNvCxnSpPr>
          <p:nvPr/>
        </p:nvCxnSpPr>
        <p:spPr>
          <a:xfrm>
            <a:off x="4780670" y="8149602"/>
            <a:ext cx="1" cy="303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92" idx="2"/>
            <a:endCxn id="93" idx="0"/>
          </p:cNvCxnSpPr>
          <p:nvPr/>
        </p:nvCxnSpPr>
        <p:spPr>
          <a:xfrm>
            <a:off x="2047197" y="8307928"/>
            <a:ext cx="0" cy="145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05" idx="3"/>
            <a:endCxn id="93" idx="3"/>
          </p:cNvCxnSpPr>
          <p:nvPr/>
        </p:nvCxnSpPr>
        <p:spPr>
          <a:xfrm flipH="1">
            <a:off x="2586943" y="5958566"/>
            <a:ext cx="91388" cy="2794179"/>
          </a:xfrm>
          <a:prstGeom prst="bentConnector3">
            <a:avLst>
              <a:gd name="adj1" fmla="val -250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94" idx="3"/>
            <a:endCxn id="97" idx="3"/>
          </p:cNvCxnSpPr>
          <p:nvPr/>
        </p:nvCxnSpPr>
        <p:spPr>
          <a:xfrm flipH="1">
            <a:off x="5320417" y="6135842"/>
            <a:ext cx="91388" cy="2616903"/>
          </a:xfrm>
          <a:prstGeom prst="bentConnector3">
            <a:avLst>
              <a:gd name="adj1" fmla="val -250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850058" y="8565197"/>
            <a:ext cx="64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MERGE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597274" y="8565196"/>
            <a:ext cx="64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MERGE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6669" y="1045007"/>
            <a:ext cx="1253404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ETdb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2816669" y="2926975"/>
            <a:ext cx="1253404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ETmapper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2812236" y="4808943"/>
            <a:ext cx="1262270" cy="5466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ETstats</a:t>
            </a:r>
            <a:endParaRPr lang="en-US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903625" y="77892"/>
            <a:ext cx="1079493" cy="598914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Genomes in Folder (</a:t>
            </a:r>
            <a:r>
              <a:rPr lang="en-US" sz="1200" dirty="0" err="1" smtClean="0"/>
              <a:t>fasta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20313" y="1953680"/>
            <a:ext cx="1079491" cy="598913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Raw Reads (</a:t>
            </a:r>
            <a:r>
              <a:rPr lang="en-US" sz="1200" dirty="0" err="1" smtClean="0"/>
              <a:t>fastq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611968" y="1953679"/>
            <a:ext cx="1079493" cy="598914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Batch File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2903625" y="1953679"/>
            <a:ext cx="1079493" cy="598914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Genomes </a:t>
            </a:r>
            <a:r>
              <a:rPr lang="en-US" sz="1200" dirty="0" smtClean="0"/>
              <a:t>DB</a:t>
            </a:r>
            <a:r>
              <a:rPr lang="en-US" sz="1200" dirty="0" smtClean="0"/>
              <a:t> Folder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2903625" y="3841828"/>
            <a:ext cx="1079493" cy="598914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Hit Tables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4195282" y="1953679"/>
            <a:ext cx="1079493" cy="598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Adapter File</a:t>
            </a:r>
            <a:endParaRPr lang="en-US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5486939" y="1953679"/>
            <a:ext cx="1079493" cy="598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 File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195282" y="3841828"/>
            <a:ext cx="1079493" cy="598914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Trimmed Read Files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611968" y="3841828"/>
            <a:ext cx="1079493" cy="598914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Barcodes 2 Read File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313" y="3841828"/>
            <a:ext cx="1079493" cy="598914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Trimming Log Files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486938" y="3841828"/>
            <a:ext cx="1079493" cy="598914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Mapped Read Files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7" idx="2"/>
            <a:endCxn id="4" idx="0"/>
          </p:cNvCxnSpPr>
          <p:nvPr/>
        </p:nvCxnSpPr>
        <p:spPr>
          <a:xfrm flipH="1">
            <a:off x="3443371" y="676806"/>
            <a:ext cx="1" cy="368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37" idx="0"/>
          </p:cNvCxnSpPr>
          <p:nvPr/>
        </p:nvCxnSpPr>
        <p:spPr>
          <a:xfrm>
            <a:off x="3443371" y="1591659"/>
            <a:ext cx="1" cy="362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2"/>
            <a:endCxn id="5" idx="0"/>
          </p:cNvCxnSpPr>
          <p:nvPr/>
        </p:nvCxnSpPr>
        <p:spPr>
          <a:xfrm rot="16200000" flipH="1">
            <a:off x="1964524" y="1448128"/>
            <a:ext cx="374382" cy="25833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  <a:endCxn id="5" idx="0"/>
          </p:cNvCxnSpPr>
          <p:nvPr/>
        </p:nvCxnSpPr>
        <p:spPr>
          <a:xfrm rot="16200000" flipH="1">
            <a:off x="2610352" y="2093956"/>
            <a:ext cx="374382" cy="12916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39" idx="2"/>
            <a:endCxn id="5" idx="0"/>
          </p:cNvCxnSpPr>
          <p:nvPr/>
        </p:nvCxnSpPr>
        <p:spPr>
          <a:xfrm rot="5400000">
            <a:off x="3902009" y="2093955"/>
            <a:ext cx="374382" cy="12916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2"/>
            <a:endCxn id="5" idx="0"/>
          </p:cNvCxnSpPr>
          <p:nvPr/>
        </p:nvCxnSpPr>
        <p:spPr>
          <a:xfrm flipH="1">
            <a:off x="3443371" y="2552593"/>
            <a:ext cx="1" cy="374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8" idx="2"/>
            <a:endCxn id="5" idx="0"/>
          </p:cNvCxnSpPr>
          <p:nvPr/>
        </p:nvCxnSpPr>
        <p:spPr>
          <a:xfrm rot="5400000">
            <a:off x="4547838" y="1448127"/>
            <a:ext cx="374382" cy="25833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" idx="2"/>
            <a:endCxn id="17" idx="0"/>
          </p:cNvCxnSpPr>
          <p:nvPr/>
        </p:nvCxnSpPr>
        <p:spPr>
          <a:xfrm rot="5400000">
            <a:off x="1967616" y="2366072"/>
            <a:ext cx="368201" cy="2583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2"/>
            <a:endCxn id="16" idx="0"/>
          </p:cNvCxnSpPr>
          <p:nvPr/>
        </p:nvCxnSpPr>
        <p:spPr>
          <a:xfrm rot="5400000">
            <a:off x="2613443" y="3011899"/>
            <a:ext cx="368201" cy="12916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2"/>
            <a:endCxn id="38" idx="0"/>
          </p:cNvCxnSpPr>
          <p:nvPr/>
        </p:nvCxnSpPr>
        <p:spPr>
          <a:xfrm rot="16200000" flipH="1">
            <a:off x="3259271" y="3657726"/>
            <a:ext cx="36820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2"/>
            <a:endCxn id="15" idx="0"/>
          </p:cNvCxnSpPr>
          <p:nvPr/>
        </p:nvCxnSpPr>
        <p:spPr>
          <a:xfrm rot="16200000" flipH="1">
            <a:off x="3905100" y="3011898"/>
            <a:ext cx="368201" cy="12916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" idx="2"/>
            <a:endCxn id="18" idx="0"/>
          </p:cNvCxnSpPr>
          <p:nvPr/>
        </p:nvCxnSpPr>
        <p:spPr>
          <a:xfrm rot="16200000" flipH="1">
            <a:off x="4550928" y="2366070"/>
            <a:ext cx="368201" cy="25833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1072221" y="4782812"/>
            <a:ext cx="1079493" cy="598914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Batch File</a:t>
            </a:r>
            <a:endParaRPr lang="en-US" sz="1200" dirty="0"/>
          </a:p>
        </p:txBody>
      </p:sp>
      <p:sp>
        <p:nvSpPr>
          <p:cNvPr id="64" name="Right Brace 63"/>
          <p:cNvSpPr/>
          <p:nvPr/>
        </p:nvSpPr>
        <p:spPr>
          <a:xfrm rot="5400000">
            <a:off x="3259272" y="1501783"/>
            <a:ext cx="368197" cy="624611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9" idx="3"/>
            <a:endCxn id="6" idx="1"/>
          </p:cNvCxnSpPr>
          <p:nvPr/>
        </p:nvCxnSpPr>
        <p:spPr>
          <a:xfrm>
            <a:off x="2151714" y="5082269"/>
            <a:ext cx="6605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1611967" y="5958576"/>
            <a:ext cx="1079493" cy="598914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Genome by Sample Hit Summary </a:t>
            </a:r>
            <a:endParaRPr lang="en-US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4195282" y="5958576"/>
            <a:ext cx="1079493" cy="598914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Bulk Read Stats by Sample</a:t>
            </a:r>
            <a:endParaRPr lang="en-US" sz="1200" dirty="0"/>
          </a:p>
        </p:txBody>
      </p:sp>
      <p:cxnSp>
        <p:nvCxnSpPr>
          <p:cNvPr id="71" name="Elbow Connector 70"/>
          <p:cNvCxnSpPr>
            <a:stCxn id="6" idx="2"/>
            <a:endCxn id="69" idx="0"/>
          </p:cNvCxnSpPr>
          <p:nvPr/>
        </p:nvCxnSpPr>
        <p:spPr>
          <a:xfrm rot="5400000">
            <a:off x="2496053" y="5011257"/>
            <a:ext cx="602981" cy="1291657"/>
          </a:xfrm>
          <a:prstGeom prst="bentConnector3">
            <a:avLst>
              <a:gd name="adj1" fmla="val 631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" idx="2"/>
            <a:endCxn id="70" idx="0"/>
          </p:cNvCxnSpPr>
          <p:nvPr/>
        </p:nvCxnSpPr>
        <p:spPr>
          <a:xfrm rot="16200000" flipH="1">
            <a:off x="3787710" y="5011256"/>
            <a:ext cx="602981" cy="1291658"/>
          </a:xfrm>
          <a:prstGeom prst="bentConnector3">
            <a:avLst>
              <a:gd name="adj1" fmla="val 631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36145" y="5475031"/>
            <a:ext cx="104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ss</a:t>
            </a:r>
            <a:r>
              <a:rPr lang="en-US" sz="1400" dirty="0" smtClean="0"/>
              <a:t> workflow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591271" y="5475030"/>
            <a:ext cx="1038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smtClean="0"/>
              <a:t>s</a:t>
            </a:r>
            <a:r>
              <a:rPr lang="en-US" sz="1400" dirty="0" smtClean="0"/>
              <a:t> workflow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102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269</Words>
  <Application>Microsoft Macintosh PowerPoint</Application>
  <PresentationFormat>Letter Paper (8.5x11 in)</PresentationFormat>
  <Paragraphs>79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Diamond</dc:creator>
  <cp:lastModifiedBy>Spencer Diamond</cp:lastModifiedBy>
  <cp:revision>17</cp:revision>
  <cp:lastPrinted>2019-11-15T08:33:16Z</cp:lastPrinted>
  <dcterms:created xsi:type="dcterms:W3CDTF">2019-11-15T08:31:21Z</dcterms:created>
  <dcterms:modified xsi:type="dcterms:W3CDTF">2019-11-19T05:35:22Z</dcterms:modified>
</cp:coreProperties>
</file>