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69" r:id="rId4"/>
    <p:sldId id="259" r:id="rId5"/>
    <p:sldId id="260" r:id="rId6"/>
    <p:sldId id="261" r:id="rId7"/>
    <p:sldId id="270" r:id="rId8"/>
    <p:sldId id="265" r:id="rId9"/>
    <p:sldId id="271" r:id="rId10"/>
    <p:sldId id="263" r:id="rId11"/>
    <p:sldId id="27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D1D"/>
    <a:srgbClr val="156082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>
        <p:scale>
          <a:sx n="125" d="100"/>
          <a:sy n="125" d="100"/>
        </p:scale>
        <p:origin x="786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C7307-D432-492F-8203-4F83E3A1A9CA}" type="datetimeFigureOut">
              <a:rPr lang="en-CA" smtClean="0"/>
              <a:t>2025-02-13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4BAF2B-2F99-4ABF-BC05-AB254DF3E79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9180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AF2B-2F99-4ABF-BC05-AB254DF3E793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038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47648-7199-25D2-4483-18D04D736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E0A21-D6C7-934E-9C1A-1617FA6F1D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68A60A-43A2-0021-E696-727681ACC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3F7C0-13B8-5852-BC5E-803797BAA8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4BAF2B-2F99-4ABF-BC05-AB254DF3E793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68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3D9F-FAAE-879E-8014-77A0A11CFA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7B443-77D1-C78A-8A1B-A5589F2763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548EA-9A32-080D-D59D-7F66E2597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B774-213A-4A63-A747-E054CD521DDD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2FA07-F871-8304-25A4-CC285B92C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AF08A-D227-630D-4391-6160A4BE5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3197-288B-4AEF-8FB7-1ABD2590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8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BE38E-C978-B017-9610-21E523659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117B5-6D6F-C773-AB55-DCD64DB746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EDE23-9737-E15A-1A9C-3E837159C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B774-213A-4A63-A747-E054CD521DDD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F13A81-5111-65F7-28FB-A06FC2120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65729-C105-6765-D250-3CFD6948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3197-288B-4AEF-8FB7-1ABD2590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983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71995D-8569-3E51-688A-E13ABED124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D2D7C-48C2-F5E2-09D5-914BEC734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1483B-26D5-C3F7-28DA-682A3F4E4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B774-213A-4A63-A747-E054CD521DDD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54B4C-DFE8-36F3-142C-7C8A5A08E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3AC82-6382-70F9-8BDC-99BB4AC2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3197-288B-4AEF-8FB7-1ABD2590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585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372B6-580B-C9CC-A360-9702B5F3A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0EF76-D4D2-353A-FA67-09128674C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EDFA5-3D97-9F59-32C4-5B408A55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B774-213A-4A63-A747-E054CD521DDD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A26F-50D7-855A-95B4-D3DB965FD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B903D-767D-0527-4420-27DC1C14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3197-288B-4AEF-8FB7-1ABD2590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495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750D2-73A0-F8CC-D5C0-299B0B233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5B743-1105-CFAE-2AA4-A3BC18A28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34AC9-B3A0-B4B6-E69B-3D7454137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B774-213A-4A63-A747-E054CD521DDD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67C90-3E6B-A734-A251-6882BA424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D9DBA-9E03-9E29-FA56-B55E151C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3197-288B-4AEF-8FB7-1ABD2590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707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3F8C1-2667-82B2-8A35-B3A4AFAC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31F68-37B7-6A44-6A90-4C3181B3C5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C2523A-4ADC-FC0C-C701-F40B46786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EE757-A695-42B4-0AFE-18A64D8F7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B774-213A-4A63-A747-E054CD521DDD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0B560-A7BA-BA7D-AD0B-CF05CB7B0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AC6B1-B114-BCE4-3618-9585DE97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3197-288B-4AEF-8FB7-1ABD2590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586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8390-948E-1406-EF69-2CA55487E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14E1E-B293-CC67-F25B-01B272187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C4ACE-E42F-518C-2C1A-E8D9DC5CF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516CF-D19D-9D67-84F4-DB295A89E6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C7B32-2772-636B-5841-B6E21DC1B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4795DB-FFCD-0287-0CA8-B61564073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B774-213A-4A63-A747-E054CD521DDD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E41595-78BC-83DB-3D47-2445F6F13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F7B649-B793-303A-0FB5-1EAFFBD24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3197-288B-4AEF-8FB7-1ABD2590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8022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DE88-3597-D427-E5CC-5DA25B3ED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606C03-CBFE-C4C5-0D95-74F42559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B774-213A-4A63-A747-E054CD521DDD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B47195-90EB-97F7-302C-9195E9182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F0047-2BCC-792F-EBFB-6CB88576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3197-288B-4AEF-8FB7-1ABD2590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41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9F731B-84CE-4AAA-5605-BC41E68F6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B774-213A-4A63-A747-E054CD521DDD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DF4F91-047A-A83F-0A64-831C13B8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E12AF-D32A-2A34-981C-553B98ECF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3197-288B-4AEF-8FB7-1ABD2590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816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ECE2-01CF-EBA9-D6EC-72621F00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51234-87CB-B7EB-B494-264654FE7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B667A-D4F0-7A3C-A873-5DDC50F59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6D179F-0994-E617-D2B5-1F2E7990D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B774-213A-4A63-A747-E054CD521DDD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230C3-0F16-2540-20B3-C60C4D0FB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2EA0F-E96C-8FEA-95C5-A3656A324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3197-288B-4AEF-8FB7-1ABD2590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705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738B7-8CFA-FEDE-D3D9-5AF13AED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98B76-6BD6-E547-0C4F-A63ACCBBB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F53A43-FA3E-CEFE-FC17-AFC85DF8E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92375-493A-7B55-4F74-1789D6D7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4B774-213A-4A63-A747-E054CD521DDD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580E1-D7E8-418E-DA0F-C6E88934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E3972-109D-5110-9B06-206FBB222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B3197-288B-4AEF-8FB7-1ABD2590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532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9B5CA8-D95A-EA03-DAB3-F4936E2D9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EBCD7-D111-F26A-3D24-C2AE6BD18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C76B7-C137-501F-64F7-2D1FA3B7F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B4B774-213A-4A63-A747-E054CD521DDD}" type="datetimeFigureOut">
              <a:rPr lang="en-CA" smtClean="0"/>
              <a:t>2025-02-12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C9D1D-0BF0-5B36-68A5-4DC2A3976F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746B-2AE8-2EE3-A0F6-55C3D723F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1B3197-288B-4AEF-8FB7-1ABD2590F4A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4044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jc.github.io/UK-GeoJSON/" TargetMode="External"/><Relationship Id="rId3" Type="http://schemas.openxmlformats.org/officeDocument/2006/relationships/hyperlink" Target="https://data.police.uk/data/" TargetMode="External"/><Relationship Id="rId7" Type="http://schemas.openxmlformats.org/officeDocument/2006/relationships/hyperlink" Target="https://geoportal.statistics.gov.uk/datasets/3770c5e8b0c24f1dbe6d2fc6b46a0b18/about" TargetMode="External"/><Relationship Id="rId2" Type="http://schemas.openxmlformats.org/officeDocument/2006/relationships/hyperlink" Target="https://www.ons.gov.uk/methodology/geography/ukgeographies/censusgeographies/census2021geographi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ns.gov.uk/employmentandlabourmarket/peopleinwork/earningsandworkinghours/datasets/smallareaincomeestimatesformiddlelayersuperoutputareasenglandandwales" TargetMode="External"/><Relationship Id="rId5" Type="http://schemas.openxmlformats.org/officeDocument/2006/relationships/hyperlink" Target="https://www.ons.gov.uk/employmentandlabourmarket/peopleinwork/earningsandworkinghours/datasets/placeofresidencebylocalauthorityashetable8" TargetMode="External"/><Relationship Id="rId4" Type="http://schemas.openxmlformats.org/officeDocument/2006/relationships/hyperlink" Target="https://www.ons.gov.uk/filters/b963dd0f-7993-4aea-a143-a4763a0cf66b/dimensions/ltla#get-data " TargetMode="External"/><Relationship Id="rId9" Type="http://schemas.openxmlformats.org/officeDocument/2006/relationships/hyperlink" Target="https://get-information-schools.service.gov.uk/Download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dona.github.io/sda-englandcrimes/" TargetMode="Externa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Violent Crimes on the Rise in Canada as GTA Sees Increase in Most Major  Crimes | MASS TSANG">
            <a:extLst>
              <a:ext uri="{FF2B5EF4-FFF2-40B4-BE49-F238E27FC236}">
                <a16:creationId xmlns:a16="http://schemas.microsoft.com/office/drawing/2014/main" id="{729D1DFC-A849-7877-D4CE-915C66A5FC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41" r="2449" b="2"/>
          <a:stretch/>
        </p:blipFill>
        <p:spPr bwMode="auto">
          <a:xfrm>
            <a:off x="3882570" y="10"/>
            <a:ext cx="8309429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3737881-458F-40AD-B72B-B57D267DC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2967126-346F-41EA-982D-63D8EBB60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BCD9601-1F44-4E40-998C-1B256DAE9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A1CA4E9-12FA-47EB-8471-25E8D55152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3A9BF0-334C-4457-A635-9CA4877EAAF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FF05821A-8598-44E4-A18C-538D5331E45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A4ECC81-E17F-4F87-9A0B-398363A864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3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1FBBD7D8-A895-40D0-A53D-DEDF495B2F18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BA602493-BC70-48CF-BDBA-88A86622742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27C7E657-8D11-0369-3883-8C83D2039011}"/>
              </a:ext>
            </a:extLst>
          </p:cNvPr>
          <p:cNvSpPr/>
          <p:nvPr/>
        </p:nvSpPr>
        <p:spPr>
          <a:xfrm>
            <a:off x="477980" y="1122363"/>
            <a:ext cx="6489201" cy="16243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England’s </a:t>
            </a:r>
            <a:r>
              <a:rPr lang="en-US" sz="4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Crime</a:t>
            </a:r>
            <a:r>
              <a:rPr 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Files,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Insights </a:t>
            </a:r>
            <a:r>
              <a:rPr lang="en-US" sz="48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from the Numbers</a:t>
            </a:r>
            <a:r>
              <a:rPr lang="en-US" sz="48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9BD860-7340-3739-F53B-3B2CCAB42561}"/>
              </a:ext>
            </a:extLst>
          </p:cNvPr>
          <p:cNvSpPr/>
          <p:nvPr/>
        </p:nvSpPr>
        <p:spPr>
          <a:xfrm>
            <a:off x="0" y="625683"/>
            <a:ext cx="704088" cy="1463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DA3E45-4388-7E6B-A62D-7927C9192FC7}"/>
              </a:ext>
            </a:extLst>
          </p:cNvPr>
          <p:cNvSpPr/>
          <p:nvPr/>
        </p:nvSpPr>
        <p:spPr>
          <a:xfrm>
            <a:off x="458525" y="466668"/>
            <a:ext cx="114083" cy="4866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06E189-C2EC-8A5B-0301-F0801F090D72}"/>
              </a:ext>
            </a:extLst>
          </p:cNvPr>
          <p:cNvSpPr txBox="1"/>
          <p:nvPr/>
        </p:nvSpPr>
        <p:spPr>
          <a:xfrm>
            <a:off x="572607" y="4693383"/>
            <a:ext cx="257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Success Attoni</a:t>
            </a:r>
            <a:endParaRPr lang="en-CA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203BCA-32E0-8DF5-FD7E-F214854C4791}"/>
              </a:ext>
            </a:extLst>
          </p:cNvPr>
          <p:cNvSpPr txBox="1"/>
          <p:nvPr/>
        </p:nvSpPr>
        <p:spPr>
          <a:xfrm>
            <a:off x="572608" y="5862985"/>
            <a:ext cx="5828192" cy="369332"/>
          </a:xfrm>
          <a:prstGeom prst="rect">
            <a:avLst/>
          </a:prstGeom>
          <a:solidFill>
            <a:schemeClr val="tx1">
              <a:lumMod val="75000"/>
              <a:lumOff val="25000"/>
              <a:alpha val="56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606 – Actionable Visualization and Analytics</a:t>
            </a:r>
            <a:endParaRPr lang="en-CA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26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29801-18DA-B2A9-32AA-01BA87389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London background, sketch collection">
            <a:extLst>
              <a:ext uri="{FF2B5EF4-FFF2-40B4-BE49-F238E27FC236}">
                <a16:creationId xmlns:a16="http://schemas.microsoft.com/office/drawing/2014/main" id="{18508BC7-6A39-7544-B7A2-BE6C04E91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04775"/>
            <a:ext cx="9753600" cy="664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54F36E-8CCD-6AC9-F9DC-5CB34495A929}"/>
              </a:ext>
            </a:extLst>
          </p:cNvPr>
          <p:cNvSpPr txBox="1"/>
          <p:nvPr/>
        </p:nvSpPr>
        <p:spPr>
          <a:xfrm>
            <a:off x="866272" y="403851"/>
            <a:ext cx="2329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Conclusion</a:t>
            </a:r>
            <a:endParaRPr lang="en-CA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99E8AF-1D33-7204-590B-084C1060A4AA}"/>
              </a:ext>
            </a:extLst>
          </p:cNvPr>
          <p:cNvSpPr/>
          <p:nvPr/>
        </p:nvSpPr>
        <p:spPr>
          <a:xfrm>
            <a:off x="0" y="625683"/>
            <a:ext cx="704088" cy="1463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77D931-2AB5-A67E-79A2-19374AD4F3E3}"/>
              </a:ext>
            </a:extLst>
          </p:cNvPr>
          <p:cNvSpPr/>
          <p:nvPr/>
        </p:nvSpPr>
        <p:spPr>
          <a:xfrm>
            <a:off x="458525" y="452918"/>
            <a:ext cx="114083" cy="4866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8F7F92-AE7D-2E76-F5B0-3DC3089C4941}"/>
              </a:ext>
            </a:extLst>
          </p:cNvPr>
          <p:cNvSpPr txBox="1"/>
          <p:nvPr/>
        </p:nvSpPr>
        <p:spPr>
          <a:xfrm>
            <a:off x="974802" y="3948314"/>
            <a:ext cx="2619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Further Work</a:t>
            </a:r>
            <a:endParaRPr lang="en-CA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5F10F6-95C5-EDC6-1F8D-AE95E5BDA3BD}"/>
              </a:ext>
            </a:extLst>
          </p:cNvPr>
          <p:cNvSpPr txBox="1"/>
          <p:nvPr/>
        </p:nvSpPr>
        <p:spPr>
          <a:xfrm>
            <a:off x="974801" y="4661378"/>
            <a:ext cx="5295369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Incorporate Educational level,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Gender distribution (male to female ratio)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Number of Police Officers per Capita,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etc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and…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Improve Model quality </a:t>
            </a:r>
            <a:endParaRPr lang="en-C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4D9D18-04FB-7099-FCCB-9B299E950428}"/>
              </a:ext>
            </a:extLst>
          </p:cNvPr>
          <p:cNvSpPr txBox="1"/>
          <p:nvPr/>
        </p:nvSpPr>
        <p:spPr>
          <a:xfrm>
            <a:off x="974801" y="1029701"/>
            <a:ext cx="10363759" cy="2129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Investigation illuminated key patters in crime rates across England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Highlighted the impact of socio-economic and demographic factors.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Identified the critical predictors of crime rate given the dataset/features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Findings will serve as a call to action…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driving policy makers, law enforcement and all stakeholders to make informed decisions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0D6144-1FC2-4EB9-97EF-92284001ACE1}"/>
              </a:ext>
            </a:extLst>
          </p:cNvPr>
          <p:cNvGrpSpPr/>
          <p:nvPr/>
        </p:nvGrpSpPr>
        <p:grpSpPr>
          <a:xfrm>
            <a:off x="11488048" y="6348008"/>
            <a:ext cx="760197" cy="676275"/>
            <a:chOff x="11488048" y="6348008"/>
            <a:chExt cx="760197" cy="6762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1020A4-11E1-D8AF-C428-18E222BB755E}"/>
                </a:ext>
              </a:extLst>
            </p:cNvPr>
            <p:cNvSpPr/>
            <p:nvPr/>
          </p:nvSpPr>
          <p:spPr>
            <a:xfrm>
              <a:off x="11637540" y="6348008"/>
              <a:ext cx="461215" cy="515748"/>
            </a:xfrm>
            <a:prstGeom prst="rect">
              <a:avLst/>
            </a:prstGeom>
            <a:solidFill>
              <a:srgbClr val="A7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5" name="Slide Number Placeholder 3">
              <a:extLst>
                <a:ext uri="{FF2B5EF4-FFF2-40B4-BE49-F238E27FC236}">
                  <a16:creationId xmlns:a16="http://schemas.microsoft.com/office/drawing/2014/main" id="{7B3B68EF-8417-2F93-40DA-6EFCE80F0BFA}"/>
                </a:ext>
              </a:extLst>
            </p:cNvPr>
            <p:cNvSpPr txBox="1">
              <a:spLocks/>
            </p:cNvSpPr>
            <p:nvPr/>
          </p:nvSpPr>
          <p:spPr>
            <a:xfrm>
              <a:off x="11488048" y="6348008"/>
              <a:ext cx="760197" cy="676275"/>
            </a:xfrm>
            <a:prstGeom prst="flowChartConnector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285750" indent="-2857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fld id="{F6C78EB1-61CA-43FD-AFE9-7D906E6EBC6C}" type="slidenum">
                <a:rPr lang="en-CA" sz="2100" b="1" smtClean="0">
                  <a:solidFill>
                    <a:schemeClr val="bg1"/>
                  </a:solidFill>
                </a:rPr>
                <a:pPr marL="0" indent="0" algn="ctr">
                  <a:buNone/>
                </a:pPr>
                <a:t>10</a:t>
              </a:fld>
              <a:endParaRPr lang="en-CA" sz="2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5344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342EA-2AB7-6B28-0D82-DC0E4F084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London Sketch Vector Art, Icons, and Graphics for Free Download">
            <a:extLst>
              <a:ext uri="{FF2B5EF4-FFF2-40B4-BE49-F238E27FC236}">
                <a16:creationId xmlns:a16="http://schemas.microsoft.com/office/drawing/2014/main" id="{FD09EC78-4DF3-62B3-C7FA-51295B5FB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0"/>
            <a:ext cx="8964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DCE35A-5579-E877-4BC5-72B2C7A35BE3}"/>
              </a:ext>
            </a:extLst>
          </p:cNvPr>
          <p:cNvSpPr/>
          <p:nvPr/>
        </p:nvSpPr>
        <p:spPr>
          <a:xfrm>
            <a:off x="0" y="625683"/>
            <a:ext cx="704088" cy="1463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E70964-C155-A096-15ED-694D284E04F2}"/>
              </a:ext>
            </a:extLst>
          </p:cNvPr>
          <p:cNvSpPr/>
          <p:nvPr/>
        </p:nvSpPr>
        <p:spPr>
          <a:xfrm>
            <a:off x="458525" y="452918"/>
            <a:ext cx="114083" cy="4866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AA125-A7A0-8A10-7D89-91A7CF5E9B24}"/>
              </a:ext>
            </a:extLst>
          </p:cNvPr>
          <p:cNvSpPr txBox="1"/>
          <p:nvPr/>
        </p:nvSpPr>
        <p:spPr>
          <a:xfrm>
            <a:off x="4563822" y="2318445"/>
            <a:ext cx="2581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Thank you</a:t>
            </a:r>
          </a:p>
          <a:p>
            <a:endParaRPr lang="en-US" sz="4000" b="1" dirty="0"/>
          </a:p>
          <a:p>
            <a:r>
              <a:rPr lang="en-US" sz="4000" b="1" dirty="0"/>
              <a:t>Questions</a:t>
            </a:r>
            <a:endParaRPr lang="en-CA" sz="40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227CB1-C869-A747-AC13-5E9D9E1D3FF0}"/>
              </a:ext>
            </a:extLst>
          </p:cNvPr>
          <p:cNvGrpSpPr/>
          <p:nvPr/>
        </p:nvGrpSpPr>
        <p:grpSpPr>
          <a:xfrm>
            <a:off x="11488048" y="6348008"/>
            <a:ext cx="760197" cy="676275"/>
            <a:chOff x="11488048" y="6348008"/>
            <a:chExt cx="760197" cy="676275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D4F8080-0AC5-7C03-53EB-FC6E6F357A62}"/>
                </a:ext>
              </a:extLst>
            </p:cNvPr>
            <p:cNvSpPr/>
            <p:nvPr/>
          </p:nvSpPr>
          <p:spPr>
            <a:xfrm>
              <a:off x="11637540" y="6348008"/>
              <a:ext cx="461215" cy="515748"/>
            </a:xfrm>
            <a:prstGeom prst="rect">
              <a:avLst/>
            </a:prstGeom>
            <a:solidFill>
              <a:srgbClr val="A71D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3" name="Slide Number Placeholder 3">
              <a:extLst>
                <a:ext uri="{FF2B5EF4-FFF2-40B4-BE49-F238E27FC236}">
                  <a16:creationId xmlns:a16="http://schemas.microsoft.com/office/drawing/2014/main" id="{19C2F6D6-F3E7-D0AF-9BE7-C6BF19E11A4B}"/>
                </a:ext>
              </a:extLst>
            </p:cNvPr>
            <p:cNvSpPr txBox="1">
              <a:spLocks/>
            </p:cNvSpPr>
            <p:nvPr/>
          </p:nvSpPr>
          <p:spPr>
            <a:xfrm>
              <a:off x="11488048" y="6348008"/>
              <a:ext cx="760197" cy="676275"/>
            </a:xfrm>
            <a:prstGeom prst="flowChartConnector">
              <a:avLst/>
            </a:prstGeom>
            <a:noFill/>
            <a:ln>
              <a:noFill/>
            </a:ln>
          </p:spPr>
          <p:txBody>
            <a:bodyPr vert="horz" lIns="91440" tIns="45720" rIns="91440" bIns="45720" rtlCol="0">
              <a:noAutofit/>
            </a:bodyPr>
            <a:lstStyle>
              <a:lvl1pPr marL="285750" indent="-28575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fld id="{F6C78EB1-61CA-43FD-AFE9-7D906E6EBC6C}" type="slidenum">
                <a:rPr lang="en-CA" sz="2100" b="1" smtClean="0">
                  <a:solidFill>
                    <a:schemeClr val="bg1"/>
                  </a:solidFill>
                </a:rPr>
                <a:pPr marL="0" indent="0" algn="ctr">
                  <a:buNone/>
                </a:pPr>
                <a:t>11</a:t>
              </a:fld>
              <a:endParaRPr lang="en-CA" sz="21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0898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lice and Crime Committee | London City Hall">
            <a:extLst>
              <a:ext uri="{FF2B5EF4-FFF2-40B4-BE49-F238E27FC236}">
                <a16:creationId xmlns:a16="http://schemas.microsoft.com/office/drawing/2014/main" id="{F0AEDDC7-E644-F85F-7294-C95FB799C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2141"/>
            <a:ext cx="12192000" cy="507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F79656-78DE-5550-C318-06D709585092}"/>
              </a:ext>
            </a:extLst>
          </p:cNvPr>
          <p:cNvSpPr txBox="1"/>
          <p:nvPr/>
        </p:nvSpPr>
        <p:spPr>
          <a:xfrm>
            <a:off x="831896" y="406447"/>
            <a:ext cx="18421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OUTLINE</a:t>
            </a:r>
            <a:endParaRPr lang="en-CA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2868D-CEB6-1094-BD9D-D6D0A3DD690E}"/>
              </a:ext>
            </a:extLst>
          </p:cNvPr>
          <p:cNvSpPr txBox="1"/>
          <p:nvPr/>
        </p:nvSpPr>
        <p:spPr>
          <a:xfrm>
            <a:off x="1203157" y="1464414"/>
            <a:ext cx="6380786" cy="3488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 and Guiding Questions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Datasets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Methodology 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Results and Discussion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Conclusion and Further 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674807-1590-02BD-2722-B785A91C8796}"/>
              </a:ext>
            </a:extLst>
          </p:cNvPr>
          <p:cNvSpPr/>
          <p:nvPr/>
        </p:nvSpPr>
        <p:spPr>
          <a:xfrm>
            <a:off x="0" y="625683"/>
            <a:ext cx="704088" cy="1463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06BDA1-0406-5A90-1648-0354B9447533}"/>
              </a:ext>
            </a:extLst>
          </p:cNvPr>
          <p:cNvSpPr/>
          <p:nvPr/>
        </p:nvSpPr>
        <p:spPr>
          <a:xfrm>
            <a:off x="458525" y="452918"/>
            <a:ext cx="114083" cy="4866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A6DDEF8-722E-7EF1-C408-06BBF791BEFD}"/>
              </a:ext>
            </a:extLst>
          </p:cNvPr>
          <p:cNvSpPr/>
          <p:nvPr/>
        </p:nvSpPr>
        <p:spPr>
          <a:xfrm>
            <a:off x="11637540" y="6348008"/>
            <a:ext cx="461215" cy="515748"/>
          </a:xfrm>
          <a:prstGeom prst="rect">
            <a:avLst/>
          </a:prstGeom>
          <a:solidFill>
            <a:srgbClr val="A7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014CE316-21B6-ACE9-BBEA-1926B96DE150}"/>
              </a:ext>
            </a:extLst>
          </p:cNvPr>
          <p:cNvSpPr txBox="1">
            <a:spLocks/>
          </p:cNvSpPr>
          <p:nvPr/>
        </p:nvSpPr>
        <p:spPr>
          <a:xfrm>
            <a:off x="11637539" y="6408927"/>
            <a:ext cx="461218" cy="515748"/>
          </a:xfrm>
          <a:prstGeom prst="flowChartConnector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F6C78EB1-61CA-43FD-AFE9-7D906E6EBC6C}" type="slidenum">
              <a:rPr lang="en-CA" sz="4000" smtClean="0">
                <a:solidFill>
                  <a:schemeClr val="bg1"/>
                </a:solidFill>
              </a:rPr>
              <a:pPr marL="0" indent="0" algn="ctr">
                <a:buNone/>
              </a:pPr>
              <a:t>2</a:t>
            </a:fld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795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7CB45-4247-DAD1-2761-5CA03CAA2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9D99ED0-DBA1-D70C-D068-247BAD446816}"/>
              </a:ext>
            </a:extLst>
          </p:cNvPr>
          <p:cNvSpPr/>
          <p:nvPr/>
        </p:nvSpPr>
        <p:spPr>
          <a:xfrm>
            <a:off x="10693209" y="0"/>
            <a:ext cx="1498791" cy="6858000"/>
          </a:xfrm>
          <a:prstGeom prst="rect">
            <a:avLst/>
          </a:prstGeom>
          <a:solidFill>
            <a:srgbClr val="A7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F99616-DA41-A228-C9A4-10CC9564A996}"/>
              </a:ext>
            </a:extLst>
          </p:cNvPr>
          <p:cNvSpPr txBox="1"/>
          <p:nvPr/>
        </p:nvSpPr>
        <p:spPr>
          <a:xfrm>
            <a:off x="831896" y="406447"/>
            <a:ext cx="68499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Introduction And Guiding Questions</a:t>
            </a:r>
            <a:endParaRPr lang="en-CA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4A885-FF22-49B1-105F-AA21519617EB}"/>
              </a:ext>
            </a:extLst>
          </p:cNvPr>
          <p:cNvSpPr/>
          <p:nvPr/>
        </p:nvSpPr>
        <p:spPr>
          <a:xfrm>
            <a:off x="0" y="625683"/>
            <a:ext cx="704088" cy="1463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6AF364-210D-0E4F-0E43-3BE1479685C1}"/>
              </a:ext>
            </a:extLst>
          </p:cNvPr>
          <p:cNvSpPr/>
          <p:nvPr/>
        </p:nvSpPr>
        <p:spPr>
          <a:xfrm>
            <a:off x="458525" y="452918"/>
            <a:ext cx="114083" cy="4866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F38988-A512-F9D1-D901-A62873B9DC26}"/>
              </a:ext>
            </a:extLst>
          </p:cNvPr>
          <p:cNvSpPr/>
          <p:nvPr/>
        </p:nvSpPr>
        <p:spPr>
          <a:xfrm>
            <a:off x="11637540" y="6348008"/>
            <a:ext cx="461215" cy="515748"/>
          </a:xfrm>
          <a:prstGeom prst="rect">
            <a:avLst/>
          </a:prstGeom>
          <a:solidFill>
            <a:srgbClr val="A7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DD51315-8E26-7C70-399C-6F760C43C939}"/>
              </a:ext>
            </a:extLst>
          </p:cNvPr>
          <p:cNvSpPr txBox="1">
            <a:spLocks/>
          </p:cNvSpPr>
          <p:nvPr/>
        </p:nvSpPr>
        <p:spPr>
          <a:xfrm>
            <a:off x="11637539" y="6408927"/>
            <a:ext cx="461218" cy="515748"/>
          </a:xfrm>
          <a:prstGeom prst="flowChartConnector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F6C78EB1-61CA-43FD-AFE9-7D906E6EBC6C}" type="slidenum">
              <a:rPr lang="en-CA" sz="4000" smtClean="0">
                <a:solidFill>
                  <a:schemeClr val="bg1"/>
                </a:solidFill>
              </a:rPr>
              <a:pPr marL="0" indent="0" algn="ctr">
                <a:buNone/>
              </a:pPr>
              <a:t>3</a:t>
            </a:fld>
            <a:endParaRPr lang="en-CA" dirty="0">
              <a:solidFill>
                <a:schemeClr val="bg1"/>
              </a:solidFill>
            </a:endParaRPr>
          </a:p>
        </p:txBody>
      </p:sp>
      <p:pic>
        <p:nvPicPr>
          <p:cNvPr id="3" name="Picture 2" descr="A person holding a knife&#10;&#10;AI-generated content may be incorrect.">
            <a:extLst>
              <a:ext uri="{FF2B5EF4-FFF2-40B4-BE49-F238E27FC236}">
                <a16:creationId xmlns:a16="http://schemas.microsoft.com/office/drawing/2014/main" id="{AC578F03-F337-87FE-C376-13AE51A8EE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138" y="1539545"/>
            <a:ext cx="6059862" cy="40401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C07F9E-D251-E9AC-1934-8BFAC1276998}"/>
              </a:ext>
            </a:extLst>
          </p:cNvPr>
          <p:cNvSpPr txBox="1"/>
          <p:nvPr/>
        </p:nvSpPr>
        <p:spPr>
          <a:xfrm>
            <a:off x="458525" y="1112326"/>
            <a:ext cx="5536639" cy="5396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AIM</a:t>
            </a:r>
          </a:p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Investigation to unearth possible insights on Crime in England in relation to the guiding questions.</a:t>
            </a:r>
          </a:p>
          <a:p>
            <a:endParaRPr lang="en-US" dirty="0"/>
          </a:p>
          <a:p>
            <a:r>
              <a:rPr lang="en-US" b="1" dirty="0"/>
              <a:t>Guiding Questions</a:t>
            </a:r>
          </a:p>
          <a:p>
            <a:pPr marL="342900" indent="-342900" algn="l">
              <a:lnSpc>
                <a:spcPts val="2400"/>
              </a:lnSpc>
              <a:buFont typeface="+mj-lt"/>
              <a:buAutoNum type="arabicParenR"/>
            </a:pP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-serif-pro"/>
              </a:rPr>
              <a:t>What are the headline stats on crime in England and how is it distributed?</a:t>
            </a:r>
          </a:p>
          <a:p>
            <a:pPr marL="342900" indent="-342900" algn="l">
              <a:lnSpc>
                <a:spcPts val="2400"/>
              </a:lnSpc>
              <a:buFont typeface="+mj-lt"/>
              <a:buAutoNum type="arabicParenR"/>
            </a:pP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-serif-pro"/>
              </a:rPr>
              <a:t>What period within the year had the most crime reports?</a:t>
            </a:r>
          </a:p>
          <a:p>
            <a:pPr marL="342900" indent="-342900" algn="l">
              <a:lnSpc>
                <a:spcPts val="2400"/>
              </a:lnSpc>
              <a:buFont typeface="+mj-lt"/>
              <a:buAutoNum type="arabicParenR"/>
            </a:pP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-serif-pro"/>
              </a:rPr>
              <a:t>Which 3 police stations made the most and the least crime reports?</a:t>
            </a:r>
          </a:p>
          <a:p>
            <a:pPr marL="342900" indent="-342900" algn="l">
              <a:lnSpc>
                <a:spcPts val="2400"/>
              </a:lnSpc>
              <a:buFont typeface="+mj-lt"/>
              <a:buAutoNum type="arabicParenR"/>
            </a:pP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-serif-pro"/>
              </a:rPr>
              <a:t>Is there a relationship between crime rate and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ource-serif-pro"/>
              </a:rPr>
              <a:t>socioeconomic factors 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-serif-pro"/>
              </a:rPr>
              <a:t>(e.g. average pay, availability of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 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-serif-pro"/>
              </a:rPr>
              <a:t>schools),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ource-serif-pro"/>
              </a:rPr>
              <a:t>Demographic and Geographic factors </a:t>
            </a: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-serif-pro"/>
              </a:rPr>
              <a:t>(e.g.: age, ethnicity, population density, urbanization level)?</a:t>
            </a:r>
          </a:p>
          <a:p>
            <a:pPr marL="342900" indent="-342900" algn="l">
              <a:lnSpc>
                <a:spcPts val="2400"/>
              </a:lnSpc>
              <a:buFont typeface="+mj-lt"/>
              <a:buAutoNum type="arabicParenR"/>
            </a:pP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-serif-pro"/>
              </a:rPr>
              <a:t>What are the significant predictors of crime rate?</a:t>
            </a:r>
          </a:p>
          <a:p>
            <a:pPr marL="285750" indent="-285750" algn="l">
              <a:lnSpc>
                <a:spcPts val="2400"/>
              </a:lnSpc>
              <a:buFont typeface="Wingdings" panose="05000000000000000000" pitchFamily="2" charset="2"/>
              <a:buChar char="§"/>
            </a:pPr>
            <a:endParaRPr lang="en-US" sz="16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>
              <a:lnSpc>
                <a:spcPts val="2400"/>
              </a:lnSpc>
            </a:pPr>
            <a:r>
              <a:rPr lang="en-US" b="1" dirty="0"/>
              <a:t>Motivation</a:t>
            </a:r>
          </a:p>
          <a:p>
            <a:pPr marL="285750" indent="-285750" algn="l">
              <a:lnSpc>
                <a:spcPts val="2400"/>
              </a:lnSpc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source-serif-pro"/>
              </a:rPr>
              <a:t>Recent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source-serif-pro"/>
              </a:rPr>
              <a:t>experience by a friend in the UK.</a:t>
            </a:r>
            <a:endParaRPr lang="en-CA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99475A-AB3A-5622-3DE2-889C4940E3A0}"/>
              </a:ext>
            </a:extLst>
          </p:cNvPr>
          <p:cNvSpPr/>
          <p:nvPr/>
        </p:nvSpPr>
        <p:spPr>
          <a:xfrm>
            <a:off x="6034740" y="1409414"/>
            <a:ext cx="359185" cy="4336260"/>
          </a:xfrm>
          <a:prstGeom prst="rect">
            <a:avLst/>
          </a:prstGeom>
          <a:solidFill>
            <a:srgbClr val="A7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1D52FC-1BF4-C1C2-8509-0347A672E50D}"/>
              </a:ext>
            </a:extLst>
          </p:cNvPr>
          <p:cNvSpPr/>
          <p:nvPr/>
        </p:nvSpPr>
        <p:spPr>
          <a:xfrm>
            <a:off x="6077136" y="1409414"/>
            <a:ext cx="502419" cy="226881"/>
          </a:xfrm>
          <a:prstGeom prst="rect">
            <a:avLst/>
          </a:prstGeom>
          <a:solidFill>
            <a:srgbClr val="A7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59AD9D9-EF9D-E738-9D1A-5E373A2926B1}"/>
              </a:ext>
            </a:extLst>
          </p:cNvPr>
          <p:cNvSpPr/>
          <p:nvPr/>
        </p:nvSpPr>
        <p:spPr>
          <a:xfrm>
            <a:off x="6092562" y="5527651"/>
            <a:ext cx="502419" cy="218024"/>
          </a:xfrm>
          <a:prstGeom prst="rect">
            <a:avLst/>
          </a:prstGeom>
          <a:solidFill>
            <a:srgbClr val="A7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3486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A0770-E7D4-00E5-47CD-31ADC85BA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5674A2A-7499-D144-083D-F9F0FDDDCB36}"/>
              </a:ext>
            </a:extLst>
          </p:cNvPr>
          <p:cNvSpPr/>
          <p:nvPr/>
        </p:nvSpPr>
        <p:spPr>
          <a:xfrm>
            <a:off x="8027124" y="1209296"/>
            <a:ext cx="4164876" cy="2437778"/>
          </a:xfrm>
          <a:prstGeom prst="rect">
            <a:avLst/>
          </a:prstGeom>
          <a:solidFill>
            <a:srgbClr val="A7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50106D-B5BD-3683-6119-DF666500AECD}"/>
              </a:ext>
            </a:extLst>
          </p:cNvPr>
          <p:cNvSpPr txBox="1"/>
          <p:nvPr/>
        </p:nvSpPr>
        <p:spPr>
          <a:xfrm>
            <a:off x="831896" y="406447"/>
            <a:ext cx="1864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Datasets</a:t>
            </a:r>
            <a:endParaRPr lang="en-CA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325FA-1A67-196B-134B-0BA471F3D6BD}"/>
              </a:ext>
            </a:extLst>
          </p:cNvPr>
          <p:cNvSpPr txBox="1"/>
          <p:nvPr/>
        </p:nvSpPr>
        <p:spPr>
          <a:xfrm>
            <a:off x="572607" y="1601367"/>
            <a:ext cx="1685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Main Dataset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CDA21D-3979-3DD9-83A9-0369E540D47F}"/>
              </a:ext>
            </a:extLst>
          </p:cNvPr>
          <p:cNvSpPr/>
          <p:nvPr/>
        </p:nvSpPr>
        <p:spPr>
          <a:xfrm>
            <a:off x="0" y="625683"/>
            <a:ext cx="704088" cy="1463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59D4E1-98A9-3893-6A82-C1838D859F49}"/>
              </a:ext>
            </a:extLst>
          </p:cNvPr>
          <p:cNvSpPr/>
          <p:nvPr/>
        </p:nvSpPr>
        <p:spPr>
          <a:xfrm>
            <a:off x="458525" y="452918"/>
            <a:ext cx="114083" cy="4866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A29E68-90A5-D1F3-4B83-1DE62D9D9637}"/>
              </a:ext>
            </a:extLst>
          </p:cNvPr>
          <p:cNvSpPr/>
          <p:nvPr/>
        </p:nvSpPr>
        <p:spPr>
          <a:xfrm>
            <a:off x="11637540" y="6348008"/>
            <a:ext cx="461215" cy="515748"/>
          </a:xfrm>
          <a:prstGeom prst="rect">
            <a:avLst/>
          </a:prstGeom>
          <a:solidFill>
            <a:srgbClr val="A7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DC7E56A-9B3E-3172-FE21-ABCA7D53FE9F}"/>
              </a:ext>
            </a:extLst>
          </p:cNvPr>
          <p:cNvSpPr txBox="1">
            <a:spLocks/>
          </p:cNvSpPr>
          <p:nvPr/>
        </p:nvSpPr>
        <p:spPr>
          <a:xfrm>
            <a:off x="11637539" y="6408927"/>
            <a:ext cx="461218" cy="515748"/>
          </a:xfrm>
          <a:prstGeom prst="flowChartConnector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F6C78EB1-61CA-43FD-AFE9-7D906E6EBC6C}" type="slidenum">
              <a:rPr lang="en-CA" sz="4000" smtClean="0">
                <a:solidFill>
                  <a:schemeClr val="bg1"/>
                </a:solidFill>
              </a:rPr>
              <a:pPr marL="0" indent="0" algn="ctr">
                <a:buNone/>
              </a:pPr>
              <a:t>4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BE819-4233-6B40-70D2-662555EA6C7B}"/>
              </a:ext>
            </a:extLst>
          </p:cNvPr>
          <p:cNvSpPr txBox="1"/>
          <p:nvPr/>
        </p:nvSpPr>
        <p:spPr>
          <a:xfrm>
            <a:off x="927099" y="1891712"/>
            <a:ext cx="6313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CSV files with street-level crime, outcome, and stop and search information, broken down by police force and </a:t>
            </a:r>
            <a:r>
              <a:rPr lang="en-US" sz="1200" b="0" i="0" u="sng" dirty="0">
                <a:solidFill>
                  <a:srgbClr val="1B4080"/>
                </a:solidFill>
                <a:effectLst/>
                <a:latin typeface="Helvetica Neue"/>
                <a:hlinkClick r:id="rId2"/>
              </a:rPr>
              <a:t>2021 lower layer super output area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Helvetica Neue"/>
              </a:rPr>
              <a:t> 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(LSOA).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Hosted on UK Police website (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https://data.police.uk/data/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reported at LSOA Level</a:t>
            </a:r>
            <a:endParaRPr lang="en-C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8A2F0-4BB2-1274-F99A-551F7BE0D086}"/>
              </a:ext>
            </a:extLst>
          </p:cNvPr>
          <p:cNvSpPr txBox="1"/>
          <p:nvPr/>
        </p:nvSpPr>
        <p:spPr>
          <a:xfrm>
            <a:off x="572607" y="3561835"/>
            <a:ext cx="26078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Supplementary Dataset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5757C2-6F35-7D57-9FD9-7A6B3A234381}"/>
              </a:ext>
            </a:extLst>
          </p:cNvPr>
          <p:cNvSpPr txBox="1"/>
          <p:nvPr/>
        </p:nvSpPr>
        <p:spPr>
          <a:xfrm>
            <a:off x="1415337" y="2661586"/>
            <a:ext cx="55980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12 files, 1 for each month in 2024 – consolidated into a single </a:t>
            </a:r>
            <a:r>
              <a:rPr lang="en-US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dataframe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in python</a:t>
            </a:r>
            <a:endParaRPr lang="en-CA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7F158E4-A21B-DB30-AC17-F8F4653704BF}"/>
              </a:ext>
            </a:extLst>
          </p:cNvPr>
          <p:cNvGrpSpPr/>
          <p:nvPr/>
        </p:nvGrpSpPr>
        <p:grpSpPr>
          <a:xfrm>
            <a:off x="1449521" y="2935003"/>
            <a:ext cx="2957440" cy="478354"/>
            <a:chOff x="1492300" y="2202522"/>
            <a:chExt cx="2957440" cy="47835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DBC5081-FA35-F79F-2A1F-B78008B5A769}"/>
                </a:ext>
              </a:extLst>
            </p:cNvPr>
            <p:cNvSpPr txBox="1"/>
            <p:nvPr/>
          </p:nvSpPr>
          <p:spPr>
            <a:xfrm>
              <a:off x="1492300" y="2367932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5.8M</a:t>
              </a:r>
              <a:endParaRPr lang="en-CA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0AAEB84-F949-C7CB-3318-0112FDE8163D}"/>
                </a:ext>
              </a:extLst>
            </p:cNvPr>
            <p:cNvSpPr txBox="1"/>
            <p:nvPr/>
          </p:nvSpPr>
          <p:spPr>
            <a:xfrm>
              <a:off x="1492300" y="2202522"/>
              <a:ext cx="503664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Rows</a:t>
              </a:r>
              <a:endParaRPr lang="en-CA" sz="1050" dirty="0">
                <a:solidFill>
                  <a:schemeClr val="bg2">
                    <a:lumMod val="25000"/>
                  </a:schemeClr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D05D7F9-F8DE-EE5C-96EF-D2B0E15F3C1B}"/>
                </a:ext>
              </a:extLst>
            </p:cNvPr>
            <p:cNvSpPr txBox="1"/>
            <p:nvPr/>
          </p:nvSpPr>
          <p:spPr>
            <a:xfrm>
              <a:off x="2381830" y="2373099"/>
              <a:ext cx="37702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10</a:t>
              </a:r>
              <a:endParaRPr lang="en-CA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D4E3EF3-F130-0EC6-30FD-EA780AA79293}"/>
                </a:ext>
              </a:extLst>
            </p:cNvPr>
            <p:cNvSpPr txBox="1"/>
            <p:nvPr/>
          </p:nvSpPr>
          <p:spPr>
            <a:xfrm>
              <a:off x="2304354" y="2202522"/>
              <a:ext cx="716863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Columns</a:t>
              </a:r>
              <a:endParaRPr lang="en-CA" sz="1050" dirty="0">
                <a:solidFill>
                  <a:schemeClr val="bg2">
                    <a:lumMod val="25000"/>
                  </a:schemeClr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7FDD2FE-35F5-3AA4-4E99-595F03BB38E3}"/>
                </a:ext>
              </a:extLst>
            </p:cNvPr>
            <p:cNvSpPr txBox="1"/>
            <p:nvPr/>
          </p:nvSpPr>
          <p:spPr>
            <a:xfrm>
              <a:off x="3144959" y="2369128"/>
              <a:ext cx="13047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Crime Record</a:t>
              </a:r>
              <a:endParaRPr lang="en-CA" sz="1400" b="1" dirty="0">
                <a:solidFill>
                  <a:schemeClr val="accent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6C6C77-1672-CC9B-1E13-8514429B8587}"/>
                </a:ext>
              </a:extLst>
            </p:cNvPr>
            <p:cNvSpPr txBox="1"/>
            <p:nvPr/>
          </p:nvSpPr>
          <p:spPr>
            <a:xfrm>
              <a:off x="3144959" y="2211251"/>
              <a:ext cx="97174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25000"/>
                    </a:schemeClr>
                  </a:solidFill>
                  <a:latin typeface="Aptos" panose="020B0004020202020204" pitchFamily="34" charset="0"/>
                </a:rPr>
                <a:t>Each row is a </a:t>
              </a:r>
              <a:endParaRPr lang="en-CA" sz="1050" dirty="0">
                <a:solidFill>
                  <a:schemeClr val="bg2">
                    <a:lumMod val="25000"/>
                  </a:schemeClr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9AFE94E-576D-E8EA-341F-158532DEAF12}"/>
              </a:ext>
            </a:extLst>
          </p:cNvPr>
          <p:cNvSpPr txBox="1"/>
          <p:nvPr/>
        </p:nvSpPr>
        <p:spPr>
          <a:xfrm>
            <a:off x="8071400" y="1277723"/>
            <a:ext cx="40596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LAD</a:t>
            </a:r>
            <a:r>
              <a:rPr lang="en-US" sz="1200" dirty="0">
                <a:solidFill>
                  <a:schemeClr val="bg1"/>
                </a:solidFill>
              </a:rPr>
              <a:t> = Local Authority District (Administrative areas in the UK that have local government responsibilities. Used for governance, statistical analysis, and public service delivery.). </a:t>
            </a:r>
            <a:r>
              <a:rPr lang="en-US" sz="1200" b="1" dirty="0">
                <a:solidFill>
                  <a:schemeClr val="bg1"/>
                </a:solidFill>
              </a:rPr>
              <a:t>TOTAL  LAD = 374</a:t>
            </a:r>
          </a:p>
          <a:p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MSOA</a:t>
            </a:r>
            <a:r>
              <a:rPr lang="en-US" sz="1200" dirty="0">
                <a:solidFill>
                  <a:schemeClr val="bg1"/>
                </a:solidFill>
              </a:rPr>
              <a:t> = Middle Layer Super Output Area (geographic unit used for statistical and census purposes. Sits between LSOA and LAD. </a:t>
            </a:r>
            <a:r>
              <a:rPr lang="en-US" sz="1200" b="1" dirty="0">
                <a:solidFill>
                  <a:schemeClr val="bg1"/>
                </a:solidFill>
              </a:rPr>
              <a:t>TOTAL MSOA = 6,791 </a:t>
            </a:r>
          </a:p>
          <a:p>
            <a:endParaRPr lang="en-US" sz="1200" b="1" dirty="0">
              <a:solidFill>
                <a:schemeClr val="bg1"/>
              </a:solidFill>
            </a:endParaRPr>
          </a:p>
          <a:p>
            <a:r>
              <a:rPr lang="en-US" sz="1200" b="1" dirty="0">
                <a:solidFill>
                  <a:schemeClr val="bg1"/>
                </a:solidFill>
              </a:rPr>
              <a:t>LSOA</a:t>
            </a:r>
            <a:r>
              <a:rPr lang="en-US" sz="1200" dirty="0">
                <a:solidFill>
                  <a:schemeClr val="bg1"/>
                </a:solidFill>
              </a:rPr>
              <a:t> = Lower Layer Super Output Area (geographical unit used in the UK for statistical analysis. </a:t>
            </a:r>
            <a:r>
              <a:rPr lang="en-US" sz="1200" b="1" dirty="0">
                <a:solidFill>
                  <a:schemeClr val="bg1"/>
                </a:solidFill>
              </a:rPr>
              <a:t>TOTAL LSOA = 32,844</a:t>
            </a:r>
            <a:endParaRPr lang="en-CA" sz="1200" b="1" dirty="0">
              <a:solidFill>
                <a:schemeClr val="bg1"/>
              </a:solidFill>
            </a:endParaRP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510148D7-3CE9-18BD-12D6-E98F5C151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304785"/>
              </p:ext>
            </p:extLst>
          </p:nvPr>
        </p:nvGraphicFramePr>
        <p:xfrm>
          <a:off x="927099" y="3884762"/>
          <a:ext cx="10515601" cy="2850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30123">
                  <a:extLst>
                    <a:ext uri="{9D8B030D-6E8A-4147-A177-3AD203B41FA5}">
                      <a16:colId xmlns:a16="http://schemas.microsoft.com/office/drawing/2014/main" val="1938629460"/>
                    </a:ext>
                  </a:extLst>
                </a:gridCol>
                <a:gridCol w="4002638">
                  <a:extLst>
                    <a:ext uri="{9D8B030D-6E8A-4147-A177-3AD203B41FA5}">
                      <a16:colId xmlns:a16="http://schemas.microsoft.com/office/drawing/2014/main" val="4239733817"/>
                    </a:ext>
                  </a:extLst>
                </a:gridCol>
                <a:gridCol w="3782840">
                  <a:extLst>
                    <a:ext uri="{9D8B030D-6E8A-4147-A177-3AD203B41FA5}">
                      <a16:colId xmlns:a16="http://schemas.microsoft.com/office/drawing/2014/main" val="1615590573"/>
                    </a:ext>
                  </a:extLst>
                </a:gridCol>
              </a:tblGrid>
              <a:tr h="319843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u="none" strike="noStrike" dirty="0">
                          <a:effectLst/>
                        </a:rPr>
                        <a:t>Data Set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676" marT="86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u="none" strike="noStrike" dirty="0">
                          <a:effectLst/>
                        </a:rPr>
                        <a:t>Link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676" marT="86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b="1" u="none" strike="noStrike" dirty="0">
                          <a:effectLst/>
                        </a:rPr>
                        <a:t>  Desc</a:t>
                      </a:r>
                      <a:endParaRPr lang="en-CA" sz="1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76" marR="8676" marT="8676" marB="0" anchor="ctr"/>
                </a:tc>
                <a:extLst>
                  <a:ext uri="{0D108BD9-81ED-4DB2-BD59-A6C34878D82A}">
                    <a16:rowId xmlns:a16="http://schemas.microsoft.com/office/drawing/2014/main" val="755404321"/>
                  </a:ext>
                </a:extLst>
              </a:tr>
              <a:tr h="319843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 dirty="0">
                          <a:effectLst/>
                        </a:rPr>
                        <a:t>Population Estimates at LAD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676" marT="86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sng" strike="noStrike" dirty="0">
                          <a:effectLst/>
                          <a:hlinkClick r:id="rId4"/>
                        </a:rPr>
                        <a:t>https://www.ons.gov.uk/filters/b963dd0f-7993-4aea-a143-a4763a0cf66b/dimensions/ltla#get-data </a:t>
                      </a:r>
                      <a:endParaRPr lang="en-CA" sz="100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676" marT="86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 For population and related data at LAD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76" marR="8676" marT="8676" marB="0" anchor="ctr"/>
                </a:tc>
                <a:extLst>
                  <a:ext uri="{0D108BD9-81ED-4DB2-BD59-A6C34878D82A}">
                    <a16:rowId xmlns:a16="http://schemas.microsoft.com/office/drawing/2014/main" val="1080889565"/>
                  </a:ext>
                </a:extLst>
              </a:tr>
              <a:tr h="319843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 dirty="0">
                          <a:effectLst/>
                        </a:rPr>
                        <a:t>Population Estimates at MSOA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676" marT="86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sng" strike="noStrike">
                          <a:effectLst/>
                          <a:hlinkClick r:id="rId4"/>
                        </a:rPr>
                        <a:t>https://www.ons.gov.uk/filters/b963dd0f-7993-4aea-a143-a4763a0cf66b/dimensions/ltla#get-data </a:t>
                      </a:r>
                      <a:endParaRPr lang="en-CA" sz="10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676" marT="86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 For population and related data at MSOA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76" marR="8676" marT="8676" marB="0" anchor="ctr"/>
                </a:tc>
                <a:extLst>
                  <a:ext uri="{0D108BD9-81ED-4DB2-BD59-A6C34878D82A}">
                    <a16:rowId xmlns:a16="http://schemas.microsoft.com/office/drawing/2014/main" val="758277525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 dirty="0">
                          <a:effectLst/>
                        </a:rPr>
                        <a:t>Income Estimates at LAD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676" marT="86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sng" strike="noStrike" dirty="0">
                          <a:effectLst/>
                          <a:hlinkClick r:id="rId5"/>
                        </a:rPr>
                        <a:t>https://www.ons.gov.uk/employmentandlabourmarket/peopleinwork/earningsandworkinghours/datasets/placeofresidencebylocalauthorityashetable8 </a:t>
                      </a:r>
                      <a:endParaRPr lang="en-CA" sz="100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676" marT="86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 For Income and Related Data at LAD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76" marR="8676" marT="8676" marB="0" anchor="ctr"/>
                </a:tc>
                <a:extLst>
                  <a:ext uri="{0D108BD9-81ED-4DB2-BD59-A6C34878D82A}">
                    <a16:rowId xmlns:a16="http://schemas.microsoft.com/office/drawing/2014/main" val="3580358956"/>
                  </a:ext>
                </a:extLst>
              </a:tr>
              <a:tr h="44906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 dirty="0">
                          <a:effectLst/>
                        </a:rPr>
                        <a:t>Income Estimates at MSOA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676" marT="86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sng" strike="noStrike" dirty="0">
                          <a:effectLst/>
                          <a:hlinkClick r:id="rId6"/>
                        </a:rPr>
                        <a:t>https://www.ons.gov.uk/employmentandlabourmarket/peopleinwork/earningsandworkinghours/datasets/smallareaincomeestimatesformiddlelayersuperoutputareasenglandandwales </a:t>
                      </a:r>
                      <a:endParaRPr lang="en-CA" sz="100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676" marT="86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 For Income and Related Data at MSOA Level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76" marR="8676" marT="8676" marB="0" anchor="ctr"/>
                </a:tc>
                <a:extLst>
                  <a:ext uri="{0D108BD9-81ED-4DB2-BD59-A6C34878D82A}">
                    <a16:rowId xmlns:a16="http://schemas.microsoft.com/office/drawing/2014/main" val="3760121598"/>
                  </a:ext>
                </a:extLst>
              </a:tr>
              <a:tr h="319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Postcode to OA (2021) to LSOA to MSOA to LAD (August 2023) Best Fit Lookup in the UK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676" marT="86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sng" strike="noStrike" dirty="0">
                          <a:effectLst/>
                          <a:hlinkClick r:id="rId7"/>
                        </a:rPr>
                        <a:t>https://geoportal.statistics.gov.uk/datasets/3770c5e8b0c24f1dbe6d2fc6b46a0b18/about </a:t>
                      </a:r>
                      <a:endParaRPr lang="en-CA" sz="100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676" marT="86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 Enable the linking of Datasets between from LSOA to MSOA to LAD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76" marR="8676" marT="8676" marB="0" anchor="ctr"/>
                </a:tc>
                <a:extLst>
                  <a:ext uri="{0D108BD9-81ED-4DB2-BD59-A6C34878D82A}">
                    <a16:rowId xmlns:a16="http://schemas.microsoft.com/office/drawing/2014/main" val="2831954608"/>
                  </a:ext>
                </a:extLst>
              </a:tr>
              <a:tr h="319843"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none" strike="noStrike" dirty="0">
                          <a:effectLst/>
                        </a:rPr>
                        <a:t>UK </a:t>
                      </a:r>
                      <a:r>
                        <a:rPr lang="en-CA" sz="1000" u="none" strike="noStrike" dirty="0" err="1">
                          <a:effectLst/>
                        </a:rPr>
                        <a:t>Geojson</a:t>
                      </a:r>
                      <a:r>
                        <a:rPr lang="en-CA" sz="1000" u="none" strike="noStrike" dirty="0">
                          <a:effectLst/>
                        </a:rPr>
                        <a:t> file</a:t>
                      </a:r>
                      <a:endParaRPr lang="en-CA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676" marT="86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sng" strike="noStrike" dirty="0">
                          <a:effectLst/>
                          <a:hlinkClick r:id="rId8"/>
                        </a:rPr>
                        <a:t>https://martinjc.github.io/UK-GeoJSON/ </a:t>
                      </a:r>
                      <a:endParaRPr lang="en-CA" sz="100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676" marT="86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 Used for the creation of online crime map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76" marR="8676" marT="8676" marB="0" anchor="ctr"/>
                </a:tc>
                <a:extLst>
                  <a:ext uri="{0D108BD9-81ED-4DB2-BD59-A6C34878D82A}">
                    <a16:rowId xmlns:a16="http://schemas.microsoft.com/office/drawing/2014/main" val="3487382529"/>
                  </a:ext>
                </a:extLst>
              </a:tr>
              <a:tr h="31984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Schools Data with LSOA and MSOA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676" marT="86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000" u="sng" strike="noStrike" dirty="0">
                          <a:effectLst/>
                          <a:hlinkClick r:id="rId9"/>
                        </a:rPr>
                        <a:t>https://get-information-schools.service.gov.uk/Downloads </a:t>
                      </a:r>
                      <a:endParaRPr lang="en-CA" sz="100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R="8676" marT="8676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  List of Schools in the UK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8676" marR="8676" marT="8676" marB="0" anchor="ctr"/>
                </a:tc>
                <a:extLst>
                  <a:ext uri="{0D108BD9-81ED-4DB2-BD59-A6C34878D82A}">
                    <a16:rowId xmlns:a16="http://schemas.microsoft.com/office/drawing/2014/main" val="4185921719"/>
                  </a:ext>
                </a:extLst>
              </a:tr>
            </a:tbl>
          </a:graphicData>
        </a:graphic>
      </p:graphicFrame>
      <p:sp>
        <p:nvSpPr>
          <p:cNvPr id="50" name="TextBox 49">
            <a:extLst>
              <a:ext uri="{FF2B5EF4-FFF2-40B4-BE49-F238E27FC236}">
                <a16:creationId xmlns:a16="http://schemas.microsoft.com/office/drawing/2014/main" id="{CC364D16-2D0E-8E82-5C2D-1FDF242F9058}"/>
              </a:ext>
            </a:extLst>
          </p:cNvPr>
          <p:cNvSpPr txBox="1"/>
          <p:nvPr/>
        </p:nvSpPr>
        <p:spPr>
          <a:xfrm>
            <a:off x="3044375" y="850223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8</a:t>
            </a:r>
            <a:endParaRPr lang="en-CA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41C4F0-4964-A3E9-A64A-4C29B80CB499}"/>
              </a:ext>
            </a:extLst>
          </p:cNvPr>
          <p:cNvSpPr txBox="1"/>
          <p:nvPr/>
        </p:nvSpPr>
        <p:spPr>
          <a:xfrm>
            <a:off x="1378387" y="1016880"/>
            <a:ext cx="166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Total Data Sets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7EE050-AF19-2586-5285-B66F6F4224B7}"/>
              </a:ext>
            </a:extLst>
          </p:cNvPr>
          <p:cNvSpPr txBox="1"/>
          <p:nvPr/>
        </p:nvSpPr>
        <p:spPr>
          <a:xfrm>
            <a:off x="4512197" y="1167107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7</a:t>
            </a:r>
            <a:endParaRPr lang="en-CA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A073B6-29A9-7A6C-A441-204FDE1B6BC4}"/>
              </a:ext>
            </a:extLst>
          </p:cNvPr>
          <p:cNvSpPr txBox="1"/>
          <p:nvPr/>
        </p:nvSpPr>
        <p:spPr>
          <a:xfrm>
            <a:off x="4512197" y="508282"/>
            <a:ext cx="48603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b="1">
                <a:solidFill>
                  <a:schemeClr val="accent1"/>
                </a:solidFill>
              </a:defRPr>
            </a:lvl1pPr>
          </a:lstStyle>
          <a:p>
            <a:r>
              <a:rPr lang="en-US" sz="4400" dirty="0"/>
              <a:t>1</a:t>
            </a:r>
            <a:endParaRPr lang="en-CA" sz="4400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7E61DA1-CB7F-DF0E-B847-A76DDCD27746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 flipV="1">
            <a:off x="3530405" y="893003"/>
            <a:ext cx="981792" cy="341941"/>
          </a:xfrm>
          <a:prstGeom prst="bent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E4C37C1-E184-9688-BA00-852EB9AD4390}"/>
              </a:ext>
            </a:extLst>
          </p:cNvPr>
          <p:cNvCxnSpPr>
            <a:cxnSpLocks/>
            <a:stCxn id="50" idx="3"/>
            <a:endCxn id="52" idx="1"/>
          </p:cNvCxnSpPr>
          <p:nvPr/>
        </p:nvCxnSpPr>
        <p:spPr>
          <a:xfrm>
            <a:off x="3530405" y="1234944"/>
            <a:ext cx="981792" cy="316884"/>
          </a:xfrm>
          <a:prstGeom prst="bentConnector3">
            <a:avLst/>
          </a:prstGeom>
          <a:ln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280F6F6-C766-EE02-AADE-293FD5902CB3}"/>
              </a:ext>
            </a:extLst>
          </p:cNvPr>
          <p:cNvSpPr txBox="1"/>
          <p:nvPr/>
        </p:nvSpPr>
        <p:spPr>
          <a:xfrm>
            <a:off x="4839790" y="690534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Main Data set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2108AE9-CCF8-DCA1-6B58-5476C1B69B88}"/>
              </a:ext>
            </a:extLst>
          </p:cNvPr>
          <p:cNvSpPr txBox="1"/>
          <p:nvPr/>
        </p:nvSpPr>
        <p:spPr>
          <a:xfrm>
            <a:off x="4839790" y="1339807"/>
            <a:ext cx="2734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Complementary Data set</a:t>
            </a:r>
            <a:endParaRPr lang="en-CA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800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E9D94-AB1B-6C8C-2181-AE97BED4D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rrow: Notched Right 107">
            <a:extLst>
              <a:ext uri="{FF2B5EF4-FFF2-40B4-BE49-F238E27FC236}">
                <a16:creationId xmlns:a16="http://schemas.microsoft.com/office/drawing/2014/main" id="{4E105CA9-3211-D24B-5959-0DC055D027F1}"/>
              </a:ext>
            </a:extLst>
          </p:cNvPr>
          <p:cNvSpPr/>
          <p:nvPr/>
        </p:nvSpPr>
        <p:spPr>
          <a:xfrm>
            <a:off x="8153589" y="3075056"/>
            <a:ext cx="1519803" cy="707887"/>
          </a:xfrm>
          <a:prstGeom prst="notchedRightArrow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407A59-A150-094A-F5EA-798505B672AE}"/>
              </a:ext>
            </a:extLst>
          </p:cNvPr>
          <p:cNvSpPr txBox="1"/>
          <p:nvPr/>
        </p:nvSpPr>
        <p:spPr>
          <a:xfrm>
            <a:off x="8331690" y="3293574"/>
            <a:ext cx="120419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Extract Insights</a:t>
            </a:r>
            <a:endParaRPr lang="en-CA" sz="1050" b="1" dirty="0">
              <a:solidFill>
                <a:schemeClr val="bg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79C211F-692E-D2C3-23B2-B06A94800868}"/>
              </a:ext>
            </a:extLst>
          </p:cNvPr>
          <p:cNvSpPr/>
          <p:nvPr/>
        </p:nvSpPr>
        <p:spPr>
          <a:xfrm>
            <a:off x="8606503" y="3536666"/>
            <a:ext cx="92855" cy="87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2B1090-3798-9A0F-F2DB-767AEDA1B16B}"/>
              </a:ext>
            </a:extLst>
          </p:cNvPr>
          <p:cNvSpPr txBox="1"/>
          <p:nvPr/>
        </p:nvSpPr>
        <p:spPr>
          <a:xfrm>
            <a:off x="831896" y="406447"/>
            <a:ext cx="26172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Methodology</a:t>
            </a:r>
            <a:endParaRPr lang="en-CA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5AC984-CE30-0620-3AA4-9CD0FD94AF0F}"/>
              </a:ext>
            </a:extLst>
          </p:cNvPr>
          <p:cNvSpPr/>
          <p:nvPr/>
        </p:nvSpPr>
        <p:spPr>
          <a:xfrm>
            <a:off x="0" y="625683"/>
            <a:ext cx="704088" cy="1463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A5C577-D8E8-EC33-9397-562DF63A4276}"/>
              </a:ext>
            </a:extLst>
          </p:cNvPr>
          <p:cNvSpPr/>
          <p:nvPr/>
        </p:nvSpPr>
        <p:spPr>
          <a:xfrm>
            <a:off x="458525" y="452918"/>
            <a:ext cx="114083" cy="4866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90E23D-9430-3B4C-DCE8-F07457AA5A69}"/>
              </a:ext>
            </a:extLst>
          </p:cNvPr>
          <p:cNvSpPr/>
          <p:nvPr/>
        </p:nvSpPr>
        <p:spPr>
          <a:xfrm>
            <a:off x="11637540" y="6348008"/>
            <a:ext cx="461215" cy="515748"/>
          </a:xfrm>
          <a:prstGeom prst="rect">
            <a:avLst/>
          </a:prstGeom>
          <a:solidFill>
            <a:srgbClr val="A7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E5225F8-B41E-174B-EEE3-2A92E95FB3BD}"/>
              </a:ext>
            </a:extLst>
          </p:cNvPr>
          <p:cNvSpPr txBox="1">
            <a:spLocks/>
          </p:cNvSpPr>
          <p:nvPr/>
        </p:nvSpPr>
        <p:spPr>
          <a:xfrm>
            <a:off x="11637539" y="6408927"/>
            <a:ext cx="461218" cy="515748"/>
          </a:xfrm>
          <a:prstGeom prst="flowChartConnector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F6C78EB1-61CA-43FD-AFE9-7D906E6EBC6C}" type="slidenum">
              <a:rPr lang="en-CA" sz="4000" smtClean="0">
                <a:solidFill>
                  <a:schemeClr val="bg1"/>
                </a:solidFill>
              </a:rPr>
              <a:pPr marL="0" indent="0" algn="ctr">
                <a:buNone/>
              </a:pPr>
              <a:t>5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" name="Arrow: Notched Right 1">
            <a:extLst>
              <a:ext uri="{FF2B5EF4-FFF2-40B4-BE49-F238E27FC236}">
                <a16:creationId xmlns:a16="http://schemas.microsoft.com/office/drawing/2014/main" id="{5451ABE5-42B9-E7AD-B061-931658A70B5F}"/>
              </a:ext>
            </a:extLst>
          </p:cNvPr>
          <p:cNvSpPr/>
          <p:nvPr/>
        </p:nvSpPr>
        <p:spPr>
          <a:xfrm>
            <a:off x="7384055" y="3064640"/>
            <a:ext cx="992781" cy="707887"/>
          </a:xfrm>
          <a:prstGeom prst="notchedRightArrow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Arrow: Notched Right 2">
            <a:extLst>
              <a:ext uri="{FF2B5EF4-FFF2-40B4-BE49-F238E27FC236}">
                <a16:creationId xmlns:a16="http://schemas.microsoft.com/office/drawing/2014/main" id="{0C665C1F-6D5B-DBFF-09EF-3961696D7555}"/>
              </a:ext>
            </a:extLst>
          </p:cNvPr>
          <p:cNvSpPr/>
          <p:nvPr/>
        </p:nvSpPr>
        <p:spPr>
          <a:xfrm>
            <a:off x="6606949" y="3064640"/>
            <a:ext cx="992781" cy="707887"/>
          </a:xfrm>
          <a:prstGeom prst="notchedRightArrow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ADE47E2B-E006-311C-52FB-E0E2BBFD34CB}"/>
              </a:ext>
            </a:extLst>
          </p:cNvPr>
          <p:cNvSpPr/>
          <p:nvPr/>
        </p:nvSpPr>
        <p:spPr>
          <a:xfrm>
            <a:off x="5622572" y="3065780"/>
            <a:ext cx="1176507" cy="707887"/>
          </a:xfrm>
          <a:prstGeom prst="notchedRightArrow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36D76FD2-45AE-9000-379C-9E76BED279C3}"/>
              </a:ext>
            </a:extLst>
          </p:cNvPr>
          <p:cNvSpPr/>
          <p:nvPr/>
        </p:nvSpPr>
        <p:spPr>
          <a:xfrm>
            <a:off x="4979572" y="3065782"/>
            <a:ext cx="992781" cy="707887"/>
          </a:xfrm>
          <a:prstGeom prst="notchedRightArrow">
            <a:avLst/>
          </a:prstGeom>
          <a:gradFill flip="none" rotWithShape="1">
            <a:gsLst>
              <a:gs pos="0">
                <a:srgbClr val="A71D1D"/>
              </a:gs>
              <a:gs pos="48000">
                <a:srgbClr val="A71D1D"/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DF50FCE-76D4-CAEF-CB5A-81A27871253E}"/>
              </a:ext>
            </a:extLst>
          </p:cNvPr>
          <p:cNvSpPr/>
          <p:nvPr/>
        </p:nvSpPr>
        <p:spPr>
          <a:xfrm>
            <a:off x="4321271" y="3044756"/>
            <a:ext cx="873976" cy="747656"/>
          </a:xfrm>
          <a:prstGeom prst="rightArrow">
            <a:avLst/>
          </a:prstGeom>
          <a:solidFill>
            <a:schemeClr val="tx1"/>
          </a:solidFill>
          <a:ln w="508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832BAB-4596-0A3C-64CE-C843E77EC990}"/>
              </a:ext>
            </a:extLst>
          </p:cNvPr>
          <p:cNvSpPr/>
          <p:nvPr/>
        </p:nvSpPr>
        <p:spPr>
          <a:xfrm>
            <a:off x="3097102" y="3131309"/>
            <a:ext cx="568283" cy="574547"/>
          </a:xfrm>
          <a:prstGeom prst="ellips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5" name="Picture 4" descr="Database | Bruker">
            <a:extLst>
              <a:ext uri="{FF2B5EF4-FFF2-40B4-BE49-F238E27FC236}">
                <a16:creationId xmlns:a16="http://schemas.microsoft.com/office/drawing/2014/main" id="{BF852592-D3F2-74C1-CBEF-14A941BCF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60" y="3274289"/>
            <a:ext cx="288586" cy="288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ABC0C53-7FA8-F6BA-FD68-771E7AAA7826}"/>
              </a:ext>
            </a:extLst>
          </p:cNvPr>
          <p:cNvSpPr txBox="1"/>
          <p:nvPr/>
        </p:nvSpPr>
        <p:spPr>
          <a:xfrm>
            <a:off x="4384620" y="3291624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Acquire</a:t>
            </a:r>
            <a:endParaRPr lang="en-CA" sz="105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CC6924-D143-E86A-46BF-5BDBAE7B66EB}"/>
              </a:ext>
            </a:extLst>
          </p:cNvPr>
          <p:cNvSpPr txBox="1"/>
          <p:nvPr/>
        </p:nvSpPr>
        <p:spPr>
          <a:xfrm>
            <a:off x="5204351" y="3281564"/>
            <a:ext cx="62549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Prepare</a:t>
            </a:r>
            <a:endParaRPr lang="en-CA" sz="1050" b="1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A148FF1-E9D0-5BB7-B549-D856B0B2B846}"/>
              </a:ext>
            </a:extLst>
          </p:cNvPr>
          <p:cNvSpPr txBox="1"/>
          <p:nvPr/>
        </p:nvSpPr>
        <p:spPr>
          <a:xfrm>
            <a:off x="5999629" y="3272334"/>
            <a:ext cx="60625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Explore</a:t>
            </a:r>
            <a:endParaRPr lang="en-CA" sz="1050" b="1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6C9DC4-B1A7-3C3E-BCBA-7D9C2E9A8AC0}"/>
              </a:ext>
            </a:extLst>
          </p:cNvPr>
          <p:cNvSpPr txBox="1"/>
          <p:nvPr/>
        </p:nvSpPr>
        <p:spPr>
          <a:xfrm>
            <a:off x="6832216" y="3281564"/>
            <a:ext cx="6222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Analyze</a:t>
            </a:r>
            <a:endParaRPr lang="en-CA" sz="105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686250-B6E9-3EEE-28C9-731DDD7CF2D6}"/>
              </a:ext>
            </a:extLst>
          </p:cNvPr>
          <p:cNvSpPr txBox="1"/>
          <p:nvPr/>
        </p:nvSpPr>
        <p:spPr>
          <a:xfrm>
            <a:off x="7562156" y="3283158"/>
            <a:ext cx="7695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</a:rPr>
              <a:t>Visualize</a:t>
            </a:r>
            <a:endParaRPr lang="en-CA" sz="105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EE5F5-7A0F-60F5-77C7-07C9416D6020}"/>
              </a:ext>
            </a:extLst>
          </p:cNvPr>
          <p:cNvSpPr txBox="1"/>
          <p:nvPr/>
        </p:nvSpPr>
        <p:spPr>
          <a:xfrm>
            <a:off x="3771764" y="3526250"/>
            <a:ext cx="44755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dirty="0">
                <a:solidFill>
                  <a:sysClr val="windowText" lastClr="000000"/>
                </a:solidFill>
              </a:rPr>
              <a:t>Data</a:t>
            </a:r>
            <a:endParaRPr lang="en-CA" sz="105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06F2AB-2D98-0285-F00D-7EAC3DF5CAB5}"/>
              </a:ext>
            </a:extLst>
          </p:cNvPr>
          <p:cNvSpPr txBox="1"/>
          <p:nvPr/>
        </p:nvSpPr>
        <p:spPr>
          <a:xfrm>
            <a:off x="3056422" y="3210833"/>
            <a:ext cx="6431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Define </a:t>
            </a:r>
          </a:p>
          <a:p>
            <a:pPr algn="ctr"/>
            <a:r>
              <a:rPr lang="en-US" sz="1050" b="1" dirty="0">
                <a:solidFill>
                  <a:schemeClr val="bg1"/>
                </a:solidFill>
              </a:rPr>
              <a:t>Purpose</a:t>
            </a:r>
            <a:endParaRPr lang="en-CA" sz="1050" b="1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98EB6E-4D96-0EE0-EF81-2103DDEFFD20}"/>
              </a:ext>
            </a:extLst>
          </p:cNvPr>
          <p:cNvSpPr/>
          <p:nvPr/>
        </p:nvSpPr>
        <p:spPr>
          <a:xfrm>
            <a:off x="860487" y="4383831"/>
            <a:ext cx="2100989" cy="164262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ID" sz="1100" b="0" i="0" dirty="0">
                <a:solidFill>
                  <a:schemeClr val="bg2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What’s the end game. Why do this?</a:t>
            </a:r>
          </a:p>
          <a:p>
            <a:pPr algn="ctr"/>
            <a:endParaRPr lang="en-ID" sz="11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ID" sz="11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Develop g</a:t>
            </a:r>
            <a:r>
              <a:rPr lang="en-ID" sz="1100" b="0" i="0" dirty="0">
                <a:solidFill>
                  <a:schemeClr val="bg2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uiding questions;</a:t>
            </a:r>
          </a:p>
          <a:p>
            <a:pPr algn="ctr"/>
            <a:endParaRPr lang="en-ID" sz="11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ID" sz="11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Driven by Interest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5E385AC-5A27-7898-1E51-599BDCB94361}"/>
              </a:ext>
            </a:extLst>
          </p:cNvPr>
          <p:cNvSpPr/>
          <p:nvPr/>
        </p:nvSpPr>
        <p:spPr>
          <a:xfrm>
            <a:off x="926421" y="1786550"/>
            <a:ext cx="2364972" cy="90164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ID" sz="11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Source for the relevant data to address the end game.</a:t>
            </a:r>
          </a:p>
          <a:p>
            <a:pPr algn="ctr"/>
            <a:endParaRPr lang="en-ID" sz="11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ID" sz="11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Office of National Statistics</a:t>
            </a:r>
          </a:p>
          <a:p>
            <a:pPr algn="ctr"/>
            <a:r>
              <a:rPr lang="en-ID" sz="11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Gov.uk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F2C189-C367-A70D-EEBB-90A7B4BA34DE}"/>
              </a:ext>
            </a:extLst>
          </p:cNvPr>
          <p:cNvSpPr/>
          <p:nvPr/>
        </p:nvSpPr>
        <p:spPr>
          <a:xfrm>
            <a:off x="3056422" y="4949622"/>
            <a:ext cx="1573628" cy="66787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ID" sz="1100" b="0" i="0" dirty="0">
                <a:solidFill>
                  <a:schemeClr val="bg2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Acquire the Data.</a:t>
            </a:r>
          </a:p>
          <a:p>
            <a:pPr algn="ctr"/>
            <a:endParaRPr lang="en-ID" sz="11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ID" sz="11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Download data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06A9EBD-6832-7FDE-D5E1-B662AC984ED6}"/>
              </a:ext>
            </a:extLst>
          </p:cNvPr>
          <p:cNvSpPr/>
          <p:nvPr/>
        </p:nvSpPr>
        <p:spPr>
          <a:xfrm>
            <a:off x="3838737" y="868352"/>
            <a:ext cx="2540308" cy="10765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ID" sz="1100" b="0" i="0" dirty="0">
                <a:solidFill>
                  <a:schemeClr val="bg2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Clean and wrangle the data</a:t>
            </a:r>
          </a:p>
          <a:p>
            <a:pPr algn="ctr"/>
            <a:endParaRPr lang="en-ID" sz="11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ID" sz="11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e.g. convert datatypes, handle missing values, engineer futures, Filter to subset, etc.</a:t>
            </a:r>
          </a:p>
          <a:p>
            <a:pPr algn="ctr"/>
            <a:r>
              <a:rPr lang="en-ID" sz="11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Python, MS Access, Excel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3B211C-8C88-DE8E-1FA8-6DE8189640AA}"/>
              </a:ext>
            </a:extLst>
          </p:cNvPr>
          <p:cNvSpPr/>
          <p:nvPr/>
        </p:nvSpPr>
        <p:spPr>
          <a:xfrm>
            <a:off x="4885457" y="4432093"/>
            <a:ext cx="2421085" cy="1327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ID" sz="1100" b="0" i="0" dirty="0">
                <a:solidFill>
                  <a:schemeClr val="bg2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Interrogate dataset.</a:t>
            </a:r>
          </a:p>
          <a:p>
            <a:pPr algn="ctr"/>
            <a:r>
              <a:rPr lang="en-ID" sz="1100" dirty="0">
                <a:solidFill>
                  <a:schemeClr val="bg2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Summary stats,</a:t>
            </a:r>
          </a:p>
          <a:p>
            <a:pPr algn="ctr"/>
            <a:r>
              <a:rPr lang="en-ID" sz="1100" b="0" i="0" dirty="0">
                <a:solidFill>
                  <a:schemeClr val="bg2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Feature Profiles feature distribution. Feature ranges, etc.</a:t>
            </a:r>
          </a:p>
          <a:p>
            <a:pPr algn="ctr"/>
            <a:endParaRPr lang="en-ID" sz="11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ID" sz="11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Python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69554B-5B05-4872-A7F0-9D184D4D7D69}"/>
              </a:ext>
            </a:extLst>
          </p:cNvPr>
          <p:cNvSpPr/>
          <p:nvPr/>
        </p:nvSpPr>
        <p:spPr>
          <a:xfrm>
            <a:off x="6816034" y="939561"/>
            <a:ext cx="1977331" cy="975411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ID" sz="1100" b="0" i="0" dirty="0">
                <a:solidFill>
                  <a:schemeClr val="bg2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Transform, manipulate to answer guiding questions and unlock insights.</a:t>
            </a:r>
          </a:p>
          <a:p>
            <a:pPr algn="ctr"/>
            <a:endParaRPr lang="en-ID" sz="11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ID" sz="11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Python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191F964-CD6B-CE85-F9CE-5BC310806AE4}"/>
              </a:ext>
            </a:extLst>
          </p:cNvPr>
          <p:cNvSpPr/>
          <p:nvPr/>
        </p:nvSpPr>
        <p:spPr>
          <a:xfrm>
            <a:off x="7350596" y="4467831"/>
            <a:ext cx="2535924" cy="1149668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ID" sz="1100" b="0" i="0" dirty="0">
                <a:solidFill>
                  <a:schemeClr val="bg2">
                    <a:lumMod val="50000"/>
                  </a:schemeClr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Present insights in suitable visuals to enhance understanding &amp; engagement</a:t>
            </a:r>
          </a:p>
          <a:p>
            <a:pPr algn="ctr"/>
            <a:endParaRPr lang="en-ID" sz="1100" dirty="0">
              <a:solidFill>
                <a:schemeClr val="bg2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ID" sz="11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Python, Power Bi</a:t>
            </a:r>
          </a:p>
          <a:p>
            <a:pPr algn="ctr"/>
            <a:r>
              <a:rPr lang="en-ID" sz="1100" b="1" dirty="0">
                <a:solidFill>
                  <a:schemeClr val="accent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Folium 4 Online Mapping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45B530-0879-19DE-D72B-44A82EDEC8F7}"/>
              </a:ext>
            </a:extLst>
          </p:cNvPr>
          <p:cNvSpPr/>
          <p:nvPr/>
        </p:nvSpPr>
        <p:spPr>
          <a:xfrm>
            <a:off x="6983316" y="3218958"/>
            <a:ext cx="92855" cy="87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C04CB6-E65E-B35A-A711-34F1F950889F}"/>
              </a:ext>
            </a:extLst>
          </p:cNvPr>
          <p:cNvSpPr/>
          <p:nvPr/>
        </p:nvSpPr>
        <p:spPr>
          <a:xfrm>
            <a:off x="3936255" y="3166970"/>
            <a:ext cx="92855" cy="87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BD9FFD2-E0A0-7C17-473C-D5E3AD0680C1}"/>
              </a:ext>
            </a:extLst>
          </p:cNvPr>
          <p:cNvSpPr/>
          <p:nvPr/>
        </p:nvSpPr>
        <p:spPr>
          <a:xfrm>
            <a:off x="4630049" y="3534447"/>
            <a:ext cx="92855" cy="87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147699-5C54-62A5-DFB3-A34957826C12}"/>
              </a:ext>
            </a:extLst>
          </p:cNvPr>
          <p:cNvSpPr/>
          <p:nvPr/>
        </p:nvSpPr>
        <p:spPr>
          <a:xfrm>
            <a:off x="5391906" y="3218958"/>
            <a:ext cx="92855" cy="87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799C6A-0C50-BF13-0DF4-D166B7BC3D04}"/>
              </a:ext>
            </a:extLst>
          </p:cNvPr>
          <p:cNvSpPr/>
          <p:nvPr/>
        </p:nvSpPr>
        <p:spPr>
          <a:xfrm>
            <a:off x="7836969" y="3526250"/>
            <a:ext cx="92855" cy="87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1AE9C21-6F9D-1BA0-B9BA-002C84909123}"/>
              </a:ext>
            </a:extLst>
          </p:cNvPr>
          <p:cNvSpPr/>
          <p:nvPr/>
        </p:nvSpPr>
        <p:spPr>
          <a:xfrm>
            <a:off x="6192044" y="3526250"/>
            <a:ext cx="92855" cy="877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9FD4B45-2885-AF41-9570-6C4D8B7020F0}"/>
              </a:ext>
            </a:extLst>
          </p:cNvPr>
          <p:cNvCxnSpPr>
            <a:cxnSpLocks/>
            <a:stCxn id="22" idx="1"/>
            <a:endCxn id="23" idx="0"/>
          </p:cNvCxnSpPr>
          <p:nvPr/>
        </p:nvCxnSpPr>
        <p:spPr>
          <a:xfrm rot="10800000" flipV="1">
            <a:off x="1910982" y="3418581"/>
            <a:ext cx="1145440" cy="965249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68A0B07-794D-C8CD-9439-7A2B90F141A6}"/>
              </a:ext>
            </a:extLst>
          </p:cNvPr>
          <p:cNvCxnSpPr>
            <a:cxnSpLocks/>
            <a:stCxn id="38" idx="2"/>
            <a:endCxn id="25" idx="0"/>
          </p:cNvCxnSpPr>
          <p:nvPr/>
        </p:nvCxnSpPr>
        <p:spPr>
          <a:xfrm rot="5400000">
            <a:off x="3596133" y="3869277"/>
            <a:ext cx="1327449" cy="8332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4843DAC3-E990-7FA8-D3B3-FB546E06DD13}"/>
              </a:ext>
            </a:extLst>
          </p:cNvPr>
          <p:cNvCxnSpPr>
            <a:cxnSpLocks/>
            <a:stCxn id="39" idx="0"/>
            <a:endCxn id="26" idx="2"/>
          </p:cNvCxnSpPr>
          <p:nvPr/>
        </p:nvCxnSpPr>
        <p:spPr>
          <a:xfrm rot="16200000" flipV="1">
            <a:off x="4636577" y="2417200"/>
            <a:ext cx="1274073" cy="32944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8EE1B1BC-FB24-EE0C-1B06-F7C3BED2634F}"/>
              </a:ext>
            </a:extLst>
          </p:cNvPr>
          <p:cNvCxnSpPr>
            <a:cxnSpLocks/>
            <a:stCxn id="24" idx="3"/>
            <a:endCxn id="37" idx="0"/>
          </p:cNvCxnSpPr>
          <p:nvPr/>
        </p:nvCxnSpPr>
        <p:spPr>
          <a:xfrm>
            <a:off x="3291393" y="2237374"/>
            <a:ext cx="691290" cy="929596"/>
          </a:xfrm>
          <a:prstGeom prst="bentConnector2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12A0920-C89F-DA6A-BA34-4B479E95D925}"/>
              </a:ext>
            </a:extLst>
          </p:cNvPr>
          <p:cNvCxnSpPr>
            <a:cxnSpLocks/>
            <a:stCxn id="27" idx="0"/>
            <a:endCxn id="41" idx="2"/>
          </p:cNvCxnSpPr>
          <p:nvPr/>
        </p:nvCxnSpPr>
        <p:spPr>
          <a:xfrm rot="5400000" flipH="1" flipV="1">
            <a:off x="5758178" y="3951799"/>
            <a:ext cx="818117" cy="142472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F39563B-B3EF-294A-C62D-4A5D70A2A72E}"/>
              </a:ext>
            </a:extLst>
          </p:cNvPr>
          <p:cNvCxnSpPr>
            <a:cxnSpLocks/>
            <a:stCxn id="36" idx="0"/>
            <a:endCxn id="28" idx="2"/>
          </p:cNvCxnSpPr>
          <p:nvPr/>
        </p:nvCxnSpPr>
        <p:spPr>
          <a:xfrm rot="5400000" flipH="1" flipV="1">
            <a:off x="6765229" y="2179487"/>
            <a:ext cx="1303986" cy="774956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00AEFF75-4610-5D6D-1B8F-3D73A4F934B1}"/>
              </a:ext>
            </a:extLst>
          </p:cNvPr>
          <p:cNvCxnSpPr>
            <a:cxnSpLocks/>
            <a:stCxn id="29" idx="0"/>
            <a:endCxn id="40" idx="2"/>
          </p:cNvCxnSpPr>
          <p:nvPr/>
        </p:nvCxnSpPr>
        <p:spPr>
          <a:xfrm rot="16200000" flipV="1">
            <a:off x="7824051" y="3673323"/>
            <a:ext cx="853855" cy="73516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ACB9E76-F004-85A7-68D6-B1240227DEEC}"/>
              </a:ext>
            </a:extLst>
          </p:cNvPr>
          <p:cNvSpPr/>
          <p:nvPr/>
        </p:nvSpPr>
        <p:spPr>
          <a:xfrm>
            <a:off x="9882731" y="3068181"/>
            <a:ext cx="1471288" cy="71735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 w="50800">
            <a:solidFill>
              <a:schemeClr val="bg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8967193-38B4-8A31-5C84-805B09F8B4C1}"/>
              </a:ext>
            </a:extLst>
          </p:cNvPr>
          <p:cNvSpPr txBox="1"/>
          <p:nvPr/>
        </p:nvSpPr>
        <p:spPr>
          <a:xfrm>
            <a:off x="10019020" y="3221250"/>
            <a:ext cx="120419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bg1"/>
                </a:solidFill>
              </a:rPr>
              <a:t>Write Blog post on Medium</a:t>
            </a:r>
            <a:endParaRPr lang="en-CA" sz="1050" b="1" dirty="0">
              <a:solidFill>
                <a:schemeClr val="bg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A7B4CBC6-9EAE-58DB-9042-1F391CD8EE2D}"/>
              </a:ext>
            </a:extLst>
          </p:cNvPr>
          <p:cNvCxnSpPr>
            <a:cxnSpLocks/>
            <a:stCxn id="111" idx="1"/>
            <a:endCxn id="108" idx="3"/>
          </p:cNvCxnSpPr>
          <p:nvPr/>
        </p:nvCxnSpPr>
        <p:spPr>
          <a:xfrm rot="10800000" flipV="1">
            <a:off x="9673393" y="3426858"/>
            <a:ext cx="209339" cy="2141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474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37FBA-35ED-48AF-FD1C-0E6C562EC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8CAE341-7378-B89B-3233-8C134E4760D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6034511" y="0"/>
            <a:ext cx="615748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B9B6D-D164-5830-55B3-D7185E491AD1}"/>
              </a:ext>
            </a:extLst>
          </p:cNvPr>
          <p:cNvSpPr txBox="1"/>
          <p:nvPr/>
        </p:nvSpPr>
        <p:spPr>
          <a:xfrm>
            <a:off x="831896" y="406447"/>
            <a:ext cx="6018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Results and Discussions [1/4]</a:t>
            </a:r>
            <a:endParaRPr lang="en-CA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92AF17-7895-1C93-97F5-554EB05FCB11}"/>
              </a:ext>
            </a:extLst>
          </p:cNvPr>
          <p:cNvSpPr/>
          <p:nvPr/>
        </p:nvSpPr>
        <p:spPr>
          <a:xfrm>
            <a:off x="0" y="625683"/>
            <a:ext cx="704088" cy="1463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8CA47-C427-F422-E3C3-BE46EF1D3400}"/>
              </a:ext>
            </a:extLst>
          </p:cNvPr>
          <p:cNvSpPr/>
          <p:nvPr/>
        </p:nvSpPr>
        <p:spPr>
          <a:xfrm>
            <a:off x="458525" y="452918"/>
            <a:ext cx="114083" cy="4866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0B6560B-AA96-EB56-C8DF-6B65C0D8FBFA}"/>
              </a:ext>
            </a:extLst>
          </p:cNvPr>
          <p:cNvSpPr/>
          <p:nvPr/>
        </p:nvSpPr>
        <p:spPr>
          <a:xfrm>
            <a:off x="11637540" y="6348008"/>
            <a:ext cx="461215" cy="515748"/>
          </a:xfrm>
          <a:prstGeom prst="rect">
            <a:avLst/>
          </a:prstGeom>
          <a:solidFill>
            <a:srgbClr val="A7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E569F585-0B1A-F00F-FB0E-43997DD8A2A4}"/>
              </a:ext>
            </a:extLst>
          </p:cNvPr>
          <p:cNvSpPr txBox="1">
            <a:spLocks/>
          </p:cNvSpPr>
          <p:nvPr/>
        </p:nvSpPr>
        <p:spPr>
          <a:xfrm>
            <a:off x="11637539" y="6408927"/>
            <a:ext cx="461218" cy="515748"/>
          </a:xfrm>
          <a:prstGeom prst="flowChartConnector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F6C78EB1-61CA-43FD-AFE9-7D906E6EBC6C}" type="slidenum">
              <a:rPr lang="en-CA" sz="4000" smtClean="0">
                <a:solidFill>
                  <a:schemeClr val="bg1"/>
                </a:solidFill>
              </a:rPr>
              <a:pPr marL="0" indent="0" algn="ctr">
                <a:buNone/>
              </a:pPr>
              <a:t>6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8677F3-CCF7-D144-5C9D-79D46A6B3164}"/>
              </a:ext>
            </a:extLst>
          </p:cNvPr>
          <p:cNvSpPr txBox="1"/>
          <p:nvPr/>
        </p:nvSpPr>
        <p:spPr>
          <a:xfrm>
            <a:off x="352044" y="1017897"/>
            <a:ext cx="7630049" cy="999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ts val="2400"/>
              </a:lnSpc>
              <a:buFont typeface="+mj-lt"/>
              <a:buAutoNum type="arabicParenR"/>
            </a:pPr>
            <a:r>
              <a:rPr lang="en-US" sz="1800" b="0" i="0" dirty="0">
                <a:solidFill>
                  <a:srgbClr val="242424"/>
                </a:solidFill>
                <a:effectLst/>
                <a:latin typeface="source-serif-pro"/>
              </a:rPr>
              <a:t>What are the headline stats on crime in England and how is it distributed?</a:t>
            </a:r>
          </a:p>
          <a:p>
            <a:pPr marL="342900" indent="-342900">
              <a:lnSpc>
                <a:spcPts val="2400"/>
              </a:lnSpc>
              <a:buFont typeface="+mj-lt"/>
              <a:buAutoNum type="arabicParenR"/>
            </a:pPr>
            <a:r>
              <a:rPr lang="en-US" dirty="0">
                <a:solidFill>
                  <a:srgbClr val="242424"/>
                </a:solidFill>
                <a:latin typeface="source-serif-pro"/>
              </a:rPr>
              <a:t>W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source-serif-pro"/>
              </a:rPr>
              <a:t>hat period of the year had the most crime reports ?</a:t>
            </a:r>
          </a:p>
          <a:p>
            <a:pPr marL="342900" indent="-342900" algn="l">
              <a:lnSpc>
                <a:spcPts val="2400"/>
              </a:lnSpc>
              <a:buFont typeface="+mj-lt"/>
              <a:buAutoNum type="arabicParenR"/>
            </a:pPr>
            <a:endParaRPr lang="en-US" sz="1800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2C887D-72A2-8C3C-0BDC-A31DA5A75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525" y="1789885"/>
            <a:ext cx="8248217" cy="46133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9240C1C-2F4A-867B-8F62-C3144DBF5D6D}"/>
              </a:ext>
            </a:extLst>
          </p:cNvPr>
          <p:cNvSpPr/>
          <p:nvPr/>
        </p:nvSpPr>
        <p:spPr>
          <a:xfrm>
            <a:off x="3801979" y="3224463"/>
            <a:ext cx="935026" cy="1340662"/>
          </a:xfrm>
          <a:prstGeom prst="rect">
            <a:avLst/>
          </a:prstGeom>
          <a:solidFill>
            <a:srgbClr val="FF000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299FC6-06D3-3143-35D9-3513A56A0CB4}"/>
              </a:ext>
            </a:extLst>
          </p:cNvPr>
          <p:cNvSpPr txBox="1"/>
          <p:nvPr/>
        </p:nvSpPr>
        <p:spPr>
          <a:xfrm>
            <a:off x="3636974" y="3224463"/>
            <a:ext cx="4363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May</a:t>
            </a:r>
            <a:endParaRPr lang="en-CA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871E79D-979B-27B3-3276-AC4034CF6AC6}"/>
              </a:ext>
            </a:extLst>
          </p:cNvPr>
          <p:cNvSpPr txBox="1"/>
          <p:nvPr/>
        </p:nvSpPr>
        <p:spPr>
          <a:xfrm>
            <a:off x="4503896" y="3224463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Aug</a:t>
            </a:r>
            <a:endParaRPr lang="en-CA" sz="1100" dirty="0"/>
          </a:p>
        </p:txBody>
      </p:sp>
      <p:sp>
        <p:nvSpPr>
          <p:cNvPr id="20" name="Rectangle 19">
            <a:hlinkClick r:id="rId5"/>
            <a:extLst>
              <a:ext uri="{FF2B5EF4-FFF2-40B4-BE49-F238E27FC236}">
                <a16:creationId xmlns:a16="http://schemas.microsoft.com/office/drawing/2014/main" id="{12309003-0955-A4F1-5386-3EE3A274BA16}"/>
              </a:ext>
            </a:extLst>
          </p:cNvPr>
          <p:cNvSpPr/>
          <p:nvPr/>
        </p:nvSpPr>
        <p:spPr>
          <a:xfrm>
            <a:off x="8937744" y="6050165"/>
            <a:ext cx="1730197" cy="4194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Click to Open Map</a:t>
            </a:r>
            <a:endParaRPr lang="en-CA" sz="1400" dirty="0"/>
          </a:p>
        </p:txBody>
      </p:sp>
    </p:spTree>
    <p:extLst>
      <p:ext uri="{BB962C8B-B14F-4D97-AF65-F5344CB8AC3E}">
        <p14:creationId xmlns:p14="http://schemas.microsoft.com/office/powerpoint/2010/main" val="315245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6D85D-AC43-0668-5370-038563040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9,600+ British Police Officer Stock Photos, Pictures &amp; Royalty-Free Images  - iStock">
            <a:extLst>
              <a:ext uri="{FF2B5EF4-FFF2-40B4-BE49-F238E27FC236}">
                <a16:creationId xmlns:a16="http://schemas.microsoft.com/office/drawing/2014/main" id="{82F35FEB-3E5F-2D0E-2611-F5D5AF555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1" y="991222"/>
            <a:ext cx="8272713" cy="55151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0F704F-2806-B3E1-0418-DCA8BC19F8BD}"/>
              </a:ext>
            </a:extLst>
          </p:cNvPr>
          <p:cNvSpPr txBox="1"/>
          <p:nvPr/>
        </p:nvSpPr>
        <p:spPr>
          <a:xfrm>
            <a:off x="831896" y="406447"/>
            <a:ext cx="57240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Results and Discussions [2/4]</a:t>
            </a:r>
            <a:endParaRPr lang="en-CA" sz="3200" b="1" dirty="0"/>
          </a:p>
          <a:p>
            <a:endParaRPr lang="en-CA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79E331-CC72-2D16-7361-00901ECB5FDC}"/>
              </a:ext>
            </a:extLst>
          </p:cNvPr>
          <p:cNvSpPr/>
          <p:nvPr/>
        </p:nvSpPr>
        <p:spPr>
          <a:xfrm>
            <a:off x="0" y="625683"/>
            <a:ext cx="704088" cy="1463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2DB60-6830-267A-DEE2-863040BD522A}"/>
              </a:ext>
            </a:extLst>
          </p:cNvPr>
          <p:cNvSpPr/>
          <p:nvPr/>
        </p:nvSpPr>
        <p:spPr>
          <a:xfrm>
            <a:off x="458525" y="452918"/>
            <a:ext cx="114083" cy="4866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E388A-DB3D-09B6-1485-4389347C30EB}"/>
              </a:ext>
            </a:extLst>
          </p:cNvPr>
          <p:cNvSpPr/>
          <p:nvPr/>
        </p:nvSpPr>
        <p:spPr>
          <a:xfrm>
            <a:off x="11637540" y="6348008"/>
            <a:ext cx="461215" cy="515748"/>
          </a:xfrm>
          <a:prstGeom prst="rect">
            <a:avLst/>
          </a:prstGeom>
          <a:solidFill>
            <a:srgbClr val="A7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5501D82-5929-1C52-17F4-54D3407963AF}"/>
              </a:ext>
            </a:extLst>
          </p:cNvPr>
          <p:cNvSpPr txBox="1">
            <a:spLocks/>
          </p:cNvSpPr>
          <p:nvPr/>
        </p:nvSpPr>
        <p:spPr>
          <a:xfrm>
            <a:off x="11637539" y="6408927"/>
            <a:ext cx="461218" cy="515748"/>
          </a:xfrm>
          <a:prstGeom prst="flowChartConnector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F6C78EB1-61CA-43FD-AFE9-7D906E6EBC6C}" type="slidenum">
              <a:rPr lang="en-CA" sz="4000" smtClean="0">
                <a:solidFill>
                  <a:schemeClr val="bg1"/>
                </a:solidFill>
              </a:rPr>
              <a:pPr marL="0" indent="0" algn="ctr">
                <a:buNone/>
              </a:pPr>
              <a:t>7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870CF-088B-2422-C6EA-859FEF706C6A}"/>
              </a:ext>
            </a:extLst>
          </p:cNvPr>
          <p:cNvSpPr txBox="1"/>
          <p:nvPr/>
        </p:nvSpPr>
        <p:spPr>
          <a:xfrm>
            <a:off x="352044" y="1017897"/>
            <a:ext cx="7630049" cy="69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1800" b="0" i="0" dirty="0">
                <a:solidFill>
                  <a:srgbClr val="242424"/>
                </a:solidFill>
                <a:effectLst/>
                <a:latin typeface="source-serif-pro"/>
              </a:rPr>
              <a:t>3)    Which 3 police stations made the most and the least crime reports?</a:t>
            </a:r>
          </a:p>
          <a:p>
            <a:pPr marL="342900" indent="-342900" algn="l">
              <a:lnSpc>
                <a:spcPts val="2400"/>
              </a:lnSpc>
              <a:buFont typeface="+mj-lt"/>
              <a:buAutoNum type="arabicParenR"/>
            </a:pPr>
            <a:endParaRPr lang="en-US" sz="1800" b="0" i="0" dirty="0">
              <a:solidFill>
                <a:srgbClr val="242424"/>
              </a:solidFill>
              <a:effectLst/>
              <a:latin typeface="source-serif-pro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D4BE657-B73A-D1C8-6975-B8176D868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088" y="1928987"/>
            <a:ext cx="5110708" cy="34870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6DA9795-3BB5-459C-04ED-425129E3A1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6533" y="1928987"/>
            <a:ext cx="5802918" cy="348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65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1F964-B9FB-5DBA-0A95-45B542DB1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showing the white ethnicity percentage&#10;&#10;AI-generated content may be incorrect.">
            <a:extLst>
              <a:ext uri="{FF2B5EF4-FFF2-40B4-BE49-F238E27FC236}">
                <a16:creationId xmlns:a16="http://schemas.microsoft.com/office/drawing/2014/main" id="{03304346-83D1-7F79-393A-BA8F2FCA9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2029" y="4752086"/>
            <a:ext cx="3138259" cy="15350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1B5DF-CE44-C77E-422F-8F3A2E06634A}"/>
              </a:ext>
            </a:extLst>
          </p:cNvPr>
          <p:cNvSpPr/>
          <p:nvPr/>
        </p:nvSpPr>
        <p:spPr>
          <a:xfrm>
            <a:off x="9350977" y="4905270"/>
            <a:ext cx="2669094" cy="954108"/>
          </a:xfrm>
          <a:prstGeom prst="rect">
            <a:avLst/>
          </a:prstGeom>
          <a:solidFill>
            <a:schemeClr val="accent2">
              <a:lumMod val="20000"/>
              <a:lumOff val="80000"/>
              <a:alpha val="18000"/>
            </a:schemeClr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A5487-6AF5-02F8-8D6A-B7F782EE00CE}"/>
              </a:ext>
            </a:extLst>
          </p:cNvPr>
          <p:cNvSpPr txBox="1"/>
          <p:nvPr/>
        </p:nvSpPr>
        <p:spPr>
          <a:xfrm>
            <a:off x="831896" y="406447"/>
            <a:ext cx="57240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Results and Discussions [3/4]</a:t>
            </a:r>
            <a:endParaRPr lang="en-CA" sz="3200" b="1" dirty="0"/>
          </a:p>
          <a:p>
            <a:endParaRPr lang="en-CA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B6FBD8-86AA-DD18-12A4-7CAB859E2FA9}"/>
              </a:ext>
            </a:extLst>
          </p:cNvPr>
          <p:cNvSpPr/>
          <p:nvPr/>
        </p:nvSpPr>
        <p:spPr>
          <a:xfrm>
            <a:off x="0" y="625683"/>
            <a:ext cx="704088" cy="1463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FCCDE9-F6B8-1D2B-251D-D492630D6492}"/>
              </a:ext>
            </a:extLst>
          </p:cNvPr>
          <p:cNvSpPr/>
          <p:nvPr/>
        </p:nvSpPr>
        <p:spPr>
          <a:xfrm>
            <a:off x="458525" y="452918"/>
            <a:ext cx="114083" cy="4866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E40E95-620A-F77C-D56F-A265DA143D84}"/>
              </a:ext>
            </a:extLst>
          </p:cNvPr>
          <p:cNvSpPr/>
          <p:nvPr/>
        </p:nvSpPr>
        <p:spPr>
          <a:xfrm>
            <a:off x="11637540" y="6348008"/>
            <a:ext cx="461215" cy="515748"/>
          </a:xfrm>
          <a:prstGeom prst="rect">
            <a:avLst/>
          </a:prstGeom>
          <a:solidFill>
            <a:srgbClr val="A7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CE2FABE-462C-B06B-2E90-8C6030696A84}"/>
              </a:ext>
            </a:extLst>
          </p:cNvPr>
          <p:cNvSpPr txBox="1">
            <a:spLocks/>
          </p:cNvSpPr>
          <p:nvPr/>
        </p:nvSpPr>
        <p:spPr>
          <a:xfrm>
            <a:off x="11637539" y="6408927"/>
            <a:ext cx="461218" cy="515748"/>
          </a:xfrm>
          <a:prstGeom prst="flowChartConnector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F6C78EB1-61CA-43FD-AFE9-7D906E6EBC6C}" type="slidenum">
              <a:rPr lang="en-CA" sz="4000" smtClean="0">
                <a:solidFill>
                  <a:schemeClr val="bg1"/>
                </a:solidFill>
              </a:rPr>
              <a:pPr marL="0" indent="0" algn="ctr">
                <a:buNone/>
              </a:pPr>
              <a:t>8</a:t>
            </a:fld>
            <a:endParaRPr lang="en-CA" dirty="0">
              <a:solidFill>
                <a:schemeClr val="bg1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881647-45BD-1FD0-EA07-A7F3EB6950F2}"/>
              </a:ext>
            </a:extLst>
          </p:cNvPr>
          <p:cNvGrpSpPr/>
          <p:nvPr/>
        </p:nvGrpSpPr>
        <p:grpSpPr>
          <a:xfrm>
            <a:off x="23096" y="1638657"/>
            <a:ext cx="6072904" cy="4593660"/>
            <a:chOff x="93243" y="1156338"/>
            <a:chExt cx="7281878" cy="551046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B59CD47-AF51-8487-5ADE-3D09D7FEB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243" y="1156338"/>
              <a:ext cx="7281878" cy="551046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69DD64-B581-3AEB-2430-260BB864ABBF}"/>
                </a:ext>
              </a:extLst>
            </p:cNvPr>
            <p:cNvSpPr/>
            <p:nvPr/>
          </p:nvSpPr>
          <p:spPr>
            <a:xfrm>
              <a:off x="501815" y="3059459"/>
              <a:ext cx="3692049" cy="268132"/>
            </a:xfrm>
            <a:prstGeom prst="rect">
              <a:avLst/>
            </a:prstGeom>
            <a:solidFill>
              <a:srgbClr val="FF0000">
                <a:alpha val="2000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4BDEC7-42DE-A9CD-3C1A-722562722854}"/>
                </a:ext>
              </a:extLst>
            </p:cNvPr>
            <p:cNvSpPr/>
            <p:nvPr/>
          </p:nvSpPr>
          <p:spPr>
            <a:xfrm>
              <a:off x="3815729" y="3059460"/>
              <a:ext cx="378135" cy="3121334"/>
            </a:xfrm>
            <a:prstGeom prst="rect">
              <a:avLst/>
            </a:prstGeom>
            <a:solidFill>
              <a:srgbClr val="FF0000">
                <a:alpha val="2000"/>
              </a:srgbClr>
            </a:solidFill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F1C95C0-7ECA-0ACA-A72F-DCAE6F6A01F8}"/>
              </a:ext>
            </a:extLst>
          </p:cNvPr>
          <p:cNvSpPr txBox="1"/>
          <p:nvPr/>
        </p:nvSpPr>
        <p:spPr>
          <a:xfrm>
            <a:off x="885740" y="932923"/>
            <a:ext cx="11213015" cy="69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4)  Is there a relationship between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ource-serif-pro"/>
              </a:rPr>
              <a:t>CRIME RATE 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and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ource-serif-pro"/>
              </a:rPr>
              <a:t>socio-economic factors 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(e.g. average pay, availability of schools), 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source-serif-pro"/>
              </a:rPr>
              <a:t>Demographic and Geographic factors 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source-serif-pro"/>
              </a:rPr>
              <a:t>(e.g.: age, ethnicity, population density, urbanization level)?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EECA62-3AB7-956A-A2EA-298D714B3C21}"/>
              </a:ext>
            </a:extLst>
          </p:cNvPr>
          <p:cNvSpPr txBox="1"/>
          <p:nvPr/>
        </p:nvSpPr>
        <p:spPr>
          <a:xfrm>
            <a:off x="7342828" y="1724452"/>
            <a:ext cx="30813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+</a:t>
            </a:r>
            <a:r>
              <a:rPr lang="en-US" sz="1400" b="1" dirty="0" err="1">
                <a:solidFill>
                  <a:srgbClr val="FF0000"/>
                </a:solidFill>
              </a:rPr>
              <a:t>ve</a:t>
            </a:r>
            <a:r>
              <a:rPr lang="en-US" sz="1400" b="1" dirty="0">
                <a:solidFill>
                  <a:srgbClr val="FF0000"/>
                </a:solidFill>
              </a:rPr>
              <a:t> Relationships (Direct variation):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Population Density (</a:t>
            </a:r>
            <a:r>
              <a:rPr lang="en-US" sz="1400" dirty="0" err="1">
                <a:solidFill>
                  <a:srgbClr val="FF0000"/>
                </a:solidFill>
                <a:sym typeface="Wingdings" panose="05000000000000000000" pitchFamily="2" charset="2"/>
              </a:rPr>
              <a:t>PopDens</a:t>
            </a: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Number of schools in the area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Population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sym typeface="Wingdings" panose="05000000000000000000" pitchFamily="2" charset="2"/>
              </a:rPr>
              <a:t>All Ethnicity (except white)</a:t>
            </a:r>
            <a:r>
              <a:rPr lang="en-US" sz="1400" dirty="0">
                <a:solidFill>
                  <a:srgbClr val="FF0000"/>
                </a:solidFill>
              </a:rPr>
              <a:t>	</a:t>
            </a:r>
            <a:endParaRPr lang="en-CA" sz="14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119C0C-D18A-FB65-C3CC-F06AC81FC09F}"/>
              </a:ext>
            </a:extLst>
          </p:cNvPr>
          <p:cNvSpPr txBox="1"/>
          <p:nvPr/>
        </p:nvSpPr>
        <p:spPr>
          <a:xfrm>
            <a:off x="7342828" y="2993677"/>
            <a:ext cx="315945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CA" b="1" dirty="0">
                <a:solidFill>
                  <a:srgbClr val="00B050"/>
                </a:solidFill>
              </a:rPr>
              <a:t>-</a:t>
            </a:r>
            <a:r>
              <a:rPr lang="en-CA" b="1" dirty="0" err="1">
                <a:solidFill>
                  <a:srgbClr val="00B050"/>
                </a:solidFill>
              </a:rPr>
              <a:t>ve</a:t>
            </a:r>
            <a:r>
              <a:rPr lang="en-CA" b="1" dirty="0">
                <a:solidFill>
                  <a:srgbClr val="00B050"/>
                </a:solidFill>
              </a:rPr>
              <a:t> Relationships (Inverse Variation):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B050"/>
                </a:solidFill>
              </a:rPr>
              <a:t>Average age,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B050"/>
                </a:solidFill>
              </a:rPr>
              <a:t>Net income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B050"/>
                </a:solidFill>
              </a:rPr>
              <a:t>White Ethnicity</a:t>
            </a:r>
          </a:p>
        </p:txBody>
      </p:sp>
      <p:pic>
        <p:nvPicPr>
          <p:cNvPr id="22" name="Picture 21" descr="A graph of school age&#10;&#10;AI-generated content may be incorrect.">
            <a:extLst>
              <a:ext uri="{FF2B5EF4-FFF2-40B4-BE49-F238E27FC236}">
                <a16:creationId xmlns:a16="http://schemas.microsoft.com/office/drawing/2014/main" id="{7BD0FE92-1D7C-7B8D-F824-EE8F1534F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1642" y="4813412"/>
            <a:ext cx="3089989" cy="147367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71DB0E-AA2F-512E-527D-F108AF8A7595}"/>
              </a:ext>
            </a:extLst>
          </p:cNvPr>
          <p:cNvSpPr txBox="1"/>
          <p:nvPr/>
        </p:nvSpPr>
        <p:spPr>
          <a:xfrm>
            <a:off x="6206632" y="4613586"/>
            <a:ext cx="2075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Total Crime vs No of Schools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C5C190-08E2-04C4-6158-E7D48209C296}"/>
              </a:ext>
            </a:extLst>
          </p:cNvPr>
          <p:cNvSpPr txBox="1"/>
          <p:nvPr/>
        </p:nvSpPr>
        <p:spPr>
          <a:xfrm>
            <a:off x="9308487" y="4543580"/>
            <a:ext cx="2135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Crime Rate vs White Ethnicity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433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F7855-33CE-9C6B-81D9-AA7034596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16D9C8-6C48-D145-B2F0-C3CCB3B8C23C}"/>
              </a:ext>
            </a:extLst>
          </p:cNvPr>
          <p:cNvSpPr txBox="1"/>
          <p:nvPr/>
        </p:nvSpPr>
        <p:spPr>
          <a:xfrm>
            <a:off x="831896" y="406447"/>
            <a:ext cx="5724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Results and Discussions [4/4]</a:t>
            </a:r>
            <a:endParaRPr lang="en-CA" sz="32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21A483-13D9-5656-54D0-19D0047B977A}"/>
              </a:ext>
            </a:extLst>
          </p:cNvPr>
          <p:cNvSpPr/>
          <p:nvPr/>
        </p:nvSpPr>
        <p:spPr>
          <a:xfrm>
            <a:off x="0" y="625683"/>
            <a:ext cx="704088" cy="14630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913ED-19E9-808F-0D3D-DD1574A3C9EC}"/>
              </a:ext>
            </a:extLst>
          </p:cNvPr>
          <p:cNvSpPr/>
          <p:nvPr/>
        </p:nvSpPr>
        <p:spPr>
          <a:xfrm>
            <a:off x="458525" y="452918"/>
            <a:ext cx="114083" cy="4866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0B056-2FAE-C104-EAB4-1ECC963ADE77}"/>
              </a:ext>
            </a:extLst>
          </p:cNvPr>
          <p:cNvSpPr/>
          <p:nvPr/>
        </p:nvSpPr>
        <p:spPr>
          <a:xfrm>
            <a:off x="11637540" y="6348008"/>
            <a:ext cx="461215" cy="515748"/>
          </a:xfrm>
          <a:prstGeom prst="rect">
            <a:avLst/>
          </a:prstGeom>
          <a:solidFill>
            <a:srgbClr val="A71D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5BE38AE-34EC-BB8D-C843-8EB1B277D82E}"/>
              </a:ext>
            </a:extLst>
          </p:cNvPr>
          <p:cNvSpPr txBox="1">
            <a:spLocks/>
          </p:cNvSpPr>
          <p:nvPr/>
        </p:nvSpPr>
        <p:spPr>
          <a:xfrm>
            <a:off x="11637539" y="6408927"/>
            <a:ext cx="461218" cy="515748"/>
          </a:xfrm>
          <a:prstGeom prst="flowChartConnector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fld id="{F6C78EB1-61CA-43FD-AFE9-7D906E6EBC6C}" type="slidenum">
              <a:rPr lang="en-CA" sz="4000" smtClean="0">
                <a:solidFill>
                  <a:schemeClr val="bg1"/>
                </a:solidFill>
              </a:rPr>
              <a:pPr marL="0" indent="0" algn="ctr">
                <a:buNone/>
              </a:pPr>
              <a:t>9</a:t>
            </a:fld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F05944-95A8-E902-AC90-C6D54B1CB730}"/>
              </a:ext>
            </a:extLst>
          </p:cNvPr>
          <p:cNvSpPr txBox="1"/>
          <p:nvPr/>
        </p:nvSpPr>
        <p:spPr>
          <a:xfrm>
            <a:off x="831896" y="1052215"/>
            <a:ext cx="11213015" cy="404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sz="2400" b="0" i="0" dirty="0">
                <a:solidFill>
                  <a:srgbClr val="242424"/>
                </a:solidFill>
                <a:effectLst/>
                <a:latin typeface="source-serif-pro"/>
              </a:rPr>
              <a:t>4) What are the significant predictors of crime rate?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77C3D7-F631-4A1C-1171-68C697621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9" y="1807459"/>
            <a:ext cx="5459235" cy="3367521"/>
          </a:xfrm>
          <a:prstGeom prst="rect">
            <a:avLst/>
          </a:prstGeom>
          <a:noFill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A58397D-6751-8A5B-A80A-436874031F33}"/>
              </a:ext>
            </a:extLst>
          </p:cNvPr>
          <p:cNvSpPr/>
          <p:nvPr/>
        </p:nvSpPr>
        <p:spPr>
          <a:xfrm>
            <a:off x="248129" y="2026143"/>
            <a:ext cx="5676992" cy="893775"/>
          </a:xfrm>
          <a:prstGeom prst="rect">
            <a:avLst/>
          </a:prstGeom>
          <a:solidFill>
            <a:srgbClr val="FF0000">
              <a:alpha val="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F0476A-290B-5DFA-8CAA-C6C6C7B3C80C}"/>
              </a:ext>
            </a:extLst>
          </p:cNvPr>
          <p:cNvSpPr txBox="1"/>
          <p:nvPr/>
        </p:nvSpPr>
        <p:spPr>
          <a:xfrm>
            <a:off x="4758505" y="2690634"/>
            <a:ext cx="11689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Top 3 Predictors</a:t>
            </a:r>
            <a:endParaRPr lang="en-CA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461E60D-BA1A-F268-D1EA-6AB48A0D37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33765"/>
              </p:ext>
            </p:extLst>
          </p:nvPr>
        </p:nvGraphicFramePr>
        <p:xfrm>
          <a:off x="6274960" y="4661342"/>
          <a:ext cx="5769951" cy="971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79803">
                  <a:extLst>
                    <a:ext uri="{9D8B030D-6E8A-4147-A177-3AD203B41FA5}">
                      <a16:colId xmlns:a16="http://schemas.microsoft.com/office/drawing/2014/main" val="567832313"/>
                    </a:ext>
                  </a:extLst>
                </a:gridCol>
                <a:gridCol w="1596716">
                  <a:extLst>
                    <a:ext uri="{9D8B030D-6E8A-4147-A177-3AD203B41FA5}">
                      <a16:colId xmlns:a16="http://schemas.microsoft.com/office/drawing/2014/main" val="2738689245"/>
                    </a:ext>
                  </a:extLst>
                </a:gridCol>
                <a:gridCol w="1596716">
                  <a:extLst>
                    <a:ext uri="{9D8B030D-6E8A-4147-A177-3AD203B41FA5}">
                      <a16:colId xmlns:a16="http://schemas.microsoft.com/office/drawing/2014/main" val="933135845"/>
                    </a:ext>
                  </a:extLst>
                </a:gridCol>
                <a:gridCol w="1596716">
                  <a:extLst>
                    <a:ext uri="{9D8B030D-6E8A-4147-A177-3AD203B41FA5}">
                      <a16:colId xmlns:a16="http://schemas.microsoft.com/office/drawing/2014/main" val="4077973710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l" fontAlgn="ctr"/>
                      <a:r>
                        <a:rPr lang="en-CA" sz="1400" u="none" strike="noStrike" dirty="0">
                          <a:effectLst/>
                        </a:rPr>
                        <a:t> 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Linear Regression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Random Forest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 err="1">
                          <a:effectLst/>
                        </a:rPr>
                        <a:t>XGBoost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993669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400" u="none" strike="noStrike" dirty="0">
                          <a:effectLst/>
                        </a:rPr>
                        <a:t>RMSE: 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37.38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35.26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35.13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30251623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algn="r" fontAlgn="ctr"/>
                      <a:r>
                        <a:rPr lang="en-CA" sz="1400" u="none" strike="noStrike" dirty="0">
                          <a:effectLst/>
                        </a:rPr>
                        <a:t>R-squared: </a:t>
                      </a:r>
                      <a:endParaRPr lang="en-CA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0.30*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>
                          <a:effectLst/>
                        </a:rPr>
                        <a:t>0.38</a:t>
                      </a:r>
                      <a:endParaRPr lang="en-CA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1400" u="none" strike="noStrike" dirty="0">
                          <a:effectLst/>
                        </a:rPr>
                        <a:t>0.39</a:t>
                      </a:r>
                      <a:endParaRPr lang="en-CA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3762010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E9FC1F1-7444-5F47-C907-ADA25EE253DB}"/>
              </a:ext>
            </a:extLst>
          </p:cNvPr>
          <p:cNvSpPr txBox="1"/>
          <p:nvPr/>
        </p:nvSpPr>
        <p:spPr>
          <a:xfrm>
            <a:off x="10397091" y="5693811"/>
            <a:ext cx="164782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* Same as Adj R-Squared</a:t>
            </a:r>
            <a:endParaRPr lang="en-CA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0F08CE-A792-8F5B-DF69-C88D3EC2A11C}"/>
              </a:ext>
            </a:extLst>
          </p:cNvPr>
          <p:cNvSpPr txBox="1"/>
          <p:nvPr/>
        </p:nvSpPr>
        <p:spPr>
          <a:xfrm>
            <a:off x="6264587" y="2011365"/>
            <a:ext cx="2346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Significant Predictors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Net Income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Black Ethnicity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Population Density</a:t>
            </a:r>
            <a:endParaRPr lang="en-CA" dirty="0">
              <a:solidFill>
                <a:srgbClr val="C0000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0532FF-1864-96C9-C258-3AB3915D8827}"/>
              </a:ext>
            </a:extLst>
          </p:cNvPr>
          <p:cNvSpPr txBox="1"/>
          <p:nvPr/>
        </p:nvSpPr>
        <p:spPr>
          <a:xfrm>
            <a:off x="6274960" y="3596641"/>
            <a:ext cx="2954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Least predictor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 of Schools in the Area</a:t>
            </a:r>
          </a:p>
        </p:txBody>
      </p:sp>
    </p:spTree>
    <p:extLst>
      <p:ext uri="{BB962C8B-B14F-4D97-AF65-F5344CB8AC3E}">
        <p14:creationId xmlns:p14="http://schemas.microsoft.com/office/powerpoint/2010/main" val="158554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2182</TotalTime>
  <Words>1005</Words>
  <Application>Microsoft Office PowerPoint</Application>
  <PresentationFormat>Widescreen</PresentationFormat>
  <Paragraphs>179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Aptos</vt:lpstr>
      <vt:lpstr>Aptos Display</vt:lpstr>
      <vt:lpstr>Aptos Narrow</vt:lpstr>
      <vt:lpstr>Arial</vt:lpstr>
      <vt:lpstr>Helvetica Neue</vt:lpstr>
      <vt:lpstr>Poppins</vt:lpstr>
      <vt:lpstr>source-serif-pro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SDon A</dc:creator>
  <cp:lastModifiedBy>SDon A</cp:lastModifiedBy>
  <cp:revision>113</cp:revision>
  <dcterms:created xsi:type="dcterms:W3CDTF">2025-02-12T09:33:38Z</dcterms:created>
  <dcterms:modified xsi:type="dcterms:W3CDTF">2025-02-13T22:06:26Z</dcterms:modified>
</cp:coreProperties>
</file>