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4"/>
  </p:notesMasterIdLst>
  <p:sldIdLst>
    <p:sldId id="454" r:id="rId8"/>
    <p:sldId id="514" r:id="rId9"/>
    <p:sldId id="523" r:id="rId10"/>
    <p:sldId id="530" r:id="rId11"/>
    <p:sldId id="531" r:id="rId12"/>
    <p:sldId id="529" r:id="rId13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78660" autoAdjust="0"/>
  </p:normalViewPr>
  <p:slideViewPr>
    <p:cSldViewPr>
      <p:cViewPr varScale="1">
        <p:scale>
          <a:sx n="67" d="100"/>
          <a:sy n="67" d="100"/>
        </p:scale>
        <p:origin x="1670" y="77"/>
      </p:cViewPr>
      <p:guideLst>
        <p:guide orient="horz" pos="89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31/10/2019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62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12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3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3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70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David O to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83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9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-qa-singleentrypoint.azurewebsites.net/browse-support/#!Products=/default/show+25/page+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-qa-singleentrypoint.azurewebsites.net/browse-support/#!Products=/default/show+25/page+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547260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 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Research</a:t>
            </a:r>
            <a:br>
              <a:rPr lang="en-GB" sz="4000" b="1" dirty="0"/>
            </a:br>
            <a:endParaRPr lang="en-GB" sz="4000" b="1" dirty="0"/>
          </a:p>
          <a:p>
            <a:pPr marL="0" indent="0" algn="ctr">
              <a:buNone/>
            </a:pPr>
            <a:r>
              <a:rPr lang="en-GB" sz="2800" b="1" dirty="0"/>
              <a:t>25th October 2019</a:t>
            </a:r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sz="1800" b="1" dirty="0"/>
              <a:t>Anubhav Mittal</a:t>
            </a:r>
          </a:p>
          <a:p>
            <a:pPr marL="0" indent="0" algn="ctr">
              <a:buNone/>
            </a:pPr>
            <a:r>
              <a:rPr lang="en-GB" sz="1800" b="1" dirty="0"/>
              <a:t>Martin Kerr </a:t>
            </a:r>
          </a:p>
          <a:p>
            <a:pPr marL="0" indent="0" algn="ctr">
              <a:buNone/>
            </a:pPr>
            <a:endParaRPr lang="en-GB" sz="4000" dirty="0"/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Event Categories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4006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2400" dirty="0"/>
              <a:t>We tested event search and categories with 15 UserZoom panel members using a screener to get Business Owners or Decision Makers. 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spcAft>
                <a:spcPts val="300"/>
              </a:spcAft>
            </a:pPr>
            <a:r>
              <a:rPr lang="en-GB" sz="2400" dirty="0"/>
              <a:t>We asked the following questions – 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en-GB" sz="2400" dirty="0"/>
              <a:t>Describe your </a:t>
            </a:r>
            <a:r>
              <a:rPr lang="en-US" sz="2400" dirty="0"/>
              <a:t>business, ambitions, opportunities and challenges.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en-US" sz="2400" dirty="0"/>
              <a:t>Use the website to find an event or events that is relevant to your business context. Describe what you are looking for and how you feel about the results. </a:t>
            </a:r>
            <a:endParaRPr lang="en-GB" sz="2800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GB" sz="18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Starting URL: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https://se-qa-singleentrypoint.azurewebsites.net/browse-support/#!Products=/default/show+25/page+1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61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79" y="908720"/>
            <a:ext cx="8915400" cy="5674642"/>
          </a:xfrm>
        </p:spPr>
        <p:txBody>
          <a:bodyPr/>
          <a:lstStyle/>
          <a:p>
            <a:r>
              <a:rPr lang="en-GB" b="1" dirty="0"/>
              <a:t>About their business – </a:t>
            </a:r>
          </a:p>
          <a:p>
            <a:endParaRPr lang="en-GB" sz="500" dirty="0"/>
          </a:p>
          <a:p>
            <a:r>
              <a:rPr lang="en-GB" dirty="0"/>
              <a:t>Social Media Marketing (SMM) and Admin   	Illustrations business</a:t>
            </a:r>
          </a:p>
          <a:p>
            <a:r>
              <a:rPr lang="en-GB" dirty="0"/>
              <a:t>Equity funding 				Property purchase, sell and rent</a:t>
            </a:r>
          </a:p>
          <a:p>
            <a:r>
              <a:rPr lang="en-GB" dirty="0"/>
              <a:t>Crafts 					Wellbeing </a:t>
            </a:r>
          </a:p>
          <a:p>
            <a:r>
              <a:rPr lang="en-GB" dirty="0"/>
              <a:t>Personal Development			Energy Consultancy</a:t>
            </a:r>
          </a:p>
          <a:p>
            <a:r>
              <a:rPr lang="en-GB" dirty="0"/>
              <a:t>Business Development </a:t>
            </a:r>
          </a:p>
          <a:p>
            <a:pPr>
              <a:spcAft>
                <a:spcPts val="300"/>
              </a:spcAft>
            </a:pPr>
            <a:endParaRPr lang="en-GB" sz="1100" dirty="0"/>
          </a:p>
          <a:p>
            <a:r>
              <a:rPr lang="en-GB" b="1" dirty="0"/>
              <a:t>Ambitions – </a:t>
            </a:r>
          </a:p>
          <a:p>
            <a:endParaRPr lang="en-GB" sz="800" b="1" dirty="0"/>
          </a:p>
          <a:p>
            <a:r>
              <a:rPr lang="en-GB" dirty="0"/>
              <a:t>To grow the business 			Find new customers </a:t>
            </a:r>
          </a:p>
          <a:p>
            <a:r>
              <a:rPr lang="en-GB" dirty="0"/>
              <a:t>Identify new markets 			Diversify their products</a:t>
            </a:r>
          </a:p>
          <a:p>
            <a:endParaRPr lang="en-GB" b="1" dirty="0"/>
          </a:p>
          <a:p>
            <a:r>
              <a:rPr lang="en-GB" b="1" dirty="0"/>
              <a:t>Challenges – </a:t>
            </a:r>
          </a:p>
          <a:p>
            <a:endParaRPr lang="en-GB" sz="900" b="1" dirty="0"/>
          </a:p>
          <a:p>
            <a:r>
              <a:rPr lang="en-GB" dirty="0"/>
              <a:t>Competition 	Finding enough time 	Rising Costs  	Political Uncertainty</a:t>
            </a:r>
          </a:p>
          <a:p>
            <a:r>
              <a:rPr lang="en-GB" dirty="0"/>
              <a:t>Getting more customers 		Funding </a:t>
            </a:r>
          </a:p>
          <a:p>
            <a:endParaRPr lang="en-US" i="1" dirty="0"/>
          </a:p>
          <a:p>
            <a:r>
              <a:rPr lang="en-US" i="1" dirty="0"/>
              <a:t>“Brexit provides an opportunity for us”</a:t>
            </a:r>
            <a:endParaRPr lang="en-GB" i="1" dirty="0"/>
          </a:p>
          <a:p>
            <a:r>
              <a:rPr lang="en-US" i="1" dirty="0"/>
              <a:t>“The negative impact of Brexit is a real challenge - or is it an opportunity?”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403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602634"/>
          </a:xfrm>
        </p:spPr>
        <p:txBody>
          <a:bodyPr/>
          <a:lstStyle/>
          <a:p>
            <a:r>
              <a:rPr lang="en-US" dirty="0"/>
              <a:t>Starting URL: </a:t>
            </a:r>
            <a:r>
              <a:rPr lang="en-US" dirty="0">
                <a:hlinkClick r:id="rId3"/>
              </a:rPr>
              <a:t>https://se-qa-singleentrypoint.azurewebsites.net/browse-support/#!Products=/default/show+25/page+1</a:t>
            </a:r>
            <a:r>
              <a:rPr lang="en-US" dirty="0"/>
              <a:t> </a:t>
            </a:r>
            <a:endParaRPr lang="en-GB" dirty="0"/>
          </a:p>
          <a:p>
            <a:pPr>
              <a:spcAft>
                <a:spcPts val="300"/>
              </a:spcAft>
            </a:pPr>
            <a:endParaRPr lang="en-GB" sz="1100" dirty="0"/>
          </a:p>
          <a:p>
            <a:r>
              <a:rPr lang="en-GB" b="1" dirty="0"/>
              <a:t>Thoughts</a:t>
            </a:r>
          </a:p>
          <a:p>
            <a:r>
              <a:rPr lang="en-US" dirty="0"/>
              <a:t>The results are laid out in date order</a:t>
            </a:r>
          </a:p>
          <a:p>
            <a:r>
              <a:rPr lang="en-US" dirty="0"/>
              <a:t>It’s very easy to see all the relevant details like location, start and end time and cost.</a:t>
            </a:r>
          </a:p>
          <a:p>
            <a:r>
              <a:rPr lang="en-US" dirty="0"/>
              <a:t>Results are clear </a:t>
            </a:r>
          </a:p>
          <a:p>
            <a:r>
              <a:rPr lang="en-US" dirty="0"/>
              <a:t>Lots of relevant / diverse search results</a:t>
            </a:r>
          </a:p>
          <a:p>
            <a:r>
              <a:rPr lang="en-US" dirty="0"/>
              <a:t>Users liked the date and distance options</a:t>
            </a:r>
          </a:p>
          <a:p>
            <a:r>
              <a:rPr lang="en-US" dirty="0"/>
              <a:t>Searching using categories is good </a:t>
            </a:r>
          </a:p>
          <a:p>
            <a:endParaRPr lang="en-GB" dirty="0"/>
          </a:p>
          <a:p>
            <a:r>
              <a:rPr lang="en-GB" b="1" dirty="0"/>
              <a:t>Suggestions</a:t>
            </a:r>
          </a:p>
          <a:p>
            <a:r>
              <a:rPr lang="en-US" dirty="0"/>
              <a:t>It will be beneficial to categorize into beginners or intermediary (1 user)</a:t>
            </a:r>
          </a:p>
          <a:p>
            <a:r>
              <a:rPr lang="en-US" dirty="0"/>
              <a:t>No other suggestions offered in terms of the categories </a:t>
            </a:r>
          </a:p>
          <a:p>
            <a:r>
              <a:rPr lang="en-GB" dirty="0"/>
              <a:t>It would be good if there was a default distance selected as nothing showed up if the distance was not selected (1 user)</a:t>
            </a:r>
          </a:p>
          <a:p>
            <a:endParaRPr lang="en-US" b="1" dirty="0"/>
          </a:p>
          <a:p>
            <a:r>
              <a:rPr lang="en-US" b="1" dirty="0"/>
              <a:t>Observations</a:t>
            </a:r>
          </a:p>
          <a:p>
            <a:r>
              <a:rPr lang="en-US" dirty="0"/>
              <a:t>If user didn’t uncheck the distance from drop down then there will be no results </a:t>
            </a:r>
          </a:p>
        </p:txBody>
      </p:sp>
    </p:spTree>
    <p:extLst>
      <p:ext uri="{BB962C8B-B14F-4D97-AF65-F5344CB8AC3E}">
        <p14:creationId xmlns:p14="http://schemas.microsoft.com/office/powerpoint/2010/main" val="318453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720" y="-6936"/>
            <a:ext cx="8915400" cy="504056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18" y="260648"/>
            <a:ext cx="8915400" cy="5674642"/>
          </a:xfrm>
        </p:spPr>
        <p:txBody>
          <a:bodyPr/>
          <a:lstStyle/>
          <a:p>
            <a:r>
              <a:rPr lang="en-US" i="1" dirty="0"/>
              <a:t>I found an event easily and would likely attend</a:t>
            </a:r>
          </a:p>
          <a:p>
            <a:endParaRPr lang="en-US" i="1" dirty="0"/>
          </a:p>
          <a:p>
            <a:r>
              <a:rPr lang="en-US" i="1" dirty="0"/>
              <a:t>The lack of the geographical function made it hard work for me but the details in the bullet points were clear and helpful</a:t>
            </a:r>
          </a:p>
          <a:p>
            <a:endParaRPr lang="en-US" i="1" dirty="0"/>
          </a:p>
          <a:p>
            <a:r>
              <a:rPr lang="en-US" i="1" dirty="0"/>
              <a:t>I looked for assistance re finding a grant, and was very impressed with the clarity, succinctness and objectivity of the questions and guidelines</a:t>
            </a:r>
          </a:p>
          <a:p>
            <a:endParaRPr lang="en-US" i="1" dirty="0"/>
          </a:p>
          <a:p>
            <a:r>
              <a:rPr lang="en-US" i="1" dirty="0"/>
              <a:t>I was happy with the description although feel it could have been beneficial to categorize into beginners or intermediary</a:t>
            </a:r>
          </a:p>
          <a:p>
            <a:endParaRPr lang="en-US" i="1" dirty="0"/>
          </a:p>
          <a:p>
            <a:r>
              <a:rPr lang="en-US" i="1" dirty="0"/>
              <a:t>I think there were a lot of courses that would be interesting for me. There were lots of options regarding selling online and building a business. I was impressed with the website. I could have looked at it for quite a while.</a:t>
            </a:r>
          </a:p>
          <a:p>
            <a:endParaRPr lang="en-US" i="1" dirty="0"/>
          </a:p>
          <a:p>
            <a:r>
              <a:rPr lang="en-US" i="1" dirty="0"/>
              <a:t>I liked that you can search a genre of events and select your dates and distance. Also, that they’re free</a:t>
            </a:r>
          </a:p>
          <a:p>
            <a:r>
              <a:rPr lang="en-US" i="1" dirty="0">
                <a:solidFill>
                  <a:srgbClr val="FF0000"/>
                </a:solidFill>
              </a:rPr>
              <a:t>The results were generally good but seemed to stick at 595 events no matter what search term I added to the filters - which is quite a lot to work through. 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Giving contact details to get contacted back may seem a bit of a "black hole" where if you receive lots of enquiries, I may never end up getting a call back, so I would research the calls myself after knowing about them.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3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876"/>
            <a:ext cx="8915400" cy="5170486"/>
          </a:xfrm>
        </p:spPr>
        <p:txBody>
          <a:bodyPr/>
          <a:lstStyle/>
          <a:p>
            <a:pPr algn="ctr">
              <a:spcAft>
                <a:spcPts val="300"/>
              </a:spcAft>
            </a:pPr>
            <a:r>
              <a:rPr lang="en-GB" sz="23900" dirty="0">
                <a:latin typeface="Avenir Light" panose="020B0402020203020204" pitchFamily="34" charset="77"/>
                <a:ea typeface="Apple Color Emoji" pitchFamily="2" charset="0"/>
                <a:cs typeface="Apple Chancery" panose="03020702040506060504" pitchFamily="66" charset="-79"/>
              </a:rPr>
              <a:t>fin</a:t>
            </a:r>
            <a:endParaRPr lang="en-GB" sz="2000" dirty="0">
              <a:latin typeface="Avenir Light" panose="020B0402020203020204" pitchFamily="34" charset="77"/>
              <a:ea typeface="Apple Color Emoji" pitchFamily="2" charset="0"/>
              <a:cs typeface="Apple Chancery" panose="03020702040506060504" pitchFamily="66" charset="-79"/>
            </a:endParaRPr>
          </a:p>
          <a:p>
            <a:pPr>
              <a:spcAft>
                <a:spcPts val="300"/>
              </a:spcAft>
            </a:pPr>
            <a:endParaRPr lang="en-GB" sz="2000" dirty="0">
              <a:latin typeface="+mj-ea"/>
              <a:ea typeface="+mj-ea"/>
              <a:cs typeface="Al Bayan Plain" pitchFamily="2" charset="-78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+mj-ea"/>
              <a:ea typeface="+mj-ea"/>
              <a:cs typeface="Al Bayan Plain" pitchFamily="2" charset="-78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+mj-ea"/>
              <a:ea typeface="+mj-ea"/>
              <a:cs typeface="Al Bayan Plain" pitchFamily="2" charset="-78"/>
            </a:endParaRPr>
          </a:p>
          <a:p>
            <a:pPr marL="0" indent="0">
              <a:buNone/>
            </a:pPr>
            <a:r>
              <a:rPr lang="en-GB" sz="2000" dirty="0">
                <a:latin typeface="+mj-ea"/>
                <a:ea typeface="+mj-ea"/>
                <a:cs typeface="Al Bayan Plain" pitchFamily="2" charset="-78"/>
              </a:rPr>
              <a:t> </a:t>
            </a:r>
            <a:endParaRPr lang="en-GB" sz="1800" dirty="0">
              <a:latin typeface="+mj-ea"/>
              <a:ea typeface="+mj-ea"/>
              <a:cs typeface="Al Bayan Plain" pitchFamily="2" charset="-78"/>
            </a:endParaRPr>
          </a:p>
          <a:p>
            <a:endParaRPr lang="en-GB" dirty="0">
              <a:latin typeface="+mj-ea"/>
              <a:ea typeface="+mj-ea"/>
              <a:cs typeface="Al Bayan Plain" pitchFamily="2" charset="-78"/>
            </a:endParaRPr>
          </a:p>
          <a:p>
            <a:endParaRPr lang="en-GB" dirty="0">
              <a:latin typeface="+mj-ea"/>
              <a:ea typeface="+mj-ea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2050425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db2c8f2-fe83-4eb7-aef3-51a35d5deb60"/>
    <ds:schemaRef ds:uri="5c0236c5-800f-4186-8dff-7b2f080b9de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2B002E-73B8-4EE9-9072-F6C6F59DF1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38191</TotalTime>
  <Words>436</Words>
  <Application>Microsoft Office PowerPoint</Application>
  <PresentationFormat>A4 Paper (210x297 mm)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Avenir Light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Event Categories Testing</vt:lpstr>
      <vt:lpstr>Insights</vt:lpstr>
      <vt:lpstr>Insights</vt:lpstr>
      <vt:lpstr>Quotes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Martin Kerr</dc:creator>
  <cp:keywords/>
  <dc:description/>
  <cp:lastModifiedBy>Martin Kerr</cp:lastModifiedBy>
  <cp:revision>2248</cp:revision>
  <dcterms:created xsi:type="dcterms:W3CDTF">2013-05-29T15:18:42Z</dcterms:created>
  <dcterms:modified xsi:type="dcterms:W3CDTF">2019-10-31T18:40:05Z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