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Layouts/slideLayout7.xml" ContentType="application/vnd.openxmlformats-officedocument.presentationml.slideLayout+xml"/>
  <Override PartName="/ppt/theme/theme3.xml" ContentType="application/vnd.openxmlformats-officedocument.theme+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2" r:id="rId4"/>
    <p:sldMasterId id="2147483710" r:id="rId5"/>
    <p:sldMasterId id="2147483728" r:id="rId6"/>
    <p:sldMasterId id="2147483720" r:id="rId7"/>
  </p:sldMasterIdLst>
  <p:notesMasterIdLst>
    <p:notesMasterId r:id="rId20"/>
  </p:notesMasterIdLst>
  <p:sldIdLst>
    <p:sldId id="454" r:id="rId8"/>
    <p:sldId id="510" r:id="rId9"/>
    <p:sldId id="540" r:id="rId10"/>
    <p:sldId id="530" r:id="rId11"/>
    <p:sldId id="552" r:id="rId12"/>
    <p:sldId id="563" r:id="rId13"/>
    <p:sldId id="554" r:id="rId14"/>
    <p:sldId id="556" r:id="rId15"/>
    <p:sldId id="557" r:id="rId16"/>
    <p:sldId id="562" r:id="rId17"/>
    <p:sldId id="558" r:id="rId18"/>
    <p:sldId id="561" r:id="rId19"/>
  </p:sldIdLst>
  <p:sldSz cx="9906000" cy="6858000" type="A4"/>
  <p:notesSz cx="6797675" cy="9926638"/>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890" userDrawn="1">
          <p15:clr>
            <a:srgbClr val="A4A3A4"/>
          </p15:clr>
        </p15:guide>
        <p15:guide id="2" pos="3120">
          <p15:clr>
            <a:srgbClr val="A4A3A4"/>
          </p15:clr>
        </p15:guide>
        <p15:guide id="4" pos="3347" userDrawn="1">
          <p15:clr>
            <a:srgbClr val="A4A3A4"/>
          </p15:clr>
        </p15:guide>
        <p15:guide id="5" pos="2893"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65811"/>
    <a:srgbClr val="2CB431"/>
    <a:srgbClr val="36434D"/>
    <a:srgbClr val="2CB4D2"/>
    <a:srgbClr val="D0BB7E"/>
    <a:srgbClr val="00427F"/>
    <a:srgbClr val="610E6C"/>
    <a:srgbClr val="5EBEB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326F06C-97B6-4017-9FFE-01E8F6EB828C}" v="49" dt="2020-02-13T10:54:43.55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048" autoAdjust="0"/>
    <p:restoredTop sz="95504" autoAdjust="0"/>
  </p:normalViewPr>
  <p:slideViewPr>
    <p:cSldViewPr>
      <p:cViewPr varScale="1">
        <p:scale>
          <a:sx n="63" d="100"/>
          <a:sy n="63" d="100"/>
        </p:scale>
        <p:origin x="908" y="32"/>
      </p:cViewPr>
      <p:guideLst>
        <p:guide orient="horz" pos="890"/>
        <p:guide pos="3120"/>
        <p:guide pos="3347"/>
        <p:guide pos="2893"/>
      </p:guideLst>
    </p:cSldViewPr>
  </p:slideViewPr>
  <p:outlineViewPr>
    <p:cViewPr>
      <p:scale>
        <a:sx n="33" d="100"/>
        <a:sy n="33" d="100"/>
      </p:scale>
      <p:origin x="0" y="0"/>
    </p:cViewPr>
  </p:outlineViewPr>
  <p:notesTextViewPr>
    <p:cViewPr>
      <p:scale>
        <a:sx n="185" d="100"/>
        <a:sy n="185" d="100"/>
      </p:scale>
      <p:origin x="0" y="0"/>
    </p:cViewPr>
  </p:notesTextViewPr>
  <p:sorterViewPr>
    <p:cViewPr>
      <p:scale>
        <a:sx n="100" d="100"/>
        <a:sy n="100" d="100"/>
      </p:scale>
      <p:origin x="0" y="1200"/>
    </p:cViewPr>
  </p:sorterViewPr>
  <p:notesViewPr>
    <p:cSldViewPr>
      <p:cViewPr varScale="1">
        <p:scale>
          <a:sx n="77" d="100"/>
          <a:sy n="77" d="100"/>
        </p:scale>
        <p:origin x="3488" y="1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slide" Target="slides/slide10.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theme" Target="theme/theme1.xml"/><Relationship Id="rId10" Type="http://schemas.openxmlformats.org/officeDocument/2006/relationships/slide" Target="slides/slide3.xml"/><Relationship Id="rId19" Type="http://schemas.openxmlformats.org/officeDocument/2006/relationships/slide" Target="slides/slide12.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ubhav Mittal" userId="0cec1447-ad5f-47c4-bef3-8ff0c5c26bca" providerId="ADAL" clId="{2326F06C-97B6-4017-9FFE-01E8F6EB828C}"/>
    <pc:docChg chg="modSld">
      <pc:chgData name="Anubhav Mittal" userId="0cec1447-ad5f-47c4-bef3-8ff0c5c26bca" providerId="ADAL" clId="{2326F06C-97B6-4017-9FFE-01E8F6EB828C}" dt="2020-02-13T12:15:33.598" v="0" actId="20577"/>
      <pc:docMkLst>
        <pc:docMk/>
      </pc:docMkLst>
      <pc:sldChg chg="modSp">
        <pc:chgData name="Anubhav Mittal" userId="0cec1447-ad5f-47c4-bef3-8ff0c5c26bca" providerId="ADAL" clId="{2326F06C-97B6-4017-9FFE-01E8F6EB828C}" dt="2020-02-13T12:15:33.598" v="0" actId="20577"/>
        <pc:sldMkLst>
          <pc:docMk/>
          <pc:sldMk cId="2905054109" sldId="558"/>
        </pc:sldMkLst>
        <pc:spChg chg="mod">
          <ac:chgData name="Anubhav Mittal" userId="0cec1447-ad5f-47c4-bef3-8ff0c5c26bca" providerId="ADAL" clId="{2326F06C-97B6-4017-9FFE-01E8F6EB828C}" dt="2020-02-13T12:15:33.598" v="0" actId="20577"/>
          <ac:spMkLst>
            <pc:docMk/>
            <pc:sldMk cId="2905054109" sldId="558"/>
            <ac:spMk id="6" creationId="{9048AE22-045D-5D48-B6B1-7A6473B1CF37}"/>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6888"/>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GB"/>
          </a:p>
        </p:txBody>
      </p:sp>
      <p:sp>
        <p:nvSpPr>
          <p:cNvPr id="3" name="Date Placeholder 2"/>
          <p:cNvSpPr>
            <a:spLocks noGrp="1"/>
          </p:cNvSpPr>
          <p:nvPr>
            <p:ph type="dt" idx="1"/>
          </p:nvPr>
        </p:nvSpPr>
        <p:spPr>
          <a:xfrm>
            <a:off x="3849688" y="0"/>
            <a:ext cx="2946400" cy="496888"/>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4FD778BC-D3A7-4949-A09A-9357A970C10F}" type="datetimeFigureOut">
              <a:rPr lang="en-GB"/>
              <a:pPr>
                <a:defRPr/>
              </a:pPr>
              <a:t>13/02/2020</a:t>
            </a:fld>
            <a:endParaRPr lang="en-GB"/>
          </a:p>
        </p:txBody>
      </p:sp>
      <p:sp>
        <p:nvSpPr>
          <p:cNvPr id="4" name="Slide Image Placeholder 3"/>
          <p:cNvSpPr>
            <a:spLocks noGrp="1" noRot="1" noChangeAspect="1"/>
          </p:cNvSpPr>
          <p:nvPr>
            <p:ph type="sldImg" idx="2"/>
          </p:nvPr>
        </p:nvSpPr>
        <p:spPr>
          <a:xfrm>
            <a:off x="711200" y="744538"/>
            <a:ext cx="5375275" cy="3722687"/>
          </a:xfrm>
          <a:prstGeom prst="rect">
            <a:avLst/>
          </a:prstGeom>
          <a:noFill/>
          <a:ln w="12700">
            <a:solidFill>
              <a:prstClr val="black"/>
            </a:solidFill>
          </a:ln>
        </p:spPr>
        <p:txBody>
          <a:bodyPr vert="horz" lIns="91440" tIns="45720" rIns="91440" bIns="45720" rtlCol="0" anchor="ctr"/>
          <a:lstStyle/>
          <a:p>
            <a:pPr lvl="0"/>
            <a:endParaRPr lang="en-GB" noProof="0"/>
          </a:p>
        </p:txBody>
      </p:sp>
      <p:sp>
        <p:nvSpPr>
          <p:cNvPr id="5" name="Notes Placeholder 4"/>
          <p:cNvSpPr>
            <a:spLocks noGrp="1"/>
          </p:cNvSpPr>
          <p:nvPr>
            <p:ph type="body" sz="quarter" idx="3"/>
          </p:nvPr>
        </p:nvSpPr>
        <p:spPr>
          <a:xfrm>
            <a:off x="679450" y="4714875"/>
            <a:ext cx="5438775" cy="4467225"/>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6" name="Footer Placeholder 5"/>
          <p:cNvSpPr>
            <a:spLocks noGrp="1"/>
          </p:cNvSpPr>
          <p:nvPr>
            <p:ph type="ftr" sz="quarter" idx="4"/>
          </p:nvPr>
        </p:nvSpPr>
        <p:spPr>
          <a:xfrm>
            <a:off x="0" y="9428163"/>
            <a:ext cx="2946400" cy="496887"/>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GB"/>
          </a:p>
        </p:txBody>
      </p:sp>
      <p:sp>
        <p:nvSpPr>
          <p:cNvPr id="7" name="Slide Number Placeholder 6"/>
          <p:cNvSpPr>
            <a:spLocks noGrp="1"/>
          </p:cNvSpPr>
          <p:nvPr>
            <p:ph type="sldNum" sz="quarter" idx="5"/>
          </p:nvPr>
        </p:nvSpPr>
        <p:spPr>
          <a:xfrm>
            <a:off x="3849688" y="9428163"/>
            <a:ext cx="2946400" cy="496887"/>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CA998410-66B9-46FC-8898-E1B0EAEDC3E6}" type="slidenum">
              <a:rPr lang="en-GB"/>
              <a:pPr>
                <a:defRPr/>
              </a:pPr>
              <a:t>‹#›</a:t>
            </a:fld>
            <a:endParaRPr lang="en-GB"/>
          </a:p>
        </p:txBody>
      </p:sp>
    </p:spTree>
    <p:extLst>
      <p:ext uri="{BB962C8B-B14F-4D97-AF65-F5344CB8AC3E}">
        <p14:creationId xmlns:p14="http://schemas.microsoft.com/office/powerpoint/2010/main" val="394871454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a:defRPr/>
            </a:pPr>
            <a:fld id="{CA998410-66B9-46FC-8898-E1B0EAEDC3E6}" type="slidenum">
              <a:rPr lang="en-GB" smtClean="0"/>
              <a:pPr>
                <a:defRPr/>
              </a:pPr>
              <a:t>2</a:t>
            </a:fld>
            <a:endParaRPr lang="en-GB"/>
          </a:p>
        </p:txBody>
      </p:sp>
    </p:spTree>
    <p:extLst>
      <p:ext uri="{BB962C8B-B14F-4D97-AF65-F5344CB8AC3E}">
        <p14:creationId xmlns:p14="http://schemas.microsoft.com/office/powerpoint/2010/main" val="2247894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CA998410-66B9-46FC-8898-E1B0EAEDC3E6}" type="slidenum">
              <a:rPr lang="en-GB" smtClean="0"/>
              <a:pPr>
                <a:defRPr/>
              </a:pPr>
              <a:t>11</a:t>
            </a:fld>
            <a:endParaRPr lang="en-GB" dirty="0"/>
          </a:p>
        </p:txBody>
      </p:sp>
    </p:spTree>
    <p:extLst>
      <p:ext uri="{BB962C8B-B14F-4D97-AF65-F5344CB8AC3E}">
        <p14:creationId xmlns:p14="http://schemas.microsoft.com/office/powerpoint/2010/main" val="34885734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CA998410-66B9-46FC-8898-E1B0EAEDC3E6}" type="slidenum">
              <a:rPr lang="en-GB" smtClean="0"/>
              <a:pPr>
                <a:defRPr/>
              </a:pPr>
              <a:t>12</a:t>
            </a:fld>
            <a:endParaRPr lang="en-GB" dirty="0"/>
          </a:p>
        </p:txBody>
      </p:sp>
    </p:spTree>
    <p:extLst>
      <p:ext uri="{BB962C8B-B14F-4D97-AF65-F5344CB8AC3E}">
        <p14:creationId xmlns:p14="http://schemas.microsoft.com/office/powerpoint/2010/main" val="14751042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a:defRPr/>
            </a:pPr>
            <a:fld id="{CA998410-66B9-46FC-8898-E1B0EAEDC3E6}" type="slidenum">
              <a:rPr lang="en-GB" smtClean="0"/>
              <a:pPr>
                <a:defRPr/>
              </a:pPr>
              <a:t>3</a:t>
            </a:fld>
            <a:endParaRPr lang="en-GB"/>
          </a:p>
        </p:txBody>
      </p:sp>
    </p:spTree>
    <p:extLst>
      <p:ext uri="{BB962C8B-B14F-4D97-AF65-F5344CB8AC3E}">
        <p14:creationId xmlns:p14="http://schemas.microsoft.com/office/powerpoint/2010/main" val="40504387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a:defRPr/>
            </a:pPr>
            <a:fld id="{CA998410-66B9-46FC-8898-E1B0EAEDC3E6}" type="slidenum">
              <a:rPr lang="en-GB" smtClean="0"/>
              <a:pPr>
                <a:defRPr/>
              </a:pPr>
              <a:t>4</a:t>
            </a:fld>
            <a:endParaRPr lang="en-GB"/>
          </a:p>
        </p:txBody>
      </p:sp>
    </p:spTree>
    <p:extLst>
      <p:ext uri="{BB962C8B-B14F-4D97-AF65-F5344CB8AC3E}">
        <p14:creationId xmlns:p14="http://schemas.microsoft.com/office/powerpoint/2010/main" val="179319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a:defRPr/>
            </a:pPr>
            <a:fld id="{CA998410-66B9-46FC-8898-E1B0EAEDC3E6}" type="slidenum">
              <a:rPr lang="en-GB" smtClean="0"/>
              <a:pPr>
                <a:defRPr/>
              </a:pPr>
              <a:t>5</a:t>
            </a:fld>
            <a:endParaRPr lang="en-GB"/>
          </a:p>
        </p:txBody>
      </p:sp>
    </p:spTree>
    <p:extLst>
      <p:ext uri="{BB962C8B-B14F-4D97-AF65-F5344CB8AC3E}">
        <p14:creationId xmlns:p14="http://schemas.microsoft.com/office/powerpoint/2010/main" val="29796376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a:defRPr/>
            </a:pPr>
            <a:fld id="{CA998410-66B9-46FC-8898-E1B0EAEDC3E6}" type="slidenum">
              <a:rPr lang="en-GB" smtClean="0"/>
              <a:pPr>
                <a:defRPr/>
              </a:pPr>
              <a:t>6</a:t>
            </a:fld>
            <a:endParaRPr lang="en-GB"/>
          </a:p>
        </p:txBody>
      </p:sp>
    </p:spTree>
    <p:extLst>
      <p:ext uri="{BB962C8B-B14F-4D97-AF65-F5344CB8AC3E}">
        <p14:creationId xmlns:p14="http://schemas.microsoft.com/office/powerpoint/2010/main" val="18146928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a:defRPr/>
            </a:pPr>
            <a:fld id="{CA998410-66B9-46FC-8898-E1B0EAEDC3E6}" type="slidenum">
              <a:rPr lang="en-GB" smtClean="0"/>
              <a:pPr>
                <a:defRPr/>
              </a:pPr>
              <a:t>7</a:t>
            </a:fld>
            <a:endParaRPr lang="en-GB"/>
          </a:p>
        </p:txBody>
      </p:sp>
    </p:spTree>
    <p:extLst>
      <p:ext uri="{BB962C8B-B14F-4D97-AF65-F5344CB8AC3E}">
        <p14:creationId xmlns:p14="http://schemas.microsoft.com/office/powerpoint/2010/main" val="11497992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a:defRPr/>
            </a:pPr>
            <a:fld id="{CA998410-66B9-46FC-8898-E1B0EAEDC3E6}" type="slidenum">
              <a:rPr lang="en-GB" smtClean="0"/>
              <a:pPr>
                <a:defRPr/>
              </a:pPr>
              <a:t>8</a:t>
            </a:fld>
            <a:endParaRPr lang="en-GB"/>
          </a:p>
        </p:txBody>
      </p:sp>
    </p:spTree>
    <p:extLst>
      <p:ext uri="{BB962C8B-B14F-4D97-AF65-F5344CB8AC3E}">
        <p14:creationId xmlns:p14="http://schemas.microsoft.com/office/powerpoint/2010/main" val="30060130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a:defRPr/>
            </a:pPr>
            <a:fld id="{CA998410-66B9-46FC-8898-E1B0EAEDC3E6}" type="slidenum">
              <a:rPr lang="en-GB" smtClean="0"/>
              <a:pPr>
                <a:defRPr/>
              </a:pPr>
              <a:t>9</a:t>
            </a:fld>
            <a:endParaRPr lang="en-GB"/>
          </a:p>
        </p:txBody>
      </p:sp>
    </p:spTree>
    <p:extLst>
      <p:ext uri="{BB962C8B-B14F-4D97-AF65-F5344CB8AC3E}">
        <p14:creationId xmlns:p14="http://schemas.microsoft.com/office/powerpoint/2010/main" val="21475257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a:defRPr/>
            </a:pPr>
            <a:fld id="{CA998410-66B9-46FC-8898-E1B0EAEDC3E6}" type="slidenum">
              <a:rPr lang="en-GB" smtClean="0"/>
              <a:pPr>
                <a:defRPr/>
              </a:pPr>
              <a:t>10</a:t>
            </a:fld>
            <a:endParaRPr lang="en-GB"/>
          </a:p>
        </p:txBody>
      </p:sp>
    </p:spTree>
    <p:extLst>
      <p:ext uri="{BB962C8B-B14F-4D97-AF65-F5344CB8AC3E}">
        <p14:creationId xmlns:p14="http://schemas.microsoft.com/office/powerpoint/2010/main" val="32959256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a:prstGeom prst="rect">
            <a:avLst/>
          </a:prstGeom>
        </p:spPr>
        <p:txBody>
          <a:bodyPr/>
          <a:lstStyle/>
          <a:p>
            <a:r>
              <a:rPr lang="en-US" dirty="0"/>
              <a:t>Click to edit Master title style</a:t>
            </a:r>
            <a:endParaRPr lang="en-GB" dirty="0"/>
          </a:p>
        </p:txBody>
      </p:sp>
      <p:sp>
        <p:nvSpPr>
          <p:cNvPr id="3" name="Content Placeholder 2"/>
          <p:cNvSpPr>
            <a:spLocks noGrp="1"/>
          </p:cNvSpPr>
          <p:nvPr>
            <p:ph idx="1" hasCustomPrompt="1"/>
          </p:nvPr>
        </p:nvSpPr>
        <p:spPr>
          <a:xfrm>
            <a:off x="495300" y="1600200"/>
            <a:ext cx="8915400" cy="4525963"/>
          </a:xfrm>
          <a:prstGeom prst="rect">
            <a:avLst/>
          </a:prstGeom>
        </p:spPr>
        <p:txBody>
          <a:bodyPr/>
          <a:lstStyle>
            <a:lvl1pPr marL="0" indent="0">
              <a:buFont typeface="Arial" panose="020B0604020202020204" pitchFamily="34" charse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Tree>
  </p:cSld>
  <p:clrMapOvr>
    <a:masterClrMapping/>
  </p:clrMapOvr>
  <p:extLst>
    <p:ext uri="{DCECCB84-F9BA-43D5-87BE-67443E8EF086}">
      <p15:sldGuideLst xmlns:p15="http://schemas.microsoft.com/office/powerpoint/2012/main">
        <p15:guide id="1" orient="horz" pos="890" userDrawn="1">
          <p15:clr>
            <a:srgbClr val="FBAE40"/>
          </p15:clr>
        </p15:guide>
        <p15:guide id="2" pos="312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a:prstGeom prst="rect">
            <a:avLst/>
          </a:prstGeom>
        </p:spPr>
        <p:txBody>
          <a:bodyPr/>
          <a:lstStyle/>
          <a:p>
            <a:r>
              <a:rPr lang="en-US"/>
              <a:t>Click to edit Master title style</a:t>
            </a:r>
            <a:endParaRPr lang="en-GB"/>
          </a:p>
        </p:txBody>
      </p:sp>
      <p:sp>
        <p:nvSpPr>
          <p:cNvPr id="3" name="Content Placeholder 2"/>
          <p:cNvSpPr>
            <a:spLocks noGrp="1"/>
          </p:cNvSpPr>
          <p:nvPr>
            <p:ph sz="half" idx="1"/>
          </p:nvPr>
        </p:nvSpPr>
        <p:spPr>
          <a:xfrm>
            <a:off x="495300" y="1600200"/>
            <a:ext cx="43815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5029200" y="1600200"/>
            <a:ext cx="43815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C46112A-4B7F-7A47-97DF-61781BDD4651}"/>
              </a:ext>
            </a:extLst>
          </p:cNvPr>
          <p:cNvSpPr>
            <a:spLocks noGrp="1"/>
          </p:cNvSpPr>
          <p:nvPr>
            <p:ph type="ftr" sz="quarter" idx="10"/>
          </p:nvPr>
        </p:nvSpPr>
        <p:spPr/>
        <p:txBody>
          <a:bodyPr/>
          <a:lstStyle/>
          <a:p>
            <a:endParaRPr lang="en-US"/>
          </a:p>
        </p:txBody>
      </p:sp>
    </p:spTree>
    <p:extLst>
      <p:ext uri="{BB962C8B-B14F-4D97-AF65-F5344CB8AC3E}">
        <p14:creationId xmlns:p14="http://schemas.microsoft.com/office/powerpoint/2010/main" val="18564258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3050"/>
            <a:ext cx="3259138" cy="1162050"/>
          </a:xfrm>
          <a:prstGeom prst="rect">
            <a:avLst/>
          </a:prstGeom>
        </p:spPr>
        <p:txBody>
          <a:bodyPr anchor="b"/>
          <a:lstStyle>
            <a:lvl1pPr algn="l">
              <a:defRPr sz="2000" b="1"/>
            </a:lvl1pPr>
          </a:lstStyle>
          <a:p>
            <a:r>
              <a:rPr lang="en-US" dirty="0"/>
              <a:t>Click to edit Master title style</a:t>
            </a:r>
            <a:endParaRPr lang="en-GB" dirty="0"/>
          </a:p>
        </p:txBody>
      </p:sp>
      <p:sp>
        <p:nvSpPr>
          <p:cNvPr id="3" name="Content Placeholder 2"/>
          <p:cNvSpPr>
            <a:spLocks noGrp="1"/>
          </p:cNvSpPr>
          <p:nvPr>
            <p:ph idx="1"/>
          </p:nvPr>
        </p:nvSpPr>
        <p:spPr>
          <a:xfrm>
            <a:off x="3873500" y="273050"/>
            <a:ext cx="553720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95300" y="1435100"/>
            <a:ext cx="3259138"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128464" y="980728"/>
            <a:ext cx="9649072" cy="5256584"/>
          </a:xfrm>
          <a:prstGeom prst="rect">
            <a:avLst/>
          </a:prstGeom>
        </p:spPr>
        <p:txBody>
          <a:bodyPr/>
          <a:lstStyle>
            <a:lvl1pPr marL="0" indent="0">
              <a:buNone/>
              <a:defRPr sz="1600" baseline="0">
                <a:latin typeface="Arial" pitchFamily="34" charset="0"/>
                <a:cs typeface="Arial" pitchFamily="34" charset="0"/>
              </a:defRPr>
            </a:lvl1pPr>
          </a:lstStyle>
          <a:p>
            <a:pPr lvl="0"/>
            <a:r>
              <a:rPr lang="en-GB"/>
              <a:t>Click to edit Master text styles</a:t>
            </a:r>
          </a:p>
        </p:txBody>
      </p:sp>
      <p:sp>
        <p:nvSpPr>
          <p:cNvPr id="11" name="Text Placeholder 10"/>
          <p:cNvSpPr>
            <a:spLocks noGrp="1"/>
          </p:cNvSpPr>
          <p:nvPr>
            <p:ph type="body" sz="quarter" idx="11"/>
          </p:nvPr>
        </p:nvSpPr>
        <p:spPr>
          <a:xfrm>
            <a:off x="992560" y="260648"/>
            <a:ext cx="7920880" cy="576064"/>
          </a:xfrm>
          <a:prstGeom prst="rect">
            <a:avLst/>
          </a:prstGeom>
          <a:noFill/>
        </p:spPr>
        <p:txBody>
          <a:bodyPr/>
          <a:lstStyle>
            <a:lvl1pPr marL="0" indent="0" algn="ctr">
              <a:buNone/>
              <a:defRPr sz="2400" b="1">
                <a:solidFill>
                  <a:schemeClr val="bg1"/>
                </a:solidFill>
                <a:latin typeface="Arial" pitchFamily="34" charset="0"/>
                <a:cs typeface="Arial" pitchFamily="34" charset="0"/>
              </a:defRPr>
            </a:lvl1pPr>
          </a:lstStyle>
          <a:p>
            <a:pPr lvl="0"/>
            <a:r>
              <a:rPr lang="en-GB"/>
              <a:t>Click to edit Master text styles</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128464" y="980728"/>
            <a:ext cx="9649072" cy="5256584"/>
          </a:xfrm>
          <a:prstGeom prst="rect">
            <a:avLst/>
          </a:prstGeom>
        </p:spPr>
        <p:txBody>
          <a:bodyPr/>
          <a:lstStyle>
            <a:lvl1pPr marL="0" indent="0">
              <a:buNone/>
              <a:defRPr sz="1600" baseline="0">
                <a:latin typeface="Arial" pitchFamily="34" charset="0"/>
                <a:cs typeface="Arial" pitchFamily="34" charset="0"/>
              </a:defRPr>
            </a:lvl1pPr>
          </a:lstStyle>
          <a:p>
            <a:pPr lvl="0"/>
            <a:r>
              <a:rPr lang="en-GB"/>
              <a:t>Click to edit Master text styles</a:t>
            </a:r>
          </a:p>
        </p:txBody>
      </p:sp>
      <p:sp>
        <p:nvSpPr>
          <p:cNvPr id="11" name="Text Placeholder 10"/>
          <p:cNvSpPr>
            <a:spLocks noGrp="1"/>
          </p:cNvSpPr>
          <p:nvPr>
            <p:ph type="body" sz="quarter" idx="11"/>
          </p:nvPr>
        </p:nvSpPr>
        <p:spPr>
          <a:xfrm>
            <a:off x="992560" y="260648"/>
            <a:ext cx="7920880" cy="576064"/>
          </a:xfrm>
          <a:prstGeom prst="rect">
            <a:avLst/>
          </a:prstGeom>
          <a:noFill/>
        </p:spPr>
        <p:txBody>
          <a:bodyPr/>
          <a:lstStyle>
            <a:lvl1pPr marL="0" indent="0" algn="ctr">
              <a:buNone/>
              <a:defRPr sz="2400" b="1">
                <a:solidFill>
                  <a:schemeClr val="bg1"/>
                </a:solidFill>
                <a:latin typeface="Arial" pitchFamily="34" charset="0"/>
                <a:cs typeface="Arial" pitchFamily="34" charset="0"/>
              </a:defRPr>
            </a:lvl1pPr>
          </a:lstStyle>
          <a:p>
            <a:pPr lvl="0"/>
            <a:r>
              <a:rPr lang="en-GB"/>
              <a:t>Click to edit Master text styles</a:t>
            </a:r>
          </a:p>
        </p:txBody>
      </p:sp>
    </p:spTree>
    <p:extLst>
      <p:ext uri="{BB962C8B-B14F-4D97-AF65-F5344CB8AC3E}">
        <p14:creationId xmlns:p14="http://schemas.microsoft.com/office/powerpoint/2010/main" val="16828235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ustomer Research 2017 - Task Skide 2">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02272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1_Customer Research 2017 - Task Slide Screenshot Only">
    <p:spTree>
      <p:nvGrpSpPr>
        <p:cNvPr id="1" name=""/>
        <p:cNvGrpSpPr/>
        <p:nvPr/>
      </p:nvGrpSpPr>
      <p:grpSpPr>
        <a:xfrm>
          <a:off x="0" y="0"/>
          <a:ext cx="0" cy="0"/>
          <a:chOff x="0" y="0"/>
          <a:chExt cx="0" cy="0"/>
        </a:xfrm>
      </p:grpSpPr>
      <p:sp>
        <p:nvSpPr>
          <p:cNvPr id="2" name="Title 1"/>
          <p:cNvSpPr>
            <a:spLocks noGrp="1"/>
          </p:cNvSpPr>
          <p:nvPr>
            <p:ph type="title"/>
          </p:nvPr>
        </p:nvSpPr>
        <p:spPr>
          <a:xfrm>
            <a:off x="128464" y="44624"/>
            <a:ext cx="9649072" cy="864096"/>
          </a:xfrm>
          <a:prstGeom prst="rect">
            <a:avLst/>
          </a:prstGeom>
        </p:spPr>
        <p:txBody>
          <a:bodyPr/>
          <a:lstStyle>
            <a:lvl1pPr>
              <a:defRPr baseline="0">
                <a:solidFill>
                  <a:schemeClr val="bg1">
                    <a:lumMod val="95000"/>
                  </a:schemeClr>
                </a:solidFill>
              </a:defRPr>
            </a:lvl1pPr>
          </a:lstStyle>
          <a:p>
            <a:r>
              <a:rPr lang="en-US" dirty="0"/>
              <a:t>Click to edit Master title style</a:t>
            </a:r>
          </a:p>
        </p:txBody>
      </p:sp>
      <p:sp>
        <p:nvSpPr>
          <p:cNvPr id="3" name="Content Placeholder 2"/>
          <p:cNvSpPr>
            <a:spLocks noGrp="1"/>
          </p:cNvSpPr>
          <p:nvPr>
            <p:ph idx="1"/>
          </p:nvPr>
        </p:nvSpPr>
        <p:spPr>
          <a:xfrm>
            <a:off x="128464" y="1052736"/>
            <a:ext cx="9649072" cy="5616624"/>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6489320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xml"/><Relationship Id="rId1" Type="http://schemas.openxmlformats.org/officeDocument/2006/relationships/slideLayout" Target="../slideLayouts/slideLayout6.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7.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9.xml"/><Relationship Id="rId1"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AFB38B4-86B5-FD4F-B8C3-A8CDDEEF88C2}"/>
              </a:ext>
            </a:extLst>
          </p:cNvPr>
          <p:cNvSpPr>
            <a:spLocks noGrp="1"/>
          </p:cNvSpPr>
          <p:nvPr>
            <p:ph type="ftr" sz="quarter" idx="3"/>
          </p:nvPr>
        </p:nvSpPr>
        <p:spPr>
          <a:xfrm>
            <a:off x="3281363" y="6356350"/>
            <a:ext cx="334327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Tree>
  </p:cSld>
  <p:clrMap bg1="lt1" tx1="dk1" bg2="lt2" tx2="dk2" accent1="accent1" accent2="accent2" accent3="accent3" accent4="accent4" accent5="accent5" accent6="accent6" hlink="hlink" folHlink="folHlink"/>
  <p:sldLayoutIdLst>
    <p:sldLayoutId id="2147483684" r:id="rId1"/>
    <p:sldLayoutId id="2147483686" r:id="rId2"/>
    <p:sldLayoutId id="2147483685" r:id="rId3"/>
    <p:sldLayoutId id="2147483730" r:id="rId4"/>
    <p:sldLayoutId id="2147483690" r:id="rId5"/>
  </p:sldLayoutIdLst>
  <p:txStyles>
    <p:titleStyle>
      <a:lvl1pPr algn="ctr" rtl="0" eaLnBrk="0" fontAlgn="base" hangingPunct="0">
        <a:spcBef>
          <a:spcPct val="0"/>
        </a:spcBef>
        <a:spcAft>
          <a:spcPct val="0"/>
        </a:spcAft>
        <a:defRPr sz="2400">
          <a:solidFill>
            <a:schemeClr val="bg1"/>
          </a:solidFill>
          <a:latin typeface="+mj-lt"/>
          <a:ea typeface="+mj-ea"/>
          <a:cs typeface="+mj-cs"/>
        </a:defRPr>
      </a:lvl1pPr>
      <a:lvl2pPr algn="ctr" rtl="0" eaLnBrk="0" fontAlgn="base" hangingPunct="0">
        <a:spcBef>
          <a:spcPct val="0"/>
        </a:spcBef>
        <a:spcAft>
          <a:spcPct val="0"/>
        </a:spcAft>
        <a:defRPr sz="2400">
          <a:solidFill>
            <a:schemeClr val="bg1"/>
          </a:solidFill>
          <a:latin typeface="Arial" pitchFamily="34" charset="0"/>
          <a:ea typeface="MS PGothic" pitchFamily="34" charset="-128"/>
          <a:cs typeface="Arial" pitchFamily="34" charset="0"/>
        </a:defRPr>
      </a:lvl2pPr>
      <a:lvl3pPr algn="ctr" rtl="0" eaLnBrk="0" fontAlgn="base" hangingPunct="0">
        <a:spcBef>
          <a:spcPct val="0"/>
        </a:spcBef>
        <a:spcAft>
          <a:spcPct val="0"/>
        </a:spcAft>
        <a:defRPr sz="2400">
          <a:solidFill>
            <a:schemeClr val="bg1"/>
          </a:solidFill>
          <a:latin typeface="Arial" pitchFamily="34" charset="0"/>
          <a:ea typeface="MS PGothic" pitchFamily="34" charset="-128"/>
          <a:cs typeface="Arial" pitchFamily="34" charset="0"/>
        </a:defRPr>
      </a:lvl3pPr>
      <a:lvl4pPr algn="ctr" rtl="0" eaLnBrk="0" fontAlgn="base" hangingPunct="0">
        <a:spcBef>
          <a:spcPct val="0"/>
        </a:spcBef>
        <a:spcAft>
          <a:spcPct val="0"/>
        </a:spcAft>
        <a:defRPr sz="2400">
          <a:solidFill>
            <a:schemeClr val="bg1"/>
          </a:solidFill>
          <a:latin typeface="Arial" pitchFamily="34" charset="0"/>
          <a:ea typeface="MS PGothic" pitchFamily="34" charset="-128"/>
          <a:cs typeface="Arial" pitchFamily="34" charset="0"/>
        </a:defRPr>
      </a:lvl4pPr>
      <a:lvl5pPr algn="ctr" rtl="0" eaLnBrk="0" fontAlgn="base" hangingPunct="0">
        <a:spcBef>
          <a:spcPct val="0"/>
        </a:spcBef>
        <a:spcAft>
          <a:spcPct val="0"/>
        </a:spcAft>
        <a:defRPr sz="2400">
          <a:solidFill>
            <a:schemeClr val="bg1"/>
          </a:solidFill>
          <a:latin typeface="Arial" pitchFamily="34" charset="0"/>
          <a:ea typeface="MS PGothic" pitchFamily="34" charset="-128"/>
          <a:cs typeface="Arial" pitchFamily="34" charset="0"/>
        </a:defRPr>
      </a:lvl5pPr>
      <a:lvl6pPr marL="457200" algn="ctr" rtl="0" fontAlgn="base">
        <a:spcBef>
          <a:spcPct val="0"/>
        </a:spcBef>
        <a:spcAft>
          <a:spcPct val="0"/>
        </a:spcAft>
        <a:defRPr sz="2400">
          <a:solidFill>
            <a:schemeClr val="bg1"/>
          </a:solidFill>
          <a:latin typeface="Arial" pitchFamily="34" charset="0"/>
          <a:ea typeface="MS PGothic" pitchFamily="34" charset="-128"/>
          <a:cs typeface="Arial" pitchFamily="34" charset="0"/>
        </a:defRPr>
      </a:lvl6pPr>
      <a:lvl7pPr marL="914400" algn="ctr" rtl="0" fontAlgn="base">
        <a:spcBef>
          <a:spcPct val="0"/>
        </a:spcBef>
        <a:spcAft>
          <a:spcPct val="0"/>
        </a:spcAft>
        <a:defRPr sz="2400">
          <a:solidFill>
            <a:schemeClr val="bg1"/>
          </a:solidFill>
          <a:latin typeface="Arial" pitchFamily="34" charset="0"/>
          <a:ea typeface="MS PGothic" pitchFamily="34" charset="-128"/>
          <a:cs typeface="Arial" pitchFamily="34" charset="0"/>
        </a:defRPr>
      </a:lvl7pPr>
      <a:lvl8pPr marL="1371600" algn="ctr" rtl="0" fontAlgn="base">
        <a:spcBef>
          <a:spcPct val="0"/>
        </a:spcBef>
        <a:spcAft>
          <a:spcPct val="0"/>
        </a:spcAft>
        <a:defRPr sz="2400">
          <a:solidFill>
            <a:schemeClr val="bg1"/>
          </a:solidFill>
          <a:latin typeface="Arial" pitchFamily="34" charset="0"/>
          <a:ea typeface="MS PGothic" pitchFamily="34" charset="-128"/>
          <a:cs typeface="Arial" pitchFamily="34" charset="0"/>
        </a:defRPr>
      </a:lvl8pPr>
      <a:lvl9pPr marL="1828800" algn="ctr" rtl="0" fontAlgn="base">
        <a:spcBef>
          <a:spcPct val="0"/>
        </a:spcBef>
        <a:spcAft>
          <a:spcPct val="0"/>
        </a:spcAft>
        <a:defRPr sz="2400">
          <a:solidFill>
            <a:schemeClr val="bg1"/>
          </a:solidFill>
          <a:latin typeface="Arial" pitchFamily="34" charset="0"/>
          <a:ea typeface="MS PGothic" pitchFamily="34" charset="-128"/>
          <a:cs typeface="Arial" pitchFamily="34" charset="0"/>
        </a:defRPr>
      </a:lvl9pPr>
    </p:titleStyle>
    <p:bodyStyle>
      <a:lvl1pPr marL="342900" indent="-342900" algn="l" rtl="0" eaLnBrk="0" fontAlgn="base" hangingPunct="0">
        <a:spcBef>
          <a:spcPct val="20000"/>
        </a:spcBef>
        <a:spcAft>
          <a:spcPct val="0"/>
        </a:spcAft>
        <a:buFont typeface="Arial" charset="0"/>
        <a:buChar char="•"/>
        <a:defRPr sz="16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14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10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800">
          <a:solidFill>
            <a:schemeClr val="tx1"/>
          </a:solidFill>
          <a:latin typeface="+mn-lt"/>
          <a:ea typeface="+mn-ea"/>
          <a:cs typeface="+mn-cs"/>
        </a:defRPr>
      </a:lvl5pPr>
      <a:lvl6pPr marL="2514600" indent="-228600" algn="l" rtl="0" fontAlgn="base">
        <a:spcBef>
          <a:spcPct val="20000"/>
        </a:spcBef>
        <a:spcAft>
          <a:spcPct val="0"/>
        </a:spcAft>
        <a:buFont typeface="Arial" pitchFamily="34" charset="0"/>
        <a:buChar char="»"/>
        <a:defRPr sz="800">
          <a:solidFill>
            <a:schemeClr val="tx1"/>
          </a:solidFill>
          <a:latin typeface="+mn-lt"/>
          <a:ea typeface="+mn-ea"/>
          <a:cs typeface="+mn-cs"/>
        </a:defRPr>
      </a:lvl6pPr>
      <a:lvl7pPr marL="2971800" indent="-228600" algn="l" rtl="0" fontAlgn="base">
        <a:spcBef>
          <a:spcPct val="20000"/>
        </a:spcBef>
        <a:spcAft>
          <a:spcPct val="0"/>
        </a:spcAft>
        <a:buFont typeface="Arial" pitchFamily="34" charset="0"/>
        <a:buChar char="»"/>
        <a:defRPr sz="800">
          <a:solidFill>
            <a:schemeClr val="tx1"/>
          </a:solidFill>
          <a:latin typeface="+mn-lt"/>
          <a:ea typeface="+mn-ea"/>
          <a:cs typeface="+mn-cs"/>
        </a:defRPr>
      </a:lvl7pPr>
      <a:lvl8pPr marL="3429000" indent="-228600" algn="l" rtl="0" fontAlgn="base">
        <a:spcBef>
          <a:spcPct val="20000"/>
        </a:spcBef>
        <a:spcAft>
          <a:spcPct val="0"/>
        </a:spcAft>
        <a:buFont typeface="Arial" pitchFamily="34" charset="0"/>
        <a:buChar char="»"/>
        <a:defRPr sz="800">
          <a:solidFill>
            <a:schemeClr val="tx1"/>
          </a:solidFill>
          <a:latin typeface="+mn-lt"/>
          <a:ea typeface="+mn-ea"/>
          <a:cs typeface="+mn-cs"/>
        </a:defRPr>
      </a:lvl8pPr>
      <a:lvl9pPr marL="3886200" indent="-228600" algn="l" rtl="0" fontAlgn="base">
        <a:spcBef>
          <a:spcPct val="20000"/>
        </a:spcBef>
        <a:spcAft>
          <a:spcPct val="0"/>
        </a:spcAft>
        <a:buFont typeface="Arial" pitchFamily="34" charset="0"/>
        <a:buChar char="»"/>
        <a:defRPr sz="8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Rounded Rectangle 10"/>
          <p:cNvSpPr/>
          <p:nvPr/>
        </p:nvSpPr>
        <p:spPr>
          <a:xfrm>
            <a:off x="128464" y="116632"/>
            <a:ext cx="9649071" cy="792163"/>
          </a:xfrm>
          <a:prstGeom prst="roundRect">
            <a:avLst/>
          </a:prstGeom>
          <a:solidFill>
            <a:srgbClr val="00427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sz="2400" b="1" dirty="0">
              <a:solidFill>
                <a:prstClr val="white"/>
              </a:solidFill>
              <a:latin typeface="Arial" pitchFamily="34" charset="0"/>
              <a:cs typeface="Arial" pitchFamily="34" charset="0"/>
            </a:endParaRPr>
          </a:p>
        </p:txBody>
      </p:sp>
      <p:sp>
        <p:nvSpPr>
          <p:cNvPr id="1027" name="Rectangle 9"/>
          <p:cNvSpPr>
            <a:spLocks noGrp="1" noChangeArrowheads="1"/>
          </p:cNvSpPr>
          <p:nvPr>
            <p:ph type="title"/>
          </p:nvPr>
        </p:nvSpPr>
        <p:spPr bwMode="auto">
          <a:xfrm>
            <a:off x="785813" y="188640"/>
            <a:ext cx="8280400" cy="6477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8" name="Rectangle 10"/>
          <p:cNvSpPr>
            <a:spLocks noGrp="1" noChangeArrowheads="1"/>
          </p:cNvSpPr>
          <p:nvPr>
            <p:ph type="body" idx="1"/>
          </p:nvPr>
        </p:nvSpPr>
        <p:spPr bwMode="auto">
          <a:xfrm>
            <a:off x="128464" y="980804"/>
            <a:ext cx="9649071" cy="53275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Box 17">
            <a:extLst>
              <a:ext uri="{FF2B5EF4-FFF2-40B4-BE49-F238E27FC236}">
                <a16:creationId xmlns:a16="http://schemas.microsoft.com/office/drawing/2014/main" id="{3BB1D2C7-9A25-DE4B-8177-AD357945EC80}"/>
              </a:ext>
            </a:extLst>
          </p:cNvPr>
          <p:cNvSpPr txBox="1">
            <a:spLocks noChangeArrowheads="1"/>
          </p:cNvSpPr>
          <p:nvPr userDrawn="1"/>
        </p:nvSpPr>
        <p:spPr bwMode="auto">
          <a:xfrm>
            <a:off x="416496" y="6475239"/>
            <a:ext cx="4319588" cy="338137"/>
          </a:xfrm>
          <a:prstGeom prst="rect">
            <a:avLst/>
          </a:prstGeom>
          <a:noFill/>
          <a:ln>
            <a:noFill/>
          </a:ln>
        </p:spPr>
        <p:txBody>
          <a:bodyPr>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defRPr/>
            </a:pPr>
            <a:r>
              <a:rPr lang="en-GB" sz="1600" dirty="0" err="1">
                <a:solidFill>
                  <a:srgbClr val="00427F"/>
                </a:solidFill>
                <a:latin typeface="Arial" charset="0"/>
                <a:cs typeface="Arial" charset="0"/>
              </a:rPr>
              <a:t>www.scottish-enterprise.com</a:t>
            </a:r>
            <a:endParaRPr lang="en-GB" sz="1600" dirty="0">
              <a:solidFill>
                <a:srgbClr val="00427F"/>
              </a:solidFill>
              <a:latin typeface="Arial" charset="0"/>
              <a:cs typeface="Arial" charset="0"/>
            </a:endParaRPr>
          </a:p>
        </p:txBody>
      </p:sp>
      <p:pic>
        <p:nvPicPr>
          <p:cNvPr id="10" name="Picture 2" descr="SE landscape logo (cmyk).jpg">
            <a:extLst>
              <a:ext uri="{FF2B5EF4-FFF2-40B4-BE49-F238E27FC236}">
                <a16:creationId xmlns:a16="http://schemas.microsoft.com/office/drawing/2014/main" id="{ABEBAB7E-13D1-A148-8C9F-0865B3F8B149}"/>
              </a:ext>
            </a:extLst>
          </p:cNvPr>
          <p:cNvPicPr>
            <a:picLocks noChangeAspect="1"/>
          </p:cNvPicPr>
          <p:nvPr userDrawn="1"/>
        </p:nvPicPr>
        <p:blipFill>
          <a:blip r:embed="rId3" cstate="print"/>
          <a:srcRect/>
          <a:stretch>
            <a:fillRect/>
          </a:stretch>
        </p:blipFill>
        <p:spPr bwMode="auto">
          <a:xfrm>
            <a:off x="7202488" y="6448251"/>
            <a:ext cx="2214562" cy="36512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711" r:id="rId1"/>
  </p:sldLayoutIdLst>
  <p:txStyles>
    <p:titleStyle>
      <a:lvl1pPr algn="ctr" rtl="0" eaLnBrk="0" fontAlgn="base" hangingPunct="0">
        <a:spcBef>
          <a:spcPct val="0"/>
        </a:spcBef>
        <a:spcAft>
          <a:spcPct val="0"/>
        </a:spcAft>
        <a:defRPr sz="2400" kern="1200">
          <a:solidFill>
            <a:schemeClr val="bg1"/>
          </a:solidFill>
          <a:latin typeface="Arial" charset="0"/>
          <a:ea typeface="MS PGothic" pitchFamily="34" charset="-128"/>
          <a:cs typeface="ＭＳ Ｐゴシック" charset="0"/>
        </a:defRPr>
      </a:lvl1pPr>
      <a:lvl2pPr algn="ctr" rtl="0" eaLnBrk="0" fontAlgn="base" hangingPunct="0">
        <a:spcBef>
          <a:spcPct val="0"/>
        </a:spcBef>
        <a:spcAft>
          <a:spcPct val="0"/>
        </a:spcAft>
        <a:defRPr sz="2400">
          <a:solidFill>
            <a:schemeClr val="bg1"/>
          </a:solidFill>
          <a:latin typeface="Arial" charset="0"/>
          <a:ea typeface="MS PGothic" pitchFamily="34" charset="-128"/>
          <a:cs typeface="ＭＳ Ｐゴシック" charset="0"/>
        </a:defRPr>
      </a:lvl2pPr>
      <a:lvl3pPr algn="ctr" rtl="0" eaLnBrk="0" fontAlgn="base" hangingPunct="0">
        <a:spcBef>
          <a:spcPct val="0"/>
        </a:spcBef>
        <a:spcAft>
          <a:spcPct val="0"/>
        </a:spcAft>
        <a:defRPr sz="2400">
          <a:solidFill>
            <a:schemeClr val="bg1"/>
          </a:solidFill>
          <a:latin typeface="Arial" charset="0"/>
          <a:ea typeface="MS PGothic" pitchFamily="34" charset="-128"/>
          <a:cs typeface="ＭＳ Ｐゴシック" charset="0"/>
        </a:defRPr>
      </a:lvl3pPr>
      <a:lvl4pPr algn="ctr" rtl="0" eaLnBrk="0" fontAlgn="base" hangingPunct="0">
        <a:spcBef>
          <a:spcPct val="0"/>
        </a:spcBef>
        <a:spcAft>
          <a:spcPct val="0"/>
        </a:spcAft>
        <a:defRPr sz="2400">
          <a:solidFill>
            <a:schemeClr val="bg1"/>
          </a:solidFill>
          <a:latin typeface="Arial" charset="0"/>
          <a:ea typeface="MS PGothic" pitchFamily="34" charset="-128"/>
          <a:cs typeface="ＭＳ Ｐゴシック" charset="0"/>
        </a:defRPr>
      </a:lvl4pPr>
      <a:lvl5pPr algn="ctr" rtl="0" eaLnBrk="0" fontAlgn="base" hangingPunct="0">
        <a:spcBef>
          <a:spcPct val="0"/>
        </a:spcBef>
        <a:spcAft>
          <a:spcPct val="0"/>
        </a:spcAft>
        <a:defRPr sz="2400">
          <a:solidFill>
            <a:schemeClr val="bg1"/>
          </a:solidFill>
          <a:latin typeface="Arial" charset="0"/>
          <a:ea typeface="MS PGothic" pitchFamily="34" charset="-128"/>
          <a:cs typeface="ＭＳ Ｐゴシック" charset="0"/>
        </a:defRPr>
      </a:lvl5pPr>
      <a:lvl6pPr marL="457200" algn="ctr"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6pPr>
      <a:lvl7pPr marL="914400" algn="ctr"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9pPr>
    </p:titleStyle>
    <p:bodyStyle>
      <a:lvl1pPr marL="342900" indent="-342900" algn="l" rtl="0" eaLnBrk="0" fontAlgn="base" hangingPunct="0">
        <a:spcBef>
          <a:spcPct val="20000"/>
        </a:spcBef>
        <a:spcAft>
          <a:spcPct val="0"/>
        </a:spcAft>
        <a:buFont typeface="Arial" charset="0"/>
        <a:buChar char="•"/>
        <a:defRPr sz="1600" kern="1200">
          <a:solidFill>
            <a:schemeClr val="tx1"/>
          </a:solidFill>
          <a:latin typeface="Arial" charset="0"/>
          <a:ea typeface="MS PGothic" pitchFamily="34" charset="-128"/>
          <a:cs typeface="ＭＳ Ｐゴシック" charset="0"/>
        </a:defRPr>
      </a:lvl1pPr>
      <a:lvl2pPr marL="742950" indent="-285750" algn="l" rtl="0" eaLnBrk="0" fontAlgn="base" hangingPunct="0">
        <a:spcBef>
          <a:spcPct val="20000"/>
        </a:spcBef>
        <a:spcAft>
          <a:spcPct val="0"/>
        </a:spcAft>
        <a:buFont typeface="Arial" charset="0"/>
        <a:buChar char="–"/>
        <a:defRPr sz="1400" kern="1200">
          <a:solidFill>
            <a:schemeClr val="tx1"/>
          </a:solidFill>
          <a:latin typeface="Arial" charset="0"/>
          <a:ea typeface="MS PGothic" pitchFamily="34" charset="-128"/>
          <a:cs typeface="+mn-cs"/>
        </a:defRPr>
      </a:lvl2pPr>
      <a:lvl3pPr marL="1143000" indent="-228600" algn="l" rtl="0" eaLnBrk="0" fontAlgn="base" hangingPunct="0">
        <a:spcBef>
          <a:spcPct val="20000"/>
        </a:spcBef>
        <a:spcAft>
          <a:spcPct val="0"/>
        </a:spcAft>
        <a:buFont typeface="Arial" charset="0"/>
        <a:buChar char="•"/>
        <a:defRPr sz="1200" kern="1200">
          <a:solidFill>
            <a:schemeClr val="tx1"/>
          </a:solidFill>
          <a:latin typeface="Arial" charset="0"/>
          <a:ea typeface="MS PGothic" pitchFamily="34" charset="-128"/>
          <a:cs typeface="+mn-cs"/>
        </a:defRPr>
      </a:lvl3pPr>
      <a:lvl4pPr marL="1600200" indent="-228600" algn="l" rtl="0" eaLnBrk="0" fontAlgn="base" hangingPunct="0">
        <a:spcBef>
          <a:spcPct val="20000"/>
        </a:spcBef>
        <a:spcAft>
          <a:spcPct val="0"/>
        </a:spcAft>
        <a:buFont typeface="Arial" charset="0"/>
        <a:buChar char="–"/>
        <a:defRPr sz="1000" kern="1200">
          <a:solidFill>
            <a:schemeClr val="tx1"/>
          </a:solidFill>
          <a:latin typeface="Arial" charset="0"/>
          <a:ea typeface="MS PGothic" pitchFamily="34" charset="-128"/>
          <a:cs typeface="+mn-cs"/>
        </a:defRPr>
      </a:lvl4pPr>
      <a:lvl5pPr marL="2057400" indent="-228600" algn="l" rtl="0" eaLnBrk="0" fontAlgn="base" hangingPunct="0">
        <a:spcBef>
          <a:spcPct val="20000"/>
        </a:spcBef>
        <a:spcAft>
          <a:spcPct val="0"/>
        </a:spcAft>
        <a:buFont typeface="Arial" charset="0"/>
        <a:buChar char="»"/>
        <a:defRPr sz="800" kern="1200">
          <a:solidFill>
            <a:schemeClr val="tx1"/>
          </a:solidFill>
          <a:latin typeface="Arial" charset="0"/>
          <a:ea typeface="MS PGothic" pitchFamily="34" charset="-128"/>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Rounded Rectangle 10"/>
          <p:cNvSpPr/>
          <p:nvPr/>
        </p:nvSpPr>
        <p:spPr>
          <a:xfrm>
            <a:off x="128464" y="116632"/>
            <a:ext cx="9649071" cy="792163"/>
          </a:xfrm>
          <a:prstGeom prst="roundRect">
            <a:avLst/>
          </a:prstGeom>
          <a:solidFill>
            <a:srgbClr val="00427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sz="2400" b="1">
              <a:solidFill>
                <a:prstClr val="white"/>
              </a:solidFill>
              <a:latin typeface="Arial" pitchFamily="34" charset="0"/>
              <a:cs typeface="Arial" pitchFamily="34" charset="0"/>
            </a:endParaRPr>
          </a:p>
        </p:txBody>
      </p:sp>
      <p:sp>
        <p:nvSpPr>
          <p:cNvPr id="1027" name="Rectangle 9"/>
          <p:cNvSpPr>
            <a:spLocks noGrp="1" noChangeArrowheads="1"/>
          </p:cNvSpPr>
          <p:nvPr>
            <p:ph type="title"/>
          </p:nvPr>
        </p:nvSpPr>
        <p:spPr bwMode="auto">
          <a:xfrm>
            <a:off x="785813" y="188640"/>
            <a:ext cx="8280400" cy="6477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8" name="Rectangle 10"/>
          <p:cNvSpPr>
            <a:spLocks noGrp="1" noChangeArrowheads="1"/>
          </p:cNvSpPr>
          <p:nvPr>
            <p:ph type="body" idx="1"/>
          </p:nvPr>
        </p:nvSpPr>
        <p:spPr bwMode="auto">
          <a:xfrm>
            <a:off x="128464" y="980804"/>
            <a:ext cx="9649071" cy="568855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60901551"/>
      </p:ext>
    </p:extLst>
  </p:cSld>
  <p:clrMap bg1="lt1" tx1="dk1" bg2="lt2" tx2="dk2" accent1="accent1" accent2="accent2" accent3="accent3" accent4="accent4" accent5="accent5" accent6="accent6" hlink="hlink" folHlink="folHlink"/>
  <p:sldLayoutIdLst>
    <p:sldLayoutId id="2147483729" r:id="rId1"/>
  </p:sldLayoutIdLst>
  <p:txStyles>
    <p:titleStyle>
      <a:lvl1pPr algn="ctr" rtl="0" eaLnBrk="0" fontAlgn="base" hangingPunct="0">
        <a:spcBef>
          <a:spcPct val="0"/>
        </a:spcBef>
        <a:spcAft>
          <a:spcPct val="0"/>
        </a:spcAft>
        <a:defRPr sz="2400" kern="1200">
          <a:solidFill>
            <a:schemeClr val="bg1"/>
          </a:solidFill>
          <a:latin typeface="Arial" charset="0"/>
          <a:ea typeface="MS PGothic" pitchFamily="34" charset="-128"/>
          <a:cs typeface="ＭＳ Ｐゴシック" charset="0"/>
        </a:defRPr>
      </a:lvl1pPr>
      <a:lvl2pPr algn="ctr" rtl="0" eaLnBrk="0" fontAlgn="base" hangingPunct="0">
        <a:spcBef>
          <a:spcPct val="0"/>
        </a:spcBef>
        <a:spcAft>
          <a:spcPct val="0"/>
        </a:spcAft>
        <a:defRPr sz="2400">
          <a:solidFill>
            <a:schemeClr val="bg1"/>
          </a:solidFill>
          <a:latin typeface="Arial" charset="0"/>
          <a:ea typeface="MS PGothic" pitchFamily="34" charset="-128"/>
          <a:cs typeface="ＭＳ Ｐゴシック" charset="0"/>
        </a:defRPr>
      </a:lvl2pPr>
      <a:lvl3pPr algn="ctr" rtl="0" eaLnBrk="0" fontAlgn="base" hangingPunct="0">
        <a:spcBef>
          <a:spcPct val="0"/>
        </a:spcBef>
        <a:spcAft>
          <a:spcPct val="0"/>
        </a:spcAft>
        <a:defRPr sz="2400">
          <a:solidFill>
            <a:schemeClr val="bg1"/>
          </a:solidFill>
          <a:latin typeface="Arial" charset="0"/>
          <a:ea typeface="MS PGothic" pitchFamily="34" charset="-128"/>
          <a:cs typeface="ＭＳ Ｐゴシック" charset="0"/>
        </a:defRPr>
      </a:lvl3pPr>
      <a:lvl4pPr algn="ctr" rtl="0" eaLnBrk="0" fontAlgn="base" hangingPunct="0">
        <a:spcBef>
          <a:spcPct val="0"/>
        </a:spcBef>
        <a:spcAft>
          <a:spcPct val="0"/>
        </a:spcAft>
        <a:defRPr sz="2400">
          <a:solidFill>
            <a:schemeClr val="bg1"/>
          </a:solidFill>
          <a:latin typeface="Arial" charset="0"/>
          <a:ea typeface="MS PGothic" pitchFamily="34" charset="-128"/>
          <a:cs typeface="ＭＳ Ｐゴシック" charset="0"/>
        </a:defRPr>
      </a:lvl4pPr>
      <a:lvl5pPr algn="ctr" rtl="0" eaLnBrk="0" fontAlgn="base" hangingPunct="0">
        <a:spcBef>
          <a:spcPct val="0"/>
        </a:spcBef>
        <a:spcAft>
          <a:spcPct val="0"/>
        </a:spcAft>
        <a:defRPr sz="2400">
          <a:solidFill>
            <a:schemeClr val="bg1"/>
          </a:solidFill>
          <a:latin typeface="Arial" charset="0"/>
          <a:ea typeface="MS PGothic" pitchFamily="34" charset="-128"/>
          <a:cs typeface="ＭＳ Ｐゴシック" charset="0"/>
        </a:defRPr>
      </a:lvl5pPr>
      <a:lvl6pPr marL="457200" algn="ctr"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6pPr>
      <a:lvl7pPr marL="914400" algn="ctr"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9pPr>
    </p:titleStyle>
    <p:bodyStyle>
      <a:lvl1pPr marL="342900" indent="-342900" algn="l" rtl="0" eaLnBrk="0" fontAlgn="base" hangingPunct="0">
        <a:spcBef>
          <a:spcPct val="20000"/>
        </a:spcBef>
        <a:spcAft>
          <a:spcPct val="0"/>
        </a:spcAft>
        <a:buFont typeface="Arial" charset="0"/>
        <a:buChar char="•"/>
        <a:defRPr sz="1600" kern="1200">
          <a:solidFill>
            <a:schemeClr val="tx1"/>
          </a:solidFill>
          <a:latin typeface="Arial" charset="0"/>
          <a:ea typeface="MS PGothic" pitchFamily="34" charset="-128"/>
          <a:cs typeface="ＭＳ Ｐゴシック" charset="0"/>
        </a:defRPr>
      </a:lvl1pPr>
      <a:lvl2pPr marL="742950" indent="-285750" algn="l" rtl="0" eaLnBrk="0" fontAlgn="base" hangingPunct="0">
        <a:spcBef>
          <a:spcPct val="20000"/>
        </a:spcBef>
        <a:spcAft>
          <a:spcPct val="0"/>
        </a:spcAft>
        <a:buFont typeface="Arial" charset="0"/>
        <a:buChar char="–"/>
        <a:defRPr sz="1400" kern="1200">
          <a:solidFill>
            <a:schemeClr val="tx1"/>
          </a:solidFill>
          <a:latin typeface="Arial" charset="0"/>
          <a:ea typeface="MS PGothic" pitchFamily="34" charset="-128"/>
          <a:cs typeface="+mn-cs"/>
        </a:defRPr>
      </a:lvl2pPr>
      <a:lvl3pPr marL="1143000" indent="-228600" algn="l" rtl="0" eaLnBrk="0" fontAlgn="base" hangingPunct="0">
        <a:spcBef>
          <a:spcPct val="20000"/>
        </a:spcBef>
        <a:spcAft>
          <a:spcPct val="0"/>
        </a:spcAft>
        <a:buFont typeface="Arial" charset="0"/>
        <a:buChar char="•"/>
        <a:defRPr sz="1200" kern="1200">
          <a:solidFill>
            <a:schemeClr val="tx1"/>
          </a:solidFill>
          <a:latin typeface="Arial" charset="0"/>
          <a:ea typeface="MS PGothic" pitchFamily="34" charset="-128"/>
          <a:cs typeface="+mn-cs"/>
        </a:defRPr>
      </a:lvl3pPr>
      <a:lvl4pPr marL="1600200" indent="-228600" algn="l" rtl="0" eaLnBrk="0" fontAlgn="base" hangingPunct="0">
        <a:spcBef>
          <a:spcPct val="20000"/>
        </a:spcBef>
        <a:spcAft>
          <a:spcPct val="0"/>
        </a:spcAft>
        <a:buFont typeface="Arial" charset="0"/>
        <a:buChar char="–"/>
        <a:defRPr sz="1000" kern="1200">
          <a:solidFill>
            <a:schemeClr val="tx1"/>
          </a:solidFill>
          <a:latin typeface="Arial" charset="0"/>
          <a:ea typeface="MS PGothic" pitchFamily="34" charset="-128"/>
          <a:cs typeface="+mn-cs"/>
        </a:defRPr>
      </a:lvl4pPr>
      <a:lvl5pPr marL="2057400" indent="-228600" algn="l" rtl="0" eaLnBrk="0" fontAlgn="base" hangingPunct="0">
        <a:spcBef>
          <a:spcPct val="20000"/>
        </a:spcBef>
        <a:spcAft>
          <a:spcPct val="0"/>
        </a:spcAft>
        <a:buFont typeface="Arial" charset="0"/>
        <a:buChar char="»"/>
        <a:defRPr sz="800" kern="1200">
          <a:solidFill>
            <a:schemeClr val="tx1"/>
          </a:solidFill>
          <a:latin typeface="Arial" charset="0"/>
          <a:ea typeface="MS PGothic" pitchFamily="34" charset="-128"/>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255237"/>
      </p:ext>
    </p:extLst>
  </p:cSld>
  <p:clrMap bg1="lt1" tx1="dk1" bg2="lt2" tx2="dk2" accent1="accent1" accent2="accent2" accent3="accent3" accent4="accent4" accent5="accent5" accent6="accent6" hlink="hlink" folHlink="folHlink"/>
  <p:sldLayoutIdLst>
    <p:sldLayoutId id="2147483722" r:id="rId1"/>
    <p:sldLayoutId id="2147483726" r:id="rId2"/>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4.jpe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www.findbusinesssupport.gov.scot/about-us/"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72480" y="6237312"/>
            <a:ext cx="3744416" cy="3600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 name="Text Placeholder 3"/>
          <p:cNvSpPr>
            <a:spLocks noGrp="1"/>
          </p:cNvSpPr>
          <p:nvPr>
            <p:ph type="body" idx="4294967295"/>
          </p:nvPr>
        </p:nvSpPr>
        <p:spPr>
          <a:xfrm>
            <a:off x="704528" y="764704"/>
            <a:ext cx="8420100" cy="4752528"/>
          </a:xfrm>
          <a:prstGeom prst="rect">
            <a:avLst/>
          </a:prstGeom>
        </p:spPr>
        <p:txBody>
          <a:bodyPr/>
          <a:lstStyle/>
          <a:p>
            <a:pPr marL="0" indent="0" algn="ctr">
              <a:buNone/>
            </a:pPr>
            <a:r>
              <a:rPr lang="en-GB" sz="4000" b="1" dirty="0"/>
              <a:t>SEP</a:t>
            </a:r>
          </a:p>
          <a:p>
            <a:pPr marL="0" indent="0" algn="ctr">
              <a:buNone/>
            </a:pPr>
            <a:r>
              <a:rPr lang="en-GB" sz="4000" b="1" dirty="0"/>
              <a:t>User Research</a:t>
            </a:r>
          </a:p>
          <a:p>
            <a:pPr marL="0" indent="0" algn="ctr">
              <a:buNone/>
            </a:pPr>
            <a:r>
              <a:rPr lang="en-GB" sz="2800" b="1" dirty="0"/>
              <a:t>(About us section on live website)</a:t>
            </a:r>
          </a:p>
          <a:p>
            <a:pPr marL="0" indent="0" algn="ctr">
              <a:buNone/>
            </a:pPr>
            <a:r>
              <a:rPr lang="en-GB" sz="2800" b="1" dirty="0"/>
              <a:t>Feb 2020</a:t>
            </a:r>
          </a:p>
          <a:p>
            <a:pPr algn="ctr"/>
            <a:endParaRPr lang="en-GB" b="1" dirty="0"/>
          </a:p>
          <a:p>
            <a:pPr marL="0" indent="0" algn="ctr">
              <a:buNone/>
            </a:pPr>
            <a:r>
              <a:rPr lang="en-GB" b="1" dirty="0"/>
              <a:t>Anubhav Mittal </a:t>
            </a:r>
          </a:p>
        </p:txBody>
      </p:sp>
      <p:sp>
        <p:nvSpPr>
          <p:cNvPr id="55298" name="AutoShape 2" descr="Image result for sdi logo"/>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3E6A4-DAE7-4962-8E6B-B7D70EB215C7}"/>
              </a:ext>
            </a:extLst>
          </p:cNvPr>
          <p:cNvSpPr>
            <a:spLocks noGrp="1"/>
          </p:cNvSpPr>
          <p:nvPr>
            <p:ph type="title"/>
          </p:nvPr>
        </p:nvSpPr>
        <p:spPr>
          <a:xfrm>
            <a:off x="495300" y="274638"/>
            <a:ext cx="8915400" cy="5962674"/>
          </a:xfrm>
        </p:spPr>
        <p:txBody>
          <a:bodyPr/>
          <a:lstStyle/>
          <a:p>
            <a:r>
              <a:rPr lang="en-GB" sz="4000" dirty="0">
                <a:solidFill>
                  <a:schemeClr val="tx1"/>
                </a:solidFill>
              </a:rPr>
              <a:t>SEP About us section</a:t>
            </a:r>
          </a:p>
        </p:txBody>
      </p:sp>
      <p:sp>
        <p:nvSpPr>
          <p:cNvPr id="3" name="Content Placeholder 2">
            <a:extLst>
              <a:ext uri="{FF2B5EF4-FFF2-40B4-BE49-F238E27FC236}">
                <a16:creationId xmlns:a16="http://schemas.microsoft.com/office/drawing/2014/main" id="{5FBEDDCC-E332-42C6-850C-19EA35A8C1E1}"/>
              </a:ext>
            </a:extLst>
          </p:cNvPr>
          <p:cNvSpPr>
            <a:spLocks noGrp="1"/>
          </p:cNvSpPr>
          <p:nvPr>
            <p:ph idx="1"/>
          </p:nvPr>
        </p:nvSpPr>
        <p:spPr>
          <a:xfrm>
            <a:off x="495300" y="908720"/>
            <a:ext cx="8915400" cy="5674642"/>
          </a:xfrm>
        </p:spPr>
        <p:txBody>
          <a:bodyPr/>
          <a:lstStyle/>
          <a:p>
            <a:pPr marL="11113"/>
            <a:r>
              <a:rPr lang="en-GB" sz="2000" dirty="0"/>
              <a:t>How easy was it to read the content? </a:t>
            </a:r>
          </a:p>
          <a:p>
            <a:pPr marL="11113"/>
            <a:endParaRPr lang="en-GB" sz="2000" dirty="0"/>
          </a:p>
          <a:p>
            <a:pPr marL="11113"/>
            <a:endParaRPr lang="en-GB" sz="2000" dirty="0"/>
          </a:p>
          <a:p>
            <a:pPr marL="11113"/>
            <a:endParaRPr lang="en-GB" sz="2000" dirty="0"/>
          </a:p>
          <a:p>
            <a:pPr marL="11113"/>
            <a:endParaRPr lang="en-GB" sz="2000" dirty="0"/>
          </a:p>
          <a:p>
            <a:endParaRPr lang="en-GB" sz="2000" dirty="0"/>
          </a:p>
          <a:p>
            <a:endParaRPr lang="en-GB" sz="2000" b="1" dirty="0"/>
          </a:p>
          <a:p>
            <a:endParaRPr lang="en-US" sz="2000" dirty="0"/>
          </a:p>
          <a:p>
            <a:r>
              <a:rPr lang="en-US" sz="2000" dirty="0"/>
              <a:t>How easy was it to understand the content?</a:t>
            </a:r>
            <a:endParaRPr lang="en-GB" sz="2000" dirty="0"/>
          </a:p>
          <a:p>
            <a:pPr marL="342900" indent="-342900">
              <a:buFont typeface="+mj-lt"/>
              <a:buAutoNum type="arabicPeriod"/>
            </a:pPr>
            <a:endParaRPr lang="en-GB" dirty="0"/>
          </a:p>
        </p:txBody>
      </p:sp>
      <p:pic>
        <p:nvPicPr>
          <p:cNvPr id="4" name="C1022C3826" descr="C1022C3826.jpeg">
            <a:extLst>
              <a:ext uri="{FF2B5EF4-FFF2-40B4-BE49-F238E27FC236}">
                <a16:creationId xmlns:a16="http://schemas.microsoft.com/office/drawing/2014/main" id="{CFE40164-06D9-43B5-8D1A-B59B4CB35BB8}"/>
              </a:ext>
            </a:extLst>
          </p:cNvPr>
          <p:cNvPicPr/>
          <p:nvPr/>
        </p:nvPicPr>
        <p:blipFill>
          <a:blip r:embed="rId3"/>
          <a:stretch>
            <a:fillRect/>
          </a:stretch>
        </p:blipFill>
        <p:spPr>
          <a:xfrm>
            <a:off x="-352" y="1268760"/>
            <a:ext cx="4604742" cy="1895847"/>
          </a:xfrm>
          <a:prstGeom prst="rect">
            <a:avLst/>
          </a:prstGeom>
        </p:spPr>
      </p:pic>
      <p:graphicFrame>
        <p:nvGraphicFramePr>
          <p:cNvPr id="5" name="Table 4">
            <a:extLst>
              <a:ext uri="{FF2B5EF4-FFF2-40B4-BE49-F238E27FC236}">
                <a16:creationId xmlns:a16="http://schemas.microsoft.com/office/drawing/2014/main" id="{B2C8C112-4FCE-4F9E-90BF-A5C971A55564}"/>
              </a:ext>
            </a:extLst>
          </p:cNvPr>
          <p:cNvGraphicFramePr>
            <a:graphicFrameLocks noGrp="1"/>
          </p:cNvGraphicFramePr>
          <p:nvPr>
            <p:extLst/>
          </p:nvPr>
        </p:nvGraphicFramePr>
        <p:xfrm>
          <a:off x="4867830" y="1620384"/>
          <a:ext cx="4451185" cy="1192597"/>
        </p:xfrm>
        <a:graphic>
          <a:graphicData uri="http://schemas.openxmlformats.org/drawingml/2006/table">
            <a:tbl>
              <a:tblPr firstRow="1" bandRow="1">
                <a:tableStyleId>{5C22544A-7EE6-4342-B048-85BDC9FD1C3A}</a:tableStyleId>
              </a:tblPr>
              <a:tblGrid>
                <a:gridCol w="2867010">
                  <a:extLst>
                    <a:ext uri="{9D8B030D-6E8A-4147-A177-3AD203B41FA5}">
                      <a16:colId xmlns:a16="http://schemas.microsoft.com/office/drawing/2014/main" val="21581392"/>
                    </a:ext>
                  </a:extLst>
                </a:gridCol>
                <a:gridCol w="648072">
                  <a:extLst>
                    <a:ext uri="{9D8B030D-6E8A-4147-A177-3AD203B41FA5}">
                      <a16:colId xmlns:a16="http://schemas.microsoft.com/office/drawing/2014/main" val="458887039"/>
                    </a:ext>
                  </a:extLst>
                </a:gridCol>
                <a:gridCol w="936103">
                  <a:extLst>
                    <a:ext uri="{9D8B030D-6E8A-4147-A177-3AD203B41FA5}">
                      <a16:colId xmlns:a16="http://schemas.microsoft.com/office/drawing/2014/main" val="434884191"/>
                    </a:ext>
                  </a:extLst>
                </a:gridCol>
              </a:tblGrid>
              <a:tr h="0">
                <a:tc>
                  <a:txBody>
                    <a:bodyPr/>
                    <a:lstStyle/>
                    <a:p>
                      <a:pPr>
                        <a:lnSpc>
                          <a:spcPct val="107000"/>
                        </a:lnSpc>
                        <a:spcAft>
                          <a:spcPts val="0"/>
                        </a:spcAft>
                      </a:pPr>
                      <a:r>
                        <a:rPr lang="en-US" sz="1100" dirty="0">
                          <a:effectLst/>
                        </a:rPr>
                        <a:t>Answer</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100">
                          <a:effectLst/>
                        </a:rPr>
                        <a:t>Count</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100">
                          <a:effectLst/>
                        </a:rPr>
                        <a:t>Percent</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79174995"/>
                  </a:ext>
                </a:extLst>
              </a:tr>
              <a:tr h="0">
                <a:tc>
                  <a:txBody>
                    <a:bodyPr/>
                    <a:lstStyle/>
                    <a:p>
                      <a:pPr>
                        <a:lnSpc>
                          <a:spcPct val="107000"/>
                        </a:lnSpc>
                        <a:spcAft>
                          <a:spcPts val="0"/>
                        </a:spcAft>
                      </a:pPr>
                      <a:r>
                        <a:rPr lang="en-US" sz="1100">
                          <a:effectLst/>
                        </a:rPr>
                        <a:t>Very easy</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100" dirty="0">
                          <a:effectLst/>
                        </a:rPr>
                        <a:t>5</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100">
                          <a:effectLst/>
                        </a:rPr>
                        <a:t>50%</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71892033"/>
                  </a:ext>
                </a:extLst>
              </a:tr>
              <a:tr h="0">
                <a:tc>
                  <a:txBody>
                    <a:bodyPr/>
                    <a:lstStyle/>
                    <a:p>
                      <a:pPr>
                        <a:lnSpc>
                          <a:spcPct val="107000"/>
                        </a:lnSpc>
                        <a:spcAft>
                          <a:spcPts val="0"/>
                        </a:spcAft>
                      </a:pPr>
                      <a:r>
                        <a:rPr lang="en-US" sz="1100">
                          <a:effectLst/>
                        </a:rPr>
                        <a:t>Easy</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100">
                          <a:effectLst/>
                        </a:rPr>
                        <a:t>1</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100" dirty="0">
                          <a:effectLst/>
                        </a:rPr>
                        <a:t>10%</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14592717"/>
                  </a:ext>
                </a:extLst>
              </a:tr>
              <a:tr h="0">
                <a:tc>
                  <a:txBody>
                    <a:bodyPr/>
                    <a:lstStyle/>
                    <a:p>
                      <a:pPr>
                        <a:lnSpc>
                          <a:spcPct val="107000"/>
                        </a:lnSpc>
                        <a:spcAft>
                          <a:spcPts val="0"/>
                        </a:spcAft>
                      </a:pPr>
                      <a:r>
                        <a:rPr lang="en-US" sz="1100" dirty="0">
                          <a:effectLst/>
                        </a:rPr>
                        <a:t>Neither easy nor difficult</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100">
                          <a:effectLst/>
                        </a:rPr>
                        <a:t>2</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100">
                          <a:effectLst/>
                        </a:rPr>
                        <a:t>20%</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92974185"/>
                  </a:ext>
                </a:extLst>
              </a:tr>
              <a:tr h="0">
                <a:tc>
                  <a:txBody>
                    <a:bodyPr/>
                    <a:lstStyle/>
                    <a:p>
                      <a:pPr>
                        <a:lnSpc>
                          <a:spcPct val="107000"/>
                        </a:lnSpc>
                        <a:spcAft>
                          <a:spcPts val="0"/>
                        </a:spcAft>
                      </a:pPr>
                      <a:r>
                        <a:rPr lang="en-US" sz="1100">
                          <a:effectLst/>
                        </a:rPr>
                        <a:t>Difficult</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100">
                          <a:effectLst/>
                        </a:rPr>
                        <a:t>1</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100">
                          <a:effectLst/>
                        </a:rPr>
                        <a:t>10%</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01049170"/>
                  </a:ext>
                </a:extLst>
              </a:tr>
              <a:tr h="0">
                <a:tc>
                  <a:txBody>
                    <a:bodyPr/>
                    <a:lstStyle/>
                    <a:p>
                      <a:pPr>
                        <a:lnSpc>
                          <a:spcPct val="107000"/>
                        </a:lnSpc>
                        <a:spcAft>
                          <a:spcPts val="0"/>
                        </a:spcAft>
                      </a:pPr>
                      <a:r>
                        <a:rPr lang="en-US" sz="1100">
                          <a:effectLst/>
                        </a:rPr>
                        <a:t>Very difficult</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100">
                          <a:effectLst/>
                        </a:rPr>
                        <a:t>1</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100">
                          <a:effectLst/>
                        </a:rPr>
                        <a:t>10%</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04812395"/>
                  </a:ext>
                </a:extLst>
              </a:tr>
              <a:tr h="0">
                <a:tc>
                  <a:txBody>
                    <a:bodyPr/>
                    <a:lstStyle/>
                    <a:p>
                      <a:pPr algn="r">
                        <a:lnSpc>
                          <a:spcPct val="107000"/>
                        </a:lnSpc>
                        <a:spcAft>
                          <a:spcPts val="0"/>
                        </a:spcAft>
                      </a:pPr>
                      <a:r>
                        <a:rPr lang="en-US" sz="1100">
                          <a:effectLst/>
                        </a:rPr>
                        <a:t>answered question</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100">
                          <a:effectLst/>
                        </a:rPr>
                        <a:t>10</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100" dirty="0">
                          <a:effectLst/>
                        </a:rPr>
                        <a:t> </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21824751"/>
                  </a:ext>
                </a:extLst>
              </a:tr>
            </a:tbl>
          </a:graphicData>
        </a:graphic>
      </p:graphicFrame>
      <p:pic>
        <p:nvPicPr>
          <p:cNvPr id="7" name="C1022C3827" descr="C1022C3827.jpeg">
            <a:extLst>
              <a:ext uri="{FF2B5EF4-FFF2-40B4-BE49-F238E27FC236}">
                <a16:creationId xmlns:a16="http://schemas.microsoft.com/office/drawing/2014/main" id="{0BC8BF59-8A33-4E57-ABC1-AB659BF52394}"/>
              </a:ext>
            </a:extLst>
          </p:cNvPr>
          <p:cNvPicPr/>
          <p:nvPr/>
        </p:nvPicPr>
        <p:blipFill>
          <a:blip r:embed="rId4"/>
          <a:stretch>
            <a:fillRect/>
          </a:stretch>
        </p:blipFill>
        <p:spPr>
          <a:xfrm>
            <a:off x="0" y="4225713"/>
            <a:ext cx="4680520" cy="1847478"/>
          </a:xfrm>
          <a:prstGeom prst="rect">
            <a:avLst/>
          </a:prstGeom>
        </p:spPr>
      </p:pic>
      <p:graphicFrame>
        <p:nvGraphicFramePr>
          <p:cNvPr id="8" name="Table 7">
            <a:extLst>
              <a:ext uri="{FF2B5EF4-FFF2-40B4-BE49-F238E27FC236}">
                <a16:creationId xmlns:a16="http://schemas.microsoft.com/office/drawing/2014/main" id="{0662F9D6-080E-4AF9-B21E-1BDDE5C94573}"/>
              </a:ext>
            </a:extLst>
          </p:cNvPr>
          <p:cNvGraphicFramePr>
            <a:graphicFrameLocks noGrp="1"/>
          </p:cNvGraphicFramePr>
          <p:nvPr>
            <p:extLst/>
          </p:nvPr>
        </p:nvGraphicFramePr>
        <p:xfrm>
          <a:off x="4867830" y="4437786"/>
          <a:ext cx="4825072" cy="1371984"/>
        </p:xfrm>
        <a:graphic>
          <a:graphicData uri="http://schemas.openxmlformats.org/drawingml/2006/table">
            <a:tbl>
              <a:tblPr firstRow="1" bandRow="1">
                <a:tableStyleId>{5C22544A-7EE6-4342-B048-85BDC9FD1C3A}</a:tableStyleId>
              </a:tblPr>
              <a:tblGrid>
                <a:gridCol w="3384912">
                  <a:extLst>
                    <a:ext uri="{9D8B030D-6E8A-4147-A177-3AD203B41FA5}">
                      <a16:colId xmlns:a16="http://schemas.microsoft.com/office/drawing/2014/main" val="101877298"/>
                    </a:ext>
                  </a:extLst>
                </a:gridCol>
                <a:gridCol w="938910">
                  <a:extLst>
                    <a:ext uri="{9D8B030D-6E8A-4147-A177-3AD203B41FA5}">
                      <a16:colId xmlns:a16="http://schemas.microsoft.com/office/drawing/2014/main" val="2198279098"/>
                    </a:ext>
                  </a:extLst>
                </a:gridCol>
                <a:gridCol w="501250">
                  <a:extLst>
                    <a:ext uri="{9D8B030D-6E8A-4147-A177-3AD203B41FA5}">
                      <a16:colId xmlns:a16="http://schemas.microsoft.com/office/drawing/2014/main" val="3285449740"/>
                    </a:ext>
                  </a:extLst>
                </a:gridCol>
              </a:tblGrid>
              <a:tr h="0">
                <a:tc>
                  <a:txBody>
                    <a:bodyPr/>
                    <a:lstStyle/>
                    <a:p>
                      <a:pPr>
                        <a:lnSpc>
                          <a:spcPct val="107000"/>
                        </a:lnSpc>
                        <a:spcAft>
                          <a:spcPts val="0"/>
                        </a:spcAft>
                      </a:pPr>
                      <a:r>
                        <a:rPr lang="en-US" sz="1100">
                          <a:effectLst/>
                        </a:rPr>
                        <a:t>Answer</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100">
                          <a:effectLst/>
                        </a:rPr>
                        <a:t>Count</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100">
                          <a:effectLst/>
                        </a:rPr>
                        <a:t>Percent</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61401593"/>
                  </a:ext>
                </a:extLst>
              </a:tr>
              <a:tr h="0">
                <a:tc>
                  <a:txBody>
                    <a:bodyPr/>
                    <a:lstStyle/>
                    <a:p>
                      <a:pPr>
                        <a:lnSpc>
                          <a:spcPct val="107000"/>
                        </a:lnSpc>
                        <a:spcAft>
                          <a:spcPts val="0"/>
                        </a:spcAft>
                      </a:pPr>
                      <a:r>
                        <a:rPr lang="en-US" sz="1100" dirty="0">
                          <a:effectLst/>
                        </a:rPr>
                        <a:t>Very easy</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100">
                          <a:effectLst/>
                        </a:rPr>
                        <a:t>6</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100">
                          <a:effectLst/>
                        </a:rPr>
                        <a:t>60%</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98122252"/>
                  </a:ext>
                </a:extLst>
              </a:tr>
              <a:tr h="0">
                <a:tc>
                  <a:txBody>
                    <a:bodyPr/>
                    <a:lstStyle/>
                    <a:p>
                      <a:pPr>
                        <a:lnSpc>
                          <a:spcPct val="107000"/>
                        </a:lnSpc>
                        <a:spcAft>
                          <a:spcPts val="0"/>
                        </a:spcAft>
                      </a:pPr>
                      <a:r>
                        <a:rPr lang="en-US" sz="1100">
                          <a:effectLst/>
                        </a:rPr>
                        <a:t>Easy</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100">
                          <a:effectLst/>
                        </a:rPr>
                        <a:t>3</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100">
                          <a:effectLst/>
                        </a:rPr>
                        <a:t>30%</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15659536"/>
                  </a:ext>
                </a:extLst>
              </a:tr>
              <a:tr h="0">
                <a:tc>
                  <a:txBody>
                    <a:bodyPr/>
                    <a:lstStyle/>
                    <a:p>
                      <a:pPr>
                        <a:lnSpc>
                          <a:spcPct val="107000"/>
                        </a:lnSpc>
                        <a:spcAft>
                          <a:spcPts val="0"/>
                        </a:spcAft>
                      </a:pPr>
                      <a:r>
                        <a:rPr lang="en-US" sz="1100">
                          <a:effectLst/>
                        </a:rPr>
                        <a:t>Neither easy nor difficult</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100">
                          <a:effectLst/>
                        </a:rPr>
                        <a:t>1</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100">
                          <a:effectLst/>
                        </a:rPr>
                        <a:t>10%</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29023162"/>
                  </a:ext>
                </a:extLst>
              </a:tr>
              <a:tr h="0">
                <a:tc>
                  <a:txBody>
                    <a:bodyPr/>
                    <a:lstStyle/>
                    <a:p>
                      <a:pPr>
                        <a:lnSpc>
                          <a:spcPct val="107000"/>
                        </a:lnSpc>
                        <a:spcAft>
                          <a:spcPts val="0"/>
                        </a:spcAft>
                      </a:pPr>
                      <a:r>
                        <a:rPr lang="en-US" sz="1100">
                          <a:effectLst/>
                        </a:rPr>
                        <a:t>Difficult</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100">
                          <a:effectLst/>
                        </a:rPr>
                        <a:t>0</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100">
                          <a:effectLst/>
                        </a:rPr>
                        <a:t>0%</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49250734"/>
                  </a:ext>
                </a:extLst>
              </a:tr>
              <a:tr h="0">
                <a:tc>
                  <a:txBody>
                    <a:bodyPr/>
                    <a:lstStyle/>
                    <a:p>
                      <a:pPr>
                        <a:lnSpc>
                          <a:spcPct val="107000"/>
                        </a:lnSpc>
                        <a:spcAft>
                          <a:spcPts val="0"/>
                        </a:spcAft>
                      </a:pPr>
                      <a:r>
                        <a:rPr lang="en-US" sz="1100">
                          <a:effectLst/>
                        </a:rPr>
                        <a:t>Very difficult</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100">
                          <a:effectLst/>
                        </a:rPr>
                        <a:t>0</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100">
                          <a:effectLst/>
                        </a:rPr>
                        <a:t>0%</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31752881"/>
                  </a:ext>
                </a:extLst>
              </a:tr>
              <a:tr h="0">
                <a:tc>
                  <a:txBody>
                    <a:bodyPr/>
                    <a:lstStyle/>
                    <a:p>
                      <a:pPr algn="r">
                        <a:lnSpc>
                          <a:spcPct val="107000"/>
                        </a:lnSpc>
                        <a:spcAft>
                          <a:spcPts val="0"/>
                        </a:spcAft>
                      </a:pPr>
                      <a:r>
                        <a:rPr lang="en-US" sz="1100" dirty="0">
                          <a:effectLst/>
                        </a:rPr>
                        <a:t>answered question</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100">
                          <a:effectLst/>
                        </a:rPr>
                        <a:t>10</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100" dirty="0">
                          <a:effectLst/>
                        </a:rPr>
                        <a:t> </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24577357"/>
                  </a:ext>
                </a:extLst>
              </a:tr>
            </a:tbl>
          </a:graphicData>
        </a:graphic>
      </p:graphicFrame>
      <p:sp>
        <p:nvSpPr>
          <p:cNvPr id="9" name="Rectangle 8">
            <a:extLst>
              <a:ext uri="{FF2B5EF4-FFF2-40B4-BE49-F238E27FC236}">
                <a16:creationId xmlns:a16="http://schemas.microsoft.com/office/drawing/2014/main" id="{1F829723-9F99-4422-A4AC-7D7509A3627A}"/>
              </a:ext>
            </a:extLst>
          </p:cNvPr>
          <p:cNvSpPr/>
          <p:nvPr/>
        </p:nvSpPr>
        <p:spPr>
          <a:xfrm>
            <a:off x="3214071" y="6070478"/>
            <a:ext cx="6120680" cy="344069"/>
          </a:xfrm>
          <a:prstGeom prst="rect">
            <a:avLst/>
          </a:prstGeom>
        </p:spPr>
        <p:txBody>
          <a:bodyPr wrap="square">
            <a:spAutoFit/>
          </a:bodyPr>
          <a:lstStyle/>
          <a:p>
            <a:pPr>
              <a:lnSpc>
                <a:spcPct val="107000"/>
              </a:lnSpc>
              <a:spcAft>
                <a:spcPts val="800"/>
              </a:spcAft>
            </a:pPr>
            <a:r>
              <a:rPr lang="en-GB" sz="1600" i="1" dirty="0">
                <a:latin typeface="Calibri" panose="020F0502020204030204" pitchFamily="34" charset="0"/>
                <a:ea typeface="Calibri" panose="020F0502020204030204" pitchFamily="34" charset="0"/>
                <a:cs typeface="Times New Roman" panose="02020603050405020304" pitchFamily="18" charset="0"/>
              </a:rPr>
              <a:t>“The language was plain and simple to understand”</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 name="Rectangle 9">
            <a:extLst>
              <a:ext uri="{FF2B5EF4-FFF2-40B4-BE49-F238E27FC236}">
                <a16:creationId xmlns:a16="http://schemas.microsoft.com/office/drawing/2014/main" id="{4BF9AD5D-1644-4E26-8643-C0B90C81D6AB}"/>
              </a:ext>
            </a:extLst>
          </p:cNvPr>
          <p:cNvSpPr/>
          <p:nvPr/>
        </p:nvSpPr>
        <p:spPr>
          <a:xfrm>
            <a:off x="3296816" y="2989425"/>
            <a:ext cx="6842515" cy="710131"/>
          </a:xfrm>
          <a:prstGeom prst="rect">
            <a:avLst/>
          </a:prstGeom>
        </p:spPr>
        <p:txBody>
          <a:bodyPr wrap="square">
            <a:spAutoFit/>
          </a:bodyPr>
          <a:lstStyle/>
          <a:p>
            <a:pPr>
              <a:lnSpc>
                <a:spcPct val="107000"/>
              </a:lnSpc>
              <a:spcAft>
                <a:spcPts val="800"/>
              </a:spcAft>
            </a:pPr>
            <a:r>
              <a:rPr lang="en-GB" sz="1600" i="1" dirty="0">
                <a:latin typeface="Calibri" panose="020F0502020204030204" pitchFamily="34" charset="0"/>
                <a:ea typeface="Calibri" panose="020F0502020204030204" pitchFamily="34" charset="0"/>
                <a:cs typeface="Times New Roman" panose="02020603050405020304" pitchFamily="18" charset="0"/>
              </a:rPr>
              <a:t>“The lines were too long, and it makes difficult the follow them”</a:t>
            </a:r>
            <a:endParaRPr lang="en-GB"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600" i="1" dirty="0">
                <a:latin typeface="Calibri" panose="020F0502020204030204" pitchFamily="34" charset="0"/>
                <a:ea typeface="Calibri" panose="020F0502020204030204" pitchFamily="34" charset="0"/>
                <a:cs typeface="Times New Roman" panose="02020603050405020304" pitchFamily="18" charset="0"/>
              </a:rPr>
              <a:t>“It was understandable text”</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336893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3E6A4-DAE7-4962-8E6B-B7D70EB215C7}"/>
              </a:ext>
            </a:extLst>
          </p:cNvPr>
          <p:cNvSpPr>
            <a:spLocks noGrp="1"/>
          </p:cNvSpPr>
          <p:nvPr>
            <p:ph type="title"/>
          </p:nvPr>
        </p:nvSpPr>
        <p:spPr>
          <a:xfrm>
            <a:off x="0" y="274638"/>
            <a:ext cx="9906000" cy="706090"/>
          </a:xfrm>
        </p:spPr>
        <p:txBody>
          <a:bodyPr/>
          <a:lstStyle/>
          <a:p>
            <a:r>
              <a:rPr lang="en-GB" sz="3200" dirty="0">
                <a:solidFill>
                  <a:schemeClr val="tx1"/>
                </a:solidFill>
              </a:rPr>
              <a:t>Summary – About us section</a:t>
            </a:r>
          </a:p>
        </p:txBody>
      </p:sp>
      <p:cxnSp>
        <p:nvCxnSpPr>
          <p:cNvPr id="10" name="Straight Connector 9">
            <a:extLst>
              <a:ext uri="{FF2B5EF4-FFF2-40B4-BE49-F238E27FC236}">
                <a16:creationId xmlns:a16="http://schemas.microsoft.com/office/drawing/2014/main" id="{3BEFFC9E-026D-6540-8361-53FF8CDB64F9}"/>
              </a:ext>
            </a:extLst>
          </p:cNvPr>
          <p:cNvCxnSpPr/>
          <p:nvPr/>
        </p:nvCxnSpPr>
        <p:spPr>
          <a:xfrm>
            <a:off x="272480" y="908720"/>
            <a:ext cx="9361040" cy="0"/>
          </a:xfrm>
          <a:prstGeom prst="line">
            <a:avLst/>
          </a:prstGeom>
        </p:spPr>
        <p:style>
          <a:lnRef idx="3">
            <a:schemeClr val="dk1"/>
          </a:lnRef>
          <a:fillRef idx="0">
            <a:schemeClr val="dk1"/>
          </a:fillRef>
          <a:effectRef idx="2">
            <a:schemeClr val="dk1"/>
          </a:effectRef>
          <a:fontRef idx="minor">
            <a:schemeClr val="tx1"/>
          </a:fontRef>
        </p:style>
      </p:cxnSp>
      <p:sp>
        <p:nvSpPr>
          <p:cNvPr id="6" name="TextBox 5">
            <a:extLst>
              <a:ext uri="{FF2B5EF4-FFF2-40B4-BE49-F238E27FC236}">
                <a16:creationId xmlns:a16="http://schemas.microsoft.com/office/drawing/2014/main" id="{9048AE22-045D-5D48-B6B1-7A6473B1CF37}"/>
              </a:ext>
            </a:extLst>
          </p:cNvPr>
          <p:cNvSpPr txBox="1"/>
          <p:nvPr/>
        </p:nvSpPr>
        <p:spPr>
          <a:xfrm>
            <a:off x="141383" y="1038532"/>
            <a:ext cx="9361040" cy="6063198"/>
          </a:xfrm>
          <a:prstGeom prst="rect">
            <a:avLst/>
          </a:prstGeom>
          <a:noFill/>
        </p:spPr>
        <p:txBody>
          <a:bodyPr wrap="square" rtlCol="0">
            <a:spAutoFit/>
          </a:bodyPr>
          <a:lstStyle/>
          <a:p>
            <a:pPr marL="285750" indent="-285750">
              <a:buFont typeface="Arial" panose="020B0604020202020204" pitchFamily="34" charset="0"/>
              <a:buChar char="•"/>
            </a:pPr>
            <a:r>
              <a:rPr lang="en-GB" dirty="0"/>
              <a:t>Most users found the “about us” section easy to read and understand</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They felt that the language was plain and simple and they liked the content. It was concise and informative. </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Small no of users, felt the section to be bland, that the lines and paras were too long and found it difficult to follow. </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Few commented on the bad formatting, spacing and information being repetitive. </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Lack of imagery or graphics, colour, dynamic content, web chat was mentioned as being missing from the about us section. </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Others also mentioned it would be good to have partner logos, couple of lines about them and their web links, testimonials (or success stories). </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One user was confused about the brand and who ran the website. As it was only one user the Research Team will keep an eye on it. </a:t>
            </a:r>
          </a:p>
          <a:p>
            <a:endParaRPr lang="en-GB" sz="1400" dirty="0"/>
          </a:p>
          <a:p>
            <a:pPr algn="ctr"/>
            <a:r>
              <a:rPr lang="en-US" sz="1400" i="1" dirty="0"/>
              <a:t>	“Not really, it didn’t tell me much about the brand, and I am still unsure of exactly who is the maintainer.. is this a joint venture between local councils or is it an independent Government service”</a:t>
            </a:r>
            <a:endParaRPr lang="en-GB" sz="1400" i="1" dirty="0"/>
          </a:p>
          <a:p>
            <a:endParaRPr lang="en-GB" dirty="0">
              <a:solidFill>
                <a:srgbClr val="FF0000"/>
              </a:solidFill>
            </a:endParaRPr>
          </a:p>
        </p:txBody>
      </p:sp>
    </p:spTree>
    <p:extLst>
      <p:ext uri="{BB962C8B-B14F-4D97-AF65-F5344CB8AC3E}">
        <p14:creationId xmlns:p14="http://schemas.microsoft.com/office/powerpoint/2010/main" val="29050541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3E6A4-DAE7-4962-8E6B-B7D70EB215C7}"/>
              </a:ext>
            </a:extLst>
          </p:cNvPr>
          <p:cNvSpPr>
            <a:spLocks noGrp="1"/>
          </p:cNvSpPr>
          <p:nvPr>
            <p:ph type="title"/>
          </p:nvPr>
        </p:nvSpPr>
        <p:spPr>
          <a:xfrm>
            <a:off x="0" y="274638"/>
            <a:ext cx="9906000" cy="706090"/>
          </a:xfrm>
        </p:spPr>
        <p:txBody>
          <a:bodyPr/>
          <a:lstStyle/>
          <a:p>
            <a:br>
              <a:rPr lang="en-GB" sz="3200" dirty="0">
                <a:solidFill>
                  <a:schemeClr val="tx1"/>
                </a:solidFill>
              </a:rPr>
            </a:br>
            <a:br>
              <a:rPr lang="en-GB" sz="3200" dirty="0">
                <a:solidFill>
                  <a:schemeClr val="tx1"/>
                </a:solidFill>
              </a:rPr>
            </a:br>
            <a:br>
              <a:rPr lang="en-GB" sz="3200" dirty="0">
                <a:solidFill>
                  <a:schemeClr val="tx1"/>
                </a:solidFill>
              </a:rPr>
            </a:br>
            <a:br>
              <a:rPr lang="en-GB" sz="3200" dirty="0">
                <a:solidFill>
                  <a:schemeClr val="tx1"/>
                </a:solidFill>
              </a:rPr>
            </a:br>
            <a:br>
              <a:rPr lang="en-GB" sz="3200" dirty="0">
                <a:solidFill>
                  <a:schemeClr val="tx1"/>
                </a:solidFill>
              </a:rPr>
            </a:br>
            <a:br>
              <a:rPr lang="en-GB" sz="3200" dirty="0">
                <a:solidFill>
                  <a:schemeClr val="tx1"/>
                </a:solidFill>
              </a:rPr>
            </a:br>
            <a:r>
              <a:rPr lang="en-GB" sz="3200" dirty="0">
                <a:solidFill>
                  <a:schemeClr val="tx1"/>
                </a:solidFill>
              </a:rPr>
              <a:t>Thank you!</a:t>
            </a:r>
          </a:p>
        </p:txBody>
      </p:sp>
      <p:sp>
        <p:nvSpPr>
          <p:cNvPr id="6" name="TextBox 5">
            <a:extLst>
              <a:ext uri="{FF2B5EF4-FFF2-40B4-BE49-F238E27FC236}">
                <a16:creationId xmlns:a16="http://schemas.microsoft.com/office/drawing/2014/main" id="{9048AE22-045D-5D48-B6B1-7A6473B1CF37}"/>
              </a:ext>
            </a:extLst>
          </p:cNvPr>
          <p:cNvSpPr txBox="1"/>
          <p:nvPr/>
        </p:nvSpPr>
        <p:spPr>
          <a:xfrm>
            <a:off x="141383" y="1038532"/>
            <a:ext cx="9361040" cy="2308324"/>
          </a:xfrm>
          <a:prstGeom prst="rect">
            <a:avLst/>
          </a:prstGeom>
          <a:noFill/>
        </p:spPr>
        <p:txBody>
          <a:bodyPr wrap="square" rtlCol="0">
            <a:spAutoFit/>
          </a:bodyPr>
          <a:lstStyle/>
          <a:p>
            <a:r>
              <a:rPr lang="en-GB" sz="1200" dirty="0"/>
              <a:t> </a:t>
            </a:r>
          </a:p>
          <a:p>
            <a:endParaRPr lang="en-GB" sz="1200" dirty="0"/>
          </a:p>
          <a:p>
            <a:endParaRPr lang="en-GB" sz="1200" dirty="0"/>
          </a:p>
          <a:p>
            <a:endParaRPr lang="en-GB" sz="1200" dirty="0"/>
          </a:p>
          <a:p>
            <a:endParaRPr lang="en-GB" sz="1200" dirty="0"/>
          </a:p>
          <a:p>
            <a:endParaRPr lang="en-GB" sz="1200" dirty="0"/>
          </a:p>
          <a:p>
            <a:endParaRPr lang="en-GB" sz="1200" dirty="0"/>
          </a:p>
          <a:p>
            <a:endParaRPr lang="en-GB" sz="1200" dirty="0"/>
          </a:p>
          <a:p>
            <a:endParaRPr lang="en-GB" sz="1200" dirty="0"/>
          </a:p>
          <a:p>
            <a:endParaRPr lang="en-GB" sz="1200" dirty="0"/>
          </a:p>
          <a:p>
            <a:endParaRPr lang="en-GB" sz="1200" dirty="0"/>
          </a:p>
          <a:p>
            <a:endParaRPr lang="en-GB" sz="1200" dirty="0">
              <a:solidFill>
                <a:srgbClr val="FF0000"/>
              </a:solidFill>
            </a:endParaRPr>
          </a:p>
        </p:txBody>
      </p:sp>
    </p:spTree>
    <p:extLst>
      <p:ext uri="{BB962C8B-B14F-4D97-AF65-F5344CB8AC3E}">
        <p14:creationId xmlns:p14="http://schemas.microsoft.com/office/powerpoint/2010/main" val="21279917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3E6A4-DAE7-4962-8E6B-B7D70EB215C7}"/>
              </a:ext>
            </a:extLst>
          </p:cNvPr>
          <p:cNvSpPr>
            <a:spLocks noGrp="1"/>
          </p:cNvSpPr>
          <p:nvPr>
            <p:ph type="title"/>
          </p:nvPr>
        </p:nvSpPr>
        <p:spPr/>
        <p:txBody>
          <a:bodyPr/>
          <a:lstStyle/>
          <a:p>
            <a:r>
              <a:rPr lang="en-GB" sz="4000" dirty="0">
                <a:solidFill>
                  <a:schemeClr val="tx1"/>
                </a:solidFill>
              </a:rPr>
              <a:t>Who we tested with</a:t>
            </a:r>
          </a:p>
        </p:txBody>
      </p:sp>
      <p:sp>
        <p:nvSpPr>
          <p:cNvPr id="3" name="Content Placeholder 2">
            <a:extLst>
              <a:ext uri="{FF2B5EF4-FFF2-40B4-BE49-F238E27FC236}">
                <a16:creationId xmlns:a16="http://schemas.microsoft.com/office/drawing/2014/main" id="{5FBEDDCC-E332-42C6-850C-19EA35A8C1E1}"/>
              </a:ext>
            </a:extLst>
          </p:cNvPr>
          <p:cNvSpPr>
            <a:spLocks noGrp="1"/>
          </p:cNvSpPr>
          <p:nvPr>
            <p:ph idx="1"/>
          </p:nvPr>
        </p:nvSpPr>
        <p:spPr>
          <a:xfrm>
            <a:off x="495300" y="1417638"/>
            <a:ext cx="8915400" cy="4708525"/>
          </a:xfrm>
        </p:spPr>
        <p:txBody>
          <a:bodyPr/>
          <a:lstStyle/>
          <a:p>
            <a:pPr marL="571500" indent="-571500">
              <a:buFont typeface="Arial" panose="020B0604020202020204" pitchFamily="34" charset="0"/>
              <a:buChar char="•"/>
            </a:pPr>
            <a:r>
              <a:rPr lang="en-GB" sz="3200" dirty="0"/>
              <a:t>10 Online un-moderated test sessions, with </a:t>
            </a:r>
            <a:r>
              <a:rPr lang="en-GB" sz="3200" dirty="0" err="1"/>
              <a:t>Userzoom</a:t>
            </a:r>
            <a:r>
              <a:rPr lang="en-GB" sz="3200" dirty="0"/>
              <a:t> panel, for usability testing</a:t>
            </a:r>
          </a:p>
          <a:p>
            <a:endParaRPr lang="en-GB" sz="3200" dirty="0"/>
          </a:p>
          <a:p>
            <a:pPr marL="571500" indent="-571500">
              <a:buFont typeface="Arial" panose="020B0604020202020204" pitchFamily="34" charset="0"/>
              <a:buChar char="•"/>
            </a:pPr>
            <a:r>
              <a:rPr lang="en-GB" sz="3200" dirty="0"/>
              <a:t>Male – 4 / Female - 6</a:t>
            </a:r>
            <a:br>
              <a:rPr lang="en-GB" sz="3200" dirty="0"/>
            </a:br>
            <a:endParaRPr lang="en-GB" sz="3200" dirty="0"/>
          </a:p>
          <a:p>
            <a:endParaRPr lang="en-GB" sz="2800" dirty="0"/>
          </a:p>
          <a:p>
            <a:endParaRPr lang="en-GB" sz="2800" dirty="0"/>
          </a:p>
          <a:p>
            <a:endParaRPr lang="en-GB" sz="2800" dirty="0"/>
          </a:p>
        </p:txBody>
      </p:sp>
    </p:spTree>
    <p:extLst>
      <p:ext uri="{BB962C8B-B14F-4D97-AF65-F5344CB8AC3E}">
        <p14:creationId xmlns:p14="http://schemas.microsoft.com/office/powerpoint/2010/main" val="28207955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3E6A4-DAE7-4962-8E6B-B7D70EB215C7}"/>
              </a:ext>
            </a:extLst>
          </p:cNvPr>
          <p:cNvSpPr>
            <a:spLocks noGrp="1"/>
          </p:cNvSpPr>
          <p:nvPr>
            <p:ph type="title"/>
          </p:nvPr>
        </p:nvSpPr>
        <p:spPr>
          <a:xfrm>
            <a:off x="0" y="274638"/>
            <a:ext cx="9906000" cy="1143000"/>
          </a:xfrm>
        </p:spPr>
        <p:txBody>
          <a:bodyPr/>
          <a:lstStyle/>
          <a:p>
            <a:r>
              <a:rPr lang="en-GB" sz="3200">
                <a:solidFill>
                  <a:schemeClr val="tx1"/>
                </a:solidFill>
              </a:rPr>
              <a:t>What we were trying to find out</a:t>
            </a:r>
          </a:p>
        </p:txBody>
      </p:sp>
      <p:cxnSp>
        <p:nvCxnSpPr>
          <p:cNvPr id="10" name="Straight Connector 9">
            <a:extLst>
              <a:ext uri="{FF2B5EF4-FFF2-40B4-BE49-F238E27FC236}">
                <a16:creationId xmlns:a16="http://schemas.microsoft.com/office/drawing/2014/main" id="{3BEFFC9E-026D-6540-8361-53FF8CDB64F9}"/>
              </a:ext>
            </a:extLst>
          </p:cNvPr>
          <p:cNvCxnSpPr/>
          <p:nvPr/>
        </p:nvCxnSpPr>
        <p:spPr>
          <a:xfrm>
            <a:off x="272480" y="908720"/>
            <a:ext cx="9361040" cy="0"/>
          </a:xfrm>
          <a:prstGeom prst="line">
            <a:avLst/>
          </a:prstGeom>
        </p:spPr>
        <p:style>
          <a:lnRef idx="3">
            <a:schemeClr val="dk1"/>
          </a:lnRef>
          <a:fillRef idx="0">
            <a:schemeClr val="dk1"/>
          </a:fillRef>
          <a:effectRef idx="2">
            <a:schemeClr val="dk1"/>
          </a:effectRef>
          <a:fontRef idx="minor">
            <a:schemeClr val="tx1"/>
          </a:fontRef>
        </p:style>
      </p:cxnSp>
      <p:sp>
        <p:nvSpPr>
          <p:cNvPr id="6" name="TextBox 5">
            <a:extLst>
              <a:ext uri="{FF2B5EF4-FFF2-40B4-BE49-F238E27FC236}">
                <a16:creationId xmlns:a16="http://schemas.microsoft.com/office/drawing/2014/main" id="{9048AE22-045D-5D48-B6B1-7A6473B1CF37}"/>
              </a:ext>
            </a:extLst>
          </p:cNvPr>
          <p:cNvSpPr txBox="1"/>
          <p:nvPr/>
        </p:nvSpPr>
        <p:spPr>
          <a:xfrm>
            <a:off x="272480" y="1514243"/>
            <a:ext cx="9361040" cy="3139321"/>
          </a:xfrm>
          <a:prstGeom prst="rect">
            <a:avLst/>
          </a:prstGeom>
          <a:noFill/>
        </p:spPr>
        <p:txBody>
          <a:bodyPr wrap="square" rtlCol="0">
            <a:spAutoFit/>
          </a:bodyPr>
          <a:lstStyle/>
          <a:p>
            <a:r>
              <a:rPr lang="en-GB" dirty="0"/>
              <a:t>We explored the following things: </a:t>
            </a:r>
          </a:p>
          <a:p>
            <a:endParaRPr lang="en-GB" dirty="0"/>
          </a:p>
          <a:p>
            <a:r>
              <a:rPr lang="en-GB" dirty="0"/>
              <a:t>Users likes and dislikes about the homepage of </a:t>
            </a:r>
            <a:r>
              <a:rPr lang="en-GB" dirty="0" err="1"/>
              <a:t>findbusinesssupport.gov.scot</a:t>
            </a:r>
            <a:r>
              <a:rPr lang="en-GB" dirty="0"/>
              <a:t> website</a:t>
            </a:r>
          </a:p>
          <a:p>
            <a:endParaRPr lang="en-GB" dirty="0"/>
          </a:p>
          <a:p>
            <a:r>
              <a:rPr lang="en-GB" dirty="0"/>
              <a:t>If they felt there was anything missing </a:t>
            </a:r>
          </a:p>
          <a:p>
            <a:endParaRPr lang="en-GB" dirty="0"/>
          </a:p>
          <a:p>
            <a:r>
              <a:rPr lang="en-GB" dirty="0"/>
              <a:t>Their views about the “About us” section </a:t>
            </a:r>
          </a:p>
          <a:p>
            <a:r>
              <a:rPr lang="en-GB" dirty="0"/>
              <a:t>(</a:t>
            </a:r>
            <a:r>
              <a:rPr lang="en-US" dirty="0"/>
              <a:t>URL: </a:t>
            </a:r>
            <a:r>
              <a:rPr lang="en-US" dirty="0">
                <a:hlinkClick r:id="rId3"/>
              </a:rPr>
              <a:t>https://www.findbusinesssupport.gov.scot/about-us/</a:t>
            </a:r>
            <a:r>
              <a:rPr lang="en-US" dirty="0"/>
              <a:t>) </a:t>
            </a:r>
            <a:r>
              <a:rPr lang="en-GB" dirty="0"/>
              <a:t>and their likes and dislikes </a:t>
            </a:r>
          </a:p>
          <a:p>
            <a:endParaRPr lang="en-GB" dirty="0"/>
          </a:p>
          <a:p>
            <a:pPr marL="285750" indent="-285750">
              <a:buFont typeface="Arial" panose="020B0604020202020204" pitchFamily="34" charset="0"/>
              <a:buChar char="•"/>
            </a:pPr>
            <a:endParaRPr lang="en-US" sz="2000" dirty="0"/>
          </a:p>
          <a:p>
            <a:pPr marL="285750" indent="-285750">
              <a:buFontTx/>
              <a:buChar char="-"/>
            </a:pPr>
            <a:endParaRPr lang="en-US" sz="1600" dirty="0"/>
          </a:p>
        </p:txBody>
      </p:sp>
    </p:spTree>
    <p:extLst>
      <p:ext uri="{BB962C8B-B14F-4D97-AF65-F5344CB8AC3E}">
        <p14:creationId xmlns:p14="http://schemas.microsoft.com/office/powerpoint/2010/main" val="15208604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3E6A4-DAE7-4962-8E6B-B7D70EB215C7}"/>
              </a:ext>
            </a:extLst>
          </p:cNvPr>
          <p:cNvSpPr>
            <a:spLocks noGrp="1"/>
          </p:cNvSpPr>
          <p:nvPr>
            <p:ph type="title"/>
          </p:nvPr>
        </p:nvSpPr>
        <p:spPr/>
        <p:txBody>
          <a:bodyPr/>
          <a:lstStyle/>
          <a:p>
            <a:r>
              <a:rPr lang="en-GB" sz="4000" dirty="0">
                <a:solidFill>
                  <a:schemeClr val="tx1"/>
                </a:solidFill>
              </a:rPr>
              <a:t>SEP homepage – likes and dislikes</a:t>
            </a:r>
          </a:p>
        </p:txBody>
      </p:sp>
      <p:sp>
        <p:nvSpPr>
          <p:cNvPr id="3" name="Content Placeholder 2">
            <a:extLst>
              <a:ext uri="{FF2B5EF4-FFF2-40B4-BE49-F238E27FC236}">
                <a16:creationId xmlns:a16="http://schemas.microsoft.com/office/drawing/2014/main" id="{5FBEDDCC-E332-42C6-850C-19EA35A8C1E1}"/>
              </a:ext>
            </a:extLst>
          </p:cNvPr>
          <p:cNvSpPr>
            <a:spLocks noGrp="1"/>
          </p:cNvSpPr>
          <p:nvPr>
            <p:ph idx="1"/>
          </p:nvPr>
        </p:nvSpPr>
        <p:spPr>
          <a:xfrm>
            <a:off x="495300" y="1052736"/>
            <a:ext cx="8915400" cy="5530626"/>
          </a:xfrm>
        </p:spPr>
        <p:txBody>
          <a:bodyPr/>
          <a:lstStyle/>
          <a:p>
            <a:pPr marL="11113"/>
            <a:r>
              <a:rPr lang="en-GB" sz="2000" dirty="0"/>
              <a:t>When we asked the users about their likes and dislikes upon looking at the homepage following things were mentioned:</a:t>
            </a:r>
          </a:p>
          <a:p>
            <a:pPr marL="11113"/>
            <a:r>
              <a:rPr lang="en-GB" sz="2000" dirty="0"/>
              <a:t>	</a:t>
            </a:r>
            <a:r>
              <a:rPr lang="en-GB" b="1" dirty="0"/>
              <a:t>Top 3 likes </a:t>
            </a:r>
            <a:r>
              <a:rPr lang="en-GB" dirty="0"/>
              <a:t>				  </a:t>
            </a:r>
            <a:r>
              <a:rPr lang="en-GB" b="1" dirty="0"/>
              <a:t>Top 3 dislikes </a:t>
            </a:r>
          </a:p>
          <a:p>
            <a:pPr marL="354013" indent="-342900">
              <a:buFont typeface="Arial" panose="020B0604020202020204" pitchFamily="34" charset="0"/>
              <a:buChar char="•"/>
            </a:pPr>
            <a:endParaRPr lang="en-US" i="1" dirty="0"/>
          </a:p>
          <a:p>
            <a:pPr marL="354013" indent="-342900">
              <a:buFont typeface="Arial" panose="020B0604020202020204" pitchFamily="34" charset="0"/>
              <a:buChar char="•"/>
            </a:pPr>
            <a:endParaRPr lang="en-GB" sz="2000" dirty="0"/>
          </a:p>
          <a:p>
            <a:pPr marL="354013" indent="-342900">
              <a:buFont typeface="Arial" panose="020B0604020202020204" pitchFamily="34" charset="0"/>
              <a:buChar char="•"/>
            </a:pPr>
            <a:endParaRPr lang="en-GB" dirty="0"/>
          </a:p>
          <a:p>
            <a:pPr marL="342900" indent="-342900">
              <a:buFont typeface="+mj-lt"/>
              <a:buAutoNum type="arabicPeriod"/>
            </a:pPr>
            <a:endParaRPr lang="en-GB" dirty="0"/>
          </a:p>
          <a:p>
            <a:pPr marL="342900" indent="-342900">
              <a:buFont typeface="+mj-lt"/>
              <a:buAutoNum type="arabicPeriod"/>
            </a:pPr>
            <a:endParaRPr lang="en-GB" dirty="0"/>
          </a:p>
        </p:txBody>
      </p:sp>
      <p:graphicFrame>
        <p:nvGraphicFramePr>
          <p:cNvPr id="4" name="Table 3">
            <a:extLst>
              <a:ext uri="{FF2B5EF4-FFF2-40B4-BE49-F238E27FC236}">
                <a16:creationId xmlns:a16="http://schemas.microsoft.com/office/drawing/2014/main" id="{820BE0C3-B5DB-4778-8473-FC63405930F9}"/>
              </a:ext>
            </a:extLst>
          </p:cNvPr>
          <p:cNvGraphicFramePr>
            <a:graphicFrameLocks noGrp="1"/>
          </p:cNvGraphicFramePr>
          <p:nvPr>
            <p:extLst>
              <p:ext uri="{D42A27DB-BD31-4B8C-83A1-F6EECF244321}">
                <p14:modId xmlns:p14="http://schemas.microsoft.com/office/powerpoint/2010/main" val="4203253997"/>
              </p:ext>
            </p:extLst>
          </p:nvPr>
        </p:nvGraphicFramePr>
        <p:xfrm>
          <a:off x="344488" y="2132856"/>
          <a:ext cx="4094016" cy="4556526"/>
        </p:xfrm>
        <a:graphic>
          <a:graphicData uri="http://schemas.openxmlformats.org/drawingml/2006/table">
            <a:tbl>
              <a:tblPr firstRow="1" bandRow="1">
                <a:tableStyleId>{5C22544A-7EE6-4342-B048-85BDC9FD1C3A}</a:tableStyleId>
              </a:tblPr>
              <a:tblGrid>
                <a:gridCol w="1364672">
                  <a:extLst>
                    <a:ext uri="{9D8B030D-6E8A-4147-A177-3AD203B41FA5}">
                      <a16:colId xmlns:a16="http://schemas.microsoft.com/office/drawing/2014/main" val="38907864"/>
                    </a:ext>
                  </a:extLst>
                </a:gridCol>
                <a:gridCol w="1364672">
                  <a:extLst>
                    <a:ext uri="{9D8B030D-6E8A-4147-A177-3AD203B41FA5}">
                      <a16:colId xmlns:a16="http://schemas.microsoft.com/office/drawing/2014/main" val="4230006590"/>
                    </a:ext>
                  </a:extLst>
                </a:gridCol>
                <a:gridCol w="1364672">
                  <a:extLst>
                    <a:ext uri="{9D8B030D-6E8A-4147-A177-3AD203B41FA5}">
                      <a16:colId xmlns:a16="http://schemas.microsoft.com/office/drawing/2014/main" val="1423987369"/>
                    </a:ext>
                  </a:extLst>
                </a:gridCol>
              </a:tblGrid>
              <a:tr h="125867">
                <a:tc>
                  <a:txBody>
                    <a:bodyPr/>
                    <a:lstStyle/>
                    <a:p>
                      <a:pPr>
                        <a:lnSpc>
                          <a:spcPct val="115000"/>
                        </a:lnSpc>
                        <a:spcAft>
                          <a:spcPts val="0"/>
                        </a:spcAft>
                      </a:pPr>
                      <a:r>
                        <a:rPr lang="en-US" sz="900">
                          <a:effectLst/>
                        </a:rPr>
                        <a:t>1</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2</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3</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692403884"/>
                  </a:ext>
                </a:extLst>
              </a:tr>
              <a:tr h="260399">
                <a:tc>
                  <a:txBody>
                    <a:bodyPr/>
                    <a:lstStyle/>
                    <a:p>
                      <a:pPr>
                        <a:lnSpc>
                          <a:spcPct val="115000"/>
                        </a:lnSpc>
                        <a:spcAft>
                          <a:spcPts val="0"/>
                        </a:spcAft>
                      </a:pPr>
                      <a:r>
                        <a:rPr lang="en-US" sz="900">
                          <a:effectLst/>
                        </a:rPr>
                        <a:t>I liked the hero image</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I liked the personal touch of the website</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I like that it looks semi-professional</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930593203"/>
                  </a:ext>
                </a:extLst>
              </a:tr>
              <a:tr h="125867">
                <a:tc>
                  <a:txBody>
                    <a:bodyPr/>
                    <a:lstStyle/>
                    <a:p>
                      <a:pPr>
                        <a:lnSpc>
                          <a:spcPct val="115000"/>
                        </a:lnSpc>
                        <a:spcAft>
                          <a:spcPts val="0"/>
                        </a:spcAft>
                      </a:pPr>
                      <a:r>
                        <a:rPr lang="en-US" sz="900">
                          <a:effectLst/>
                        </a:rPr>
                        <a:t>Bright and colorful</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People posing are smiling</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Layout is simple</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469512844"/>
                  </a:ext>
                </a:extLst>
              </a:tr>
              <a:tr h="394931">
                <a:tc>
                  <a:txBody>
                    <a:bodyPr/>
                    <a:lstStyle/>
                    <a:p>
                      <a:pPr>
                        <a:lnSpc>
                          <a:spcPct val="115000"/>
                        </a:lnSpc>
                        <a:spcAft>
                          <a:spcPts val="0"/>
                        </a:spcAft>
                      </a:pPr>
                      <a:r>
                        <a:rPr lang="en-US" sz="900">
                          <a:effectLst/>
                        </a:rPr>
                        <a:t>Very tidy - looks easy to navigate this site.</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You know it’s for business in Scotland.</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Right away you know what it’s for i.e. to offer support for businesses in Scotland</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90479532"/>
                  </a:ext>
                </a:extLst>
              </a:tr>
              <a:tr h="260399">
                <a:tc>
                  <a:txBody>
                    <a:bodyPr/>
                    <a:lstStyle/>
                    <a:p>
                      <a:pPr>
                        <a:lnSpc>
                          <a:spcPct val="115000"/>
                        </a:lnSpc>
                        <a:spcAft>
                          <a:spcPts val="0"/>
                        </a:spcAft>
                      </a:pPr>
                      <a:r>
                        <a:rPr lang="en-US" sz="900">
                          <a:effectLst/>
                        </a:rPr>
                        <a:t>I liked the office photo with the staff</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The browse all support sections button</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Task bar simple</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560248218"/>
                  </a:ext>
                </a:extLst>
              </a:tr>
              <a:tr h="394931">
                <a:tc>
                  <a:txBody>
                    <a:bodyPr/>
                    <a:lstStyle/>
                    <a:p>
                      <a:pPr>
                        <a:lnSpc>
                          <a:spcPct val="115000"/>
                        </a:lnSpc>
                        <a:spcAft>
                          <a:spcPts val="0"/>
                        </a:spcAft>
                      </a:pPr>
                      <a:r>
                        <a:rPr lang="en-US" sz="900">
                          <a:effectLst/>
                        </a:rPr>
                        <a:t>I liked the mouse over action for the top menu and footer links</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I liked the main image which fit the theme of the website</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I liked the semi-transparent black box and the white text which was clearly readable.</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675814612"/>
                  </a:ext>
                </a:extLst>
              </a:tr>
              <a:tr h="394931">
                <a:tc>
                  <a:txBody>
                    <a:bodyPr/>
                    <a:lstStyle/>
                    <a:p>
                      <a:pPr>
                        <a:lnSpc>
                          <a:spcPct val="115000"/>
                        </a:lnSpc>
                        <a:spcAft>
                          <a:spcPts val="0"/>
                        </a:spcAft>
                      </a:pPr>
                      <a:r>
                        <a:rPr lang="en-US" sz="900">
                          <a:effectLst/>
                        </a:rPr>
                        <a:t>I liked the tabs at the top</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I like that you could see the search bar (just not in that place)</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I liked that it stated it was a government site through the web address.</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265086601"/>
                  </a:ext>
                </a:extLst>
              </a:tr>
              <a:tr h="125867">
                <a:tc>
                  <a:txBody>
                    <a:bodyPr/>
                    <a:lstStyle/>
                    <a:p>
                      <a:pPr>
                        <a:lnSpc>
                          <a:spcPct val="115000"/>
                        </a:lnSpc>
                        <a:spcAft>
                          <a:spcPts val="0"/>
                        </a:spcAft>
                      </a:pPr>
                      <a:r>
                        <a:rPr lang="en-US" sz="900">
                          <a:effectLst/>
                        </a:rPr>
                        <a:t>Simple</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User friendly</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Easy on the eyes</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158391100"/>
                  </a:ext>
                </a:extLst>
              </a:tr>
              <a:tr h="125867">
                <a:tc>
                  <a:txBody>
                    <a:bodyPr/>
                    <a:lstStyle/>
                    <a:p>
                      <a:pPr>
                        <a:lnSpc>
                          <a:spcPct val="115000"/>
                        </a:lnSpc>
                        <a:spcAft>
                          <a:spcPts val="0"/>
                        </a:spcAft>
                      </a:pPr>
                      <a:r>
                        <a:rPr lang="en-US" sz="900">
                          <a:effectLst/>
                        </a:rPr>
                        <a:t>Professional imagery</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Easy to see how to contact</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Informative concise text</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693788311"/>
                  </a:ext>
                </a:extLst>
              </a:tr>
              <a:tr h="260399">
                <a:tc>
                  <a:txBody>
                    <a:bodyPr/>
                    <a:lstStyle/>
                    <a:p>
                      <a:pPr>
                        <a:lnSpc>
                          <a:spcPct val="115000"/>
                        </a:lnSpc>
                        <a:spcAft>
                          <a:spcPts val="0"/>
                        </a:spcAft>
                      </a:pPr>
                      <a:r>
                        <a:rPr lang="en-US" sz="900">
                          <a:effectLst/>
                        </a:rPr>
                        <a:t>The color scheme</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efficiency (not too much information to overwhelm you)</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Felt professional</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549884064"/>
                  </a:ext>
                </a:extLst>
              </a:tr>
              <a:tr h="260399">
                <a:tc>
                  <a:txBody>
                    <a:bodyPr/>
                    <a:lstStyle/>
                    <a:p>
                      <a:pPr>
                        <a:lnSpc>
                          <a:spcPct val="115000"/>
                        </a:lnSpc>
                        <a:spcAft>
                          <a:spcPts val="0"/>
                        </a:spcAft>
                      </a:pPr>
                      <a:r>
                        <a:rPr lang="en-US" sz="900" dirty="0">
                          <a:effectLst/>
                        </a:rPr>
                        <a:t>Page has an organized layout</a:t>
                      </a:r>
                      <a:endParaRPr lang="en-GB" sz="9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Usage of photos which makes it more alive and friendly</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The page looked genuine and professional</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680111391"/>
                  </a:ext>
                </a:extLst>
              </a:tr>
              <a:tr h="251734">
                <a:tc gridSpan="3">
                  <a:txBody>
                    <a:bodyPr/>
                    <a:lstStyle/>
                    <a:p>
                      <a:pPr algn="r">
                        <a:lnSpc>
                          <a:spcPct val="115000"/>
                        </a:lnSpc>
                        <a:spcAft>
                          <a:spcPts val="0"/>
                        </a:spcAft>
                      </a:pPr>
                      <a:endParaRPr lang="en-GB" sz="9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hMerge="1">
                  <a:txBody>
                    <a:bodyPr/>
                    <a:lstStyle/>
                    <a:p>
                      <a:endParaRPr lang="en-GB"/>
                    </a:p>
                  </a:txBody>
                  <a:tcPr/>
                </a:tc>
                <a:tc hMerge="1">
                  <a:txBody>
                    <a:bodyPr/>
                    <a:lstStyle/>
                    <a:p>
                      <a:pPr algn="ctr">
                        <a:lnSpc>
                          <a:spcPct val="115000"/>
                        </a:lnSpc>
                        <a:spcAft>
                          <a:spcPts val="0"/>
                        </a:spcAft>
                      </a:pPr>
                      <a:endParaRPr lang="en-GB" sz="9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257230069"/>
                  </a:ext>
                </a:extLst>
              </a:tr>
            </a:tbl>
          </a:graphicData>
        </a:graphic>
      </p:graphicFrame>
      <p:graphicFrame>
        <p:nvGraphicFramePr>
          <p:cNvPr id="5" name="Table 4">
            <a:extLst>
              <a:ext uri="{FF2B5EF4-FFF2-40B4-BE49-F238E27FC236}">
                <a16:creationId xmlns:a16="http://schemas.microsoft.com/office/drawing/2014/main" id="{2B796D0D-7D93-47FA-917F-A5FFAB0A31F3}"/>
              </a:ext>
            </a:extLst>
          </p:cNvPr>
          <p:cNvGraphicFramePr>
            <a:graphicFrameLocks noGrp="1"/>
          </p:cNvGraphicFramePr>
          <p:nvPr>
            <p:extLst>
              <p:ext uri="{D42A27DB-BD31-4B8C-83A1-F6EECF244321}">
                <p14:modId xmlns:p14="http://schemas.microsoft.com/office/powerpoint/2010/main" val="940771657"/>
              </p:ext>
            </p:extLst>
          </p:nvPr>
        </p:nvGraphicFramePr>
        <p:xfrm>
          <a:off x="4664968" y="2098081"/>
          <a:ext cx="5040561" cy="4787336"/>
        </p:xfrm>
        <a:graphic>
          <a:graphicData uri="http://schemas.openxmlformats.org/drawingml/2006/table">
            <a:tbl>
              <a:tblPr firstRow="1" bandRow="1">
                <a:tableStyleId>{5C22544A-7EE6-4342-B048-85BDC9FD1C3A}</a:tableStyleId>
              </a:tblPr>
              <a:tblGrid>
                <a:gridCol w="1680379">
                  <a:extLst>
                    <a:ext uri="{9D8B030D-6E8A-4147-A177-3AD203B41FA5}">
                      <a16:colId xmlns:a16="http://schemas.microsoft.com/office/drawing/2014/main" val="2882878121"/>
                    </a:ext>
                  </a:extLst>
                </a:gridCol>
                <a:gridCol w="1679228">
                  <a:extLst>
                    <a:ext uri="{9D8B030D-6E8A-4147-A177-3AD203B41FA5}">
                      <a16:colId xmlns:a16="http://schemas.microsoft.com/office/drawing/2014/main" val="502078327"/>
                    </a:ext>
                  </a:extLst>
                </a:gridCol>
                <a:gridCol w="1680954">
                  <a:extLst>
                    <a:ext uri="{9D8B030D-6E8A-4147-A177-3AD203B41FA5}">
                      <a16:colId xmlns:a16="http://schemas.microsoft.com/office/drawing/2014/main" val="2959558317"/>
                    </a:ext>
                  </a:extLst>
                </a:gridCol>
              </a:tblGrid>
              <a:tr h="148044">
                <a:tc>
                  <a:txBody>
                    <a:bodyPr/>
                    <a:lstStyle/>
                    <a:p>
                      <a:pPr>
                        <a:lnSpc>
                          <a:spcPct val="107000"/>
                        </a:lnSpc>
                        <a:spcAft>
                          <a:spcPts val="0"/>
                        </a:spcAft>
                      </a:pPr>
                      <a:r>
                        <a:rPr lang="en-US" sz="1000">
                          <a:effectLst/>
                        </a:rPr>
                        <a:t>1</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62743" marR="62743" marT="0" marB="0"/>
                </a:tc>
                <a:tc>
                  <a:txBody>
                    <a:bodyPr/>
                    <a:lstStyle/>
                    <a:p>
                      <a:pPr>
                        <a:lnSpc>
                          <a:spcPct val="107000"/>
                        </a:lnSpc>
                        <a:spcAft>
                          <a:spcPts val="0"/>
                        </a:spcAft>
                      </a:pPr>
                      <a:r>
                        <a:rPr lang="en-US" sz="1000">
                          <a:effectLst/>
                        </a:rPr>
                        <a:t>2</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62743" marR="62743" marT="0" marB="0"/>
                </a:tc>
                <a:tc>
                  <a:txBody>
                    <a:bodyPr/>
                    <a:lstStyle/>
                    <a:p>
                      <a:pPr>
                        <a:lnSpc>
                          <a:spcPct val="107000"/>
                        </a:lnSpc>
                        <a:spcAft>
                          <a:spcPts val="0"/>
                        </a:spcAft>
                      </a:pPr>
                      <a:r>
                        <a:rPr lang="en-US" sz="1000">
                          <a:effectLst/>
                        </a:rPr>
                        <a:t>3</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62743" marR="62743" marT="0" marB="0"/>
                </a:tc>
                <a:extLst>
                  <a:ext uri="{0D108BD9-81ED-4DB2-BD59-A6C34878D82A}">
                    <a16:rowId xmlns:a16="http://schemas.microsoft.com/office/drawing/2014/main" val="1546479393"/>
                  </a:ext>
                </a:extLst>
              </a:tr>
              <a:tr h="303982">
                <a:tc>
                  <a:txBody>
                    <a:bodyPr/>
                    <a:lstStyle/>
                    <a:p>
                      <a:pPr>
                        <a:lnSpc>
                          <a:spcPct val="107000"/>
                        </a:lnSpc>
                        <a:spcAft>
                          <a:spcPts val="0"/>
                        </a:spcAft>
                      </a:pPr>
                      <a:r>
                        <a:rPr lang="en-US" sz="1000">
                          <a:effectLst/>
                        </a:rPr>
                        <a:t>It looked not so professional</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62743" marR="62743" marT="0" marB="0"/>
                </a:tc>
                <a:tc>
                  <a:txBody>
                    <a:bodyPr/>
                    <a:lstStyle/>
                    <a:p>
                      <a:pPr>
                        <a:lnSpc>
                          <a:spcPct val="107000"/>
                        </a:lnSpc>
                        <a:spcAft>
                          <a:spcPts val="0"/>
                        </a:spcAft>
                      </a:pPr>
                      <a:r>
                        <a:rPr lang="en-US" sz="1000">
                          <a:effectLst/>
                        </a:rPr>
                        <a:t>I didn’t like the color scheme</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62743" marR="62743" marT="0" marB="0"/>
                </a:tc>
                <a:tc>
                  <a:txBody>
                    <a:bodyPr/>
                    <a:lstStyle/>
                    <a:p>
                      <a:pPr>
                        <a:lnSpc>
                          <a:spcPct val="107000"/>
                        </a:lnSpc>
                        <a:spcAft>
                          <a:spcPts val="0"/>
                        </a:spcAft>
                      </a:pPr>
                      <a:r>
                        <a:rPr lang="en-US" sz="1000">
                          <a:effectLst/>
                        </a:rPr>
                        <a:t>I didn’t like the placing of the items</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62743" marR="62743" marT="0" marB="0"/>
                </a:tc>
                <a:extLst>
                  <a:ext uri="{0D108BD9-81ED-4DB2-BD59-A6C34878D82A}">
                    <a16:rowId xmlns:a16="http://schemas.microsoft.com/office/drawing/2014/main" val="502583593"/>
                  </a:ext>
                </a:extLst>
              </a:tr>
              <a:tr h="303982">
                <a:tc>
                  <a:txBody>
                    <a:bodyPr/>
                    <a:lstStyle/>
                    <a:p>
                      <a:pPr>
                        <a:lnSpc>
                          <a:spcPct val="107000"/>
                        </a:lnSpc>
                        <a:spcAft>
                          <a:spcPts val="0"/>
                        </a:spcAft>
                      </a:pPr>
                      <a:r>
                        <a:rPr lang="en-US" sz="1000">
                          <a:effectLst/>
                        </a:rPr>
                        <a:t>One large posed photo dominates</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62743" marR="62743" marT="0" marB="0"/>
                </a:tc>
                <a:tc>
                  <a:txBody>
                    <a:bodyPr/>
                    <a:lstStyle/>
                    <a:p>
                      <a:pPr>
                        <a:lnSpc>
                          <a:spcPct val="107000"/>
                        </a:lnSpc>
                        <a:spcAft>
                          <a:spcPts val="0"/>
                        </a:spcAft>
                      </a:pPr>
                      <a:r>
                        <a:rPr lang="en-US" sz="1000">
                          <a:effectLst/>
                        </a:rPr>
                        <a:t>Not much informative content</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62743" marR="62743" marT="0" marB="0"/>
                </a:tc>
                <a:tc>
                  <a:txBody>
                    <a:bodyPr/>
                    <a:lstStyle/>
                    <a:p>
                      <a:pPr>
                        <a:lnSpc>
                          <a:spcPct val="107000"/>
                        </a:lnSpc>
                        <a:spcAft>
                          <a:spcPts val="0"/>
                        </a:spcAft>
                      </a:pPr>
                      <a:r>
                        <a:rPr lang="en-US" sz="1000">
                          <a:effectLst/>
                        </a:rPr>
                        <a:t>Doesn’t ’hook’ the potential user</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62743" marR="62743" marT="0" marB="0"/>
                </a:tc>
                <a:extLst>
                  <a:ext uri="{0D108BD9-81ED-4DB2-BD59-A6C34878D82A}">
                    <a16:rowId xmlns:a16="http://schemas.microsoft.com/office/drawing/2014/main" val="4044420322"/>
                  </a:ext>
                </a:extLst>
              </a:tr>
              <a:tr h="615857">
                <a:tc>
                  <a:txBody>
                    <a:bodyPr/>
                    <a:lstStyle/>
                    <a:p>
                      <a:pPr>
                        <a:lnSpc>
                          <a:spcPct val="107000"/>
                        </a:lnSpc>
                        <a:spcAft>
                          <a:spcPts val="0"/>
                        </a:spcAft>
                      </a:pPr>
                      <a:r>
                        <a:rPr lang="en-US" sz="1000">
                          <a:effectLst/>
                        </a:rPr>
                        <a:t>The site is far too generic. There’s nothing new and it could be for anything.</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62743" marR="62743" marT="0" marB="0"/>
                </a:tc>
                <a:tc>
                  <a:txBody>
                    <a:bodyPr/>
                    <a:lstStyle/>
                    <a:p>
                      <a:pPr>
                        <a:lnSpc>
                          <a:spcPct val="107000"/>
                        </a:lnSpc>
                        <a:spcAft>
                          <a:spcPts val="0"/>
                        </a:spcAft>
                      </a:pPr>
                      <a:r>
                        <a:rPr lang="en-US" sz="1000">
                          <a:effectLst/>
                        </a:rPr>
                        <a:t>The main and only graphic looks like it’s for an advertising agency and not general businesses.</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62743" marR="62743" marT="0" marB="0"/>
                </a:tc>
                <a:tc>
                  <a:txBody>
                    <a:bodyPr/>
                    <a:lstStyle/>
                    <a:p>
                      <a:pPr>
                        <a:lnSpc>
                          <a:spcPct val="107000"/>
                        </a:lnSpc>
                        <a:spcAft>
                          <a:spcPts val="0"/>
                        </a:spcAft>
                      </a:pPr>
                      <a:r>
                        <a:rPr lang="en-US" sz="1000">
                          <a:effectLst/>
                        </a:rPr>
                        <a:t>I’m not sure if it’s from the Scottish government or the English based one</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62743" marR="62743" marT="0" marB="0"/>
                </a:tc>
                <a:extLst>
                  <a:ext uri="{0D108BD9-81ED-4DB2-BD59-A6C34878D82A}">
                    <a16:rowId xmlns:a16="http://schemas.microsoft.com/office/drawing/2014/main" val="1842880676"/>
                  </a:ext>
                </a:extLst>
              </a:tr>
              <a:tr h="303982">
                <a:tc>
                  <a:txBody>
                    <a:bodyPr/>
                    <a:lstStyle/>
                    <a:p>
                      <a:pPr>
                        <a:lnSpc>
                          <a:spcPct val="107000"/>
                        </a:lnSpc>
                        <a:spcAft>
                          <a:spcPts val="0"/>
                        </a:spcAft>
                      </a:pPr>
                      <a:r>
                        <a:rPr lang="en-US" sz="1000">
                          <a:effectLst/>
                        </a:rPr>
                        <a:t>The large black box</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62743" marR="62743" marT="0" marB="0"/>
                </a:tc>
                <a:tc>
                  <a:txBody>
                    <a:bodyPr/>
                    <a:lstStyle/>
                    <a:p>
                      <a:pPr>
                        <a:lnSpc>
                          <a:spcPct val="107000"/>
                        </a:lnSpc>
                        <a:spcAft>
                          <a:spcPts val="0"/>
                        </a:spcAft>
                      </a:pPr>
                      <a:r>
                        <a:rPr lang="en-US" sz="1000">
                          <a:effectLst/>
                        </a:rPr>
                        <a:t>You couldn’t see the picture of office in back</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62743" marR="62743" marT="0" marB="0"/>
                </a:tc>
                <a:tc>
                  <a:txBody>
                    <a:bodyPr/>
                    <a:lstStyle/>
                    <a:p>
                      <a:pPr>
                        <a:lnSpc>
                          <a:spcPct val="107000"/>
                        </a:lnSpc>
                        <a:spcAft>
                          <a:spcPts val="0"/>
                        </a:spcAft>
                      </a:pPr>
                      <a:r>
                        <a:rPr lang="en-US" sz="1000">
                          <a:effectLst/>
                        </a:rPr>
                        <a:t>The cross beside the telephone number</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62743" marR="62743" marT="0" marB="0"/>
                </a:tc>
                <a:extLst>
                  <a:ext uri="{0D108BD9-81ED-4DB2-BD59-A6C34878D82A}">
                    <a16:rowId xmlns:a16="http://schemas.microsoft.com/office/drawing/2014/main" val="3690910968"/>
                  </a:ext>
                </a:extLst>
              </a:tr>
              <a:tr h="303982">
                <a:tc>
                  <a:txBody>
                    <a:bodyPr/>
                    <a:lstStyle/>
                    <a:p>
                      <a:pPr>
                        <a:lnSpc>
                          <a:spcPct val="107000"/>
                        </a:lnSpc>
                        <a:spcAft>
                          <a:spcPts val="0"/>
                        </a:spcAft>
                      </a:pPr>
                      <a:r>
                        <a:rPr lang="en-US" sz="1000">
                          <a:effectLst/>
                        </a:rPr>
                        <a:t>The top left logo</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62743" marR="62743" marT="0" marB="0"/>
                </a:tc>
                <a:tc>
                  <a:txBody>
                    <a:bodyPr/>
                    <a:lstStyle/>
                    <a:p>
                      <a:pPr>
                        <a:lnSpc>
                          <a:spcPct val="107000"/>
                        </a:lnSpc>
                        <a:spcAft>
                          <a:spcPts val="0"/>
                        </a:spcAft>
                      </a:pPr>
                      <a:r>
                        <a:rPr lang="en-US" sz="1000">
                          <a:effectLst/>
                        </a:rPr>
                        <a:t>The over large grey footer</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62743" marR="62743" marT="0" marB="0"/>
                </a:tc>
                <a:tc>
                  <a:txBody>
                    <a:bodyPr/>
                    <a:lstStyle/>
                    <a:p>
                      <a:pPr>
                        <a:lnSpc>
                          <a:spcPct val="107000"/>
                        </a:lnSpc>
                        <a:spcAft>
                          <a:spcPts val="0"/>
                        </a:spcAft>
                      </a:pPr>
                      <a:r>
                        <a:rPr lang="en-US" sz="1000">
                          <a:effectLst/>
                        </a:rPr>
                        <a:t>Lack of contact number or details</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62743" marR="62743" marT="0" marB="0"/>
                </a:tc>
                <a:extLst>
                  <a:ext uri="{0D108BD9-81ED-4DB2-BD59-A6C34878D82A}">
                    <a16:rowId xmlns:a16="http://schemas.microsoft.com/office/drawing/2014/main" val="2630095217"/>
                  </a:ext>
                </a:extLst>
              </a:tr>
              <a:tr h="615857">
                <a:tc>
                  <a:txBody>
                    <a:bodyPr/>
                    <a:lstStyle/>
                    <a:p>
                      <a:pPr>
                        <a:lnSpc>
                          <a:spcPct val="107000"/>
                        </a:lnSpc>
                        <a:spcAft>
                          <a:spcPts val="0"/>
                        </a:spcAft>
                      </a:pPr>
                      <a:r>
                        <a:rPr lang="en-US" sz="1000">
                          <a:effectLst/>
                        </a:rPr>
                        <a:t>The search box covering the content / landing page</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62743" marR="62743" marT="0" marB="0"/>
                </a:tc>
                <a:tc>
                  <a:txBody>
                    <a:bodyPr/>
                    <a:lstStyle/>
                    <a:p>
                      <a:pPr>
                        <a:lnSpc>
                          <a:spcPct val="107000"/>
                        </a:lnSpc>
                        <a:spcAft>
                          <a:spcPts val="0"/>
                        </a:spcAft>
                      </a:pPr>
                      <a:r>
                        <a:rPr lang="en-US" sz="1000">
                          <a:effectLst/>
                        </a:rPr>
                        <a:t>the girl sitting on the floor - no one conducts business in an office sitting on the floor.</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62743" marR="62743" marT="0" marB="0"/>
                </a:tc>
                <a:tc>
                  <a:txBody>
                    <a:bodyPr/>
                    <a:lstStyle/>
                    <a:p>
                      <a:pPr>
                        <a:lnSpc>
                          <a:spcPct val="107000"/>
                        </a:lnSpc>
                        <a:spcAft>
                          <a:spcPts val="0"/>
                        </a:spcAft>
                      </a:pPr>
                      <a:r>
                        <a:rPr lang="en-US" sz="1000">
                          <a:effectLst/>
                        </a:rPr>
                        <a:t>Maybe better with smaller pictures</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62743" marR="62743" marT="0" marB="0"/>
                </a:tc>
                <a:extLst>
                  <a:ext uri="{0D108BD9-81ED-4DB2-BD59-A6C34878D82A}">
                    <a16:rowId xmlns:a16="http://schemas.microsoft.com/office/drawing/2014/main" val="25632348"/>
                  </a:ext>
                </a:extLst>
              </a:tr>
              <a:tr h="303982">
                <a:tc>
                  <a:txBody>
                    <a:bodyPr/>
                    <a:lstStyle/>
                    <a:p>
                      <a:pPr>
                        <a:lnSpc>
                          <a:spcPct val="107000"/>
                        </a:lnSpc>
                        <a:spcAft>
                          <a:spcPts val="0"/>
                        </a:spcAft>
                      </a:pPr>
                      <a:r>
                        <a:rPr lang="en-US" sz="1000">
                          <a:effectLst/>
                        </a:rPr>
                        <a:t>A little boring</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62743" marR="62743" marT="0" marB="0"/>
                </a:tc>
                <a:tc>
                  <a:txBody>
                    <a:bodyPr/>
                    <a:lstStyle/>
                    <a:p>
                      <a:pPr>
                        <a:lnSpc>
                          <a:spcPct val="107000"/>
                        </a:lnSpc>
                        <a:spcAft>
                          <a:spcPts val="0"/>
                        </a:spcAft>
                      </a:pPr>
                      <a:r>
                        <a:rPr lang="en-US" sz="1000">
                          <a:effectLst/>
                        </a:rPr>
                        <a:t>Better picture could be nice</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62743" marR="62743" marT="0" marB="0"/>
                </a:tc>
                <a:tc>
                  <a:txBody>
                    <a:bodyPr/>
                    <a:lstStyle/>
                    <a:p>
                      <a:pPr>
                        <a:lnSpc>
                          <a:spcPct val="107000"/>
                        </a:lnSpc>
                        <a:spcAft>
                          <a:spcPts val="0"/>
                        </a:spcAft>
                      </a:pPr>
                      <a:r>
                        <a:rPr lang="en-US" sz="1000">
                          <a:effectLst/>
                        </a:rPr>
                        <a:t>A little more information</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62743" marR="62743" marT="0" marB="0"/>
                </a:tc>
                <a:extLst>
                  <a:ext uri="{0D108BD9-81ED-4DB2-BD59-A6C34878D82A}">
                    <a16:rowId xmlns:a16="http://schemas.microsoft.com/office/drawing/2014/main" val="2478651457"/>
                  </a:ext>
                </a:extLst>
              </a:tr>
              <a:tr h="615857">
                <a:tc>
                  <a:txBody>
                    <a:bodyPr/>
                    <a:lstStyle/>
                    <a:p>
                      <a:pPr>
                        <a:lnSpc>
                          <a:spcPct val="107000"/>
                        </a:lnSpc>
                        <a:spcAft>
                          <a:spcPts val="0"/>
                        </a:spcAft>
                      </a:pPr>
                      <a:r>
                        <a:rPr lang="en-US" sz="1000">
                          <a:effectLst/>
                        </a:rPr>
                        <a:t>Having to click through to find information rather than it being accessible on that page</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62743" marR="62743" marT="0" marB="0"/>
                </a:tc>
                <a:tc>
                  <a:txBody>
                    <a:bodyPr/>
                    <a:lstStyle/>
                    <a:p>
                      <a:pPr>
                        <a:lnSpc>
                          <a:spcPct val="107000"/>
                        </a:lnSpc>
                        <a:spcAft>
                          <a:spcPts val="0"/>
                        </a:spcAft>
                      </a:pPr>
                      <a:r>
                        <a:rPr lang="en-US" sz="1000">
                          <a:effectLst/>
                        </a:rPr>
                        <a:t>A bit boring</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62743" marR="62743" marT="0" marB="0"/>
                </a:tc>
                <a:tc>
                  <a:txBody>
                    <a:bodyPr/>
                    <a:lstStyle/>
                    <a:p>
                      <a:pPr>
                        <a:lnSpc>
                          <a:spcPct val="107000"/>
                        </a:lnSpc>
                        <a:spcAft>
                          <a:spcPts val="0"/>
                        </a:spcAft>
                      </a:pPr>
                      <a:r>
                        <a:rPr lang="en-US" sz="1000">
                          <a:effectLst/>
                        </a:rPr>
                        <a:t>Maybe too simple</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62743" marR="62743" marT="0" marB="0"/>
                </a:tc>
                <a:extLst>
                  <a:ext uri="{0D108BD9-81ED-4DB2-BD59-A6C34878D82A}">
                    <a16:rowId xmlns:a16="http://schemas.microsoft.com/office/drawing/2014/main" val="957723129"/>
                  </a:ext>
                </a:extLst>
              </a:tr>
              <a:tr h="459920">
                <a:tc>
                  <a:txBody>
                    <a:bodyPr/>
                    <a:lstStyle/>
                    <a:p>
                      <a:pPr>
                        <a:lnSpc>
                          <a:spcPct val="107000"/>
                        </a:lnSpc>
                        <a:spcAft>
                          <a:spcPts val="0"/>
                        </a:spcAft>
                      </a:pPr>
                      <a:r>
                        <a:rPr lang="en-US" sz="1000">
                          <a:effectLst/>
                        </a:rPr>
                        <a:t>The footer was a bit clunky, could have been more efficient</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62743" marR="62743" marT="0" marB="0"/>
                </a:tc>
                <a:tc>
                  <a:txBody>
                    <a:bodyPr/>
                    <a:lstStyle/>
                    <a:p>
                      <a:pPr>
                        <a:lnSpc>
                          <a:spcPct val="107000"/>
                        </a:lnSpc>
                        <a:spcAft>
                          <a:spcPts val="0"/>
                        </a:spcAft>
                      </a:pPr>
                      <a:r>
                        <a:rPr lang="en-US" sz="1000">
                          <a:effectLst/>
                        </a:rPr>
                        <a:t>Photo worked well but could possibly be improved</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62743" marR="62743" marT="0" marB="0"/>
                </a:tc>
                <a:tc>
                  <a:txBody>
                    <a:bodyPr/>
                    <a:lstStyle/>
                    <a:p>
                      <a:pPr>
                        <a:lnSpc>
                          <a:spcPct val="107000"/>
                        </a:lnSpc>
                        <a:spcAft>
                          <a:spcPts val="0"/>
                        </a:spcAft>
                      </a:pPr>
                      <a:r>
                        <a:rPr lang="en-US" sz="1000">
                          <a:effectLst/>
                        </a:rPr>
                        <a:t>Maybe there could have been a little bit more information present</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62743" marR="62743" marT="0" marB="0"/>
                </a:tc>
                <a:extLst>
                  <a:ext uri="{0D108BD9-81ED-4DB2-BD59-A6C34878D82A}">
                    <a16:rowId xmlns:a16="http://schemas.microsoft.com/office/drawing/2014/main" val="1839169417"/>
                  </a:ext>
                </a:extLst>
              </a:tr>
              <a:tr h="615857">
                <a:tc>
                  <a:txBody>
                    <a:bodyPr/>
                    <a:lstStyle/>
                    <a:p>
                      <a:pPr>
                        <a:lnSpc>
                          <a:spcPct val="107000"/>
                        </a:lnSpc>
                        <a:spcAft>
                          <a:spcPts val="0"/>
                        </a:spcAft>
                      </a:pPr>
                      <a:r>
                        <a:rPr lang="en-US" sz="1000">
                          <a:effectLst/>
                        </a:rPr>
                        <a:t>Not much information provided;</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62743" marR="62743" marT="0" marB="0"/>
                </a:tc>
                <a:tc>
                  <a:txBody>
                    <a:bodyPr/>
                    <a:lstStyle/>
                    <a:p>
                      <a:pPr>
                        <a:lnSpc>
                          <a:spcPct val="107000"/>
                        </a:lnSpc>
                        <a:spcAft>
                          <a:spcPts val="0"/>
                        </a:spcAft>
                      </a:pPr>
                      <a:r>
                        <a:rPr lang="en-US" sz="1000" dirty="0">
                          <a:effectLst/>
                        </a:rPr>
                        <a:t>No steps that need to be followed in order to get started available on them main page;</a:t>
                      </a:r>
                      <a:endParaRPr lang="en-GB"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2743" marR="62743" marT="0" marB="0"/>
                </a:tc>
                <a:tc>
                  <a:txBody>
                    <a:bodyPr/>
                    <a:lstStyle/>
                    <a:p>
                      <a:pPr>
                        <a:lnSpc>
                          <a:spcPct val="107000"/>
                        </a:lnSpc>
                        <a:spcAft>
                          <a:spcPts val="0"/>
                        </a:spcAft>
                      </a:pPr>
                      <a:r>
                        <a:rPr lang="en-US" sz="1000" dirty="0">
                          <a:effectLst/>
                        </a:rPr>
                        <a:t>No personal account where I can store my data and my search history</a:t>
                      </a:r>
                      <a:endParaRPr lang="en-GB"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2743" marR="62743" marT="0" marB="0"/>
                </a:tc>
                <a:extLst>
                  <a:ext uri="{0D108BD9-81ED-4DB2-BD59-A6C34878D82A}">
                    <a16:rowId xmlns:a16="http://schemas.microsoft.com/office/drawing/2014/main" val="1110672919"/>
                  </a:ext>
                </a:extLst>
              </a:tr>
            </a:tbl>
          </a:graphicData>
        </a:graphic>
      </p:graphicFrame>
    </p:spTree>
    <p:extLst>
      <p:ext uri="{BB962C8B-B14F-4D97-AF65-F5344CB8AC3E}">
        <p14:creationId xmlns:p14="http://schemas.microsoft.com/office/powerpoint/2010/main" val="5988347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3E6A4-DAE7-4962-8E6B-B7D70EB215C7}"/>
              </a:ext>
            </a:extLst>
          </p:cNvPr>
          <p:cNvSpPr>
            <a:spLocks noGrp="1"/>
          </p:cNvSpPr>
          <p:nvPr>
            <p:ph type="title"/>
          </p:nvPr>
        </p:nvSpPr>
        <p:spPr/>
        <p:txBody>
          <a:bodyPr/>
          <a:lstStyle/>
          <a:p>
            <a:r>
              <a:rPr lang="en-GB" sz="4000" dirty="0">
                <a:solidFill>
                  <a:schemeClr val="tx1"/>
                </a:solidFill>
              </a:rPr>
              <a:t>SEP homepage – anything missing?</a:t>
            </a:r>
          </a:p>
        </p:txBody>
      </p:sp>
      <p:sp>
        <p:nvSpPr>
          <p:cNvPr id="3" name="Content Placeholder 2">
            <a:extLst>
              <a:ext uri="{FF2B5EF4-FFF2-40B4-BE49-F238E27FC236}">
                <a16:creationId xmlns:a16="http://schemas.microsoft.com/office/drawing/2014/main" id="{5FBEDDCC-E332-42C6-850C-19EA35A8C1E1}"/>
              </a:ext>
            </a:extLst>
          </p:cNvPr>
          <p:cNvSpPr>
            <a:spLocks noGrp="1"/>
          </p:cNvSpPr>
          <p:nvPr>
            <p:ph idx="1"/>
          </p:nvPr>
        </p:nvSpPr>
        <p:spPr>
          <a:xfrm>
            <a:off x="495300" y="1124744"/>
            <a:ext cx="8915400" cy="5458618"/>
          </a:xfrm>
        </p:spPr>
        <p:txBody>
          <a:bodyPr/>
          <a:lstStyle/>
          <a:p>
            <a:pPr marL="11113"/>
            <a:r>
              <a:rPr lang="en-GB" sz="2000" dirty="0"/>
              <a:t>Things users mentioned when asked if there was anything missing from the homepage:</a:t>
            </a:r>
            <a:endParaRPr lang="en-US" i="1" dirty="0"/>
          </a:p>
          <a:p>
            <a:pPr marL="11113" algn="ctr"/>
            <a:r>
              <a:rPr lang="en-US" b="1" dirty="0"/>
              <a:t>Top 5 things that are missing</a:t>
            </a:r>
          </a:p>
          <a:p>
            <a:pPr marL="11113"/>
            <a:endParaRPr lang="en-GB" sz="2000" dirty="0"/>
          </a:p>
          <a:p>
            <a:pPr marL="354013" indent="-342900">
              <a:buFont typeface="Arial" panose="020B0604020202020204" pitchFamily="34" charset="0"/>
              <a:buChar char="•"/>
            </a:pPr>
            <a:endParaRPr lang="en-GB" dirty="0"/>
          </a:p>
          <a:p>
            <a:pPr marL="342900" indent="-342900">
              <a:buFont typeface="+mj-lt"/>
              <a:buAutoNum type="arabicPeriod"/>
            </a:pPr>
            <a:endParaRPr lang="en-GB" dirty="0"/>
          </a:p>
          <a:p>
            <a:pPr marL="342900" indent="-342900">
              <a:buFont typeface="+mj-lt"/>
              <a:buAutoNum type="arabicPeriod"/>
            </a:pPr>
            <a:endParaRPr lang="en-GB" dirty="0"/>
          </a:p>
        </p:txBody>
      </p:sp>
      <p:graphicFrame>
        <p:nvGraphicFramePr>
          <p:cNvPr id="4" name="Table 3">
            <a:extLst>
              <a:ext uri="{FF2B5EF4-FFF2-40B4-BE49-F238E27FC236}">
                <a16:creationId xmlns:a16="http://schemas.microsoft.com/office/drawing/2014/main" id="{522C6775-B337-4720-A984-AC4F931A896A}"/>
              </a:ext>
            </a:extLst>
          </p:cNvPr>
          <p:cNvGraphicFramePr>
            <a:graphicFrameLocks noGrp="1"/>
          </p:cNvGraphicFramePr>
          <p:nvPr>
            <p:extLst>
              <p:ext uri="{D42A27DB-BD31-4B8C-83A1-F6EECF244321}">
                <p14:modId xmlns:p14="http://schemas.microsoft.com/office/powerpoint/2010/main" val="2434049147"/>
              </p:ext>
            </p:extLst>
          </p:nvPr>
        </p:nvGraphicFramePr>
        <p:xfrm>
          <a:off x="1496616" y="2060848"/>
          <a:ext cx="6696745" cy="4351338"/>
        </p:xfrm>
        <a:graphic>
          <a:graphicData uri="http://schemas.openxmlformats.org/drawingml/2006/table">
            <a:tbl>
              <a:tblPr firstRow="1" bandRow="1">
                <a:tableStyleId>{5C22544A-7EE6-4342-B048-85BDC9FD1C3A}</a:tableStyleId>
              </a:tblPr>
              <a:tblGrid>
                <a:gridCol w="1329253">
                  <a:extLst>
                    <a:ext uri="{9D8B030D-6E8A-4147-A177-3AD203B41FA5}">
                      <a16:colId xmlns:a16="http://schemas.microsoft.com/office/drawing/2014/main" val="408614133"/>
                    </a:ext>
                  </a:extLst>
                </a:gridCol>
                <a:gridCol w="1338432">
                  <a:extLst>
                    <a:ext uri="{9D8B030D-6E8A-4147-A177-3AD203B41FA5}">
                      <a16:colId xmlns:a16="http://schemas.microsoft.com/office/drawing/2014/main" val="2040004849"/>
                    </a:ext>
                  </a:extLst>
                </a:gridCol>
                <a:gridCol w="1344549">
                  <a:extLst>
                    <a:ext uri="{9D8B030D-6E8A-4147-A177-3AD203B41FA5}">
                      <a16:colId xmlns:a16="http://schemas.microsoft.com/office/drawing/2014/main" val="3493653607"/>
                    </a:ext>
                  </a:extLst>
                </a:gridCol>
                <a:gridCol w="1343020">
                  <a:extLst>
                    <a:ext uri="{9D8B030D-6E8A-4147-A177-3AD203B41FA5}">
                      <a16:colId xmlns:a16="http://schemas.microsoft.com/office/drawing/2014/main" val="4288183268"/>
                    </a:ext>
                  </a:extLst>
                </a:gridCol>
                <a:gridCol w="1341491">
                  <a:extLst>
                    <a:ext uri="{9D8B030D-6E8A-4147-A177-3AD203B41FA5}">
                      <a16:colId xmlns:a16="http://schemas.microsoft.com/office/drawing/2014/main" val="2060891160"/>
                    </a:ext>
                  </a:extLst>
                </a:gridCol>
              </a:tblGrid>
              <a:tr h="144732">
                <a:tc>
                  <a:txBody>
                    <a:bodyPr/>
                    <a:lstStyle/>
                    <a:p>
                      <a:pPr>
                        <a:lnSpc>
                          <a:spcPct val="107000"/>
                        </a:lnSpc>
                        <a:spcAft>
                          <a:spcPts val="0"/>
                        </a:spcAft>
                      </a:pPr>
                      <a:r>
                        <a:rPr lang="en-US" sz="900">
                          <a:effectLst/>
                        </a:rPr>
                        <a:t>1)</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57893" marR="57893" marT="0" marB="0"/>
                </a:tc>
                <a:tc>
                  <a:txBody>
                    <a:bodyPr/>
                    <a:lstStyle/>
                    <a:p>
                      <a:pPr>
                        <a:lnSpc>
                          <a:spcPct val="107000"/>
                        </a:lnSpc>
                        <a:spcAft>
                          <a:spcPts val="0"/>
                        </a:spcAft>
                      </a:pPr>
                      <a:r>
                        <a:rPr lang="en-US" sz="900">
                          <a:effectLst/>
                        </a:rPr>
                        <a:t>2)</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57893" marR="57893" marT="0" marB="0"/>
                </a:tc>
                <a:tc>
                  <a:txBody>
                    <a:bodyPr/>
                    <a:lstStyle/>
                    <a:p>
                      <a:pPr>
                        <a:lnSpc>
                          <a:spcPct val="107000"/>
                        </a:lnSpc>
                        <a:spcAft>
                          <a:spcPts val="0"/>
                        </a:spcAft>
                      </a:pPr>
                      <a:r>
                        <a:rPr lang="en-US" sz="900">
                          <a:effectLst/>
                        </a:rPr>
                        <a:t>3)</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57893" marR="57893" marT="0" marB="0"/>
                </a:tc>
                <a:tc>
                  <a:txBody>
                    <a:bodyPr/>
                    <a:lstStyle/>
                    <a:p>
                      <a:pPr>
                        <a:lnSpc>
                          <a:spcPct val="107000"/>
                        </a:lnSpc>
                        <a:spcAft>
                          <a:spcPts val="0"/>
                        </a:spcAft>
                      </a:pPr>
                      <a:r>
                        <a:rPr lang="en-US" sz="900">
                          <a:effectLst/>
                        </a:rPr>
                        <a:t>4)</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57893" marR="57893" marT="0" marB="0"/>
                </a:tc>
                <a:tc>
                  <a:txBody>
                    <a:bodyPr/>
                    <a:lstStyle/>
                    <a:p>
                      <a:pPr>
                        <a:lnSpc>
                          <a:spcPct val="107000"/>
                        </a:lnSpc>
                        <a:spcAft>
                          <a:spcPts val="0"/>
                        </a:spcAft>
                      </a:pPr>
                      <a:r>
                        <a:rPr lang="en-US" sz="900">
                          <a:effectLst/>
                        </a:rPr>
                        <a:t>5)</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57893" marR="57893" marT="0" marB="0"/>
                </a:tc>
                <a:extLst>
                  <a:ext uri="{0D108BD9-81ED-4DB2-BD59-A6C34878D82A}">
                    <a16:rowId xmlns:a16="http://schemas.microsoft.com/office/drawing/2014/main" val="1296722316"/>
                  </a:ext>
                </a:extLst>
              </a:tr>
              <a:tr h="599030">
                <a:tc>
                  <a:txBody>
                    <a:bodyPr/>
                    <a:lstStyle/>
                    <a:p>
                      <a:pPr>
                        <a:lnSpc>
                          <a:spcPct val="107000"/>
                        </a:lnSpc>
                        <a:spcAft>
                          <a:spcPts val="0"/>
                        </a:spcAft>
                      </a:pPr>
                      <a:r>
                        <a:rPr lang="en-US" sz="900">
                          <a:effectLst/>
                        </a:rPr>
                        <a:t>I didn’t feel that the website is leading me anywhere</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57893" marR="57893" marT="0" marB="0"/>
                </a:tc>
                <a:tc>
                  <a:txBody>
                    <a:bodyPr/>
                    <a:lstStyle/>
                    <a:p>
                      <a:pPr>
                        <a:lnSpc>
                          <a:spcPct val="107000"/>
                        </a:lnSpc>
                        <a:spcAft>
                          <a:spcPts val="0"/>
                        </a:spcAft>
                      </a:pPr>
                      <a:r>
                        <a:rPr lang="en-US" sz="900">
                          <a:effectLst/>
                        </a:rPr>
                        <a:t>logo</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57893" marR="57893" marT="0" marB="0"/>
                </a:tc>
                <a:tc>
                  <a:txBody>
                    <a:bodyPr/>
                    <a:lstStyle/>
                    <a:p>
                      <a:pPr>
                        <a:lnSpc>
                          <a:spcPct val="107000"/>
                        </a:lnSpc>
                        <a:spcAft>
                          <a:spcPts val="0"/>
                        </a:spcAft>
                      </a:pPr>
                      <a:r>
                        <a:rPr lang="en-US" sz="900">
                          <a:effectLst/>
                        </a:rPr>
                        <a:t>chat</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57893" marR="57893" marT="0" marB="0"/>
                </a:tc>
                <a:tc>
                  <a:txBody>
                    <a:bodyPr/>
                    <a:lstStyle/>
                    <a:p>
                      <a:pPr>
                        <a:lnSpc>
                          <a:spcPct val="107000"/>
                        </a:lnSpc>
                        <a:spcAft>
                          <a:spcPts val="0"/>
                        </a:spcAft>
                      </a:pPr>
                      <a:r>
                        <a:rPr lang="en-US" sz="900">
                          <a:effectLst/>
                        </a:rPr>
                        <a:t>Times/days that the phonelines are open</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57893" marR="57893" marT="0" marB="0"/>
                </a:tc>
                <a:tc>
                  <a:txBody>
                    <a:bodyPr/>
                    <a:lstStyle/>
                    <a:p>
                      <a:pPr>
                        <a:lnSpc>
                          <a:spcPct val="107000"/>
                        </a:lnSpc>
                        <a:spcAft>
                          <a:spcPts val="0"/>
                        </a:spcAft>
                      </a:pPr>
                      <a:r>
                        <a:rPr lang="en-US" sz="900">
                          <a:effectLst/>
                        </a:rPr>
                        <a:t>Defined colour scheme</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57893" marR="57893" marT="0" marB="0"/>
                </a:tc>
                <a:extLst>
                  <a:ext uri="{0D108BD9-81ED-4DB2-BD59-A6C34878D82A}">
                    <a16:rowId xmlns:a16="http://schemas.microsoft.com/office/drawing/2014/main" val="699107604"/>
                  </a:ext>
                </a:extLst>
              </a:tr>
              <a:tr h="750462">
                <a:tc>
                  <a:txBody>
                    <a:bodyPr/>
                    <a:lstStyle/>
                    <a:p>
                      <a:pPr>
                        <a:lnSpc>
                          <a:spcPct val="107000"/>
                        </a:lnSpc>
                        <a:spcAft>
                          <a:spcPts val="0"/>
                        </a:spcAft>
                      </a:pPr>
                      <a:r>
                        <a:rPr lang="en-US" sz="900">
                          <a:effectLst/>
                        </a:rPr>
                        <a:t>Several smaller real world ’success’ photos of real world businesses</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57893" marR="57893" marT="0" marB="0"/>
                </a:tc>
                <a:tc>
                  <a:txBody>
                    <a:bodyPr/>
                    <a:lstStyle/>
                    <a:p>
                      <a:pPr>
                        <a:lnSpc>
                          <a:spcPct val="107000"/>
                        </a:lnSpc>
                        <a:spcAft>
                          <a:spcPts val="0"/>
                        </a:spcAft>
                      </a:pPr>
                      <a:r>
                        <a:rPr lang="en-US" sz="900">
                          <a:effectLst/>
                        </a:rPr>
                        <a:t>Lack of effective descriptive content.</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57893" marR="57893" marT="0" marB="0"/>
                </a:tc>
                <a:tc>
                  <a:txBody>
                    <a:bodyPr/>
                    <a:lstStyle/>
                    <a:p>
                      <a:pPr>
                        <a:lnSpc>
                          <a:spcPct val="107000"/>
                        </a:lnSpc>
                        <a:spcAft>
                          <a:spcPts val="0"/>
                        </a:spcAft>
                      </a:pPr>
                      <a:r>
                        <a:rPr lang="en-US" sz="900">
                          <a:effectLst/>
                        </a:rPr>
                        <a:t>No testimonials</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57893" marR="57893" marT="0" marB="0"/>
                </a:tc>
                <a:tc>
                  <a:txBody>
                    <a:bodyPr/>
                    <a:lstStyle/>
                    <a:p>
                      <a:pPr>
                        <a:lnSpc>
                          <a:spcPct val="107000"/>
                        </a:lnSpc>
                        <a:spcAft>
                          <a:spcPts val="0"/>
                        </a:spcAft>
                      </a:pPr>
                      <a:r>
                        <a:rPr lang="en-US" sz="900">
                          <a:effectLst/>
                        </a:rPr>
                        <a:t>No indication of regionality (support locations)</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57893" marR="57893" marT="0" marB="0"/>
                </a:tc>
                <a:tc>
                  <a:txBody>
                    <a:bodyPr/>
                    <a:lstStyle/>
                    <a:p>
                      <a:pPr>
                        <a:lnSpc>
                          <a:spcPct val="107000"/>
                        </a:lnSpc>
                        <a:spcAft>
                          <a:spcPts val="0"/>
                        </a:spcAft>
                      </a:pPr>
                      <a:r>
                        <a:rPr lang="en-US" sz="900">
                          <a:effectLst/>
                        </a:rPr>
                        <a:t>No dynamic content</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57893" marR="57893" marT="0" marB="0"/>
                </a:tc>
                <a:extLst>
                  <a:ext uri="{0D108BD9-81ED-4DB2-BD59-A6C34878D82A}">
                    <a16:rowId xmlns:a16="http://schemas.microsoft.com/office/drawing/2014/main" val="3052286092"/>
                  </a:ext>
                </a:extLst>
              </a:tr>
              <a:tr h="1053326">
                <a:tc>
                  <a:txBody>
                    <a:bodyPr/>
                    <a:lstStyle/>
                    <a:p>
                      <a:pPr>
                        <a:lnSpc>
                          <a:spcPct val="107000"/>
                        </a:lnSpc>
                        <a:spcAft>
                          <a:spcPts val="0"/>
                        </a:spcAft>
                      </a:pPr>
                      <a:r>
                        <a:rPr lang="en-US" sz="900">
                          <a:effectLst/>
                        </a:rPr>
                        <a:t>Contact details, phone number</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57893" marR="57893" marT="0" marB="0"/>
                </a:tc>
                <a:tc>
                  <a:txBody>
                    <a:bodyPr/>
                    <a:lstStyle/>
                    <a:p>
                      <a:pPr>
                        <a:lnSpc>
                          <a:spcPct val="107000"/>
                        </a:lnSpc>
                        <a:spcAft>
                          <a:spcPts val="0"/>
                        </a:spcAft>
                      </a:pPr>
                      <a:r>
                        <a:rPr lang="en-US" sz="900">
                          <a:effectLst/>
                        </a:rPr>
                        <a:t>Company registration</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57893" marR="57893" marT="0" marB="0"/>
                </a:tc>
                <a:tc>
                  <a:txBody>
                    <a:bodyPr/>
                    <a:lstStyle/>
                    <a:p>
                      <a:pPr>
                        <a:lnSpc>
                          <a:spcPct val="107000"/>
                        </a:lnSpc>
                        <a:spcAft>
                          <a:spcPts val="0"/>
                        </a:spcAft>
                      </a:pPr>
                      <a:r>
                        <a:rPr lang="en-US" sz="900">
                          <a:effectLst/>
                        </a:rPr>
                        <a:t>cookie consent - gladly missing</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57893" marR="57893" marT="0" marB="0"/>
                </a:tc>
                <a:tc>
                  <a:txBody>
                    <a:bodyPr/>
                    <a:lstStyle/>
                    <a:p>
                      <a:pPr>
                        <a:lnSpc>
                          <a:spcPct val="107000"/>
                        </a:lnSpc>
                        <a:spcAft>
                          <a:spcPts val="0"/>
                        </a:spcAft>
                      </a:pPr>
                      <a:r>
                        <a:rPr lang="en-US" sz="900">
                          <a:effectLst/>
                        </a:rPr>
                        <a:t>Perhaps sparse information, but I can appreciate that this page will be clicked through quite quickly</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57893" marR="57893" marT="0" marB="0"/>
                </a:tc>
                <a:tc>
                  <a:txBody>
                    <a:bodyPr/>
                    <a:lstStyle/>
                    <a:p>
                      <a:pPr>
                        <a:lnSpc>
                          <a:spcPct val="107000"/>
                        </a:lnSpc>
                        <a:spcAft>
                          <a:spcPts val="0"/>
                        </a:spcAft>
                      </a:pPr>
                      <a:r>
                        <a:rPr lang="en-US" sz="900">
                          <a:effectLst/>
                        </a:rPr>
                        <a:t>A professional logo, it appears to be text only with no obvious brand.</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57893" marR="57893" marT="0" marB="0"/>
                </a:tc>
                <a:extLst>
                  <a:ext uri="{0D108BD9-81ED-4DB2-BD59-A6C34878D82A}">
                    <a16:rowId xmlns:a16="http://schemas.microsoft.com/office/drawing/2014/main" val="172693706"/>
                  </a:ext>
                </a:extLst>
              </a:tr>
              <a:tr h="1053326">
                <a:tc>
                  <a:txBody>
                    <a:bodyPr/>
                    <a:lstStyle/>
                    <a:p>
                      <a:pPr>
                        <a:lnSpc>
                          <a:spcPct val="107000"/>
                        </a:lnSpc>
                        <a:spcAft>
                          <a:spcPts val="0"/>
                        </a:spcAft>
                      </a:pPr>
                      <a:r>
                        <a:rPr lang="en-US" sz="900">
                          <a:effectLst/>
                        </a:rPr>
                        <a:t>Good graphics</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57893" marR="57893" marT="0" marB="0"/>
                </a:tc>
                <a:tc>
                  <a:txBody>
                    <a:bodyPr/>
                    <a:lstStyle/>
                    <a:p>
                      <a:pPr>
                        <a:lnSpc>
                          <a:spcPct val="107000"/>
                        </a:lnSpc>
                        <a:spcAft>
                          <a:spcPts val="0"/>
                        </a:spcAft>
                      </a:pPr>
                      <a:r>
                        <a:rPr lang="en-US" sz="900">
                          <a:effectLst/>
                        </a:rPr>
                        <a:t>Nice tile / home page heading</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57893" marR="57893" marT="0" marB="0"/>
                </a:tc>
                <a:tc>
                  <a:txBody>
                    <a:bodyPr/>
                    <a:lstStyle/>
                    <a:p>
                      <a:pPr>
                        <a:lnSpc>
                          <a:spcPct val="107000"/>
                        </a:lnSpc>
                        <a:spcAft>
                          <a:spcPts val="0"/>
                        </a:spcAft>
                      </a:pPr>
                      <a:r>
                        <a:rPr lang="en-US" sz="900">
                          <a:effectLst/>
                        </a:rPr>
                        <a:t>logo  - something recognizable</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57893" marR="57893" marT="0" marB="0"/>
                </a:tc>
                <a:tc>
                  <a:txBody>
                    <a:bodyPr/>
                    <a:lstStyle/>
                    <a:p>
                      <a:pPr>
                        <a:lnSpc>
                          <a:spcPct val="107000"/>
                        </a:lnSpc>
                        <a:spcAft>
                          <a:spcPts val="0"/>
                        </a:spcAft>
                      </a:pPr>
                      <a:r>
                        <a:rPr lang="en-US" sz="900">
                          <a:effectLst/>
                        </a:rPr>
                        <a:t>Short links</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57893" marR="57893" marT="0" marB="0"/>
                </a:tc>
                <a:tc>
                  <a:txBody>
                    <a:bodyPr/>
                    <a:lstStyle/>
                    <a:p>
                      <a:pPr>
                        <a:lnSpc>
                          <a:spcPct val="107000"/>
                        </a:lnSpc>
                        <a:spcAft>
                          <a:spcPts val="0"/>
                        </a:spcAft>
                      </a:pPr>
                      <a:r>
                        <a:rPr lang="en-US" sz="900">
                          <a:effectLst/>
                        </a:rPr>
                        <a:t>I’d prefer to have links to perhaps specific business sizes so you can jump straight to your area</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57893" marR="57893" marT="0" marB="0"/>
                </a:tc>
                <a:extLst>
                  <a:ext uri="{0D108BD9-81ED-4DB2-BD59-A6C34878D82A}">
                    <a16:rowId xmlns:a16="http://schemas.microsoft.com/office/drawing/2014/main" val="1428720624"/>
                  </a:ext>
                </a:extLst>
              </a:tr>
              <a:tr h="750462">
                <a:tc>
                  <a:txBody>
                    <a:bodyPr/>
                    <a:lstStyle/>
                    <a:p>
                      <a:pPr>
                        <a:lnSpc>
                          <a:spcPct val="107000"/>
                        </a:lnSpc>
                        <a:spcAft>
                          <a:spcPts val="0"/>
                        </a:spcAft>
                      </a:pPr>
                      <a:r>
                        <a:rPr lang="en-US" sz="900">
                          <a:effectLst/>
                        </a:rPr>
                        <a:t>Maybe website reviews (trustpilot etc.) if applicable</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57893" marR="57893" marT="0" marB="0"/>
                </a:tc>
                <a:tc>
                  <a:txBody>
                    <a:bodyPr/>
                    <a:lstStyle/>
                    <a:p>
                      <a:pPr>
                        <a:lnSpc>
                          <a:spcPct val="107000"/>
                        </a:lnSpc>
                        <a:spcAft>
                          <a:spcPts val="0"/>
                        </a:spcAft>
                      </a:pPr>
                      <a:r>
                        <a:rPr lang="en-US" sz="900">
                          <a:effectLst/>
                        </a:rPr>
                        <a:t>A bit more text</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57893" marR="57893" marT="0" marB="0"/>
                </a:tc>
                <a:tc>
                  <a:txBody>
                    <a:bodyPr/>
                    <a:lstStyle/>
                    <a:p>
                      <a:pPr>
                        <a:lnSpc>
                          <a:spcPct val="107000"/>
                        </a:lnSpc>
                        <a:spcAft>
                          <a:spcPts val="0"/>
                        </a:spcAft>
                      </a:pPr>
                      <a:r>
                        <a:rPr lang="en-US" sz="900" dirty="0">
                          <a:effectLst/>
                        </a:rPr>
                        <a:t>help options</a:t>
                      </a:r>
                      <a:endParaRPr lang="en-GB"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7893" marR="57893" marT="0" marB="0"/>
                </a:tc>
                <a:tc>
                  <a:txBody>
                    <a:bodyPr/>
                    <a:lstStyle/>
                    <a:p>
                      <a:pPr>
                        <a:lnSpc>
                          <a:spcPct val="107000"/>
                        </a:lnSpc>
                        <a:spcAft>
                          <a:spcPts val="0"/>
                        </a:spcAft>
                      </a:pPr>
                      <a:r>
                        <a:rPr lang="en-US" sz="900">
                          <a:effectLst/>
                        </a:rPr>
                        <a:t>banner picture could be a sliding one and change picture every so often.</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57893" marR="57893" marT="0" marB="0"/>
                </a:tc>
                <a:tc>
                  <a:txBody>
                    <a:bodyPr/>
                    <a:lstStyle/>
                    <a:p>
                      <a:pPr>
                        <a:lnSpc>
                          <a:spcPct val="107000"/>
                        </a:lnSpc>
                        <a:spcAft>
                          <a:spcPts val="0"/>
                        </a:spcAft>
                      </a:pPr>
                      <a:r>
                        <a:rPr lang="en-US" sz="900" dirty="0">
                          <a:effectLst/>
                        </a:rPr>
                        <a:t>Header logo could be a bit more pronounced</a:t>
                      </a:r>
                      <a:endParaRPr lang="en-GB"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7893" marR="57893" marT="0" marB="0"/>
                </a:tc>
                <a:extLst>
                  <a:ext uri="{0D108BD9-81ED-4DB2-BD59-A6C34878D82A}">
                    <a16:rowId xmlns:a16="http://schemas.microsoft.com/office/drawing/2014/main" val="3312667196"/>
                  </a:ext>
                </a:extLst>
              </a:tr>
            </a:tbl>
          </a:graphicData>
        </a:graphic>
      </p:graphicFrame>
    </p:spTree>
    <p:extLst>
      <p:ext uri="{BB962C8B-B14F-4D97-AF65-F5344CB8AC3E}">
        <p14:creationId xmlns:p14="http://schemas.microsoft.com/office/powerpoint/2010/main" val="20257978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3E6A4-DAE7-4962-8E6B-B7D70EB215C7}"/>
              </a:ext>
            </a:extLst>
          </p:cNvPr>
          <p:cNvSpPr>
            <a:spLocks noGrp="1"/>
          </p:cNvSpPr>
          <p:nvPr>
            <p:ph type="title"/>
          </p:nvPr>
        </p:nvSpPr>
        <p:spPr/>
        <p:txBody>
          <a:bodyPr/>
          <a:lstStyle/>
          <a:p>
            <a:r>
              <a:rPr lang="en-GB" sz="4000" dirty="0">
                <a:solidFill>
                  <a:schemeClr val="tx1"/>
                </a:solidFill>
              </a:rPr>
              <a:t>SEP About us – likes and dislikes</a:t>
            </a:r>
          </a:p>
        </p:txBody>
      </p:sp>
      <p:sp>
        <p:nvSpPr>
          <p:cNvPr id="3" name="Content Placeholder 2">
            <a:extLst>
              <a:ext uri="{FF2B5EF4-FFF2-40B4-BE49-F238E27FC236}">
                <a16:creationId xmlns:a16="http://schemas.microsoft.com/office/drawing/2014/main" id="{5FBEDDCC-E332-42C6-850C-19EA35A8C1E1}"/>
              </a:ext>
            </a:extLst>
          </p:cNvPr>
          <p:cNvSpPr>
            <a:spLocks noGrp="1"/>
          </p:cNvSpPr>
          <p:nvPr>
            <p:ph idx="1"/>
          </p:nvPr>
        </p:nvSpPr>
        <p:spPr>
          <a:xfrm>
            <a:off x="495300" y="1052736"/>
            <a:ext cx="8915400" cy="5530626"/>
          </a:xfrm>
        </p:spPr>
        <p:txBody>
          <a:bodyPr/>
          <a:lstStyle/>
          <a:p>
            <a:pPr marL="11113"/>
            <a:r>
              <a:rPr lang="en-GB" sz="1800" dirty="0"/>
              <a:t>When we asked the users about their likes and dislikes upon looking at the About us section following things were mentioned:</a:t>
            </a:r>
          </a:p>
          <a:p>
            <a:pPr marL="11113"/>
            <a:r>
              <a:rPr lang="en-GB" sz="2000" dirty="0"/>
              <a:t>	</a:t>
            </a:r>
            <a:r>
              <a:rPr lang="en-GB" b="1" dirty="0"/>
              <a:t>Top 3 likes </a:t>
            </a:r>
            <a:r>
              <a:rPr lang="en-GB" dirty="0"/>
              <a:t>				  </a:t>
            </a:r>
            <a:r>
              <a:rPr lang="en-GB" b="1" dirty="0"/>
              <a:t>Top 3 dislikes </a:t>
            </a:r>
          </a:p>
          <a:p>
            <a:pPr marL="354013" indent="-342900">
              <a:buFont typeface="Arial" panose="020B0604020202020204" pitchFamily="34" charset="0"/>
              <a:buChar char="•"/>
            </a:pPr>
            <a:endParaRPr lang="en-US" i="1" dirty="0"/>
          </a:p>
          <a:p>
            <a:pPr marL="354013" indent="-342900">
              <a:buFont typeface="Arial" panose="020B0604020202020204" pitchFamily="34" charset="0"/>
              <a:buChar char="•"/>
            </a:pPr>
            <a:endParaRPr lang="en-GB" sz="2000" dirty="0"/>
          </a:p>
          <a:p>
            <a:pPr marL="354013" indent="-342900">
              <a:buFont typeface="Arial" panose="020B0604020202020204" pitchFamily="34" charset="0"/>
              <a:buChar char="•"/>
            </a:pPr>
            <a:endParaRPr lang="en-GB" dirty="0"/>
          </a:p>
          <a:p>
            <a:pPr marL="342900" indent="-342900">
              <a:buFont typeface="+mj-lt"/>
              <a:buAutoNum type="arabicPeriod"/>
            </a:pPr>
            <a:endParaRPr lang="en-GB" dirty="0"/>
          </a:p>
          <a:p>
            <a:pPr marL="342900" indent="-342900">
              <a:buFont typeface="+mj-lt"/>
              <a:buAutoNum type="arabicPeriod"/>
            </a:pPr>
            <a:endParaRPr lang="en-GB" dirty="0"/>
          </a:p>
        </p:txBody>
      </p:sp>
      <p:graphicFrame>
        <p:nvGraphicFramePr>
          <p:cNvPr id="7" name="Table 6">
            <a:extLst>
              <a:ext uri="{FF2B5EF4-FFF2-40B4-BE49-F238E27FC236}">
                <a16:creationId xmlns:a16="http://schemas.microsoft.com/office/drawing/2014/main" id="{22E8E21E-49EC-4660-9733-F914B29C5E1D}"/>
              </a:ext>
            </a:extLst>
          </p:cNvPr>
          <p:cNvGraphicFramePr>
            <a:graphicFrameLocks noGrp="1"/>
          </p:cNvGraphicFramePr>
          <p:nvPr>
            <p:extLst>
              <p:ext uri="{D42A27DB-BD31-4B8C-83A1-F6EECF244321}">
                <p14:modId xmlns:p14="http://schemas.microsoft.com/office/powerpoint/2010/main" val="760425816"/>
              </p:ext>
            </p:extLst>
          </p:nvPr>
        </p:nvGraphicFramePr>
        <p:xfrm>
          <a:off x="344488" y="2007862"/>
          <a:ext cx="4680519" cy="4733504"/>
        </p:xfrm>
        <a:graphic>
          <a:graphicData uri="http://schemas.openxmlformats.org/drawingml/2006/table">
            <a:tbl>
              <a:tblPr firstRow="1" bandRow="1">
                <a:tableStyleId>{5C22544A-7EE6-4342-B048-85BDC9FD1C3A}</a:tableStyleId>
              </a:tblPr>
              <a:tblGrid>
                <a:gridCol w="1560886">
                  <a:extLst>
                    <a:ext uri="{9D8B030D-6E8A-4147-A177-3AD203B41FA5}">
                      <a16:colId xmlns:a16="http://schemas.microsoft.com/office/drawing/2014/main" val="4016130038"/>
                    </a:ext>
                  </a:extLst>
                </a:gridCol>
                <a:gridCol w="1557678">
                  <a:extLst>
                    <a:ext uri="{9D8B030D-6E8A-4147-A177-3AD203B41FA5}">
                      <a16:colId xmlns:a16="http://schemas.microsoft.com/office/drawing/2014/main" val="1744612261"/>
                    </a:ext>
                  </a:extLst>
                </a:gridCol>
                <a:gridCol w="1561955">
                  <a:extLst>
                    <a:ext uri="{9D8B030D-6E8A-4147-A177-3AD203B41FA5}">
                      <a16:colId xmlns:a16="http://schemas.microsoft.com/office/drawing/2014/main" val="2360989321"/>
                    </a:ext>
                  </a:extLst>
                </a:gridCol>
              </a:tblGrid>
              <a:tr h="196173">
                <a:tc>
                  <a:txBody>
                    <a:bodyPr/>
                    <a:lstStyle/>
                    <a:p>
                      <a:pPr>
                        <a:lnSpc>
                          <a:spcPct val="107000"/>
                        </a:lnSpc>
                        <a:spcAft>
                          <a:spcPts val="0"/>
                        </a:spcAft>
                      </a:pPr>
                      <a:r>
                        <a:rPr lang="en-US" sz="1100">
                          <a:effectLst/>
                        </a:rPr>
                        <a:t>1)</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a:effectLst/>
                        </a:rPr>
                        <a:t>2)</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a:effectLst/>
                        </a:rPr>
                        <a:t>3)</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14988388"/>
                  </a:ext>
                </a:extLst>
              </a:tr>
              <a:tr h="196173">
                <a:tc>
                  <a:txBody>
                    <a:bodyPr/>
                    <a:lstStyle/>
                    <a:p>
                      <a:pPr>
                        <a:lnSpc>
                          <a:spcPct val="107000"/>
                        </a:lnSpc>
                        <a:spcAft>
                          <a:spcPts val="0"/>
                        </a:spcAft>
                      </a:pPr>
                      <a:r>
                        <a:rPr lang="en-US" sz="1100">
                          <a:effectLst/>
                        </a:rPr>
                        <a:t>Informative</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a:effectLst/>
                        </a:rPr>
                        <a:t>Visual hierarchy</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a:effectLst/>
                        </a:rPr>
                        <a:t>Important key points</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06439288"/>
                  </a:ext>
                </a:extLst>
              </a:tr>
              <a:tr h="402727">
                <a:tc>
                  <a:txBody>
                    <a:bodyPr/>
                    <a:lstStyle/>
                    <a:p>
                      <a:pPr>
                        <a:lnSpc>
                          <a:spcPct val="107000"/>
                        </a:lnSpc>
                        <a:spcAft>
                          <a:spcPts val="0"/>
                        </a:spcAft>
                      </a:pPr>
                      <a:r>
                        <a:rPr lang="en-US" sz="1100">
                          <a:effectLst/>
                        </a:rPr>
                        <a:t>Gave contact information</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a:effectLst/>
                        </a:rPr>
                        <a:t>Had some descriptive content</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a:effectLst/>
                        </a:rPr>
                        <a:t>Noted that it was for all size businesses</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50261339"/>
                  </a:ext>
                </a:extLst>
              </a:tr>
              <a:tr h="947206">
                <a:tc>
                  <a:txBody>
                    <a:bodyPr/>
                    <a:lstStyle/>
                    <a:p>
                      <a:pPr>
                        <a:lnSpc>
                          <a:spcPct val="107000"/>
                        </a:lnSpc>
                        <a:spcAft>
                          <a:spcPts val="0"/>
                        </a:spcAft>
                      </a:pPr>
                      <a:r>
                        <a:rPr lang="en-US" sz="1100">
                          <a:effectLst/>
                        </a:rPr>
                        <a:t>It spells out who came up with the site i.e. it’s a joint enterprise by public bodies in Scotland.</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a:effectLst/>
                        </a:rPr>
                        <a:t>You can submit an inquiry online.</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a:effectLst/>
                        </a:rPr>
                        <a:t>If in doubt, there’s a phone number to call.</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59221226"/>
                  </a:ext>
                </a:extLst>
              </a:tr>
              <a:tr h="402727">
                <a:tc>
                  <a:txBody>
                    <a:bodyPr/>
                    <a:lstStyle/>
                    <a:p>
                      <a:pPr>
                        <a:lnSpc>
                          <a:spcPct val="107000"/>
                        </a:lnSpc>
                        <a:spcAft>
                          <a:spcPts val="0"/>
                        </a:spcAft>
                      </a:pPr>
                      <a:r>
                        <a:rPr lang="en-US" sz="1100">
                          <a:effectLst/>
                        </a:rPr>
                        <a:t>Information</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a:effectLst/>
                        </a:rPr>
                        <a:t>Contact details</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a:effectLst/>
                        </a:rPr>
                        <a:t>Who and what organizations</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74005209"/>
                  </a:ext>
                </a:extLst>
              </a:tr>
              <a:tr h="609284">
                <a:tc>
                  <a:txBody>
                    <a:bodyPr/>
                    <a:lstStyle/>
                    <a:p>
                      <a:pPr>
                        <a:lnSpc>
                          <a:spcPct val="107000"/>
                        </a:lnSpc>
                        <a:spcAft>
                          <a:spcPts val="0"/>
                        </a:spcAft>
                      </a:pPr>
                      <a:r>
                        <a:rPr lang="en-US" sz="1100">
                          <a:effectLst/>
                        </a:rPr>
                        <a:t>Partnerships, although not of a great deal of use to know.</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a:effectLst/>
                        </a:rPr>
                        <a:t>The section and information is well organized;</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a:effectLst/>
                        </a:rPr>
                        <a:t>They also clearly stated the schedule and phone number.</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3248970"/>
                  </a:ext>
                </a:extLst>
              </a:tr>
              <a:tr h="564476">
                <a:tc>
                  <a:txBody>
                    <a:bodyPr/>
                    <a:lstStyle/>
                    <a:p>
                      <a:pPr>
                        <a:lnSpc>
                          <a:spcPct val="107000"/>
                        </a:lnSpc>
                        <a:spcAft>
                          <a:spcPts val="0"/>
                        </a:spcAft>
                      </a:pPr>
                      <a:r>
                        <a:rPr lang="en-US" sz="1100">
                          <a:effectLst/>
                        </a:rPr>
                        <a:t>I liked the links that could be clicked</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a:effectLst/>
                        </a:rPr>
                        <a:t>I liked the content - short and to the point</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a:effectLst/>
                        </a:rPr>
                        <a:t>I liked the lay out of the words and headings</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15015327"/>
                  </a:ext>
                </a:extLst>
              </a:tr>
              <a:tr h="402727">
                <a:tc>
                  <a:txBody>
                    <a:bodyPr/>
                    <a:lstStyle/>
                    <a:p>
                      <a:pPr>
                        <a:lnSpc>
                          <a:spcPct val="107000"/>
                        </a:lnSpc>
                        <a:spcAft>
                          <a:spcPts val="0"/>
                        </a:spcAft>
                      </a:pPr>
                      <a:r>
                        <a:rPr lang="en-US" sz="1100">
                          <a:effectLst/>
                        </a:rPr>
                        <a:t>The information is well summarized;</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a:effectLst/>
                        </a:rPr>
                        <a:t>Straight to the point</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a:effectLst/>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72265667"/>
                  </a:ext>
                </a:extLst>
              </a:tr>
              <a:tr h="609284">
                <a:tc>
                  <a:txBody>
                    <a:bodyPr/>
                    <a:lstStyle/>
                    <a:p>
                      <a:pPr>
                        <a:lnSpc>
                          <a:spcPct val="107000"/>
                        </a:lnSpc>
                        <a:spcAft>
                          <a:spcPts val="0"/>
                        </a:spcAft>
                      </a:pPr>
                      <a:r>
                        <a:rPr lang="en-US" sz="1100">
                          <a:effectLst/>
                        </a:rPr>
                        <a:t>The companies behind it so you know you can trust the information</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a:effectLst/>
                        </a:rPr>
                        <a:t>Contact information including costs</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a:effectLst/>
                        </a:rPr>
                        <a:t>Why it was set up</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62474912"/>
                  </a:ext>
                </a:extLst>
              </a:tr>
              <a:tr h="402727">
                <a:tc>
                  <a:txBody>
                    <a:bodyPr/>
                    <a:lstStyle/>
                    <a:p>
                      <a:pPr>
                        <a:lnSpc>
                          <a:spcPct val="107000"/>
                        </a:lnSpc>
                        <a:spcAft>
                          <a:spcPts val="0"/>
                        </a:spcAft>
                      </a:pPr>
                      <a:r>
                        <a:rPr lang="en-US" sz="1100">
                          <a:effectLst/>
                        </a:rPr>
                        <a:t>Layout of the Q&amp;A section</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a:effectLst/>
                        </a:rPr>
                        <a:t>Information present was good</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dirty="0">
                          <a:effectLst/>
                        </a:rPr>
                        <a:t>Color scheme works well</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44300020"/>
                  </a:ext>
                </a:extLst>
              </a:tr>
            </a:tbl>
          </a:graphicData>
        </a:graphic>
      </p:graphicFrame>
      <p:graphicFrame>
        <p:nvGraphicFramePr>
          <p:cNvPr id="8" name="Table 7">
            <a:extLst>
              <a:ext uri="{FF2B5EF4-FFF2-40B4-BE49-F238E27FC236}">
                <a16:creationId xmlns:a16="http://schemas.microsoft.com/office/drawing/2014/main" id="{812A6511-0835-485F-8DAD-674F35A64D2B}"/>
              </a:ext>
            </a:extLst>
          </p:cNvPr>
          <p:cNvGraphicFramePr>
            <a:graphicFrameLocks noGrp="1"/>
          </p:cNvGraphicFramePr>
          <p:nvPr>
            <p:extLst>
              <p:ext uri="{D42A27DB-BD31-4B8C-83A1-F6EECF244321}">
                <p14:modId xmlns:p14="http://schemas.microsoft.com/office/powerpoint/2010/main" val="2054981351"/>
              </p:ext>
            </p:extLst>
          </p:nvPr>
        </p:nvGraphicFramePr>
        <p:xfrm>
          <a:off x="5175819" y="2007862"/>
          <a:ext cx="4484552" cy="4812988"/>
        </p:xfrm>
        <a:graphic>
          <a:graphicData uri="http://schemas.openxmlformats.org/drawingml/2006/table">
            <a:tbl>
              <a:tblPr firstRow="1" bandRow="1">
                <a:tableStyleId>{5C22544A-7EE6-4342-B048-85BDC9FD1C3A}</a:tableStyleId>
              </a:tblPr>
              <a:tblGrid>
                <a:gridCol w="1494520">
                  <a:extLst>
                    <a:ext uri="{9D8B030D-6E8A-4147-A177-3AD203B41FA5}">
                      <a16:colId xmlns:a16="http://schemas.microsoft.com/office/drawing/2014/main" val="447442426"/>
                    </a:ext>
                  </a:extLst>
                </a:gridCol>
                <a:gridCol w="1495016">
                  <a:extLst>
                    <a:ext uri="{9D8B030D-6E8A-4147-A177-3AD203B41FA5}">
                      <a16:colId xmlns:a16="http://schemas.microsoft.com/office/drawing/2014/main" val="2886582732"/>
                    </a:ext>
                  </a:extLst>
                </a:gridCol>
                <a:gridCol w="1495016">
                  <a:extLst>
                    <a:ext uri="{9D8B030D-6E8A-4147-A177-3AD203B41FA5}">
                      <a16:colId xmlns:a16="http://schemas.microsoft.com/office/drawing/2014/main" val="2146655337"/>
                    </a:ext>
                  </a:extLst>
                </a:gridCol>
              </a:tblGrid>
              <a:tr h="182875">
                <a:tc>
                  <a:txBody>
                    <a:bodyPr/>
                    <a:lstStyle/>
                    <a:p>
                      <a:pPr>
                        <a:lnSpc>
                          <a:spcPct val="107000"/>
                        </a:lnSpc>
                        <a:spcAft>
                          <a:spcPts val="0"/>
                        </a:spcAft>
                      </a:pPr>
                      <a:r>
                        <a:rPr lang="en-US" sz="1100">
                          <a:effectLst/>
                        </a:rPr>
                        <a:t>1)</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a:effectLst/>
                        </a:rPr>
                        <a:t>2)</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a:effectLst/>
                        </a:rPr>
                        <a:t>3)</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99044694"/>
                  </a:ext>
                </a:extLst>
              </a:tr>
              <a:tr h="517730">
                <a:tc>
                  <a:txBody>
                    <a:bodyPr/>
                    <a:lstStyle/>
                    <a:p>
                      <a:pPr>
                        <a:lnSpc>
                          <a:spcPct val="107000"/>
                        </a:lnSpc>
                        <a:spcAft>
                          <a:spcPts val="0"/>
                        </a:spcAft>
                      </a:pPr>
                      <a:r>
                        <a:rPr lang="en-US" sz="1100">
                          <a:effectLst/>
                        </a:rPr>
                        <a:t>Long lines</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a:effectLst/>
                        </a:rPr>
                        <a:t>Lack of white space</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a:effectLst/>
                        </a:rPr>
                        <a:t>It wasn’t an enjoyable way to get the information</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07179588"/>
                  </a:ext>
                </a:extLst>
              </a:tr>
              <a:tr h="517730">
                <a:tc>
                  <a:txBody>
                    <a:bodyPr/>
                    <a:lstStyle/>
                    <a:p>
                      <a:pPr>
                        <a:lnSpc>
                          <a:spcPct val="107000"/>
                        </a:lnSpc>
                        <a:spcAft>
                          <a:spcPts val="0"/>
                        </a:spcAft>
                      </a:pPr>
                      <a:r>
                        <a:rPr lang="en-US" sz="1100">
                          <a:effectLst/>
                        </a:rPr>
                        <a:t>Bland, like a magazine page with only text.</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a:effectLst/>
                        </a:rPr>
                        <a:t>No graphics or images to highlight key points</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a:effectLst/>
                        </a:rPr>
                        <a:t>No testimonials or success stories</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76682135"/>
                  </a:ext>
                </a:extLst>
              </a:tr>
              <a:tr h="1044282">
                <a:tc>
                  <a:txBody>
                    <a:bodyPr/>
                    <a:lstStyle/>
                    <a:p>
                      <a:pPr>
                        <a:lnSpc>
                          <a:spcPct val="107000"/>
                        </a:lnSpc>
                        <a:spcAft>
                          <a:spcPts val="0"/>
                        </a:spcAft>
                      </a:pPr>
                      <a:r>
                        <a:rPr lang="en-US" sz="1100">
                          <a:effectLst/>
                        </a:rPr>
                        <a:t>It doesn’t tell you overall who runs the site.</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a:effectLst/>
                        </a:rPr>
                        <a:t>I don’t think I saw hyperlinks over the names of the public bodies involved in the site so I could click to find out more.</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a:effectLst/>
                        </a:rPr>
                        <a:t>The phrasing is a bit bland and now empowering.</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74929251"/>
                  </a:ext>
                </a:extLst>
              </a:tr>
              <a:tr h="517730">
                <a:tc>
                  <a:txBody>
                    <a:bodyPr/>
                    <a:lstStyle/>
                    <a:p>
                      <a:pPr>
                        <a:lnSpc>
                          <a:spcPct val="107000"/>
                        </a:lnSpc>
                        <a:spcAft>
                          <a:spcPts val="0"/>
                        </a:spcAft>
                      </a:pPr>
                      <a:r>
                        <a:rPr lang="en-US" sz="1100">
                          <a:effectLst/>
                        </a:rPr>
                        <a:t>Duplicate contact numbers</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a:effectLst/>
                        </a:rPr>
                        <a:t>Large writing paragraphs could be streamlined</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a:effectLst/>
                        </a:rPr>
                        <a:t>Clunky footer</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23344481"/>
                  </a:ext>
                </a:extLst>
              </a:tr>
              <a:tr h="693247">
                <a:tc>
                  <a:txBody>
                    <a:bodyPr/>
                    <a:lstStyle/>
                    <a:p>
                      <a:pPr>
                        <a:lnSpc>
                          <a:spcPct val="107000"/>
                        </a:lnSpc>
                        <a:spcAft>
                          <a:spcPts val="0"/>
                        </a:spcAft>
                      </a:pPr>
                      <a:r>
                        <a:rPr lang="en-US" sz="1100">
                          <a:effectLst/>
                        </a:rPr>
                        <a:t>Layout</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a:effectLst/>
                        </a:rPr>
                        <a:t>Redundant repetition of text</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a:effectLst/>
                        </a:rPr>
                        <a:t>Most of the information seems a little forced and unnecessary</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91428798"/>
                  </a:ext>
                </a:extLst>
              </a:tr>
              <a:tr h="375426">
                <a:tc>
                  <a:txBody>
                    <a:bodyPr/>
                    <a:lstStyle/>
                    <a:p>
                      <a:pPr>
                        <a:lnSpc>
                          <a:spcPct val="107000"/>
                        </a:lnSpc>
                        <a:spcAft>
                          <a:spcPts val="0"/>
                        </a:spcAft>
                      </a:pPr>
                      <a:r>
                        <a:rPr lang="en-US" sz="1100">
                          <a:effectLst/>
                        </a:rPr>
                        <a:t>No color</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a:effectLst/>
                        </a:rPr>
                        <a:t>Nothing pictorial / no logo</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a:effectLst/>
                        </a:rPr>
                        <a:t>Very plain font - black would read better.</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41798935"/>
                  </a:ext>
                </a:extLst>
              </a:tr>
              <a:tr h="182875">
                <a:tc>
                  <a:txBody>
                    <a:bodyPr/>
                    <a:lstStyle/>
                    <a:p>
                      <a:pPr>
                        <a:lnSpc>
                          <a:spcPct val="107000"/>
                        </a:lnSpc>
                        <a:spcAft>
                          <a:spcPts val="0"/>
                        </a:spcAft>
                      </a:pPr>
                      <a:r>
                        <a:rPr lang="en-US" sz="1100">
                          <a:effectLst/>
                        </a:rPr>
                        <a:t>Bit too plain</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a:effectLst/>
                        </a:rPr>
                        <a:t>Basic</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a:effectLst/>
                        </a:rPr>
                        <a:t>Boring</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95439070"/>
                  </a:ext>
                </a:extLst>
              </a:tr>
              <a:tr h="693247">
                <a:tc>
                  <a:txBody>
                    <a:bodyPr/>
                    <a:lstStyle/>
                    <a:p>
                      <a:pPr>
                        <a:lnSpc>
                          <a:spcPct val="107000"/>
                        </a:lnSpc>
                        <a:spcAft>
                          <a:spcPts val="0"/>
                        </a:spcAft>
                      </a:pPr>
                      <a:r>
                        <a:rPr lang="en-US" sz="1100">
                          <a:effectLst/>
                        </a:rPr>
                        <a:t>Repetitive contact information</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a:effectLst/>
                        </a:rPr>
                        <a:t>Page looks boring without imagery</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dirty="0">
                          <a:effectLst/>
                        </a:rPr>
                        <a:t>No idea who would be referring - do/should you go through them first?</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8832800"/>
                  </a:ext>
                </a:extLst>
              </a:tr>
            </a:tbl>
          </a:graphicData>
        </a:graphic>
      </p:graphicFrame>
    </p:spTree>
    <p:extLst>
      <p:ext uri="{BB962C8B-B14F-4D97-AF65-F5344CB8AC3E}">
        <p14:creationId xmlns:p14="http://schemas.microsoft.com/office/powerpoint/2010/main" val="20151975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3E6A4-DAE7-4962-8E6B-B7D70EB215C7}"/>
              </a:ext>
            </a:extLst>
          </p:cNvPr>
          <p:cNvSpPr>
            <a:spLocks noGrp="1"/>
          </p:cNvSpPr>
          <p:nvPr>
            <p:ph type="title"/>
          </p:nvPr>
        </p:nvSpPr>
        <p:spPr/>
        <p:txBody>
          <a:bodyPr/>
          <a:lstStyle/>
          <a:p>
            <a:r>
              <a:rPr lang="en-GB" sz="4000" dirty="0">
                <a:solidFill>
                  <a:schemeClr val="tx1"/>
                </a:solidFill>
              </a:rPr>
              <a:t>SEP About us section</a:t>
            </a:r>
          </a:p>
        </p:txBody>
      </p:sp>
      <p:sp>
        <p:nvSpPr>
          <p:cNvPr id="3" name="Content Placeholder 2">
            <a:extLst>
              <a:ext uri="{FF2B5EF4-FFF2-40B4-BE49-F238E27FC236}">
                <a16:creationId xmlns:a16="http://schemas.microsoft.com/office/drawing/2014/main" id="{5FBEDDCC-E332-42C6-850C-19EA35A8C1E1}"/>
              </a:ext>
            </a:extLst>
          </p:cNvPr>
          <p:cNvSpPr>
            <a:spLocks noGrp="1"/>
          </p:cNvSpPr>
          <p:nvPr>
            <p:ph idx="1"/>
          </p:nvPr>
        </p:nvSpPr>
        <p:spPr>
          <a:xfrm>
            <a:off x="495300" y="1124744"/>
            <a:ext cx="8915400" cy="5458618"/>
          </a:xfrm>
        </p:spPr>
        <p:txBody>
          <a:bodyPr/>
          <a:lstStyle/>
          <a:p>
            <a:pPr marL="11113"/>
            <a:r>
              <a:rPr lang="en-GB" sz="2000" dirty="0"/>
              <a:t>When we asked the users to provide their initial feelings and thoughts following was shared:</a:t>
            </a:r>
          </a:p>
          <a:p>
            <a:endParaRPr lang="en-GB" dirty="0"/>
          </a:p>
          <a:p>
            <a:pPr marL="285750" indent="-285750">
              <a:buFont typeface="Arial" panose="020B0604020202020204" pitchFamily="34" charset="0"/>
              <a:buChar char="•"/>
            </a:pPr>
            <a:r>
              <a:rPr lang="en-GB" i="1" dirty="0"/>
              <a:t>The layout was very good. I really like the bold text question followed by the answer format. I think that is the best layout style for this type of page. Again, the colour scheme worked well.  The information on offer was good but could be improved by offering more details.</a:t>
            </a:r>
          </a:p>
          <a:p>
            <a:endParaRPr lang="en-GB" dirty="0"/>
          </a:p>
          <a:p>
            <a:pPr marL="285750" indent="-285750">
              <a:buFont typeface="Arial" panose="020B0604020202020204" pitchFamily="34" charset="0"/>
              <a:buChar char="•"/>
            </a:pPr>
            <a:r>
              <a:rPr lang="en-GB" i="1" dirty="0"/>
              <a:t>The about us section has the detail I would expect. It tells you that the website is from a partnership between different agencies. It doesn’t tell you who exactly runs it though. How will your information be used?</a:t>
            </a:r>
          </a:p>
          <a:p>
            <a:endParaRPr lang="en-GB" dirty="0"/>
          </a:p>
          <a:p>
            <a:pPr marL="285750" indent="-285750">
              <a:buFont typeface="Arial" panose="020B0604020202020204" pitchFamily="34" charset="0"/>
              <a:buChar char="•"/>
            </a:pPr>
            <a:r>
              <a:rPr lang="en-GB" i="1" dirty="0"/>
              <a:t>They kept it professional but in the same time they used common words so they will not confuse the audience. The sections are well organised, and you can clearly understand all the information provided without having to read it again. </a:t>
            </a:r>
            <a:endParaRPr lang="en-GB" dirty="0"/>
          </a:p>
          <a:p>
            <a:pPr marL="342900" indent="-342900">
              <a:buFont typeface="+mj-lt"/>
              <a:buAutoNum type="arabicPeriod"/>
            </a:pPr>
            <a:endParaRPr lang="en-GB" dirty="0"/>
          </a:p>
        </p:txBody>
      </p:sp>
    </p:spTree>
    <p:extLst>
      <p:ext uri="{BB962C8B-B14F-4D97-AF65-F5344CB8AC3E}">
        <p14:creationId xmlns:p14="http://schemas.microsoft.com/office/powerpoint/2010/main" val="11927615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3E6A4-DAE7-4962-8E6B-B7D70EB215C7}"/>
              </a:ext>
            </a:extLst>
          </p:cNvPr>
          <p:cNvSpPr>
            <a:spLocks noGrp="1"/>
          </p:cNvSpPr>
          <p:nvPr>
            <p:ph type="title"/>
          </p:nvPr>
        </p:nvSpPr>
        <p:spPr/>
        <p:txBody>
          <a:bodyPr/>
          <a:lstStyle/>
          <a:p>
            <a:r>
              <a:rPr lang="en-GB" sz="4000" dirty="0">
                <a:solidFill>
                  <a:schemeClr val="tx1"/>
                </a:solidFill>
              </a:rPr>
              <a:t>SEP About us section</a:t>
            </a:r>
          </a:p>
        </p:txBody>
      </p:sp>
      <p:sp>
        <p:nvSpPr>
          <p:cNvPr id="3" name="Content Placeholder 2">
            <a:extLst>
              <a:ext uri="{FF2B5EF4-FFF2-40B4-BE49-F238E27FC236}">
                <a16:creationId xmlns:a16="http://schemas.microsoft.com/office/drawing/2014/main" id="{5FBEDDCC-E332-42C6-850C-19EA35A8C1E1}"/>
              </a:ext>
            </a:extLst>
          </p:cNvPr>
          <p:cNvSpPr>
            <a:spLocks noGrp="1"/>
          </p:cNvSpPr>
          <p:nvPr>
            <p:ph idx="1"/>
          </p:nvPr>
        </p:nvSpPr>
        <p:spPr>
          <a:xfrm>
            <a:off x="344488" y="908720"/>
            <a:ext cx="9066212" cy="5674642"/>
          </a:xfrm>
        </p:spPr>
        <p:txBody>
          <a:bodyPr/>
          <a:lstStyle/>
          <a:p>
            <a:pPr marL="11113"/>
            <a:r>
              <a:rPr lang="en-GB" sz="2000" dirty="0"/>
              <a:t>Continued … </a:t>
            </a:r>
          </a:p>
          <a:p>
            <a:r>
              <a:rPr lang="en-GB" i="1" dirty="0"/>
              <a:t> </a:t>
            </a:r>
            <a:endParaRPr lang="en-GB" dirty="0"/>
          </a:p>
          <a:p>
            <a:pPr marL="285750" indent="-285750">
              <a:buFont typeface="Arial" panose="020B0604020202020204" pitchFamily="34" charset="0"/>
              <a:buChar char="•"/>
            </a:pPr>
            <a:r>
              <a:rPr lang="en-GB" i="1" dirty="0"/>
              <a:t>It was very plain and basic, but it had the content</a:t>
            </a:r>
          </a:p>
          <a:p>
            <a:pPr marL="285750" indent="-285750">
              <a:buFont typeface="Arial" panose="020B0604020202020204" pitchFamily="34" charset="0"/>
              <a:buChar char="•"/>
            </a:pPr>
            <a:endParaRPr lang="en-GB" sz="1100" dirty="0"/>
          </a:p>
          <a:p>
            <a:pPr marL="285750" indent="-285750">
              <a:buFont typeface="Arial" panose="020B0604020202020204" pitchFamily="34" charset="0"/>
              <a:buChar char="•"/>
            </a:pPr>
            <a:r>
              <a:rPr lang="en-GB" i="1" dirty="0"/>
              <a:t>Quite a dull page.  Good that like to contact etc can be clicked.  Lots of writing nothing pictorial. Boring but informative.</a:t>
            </a:r>
          </a:p>
          <a:p>
            <a:pPr marL="285750" indent="-285750">
              <a:buFont typeface="Arial" panose="020B0604020202020204" pitchFamily="34" charset="0"/>
              <a:buChar char="•"/>
            </a:pPr>
            <a:endParaRPr lang="en-GB" sz="1100" dirty="0"/>
          </a:p>
          <a:p>
            <a:pPr marL="285750" indent="-285750">
              <a:buFont typeface="Arial" panose="020B0604020202020204" pitchFamily="34" charset="0"/>
              <a:buChar char="•"/>
            </a:pPr>
            <a:r>
              <a:rPr lang="en-GB" i="1" dirty="0"/>
              <a:t>It was a lot of writing and it could be streamlined. Double up of information is not necessary. It gave lots of information which was missing on front page</a:t>
            </a:r>
          </a:p>
          <a:p>
            <a:pPr marL="285750" indent="-285750">
              <a:buFont typeface="Arial" panose="020B0604020202020204" pitchFamily="34" charset="0"/>
              <a:buChar char="•"/>
            </a:pPr>
            <a:endParaRPr lang="en-GB" sz="1100" dirty="0"/>
          </a:p>
          <a:p>
            <a:pPr marL="285750" indent="-285750">
              <a:buFont typeface="Arial" panose="020B0604020202020204" pitchFamily="34" charset="0"/>
              <a:buChar char="•"/>
            </a:pPr>
            <a:r>
              <a:rPr lang="en-GB" i="1" dirty="0"/>
              <a:t>Informative and I like that it includes the businesses behind it, so you know the information is trustworthy. The overall page looks a bit bland though and repetitive with the contact information</a:t>
            </a:r>
          </a:p>
          <a:p>
            <a:endParaRPr lang="en-GB" dirty="0"/>
          </a:p>
          <a:p>
            <a:pPr marL="285750" indent="-285750">
              <a:buFont typeface="Arial" panose="020B0604020202020204" pitchFamily="34" charset="0"/>
              <a:buChar char="•"/>
            </a:pPr>
            <a:endParaRPr lang="en-GB" sz="1050" dirty="0"/>
          </a:p>
          <a:p>
            <a:pPr marL="285750" indent="-285750">
              <a:buFont typeface="Arial" panose="020B0604020202020204" pitchFamily="34" charset="0"/>
              <a:buChar char="•"/>
            </a:pPr>
            <a:r>
              <a:rPr lang="en-GB" i="1" dirty="0"/>
              <a:t>I felt that it is a wall of text and it made me confused.</a:t>
            </a:r>
          </a:p>
          <a:p>
            <a:pPr marL="285750" indent="-285750">
              <a:buFont typeface="Arial" panose="020B0604020202020204" pitchFamily="34" charset="0"/>
              <a:buChar char="•"/>
            </a:pPr>
            <a:endParaRPr lang="en-GB" sz="1050" dirty="0"/>
          </a:p>
          <a:p>
            <a:pPr marL="285750" indent="-285750">
              <a:buFont typeface="Arial" panose="020B0604020202020204" pitchFamily="34" charset="0"/>
              <a:buChar char="•"/>
            </a:pPr>
            <a:r>
              <a:rPr lang="en-GB" i="1" dirty="0"/>
              <a:t>I find it bland and uninspiring - a ’text dump’ like it’s from a magazine page.</a:t>
            </a:r>
          </a:p>
          <a:p>
            <a:pPr marL="285750" indent="-285750">
              <a:buFont typeface="Arial" panose="020B0604020202020204" pitchFamily="34" charset="0"/>
              <a:buChar char="•"/>
            </a:pPr>
            <a:endParaRPr lang="en-GB" sz="900" dirty="0"/>
          </a:p>
          <a:p>
            <a:pPr marL="285750" indent="-285750">
              <a:buFont typeface="Arial" panose="020B0604020202020204" pitchFamily="34" charset="0"/>
              <a:buChar char="•"/>
            </a:pPr>
            <a:r>
              <a:rPr lang="en-GB" i="1" dirty="0"/>
              <a:t>Poorly laid out, no separation between header and main content. Too little spacing between sub-headings and previous paragraphs. Redundancy in the text that is visible on a single screen.. repetition. Some sub-headings seem a little unnecessary, with text that might be better suited to the homepage or the contact section.</a:t>
            </a:r>
            <a:endParaRPr lang="en-GB" dirty="0"/>
          </a:p>
          <a:p>
            <a:pPr marL="342900" indent="-342900">
              <a:buFont typeface="+mj-lt"/>
              <a:buAutoNum type="arabicPeriod"/>
            </a:pPr>
            <a:endParaRPr lang="en-GB" dirty="0"/>
          </a:p>
          <a:p>
            <a:pPr marL="342900" indent="-342900">
              <a:buFont typeface="+mj-lt"/>
              <a:buAutoNum type="arabicPeriod"/>
            </a:pPr>
            <a:endParaRPr lang="en-GB" dirty="0"/>
          </a:p>
        </p:txBody>
      </p:sp>
    </p:spTree>
    <p:extLst>
      <p:ext uri="{BB962C8B-B14F-4D97-AF65-F5344CB8AC3E}">
        <p14:creationId xmlns:p14="http://schemas.microsoft.com/office/powerpoint/2010/main" val="26302566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3E6A4-DAE7-4962-8E6B-B7D70EB215C7}"/>
              </a:ext>
            </a:extLst>
          </p:cNvPr>
          <p:cNvSpPr>
            <a:spLocks noGrp="1"/>
          </p:cNvSpPr>
          <p:nvPr>
            <p:ph type="title"/>
          </p:nvPr>
        </p:nvSpPr>
        <p:spPr>
          <a:xfrm>
            <a:off x="495300" y="274638"/>
            <a:ext cx="8915400" cy="5962674"/>
          </a:xfrm>
        </p:spPr>
        <p:txBody>
          <a:bodyPr/>
          <a:lstStyle/>
          <a:p>
            <a:r>
              <a:rPr lang="en-GB" sz="4000" dirty="0">
                <a:solidFill>
                  <a:schemeClr val="tx1"/>
                </a:solidFill>
              </a:rPr>
              <a:t>SEP About us section</a:t>
            </a:r>
            <a:br>
              <a:rPr lang="en-GB" sz="4000" dirty="0">
                <a:solidFill>
                  <a:schemeClr val="tx1"/>
                </a:solidFill>
              </a:rPr>
            </a:br>
            <a:endParaRPr lang="en-GB" sz="4000" dirty="0">
              <a:solidFill>
                <a:schemeClr val="tx1"/>
              </a:solidFill>
            </a:endParaRPr>
          </a:p>
        </p:txBody>
      </p:sp>
      <p:sp>
        <p:nvSpPr>
          <p:cNvPr id="3" name="Content Placeholder 2">
            <a:extLst>
              <a:ext uri="{FF2B5EF4-FFF2-40B4-BE49-F238E27FC236}">
                <a16:creationId xmlns:a16="http://schemas.microsoft.com/office/drawing/2014/main" id="{5FBEDDCC-E332-42C6-850C-19EA35A8C1E1}"/>
              </a:ext>
            </a:extLst>
          </p:cNvPr>
          <p:cNvSpPr>
            <a:spLocks noGrp="1"/>
          </p:cNvSpPr>
          <p:nvPr>
            <p:ph idx="1"/>
          </p:nvPr>
        </p:nvSpPr>
        <p:spPr>
          <a:xfrm>
            <a:off x="495300" y="908720"/>
            <a:ext cx="8915400" cy="5674642"/>
          </a:xfrm>
        </p:spPr>
        <p:txBody>
          <a:bodyPr/>
          <a:lstStyle/>
          <a:p>
            <a:pPr algn="ctr"/>
            <a:endParaRPr lang="en-US" i="1" dirty="0"/>
          </a:p>
          <a:p>
            <a:r>
              <a:rPr lang="en-US" dirty="0"/>
              <a:t>When we asked the users following question all the users said that the About us section covered everything. </a:t>
            </a:r>
          </a:p>
          <a:p>
            <a:pPr algn="ctr"/>
            <a:r>
              <a:rPr lang="en-US" sz="1400" i="1" dirty="0"/>
              <a:t>Does this section cover everything that you were expecting to see in the "about us" page on this website?</a:t>
            </a:r>
            <a:endParaRPr lang="en-GB" sz="1400" i="1" dirty="0"/>
          </a:p>
          <a:p>
            <a:pPr marL="11113"/>
            <a:endParaRPr lang="en-GB" sz="2000" dirty="0"/>
          </a:p>
          <a:p>
            <a:pPr marL="11113"/>
            <a:endParaRPr lang="en-GB" sz="2000" dirty="0"/>
          </a:p>
          <a:p>
            <a:pPr marL="11113"/>
            <a:endParaRPr lang="en-GB" sz="2000" dirty="0"/>
          </a:p>
          <a:p>
            <a:endParaRPr lang="en-GB" sz="2000" dirty="0"/>
          </a:p>
          <a:p>
            <a:pPr marL="342900" indent="-342900">
              <a:buFont typeface="+mj-lt"/>
              <a:buAutoNum type="arabicPeriod"/>
            </a:pPr>
            <a:endParaRPr lang="en-GB" dirty="0"/>
          </a:p>
        </p:txBody>
      </p:sp>
      <p:pic>
        <p:nvPicPr>
          <p:cNvPr id="11" name="C1022C3825" descr="C1022C3825.jpeg">
            <a:extLst>
              <a:ext uri="{FF2B5EF4-FFF2-40B4-BE49-F238E27FC236}">
                <a16:creationId xmlns:a16="http://schemas.microsoft.com/office/drawing/2014/main" id="{A7430535-34FD-49A6-9440-983453D25AA6}"/>
              </a:ext>
            </a:extLst>
          </p:cNvPr>
          <p:cNvPicPr/>
          <p:nvPr/>
        </p:nvPicPr>
        <p:blipFill>
          <a:blip r:embed="rId3"/>
          <a:stretch>
            <a:fillRect/>
          </a:stretch>
        </p:blipFill>
        <p:spPr>
          <a:xfrm>
            <a:off x="429889" y="2327675"/>
            <a:ext cx="4543471" cy="1342913"/>
          </a:xfrm>
          <a:prstGeom prst="rect">
            <a:avLst/>
          </a:prstGeom>
        </p:spPr>
      </p:pic>
      <p:graphicFrame>
        <p:nvGraphicFramePr>
          <p:cNvPr id="12" name="Table 11">
            <a:extLst>
              <a:ext uri="{FF2B5EF4-FFF2-40B4-BE49-F238E27FC236}">
                <a16:creationId xmlns:a16="http://schemas.microsoft.com/office/drawing/2014/main" id="{3D2D88CE-8FAA-4BFC-B533-F6064BB3EDE9}"/>
              </a:ext>
            </a:extLst>
          </p:cNvPr>
          <p:cNvGraphicFramePr>
            <a:graphicFrameLocks noGrp="1"/>
          </p:cNvGraphicFramePr>
          <p:nvPr>
            <p:extLst>
              <p:ext uri="{D42A27DB-BD31-4B8C-83A1-F6EECF244321}">
                <p14:modId xmlns:p14="http://schemas.microsoft.com/office/powerpoint/2010/main" val="4229536377"/>
              </p:ext>
            </p:extLst>
          </p:nvPr>
        </p:nvGraphicFramePr>
        <p:xfrm>
          <a:off x="4953000" y="2598751"/>
          <a:ext cx="4224560" cy="860871"/>
        </p:xfrm>
        <a:graphic>
          <a:graphicData uri="http://schemas.openxmlformats.org/drawingml/2006/table">
            <a:tbl>
              <a:tblPr firstRow="1" bandRow="1">
                <a:tableStyleId>{5C22544A-7EE6-4342-B048-85BDC9FD1C3A}</a:tableStyleId>
              </a:tblPr>
              <a:tblGrid>
                <a:gridCol w="2640384">
                  <a:extLst>
                    <a:ext uri="{9D8B030D-6E8A-4147-A177-3AD203B41FA5}">
                      <a16:colId xmlns:a16="http://schemas.microsoft.com/office/drawing/2014/main" val="3326385888"/>
                    </a:ext>
                  </a:extLst>
                </a:gridCol>
                <a:gridCol w="936104">
                  <a:extLst>
                    <a:ext uri="{9D8B030D-6E8A-4147-A177-3AD203B41FA5}">
                      <a16:colId xmlns:a16="http://schemas.microsoft.com/office/drawing/2014/main" val="928239880"/>
                    </a:ext>
                  </a:extLst>
                </a:gridCol>
                <a:gridCol w="648072">
                  <a:extLst>
                    <a:ext uri="{9D8B030D-6E8A-4147-A177-3AD203B41FA5}">
                      <a16:colId xmlns:a16="http://schemas.microsoft.com/office/drawing/2014/main" val="3946846537"/>
                    </a:ext>
                  </a:extLst>
                </a:gridCol>
              </a:tblGrid>
              <a:tr h="333716">
                <a:tc>
                  <a:txBody>
                    <a:bodyPr/>
                    <a:lstStyle/>
                    <a:p>
                      <a:pPr>
                        <a:lnSpc>
                          <a:spcPct val="107000"/>
                        </a:lnSpc>
                        <a:spcAft>
                          <a:spcPts val="0"/>
                        </a:spcAft>
                      </a:pPr>
                      <a:r>
                        <a:rPr lang="en-US" sz="1100" dirty="0">
                          <a:effectLst/>
                        </a:rPr>
                        <a:t>Answer</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100">
                          <a:effectLst/>
                        </a:rPr>
                        <a:t>Count</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100">
                          <a:effectLst/>
                        </a:rPr>
                        <a:t>Percent</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32525350"/>
                  </a:ext>
                </a:extLst>
              </a:tr>
              <a:tr h="162557">
                <a:tc>
                  <a:txBody>
                    <a:bodyPr/>
                    <a:lstStyle/>
                    <a:p>
                      <a:pPr>
                        <a:lnSpc>
                          <a:spcPct val="107000"/>
                        </a:lnSpc>
                        <a:spcAft>
                          <a:spcPts val="0"/>
                        </a:spcAft>
                      </a:pPr>
                      <a:r>
                        <a:rPr lang="en-US" sz="1100">
                          <a:effectLst/>
                        </a:rPr>
                        <a:t>Yes</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100">
                          <a:effectLst/>
                        </a:rPr>
                        <a:t>10</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100">
                          <a:effectLst/>
                        </a:rPr>
                        <a:t>100%</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89989350"/>
                  </a:ext>
                </a:extLst>
              </a:tr>
              <a:tr h="162557">
                <a:tc>
                  <a:txBody>
                    <a:bodyPr/>
                    <a:lstStyle/>
                    <a:p>
                      <a:pPr>
                        <a:lnSpc>
                          <a:spcPct val="107000"/>
                        </a:lnSpc>
                        <a:spcAft>
                          <a:spcPts val="0"/>
                        </a:spcAft>
                      </a:pPr>
                      <a:r>
                        <a:rPr lang="en-US" sz="1100">
                          <a:effectLst/>
                        </a:rPr>
                        <a:t>No</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100">
                          <a:effectLst/>
                        </a:rPr>
                        <a:t>0</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100">
                          <a:effectLst/>
                        </a:rPr>
                        <a:t>0%</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53801132"/>
                  </a:ext>
                </a:extLst>
              </a:tr>
              <a:tr h="162557">
                <a:tc>
                  <a:txBody>
                    <a:bodyPr/>
                    <a:lstStyle/>
                    <a:p>
                      <a:pPr algn="r">
                        <a:lnSpc>
                          <a:spcPct val="107000"/>
                        </a:lnSpc>
                        <a:spcAft>
                          <a:spcPts val="0"/>
                        </a:spcAft>
                      </a:pPr>
                      <a:r>
                        <a:rPr lang="en-US" sz="1100">
                          <a:effectLst/>
                        </a:rPr>
                        <a:t>answered question</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100">
                          <a:effectLst/>
                        </a:rPr>
                        <a:t>10</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100" dirty="0">
                          <a:effectLst/>
                        </a:rPr>
                        <a:t> </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82995546"/>
                  </a:ext>
                </a:extLst>
              </a:tr>
            </a:tbl>
          </a:graphicData>
        </a:graphic>
      </p:graphicFrame>
      <p:sp>
        <p:nvSpPr>
          <p:cNvPr id="13" name="Rectangle 12">
            <a:extLst>
              <a:ext uri="{FF2B5EF4-FFF2-40B4-BE49-F238E27FC236}">
                <a16:creationId xmlns:a16="http://schemas.microsoft.com/office/drawing/2014/main" id="{DDDEE2A6-7BD8-42AE-ACC7-091B1215439B}"/>
              </a:ext>
            </a:extLst>
          </p:cNvPr>
          <p:cNvSpPr/>
          <p:nvPr/>
        </p:nvSpPr>
        <p:spPr>
          <a:xfrm>
            <a:off x="475268" y="4016638"/>
            <a:ext cx="8915400" cy="2693686"/>
          </a:xfrm>
          <a:prstGeom prst="rect">
            <a:avLst/>
          </a:prstGeom>
        </p:spPr>
        <p:txBody>
          <a:bodyPr wrap="square">
            <a:spAutoFit/>
          </a:bodyPr>
          <a:lstStyle/>
          <a:p>
            <a:pPr marL="285750" indent="-285750">
              <a:lnSpc>
                <a:spcPct val="107000"/>
              </a:lnSpc>
              <a:spcAft>
                <a:spcPts val="800"/>
              </a:spcAft>
              <a:buFont typeface="Arial" panose="020B0604020202020204" pitchFamily="34" charset="0"/>
              <a:buChar char="•"/>
            </a:pPr>
            <a:r>
              <a:rPr lang="en-US" sz="1400" i="1" spc="65" dirty="0">
                <a:latin typeface="+mn-lt"/>
                <a:ea typeface="Times New Roman" panose="02020603050405020304" pitchFamily="18" charset="0"/>
                <a:cs typeface="Times New Roman" panose="02020603050405020304" pitchFamily="18" charset="0"/>
              </a:rPr>
              <a:t>In my opinion you shared the most important information’s about yourself</a:t>
            </a:r>
            <a:endParaRPr lang="en-GB" sz="1400" dirty="0">
              <a:latin typeface="+mn-lt"/>
              <a:ea typeface="Calibri" panose="020F050202020403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r>
              <a:rPr lang="en-US" sz="1400" i="1" spc="65" dirty="0">
                <a:latin typeface="+mn-lt"/>
                <a:ea typeface="Times New Roman" panose="02020603050405020304" pitchFamily="18" charset="0"/>
                <a:cs typeface="Times New Roman" panose="02020603050405020304" pitchFamily="18" charset="0"/>
              </a:rPr>
              <a:t>Most of the information is there.  I like that it is a good length - not too long and is to the point.</a:t>
            </a:r>
          </a:p>
          <a:p>
            <a:pPr marL="285750" indent="-285750">
              <a:lnSpc>
                <a:spcPct val="107000"/>
              </a:lnSpc>
              <a:spcAft>
                <a:spcPts val="800"/>
              </a:spcAft>
              <a:buFont typeface="Arial" panose="020B0604020202020204" pitchFamily="34" charset="0"/>
              <a:buChar char="•"/>
            </a:pPr>
            <a:endParaRPr lang="en-GB" sz="1400" dirty="0">
              <a:latin typeface="+mn-lt"/>
              <a:ea typeface="Calibri" panose="020F050202020403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r>
              <a:rPr lang="en-US" sz="1400" i="1" spc="65" dirty="0">
                <a:latin typeface="+mn-lt"/>
                <a:ea typeface="Times New Roman" panose="02020603050405020304" pitchFamily="18" charset="0"/>
                <a:cs typeface="Times New Roman" panose="02020603050405020304" pitchFamily="18" charset="0"/>
              </a:rPr>
              <a:t>I would have probably add a few images as well or at least, the logos of the partners to make it look more genuine and professional.</a:t>
            </a:r>
          </a:p>
          <a:p>
            <a:pPr marL="285750" indent="-285750">
              <a:lnSpc>
                <a:spcPct val="107000"/>
              </a:lnSpc>
              <a:spcAft>
                <a:spcPts val="800"/>
              </a:spcAft>
              <a:buFont typeface="Arial" panose="020B0604020202020204" pitchFamily="34" charset="0"/>
              <a:buChar char="•"/>
            </a:pPr>
            <a:r>
              <a:rPr lang="en-US" sz="1400" i="1" spc="65" dirty="0">
                <a:ea typeface="Times New Roman" panose="02020603050405020304" pitchFamily="18" charset="0"/>
                <a:cs typeface="Times New Roman" panose="02020603050405020304" pitchFamily="18" charset="0"/>
              </a:rPr>
              <a:t>Not really, it didn’t tell me much about the brand, and I am still unsure of exactly who is the maintainer... is this a joint venture between local councils or is it an independent Government service.</a:t>
            </a:r>
            <a:endParaRPr lang="en-GB" sz="1400" dirty="0">
              <a:ea typeface="Calibri" panose="020F050202020403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endParaRPr lang="en-GB" sz="1600" dirty="0">
              <a:effectLst/>
              <a:latin typeface="+mn-l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6868760"/>
      </p:ext>
    </p:extLst>
  </p:cSld>
  <p:clrMapOvr>
    <a:masterClrMapping/>
  </p:clrMapOvr>
</p:sld>
</file>

<file path=ppt/theme/theme1.xml><?xml version="1.0" encoding="utf-8"?>
<a:theme xmlns:a="http://schemas.openxmlformats.org/drawingml/2006/main" name="1_sdi template">
  <a:themeElements>
    <a:clrScheme name="1_sdi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1_sdi template">
      <a:majorFont>
        <a:latin typeface="Arial"/>
        <a:ea typeface="MS PGothic"/>
        <a:cs typeface="Arial"/>
      </a:majorFont>
      <a:minorFont>
        <a:latin typeface="Arial"/>
        <a:ea typeface="MS PGothic"/>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sdi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sdi 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2_sdi 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2_Customer Research 2017 - Screenshot only">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Flow_SignoffStatus xmlns="6db2c8f2-fe83-4eb7-aef3-51a35d5deb60" xsi:nil="true"/>
    <Research_x0020_Tags xmlns="6db2c8f2-fe83-4eb7-aef3-51a35d5deb60" xsi:nil="true"/>
    <Presentation xmlns="6db2c8f2-fe83-4eb7-aef3-51a35d5deb60">false</Presentation>
    <Link xmlns="6db2c8f2-fe83-4eb7-aef3-51a35d5deb60">
      <Url xsi:nil="true"/>
      <Description xsi:nil="true"/>
    </Link>
    <CR_DocType xmlns="6db2c8f2-fe83-4eb7-aef3-51a35d5deb60"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CDD45AEB09696B4EA516F306332D0663" ma:contentTypeVersion="15" ma:contentTypeDescription="Create a new document." ma:contentTypeScope="" ma:versionID="17c674f168b82a9c7784790953073d51">
  <xsd:schema xmlns:xsd="http://www.w3.org/2001/XMLSchema" xmlns:xs="http://www.w3.org/2001/XMLSchema" xmlns:p="http://schemas.microsoft.com/office/2006/metadata/properties" xmlns:ns1="6db2c8f2-fe83-4eb7-aef3-51a35d5deb60" xmlns:ns3="5c0236c5-800f-4186-8dff-7b2f080b9de5" targetNamespace="http://schemas.microsoft.com/office/2006/metadata/properties" ma:root="true" ma:fieldsID="dfc4c0cea19d9ecc23ed3b0ff38e7bce" ns1:_="" ns3:_="">
    <xsd:import namespace="6db2c8f2-fe83-4eb7-aef3-51a35d5deb60"/>
    <xsd:import namespace="5c0236c5-800f-4186-8dff-7b2f080b9de5"/>
    <xsd:element name="properties">
      <xsd:complexType>
        <xsd:sequence>
          <xsd:element name="documentManagement">
            <xsd:complexType>
              <xsd:all>
                <xsd:element ref="ns1:Research_x0020_Tags" minOccurs="0"/>
                <xsd:element ref="ns1:Presentation" minOccurs="0"/>
                <xsd:element ref="ns1:Link" minOccurs="0"/>
                <xsd:element ref="ns1:_Flow_SignoffStatus" minOccurs="0"/>
                <xsd:element ref="ns1:MediaServiceMetadata" minOccurs="0"/>
                <xsd:element ref="ns1:MediaServiceFastMetadata" minOccurs="0"/>
                <xsd:element ref="ns1:MediaServiceAutoTags" minOccurs="0"/>
                <xsd:element ref="ns1:MediaServiceOCR" minOccurs="0"/>
                <xsd:element ref="ns1:MediaServiceDateTaken" minOccurs="0"/>
                <xsd:element ref="ns1:MediaServiceLocation" minOccurs="0"/>
                <xsd:element ref="ns3:SharedWithUsers" minOccurs="0"/>
                <xsd:element ref="ns3:SharedWithDetails" minOccurs="0"/>
                <xsd:element ref="ns1:MediaServiceGenerationTime" minOccurs="0"/>
                <xsd:element ref="ns1:MediaServiceEventHashCode" minOccurs="0"/>
                <xsd:element ref="ns1:CR_DocTyp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db2c8f2-fe83-4eb7-aef3-51a35d5deb60" elementFormDefault="qualified">
    <xsd:import namespace="http://schemas.microsoft.com/office/2006/documentManagement/types"/>
    <xsd:import namespace="http://schemas.microsoft.com/office/infopath/2007/PartnerControls"/>
    <xsd:element name="Research_x0020_Tags" ma:index="0" nillable="true" ma:displayName="Tags" ma:indexed="true" ma:internalName="Research_x0020_Tags">
      <xsd:simpleType>
        <xsd:restriction base="dms:Text">
          <xsd:maxLength value="255"/>
        </xsd:restriction>
      </xsd:simpleType>
    </xsd:element>
    <xsd:element name="Presentation" ma:index="1" nillable="true" ma:displayName="Presentation" ma:default="0" ma:format="Dropdown" ma:indexed="true" ma:internalName="Presentation">
      <xsd:simpleType>
        <xsd:restriction base="dms:Boolean"/>
      </xsd:simpleType>
    </xsd:element>
    <xsd:element name="Link" ma:index="4" nillable="true" ma:displayName="Link" ma:description="Link" ma:format="Hyperlink" ma:internalName="Link">
      <xsd:complexType>
        <xsd:complexContent>
          <xsd:extension base="dms:URL">
            <xsd:sequence>
              <xsd:element name="Url" type="dms:ValidUrl" minOccurs="0" nillable="true"/>
              <xsd:element name="Description" type="xsd:string" nillable="true"/>
            </xsd:sequence>
          </xsd:extension>
        </xsd:complexContent>
      </xsd:complexType>
    </xsd:element>
    <xsd:element name="_Flow_SignoffStatus" ma:index="5" nillable="true" ma:displayName="Sign-off status" ma:internalName="_x0024_Resources_x003a_core_x002c_Signoff_Status_x003b_">
      <xsd:simpleType>
        <xsd:restriction base="dms:Text"/>
      </xsd:simple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MediaServiceAutoTags" ma:internalName="MediaServiceAutoTags" ma:readOnly="true">
      <xsd:simpleType>
        <xsd:restriction base="dms:Text"/>
      </xsd:simpleType>
    </xsd:element>
    <xsd:element name="MediaServiceOCR" ma:index="11" nillable="true" ma:displayName="MediaServiceOCR"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Location" ma:index="13" nillable="true" ma:displayName="MediaServiceLocation" ma:internalName="MediaServiceLocation" ma:readOnly="true">
      <xsd:simpleType>
        <xsd:restriction base="dms:Text"/>
      </xsd:simpleType>
    </xsd:element>
    <xsd:element name="MediaServiceGenerationTime" ma:index="20" nillable="true" ma:displayName="MediaServiceGenerationTime" ma:hidden="true" ma:internalName="MediaServiceGenerationTime" ma:readOnly="true">
      <xsd:simpleType>
        <xsd:restriction base="dms:Text"/>
      </xsd:simpleType>
    </xsd:element>
    <xsd:element name="MediaServiceEventHashCode" ma:index="21" nillable="true" ma:displayName="MediaServiceEventHashCode" ma:hidden="true" ma:internalName="MediaServiceEventHashCode" ma:readOnly="true">
      <xsd:simpleType>
        <xsd:restriction base="dms:Text"/>
      </xsd:simpleType>
    </xsd:element>
    <xsd:element name="CR_DocType" ma:index="22" nillable="true" ma:displayName="CR_DocType" ma:description="Type of file" ma:format="Dropdown" ma:internalName="CR_DocType">
      <xsd:simpleType>
        <xsd:restriction base="dms:Choice">
          <xsd:enumeration value="Results Presentation"/>
          <xsd:enumeration value="OneNote"/>
          <xsd:enumeration value="Test Session Docs"/>
          <xsd:enumeration value="Admin"/>
          <xsd:enumeration value="Other"/>
        </xsd:restriction>
      </xsd:simpleType>
    </xsd:element>
  </xsd:schema>
  <xsd:schema xmlns:xsd="http://www.w3.org/2001/XMLSchema" xmlns:xs="http://www.w3.org/2001/XMLSchema" xmlns:dms="http://schemas.microsoft.com/office/2006/documentManagement/types" xmlns:pc="http://schemas.microsoft.com/office/infopath/2007/PartnerControls" targetNamespace="5c0236c5-800f-4186-8dff-7b2f080b9de5"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17" ma:displayName="Content Type"/>
        <xsd:element ref="dc:title" minOccurs="0" maxOccurs="1" ma:index="3"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36BBD3D-5952-4429-8E4B-D240C2B83775}">
  <ds:schemaRefs>
    <ds:schemaRef ds:uri="http://schemas.microsoft.com/sharepoint/v3/contenttype/forms"/>
  </ds:schemaRefs>
</ds:datastoreItem>
</file>

<file path=customXml/itemProps2.xml><?xml version="1.0" encoding="utf-8"?>
<ds:datastoreItem xmlns:ds="http://schemas.openxmlformats.org/officeDocument/2006/customXml" ds:itemID="{F194AF57-505B-43E7-8B2B-F88E875D2B2E}">
  <ds:schemaRefs>
    <ds:schemaRef ds:uri="http://schemas.microsoft.com/office/2006/metadata/properties"/>
    <ds:schemaRef ds:uri="5c0236c5-800f-4186-8dff-7b2f080b9de5"/>
    <ds:schemaRef ds:uri="http://purl.org/dc/terms/"/>
    <ds:schemaRef ds:uri="http://purl.org/dc/dcmitype/"/>
    <ds:schemaRef ds:uri="6db2c8f2-fe83-4eb7-aef3-51a35d5deb60"/>
    <ds:schemaRef ds:uri="http://schemas.openxmlformats.org/package/2006/metadata/core-properties"/>
    <ds:schemaRef ds:uri="http://schemas.microsoft.com/office/2006/documentManagement/types"/>
    <ds:schemaRef ds:uri="http://purl.org/dc/elements/1.1/"/>
    <ds:schemaRef ds:uri="http://schemas.microsoft.com/office/infopath/2007/PartnerControls"/>
    <ds:schemaRef ds:uri="http://www.w3.org/XML/1998/namespace"/>
  </ds:schemaRefs>
</ds:datastoreItem>
</file>

<file path=customXml/itemProps3.xml><?xml version="1.0" encoding="utf-8"?>
<ds:datastoreItem xmlns:ds="http://schemas.openxmlformats.org/officeDocument/2006/customXml" ds:itemID="{A9AB62A5-AAD1-4550-96C4-2C96376866C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db2c8f2-fe83-4eb7-aef3-51a35d5deb60"/>
    <ds:schemaRef ds:uri="5c0236c5-800f-4186-8dff-7b2f080b9de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40926</TotalTime>
  <Words>1783</Words>
  <Application>Microsoft Office PowerPoint</Application>
  <PresentationFormat>A4 Paper (210x297 mm)</PresentationFormat>
  <Paragraphs>333</Paragraphs>
  <Slides>12</Slides>
  <Notes>11</Notes>
  <HiddenSlides>0</HiddenSlides>
  <MMClips>0</MMClips>
  <ScaleCrop>false</ScaleCrop>
  <HeadingPairs>
    <vt:vector size="6" baseType="variant">
      <vt:variant>
        <vt:lpstr>Fonts Used</vt:lpstr>
      </vt:variant>
      <vt:variant>
        <vt:i4>2</vt:i4>
      </vt:variant>
      <vt:variant>
        <vt:lpstr>Theme</vt:lpstr>
      </vt:variant>
      <vt:variant>
        <vt:i4>4</vt:i4>
      </vt:variant>
      <vt:variant>
        <vt:lpstr>Slide Titles</vt:lpstr>
      </vt:variant>
      <vt:variant>
        <vt:i4>12</vt:i4>
      </vt:variant>
    </vt:vector>
  </HeadingPairs>
  <TitlesOfParts>
    <vt:vector size="18" baseType="lpstr">
      <vt:lpstr>Arial</vt:lpstr>
      <vt:lpstr>Calibri</vt:lpstr>
      <vt:lpstr>1_sdi template</vt:lpstr>
      <vt:lpstr>sdi template</vt:lpstr>
      <vt:lpstr>2_sdi template</vt:lpstr>
      <vt:lpstr>2_Customer Research 2017 - Screenshot only</vt:lpstr>
      <vt:lpstr>PowerPoint Presentation</vt:lpstr>
      <vt:lpstr>Who we tested with</vt:lpstr>
      <vt:lpstr>What we were trying to find out</vt:lpstr>
      <vt:lpstr>SEP homepage – likes and dislikes</vt:lpstr>
      <vt:lpstr>SEP homepage – anything missing?</vt:lpstr>
      <vt:lpstr>SEP About us – likes and dislikes</vt:lpstr>
      <vt:lpstr>SEP About us section</vt:lpstr>
      <vt:lpstr>SEP About us section</vt:lpstr>
      <vt:lpstr>SEP About us section </vt:lpstr>
      <vt:lpstr>SEP About us section</vt:lpstr>
      <vt:lpstr>Summary – About us section</vt:lpstr>
      <vt:lpstr>      Thank you!</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SEP Events Testing August 2019</dc:title>
  <dc:subject>User Research </dc:subject>
  <dc:creator>Martin Kerr</dc:creator>
  <cp:keywords>SEP</cp:keywords>
  <dc:description/>
  <cp:lastModifiedBy>Anubhav Mittal</cp:lastModifiedBy>
  <cp:revision>2260</cp:revision>
  <dcterms:created xsi:type="dcterms:W3CDTF">2013-05-29T15:18:42Z</dcterms:created>
  <dcterms:modified xsi:type="dcterms:W3CDTF">2020-02-13T12:15:44Z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0x010100CDD45AEB09696B4EA516F306332D0663</vt:lpwstr>
  </property>
  <property fmtid="{D5CDD505-2E9C-101B-9397-08002B2CF9AE}" pid="3" name="_dlc_DocIdItemGuid">
    <vt:lpwstr>10fc3092-07d6-4e2c-a95c-8e76faa055d0</vt:lpwstr>
  </property>
</Properties>
</file>