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3"/>
  </p:notesMasterIdLst>
  <p:sldIdLst>
    <p:sldId id="454" r:id="rId8"/>
    <p:sldId id="510" r:id="rId9"/>
    <p:sldId id="540" r:id="rId10"/>
    <p:sldId id="530" r:id="rId11"/>
    <p:sldId id="564" r:id="rId12"/>
    <p:sldId id="565" r:id="rId13"/>
    <p:sldId id="556" r:id="rId14"/>
    <p:sldId id="563" r:id="rId15"/>
    <p:sldId id="562" r:id="rId16"/>
    <p:sldId id="557" r:id="rId17"/>
    <p:sldId id="558" r:id="rId18"/>
    <p:sldId id="567" r:id="rId19"/>
    <p:sldId id="549" r:id="rId20"/>
    <p:sldId id="566" r:id="rId21"/>
    <p:sldId id="561" r:id="rId22"/>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EFF5D-ADCF-4C8C-AA01-99427D7D0759}" v="76" dt="2020-01-27T13:56:26.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8" autoAdjust="0"/>
    <p:restoredTop sz="95504" autoAdjust="0"/>
  </p:normalViewPr>
  <p:slideViewPr>
    <p:cSldViewPr>
      <p:cViewPr>
        <p:scale>
          <a:sx n="70" d="100"/>
          <a:sy n="70" d="100"/>
        </p:scale>
        <p:origin x="692" y="-152"/>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27/01/2020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dirty="0"/>
          </a:p>
        </p:txBody>
      </p:sp>
    </p:spTree>
    <p:extLst>
      <p:ext uri="{BB962C8B-B14F-4D97-AF65-F5344CB8AC3E}">
        <p14:creationId xmlns:p14="http://schemas.microsoft.com/office/powerpoint/2010/main" val="3488573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dirty="0"/>
          </a:p>
        </p:txBody>
      </p:sp>
    </p:spTree>
    <p:extLst>
      <p:ext uri="{BB962C8B-B14F-4D97-AF65-F5344CB8AC3E}">
        <p14:creationId xmlns:p14="http://schemas.microsoft.com/office/powerpoint/2010/main" val="934930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dirty="0"/>
          </a:p>
        </p:txBody>
      </p:sp>
    </p:spTree>
    <p:extLst>
      <p:ext uri="{BB962C8B-B14F-4D97-AF65-F5344CB8AC3E}">
        <p14:creationId xmlns:p14="http://schemas.microsoft.com/office/powerpoint/2010/main" val="365822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dirty="0"/>
          </a:p>
        </p:txBody>
      </p:sp>
    </p:spTree>
    <p:extLst>
      <p:ext uri="{BB962C8B-B14F-4D97-AF65-F5344CB8AC3E}">
        <p14:creationId xmlns:p14="http://schemas.microsoft.com/office/powerpoint/2010/main" val="3406930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15</a:t>
            </a:fld>
            <a:endParaRPr lang="en-GB" dirty="0"/>
          </a:p>
        </p:txBody>
      </p:sp>
    </p:spTree>
    <p:extLst>
      <p:ext uri="{BB962C8B-B14F-4D97-AF65-F5344CB8AC3E}">
        <p14:creationId xmlns:p14="http://schemas.microsoft.com/office/powerpoint/2010/main" val="147510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3363372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3242075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300601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82006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993772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214752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r>
              <a:rPr lang="en-GB" sz="2800" b="1" dirty="0"/>
              <a:t>(Events map functionality)</a:t>
            </a:r>
          </a:p>
          <a:p>
            <a:pPr marL="0" indent="0" algn="ctr">
              <a:buNone/>
            </a:pPr>
            <a:r>
              <a:rPr lang="en-GB" sz="2800" b="1" dirty="0"/>
              <a:t>Jan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Events map – missing?</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When we asked if there was anything missing from the map, they said:</a:t>
            </a:r>
          </a:p>
          <a:p>
            <a:pPr marL="11113"/>
            <a:endParaRPr lang="en-GB" sz="2000" dirty="0"/>
          </a:p>
          <a:p>
            <a:pPr marL="285750" lvl="0" indent="-285750">
              <a:buFont typeface="Arial" panose="020B0604020202020204" pitchFamily="34" charset="0"/>
              <a:buChar char="•"/>
            </a:pPr>
            <a:r>
              <a:rPr lang="en-GB" i="1" dirty="0"/>
              <a:t>Filtering events when you have narrowed down to a location e.g. by price or start time</a:t>
            </a:r>
          </a:p>
          <a:p>
            <a:pPr lvl="0"/>
            <a:endParaRPr lang="en-GB" dirty="0"/>
          </a:p>
          <a:p>
            <a:pPr marL="285750" lvl="0" indent="-285750">
              <a:buFont typeface="Arial" panose="020B0604020202020204" pitchFamily="34" charset="0"/>
              <a:buChar char="•"/>
            </a:pPr>
            <a:r>
              <a:rPr lang="en-GB" i="1" dirty="0"/>
              <a:t>The event selected was fully booked, but there was no indication of this from the detail on the map view, I only found out when I clicked through for more information, this was disappointing</a:t>
            </a:r>
          </a:p>
          <a:p>
            <a:pPr lvl="0"/>
            <a:endParaRPr lang="en-GB" dirty="0"/>
          </a:p>
          <a:p>
            <a:pPr marL="285750" lvl="0" indent="-285750">
              <a:buFont typeface="Arial" panose="020B0604020202020204" pitchFamily="34" charset="0"/>
              <a:buChar char="•"/>
            </a:pPr>
            <a:r>
              <a:rPr lang="en-GB" i="1" dirty="0"/>
              <a:t>A return button to return back to the ’starting page’ of the map</a:t>
            </a:r>
            <a:endParaRPr lang="en-GB" dirty="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i="1" dirty="0"/>
              <a:t>The building event is in</a:t>
            </a:r>
          </a:p>
          <a:p>
            <a:pPr lvl="0"/>
            <a:endParaRPr lang="en-GB" dirty="0"/>
          </a:p>
          <a:p>
            <a:pPr marL="285750" lvl="0" indent="-285750">
              <a:buFont typeface="Arial" panose="020B0604020202020204" pitchFamily="34" charset="0"/>
              <a:buChar char="•"/>
            </a:pPr>
            <a:r>
              <a:rPr lang="en-GB" i="1" dirty="0"/>
              <a:t>The maps are okay but can be tricky if you haven’t used them before</a:t>
            </a:r>
          </a:p>
          <a:p>
            <a:pPr marL="285750" lvl="0" indent="-285750">
              <a:buFont typeface="Arial" panose="020B0604020202020204" pitchFamily="34" charset="0"/>
              <a:buChar char="•"/>
            </a:pPr>
            <a:endParaRPr lang="en-GB" i="1" dirty="0"/>
          </a:p>
          <a:p>
            <a:pPr marL="285750" lvl="0" indent="-285750">
              <a:buFont typeface="Arial" panose="020B0604020202020204" pitchFamily="34" charset="0"/>
              <a:buChar char="•"/>
            </a:pPr>
            <a:r>
              <a:rPr lang="en-GB" i="1" dirty="0"/>
              <a:t>How to use the maps, what the icons represented, how to filter etc</a:t>
            </a:r>
          </a:p>
          <a:p>
            <a:pPr lvl="0"/>
            <a:endParaRPr lang="en-GB" dirty="0"/>
          </a:p>
          <a:p>
            <a:pPr marL="285750" lvl="0" indent="-285750">
              <a:buFont typeface="Arial" panose="020B0604020202020204" pitchFamily="34" charset="0"/>
              <a:buChar char="•"/>
            </a:pPr>
            <a:r>
              <a:rPr lang="en-GB" i="1" dirty="0"/>
              <a:t>A guide/list to say what event each number and colour represented </a:t>
            </a:r>
          </a:p>
          <a:p>
            <a:pPr marL="285750" lvl="0" indent="-285750">
              <a:buFont typeface="Arial" panose="020B0604020202020204" pitchFamily="34" charset="0"/>
              <a:buChar char="•"/>
            </a:pPr>
            <a:endParaRPr lang="en-GB" i="1" dirty="0"/>
          </a:p>
          <a:p>
            <a:pPr marL="285750" lvl="0" indent="-285750">
              <a:buFont typeface="Arial" panose="020B0604020202020204" pitchFamily="34" charset="0"/>
              <a:buChar char="•"/>
            </a:pPr>
            <a:r>
              <a:rPr lang="en-US" i="1" dirty="0"/>
              <a:t>A key to show the meaning of the red and blue icons</a:t>
            </a:r>
            <a:endParaRPr lang="en-GB" i="1" dirty="0"/>
          </a:p>
          <a:p>
            <a:pPr lvl="0"/>
            <a:endParaRPr lang="en-GB" i="1" dirty="0"/>
          </a:p>
          <a:p>
            <a:pPr lvl="0"/>
            <a:endParaRPr lang="en-GB" dirty="0"/>
          </a:p>
          <a:p>
            <a:pPr marL="342900" indent="-342900">
              <a:buFont typeface="+mj-lt"/>
              <a:buAutoNum type="arabicPeriod"/>
            </a:pPr>
            <a:endParaRPr lang="en-GB" dirty="0"/>
          </a:p>
          <a:p>
            <a:pPr marL="342900" indent="-342900">
              <a:buFont typeface="+mj-lt"/>
              <a:buAutoNum type="arabicPeriod"/>
            </a:pPr>
            <a:endParaRPr lang="en-GB" dirty="0"/>
          </a:p>
        </p:txBody>
      </p:sp>
      <p:cxnSp>
        <p:nvCxnSpPr>
          <p:cNvPr id="4" name="Straight Connector 3">
            <a:extLst>
              <a:ext uri="{FF2B5EF4-FFF2-40B4-BE49-F238E27FC236}">
                <a16:creationId xmlns:a16="http://schemas.microsoft.com/office/drawing/2014/main" id="{D6D0CF76-4587-4B0E-B0FD-407C911A4033}"/>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86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Events map</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4801314"/>
          </a:xfrm>
          <a:prstGeom prst="rect">
            <a:avLst/>
          </a:prstGeom>
          <a:noFill/>
        </p:spPr>
        <p:txBody>
          <a:bodyPr wrap="square" rtlCol="0">
            <a:spAutoFit/>
          </a:bodyPr>
          <a:lstStyle/>
          <a:p>
            <a:pPr marL="285750" lvl="0" indent="-285750">
              <a:buFont typeface="Arial" panose="020B0604020202020204" pitchFamily="34" charset="0"/>
              <a:buChar char="•"/>
            </a:pPr>
            <a:r>
              <a:rPr lang="en-GB" sz="1600" dirty="0"/>
              <a:t>Users were easily able to locate the events and the map feature; however, some were expecting an events tab / button on the homepage. </a:t>
            </a:r>
          </a:p>
          <a:p>
            <a:pPr lvl="0"/>
            <a:endParaRPr lang="en-GB" sz="1600" dirty="0"/>
          </a:p>
          <a:p>
            <a:pPr marL="285750" lvl="0" indent="-285750">
              <a:buFont typeface="Arial" panose="020B0604020202020204" pitchFamily="34" charset="0"/>
              <a:buChar char="•"/>
            </a:pPr>
            <a:r>
              <a:rPr lang="en-GB" sz="1600" dirty="0"/>
              <a:t>A number of them mentioned that the map uses “google maps” style functions, zoom in and out was easy while using the map, event information and details were also welcomed by most users.</a:t>
            </a:r>
          </a:p>
          <a:p>
            <a:pPr lvl="0"/>
            <a:endParaRPr lang="en-GB" sz="1600" dirty="0"/>
          </a:p>
          <a:p>
            <a:pPr marL="285750" lvl="0" indent="-285750">
              <a:buFont typeface="Arial" panose="020B0604020202020204" pitchFamily="34" charset="0"/>
              <a:buChar char="•"/>
            </a:pPr>
            <a:r>
              <a:rPr lang="en-GB" sz="1600" dirty="0"/>
              <a:t>When asked what they disliked – the red and blue icons confused most users, the event numbers were not always accurate, there was no reset option to go back to the original map display if stuck finding an event. Some also mentioned that it could be difficult to see all events if there was a long list of them.</a:t>
            </a:r>
          </a:p>
          <a:p>
            <a:pPr lvl="0"/>
            <a:endParaRPr lang="en-GB" sz="1600" dirty="0"/>
          </a:p>
          <a:p>
            <a:pPr marL="285750" lvl="0" indent="-285750">
              <a:buFont typeface="Arial" panose="020B0604020202020204" pitchFamily="34" charset="0"/>
              <a:buChar char="•"/>
            </a:pPr>
            <a:r>
              <a:rPr lang="en-GB" sz="1600" dirty="0"/>
              <a:t>Majority (8 out of 10) were able to find the specific Glasgow event and most users found it easy to find it on the map.</a:t>
            </a:r>
          </a:p>
          <a:p>
            <a:pPr lvl="0"/>
            <a:endParaRPr lang="en-GB" sz="1600" dirty="0"/>
          </a:p>
          <a:p>
            <a:pPr marL="285750" lvl="0" indent="-285750">
              <a:buFont typeface="Arial" panose="020B0604020202020204" pitchFamily="34" charset="0"/>
              <a:buChar char="•"/>
            </a:pPr>
            <a:r>
              <a:rPr lang="en-GB" sz="1600" dirty="0"/>
              <a:t> Only half of the users saw the scroll bar for viewing multiple events. </a:t>
            </a:r>
          </a:p>
          <a:p>
            <a:pPr lvl="0"/>
            <a:endParaRPr lang="en-GB" sz="1600" dirty="0"/>
          </a:p>
          <a:p>
            <a:pPr marL="285750" lvl="0" indent="-285750">
              <a:buFont typeface="Arial" panose="020B0604020202020204" pitchFamily="34" charset="0"/>
              <a:buChar char="•"/>
            </a:pPr>
            <a:r>
              <a:rPr lang="en-GB" sz="1600" dirty="0"/>
              <a:t>Specifically talking about the icons 4 out 6 found it difficult to understand what the different icons meant – users were unsure about the colours, they wanted a key / legend. </a:t>
            </a:r>
          </a:p>
          <a:p>
            <a:endParaRPr lang="en-GB" dirty="0">
              <a:solidFill>
                <a:srgbClr val="FF0000"/>
              </a:solidFill>
            </a:endParaRPr>
          </a:p>
        </p:txBody>
      </p:sp>
    </p:spTree>
    <p:extLst>
      <p:ext uri="{BB962C8B-B14F-4D97-AF65-F5344CB8AC3E}">
        <p14:creationId xmlns:p14="http://schemas.microsoft.com/office/powerpoint/2010/main" val="2905054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Events map (continued)</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3077766"/>
          </a:xfrm>
          <a:prstGeom prst="rect">
            <a:avLst/>
          </a:prstGeom>
          <a:noFill/>
        </p:spPr>
        <p:txBody>
          <a:bodyPr wrap="square" rtlCol="0">
            <a:spAutoFit/>
          </a:bodyPr>
          <a:lstStyle/>
          <a:p>
            <a:pPr marL="285750" lvl="0" indent="-285750">
              <a:buFont typeface="Arial" panose="020B0604020202020204" pitchFamily="34" charset="0"/>
              <a:buChar char="•"/>
            </a:pPr>
            <a:r>
              <a:rPr lang="en-GB" dirty="0"/>
              <a:t>When asked if there was anything missing, following comments came on top:</a:t>
            </a:r>
          </a:p>
          <a:p>
            <a:pPr lvl="0"/>
            <a:r>
              <a:rPr lang="en-GB" i="1" dirty="0"/>
              <a:t> </a:t>
            </a:r>
            <a:endParaRPr lang="en-GB" dirty="0"/>
          </a:p>
          <a:p>
            <a:pPr marL="742950" lvl="1" indent="-285750">
              <a:buFont typeface="Arial" panose="020B0604020202020204" pitchFamily="34" charset="0"/>
              <a:buChar char="•"/>
            </a:pPr>
            <a:r>
              <a:rPr lang="en-GB" sz="1400" i="1" dirty="0"/>
              <a:t>A guide/list to say what event each number and colour represented </a:t>
            </a:r>
          </a:p>
          <a:p>
            <a:pPr lvl="1"/>
            <a:endParaRPr lang="en-GB" sz="1400" dirty="0"/>
          </a:p>
          <a:p>
            <a:pPr marL="742950" lvl="1" indent="-285750">
              <a:buFont typeface="Arial" panose="020B0604020202020204" pitchFamily="34" charset="0"/>
              <a:buChar char="•"/>
            </a:pPr>
            <a:r>
              <a:rPr lang="en-GB" sz="1400" i="1" dirty="0"/>
              <a:t>A key to show the meaning of the red and blue icons</a:t>
            </a:r>
          </a:p>
          <a:p>
            <a:pPr lvl="1"/>
            <a:endParaRPr lang="en-GB" sz="1400" dirty="0"/>
          </a:p>
          <a:p>
            <a:pPr marL="742950" lvl="1" indent="-285750">
              <a:buFont typeface="Arial" panose="020B0604020202020204" pitchFamily="34" charset="0"/>
              <a:buChar char="•"/>
            </a:pPr>
            <a:r>
              <a:rPr lang="en-GB" sz="1400" i="1" dirty="0"/>
              <a:t>The event selected was fully booked, but there was no indication of this from the detail on the map view, I only found out when I clicked through for more information, this was disappointing</a:t>
            </a:r>
          </a:p>
          <a:p>
            <a:pPr lvl="1"/>
            <a:endParaRPr lang="en-GB" sz="1400" dirty="0"/>
          </a:p>
          <a:p>
            <a:pPr marL="742950" lvl="1" indent="-285750">
              <a:buFont typeface="Arial" panose="020B0604020202020204" pitchFamily="34" charset="0"/>
              <a:buChar char="•"/>
            </a:pPr>
            <a:r>
              <a:rPr lang="en-GB" sz="1400" i="1" dirty="0"/>
              <a:t>A return button to return back to the ’starting page’ of the map.</a:t>
            </a:r>
          </a:p>
          <a:p>
            <a:pPr lvl="1"/>
            <a:endParaRPr lang="en-GB" sz="1400" dirty="0"/>
          </a:p>
          <a:p>
            <a:pPr marL="742950" lvl="1" indent="-285750">
              <a:buFont typeface="Arial" panose="020B0604020202020204" pitchFamily="34" charset="0"/>
              <a:buChar char="•"/>
            </a:pPr>
            <a:r>
              <a:rPr lang="en-GB" sz="1400" i="1" dirty="0"/>
              <a:t>The building event is in</a:t>
            </a:r>
            <a:endParaRPr lang="en-GB" sz="1400" dirty="0"/>
          </a:p>
          <a:p>
            <a:endParaRPr lang="en-GB" dirty="0">
              <a:solidFill>
                <a:srgbClr val="FF0000"/>
              </a:solidFill>
            </a:endParaRPr>
          </a:p>
        </p:txBody>
      </p:sp>
    </p:spTree>
    <p:extLst>
      <p:ext uri="{BB962C8B-B14F-4D97-AF65-F5344CB8AC3E}">
        <p14:creationId xmlns:p14="http://schemas.microsoft.com/office/powerpoint/2010/main" val="19071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UR observation 1</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014645"/>
            <a:ext cx="9361040" cy="1200329"/>
          </a:xfrm>
          <a:prstGeom prst="rect">
            <a:avLst/>
          </a:prstGeom>
          <a:noFill/>
        </p:spPr>
        <p:txBody>
          <a:bodyPr wrap="square" rtlCol="0">
            <a:spAutoFit/>
          </a:bodyPr>
          <a:lstStyle/>
          <a:p>
            <a:r>
              <a:rPr lang="en-GB" dirty="0"/>
              <a:t>If the user searches for an event using keyword then it’s confusing to locate the event on the map (see below image)</a:t>
            </a:r>
          </a:p>
          <a:p>
            <a:r>
              <a:rPr lang="en-GB" sz="1200" dirty="0"/>
              <a:t> </a:t>
            </a:r>
          </a:p>
          <a:p>
            <a:r>
              <a:rPr lang="en-GB" sz="1200" dirty="0"/>
              <a:t> </a:t>
            </a:r>
          </a:p>
          <a:p>
            <a:endParaRPr lang="en-GB" sz="1200" dirty="0">
              <a:solidFill>
                <a:srgbClr val="FF0000"/>
              </a:solidFill>
            </a:endParaRPr>
          </a:p>
        </p:txBody>
      </p:sp>
      <p:pic>
        <p:nvPicPr>
          <p:cNvPr id="7" name="Picture 6">
            <a:extLst>
              <a:ext uri="{FF2B5EF4-FFF2-40B4-BE49-F238E27FC236}">
                <a16:creationId xmlns:a16="http://schemas.microsoft.com/office/drawing/2014/main" id="{3322C88C-AEFD-4243-A714-E12D90D62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576" y="1999021"/>
            <a:ext cx="7410769" cy="3926235"/>
          </a:xfrm>
          <a:prstGeom prst="rect">
            <a:avLst/>
          </a:prstGeom>
        </p:spPr>
      </p:pic>
      <p:sp>
        <p:nvSpPr>
          <p:cNvPr id="8" name="Flowchart: Connector 7">
            <a:extLst>
              <a:ext uri="{FF2B5EF4-FFF2-40B4-BE49-F238E27FC236}">
                <a16:creationId xmlns:a16="http://schemas.microsoft.com/office/drawing/2014/main" id="{F3017075-43C1-4947-B673-7C168BE5B125}"/>
              </a:ext>
            </a:extLst>
          </p:cNvPr>
          <p:cNvSpPr/>
          <p:nvPr/>
        </p:nvSpPr>
        <p:spPr>
          <a:xfrm>
            <a:off x="5385048" y="5155054"/>
            <a:ext cx="864096" cy="79422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251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UR observation 2</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014645"/>
            <a:ext cx="9361040" cy="1200329"/>
          </a:xfrm>
          <a:prstGeom prst="rect">
            <a:avLst/>
          </a:prstGeom>
          <a:noFill/>
        </p:spPr>
        <p:txBody>
          <a:bodyPr wrap="square" rtlCol="0">
            <a:spAutoFit/>
          </a:bodyPr>
          <a:lstStyle/>
          <a:p>
            <a:r>
              <a:rPr lang="en-GB" dirty="0"/>
              <a:t>If the browser display is 100% then it is difficult for the user to scroll and keep an eye on the number of results in the display screen (see below image) </a:t>
            </a:r>
          </a:p>
          <a:p>
            <a:r>
              <a:rPr lang="en-GB" sz="1200" dirty="0"/>
              <a:t> </a:t>
            </a:r>
          </a:p>
          <a:p>
            <a:r>
              <a:rPr lang="en-GB" sz="1200" dirty="0"/>
              <a:t> </a:t>
            </a:r>
          </a:p>
          <a:p>
            <a:endParaRPr lang="en-GB" sz="1200" dirty="0">
              <a:solidFill>
                <a:srgbClr val="FF0000"/>
              </a:solidFill>
            </a:endParaRPr>
          </a:p>
        </p:txBody>
      </p:sp>
      <p:pic>
        <p:nvPicPr>
          <p:cNvPr id="4" name="Picture 3">
            <a:extLst>
              <a:ext uri="{FF2B5EF4-FFF2-40B4-BE49-F238E27FC236}">
                <a16:creationId xmlns:a16="http://schemas.microsoft.com/office/drawing/2014/main" id="{A3E8CE5F-534E-4B2C-A9E1-3118E5723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159" y="2248891"/>
            <a:ext cx="8611681" cy="3898272"/>
          </a:xfrm>
          <a:prstGeom prst="rect">
            <a:avLst/>
          </a:prstGeom>
        </p:spPr>
      </p:pic>
      <p:sp>
        <p:nvSpPr>
          <p:cNvPr id="8" name="Speech Bubble: Oval 7">
            <a:extLst>
              <a:ext uri="{FF2B5EF4-FFF2-40B4-BE49-F238E27FC236}">
                <a16:creationId xmlns:a16="http://schemas.microsoft.com/office/drawing/2014/main" id="{7987DD95-4AD4-4880-AE45-6B7D8C3DA17F}"/>
              </a:ext>
            </a:extLst>
          </p:cNvPr>
          <p:cNvSpPr/>
          <p:nvPr/>
        </p:nvSpPr>
        <p:spPr>
          <a:xfrm>
            <a:off x="4304928" y="1916832"/>
            <a:ext cx="2232248" cy="64807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 of events not visible</a:t>
            </a:r>
          </a:p>
        </p:txBody>
      </p:sp>
    </p:spTree>
    <p:extLst>
      <p:ext uri="{BB962C8B-B14F-4D97-AF65-F5344CB8AC3E}">
        <p14:creationId xmlns:p14="http://schemas.microsoft.com/office/powerpoint/2010/main" val="344440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10 Online un-moderated test session,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2 / Female - 8</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2923877"/>
          </a:xfrm>
          <a:prstGeom prst="rect">
            <a:avLst/>
          </a:prstGeom>
          <a:noFill/>
        </p:spPr>
        <p:txBody>
          <a:bodyPr wrap="square" rtlCol="0">
            <a:spAutoFit/>
          </a:bodyPr>
          <a:lstStyle/>
          <a:p>
            <a:r>
              <a:rPr lang="en-GB" dirty="0"/>
              <a:t>We explored the following things: </a:t>
            </a:r>
          </a:p>
          <a:p>
            <a:endParaRPr lang="en-GB" dirty="0"/>
          </a:p>
          <a:p>
            <a:pPr lvl="1"/>
            <a:r>
              <a:rPr lang="en-GB" dirty="0"/>
              <a:t>Users likes and dislikes about the events map functionality</a:t>
            </a:r>
          </a:p>
          <a:p>
            <a:pPr lvl="1"/>
            <a:endParaRPr lang="en-GB" dirty="0"/>
          </a:p>
          <a:p>
            <a:pPr lvl="1"/>
            <a:r>
              <a:rPr lang="en-GB" dirty="0"/>
              <a:t>If the map icons were easy to understand </a:t>
            </a:r>
          </a:p>
          <a:p>
            <a:pPr lvl="1"/>
            <a:endParaRPr lang="en-GB" dirty="0"/>
          </a:p>
          <a:p>
            <a:pPr lvl="1"/>
            <a:r>
              <a:rPr lang="en-GB" dirty="0"/>
              <a:t>If they felt there was anything missing </a:t>
            </a:r>
          </a:p>
          <a:p>
            <a:pPr lvl="1"/>
            <a:endParaRPr lang="en-GB" dirty="0"/>
          </a:p>
          <a:p>
            <a:pPr lvl="1"/>
            <a:r>
              <a:rPr lang="en-GB" dirty="0"/>
              <a:t>How easy was it to locate a specific event in Glasgow city</a:t>
            </a:r>
            <a:endParaRPr lang="en-US"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Events map </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5165724"/>
          </a:xfrm>
        </p:spPr>
        <p:txBody>
          <a:bodyPr/>
          <a:lstStyle/>
          <a:p>
            <a:pPr marL="11113"/>
            <a:r>
              <a:rPr lang="en-GB" sz="2000" dirty="0"/>
              <a:t>When we asked the users if they were able to locate the events map easily, they mentioned the following things:</a:t>
            </a:r>
          </a:p>
          <a:p>
            <a:pPr marL="11113"/>
            <a:endParaRPr lang="en-GB" sz="2000" dirty="0"/>
          </a:p>
          <a:p>
            <a:pPr marL="285750" lvl="0" indent="-285750">
              <a:buFont typeface="Arial" panose="020B0604020202020204" pitchFamily="34" charset="0"/>
              <a:buChar char="•"/>
            </a:pPr>
            <a:r>
              <a:rPr lang="en-GB" i="1" dirty="0"/>
              <a:t>I was able to locate the map easily once I found the events tab</a:t>
            </a:r>
            <a:endParaRPr lang="en-GB" dirty="0"/>
          </a:p>
          <a:p>
            <a:pPr marL="285750" lvl="0" indent="-285750">
              <a:buFont typeface="Arial" panose="020B0604020202020204" pitchFamily="34" charset="0"/>
              <a:buChar char="•"/>
            </a:pPr>
            <a:r>
              <a:rPr lang="en-GB" i="1" dirty="0"/>
              <a:t>It was where I expected to see it</a:t>
            </a:r>
            <a:endParaRPr lang="en-GB" dirty="0"/>
          </a:p>
          <a:p>
            <a:pPr marL="285750" lvl="0" indent="-285750">
              <a:buFont typeface="Arial" panose="020B0604020202020204" pitchFamily="34" charset="0"/>
              <a:buChar char="•"/>
            </a:pPr>
            <a:r>
              <a:rPr lang="en-GB" i="1" dirty="0"/>
              <a:t>Fairly easy, I located events by looking in the services offered and maps was an option along with a list view of results</a:t>
            </a:r>
            <a:endParaRPr lang="en-GB" dirty="0"/>
          </a:p>
          <a:p>
            <a:pPr marL="285750" lvl="0" indent="-285750">
              <a:buFont typeface="Arial" panose="020B0604020202020204" pitchFamily="34" charset="0"/>
              <a:buChar char="•"/>
            </a:pPr>
            <a:r>
              <a:rPr lang="en-GB" i="1" dirty="0"/>
              <a:t>It was reasonably straightforward given that the site content was so low. I don’t see why specific links to the event map aren’t given on the homepage</a:t>
            </a:r>
            <a:endParaRPr lang="en-GB" dirty="0"/>
          </a:p>
          <a:p>
            <a:pPr marL="285750" lvl="0" indent="-285750">
              <a:buFont typeface="Arial" panose="020B0604020202020204" pitchFamily="34" charset="0"/>
              <a:buChar char="•"/>
            </a:pPr>
            <a:r>
              <a:rPr lang="en-GB" i="1" dirty="0"/>
              <a:t>The map was easy to locate. It was clearly labelled with list next to it so you could alter the view you wanted to use</a:t>
            </a:r>
            <a:endParaRPr lang="en-GB" dirty="0"/>
          </a:p>
          <a:p>
            <a:pPr marL="285750" lvl="0" indent="-285750">
              <a:buFont typeface="Arial" panose="020B0604020202020204" pitchFamily="34" charset="0"/>
              <a:buChar char="•"/>
            </a:pPr>
            <a:r>
              <a:rPr lang="en-GB" i="1" dirty="0"/>
              <a:t>I was very pleased to see the icons I just wasn’t aware what the numbers within the icon illustrated. I was further delighted when I clicked on the icon and was met with lots of very useful information which I wasn’t expecting at this stage</a:t>
            </a:r>
            <a:endParaRPr lang="en-GB" dirty="0"/>
          </a:p>
          <a:p>
            <a:pPr marL="28575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i="1" dirty="0"/>
              <a:t>There was no indication towards events from the homepage</a:t>
            </a:r>
            <a:endParaRPr lang="en-GB" dirty="0"/>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cxnSp>
        <p:nvCxnSpPr>
          <p:cNvPr id="4" name="Straight Connector 3">
            <a:extLst>
              <a:ext uri="{FF2B5EF4-FFF2-40B4-BE49-F238E27FC236}">
                <a16:creationId xmlns:a16="http://schemas.microsoft.com/office/drawing/2014/main" id="{5B064E23-469B-4156-9EA2-FFE48687C9A1}"/>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988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Events map - likes </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80728"/>
            <a:ext cx="8915400" cy="5165724"/>
          </a:xfrm>
        </p:spPr>
        <p:txBody>
          <a:bodyPr/>
          <a:lstStyle/>
          <a:p>
            <a:pPr marL="11113"/>
            <a:r>
              <a:rPr lang="en-GB" sz="2000" dirty="0"/>
              <a:t>When we asked the users to share top things they liked about the map, following feedback was shared:</a:t>
            </a:r>
          </a:p>
          <a:p>
            <a:pPr marL="11113"/>
            <a:endParaRPr lang="en-GB" sz="800" dirty="0"/>
          </a:p>
          <a:p>
            <a:pPr marL="285750" lvl="0" indent="-285750">
              <a:buFont typeface="Arial" panose="020B0604020202020204" pitchFamily="34" charset="0"/>
              <a:buChar char="•"/>
            </a:pPr>
            <a:r>
              <a:rPr lang="en-GB" sz="1400" i="1" dirty="0"/>
              <a:t>Uses ’Google Maps’ style functions - click and hold to drag and zoom in and out Can still use filters to narrow down search uses numbers system on tab to show how many events in a location which filters as you narrow down with zoom</a:t>
            </a:r>
          </a:p>
          <a:p>
            <a:pPr lvl="0"/>
            <a:endParaRPr lang="en-GB" sz="1400" dirty="0"/>
          </a:p>
          <a:p>
            <a:pPr marL="285750" lvl="0" indent="-285750">
              <a:buFont typeface="Arial" panose="020B0604020202020204" pitchFamily="34" charset="0"/>
              <a:buChar char="•"/>
            </a:pPr>
            <a:r>
              <a:rPr lang="en-GB" sz="1400" i="1" dirty="0"/>
              <a:t>Easy to use, Well laid out, Functioning tabs</a:t>
            </a:r>
          </a:p>
          <a:p>
            <a:pPr lvl="0"/>
            <a:endParaRPr lang="en-GB" sz="1400" dirty="0"/>
          </a:p>
          <a:p>
            <a:pPr marL="285750" lvl="0" indent="-285750">
              <a:buFont typeface="Arial" panose="020B0604020202020204" pitchFamily="34" charset="0"/>
              <a:buChar char="•"/>
            </a:pPr>
            <a:r>
              <a:rPr lang="en-GB" sz="1400" i="1" dirty="0"/>
              <a:t>Google maps, easy to scroll easy to move and change locations</a:t>
            </a:r>
          </a:p>
          <a:p>
            <a:pPr lvl="0"/>
            <a:endParaRPr lang="en-GB" sz="1400" dirty="0"/>
          </a:p>
          <a:p>
            <a:pPr marL="285750" lvl="0" indent="-285750">
              <a:buFont typeface="Arial" panose="020B0604020202020204" pitchFamily="34" charset="0"/>
              <a:buChar char="•"/>
            </a:pPr>
            <a:r>
              <a:rPr lang="en-GB" sz="1400" i="1" dirty="0"/>
              <a:t>I liked that you could zoom in and see the exact location of the event. It was like Google maps in that way. I liked the number of events showing up on the map. I liked that you could zoom in on the different events and see where they were being held</a:t>
            </a:r>
            <a:endParaRPr lang="en-GB" sz="1400" dirty="0"/>
          </a:p>
          <a:p>
            <a:pPr lvl="0"/>
            <a:endParaRPr lang="en-GB" sz="900" dirty="0"/>
          </a:p>
          <a:p>
            <a:pPr marL="285750" lvl="0" indent="-285750">
              <a:buFont typeface="Arial" panose="020B0604020202020204" pitchFamily="34" charset="0"/>
              <a:buChar char="•"/>
            </a:pPr>
            <a:r>
              <a:rPr lang="en-GB" sz="1400" i="1" dirty="0"/>
              <a:t>It was clear and easy to use, and being able to filter by category was essential to find relevant results</a:t>
            </a:r>
          </a:p>
          <a:p>
            <a:pPr lvl="0"/>
            <a:endParaRPr lang="en-GB" sz="1400" dirty="0"/>
          </a:p>
          <a:p>
            <a:pPr marL="285750" lvl="0" indent="-285750">
              <a:buFont typeface="Arial" panose="020B0604020202020204" pitchFamily="34" charset="0"/>
              <a:buChar char="•"/>
            </a:pPr>
            <a:r>
              <a:rPr lang="en-GB" sz="1400" i="1" dirty="0"/>
              <a:t>The fact that it displayed cost, opening times and a brief description of the event</a:t>
            </a:r>
          </a:p>
          <a:p>
            <a:pPr lvl="0"/>
            <a:endParaRPr lang="en-GB" sz="1400" dirty="0"/>
          </a:p>
          <a:p>
            <a:pPr marL="285750" lvl="0" indent="-285750">
              <a:buFont typeface="Arial" panose="020B0604020202020204" pitchFamily="34" charset="0"/>
              <a:buChar char="•"/>
            </a:pPr>
            <a:r>
              <a:rPr lang="en-GB" sz="1400" i="1" dirty="0"/>
              <a:t>Clean block / tile layout. The ability to filter. (Perhaps) an indication of where events are and how many.</a:t>
            </a:r>
          </a:p>
          <a:p>
            <a:pPr lvl="0"/>
            <a:endParaRPr lang="en-GB" sz="1200" dirty="0"/>
          </a:p>
          <a:p>
            <a:pPr marL="285750" lvl="0" indent="-285750">
              <a:buFont typeface="Arial" panose="020B0604020202020204" pitchFamily="34" charset="0"/>
              <a:buChar char="•"/>
            </a:pPr>
            <a:r>
              <a:rPr lang="en-GB" sz="1400" i="1" dirty="0"/>
              <a:t>Ease of looking for events near you easy to use attractive</a:t>
            </a:r>
          </a:p>
          <a:p>
            <a:pPr lvl="0"/>
            <a:endParaRPr lang="en-GB" sz="1200" dirty="0"/>
          </a:p>
          <a:p>
            <a:pPr marL="285750" lvl="0" indent="-285750">
              <a:buFont typeface="Arial" panose="020B0604020202020204" pitchFamily="34" charset="0"/>
              <a:buChar char="•"/>
            </a:pPr>
            <a:r>
              <a:rPr lang="en-GB" sz="1400" i="1" dirty="0"/>
              <a:t>It was bold you can zoom in and out it was clear</a:t>
            </a:r>
            <a:endParaRPr lang="en-GB" sz="1400" dirty="0"/>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cxnSp>
        <p:nvCxnSpPr>
          <p:cNvPr id="4" name="Straight Connector 3">
            <a:extLst>
              <a:ext uri="{FF2B5EF4-FFF2-40B4-BE49-F238E27FC236}">
                <a16:creationId xmlns:a16="http://schemas.microsoft.com/office/drawing/2014/main" id="{9712C5C0-0A26-40BF-990A-041E8E6CCBE2}"/>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6209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Events map - dislikes </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80728"/>
            <a:ext cx="8915400" cy="5165724"/>
          </a:xfrm>
        </p:spPr>
        <p:txBody>
          <a:bodyPr/>
          <a:lstStyle/>
          <a:p>
            <a:pPr marL="11113"/>
            <a:r>
              <a:rPr lang="en-GB" sz="2000" dirty="0"/>
              <a:t>Following are some comments about what they disliked about the map:</a:t>
            </a:r>
          </a:p>
          <a:p>
            <a:pPr marL="11113"/>
            <a:endParaRPr lang="en-GB" sz="800" dirty="0"/>
          </a:p>
          <a:p>
            <a:pPr marL="285750" lvl="0" indent="-285750">
              <a:buFont typeface="Arial" panose="020B0604020202020204" pitchFamily="34" charset="0"/>
              <a:buChar char="•"/>
            </a:pPr>
            <a:r>
              <a:rPr lang="en-GB" i="1" dirty="0"/>
              <a:t>No indication what the difference between red and blue means. The numbering system was not always accurate. Could be difficult to see all events if there was a long list of them a have to scroll across horizontally</a:t>
            </a:r>
          </a:p>
          <a:p>
            <a:pPr lvl="0"/>
            <a:endParaRPr lang="en-GB" dirty="0"/>
          </a:p>
          <a:p>
            <a:pPr marL="285750" lvl="0" indent="-285750">
              <a:buFont typeface="Arial" panose="020B0604020202020204" pitchFamily="34" charset="0"/>
              <a:buChar char="•"/>
            </a:pPr>
            <a:r>
              <a:rPr lang="en-GB" i="1" dirty="0"/>
              <a:t>Not much explanation, Number on pin not same as number of events displayed, Not very easy to find events tab but easy enough</a:t>
            </a:r>
          </a:p>
          <a:p>
            <a:pPr lvl="0"/>
            <a:endParaRPr lang="en-GB" dirty="0"/>
          </a:p>
          <a:p>
            <a:pPr marL="285750" lvl="0" indent="-285750">
              <a:buFont typeface="Arial" panose="020B0604020202020204" pitchFamily="34" charset="0"/>
              <a:buChar char="•"/>
            </a:pPr>
            <a:r>
              <a:rPr lang="en-GB" i="1" dirty="0"/>
              <a:t>I don’t believe there was a contact number next to the address. Aside from that the map was very impressive and very informative</a:t>
            </a:r>
          </a:p>
          <a:p>
            <a:pPr lvl="0"/>
            <a:endParaRPr lang="en-GB" dirty="0"/>
          </a:p>
          <a:p>
            <a:pPr marL="285750" lvl="0" indent="-285750">
              <a:buFont typeface="Arial" panose="020B0604020202020204" pitchFamily="34" charset="0"/>
              <a:buChar char="•"/>
            </a:pPr>
            <a:r>
              <a:rPr lang="en-GB" i="1" dirty="0"/>
              <a:t>Arrive at the page and there are no supportive comments about the page, how to navigate it, what it contains in terms of clickable information. No rollover on map icons / why different colours? Page bland, no continued theme with ’success’ photos, dynamic content, upcoming events list etc</a:t>
            </a:r>
          </a:p>
          <a:p>
            <a:pPr lvl="0"/>
            <a:endParaRPr lang="en-GB" dirty="0"/>
          </a:p>
          <a:p>
            <a:pPr marL="285750" lvl="0" indent="-285750">
              <a:buFont typeface="Arial" panose="020B0604020202020204" pitchFamily="34" charset="0"/>
              <a:buChar char="•"/>
            </a:pPr>
            <a:r>
              <a:rPr lang="en-GB" i="1" dirty="0"/>
              <a:t>The zoom could get a bit out of control at times. If you weren’t used to this type of map you might think all of the events were manly in Glasgow and Edinburgh. The Isle of Man was included and isn’t part of Scotland.</a:t>
            </a:r>
            <a:endParaRPr lang="en-GB" dirty="0"/>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cxnSp>
        <p:nvCxnSpPr>
          <p:cNvPr id="4" name="Straight Connector 3">
            <a:extLst>
              <a:ext uri="{FF2B5EF4-FFF2-40B4-BE49-F238E27FC236}">
                <a16:creationId xmlns:a16="http://schemas.microsoft.com/office/drawing/2014/main" id="{A1F6BEB3-0E5B-4AA9-9EB5-68E2430182B3}"/>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35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Events map – Glasgow event</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08720"/>
            <a:ext cx="8915400" cy="5674642"/>
          </a:xfrm>
        </p:spPr>
        <p:txBody>
          <a:bodyPr/>
          <a:lstStyle/>
          <a:p>
            <a:r>
              <a:rPr lang="en-GB" sz="1800" dirty="0"/>
              <a:t>Majority (8 out of 10) were able to find the specific Glasgow event and most users found it easy to find it on the map: </a:t>
            </a:r>
          </a:p>
          <a:p>
            <a:pPr marL="342900" indent="-342900">
              <a:buFont typeface="+mj-lt"/>
              <a:buAutoNum type="arabicPeriod"/>
            </a:pPr>
            <a:endParaRPr lang="en-GB" sz="1000" dirty="0"/>
          </a:p>
          <a:p>
            <a:pPr marL="285750" lvl="0" indent="-285750">
              <a:buFont typeface="Arial" panose="020B0604020202020204" pitchFamily="34" charset="0"/>
              <a:buChar char="•"/>
            </a:pPr>
            <a:r>
              <a:rPr lang="en-GB" sz="1400" i="1" dirty="0"/>
              <a:t>Able to find through zooming in on Glasgow and also using the filter tools to narrow down to countrywide ’GDPR’ events</a:t>
            </a:r>
          </a:p>
          <a:p>
            <a:pPr marL="285750" indent="-285750">
              <a:buFont typeface="Arial" panose="020B0604020202020204" pitchFamily="34" charset="0"/>
              <a:buChar char="•"/>
            </a:pPr>
            <a:endParaRPr lang="en-GB" sz="1400" i="1" dirty="0"/>
          </a:p>
          <a:p>
            <a:pPr marL="285750" lvl="0" indent="-285750">
              <a:buFont typeface="Arial" panose="020B0604020202020204" pitchFamily="34" charset="0"/>
              <a:buChar char="•"/>
            </a:pPr>
            <a:r>
              <a:rPr lang="en-GB" sz="1400" i="1" dirty="0"/>
              <a:t>I found this very easily</a:t>
            </a:r>
          </a:p>
          <a:p>
            <a:pPr marL="285750" indent="-285750">
              <a:buFont typeface="Arial" panose="020B0604020202020204" pitchFamily="34" charset="0"/>
              <a:buChar char="•"/>
            </a:pPr>
            <a:endParaRPr lang="en-GB" sz="1400" i="1" dirty="0"/>
          </a:p>
          <a:p>
            <a:pPr marL="285750" lvl="0" indent="-285750">
              <a:buFont typeface="Arial" panose="020B0604020202020204" pitchFamily="34" charset="0"/>
              <a:buChar char="•"/>
            </a:pPr>
            <a:r>
              <a:rPr lang="en-GB" sz="1400" i="1" dirty="0"/>
              <a:t>It was among six other locations</a:t>
            </a:r>
          </a:p>
          <a:p>
            <a:pPr marL="285750" indent="-285750">
              <a:buFont typeface="Arial" panose="020B0604020202020204" pitchFamily="34" charset="0"/>
              <a:buChar char="•"/>
            </a:pPr>
            <a:endParaRPr lang="en-GB" sz="1400" i="1" dirty="0"/>
          </a:p>
          <a:p>
            <a:pPr marL="285750" lvl="0" indent="-285750">
              <a:buFont typeface="Arial" panose="020B0604020202020204" pitchFamily="34" charset="0"/>
              <a:buChar char="•"/>
            </a:pPr>
            <a:r>
              <a:rPr lang="en-GB" sz="1400" i="1" dirty="0"/>
              <a:t>As GDPR was not listed under the categories I used the search field at the top, and I also set the location to Glasgow</a:t>
            </a:r>
          </a:p>
          <a:p>
            <a:pPr marL="285750" indent="-285750">
              <a:buFont typeface="Arial" panose="020B0604020202020204" pitchFamily="34" charset="0"/>
              <a:buChar char="•"/>
            </a:pPr>
            <a:endParaRPr lang="en-GB" sz="1400" i="1" dirty="0"/>
          </a:p>
          <a:p>
            <a:pPr marL="285750" lvl="0" indent="-285750">
              <a:buFont typeface="Arial" panose="020B0604020202020204" pitchFamily="34" charset="0"/>
              <a:buChar char="•"/>
            </a:pPr>
            <a:r>
              <a:rPr lang="en-GB" sz="1400" i="1" dirty="0"/>
              <a:t>I found it difficult. You click on the city on the map and if you get the wrong event coming up it was difficult to go back using the map. I had to use search instead and with that I found the event right away</a:t>
            </a:r>
          </a:p>
          <a:p>
            <a:pPr marL="285750" indent="-285750">
              <a:buFont typeface="Arial" panose="020B0604020202020204" pitchFamily="34" charset="0"/>
              <a:buChar char="•"/>
            </a:pPr>
            <a:endParaRPr lang="en-GB" sz="1400" i="1" dirty="0"/>
          </a:p>
          <a:p>
            <a:pPr marL="285750" lvl="0" indent="-285750">
              <a:buFont typeface="Arial" panose="020B0604020202020204" pitchFamily="34" charset="0"/>
              <a:buChar char="•"/>
            </a:pPr>
            <a:r>
              <a:rPr lang="en-GB" sz="1400" i="1" dirty="0"/>
              <a:t>I struggled immensely due to the map option zooming in several times and no option to return back to the initial map screen with the icons as a result I had to use a workaround by selecting the list option and then reselecting the map</a:t>
            </a:r>
          </a:p>
          <a:p>
            <a:pPr marL="285750" indent="-285750">
              <a:buFont typeface="Arial" panose="020B0604020202020204" pitchFamily="34" charset="0"/>
              <a:buChar char="•"/>
            </a:pPr>
            <a:endParaRPr lang="en-GB" sz="1400" i="1" dirty="0"/>
          </a:p>
          <a:p>
            <a:pPr marL="285750" lvl="0" indent="-285750">
              <a:buFont typeface="Arial" panose="020B0604020202020204" pitchFamily="34" charset="0"/>
              <a:buChar char="•"/>
            </a:pPr>
            <a:r>
              <a:rPr lang="en-GB" sz="1400" i="1" dirty="0"/>
              <a:t>It was not clear as the information was missing </a:t>
            </a:r>
          </a:p>
          <a:p>
            <a:pPr marL="285750" indent="-285750">
              <a:buFont typeface="Arial" panose="020B0604020202020204" pitchFamily="34" charset="0"/>
              <a:buChar char="•"/>
            </a:pPr>
            <a:endParaRPr lang="en-GB" sz="1400" i="1" dirty="0"/>
          </a:p>
          <a:p>
            <a:pPr marL="285750" lvl="0" indent="-285750">
              <a:buFont typeface="Arial" panose="020B0604020202020204" pitchFamily="34" charset="0"/>
              <a:buChar char="•"/>
            </a:pPr>
            <a:r>
              <a:rPr lang="en-GB" sz="1400" i="1" dirty="0"/>
              <a:t>Impossible to find, very messy</a:t>
            </a:r>
          </a:p>
          <a:p>
            <a:pPr marL="342900" indent="-342900">
              <a:buFont typeface="+mj-lt"/>
              <a:buAutoNum type="arabicPeriod"/>
            </a:pPr>
            <a:endParaRPr lang="en-GB" sz="1400" dirty="0"/>
          </a:p>
        </p:txBody>
      </p:sp>
      <p:cxnSp>
        <p:nvCxnSpPr>
          <p:cNvPr id="4" name="Straight Connector 3">
            <a:extLst>
              <a:ext uri="{FF2B5EF4-FFF2-40B4-BE49-F238E27FC236}">
                <a16:creationId xmlns:a16="http://schemas.microsoft.com/office/drawing/2014/main" id="{0222C509-9F46-4859-B88E-1CD85257FF22}"/>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3025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Events map – scroll bar</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08720"/>
            <a:ext cx="8915400" cy="5674642"/>
          </a:xfrm>
        </p:spPr>
        <p:txBody>
          <a:bodyPr/>
          <a:lstStyle/>
          <a:p>
            <a:r>
              <a:rPr lang="en-US" sz="1800" dirty="0"/>
              <a:t>When asked the following question, users shared the following views: </a:t>
            </a:r>
          </a:p>
          <a:p>
            <a:pPr lvl="2"/>
            <a:r>
              <a:rPr lang="en-US" sz="1400" i="1" dirty="0"/>
              <a:t>Did you notice the scroll bar while browsing through different events on the map?</a:t>
            </a:r>
            <a:endParaRPr lang="en-GB" sz="1400" i="1"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342900" indent="-342900">
              <a:buFont typeface="+mj-lt"/>
              <a:buAutoNum type="arabicPeriod"/>
            </a:pPr>
            <a:endParaRPr lang="en-GB" sz="100" dirty="0"/>
          </a:p>
          <a:p>
            <a:pPr marL="285750" lvl="0" indent="-285750">
              <a:buFont typeface="Arial" panose="020B0604020202020204" pitchFamily="34" charset="0"/>
              <a:buChar char="•"/>
            </a:pPr>
            <a:r>
              <a:rPr lang="en-US" sz="1400" i="1" dirty="0"/>
              <a:t>Yes. It was as expected.</a:t>
            </a:r>
            <a:endParaRPr lang="en-GB" sz="1400" dirty="0"/>
          </a:p>
          <a:p>
            <a:pPr marL="28575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US" sz="1400" i="1" dirty="0"/>
              <a:t>Six different events were separated by the white line - would be useful to have a filter tool here if a long list of events were presented</a:t>
            </a:r>
            <a:endParaRPr lang="en-GB" sz="1400" dirty="0"/>
          </a:p>
          <a:p>
            <a:pPr marL="28575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US" sz="1400" i="1" dirty="0"/>
              <a:t>The scroll bar at the bottom of the display page was easy to find.</a:t>
            </a:r>
          </a:p>
          <a:p>
            <a:pPr marL="28575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US" sz="1400" i="1" dirty="0"/>
              <a:t>But it did take me a while to figure it out</a:t>
            </a:r>
            <a:endParaRPr lang="en-GB" sz="1400" dirty="0"/>
          </a:p>
          <a:p>
            <a:pPr marL="28575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US" sz="1400" i="1" dirty="0"/>
              <a:t>Initially I failed to see it. However, I located it very quickly.</a:t>
            </a:r>
          </a:p>
          <a:p>
            <a:endParaRPr lang="en-GB" sz="1400" dirty="0"/>
          </a:p>
          <a:p>
            <a:pPr marL="285750" lvl="0" indent="-285750">
              <a:buFont typeface="Arial" panose="020B0604020202020204" pitchFamily="34" charset="0"/>
              <a:buChar char="•"/>
            </a:pPr>
            <a:r>
              <a:rPr lang="en-US" sz="1400" i="1" dirty="0"/>
              <a:t>I didn’t notice it.</a:t>
            </a:r>
            <a:endParaRPr lang="en-GB" sz="1400" dirty="0"/>
          </a:p>
          <a:p>
            <a:pPr marL="285750" lvl="0" indent="-285750">
              <a:buFont typeface="Arial" panose="020B0604020202020204" pitchFamily="34" charset="0"/>
              <a:buChar char="•"/>
            </a:pPr>
            <a:endParaRPr lang="en-GB" sz="1400" dirty="0"/>
          </a:p>
          <a:p>
            <a:pPr marL="342900" indent="-342900">
              <a:buFont typeface="+mj-lt"/>
              <a:buAutoNum type="arabicPeriod"/>
            </a:pPr>
            <a:endParaRPr lang="en-GB" dirty="0"/>
          </a:p>
        </p:txBody>
      </p:sp>
      <p:pic>
        <p:nvPicPr>
          <p:cNvPr id="17" name="C1022C3562" descr="C1022C3562.jpeg">
            <a:extLst>
              <a:ext uri="{FF2B5EF4-FFF2-40B4-BE49-F238E27FC236}">
                <a16:creationId xmlns:a16="http://schemas.microsoft.com/office/drawing/2014/main" id="{B9B1E7C6-C049-4E64-92E1-FFF1A357003C}"/>
              </a:ext>
            </a:extLst>
          </p:cNvPr>
          <p:cNvPicPr/>
          <p:nvPr/>
        </p:nvPicPr>
        <p:blipFill>
          <a:blip r:embed="rId3"/>
          <a:stretch>
            <a:fillRect/>
          </a:stretch>
        </p:blipFill>
        <p:spPr>
          <a:xfrm>
            <a:off x="507140" y="1709859"/>
            <a:ext cx="3740646" cy="1228725"/>
          </a:xfrm>
          <a:prstGeom prst="rect">
            <a:avLst/>
          </a:prstGeom>
        </p:spPr>
      </p:pic>
      <p:graphicFrame>
        <p:nvGraphicFramePr>
          <p:cNvPr id="15" name="Table 14">
            <a:extLst>
              <a:ext uri="{FF2B5EF4-FFF2-40B4-BE49-F238E27FC236}">
                <a16:creationId xmlns:a16="http://schemas.microsoft.com/office/drawing/2014/main" id="{EF5C9461-24E0-47B2-9ED1-991113809F91}"/>
              </a:ext>
            </a:extLst>
          </p:cNvPr>
          <p:cNvGraphicFramePr>
            <a:graphicFrameLocks noGrp="1"/>
          </p:cNvGraphicFramePr>
          <p:nvPr>
            <p:extLst>
              <p:ext uri="{D42A27DB-BD31-4B8C-83A1-F6EECF244321}">
                <p14:modId xmlns:p14="http://schemas.microsoft.com/office/powerpoint/2010/main" val="3008751076"/>
              </p:ext>
            </p:extLst>
          </p:nvPr>
        </p:nvGraphicFramePr>
        <p:xfrm>
          <a:off x="4592960" y="1844824"/>
          <a:ext cx="4220448" cy="958797"/>
        </p:xfrm>
        <a:graphic>
          <a:graphicData uri="http://schemas.openxmlformats.org/drawingml/2006/table">
            <a:tbl>
              <a:tblPr firstRow="1" bandRow="1">
                <a:tableStyleId>{5C22544A-7EE6-4342-B048-85BDC9FD1C3A}</a:tableStyleId>
              </a:tblPr>
              <a:tblGrid>
                <a:gridCol w="3417915">
                  <a:extLst>
                    <a:ext uri="{9D8B030D-6E8A-4147-A177-3AD203B41FA5}">
                      <a16:colId xmlns:a16="http://schemas.microsoft.com/office/drawing/2014/main" val="3304858491"/>
                    </a:ext>
                  </a:extLst>
                </a:gridCol>
                <a:gridCol w="364095">
                  <a:extLst>
                    <a:ext uri="{9D8B030D-6E8A-4147-A177-3AD203B41FA5}">
                      <a16:colId xmlns:a16="http://schemas.microsoft.com/office/drawing/2014/main" val="2653578863"/>
                    </a:ext>
                  </a:extLst>
                </a:gridCol>
                <a:gridCol w="438438">
                  <a:extLst>
                    <a:ext uri="{9D8B030D-6E8A-4147-A177-3AD203B41FA5}">
                      <a16:colId xmlns:a16="http://schemas.microsoft.com/office/drawing/2014/main" val="2363789151"/>
                    </a:ext>
                  </a:extLst>
                </a:gridCol>
              </a:tblGrid>
              <a:tr h="347988">
                <a:tc>
                  <a:txBody>
                    <a:bodyPr/>
                    <a:lstStyle/>
                    <a:p>
                      <a:pPr>
                        <a:lnSpc>
                          <a:spcPct val="107000"/>
                        </a:lnSpc>
                        <a:spcAft>
                          <a:spcPts val="0"/>
                        </a:spcAft>
                      </a:pPr>
                      <a:r>
                        <a:rPr lang="en-US" sz="1100" dirty="0">
                          <a:effectLst/>
                        </a:rPr>
                        <a:t>Answer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Count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Percent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8904"/>
                  </a:ext>
                </a:extLst>
              </a:tr>
              <a:tr h="225498">
                <a:tc>
                  <a:txBody>
                    <a:bodyPr/>
                    <a:lstStyle/>
                    <a:p>
                      <a:pPr>
                        <a:lnSpc>
                          <a:spcPct val="107000"/>
                        </a:lnSpc>
                        <a:spcAft>
                          <a:spcPts val="0"/>
                        </a:spcAft>
                      </a:pPr>
                      <a:r>
                        <a:rPr lang="en-US" sz="1100" dirty="0">
                          <a:effectLst/>
                        </a:rPr>
                        <a:t>Yes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50%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387683"/>
                  </a:ext>
                </a:extLst>
              </a:tr>
              <a:tr h="213170">
                <a:tc>
                  <a:txBody>
                    <a:bodyPr/>
                    <a:lstStyle/>
                    <a:p>
                      <a:pPr>
                        <a:lnSpc>
                          <a:spcPct val="107000"/>
                        </a:lnSpc>
                        <a:spcAft>
                          <a:spcPts val="0"/>
                        </a:spcAft>
                      </a:pPr>
                      <a:r>
                        <a:rPr lang="en-US" sz="1100" dirty="0">
                          <a:effectLst/>
                        </a:rPr>
                        <a:t>No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50%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5369128"/>
                  </a:ext>
                </a:extLst>
              </a:tr>
              <a:tr h="169509">
                <a:tc>
                  <a:txBody>
                    <a:bodyPr/>
                    <a:lstStyle/>
                    <a:p>
                      <a:pPr algn="r">
                        <a:lnSpc>
                          <a:spcPct val="107000"/>
                        </a:lnSpc>
                        <a:spcAft>
                          <a:spcPts val="0"/>
                        </a:spcAft>
                      </a:pPr>
                      <a:r>
                        <a:rPr lang="en-US" sz="1100" dirty="0">
                          <a:effectLst/>
                        </a:rPr>
                        <a:t>answered question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435881"/>
                  </a:ext>
                </a:extLst>
              </a:tr>
            </a:tbl>
          </a:graphicData>
        </a:graphic>
      </p:graphicFrame>
      <p:cxnSp>
        <p:nvCxnSpPr>
          <p:cNvPr id="6" name="Straight Connector 5">
            <a:extLst>
              <a:ext uri="{FF2B5EF4-FFF2-40B4-BE49-F238E27FC236}">
                <a16:creationId xmlns:a16="http://schemas.microsoft.com/office/drawing/2014/main" id="{02C36BB2-732F-456E-90EC-160FD89BE63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2538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Events map - icons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08720"/>
            <a:ext cx="8915400" cy="5674642"/>
          </a:xfrm>
        </p:spPr>
        <p:txBody>
          <a:bodyPr/>
          <a:lstStyle/>
          <a:p>
            <a:pPr marL="11113"/>
            <a:r>
              <a:rPr lang="en-GB" sz="2000" dirty="0">
                <a:ea typeface="Calibri" panose="020F0502020204030204" pitchFamily="34" charset="0"/>
                <a:cs typeface="Times New Roman" panose="02020603050405020304" pitchFamily="18" charset="0"/>
              </a:rPr>
              <a:t>When asked the following question, users shared the below comments: </a:t>
            </a:r>
          </a:p>
          <a:p>
            <a:pPr marL="468313" lvl="1"/>
            <a:r>
              <a:rPr lang="en-GB" i="1" dirty="0">
                <a:ea typeface="Calibri" panose="020F0502020204030204" pitchFamily="34" charset="0"/>
                <a:cs typeface="Times New Roman" panose="02020603050405020304" pitchFamily="18" charset="0"/>
              </a:rPr>
              <a:t>		Were you able to understand different icons used in the map?</a:t>
            </a:r>
            <a:endParaRPr lang="en-GB" sz="1000" i="1"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endParaRPr lang="en-GB" dirty="0"/>
          </a:p>
          <a:p>
            <a:pPr marL="285750" lvl="0" indent="-285750">
              <a:buFont typeface="Arial" panose="020B0604020202020204" pitchFamily="34" charset="0"/>
              <a:buChar char="•"/>
            </a:pPr>
            <a:r>
              <a:rPr lang="en-GB" sz="1400" i="1" dirty="0"/>
              <a:t>The icons were numbered for amount of events - still unsure of colour coding used</a:t>
            </a:r>
          </a:p>
          <a:p>
            <a:pPr lvl="0"/>
            <a:endParaRPr lang="en-GB" sz="1400" dirty="0"/>
          </a:p>
          <a:p>
            <a:pPr marL="285750" lvl="0" indent="-285750">
              <a:buFont typeface="Arial" panose="020B0604020202020204" pitchFamily="34" charset="0"/>
              <a:buChar char="•"/>
            </a:pPr>
            <a:r>
              <a:rPr lang="en-GB" sz="1400" i="1" dirty="0"/>
              <a:t>There was different colours of markings but no explanation what means what</a:t>
            </a:r>
          </a:p>
          <a:p>
            <a:pPr lvl="0"/>
            <a:endParaRPr lang="en-GB" sz="1200" dirty="0"/>
          </a:p>
          <a:p>
            <a:pPr marL="285750" lvl="0" indent="-285750">
              <a:buFont typeface="Arial" panose="020B0604020202020204" pitchFamily="34" charset="0"/>
              <a:buChar char="•"/>
            </a:pPr>
            <a:r>
              <a:rPr lang="en-GB" sz="1400" i="1" dirty="0"/>
              <a:t>No this still remains a mystery the use of the different colours the numbers make a little sense however do not correspond well at all times with the information that is actually displayed.</a:t>
            </a:r>
          </a:p>
          <a:p>
            <a:pPr marL="285750" lvl="0" indent="-285750">
              <a:buFont typeface="Arial" panose="020B0604020202020204" pitchFamily="34" charset="0"/>
              <a:buChar char="•"/>
            </a:pPr>
            <a:endParaRPr lang="en-GB" sz="1400" i="1" dirty="0"/>
          </a:p>
          <a:p>
            <a:pPr marL="285750" lvl="0" indent="-285750">
              <a:buFont typeface="Arial" panose="020B0604020202020204" pitchFamily="34" charset="0"/>
              <a:buChar char="•"/>
            </a:pPr>
            <a:r>
              <a:rPr lang="en-GB" sz="1400" i="1" dirty="0"/>
              <a:t>There was no guide</a:t>
            </a:r>
          </a:p>
          <a:p>
            <a:pPr lvl="0"/>
            <a:endParaRPr lang="en-GB" sz="600" dirty="0"/>
          </a:p>
          <a:p>
            <a:pPr marL="285750" indent="-285750">
              <a:buFont typeface="Arial" panose="020B0604020202020204" pitchFamily="34" charset="0"/>
              <a:buChar char="•"/>
            </a:pPr>
            <a:r>
              <a:rPr lang="en-GB" sz="1400" i="1" dirty="0"/>
              <a:t>Possibly red was area and blue an event</a:t>
            </a:r>
          </a:p>
          <a:p>
            <a:pPr marL="285750" lvl="0" indent="-285750">
              <a:buFont typeface="Arial" panose="020B0604020202020204" pitchFamily="34" charset="0"/>
              <a:buChar char="•"/>
            </a:pPr>
            <a:endParaRPr lang="en-GB" sz="800" dirty="0"/>
          </a:p>
          <a:p>
            <a:pPr marL="285750" indent="-285750">
              <a:buFont typeface="Arial" panose="020B0604020202020204" pitchFamily="34" charset="0"/>
              <a:buChar char="•"/>
            </a:pPr>
            <a:r>
              <a:rPr lang="en-GB" sz="1400" i="1" dirty="0"/>
              <a:t>There was no indication what they were until clicked on</a:t>
            </a:r>
          </a:p>
          <a:p>
            <a:pPr marL="285750" lvl="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GB" sz="1400" i="1" dirty="0"/>
              <a:t>The icons were as expected</a:t>
            </a:r>
          </a:p>
          <a:p>
            <a:pPr lvl="0"/>
            <a:endParaRPr lang="en-GB" sz="900" i="1" dirty="0"/>
          </a:p>
          <a:p>
            <a:pPr marL="285750" indent="-285750">
              <a:buFont typeface="Arial" panose="020B0604020202020204" pitchFamily="34" charset="0"/>
              <a:buChar char="•"/>
            </a:pPr>
            <a:r>
              <a:rPr lang="en-GB" sz="1400" i="1" dirty="0"/>
              <a:t>Yes, I understand that the icons represent events or individual locations on the map</a:t>
            </a:r>
          </a:p>
          <a:p>
            <a:pPr marL="285750" lvl="0" indent="-285750">
              <a:buFont typeface="Arial" panose="020B0604020202020204" pitchFamily="34" charset="0"/>
              <a:buChar char="•"/>
            </a:pPr>
            <a:endParaRPr lang="en-GB" sz="1400" dirty="0"/>
          </a:p>
          <a:p>
            <a:pPr marL="342900" indent="-342900">
              <a:buFont typeface="+mj-lt"/>
              <a:buAutoNum type="arabicPeriod"/>
            </a:pPr>
            <a:endParaRPr lang="en-GB" dirty="0"/>
          </a:p>
        </p:txBody>
      </p:sp>
      <p:pic>
        <p:nvPicPr>
          <p:cNvPr id="12" name="C1022C3560" descr="C1022C3560.jpeg">
            <a:extLst>
              <a:ext uri="{FF2B5EF4-FFF2-40B4-BE49-F238E27FC236}">
                <a16:creationId xmlns:a16="http://schemas.microsoft.com/office/drawing/2014/main" id="{EFB14F2A-ECCC-434A-9264-009364604711}"/>
              </a:ext>
            </a:extLst>
          </p:cNvPr>
          <p:cNvPicPr/>
          <p:nvPr/>
        </p:nvPicPr>
        <p:blipFill>
          <a:blip r:embed="rId3"/>
          <a:stretch>
            <a:fillRect/>
          </a:stretch>
        </p:blipFill>
        <p:spPr>
          <a:xfrm>
            <a:off x="569527" y="1674074"/>
            <a:ext cx="3744416" cy="1228725"/>
          </a:xfrm>
          <a:prstGeom prst="rect">
            <a:avLst/>
          </a:prstGeom>
        </p:spPr>
      </p:pic>
      <p:graphicFrame>
        <p:nvGraphicFramePr>
          <p:cNvPr id="11" name="Table 10">
            <a:extLst>
              <a:ext uri="{FF2B5EF4-FFF2-40B4-BE49-F238E27FC236}">
                <a16:creationId xmlns:a16="http://schemas.microsoft.com/office/drawing/2014/main" id="{EC8543AE-9391-41E6-A368-E7D903AABFAC}"/>
              </a:ext>
            </a:extLst>
          </p:cNvPr>
          <p:cNvGraphicFramePr>
            <a:graphicFrameLocks noGrp="1"/>
          </p:cNvGraphicFramePr>
          <p:nvPr>
            <p:extLst>
              <p:ext uri="{D42A27DB-BD31-4B8C-83A1-F6EECF244321}">
                <p14:modId xmlns:p14="http://schemas.microsoft.com/office/powerpoint/2010/main" val="2539170265"/>
              </p:ext>
            </p:extLst>
          </p:nvPr>
        </p:nvGraphicFramePr>
        <p:xfrm>
          <a:off x="4736976" y="1772816"/>
          <a:ext cx="4536503" cy="1031242"/>
        </p:xfrm>
        <a:graphic>
          <a:graphicData uri="http://schemas.openxmlformats.org/drawingml/2006/table">
            <a:tbl>
              <a:tblPr firstRow="1" bandRow="1">
                <a:tableStyleId>{5C22544A-7EE6-4342-B048-85BDC9FD1C3A}</a:tableStyleId>
              </a:tblPr>
              <a:tblGrid>
                <a:gridCol w="3674240">
                  <a:extLst>
                    <a:ext uri="{9D8B030D-6E8A-4147-A177-3AD203B41FA5}">
                      <a16:colId xmlns:a16="http://schemas.microsoft.com/office/drawing/2014/main" val="2315066201"/>
                    </a:ext>
                  </a:extLst>
                </a:gridCol>
                <a:gridCol w="391378">
                  <a:extLst>
                    <a:ext uri="{9D8B030D-6E8A-4147-A177-3AD203B41FA5}">
                      <a16:colId xmlns:a16="http://schemas.microsoft.com/office/drawing/2014/main" val="723198406"/>
                    </a:ext>
                  </a:extLst>
                </a:gridCol>
                <a:gridCol w="470885">
                  <a:extLst>
                    <a:ext uri="{9D8B030D-6E8A-4147-A177-3AD203B41FA5}">
                      <a16:colId xmlns:a16="http://schemas.microsoft.com/office/drawing/2014/main" val="1442063386"/>
                    </a:ext>
                  </a:extLst>
                </a:gridCol>
              </a:tblGrid>
              <a:tr h="259237">
                <a:tc>
                  <a:txBody>
                    <a:bodyPr/>
                    <a:lstStyle/>
                    <a:p>
                      <a:pPr>
                        <a:lnSpc>
                          <a:spcPct val="107000"/>
                        </a:lnSpc>
                        <a:spcAft>
                          <a:spcPts val="0"/>
                        </a:spcAft>
                      </a:pPr>
                      <a:r>
                        <a:rPr lang="en-US" sz="1100" dirty="0">
                          <a:effectLst/>
                        </a:rPr>
                        <a:t>Answer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Count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Percent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556668"/>
                  </a:ext>
                </a:extLst>
              </a:tr>
              <a:tr h="126277">
                <a:tc>
                  <a:txBody>
                    <a:bodyPr/>
                    <a:lstStyle/>
                    <a:p>
                      <a:pPr>
                        <a:lnSpc>
                          <a:spcPct val="107000"/>
                        </a:lnSpc>
                        <a:spcAft>
                          <a:spcPts val="0"/>
                        </a:spcAft>
                      </a:pPr>
                      <a:r>
                        <a:rPr lang="en-US" sz="1100" dirty="0">
                          <a:effectLst/>
                        </a:rPr>
                        <a:t>Yes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6570147"/>
                  </a:ext>
                </a:extLst>
              </a:tr>
              <a:tr h="126277">
                <a:tc>
                  <a:txBody>
                    <a:bodyPr/>
                    <a:lstStyle/>
                    <a:p>
                      <a:pPr>
                        <a:lnSpc>
                          <a:spcPct val="107000"/>
                        </a:lnSpc>
                        <a:spcAft>
                          <a:spcPts val="0"/>
                        </a:spcAft>
                      </a:pPr>
                      <a:r>
                        <a:rPr lang="en-US"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60%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8571539"/>
                  </a:ext>
                </a:extLst>
              </a:tr>
              <a:tr h="126277">
                <a:tc>
                  <a:txBody>
                    <a:bodyPr/>
                    <a:lstStyle/>
                    <a:p>
                      <a:pPr algn="r">
                        <a:lnSpc>
                          <a:spcPct val="107000"/>
                        </a:lnSpc>
                        <a:spcAft>
                          <a:spcPts val="0"/>
                        </a:spcAft>
                      </a:pPr>
                      <a:r>
                        <a:rPr lang="en-US" sz="1100">
                          <a:effectLst/>
                        </a:rPr>
                        <a:t>answered question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7899089"/>
                  </a:ext>
                </a:extLst>
              </a:tr>
              <a:tr h="126277">
                <a:tc>
                  <a:txBody>
                    <a:bodyPr/>
                    <a:lstStyle/>
                    <a:p>
                      <a:pPr algn="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891351"/>
                  </a:ext>
                </a:extLst>
              </a:tr>
            </a:tbl>
          </a:graphicData>
        </a:graphic>
      </p:graphicFrame>
      <p:cxnSp>
        <p:nvCxnSpPr>
          <p:cNvPr id="6" name="Straight Connector 5">
            <a:extLst>
              <a:ext uri="{FF2B5EF4-FFF2-40B4-BE49-F238E27FC236}">
                <a16:creationId xmlns:a16="http://schemas.microsoft.com/office/drawing/2014/main" id="{48952AED-ADA6-4834-83B2-311979E0A202}"/>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9838296"/>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25" ma:contentTypeDescription="Create a new document." ma:contentTypeScope="" ma:versionID="694179fa426d06c08a2c2575b88530f3">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a3817cb5ef3a43acd8f19fd44c15bfb2"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element ref="ns1:Location" minOccurs="0"/>
                <xsd:element ref="ns1:59ff4ce9-1e78-434d-a330-b226ce440f55CountryOrRegion" minOccurs="0"/>
                <xsd:element ref="ns1:59ff4ce9-1e78-434d-a330-b226ce440f55State" minOccurs="0"/>
                <xsd:element ref="ns1:59ff4ce9-1e78-434d-a330-b226ce440f55City" minOccurs="0"/>
                <xsd:element ref="ns1:59ff4ce9-1e78-434d-a330-b226ce440f55PostalCode" minOccurs="0"/>
                <xsd:element ref="ns1:59ff4ce9-1e78-434d-a330-b226ce440f55Street" minOccurs="0"/>
                <xsd:element ref="ns1:59ff4ce9-1e78-434d-a330-b226ce440f55GeoLoc" minOccurs="0"/>
                <xsd:element ref="ns1:59ff4ce9-1e78-434d-a330-b226ce440f55DispName" minOccurs="0"/>
                <xsd:element ref="ns1:MediaServiceAutoKeyPoints" minOccurs="0"/>
                <xsd:element ref="ns1: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element name="Location" ma:index="23" nillable="true" ma:displayName="Location" ma:format="Dropdown" ma:internalName="Location">
      <xsd:simpleType>
        <xsd:restriction base="dms:Unknown"/>
      </xsd:simpleType>
    </xsd:element>
    <xsd:element name="59ff4ce9-1e78-434d-a330-b226ce440f55CountryOrRegion" ma:index="24" nillable="true" ma:displayName="Location: Country/Region" ma:internalName="CountryOrRegion" ma:readOnly="true">
      <xsd:simpleType>
        <xsd:restriction base="dms:Text"/>
      </xsd:simpleType>
    </xsd:element>
    <xsd:element name="59ff4ce9-1e78-434d-a330-b226ce440f55State" ma:index="25" nillable="true" ma:displayName="Location: State" ma:internalName="State" ma:readOnly="true">
      <xsd:simpleType>
        <xsd:restriction base="dms:Text"/>
      </xsd:simpleType>
    </xsd:element>
    <xsd:element name="59ff4ce9-1e78-434d-a330-b226ce440f55City" ma:index="26" nillable="true" ma:displayName="Location: City" ma:internalName="City" ma:readOnly="true">
      <xsd:simpleType>
        <xsd:restriction base="dms:Text"/>
      </xsd:simpleType>
    </xsd:element>
    <xsd:element name="59ff4ce9-1e78-434d-a330-b226ce440f55PostalCode" ma:index="27" nillable="true" ma:displayName="Location: Postal Code" ma:internalName="PostalCode" ma:readOnly="true">
      <xsd:simpleType>
        <xsd:restriction base="dms:Text"/>
      </xsd:simpleType>
    </xsd:element>
    <xsd:element name="59ff4ce9-1e78-434d-a330-b226ce440f55Street" ma:index="28" nillable="true" ma:displayName="Location: Street" ma:internalName="Street" ma:readOnly="true">
      <xsd:simpleType>
        <xsd:restriction base="dms:Text"/>
      </xsd:simpleType>
    </xsd:element>
    <xsd:element name="59ff4ce9-1e78-434d-a330-b226ce440f55GeoLoc" ma:index="29" nillable="true" ma:displayName="Location: Coordinates" ma:internalName="GeoLoc" ma:readOnly="true">
      <xsd:simpleType>
        <xsd:restriction base="dms:Unknown"/>
      </xsd:simpleType>
    </xsd:element>
    <xsd:element name="59ff4ce9-1e78-434d-a330-b226ce440f55DispName" ma:index="30" nillable="true" ma:displayName="Location: Name" ma:internalName="DispName" ma:readOnly="true">
      <xsd:simpleType>
        <xsd:restriction base="dms:Text"/>
      </xsd:simpleType>
    </xsd:element>
    <xsd:element name="MediaServiceAutoKeyPoints" ma:index="31" nillable="true" ma:displayName="MediaServiceAutoKeyPoints" ma:hidden="true" ma:internalName="MediaServiceAutoKeyPoints" ma:readOnly="true">
      <xsd:simpleType>
        <xsd:restriction base="dms:Note"/>
      </xsd:simpleType>
    </xsd:element>
    <xsd:element name="MediaServiceKeyPoints" ma:index="3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94AF57-505B-43E7-8B2B-F88E875D2B2E}">
  <ds:schemaRef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6db2c8f2-fe83-4eb7-aef3-51a35d5deb60"/>
    <ds:schemaRef ds:uri="5c0236c5-800f-4186-8dff-7b2f080b9de5"/>
    <ds:schemaRef ds:uri="http://www.w3.org/XML/1998/namespace"/>
  </ds:schemaRefs>
</ds:datastoreItem>
</file>

<file path=customXml/itemProps2.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3.xml><?xml version="1.0" encoding="utf-8"?>
<ds:datastoreItem xmlns:ds="http://schemas.openxmlformats.org/officeDocument/2006/customXml" ds:itemID="{E72981AB-9886-48B2-BE7B-E1718C717B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40917</TotalTime>
  <Words>1608</Words>
  <Application>Microsoft Office PowerPoint</Application>
  <PresentationFormat>A4 Paper (210x297 mm)</PresentationFormat>
  <Paragraphs>261</Paragraphs>
  <Slides>15</Slides>
  <Notes>14</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15</vt:i4>
      </vt:variant>
    </vt:vector>
  </HeadingPairs>
  <TitlesOfParts>
    <vt:vector size="21" baseType="lpstr">
      <vt:lpstr>Arial</vt:lpstr>
      <vt:lpstr>Calibri</vt:lpstr>
      <vt:lpstr>1_sdi template</vt:lpstr>
      <vt:lpstr>sdi template</vt:lpstr>
      <vt:lpstr>2_sdi template</vt:lpstr>
      <vt:lpstr>2_Customer Research 2017 - Screenshot only</vt:lpstr>
      <vt:lpstr>PowerPoint Presentation</vt:lpstr>
      <vt:lpstr>Who we tested with</vt:lpstr>
      <vt:lpstr>What we were trying to find out</vt:lpstr>
      <vt:lpstr>SEP Events map </vt:lpstr>
      <vt:lpstr>SEP Events map - likes </vt:lpstr>
      <vt:lpstr>SEP Events map - dislikes </vt:lpstr>
      <vt:lpstr>SEP Events map – Glasgow event</vt:lpstr>
      <vt:lpstr>SEP Events map – scroll bar</vt:lpstr>
      <vt:lpstr>SEP Events map - icons</vt:lpstr>
      <vt:lpstr>SEP Events map – missing?</vt:lpstr>
      <vt:lpstr>Summary – Events map</vt:lpstr>
      <vt:lpstr>Summary – Events map (continued)</vt:lpstr>
      <vt:lpstr>UR observation 1</vt:lpstr>
      <vt:lpstr>UR observation 2</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dc:subject>
  <dc:creator>Martin Kerr</dc:creator>
  <cp:keywords>SEP</cp:keywords>
  <dc:description/>
  <cp:lastModifiedBy>Anubhav Mittal</cp:lastModifiedBy>
  <cp:revision>2263</cp:revision>
  <dcterms:created xsi:type="dcterms:W3CDTF">2013-05-29T15:18:42Z</dcterms:created>
  <dcterms:modified xsi:type="dcterms:W3CDTF">2020-01-27T15:52:45Z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