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4"/>
    <p:sldMasterId id="2147483710" r:id="rId5"/>
    <p:sldMasterId id="2147483728" r:id="rId6"/>
    <p:sldMasterId id="2147483720" r:id="rId7"/>
  </p:sldMasterIdLst>
  <p:notesMasterIdLst>
    <p:notesMasterId r:id="rId23"/>
  </p:notesMasterIdLst>
  <p:sldIdLst>
    <p:sldId id="454" r:id="rId8"/>
    <p:sldId id="510" r:id="rId9"/>
    <p:sldId id="530" r:id="rId10"/>
    <p:sldId id="540" r:id="rId11"/>
    <p:sldId id="542" r:id="rId12"/>
    <p:sldId id="541" r:id="rId13"/>
    <p:sldId id="549" r:id="rId14"/>
    <p:sldId id="550" r:id="rId15"/>
    <p:sldId id="556" r:id="rId16"/>
    <p:sldId id="551" r:id="rId17"/>
    <p:sldId id="552" r:id="rId18"/>
    <p:sldId id="555" r:id="rId19"/>
    <p:sldId id="554" r:id="rId20"/>
    <p:sldId id="553" r:id="rId21"/>
    <p:sldId id="547" r:id="rId22"/>
  </p:sldIdLst>
  <p:sldSz cx="9906000" cy="6858000" type="A4"/>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90" userDrawn="1">
          <p15:clr>
            <a:srgbClr val="A4A3A4"/>
          </p15:clr>
        </p15:guide>
        <p15:guide id="2" pos="3120">
          <p15:clr>
            <a:srgbClr val="A4A3A4"/>
          </p15:clr>
        </p15:guide>
        <p15:guide id="4" pos="3347" userDrawn="1">
          <p15:clr>
            <a:srgbClr val="A4A3A4"/>
          </p15:clr>
        </p15:guide>
        <p15:guide id="5" pos="289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811"/>
    <a:srgbClr val="2CB431"/>
    <a:srgbClr val="36434D"/>
    <a:srgbClr val="2CB4D2"/>
    <a:srgbClr val="D0BB7E"/>
    <a:srgbClr val="00427F"/>
    <a:srgbClr val="610E6C"/>
    <a:srgbClr val="5EBE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48" autoAdjust="0"/>
    <p:restoredTop sz="90174" autoAdjust="0"/>
  </p:normalViewPr>
  <p:slideViewPr>
    <p:cSldViewPr>
      <p:cViewPr varScale="1">
        <p:scale>
          <a:sx n="78" d="100"/>
          <a:sy n="78" d="100"/>
        </p:scale>
        <p:origin x="1022" y="67"/>
      </p:cViewPr>
      <p:guideLst>
        <p:guide orient="horz" pos="890"/>
        <p:guide pos="3120"/>
        <p:guide pos="3347"/>
        <p:guide pos="2893"/>
      </p:guideLst>
    </p:cSldViewPr>
  </p:slideViewPr>
  <p:outlineViewPr>
    <p:cViewPr>
      <p:scale>
        <a:sx n="33" d="100"/>
        <a:sy n="33" d="100"/>
      </p:scale>
      <p:origin x="0" y="0"/>
    </p:cViewPr>
  </p:outlineViewPr>
  <p:notesTextViewPr>
    <p:cViewPr>
      <p:scale>
        <a:sx n="185" d="100"/>
        <a:sy n="185" d="100"/>
      </p:scale>
      <p:origin x="0" y="0"/>
    </p:cViewPr>
  </p:notesTextViewPr>
  <p:sorterViewPr>
    <p:cViewPr>
      <p:scale>
        <a:sx n="100" d="100"/>
        <a:sy n="100" d="100"/>
      </p:scale>
      <p:origin x="0" y="1200"/>
    </p:cViewPr>
  </p:sorterViewPr>
  <p:notesViewPr>
    <p:cSldViewPr>
      <p:cViewPr varScale="1">
        <p:scale>
          <a:sx n="77" d="100"/>
          <a:sy n="77" d="100"/>
        </p:scale>
        <p:origin x="348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FD778BC-D3A7-4949-A09A-9357A970C10F}" type="datetimeFigureOut">
              <a:rPr lang="en-GB"/>
              <a:pPr>
                <a:defRPr/>
              </a:pPr>
              <a:t>03/10/2019</a:t>
            </a:fld>
            <a:endParaRPr lang="en-GB"/>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A998410-66B9-46FC-8898-E1B0EAEDC3E6}" type="slidenum">
              <a:rPr lang="en-GB"/>
              <a:pPr>
                <a:defRPr/>
              </a:pPr>
              <a:t>‹#›</a:t>
            </a:fld>
            <a:endParaRPr lang="en-GB"/>
          </a:p>
        </p:txBody>
      </p:sp>
    </p:spTree>
    <p:extLst>
      <p:ext uri="{BB962C8B-B14F-4D97-AF65-F5344CB8AC3E}">
        <p14:creationId xmlns:p14="http://schemas.microsoft.com/office/powerpoint/2010/main" val="39487145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2</a:t>
            </a:fld>
            <a:endParaRPr lang="en-GB"/>
          </a:p>
        </p:txBody>
      </p:sp>
    </p:spTree>
    <p:extLst>
      <p:ext uri="{BB962C8B-B14F-4D97-AF65-F5344CB8AC3E}">
        <p14:creationId xmlns:p14="http://schemas.microsoft.com/office/powerpoint/2010/main" val="224789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11</a:t>
            </a:fld>
            <a:endParaRPr lang="en-GB"/>
          </a:p>
        </p:txBody>
      </p:sp>
    </p:spTree>
    <p:extLst>
      <p:ext uri="{BB962C8B-B14F-4D97-AF65-F5344CB8AC3E}">
        <p14:creationId xmlns:p14="http://schemas.microsoft.com/office/powerpoint/2010/main" val="1420646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12</a:t>
            </a:fld>
            <a:endParaRPr lang="en-GB"/>
          </a:p>
        </p:txBody>
      </p:sp>
    </p:spTree>
    <p:extLst>
      <p:ext uri="{BB962C8B-B14F-4D97-AF65-F5344CB8AC3E}">
        <p14:creationId xmlns:p14="http://schemas.microsoft.com/office/powerpoint/2010/main" val="449666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13</a:t>
            </a:fld>
            <a:endParaRPr lang="en-GB"/>
          </a:p>
        </p:txBody>
      </p:sp>
    </p:spTree>
    <p:extLst>
      <p:ext uri="{BB962C8B-B14F-4D97-AF65-F5344CB8AC3E}">
        <p14:creationId xmlns:p14="http://schemas.microsoft.com/office/powerpoint/2010/main" val="97481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14</a:t>
            </a:fld>
            <a:endParaRPr lang="en-GB"/>
          </a:p>
        </p:txBody>
      </p:sp>
    </p:spTree>
    <p:extLst>
      <p:ext uri="{BB962C8B-B14F-4D97-AF65-F5344CB8AC3E}">
        <p14:creationId xmlns:p14="http://schemas.microsoft.com/office/powerpoint/2010/main" val="564623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15</a:t>
            </a:fld>
            <a:endParaRPr lang="en-GB"/>
          </a:p>
        </p:txBody>
      </p:sp>
    </p:spTree>
    <p:extLst>
      <p:ext uri="{BB962C8B-B14F-4D97-AF65-F5344CB8AC3E}">
        <p14:creationId xmlns:p14="http://schemas.microsoft.com/office/powerpoint/2010/main" val="3265868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3</a:t>
            </a:fld>
            <a:endParaRPr lang="en-GB"/>
          </a:p>
        </p:txBody>
      </p:sp>
    </p:spTree>
    <p:extLst>
      <p:ext uri="{BB962C8B-B14F-4D97-AF65-F5344CB8AC3E}">
        <p14:creationId xmlns:p14="http://schemas.microsoft.com/office/powerpoint/2010/main" val="17931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4</a:t>
            </a:fld>
            <a:endParaRPr lang="en-GB"/>
          </a:p>
        </p:txBody>
      </p:sp>
    </p:spTree>
    <p:extLst>
      <p:ext uri="{BB962C8B-B14F-4D97-AF65-F5344CB8AC3E}">
        <p14:creationId xmlns:p14="http://schemas.microsoft.com/office/powerpoint/2010/main" val="4050438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5</a:t>
            </a:fld>
            <a:endParaRPr lang="en-GB"/>
          </a:p>
        </p:txBody>
      </p:sp>
    </p:spTree>
    <p:extLst>
      <p:ext uri="{BB962C8B-B14F-4D97-AF65-F5344CB8AC3E}">
        <p14:creationId xmlns:p14="http://schemas.microsoft.com/office/powerpoint/2010/main" val="2052720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6</a:t>
            </a:fld>
            <a:endParaRPr lang="en-GB"/>
          </a:p>
        </p:txBody>
      </p:sp>
    </p:spTree>
    <p:extLst>
      <p:ext uri="{BB962C8B-B14F-4D97-AF65-F5344CB8AC3E}">
        <p14:creationId xmlns:p14="http://schemas.microsoft.com/office/powerpoint/2010/main" val="37008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7</a:t>
            </a:fld>
            <a:endParaRPr lang="en-GB"/>
          </a:p>
        </p:txBody>
      </p:sp>
    </p:spTree>
    <p:extLst>
      <p:ext uri="{BB962C8B-B14F-4D97-AF65-F5344CB8AC3E}">
        <p14:creationId xmlns:p14="http://schemas.microsoft.com/office/powerpoint/2010/main" val="1740385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8</a:t>
            </a:fld>
            <a:endParaRPr lang="en-GB"/>
          </a:p>
        </p:txBody>
      </p:sp>
    </p:spTree>
    <p:extLst>
      <p:ext uri="{BB962C8B-B14F-4D97-AF65-F5344CB8AC3E}">
        <p14:creationId xmlns:p14="http://schemas.microsoft.com/office/powerpoint/2010/main" val="1395055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9</a:t>
            </a:fld>
            <a:endParaRPr lang="en-GB"/>
          </a:p>
        </p:txBody>
      </p:sp>
    </p:spTree>
    <p:extLst>
      <p:ext uri="{BB962C8B-B14F-4D97-AF65-F5344CB8AC3E}">
        <p14:creationId xmlns:p14="http://schemas.microsoft.com/office/powerpoint/2010/main" val="828434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10</a:t>
            </a:fld>
            <a:endParaRPr lang="en-GB"/>
          </a:p>
        </p:txBody>
      </p:sp>
    </p:spTree>
    <p:extLst>
      <p:ext uri="{BB962C8B-B14F-4D97-AF65-F5344CB8AC3E}">
        <p14:creationId xmlns:p14="http://schemas.microsoft.com/office/powerpoint/2010/main" val="2202908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dirty="0"/>
              <a:t>Click to edit Master title style</a:t>
            </a:r>
            <a:endParaRPr lang="en-GB" dirty="0"/>
          </a:p>
        </p:txBody>
      </p:sp>
      <p:sp>
        <p:nvSpPr>
          <p:cNvPr id="3" name="Content Placeholder 2"/>
          <p:cNvSpPr>
            <a:spLocks noGrp="1"/>
          </p:cNvSpPr>
          <p:nvPr>
            <p:ph idx="1" hasCustomPrompt="1"/>
          </p:nvPr>
        </p:nvSpPr>
        <p:spPr>
          <a:xfrm>
            <a:off x="495300" y="1600200"/>
            <a:ext cx="8915400" cy="4525963"/>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cSld>
  <p:clrMapOvr>
    <a:masterClrMapping/>
  </p:clrMapOvr>
  <p:extLst>
    <p:ext uri="{DCECCB84-F9BA-43D5-87BE-67443E8EF086}">
      <p15:sldGuideLst xmlns:p15="http://schemas.microsoft.com/office/powerpoint/2012/main">
        <p15:guide id="1" orient="horz" pos="890" userDrawn="1">
          <p15:clr>
            <a:srgbClr val="FBAE40"/>
          </p15:clr>
        </p15:guide>
        <p15:guide id="2" pos="312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46112A-4B7F-7A47-97DF-61781BDD4651}"/>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85642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a:prstGeom prst="rect">
            <a:avLst/>
          </a:prstGeo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8464" y="980728"/>
            <a:ext cx="9649072" cy="5256584"/>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260648"/>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8464" y="980728"/>
            <a:ext cx="9649072" cy="5256584"/>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260648"/>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extLst>
      <p:ext uri="{BB962C8B-B14F-4D97-AF65-F5344CB8AC3E}">
        <p14:creationId xmlns:p14="http://schemas.microsoft.com/office/powerpoint/2010/main" val="1682823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er Research 2017 - Task Skid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0227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Customer Research 2017 - Task Slide Screenshot Only">
    <p:spTree>
      <p:nvGrpSpPr>
        <p:cNvPr id="1" name=""/>
        <p:cNvGrpSpPr/>
        <p:nvPr/>
      </p:nvGrpSpPr>
      <p:grpSpPr>
        <a:xfrm>
          <a:off x="0" y="0"/>
          <a:ext cx="0" cy="0"/>
          <a:chOff x="0" y="0"/>
          <a:chExt cx="0" cy="0"/>
        </a:xfrm>
      </p:grpSpPr>
      <p:sp>
        <p:nvSpPr>
          <p:cNvPr id="2" name="Title 1"/>
          <p:cNvSpPr>
            <a:spLocks noGrp="1"/>
          </p:cNvSpPr>
          <p:nvPr>
            <p:ph type="title"/>
          </p:nvPr>
        </p:nvSpPr>
        <p:spPr>
          <a:xfrm>
            <a:off x="128464" y="44624"/>
            <a:ext cx="9649072" cy="864096"/>
          </a:xfrm>
          <a:prstGeom prst="rect">
            <a:avLst/>
          </a:prstGeom>
        </p:spPr>
        <p:txBody>
          <a:bodyPr/>
          <a:lstStyle>
            <a:lvl1pPr>
              <a:defRPr baseline="0">
                <a:solidFill>
                  <a:schemeClr val="bg1">
                    <a:lumMod val="95000"/>
                  </a:schemeClr>
                </a:solidFill>
              </a:defRPr>
            </a:lvl1pPr>
          </a:lstStyle>
          <a:p>
            <a:r>
              <a:rPr lang="en-US" dirty="0"/>
              <a:t>Click to edit Master title style</a:t>
            </a:r>
          </a:p>
        </p:txBody>
      </p:sp>
      <p:sp>
        <p:nvSpPr>
          <p:cNvPr id="3" name="Content Placeholder 2"/>
          <p:cNvSpPr>
            <a:spLocks noGrp="1"/>
          </p:cNvSpPr>
          <p:nvPr>
            <p:ph idx="1"/>
          </p:nvPr>
        </p:nvSpPr>
        <p:spPr>
          <a:xfrm>
            <a:off x="128464" y="1052736"/>
            <a:ext cx="9649072" cy="56166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48932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FB38B4-86B5-FD4F-B8C3-A8CDDEEF88C2}"/>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84" r:id="rId1"/>
    <p:sldLayoutId id="2147483686" r:id="rId2"/>
    <p:sldLayoutId id="2147483685" r:id="rId3"/>
    <p:sldLayoutId id="2147483730" r:id="rId4"/>
    <p:sldLayoutId id="2147483690" r:id="rId5"/>
  </p:sldLayoutIdLst>
  <p:txStyles>
    <p:titleStyle>
      <a:lvl1pPr algn="ctr" rtl="0" eaLnBrk="0" fontAlgn="base" hangingPunct="0">
        <a:spcBef>
          <a:spcPct val="0"/>
        </a:spcBef>
        <a:spcAft>
          <a:spcPct val="0"/>
        </a:spcAft>
        <a:defRPr sz="2400">
          <a:solidFill>
            <a:schemeClr val="bg1"/>
          </a:solidFill>
          <a:latin typeface="+mj-lt"/>
          <a:ea typeface="+mj-ea"/>
          <a:cs typeface="+mj-cs"/>
        </a:defRPr>
      </a:lvl1pPr>
      <a:lvl2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5pPr>
      <a:lvl6pPr marL="4572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6pPr>
      <a:lvl7pPr marL="9144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7pPr>
      <a:lvl8pPr marL="13716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8pPr>
      <a:lvl9pPr marL="18288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9pPr>
    </p:titleStyle>
    <p:bodyStyle>
      <a:lvl1pPr marL="342900" indent="-342900" algn="l" rtl="0" eaLnBrk="0" fontAlgn="base" hangingPunct="0">
        <a:spcBef>
          <a:spcPct val="20000"/>
        </a:spcBef>
        <a:spcAft>
          <a:spcPct val="0"/>
        </a:spcAft>
        <a:buFont typeface="Arial" charset="0"/>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4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0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800">
          <a:solidFill>
            <a:schemeClr val="tx1"/>
          </a:solidFill>
          <a:latin typeface="+mn-lt"/>
          <a:ea typeface="+mn-ea"/>
          <a:cs typeface="+mn-cs"/>
        </a:defRPr>
      </a:lvl5pPr>
      <a:lvl6pPr marL="25146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6pPr>
      <a:lvl7pPr marL="29718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7pPr>
      <a:lvl8pPr marL="34290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8pPr>
      <a:lvl9pPr marL="38862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128464" y="116632"/>
            <a:ext cx="9649071"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dirty="0">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188640"/>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128464" y="980804"/>
            <a:ext cx="9649071" cy="5327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17">
            <a:extLst>
              <a:ext uri="{FF2B5EF4-FFF2-40B4-BE49-F238E27FC236}">
                <a16:creationId xmlns:a16="http://schemas.microsoft.com/office/drawing/2014/main" id="{3BB1D2C7-9A25-DE4B-8177-AD357945EC80}"/>
              </a:ext>
            </a:extLst>
          </p:cNvPr>
          <p:cNvSpPr txBox="1">
            <a:spLocks noChangeArrowheads="1"/>
          </p:cNvSpPr>
          <p:nvPr userDrawn="1"/>
        </p:nvSpPr>
        <p:spPr bwMode="auto">
          <a:xfrm>
            <a:off x="416496" y="6475239"/>
            <a:ext cx="4319588" cy="338137"/>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dirty="0" err="1">
                <a:solidFill>
                  <a:srgbClr val="00427F"/>
                </a:solidFill>
                <a:latin typeface="Arial" charset="0"/>
                <a:cs typeface="Arial" charset="0"/>
              </a:rPr>
              <a:t>www.scottish-enterprise.com</a:t>
            </a:r>
            <a:endParaRPr lang="en-GB" sz="1600" dirty="0">
              <a:solidFill>
                <a:srgbClr val="00427F"/>
              </a:solidFill>
              <a:latin typeface="Arial" charset="0"/>
              <a:cs typeface="Arial" charset="0"/>
            </a:endParaRPr>
          </a:p>
        </p:txBody>
      </p:sp>
      <p:pic>
        <p:nvPicPr>
          <p:cNvPr id="10" name="Picture 2" descr="SE landscape logo (cmyk).jpg">
            <a:extLst>
              <a:ext uri="{FF2B5EF4-FFF2-40B4-BE49-F238E27FC236}">
                <a16:creationId xmlns:a16="http://schemas.microsoft.com/office/drawing/2014/main" id="{ABEBAB7E-13D1-A148-8C9F-0865B3F8B149}"/>
              </a:ext>
            </a:extLst>
          </p:cNvPr>
          <p:cNvPicPr>
            <a:picLocks noChangeAspect="1"/>
          </p:cNvPicPr>
          <p:nvPr userDrawn="1"/>
        </p:nvPicPr>
        <p:blipFill>
          <a:blip r:embed="rId3" cstate="print"/>
          <a:srcRect/>
          <a:stretch>
            <a:fillRect/>
          </a:stretch>
        </p:blipFill>
        <p:spPr bwMode="auto">
          <a:xfrm>
            <a:off x="7202488" y="6448251"/>
            <a:ext cx="2214562" cy="3651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1" r:id="rId1"/>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128464" y="116632"/>
            <a:ext cx="9649071"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188640"/>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128464" y="980804"/>
            <a:ext cx="9649071" cy="56885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0901551"/>
      </p:ext>
    </p:extLst>
  </p:cSld>
  <p:clrMap bg1="lt1" tx1="dk1" bg2="lt2" tx2="dk2" accent1="accent1" accent2="accent2" accent3="accent3" accent4="accent4" accent5="accent5" accent6="accent6" hlink="hlink" folHlink="folHlink"/>
  <p:sldLayoutIdLst>
    <p:sldLayoutId id="2147483729" r:id="rId1"/>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55237"/>
      </p:ext>
    </p:extLst>
  </p:cSld>
  <p:clrMap bg1="lt1" tx1="dk1" bg2="lt2" tx2="dk2" accent1="accent1" accent2="accent2" accent3="accent3" accent4="accent4" accent5="accent5" accent6="accent6" hlink="hlink" folHlink="folHlink"/>
  <p:sldLayoutIdLst>
    <p:sldLayoutId id="2147483722" r:id="rId1"/>
    <p:sldLayoutId id="2147483726"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ycq5at.axshare.co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480" y="6237312"/>
            <a:ext cx="374441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 Placeholder 3"/>
          <p:cNvSpPr>
            <a:spLocks noGrp="1"/>
          </p:cNvSpPr>
          <p:nvPr>
            <p:ph type="body" idx="4294967295"/>
          </p:nvPr>
        </p:nvSpPr>
        <p:spPr>
          <a:xfrm>
            <a:off x="704528" y="764704"/>
            <a:ext cx="8420100" cy="4752528"/>
          </a:xfrm>
          <a:prstGeom prst="rect">
            <a:avLst/>
          </a:prstGeom>
        </p:spPr>
        <p:txBody>
          <a:bodyPr/>
          <a:lstStyle/>
          <a:p>
            <a:pPr marL="0" indent="0" algn="ctr">
              <a:buNone/>
            </a:pPr>
            <a:r>
              <a:rPr lang="en-GB" sz="4000" b="1" dirty="0"/>
              <a:t>SEP</a:t>
            </a:r>
            <a:br>
              <a:rPr lang="en-GB" sz="4000" b="1" dirty="0"/>
            </a:br>
            <a:r>
              <a:rPr lang="en-GB" sz="4000" b="1" dirty="0"/>
              <a:t>New Enquiry Forms Testing </a:t>
            </a:r>
          </a:p>
          <a:p>
            <a:pPr marL="0" indent="0" algn="ctr">
              <a:buNone/>
            </a:pPr>
            <a:endParaRPr lang="en-GB" sz="2800" b="1" dirty="0"/>
          </a:p>
          <a:p>
            <a:pPr marL="0" indent="0" algn="ctr">
              <a:buNone/>
            </a:pPr>
            <a:r>
              <a:rPr lang="en-GB" sz="2800" b="1" dirty="0"/>
              <a:t>Sept 2019</a:t>
            </a:r>
          </a:p>
          <a:p>
            <a:pPr algn="ctr"/>
            <a:endParaRPr lang="en-GB" b="1" dirty="0"/>
          </a:p>
          <a:p>
            <a:pPr marL="0" indent="0" algn="ctr">
              <a:buNone/>
            </a:pPr>
            <a:r>
              <a:rPr lang="en-GB" b="1" dirty="0"/>
              <a:t>Anubhav Mittal</a:t>
            </a:r>
          </a:p>
          <a:p>
            <a:pPr marL="0" indent="0" algn="ctr">
              <a:buNone/>
            </a:pPr>
            <a:r>
              <a:rPr lang="en-GB" b="1" dirty="0"/>
              <a:t>Martin Kerr </a:t>
            </a:r>
          </a:p>
        </p:txBody>
      </p:sp>
      <p:sp>
        <p:nvSpPr>
          <p:cNvPr id="55298" name="AutoShape 2" descr="Image result for sdi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1143000"/>
          </a:xfrm>
        </p:spPr>
        <p:txBody>
          <a:bodyPr/>
          <a:lstStyle/>
          <a:p>
            <a:r>
              <a:rPr lang="en-GB" sz="3200" dirty="0">
                <a:solidFill>
                  <a:schemeClr val="tx1"/>
                </a:solidFill>
              </a:rPr>
              <a:t>Overall impression</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272481" y="1514243"/>
            <a:ext cx="4680520" cy="4585871"/>
          </a:xfrm>
          <a:prstGeom prst="rect">
            <a:avLst/>
          </a:prstGeom>
          <a:noFill/>
        </p:spPr>
        <p:txBody>
          <a:bodyPr wrap="square" rtlCol="0">
            <a:spAutoFit/>
          </a:bodyPr>
          <a:lstStyle/>
          <a:p>
            <a:r>
              <a:rPr lang="en-US" sz="2000" dirty="0"/>
              <a:t>With regards to the message box, a few people felt unsure of what message to put and would like some guidance</a:t>
            </a:r>
          </a:p>
          <a:p>
            <a:endParaRPr lang="en-US" sz="2000" dirty="0"/>
          </a:p>
          <a:p>
            <a:r>
              <a:rPr lang="en-US" sz="2000" dirty="0"/>
              <a:t>People also noticed that upon clicking the box the cursor was center aligned and not top left. This caused some initial confusion </a:t>
            </a:r>
          </a:p>
          <a:p>
            <a:endParaRPr lang="en-US" sz="2000" dirty="0"/>
          </a:p>
          <a:p>
            <a:r>
              <a:rPr lang="en-US" sz="2000" dirty="0"/>
              <a:t>All were happy to simple click and accept the privacy tick box. “</a:t>
            </a:r>
            <a:r>
              <a:rPr lang="en-US" sz="2000" b="1" i="1" dirty="0"/>
              <a:t>no one looks at it and it tends to be very long</a:t>
            </a:r>
            <a:r>
              <a:rPr lang="en-US" sz="2000" dirty="0"/>
              <a:t>”</a:t>
            </a:r>
          </a:p>
          <a:p>
            <a:endParaRPr lang="en-US" sz="1600" dirty="0"/>
          </a:p>
          <a:p>
            <a:endParaRPr lang="en-US" sz="1600" dirty="0"/>
          </a:p>
        </p:txBody>
      </p:sp>
      <p:pic>
        <p:nvPicPr>
          <p:cNvPr id="3" name="Picture 2">
            <a:extLst>
              <a:ext uri="{FF2B5EF4-FFF2-40B4-BE49-F238E27FC236}">
                <a16:creationId xmlns:a16="http://schemas.microsoft.com/office/drawing/2014/main" id="{67FD0733-9FEC-4594-8C8D-5492FA134C39}"/>
              </a:ext>
            </a:extLst>
          </p:cNvPr>
          <p:cNvPicPr>
            <a:picLocks noChangeAspect="1"/>
          </p:cNvPicPr>
          <p:nvPr/>
        </p:nvPicPr>
        <p:blipFill>
          <a:blip r:embed="rId3"/>
          <a:stretch>
            <a:fillRect/>
          </a:stretch>
        </p:blipFill>
        <p:spPr>
          <a:xfrm>
            <a:off x="4936471" y="948477"/>
            <a:ext cx="4969529" cy="5904656"/>
          </a:xfrm>
          <a:prstGeom prst="rect">
            <a:avLst/>
          </a:prstGeom>
        </p:spPr>
      </p:pic>
      <p:cxnSp>
        <p:nvCxnSpPr>
          <p:cNvPr id="7" name="Straight Arrow Connector 6">
            <a:extLst>
              <a:ext uri="{FF2B5EF4-FFF2-40B4-BE49-F238E27FC236}">
                <a16:creationId xmlns:a16="http://schemas.microsoft.com/office/drawing/2014/main" id="{3BD96A1A-D30C-4CFB-A2CA-37524D9607C9}"/>
              </a:ext>
            </a:extLst>
          </p:cNvPr>
          <p:cNvCxnSpPr>
            <a:cxnSpLocks/>
          </p:cNvCxnSpPr>
          <p:nvPr/>
        </p:nvCxnSpPr>
        <p:spPr>
          <a:xfrm>
            <a:off x="4520952" y="3717032"/>
            <a:ext cx="2520280" cy="109042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5FA5376A-F257-42F9-92F5-0C55E414C8DE}"/>
              </a:ext>
            </a:extLst>
          </p:cNvPr>
          <p:cNvCxnSpPr>
            <a:cxnSpLocks/>
          </p:cNvCxnSpPr>
          <p:nvPr/>
        </p:nvCxnSpPr>
        <p:spPr>
          <a:xfrm>
            <a:off x="4520952" y="2420888"/>
            <a:ext cx="2520280" cy="238656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37021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1143000"/>
          </a:xfrm>
        </p:spPr>
        <p:txBody>
          <a:bodyPr/>
          <a:lstStyle/>
          <a:p>
            <a:r>
              <a:rPr lang="en-GB" sz="3200" dirty="0">
                <a:solidFill>
                  <a:schemeClr val="tx1"/>
                </a:solidFill>
              </a:rPr>
              <a:t>Overall impression</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488504" y="4534058"/>
            <a:ext cx="8712968" cy="2308324"/>
          </a:xfrm>
          <a:prstGeom prst="rect">
            <a:avLst/>
          </a:prstGeom>
          <a:noFill/>
        </p:spPr>
        <p:txBody>
          <a:bodyPr wrap="square" rtlCol="0">
            <a:spAutoFit/>
          </a:bodyPr>
          <a:lstStyle/>
          <a:p>
            <a:r>
              <a:rPr lang="en-US" sz="1600" dirty="0"/>
              <a:t>All people liked the green tick on the thank you page</a:t>
            </a:r>
          </a:p>
          <a:p>
            <a:endParaRPr lang="en-US" sz="1600" dirty="0"/>
          </a:p>
          <a:p>
            <a:r>
              <a:rPr lang="en-US" sz="1600" dirty="0"/>
              <a:t>People felt that it was good to know that the time frame and that it’s been acknowledged </a:t>
            </a:r>
          </a:p>
          <a:p>
            <a:endParaRPr lang="en-US" sz="1600" dirty="0"/>
          </a:p>
          <a:p>
            <a:r>
              <a:rPr lang="en-US" sz="1600" i="1" dirty="0"/>
              <a:t>“</a:t>
            </a:r>
            <a:r>
              <a:rPr lang="en-US" sz="1600" b="1" dirty="0"/>
              <a:t>I like the tick and it tells me when I should expect a response and shows that my enquiry is actually submitted</a:t>
            </a:r>
            <a:r>
              <a:rPr lang="en-US" sz="1600" i="1" dirty="0"/>
              <a:t>”</a:t>
            </a:r>
          </a:p>
          <a:p>
            <a:endParaRPr lang="en-US" sz="1600" dirty="0"/>
          </a:p>
          <a:p>
            <a:r>
              <a:rPr lang="en-US" sz="1600" dirty="0"/>
              <a:t>Again, some people commented on the small text font while reading the content </a:t>
            </a:r>
          </a:p>
          <a:p>
            <a:endParaRPr lang="en-US" sz="1600" dirty="0"/>
          </a:p>
        </p:txBody>
      </p:sp>
      <p:pic>
        <p:nvPicPr>
          <p:cNvPr id="4" name="Picture 3">
            <a:extLst>
              <a:ext uri="{FF2B5EF4-FFF2-40B4-BE49-F238E27FC236}">
                <a16:creationId xmlns:a16="http://schemas.microsoft.com/office/drawing/2014/main" id="{E641394B-8A7F-48AC-9FF5-AAD69F8A19DB}"/>
              </a:ext>
            </a:extLst>
          </p:cNvPr>
          <p:cNvPicPr>
            <a:picLocks noChangeAspect="1"/>
          </p:cNvPicPr>
          <p:nvPr/>
        </p:nvPicPr>
        <p:blipFill>
          <a:blip r:embed="rId3"/>
          <a:stretch>
            <a:fillRect/>
          </a:stretch>
        </p:blipFill>
        <p:spPr>
          <a:xfrm>
            <a:off x="2144688" y="980728"/>
            <a:ext cx="5616624" cy="3329231"/>
          </a:xfrm>
          <a:prstGeom prst="rect">
            <a:avLst/>
          </a:prstGeom>
        </p:spPr>
      </p:pic>
    </p:spTree>
    <p:extLst>
      <p:ext uri="{BB962C8B-B14F-4D97-AF65-F5344CB8AC3E}">
        <p14:creationId xmlns:p14="http://schemas.microsoft.com/office/powerpoint/2010/main" val="1504802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35785"/>
            <a:ext cx="9906000" cy="646327"/>
          </a:xfrm>
        </p:spPr>
        <p:txBody>
          <a:bodyPr/>
          <a:lstStyle/>
          <a:p>
            <a:r>
              <a:rPr lang="en-GB" sz="3200" dirty="0">
                <a:solidFill>
                  <a:schemeClr val="tx1"/>
                </a:solidFill>
              </a:rPr>
              <a:t>Quotes</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4" name="Rectangle 3">
            <a:extLst>
              <a:ext uri="{FF2B5EF4-FFF2-40B4-BE49-F238E27FC236}">
                <a16:creationId xmlns:a16="http://schemas.microsoft.com/office/drawing/2014/main" id="{E9FD3148-4899-414C-BEEB-C43DB67F4BC6}"/>
              </a:ext>
            </a:extLst>
          </p:cNvPr>
          <p:cNvSpPr/>
          <p:nvPr/>
        </p:nvSpPr>
        <p:spPr>
          <a:xfrm>
            <a:off x="166496" y="1093061"/>
            <a:ext cx="2856858" cy="369332"/>
          </a:xfrm>
          <a:prstGeom prst="rect">
            <a:avLst/>
          </a:prstGeom>
        </p:spPr>
        <p:txBody>
          <a:bodyPr wrap="square">
            <a:spAutoFit/>
          </a:bodyPr>
          <a:lstStyle/>
          <a:p>
            <a:pPr algn="ctr"/>
            <a:r>
              <a:rPr lang="en-GB" dirty="0"/>
              <a:t>Simple form, does the job</a:t>
            </a:r>
          </a:p>
        </p:txBody>
      </p:sp>
      <p:sp>
        <p:nvSpPr>
          <p:cNvPr id="5" name="Rectangle 4">
            <a:extLst>
              <a:ext uri="{FF2B5EF4-FFF2-40B4-BE49-F238E27FC236}">
                <a16:creationId xmlns:a16="http://schemas.microsoft.com/office/drawing/2014/main" id="{AE97EB70-5EB8-4C9D-B1FC-4DA7F52B1E9E}"/>
              </a:ext>
            </a:extLst>
          </p:cNvPr>
          <p:cNvSpPr/>
          <p:nvPr/>
        </p:nvSpPr>
        <p:spPr>
          <a:xfrm>
            <a:off x="2932432" y="3089133"/>
            <a:ext cx="3058312" cy="646331"/>
          </a:xfrm>
          <a:prstGeom prst="rect">
            <a:avLst/>
          </a:prstGeom>
        </p:spPr>
        <p:txBody>
          <a:bodyPr wrap="square">
            <a:spAutoFit/>
          </a:bodyPr>
          <a:lstStyle/>
          <a:p>
            <a:r>
              <a:rPr lang="en-GB" dirty="0"/>
              <a:t>It’s an enquiry form for business support</a:t>
            </a:r>
          </a:p>
        </p:txBody>
      </p:sp>
      <p:sp>
        <p:nvSpPr>
          <p:cNvPr id="6" name="Rectangle 5">
            <a:extLst>
              <a:ext uri="{FF2B5EF4-FFF2-40B4-BE49-F238E27FC236}">
                <a16:creationId xmlns:a16="http://schemas.microsoft.com/office/drawing/2014/main" id="{B7AE7B4A-76CC-49E3-89EB-E1590D8EEC55}"/>
              </a:ext>
            </a:extLst>
          </p:cNvPr>
          <p:cNvSpPr/>
          <p:nvPr/>
        </p:nvSpPr>
        <p:spPr>
          <a:xfrm>
            <a:off x="2932432" y="3915826"/>
            <a:ext cx="3058312" cy="923330"/>
          </a:xfrm>
          <a:prstGeom prst="rect">
            <a:avLst/>
          </a:prstGeom>
        </p:spPr>
        <p:txBody>
          <a:bodyPr wrap="square">
            <a:spAutoFit/>
          </a:bodyPr>
          <a:lstStyle/>
          <a:p>
            <a:r>
              <a:rPr lang="en-GB" dirty="0"/>
              <a:t>I was mentored by a small business owner that I used to work for</a:t>
            </a:r>
          </a:p>
        </p:txBody>
      </p:sp>
      <p:sp>
        <p:nvSpPr>
          <p:cNvPr id="7" name="Rectangle 6">
            <a:extLst>
              <a:ext uri="{FF2B5EF4-FFF2-40B4-BE49-F238E27FC236}">
                <a16:creationId xmlns:a16="http://schemas.microsoft.com/office/drawing/2014/main" id="{704512E2-718A-4C63-AE2E-48EC36821A1F}"/>
              </a:ext>
            </a:extLst>
          </p:cNvPr>
          <p:cNvSpPr/>
          <p:nvPr/>
        </p:nvSpPr>
        <p:spPr>
          <a:xfrm>
            <a:off x="2932432" y="5019518"/>
            <a:ext cx="3605725" cy="1200329"/>
          </a:xfrm>
          <a:prstGeom prst="rect">
            <a:avLst/>
          </a:prstGeom>
        </p:spPr>
        <p:txBody>
          <a:bodyPr wrap="square">
            <a:spAutoFit/>
          </a:bodyPr>
          <a:lstStyle/>
          <a:p>
            <a:r>
              <a:rPr lang="en-GB" dirty="0"/>
              <a:t>It’s a bit bland, only two different colours blue and white, not incredibly eye catching so it’s not very easy on the eye I guess!</a:t>
            </a:r>
          </a:p>
        </p:txBody>
      </p:sp>
      <p:sp>
        <p:nvSpPr>
          <p:cNvPr id="8" name="Rectangle 7">
            <a:extLst>
              <a:ext uri="{FF2B5EF4-FFF2-40B4-BE49-F238E27FC236}">
                <a16:creationId xmlns:a16="http://schemas.microsoft.com/office/drawing/2014/main" id="{FEC466F5-0B40-48A2-9C7B-FDB35209258B}"/>
              </a:ext>
            </a:extLst>
          </p:cNvPr>
          <p:cNvSpPr/>
          <p:nvPr/>
        </p:nvSpPr>
        <p:spPr>
          <a:xfrm>
            <a:off x="166496" y="1651411"/>
            <a:ext cx="2734225" cy="1200329"/>
          </a:xfrm>
          <a:prstGeom prst="rect">
            <a:avLst/>
          </a:prstGeom>
        </p:spPr>
        <p:txBody>
          <a:bodyPr wrap="square">
            <a:spAutoFit/>
          </a:bodyPr>
          <a:lstStyle/>
          <a:p>
            <a:pPr algn="ctr"/>
            <a:r>
              <a:rPr lang="en-GB" dirty="0"/>
              <a:t>Form is clear, simple and can’t think of anything else to needs to be added in</a:t>
            </a:r>
          </a:p>
        </p:txBody>
      </p:sp>
      <p:sp>
        <p:nvSpPr>
          <p:cNvPr id="16" name="Rectangle 15">
            <a:extLst>
              <a:ext uri="{FF2B5EF4-FFF2-40B4-BE49-F238E27FC236}">
                <a16:creationId xmlns:a16="http://schemas.microsoft.com/office/drawing/2014/main" id="{F1F43A34-44C2-47D0-8482-2369F3C37227}"/>
              </a:ext>
            </a:extLst>
          </p:cNvPr>
          <p:cNvSpPr/>
          <p:nvPr/>
        </p:nvSpPr>
        <p:spPr>
          <a:xfrm>
            <a:off x="166496" y="6149199"/>
            <a:ext cx="2856858" cy="646331"/>
          </a:xfrm>
          <a:prstGeom prst="rect">
            <a:avLst/>
          </a:prstGeom>
        </p:spPr>
        <p:txBody>
          <a:bodyPr wrap="square">
            <a:spAutoFit/>
          </a:bodyPr>
          <a:lstStyle/>
          <a:p>
            <a:r>
              <a:rPr lang="en-GB" dirty="0"/>
              <a:t>Simple form, it is clear and not too long </a:t>
            </a:r>
          </a:p>
        </p:txBody>
      </p:sp>
      <p:sp>
        <p:nvSpPr>
          <p:cNvPr id="17" name="Rectangle 16">
            <a:extLst>
              <a:ext uri="{FF2B5EF4-FFF2-40B4-BE49-F238E27FC236}">
                <a16:creationId xmlns:a16="http://schemas.microsoft.com/office/drawing/2014/main" id="{62E74C89-F4D9-4625-B478-04FAD820E69A}"/>
              </a:ext>
            </a:extLst>
          </p:cNvPr>
          <p:cNvSpPr/>
          <p:nvPr/>
        </p:nvSpPr>
        <p:spPr>
          <a:xfrm>
            <a:off x="6239882" y="1088757"/>
            <a:ext cx="3393638" cy="1477328"/>
          </a:xfrm>
          <a:prstGeom prst="rect">
            <a:avLst/>
          </a:prstGeom>
        </p:spPr>
        <p:txBody>
          <a:bodyPr wrap="square">
            <a:spAutoFit/>
          </a:bodyPr>
          <a:lstStyle/>
          <a:p>
            <a:r>
              <a:rPr lang="en-GB" dirty="0"/>
              <a:t>? is for dummies I guess, First name and Last name – not necessary to have ? we know this..</a:t>
            </a:r>
          </a:p>
          <a:p>
            <a:pPr algn="ctr"/>
            <a:endParaRPr lang="en-GB" dirty="0"/>
          </a:p>
        </p:txBody>
      </p:sp>
    </p:spTree>
    <p:extLst>
      <p:ext uri="{BB962C8B-B14F-4D97-AF65-F5344CB8AC3E}">
        <p14:creationId xmlns:p14="http://schemas.microsoft.com/office/powerpoint/2010/main" val="3047212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0493"/>
            <a:ext cx="9906000" cy="638223"/>
          </a:xfrm>
        </p:spPr>
        <p:txBody>
          <a:bodyPr/>
          <a:lstStyle/>
          <a:p>
            <a:r>
              <a:rPr lang="en-GB" sz="3200" dirty="0">
                <a:solidFill>
                  <a:schemeClr val="tx1"/>
                </a:solidFill>
              </a:rPr>
              <a:t>Quotes continued ..</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4" name="Rectangle 3">
            <a:extLst>
              <a:ext uri="{FF2B5EF4-FFF2-40B4-BE49-F238E27FC236}">
                <a16:creationId xmlns:a16="http://schemas.microsoft.com/office/drawing/2014/main" id="{2EE6089E-C49A-47F8-A321-00E984D7BBDA}"/>
              </a:ext>
            </a:extLst>
          </p:cNvPr>
          <p:cNvSpPr/>
          <p:nvPr/>
        </p:nvSpPr>
        <p:spPr>
          <a:xfrm>
            <a:off x="252031" y="992949"/>
            <a:ext cx="2764532" cy="1200329"/>
          </a:xfrm>
          <a:prstGeom prst="rect">
            <a:avLst/>
          </a:prstGeom>
        </p:spPr>
        <p:txBody>
          <a:bodyPr wrap="square">
            <a:spAutoFit/>
          </a:bodyPr>
          <a:lstStyle/>
          <a:p>
            <a:r>
              <a:rPr lang="en-GB" dirty="0"/>
              <a:t>Address lookup - It’s a brilliant addition here – the auto find. This should be on every form. </a:t>
            </a:r>
          </a:p>
        </p:txBody>
      </p:sp>
      <p:sp>
        <p:nvSpPr>
          <p:cNvPr id="5" name="Rectangle 4">
            <a:extLst>
              <a:ext uri="{FF2B5EF4-FFF2-40B4-BE49-F238E27FC236}">
                <a16:creationId xmlns:a16="http://schemas.microsoft.com/office/drawing/2014/main" id="{66545ABE-3CDD-47F3-AA5E-9160FF4FC5D5}"/>
              </a:ext>
            </a:extLst>
          </p:cNvPr>
          <p:cNvSpPr/>
          <p:nvPr/>
        </p:nvSpPr>
        <p:spPr>
          <a:xfrm>
            <a:off x="3173476" y="3140968"/>
            <a:ext cx="2384611" cy="923330"/>
          </a:xfrm>
          <a:prstGeom prst="rect">
            <a:avLst/>
          </a:prstGeom>
        </p:spPr>
        <p:txBody>
          <a:bodyPr wrap="square">
            <a:spAutoFit/>
          </a:bodyPr>
          <a:lstStyle/>
          <a:p>
            <a:r>
              <a:rPr lang="en-GB" dirty="0"/>
              <a:t>I weight Peer over recommendation’s over online ones</a:t>
            </a:r>
          </a:p>
        </p:txBody>
      </p:sp>
      <p:sp>
        <p:nvSpPr>
          <p:cNvPr id="6" name="Rectangle 5">
            <a:extLst>
              <a:ext uri="{FF2B5EF4-FFF2-40B4-BE49-F238E27FC236}">
                <a16:creationId xmlns:a16="http://schemas.microsoft.com/office/drawing/2014/main" id="{BB72B472-9AF6-46A4-A3B5-4056E62051D7}"/>
              </a:ext>
            </a:extLst>
          </p:cNvPr>
          <p:cNvSpPr/>
          <p:nvPr/>
        </p:nvSpPr>
        <p:spPr>
          <a:xfrm>
            <a:off x="5673080" y="1003421"/>
            <a:ext cx="3207467" cy="646331"/>
          </a:xfrm>
          <a:prstGeom prst="rect">
            <a:avLst/>
          </a:prstGeom>
        </p:spPr>
        <p:txBody>
          <a:bodyPr wrap="square">
            <a:spAutoFit/>
          </a:bodyPr>
          <a:lstStyle/>
          <a:p>
            <a:r>
              <a:rPr lang="en-GB" dirty="0"/>
              <a:t>Message to us – I wonder what I will put there .. </a:t>
            </a:r>
          </a:p>
        </p:txBody>
      </p:sp>
      <p:sp>
        <p:nvSpPr>
          <p:cNvPr id="7" name="Rectangle 6">
            <a:extLst>
              <a:ext uri="{FF2B5EF4-FFF2-40B4-BE49-F238E27FC236}">
                <a16:creationId xmlns:a16="http://schemas.microsoft.com/office/drawing/2014/main" id="{D9FC2CF2-F63D-4CEE-9CE5-8634ABE92811}"/>
              </a:ext>
            </a:extLst>
          </p:cNvPr>
          <p:cNvSpPr/>
          <p:nvPr/>
        </p:nvSpPr>
        <p:spPr>
          <a:xfrm>
            <a:off x="5673080" y="2027470"/>
            <a:ext cx="4104456" cy="1200329"/>
          </a:xfrm>
          <a:prstGeom prst="rect">
            <a:avLst/>
          </a:prstGeom>
        </p:spPr>
        <p:txBody>
          <a:bodyPr wrap="square">
            <a:spAutoFit/>
          </a:bodyPr>
          <a:lstStyle/>
          <a:p>
            <a:r>
              <a:rPr lang="en-GB" dirty="0"/>
              <a:t>The only problem is when it comes to the </a:t>
            </a:r>
            <a:r>
              <a:rPr lang="en-GB" b="1" dirty="0"/>
              <a:t>message box</a:t>
            </a:r>
            <a:r>
              <a:rPr lang="en-GB" dirty="0"/>
              <a:t> as I will not know what to write as there is no guidance on what you would like me to include </a:t>
            </a:r>
          </a:p>
        </p:txBody>
      </p:sp>
      <p:sp>
        <p:nvSpPr>
          <p:cNvPr id="8" name="Rectangle 7">
            <a:extLst>
              <a:ext uri="{FF2B5EF4-FFF2-40B4-BE49-F238E27FC236}">
                <a16:creationId xmlns:a16="http://schemas.microsoft.com/office/drawing/2014/main" id="{FEF44CE2-2B44-4B01-B276-43BCA76C2915}"/>
              </a:ext>
            </a:extLst>
          </p:cNvPr>
          <p:cNvSpPr/>
          <p:nvPr/>
        </p:nvSpPr>
        <p:spPr>
          <a:xfrm>
            <a:off x="228340" y="4486715"/>
            <a:ext cx="2945136" cy="1754326"/>
          </a:xfrm>
          <a:prstGeom prst="rect">
            <a:avLst/>
          </a:prstGeom>
        </p:spPr>
        <p:txBody>
          <a:bodyPr wrap="square">
            <a:spAutoFit/>
          </a:bodyPr>
          <a:lstStyle/>
          <a:p>
            <a:r>
              <a:rPr lang="en-GB" dirty="0"/>
              <a:t>On Thank you page – </a:t>
            </a:r>
          </a:p>
          <a:p>
            <a:r>
              <a:rPr lang="en-GB" dirty="0"/>
              <a:t>“</a:t>
            </a:r>
            <a:r>
              <a:rPr lang="en-GB" b="1" dirty="0"/>
              <a:t>I like the tick and it tells me when I should expect a response and shows that my enquiry is actually submitted”</a:t>
            </a:r>
          </a:p>
        </p:txBody>
      </p:sp>
      <p:sp>
        <p:nvSpPr>
          <p:cNvPr id="11" name="Rectangle 10">
            <a:extLst>
              <a:ext uri="{FF2B5EF4-FFF2-40B4-BE49-F238E27FC236}">
                <a16:creationId xmlns:a16="http://schemas.microsoft.com/office/drawing/2014/main" id="{40E3E873-0EF5-44E7-BB66-6DC45D05AA94}"/>
              </a:ext>
            </a:extLst>
          </p:cNvPr>
          <p:cNvSpPr/>
          <p:nvPr/>
        </p:nvSpPr>
        <p:spPr>
          <a:xfrm>
            <a:off x="5673080" y="5517232"/>
            <a:ext cx="4104456" cy="923330"/>
          </a:xfrm>
          <a:prstGeom prst="rect">
            <a:avLst/>
          </a:prstGeom>
        </p:spPr>
        <p:txBody>
          <a:bodyPr wrap="square">
            <a:spAutoFit/>
          </a:bodyPr>
          <a:lstStyle/>
          <a:p>
            <a:r>
              <a:rPr lang="en-GB" dirty="0"/>
              <a:t>The text is quite small – I am wearing my glasses but if I was not then I might struggle to read that</a:t>
            </a:r>
          </a:p>
        </p:txBody>
      </p:sp>
    </p:spTree>
    <p:extLst>
      <p:ext uri="{BB962C8B-B14F-4D97-AF65-F5344CB8AC3E}">
        <p14:creationId xmlns:p14="http://schemas.microsoft.com/office/powerpoint/2010/main" val="146483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1143000"/>
          </a:xfrm>
        </p:spPr>
        <p:txBody>
          <a:bodyPr/>
          <a:lstStyle/>
          <a:p>
            <a:r>
              <a:rPr lang="en-GB" sz="3200" dirty="0">
                <a:solidFill>
                  <a:schemeClr val="tx1"/>
                </a:solidFill>
              </a:rPr>
              <a:t>Answers to our Research Questions</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272480" y="1514243"/>
            <a:ext cx="9361040" cy="5324535"/>
          </a:xfrm>
          <a:prstGeom prst="rect">
            <a:avLst/>
          </a:prstGeom>
          <a:noFill/>
        </p:spPr>
        <p:txBody>
          <a:bodyPr wrap="square" rtlCol="0">
            <a:spAutoFit/>
          </a:bodyPr>
          <a:lstStyle/>
          <a:p>
            <a:r>
              <a:rPr lang="en-US" sz="2000" b="1" dirty="0"/>
              <a:t>We asked: </a:t>
            </a:r>
          </a:p>
          <a:p>
            <a:pPr marL="457200" indent="-457200">
              <a:buFont typeface="+mj-lt"/>
              <a:buAutoNum type="arabicPeriod"/>
            </a:pPr>
            <a:r>
              <a:rPr lang="en-US" sz="2000" dirty="0"/>
              <a:t>General impression of the forms (layout, design and language) </a:t>
            </a:r>
          </a:p>
          <a:p>
            <a:pPr marL="457200" indent="-457200">
              <a:buFont typeface="+mj-lt"/>
              <a:buAutoNum type="arabicPeriod"/>
            </a:pPr>
            <a:r>
              <a:rPr lang="en-US" sz="2000" dirty="0"/>
              <a:t>Any frustrations that the user might have</a:t>
            </a:r>
          </a:p>
          <a:p>
            <a:pPr marL="457200" indent="-457200">
              <a:buFont typeface="+mj-lt"/>
              <a:buAutoNum type="arabicPeriod"/>
            </a:pPr>
            <a:r>
              <a:rPr lang="en-US" sz="2000" dirty="0"/>
              <a:t>Did the form make sense for both Trading &amp; Non Trading customers</a:t>
            </a:r>
          </a:p>
          <a:p>
            <a:pPr marL="457200" indent="-457200">
              <a:buFont typeface="+mj-lt"/>
              <a:buAutoNum type="arabicPeriod"/>
            </a:pPr>
            <a:r>
              <a:rPr lang="en-US" sz="2000" dirty="0"/>
              <a:t>We also asked what Pre-Starts were doing to find support</a:t>
            </a:r>
          </a:p>
          <a:p>
            <a:pPr marL="285750" indent="-285750">
              <a:buFont typeface="Arial" panose="020B0604020202020204" pitchFamily="34" charset="0"/>
              <a:buChar char="•"/>
            </a:pPr>
            <a:endParaRPr lang="en-US" sz="2000" dirty="0"/>
          </a:p>
          <a:p>
            <a:r>
              <a:rPr lang="en-US" sz="2000" b="1" dirty="0"/>
              <a:t>We learned: </a:t>
            </a:r>
          </a:p>
          <a:p>
            <a:pPr marL="457200" indent="-457200">
              <a:buAutoNum type="arabicPeriod"/>
            </a:pPr>
            <a:r>
              <a:rPr lang="en-US" sz="2000" dirty="0"/>
              <a:t>The form is well received and has no major issues</a:t>
            </a:r>
          </a:p>
          <a:p>
            <a:pPr marL="457200" indent="-457200">
              <a:buAutoNum type="arabicPeriod"/>
            </a:pPr>
            <a:r>
              <a:rPr lang="en-US" sz="2000" dirty="0"/>
              <a:t>The form does not raise any major frustrations</a:t>
            </a:r>
          </a:p>
          <a:p>
            <a:pPr marL="457200" indent="-457200">
              <a:buAutoNum type="arabicPeriod"/>
            </a:pPr>
            <a:r>
              <a:rPr lang="en-US" sz="2000" dirty="0"/>
              <a:t>The form did make sense for both Trading &amp; Non-Trading customers</a:t>
            </a:r>
          </a:p>
          <a:p>
            <a:pPr marL="457200" indent="-457200">
              <a:buAutoNum type="arabicPeriod"/>
            </a:pPr>
            <a:r>
              <a:rPr lang="en-US" sz="2000" dirty="0"/>
              <a:t>People vary greatly and there is no predominant learning journey. </a:t>
            </a:r>
          </a:p>
          <a:p>
            <a:pPr marL="914400" lvl="1" indent="-457200">
              <a:buFont typeface="+mj-lt"/>
              <a:buAutoNum type="alphaLcPeriod"/>
            </a:pPr>
            <a:r>
              <a:rPr lang="en-US" sz="2000" dirty="0"/>
              <a:t>People tend to go back to named individuals once they have a relationship with them</a:t>
            </a:r>
          </a:p>
          <a:p>
            <a:pPr marL="914400" lvl="1" indent="-457200">
              <a:buFont typeface="+mj-lt"/>
              <a:buAutoNum type="alphaLcPeriod"/>
            </a:pPr>
            <a:r>
              <a:rPr lang="en-US" sz="2000" dirty="0"/>
              <a:t>Peer group and Mentoring relationships have great weight with people when they exist</a:t>
            </a:r>
          </a:p>
          <a:p>
            <a:pPr marL="914400" lvl="1" indent="-457200">
              <a:buFont typeface="+mj-lt"/>
              <a:buAutoNum type="alphaLcPeriod"/>
            </a:pPr>
            <a:r>
              <a:rPr lang="en-US" sz="2000" dirty="0"/>
              <a:t>Size of business and geography influence how people search for support</a:t>
            </a:r>
          </a:p>
          <a:p>
            <a:pPr marL="914400" lvl="1" indent="-457200">
              <a:buFont typeface="+mj-lt"/>
              <a:buAutoNum type="alphaLcPeriod"/>
            </a:pPr>
            <a:r>
              <a:rPr lang="en-US" sz="2000" dirty="0"/>
              <a:t>These are born out by previous research</a:t>
            </a:r>
            <a:endParaRPr lang="en-US" sz="1600" dirty="0"/>
          </a:p>
        </p:txBody>
      </p:sp>
    </p:spTree>
    <p:extLst>
      <p:ext uri="{BB962C8B-B14F-4D97-AF65-F5344CB8AC3E}">
        <p14:creationId xmlns:p14="http://schemas.microsoft.com/office/powerpoint/2010/main" val="879329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286000"/>
            <a:ext cx="9906000" cy="1143000"/>
          </a:xfrm>
        </p:spPr>
        <p:txBody>
          <a:bodyPr/>
          <a:lstStyle/>
          <a:p>
            <a:r>
              <a:rPr lang="en-GB" sz="3200" dirty="0">
                <a:solidFill>
                  <a:schemeClr val="tx1"/>
                </a:solidFill>
              </a:rPr>
              <a:t>Thank You</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3429000"/>
            <a:ext cx="936104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90877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Who we tested with</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272480" y="1268760"/>
            <a:ext cx="4127591" cy="4708525"/>
          </a:xfrm>
        </p:spPr>
        <p:txBody>
          <a:bodyPr/>
          <a:lstStyle/>
          <a:p>
            <a:pPr marL="571500" indent="-571500">
              <a:buFont typeface="Arial" panose="020B0604020202020204" pitchFamily="34" charset="0"/>
              <a:buChar char="•"/>
            </a:pPr>
            <a:r>
              <a:rPr lang="en-GB" sz="2400" dirty="0"/>
              <a:t>15 Online un-moderated test sessions, with </a:t>
            </a:r>
            <a:r>
              <a:rPr lang="en-GB" sz="2400" dirty="0" err="1"/>
              <a:t>Userzoom</a:t>
            </a:r>
            <a:r>
              <a:rPr lang="en-GB" sz="2400" dirty="0"/>
              <a:t> panel, for usability testing</a:t>
            </a:r>
          </a:p>
          <a:p>
            <a:endParaRPr lang="en-GB" sz="2400" dirty="0"/>
          </a:p>
          <a:p>
            <a:pPr marL="571500" indent="-571500">
              <a:buFont typeface="Arial" panose="020B0604020202020204" pitchFamily="34" charset="0"/>
              <a:buChar char="•"/>
            </a:pPr>
            <a:r>
              <a:rPr lang="en-GB" sz="2400" dirty="0"/>
              <a:t>These are some demographic details &gt;&gt;</a:t>
            </a:r>
          </a:p>
          <a:p>
            <a:endParaRPr lang="en-GB" sz="2400" dirty="0"/>
          </a:p>
          <a:p>
            <a:pPr marL="571500" indent="-571500">
              <a:buFont typeface="Arial" panose="020B0604020202020204" pitchFamily="34" charset="0"/>
              <a:buChar char="•"/>
            </a:pPr>
            <a:r>
              <a:rPr lang="en-GB" sz="2400" dirty="0"/>
              <a:t>We also tested with 3 pre-start companies from across Scotland</a:t>
            </a:r>
            <a:br>
              <a:rPr lang="en-GB" sz="2400" dirty="0"/>
            </a:br>
            <a:endParaRPr lang="en-GB" sz="2400" dirty="0"/>
          </a:p>
          <a:p>
            <a:endParaRPr lang="en-GB" sz="2000" dirty="0"/>
          </a:p>
          <a:p>
            <a:endParaRPr lang="en-GB" sz="2000" dirty="0"/>
          </a:p>
          <a:p>
            <a:endParaRPr lang="en-GB" sz="2000" dirty="0"/>
          </a:p>
        </p:txBody>
      </p:sp>
      <p:pic>
        <p:nvPicPr>
          <p:cNvPr id="4" name="Picture 3">
            <a:extLst>
              <a:ext uri="{FF2B5EF4-FFF2-40B4-BE49-F238E27FC236}">
                <a16:creationId xmlns:a16="http://schemas.microsoft.com/office/drawing/2014/main" id="{E4FAB5A2-A6BD-4162-81B8-0EFB14BDB236}"/>
              </a:ext>
            </a:extLst>
          </p:cNvPr>
          <p:cNvPicPr>
            <a:picLocks noChangeAspect="1"/>
          </p:cNvPicPr>
          <p:nvPr/>
        </p:nvPicPr>
        <p:blipFill>
          <a:blip r:embed="rId3"/>
          <a:stretch>
            <a:fillRect/>
          </a:stretch>
        </p:blipFill>
        <p:spPr>
          <a:xfrm>
            <a:off x="4590099" y="1069170"/>
            <a:ext cx="5256584" cy="5256584"/>
          </a:xfrm>
          <a:prstGeom prst="rect">
            <a:avLst/>
          </a:prstGeom>
        </p:spPr>
      </p:pic>
    </p:spTree>
    <p:extLst>
      <p:ext uri="{BB962C8B-B14F-4D97-AF65-F5344CB8AC3E}">
        <p14:creationId xmlns:p14="http://schemas.microsoft.com/office/powerpoint/2010/main" val="282079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SEP Enquiry Forms Summary</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417638"/>
            <a:ext cx="8915400" cy="5035698"/>
          </a:xfrm>
        </p:spPr>
        <p:txBody>
          <a:bodyPr/>
          <a:lstStyle/>
          <a:p>
            <a:pPr marL="354013" indent="-342900">
              <a:buFont typeface="Arial" panose="020B0604020202020204" pitchFamily="34" charset="0"/>
              <a:buChar char="•"/>
            </a:pPr>
            <a:r>
              <a:rPr lang="en-GB" sz="2400" dirty="0"/>
              <a:t>Both the forms are very simple, short and easy to use</a:t>
            </a:r>
          </a:p>
          <a:p>
            <a:pPr marL="354013" indent="-342900">
              <a:buFont typeface="Arial" panose="020B0604020202020204" pitchFamily="34" charset="0"/>
              <a:buChar char="•"/>
            </a:pPr>
            <a:r>
              <a:rPr lang="en-GB" sz="2400" dirty="0"/>
              <a:t>There were no issues reported while filling in the form and the data fields</a:t>
            </a:r>
          </a:p>
          <a:p>
            <a:pPr marL="354013" indent="-342900">
              <a:buFont typeface="Arial" panose="020B0604020202020204" pitchFamily="34" charset="0"/>
              <a:buChar char="•"/>
            </a:pPr>
            <a:r>
              <a:rPr lang="en-GB" sz="2400" dirty="0"/>
              <a:t>Business address lookup was very well received, however the “edit address” did not test well with one person and needs further testing </a:t>
            </a:r>
          </a:p>
          <a:p>
            <a:pPr marL="354013" indent="-342900">
              <a:buFont typeface="Arial" panose="020B0604020202020204" pitchFamily="34" charset="0"/>
              <a:buChar char="•"/>
            </a:pPr>
            <a:r>
              <a:rPr lang="en-GB" sz="2400" dirty="0"/>
              <a:t>Some people would like guidance to complete the message box</a:t>
            </a:r>
          </a:p>
          <a:p>
            <a:pPr marL="354013" indent="-342900">
              <a:buFont typeface="Arial" panose="020B0604020202020204" pitchFamily="34" charset="0"/>
              <a:buChar char="•"/>
            </a:pPr>
            <a:r>
              <a:rPr lang="en-GB" sz="2400" dirty="0"/>
              <a:t>Small font size was an issue on the form and thank you pages </a:t>
            </a:r>
          </a:p>
          <a:p>
            <a:pPr marL="354013" indent="-342900">
              <a:buFont typeface="Arial" panose="020B0604020202020204" pitchFamily="34" charset="0"/>
              <a:buChar char="•"/>
            </a:pPr>
            <a:r>
              <a:rPr lang="en-GB" sz="2400" dirty="0"/>
              <a:t>All were happy to see the acknowledgement tick on the thank you page </a:t>
            </a:r>
          </a:p>
          <a:p>
            <a:pPr marL="354013" indent="-342900">
              <a:buFont typeface="Arial" panose="020B0604020202020204" pitchFamily="34" charset="0"/>
              <a:buChar char="•"/>
            </a:pPr>
            <a:r>
              <a:rPr lang="en-GB" sz="2400" dirty="0"/>
              <a:t>No major frustrations were recorded while filling the forms </a:t>
            </a:r>
          </a:p>
          <a:p>
            <a:pPr marL="354013" indent="-342900">
              <a:buFont typeface="Arial" panose="020B0604020202020204" pitchFamily="34" charset="0"/>
              <a:buChar char="•"/>
            </a:pPr>
            <a:endParaRPr lang="en-GB" sz="2000" dirty="0"/>
          </a:p>
          <a:p>
            <a:pPr marL="354013" indent="-342900">
              <a:buFont typeface="Arial" panose="020B0604020202020204" pitchFamily="34" charset="0"/>
              <a:buChar char="•"/>
            </a:pP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spTree>
    <p:extLst>
      <p:ext uri="{BB962C8B-B14F-4D97-AF65-F5344CB8AC3E}">
        <p14:creationId xmlns:p14="http://schemas.microsoft.com/office/powerpoint/2010/main" val="598834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1143000"/>
          </a:xfrm>
        </p:spPr>
        <p:txBody>
          <a:bodyPr/>
          <a:lstStyle/>
          <a:p>
            <a:r>
              <a:rPr lang="en-GB" sz="3200">
                <a:solidFill>
                  <a:schemeClr val="tx1"/>
                </a:solidFill>
              </a:rPr>
              <a:t>What we were trying to find out</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272480" y="1514243"/>
            <a:ext cx="9361040" cy="5201424"/>
          </a:xfrm>
          <a:prstGeom prst="rect">
            <a:avLst/>
          </a:prstGeom>
          <a:noFill/>
        </p:spPr>
        <p:txBody>
          <a:bodyPr wrap="square" rtlCol="0">
            <a:spAutoFit/>
          </a:bodyPr>
          <a:lstStyle/>
          <a:p>
            <a:r>
              <a:rPr lang="en-US" sz="2000" dirty="0"/>
              <a:t>We had a very rough Enquiry Form prototype to test.</a:t>
            </a:r>
          </a:p>
          <a:p>
            <a:r>
              <a:rPr lang="en-GB" u="sng" dirty="0">
                <a:hlinkClick r:id="rId3"/>
              </a:rPr>
              <a:t>https://ycq5at.axshare.com</a:t>
            </a:r>
            <a:endParaRPr lang="en-GB" u="sng" dirty="0"/>
          </a:p>
          <a:p>
            <a:endParaRPr lang="en-GB" dirty="0"/>
          </a:p>
          <a:p>
            <a:r>
              <a:rPr lang="en-US" sz="2000" dirty="0"/>
              <a:t>It was intended to allow us to test two sets of enquiry forms (trading and non-trading). </a:t>
            </a:r>
          </a:p>
          <a:p>
            <a:endParaRPr lang="en-US" sz="2000" dirty="0"/>
          </a:p>
          <a:p>
            <a:r>
              <a:rPr lang="en-US" sz="2000" dirty="0"/>
              <a:t>We were interested in: </a:t>
            </a:r>
          </a:p>
          <a:p>
            <a:pPr marL="285750" indent="-285750">
              <a:buFont typeface="Arial" panose="020B0604020202020204" pitchFamily="34" charset="0"/>
              <a:buChar char="•"/>
            </a:pPr>
            <a:endParaRPr lang="en-US" sz="2000" dirty="0"/>
          </a:p>
          <a:p>
            <a:pPr marL="457200" indent="-457200">
              <a:buFont typeface="+mj-lt"/>
              <a:buAutoNum type="arabicPeriod"/>
            </a:pPr>
            <a:r>
              <a:rPr lang="en-US" sz="2000" b="1" dirty="0"/>
              <a:t>General impression of the forms (layout, design and language) </a:t>
            </a:r>
          </a:p>
          <a:p>
            <a:pPr marL="457200" indent="-457200">
              <a:buFont typeface="+mj-lt"/>
              <a:buAutoNum type="arabicPeriod"/>
            </a:pPr>
            <a:endParaRPr lang="en-US" sz="2000" b="1" dirty="0"/>
          </a:p>
          <a:p>
            <a:pPr marL="457200" indent="-457200">
              <a:buFont typeface="+mj-lt"/>
              <a:buAutoNum type="arabicPeriod"/>
            </a:pPr>
            <a:r>
              <a:rPr lang="en-US" sz="2000" b="1" dirty="0"/>
              <a:t>Any frustrations that the user might have</a:t>
            </a:r>
          </a:p>
          <a:p>
            <a:pPr marL="457200" indent="-457200">
              <a:buFont typeface="+mj-lt"/>
              <a:buAutoNum type="arabicPeriod"/>
            </a:pPr>
            <a:endParaRPr lang="en-US" sz="2000" b="1" dirty="0"/>
          </a:p>
          <a:p>
            <a:pPr marL="457200" indent="-457200">
              <a:buFont typeface="+mj-lt"/>
              <a:buAutoNum type="arabicPeriod"/>
            </a:pPr>
            <a:r>
              <a:rPr lang="en-US" sz="2000" b="1" dirty="0"/>
              <a:t>Did the form make sense for both Trading &amp; Non Trading customers</a:t>
            </a:r>
          </a:p>
          <a:p>
            <a:pPr marL="457200" indent="-457200">
              <a:buFont typeface="+mj-lt"/>
              <a:buAutoNum type="arabicPeriod"/>
            </a:pPr>
            <a:endParaRPr lang="en-US" sz="2000" b="1" dirty="0"/>
          </a:p>
          <a:p>
            <a:pPr marL="457200" indent="-457200">
              <a:buFont typeface="+mj-lt"/>
              <a:buAutoNum type="arabicPeriod"/>
            </a:pPr>
            <a:r>
              <a:rPr lang="en-US" sz="2000" b="1" dirty="0"/>
              <a:t>We also asked what Pre-Starts were doing to find support</a:t>
            </a:r>
          </a:p>
          <a:p>
            <a:pPr marL="285750" indent="-285750">
              <a:buFont typeface="Arial" panose="020B0604020202020204" pitchFamily="34" charset="0"/>
              <a:buChar char="•"/>
            </a:pPr>
            <a:endParaRPr lang="en-US" sz="2000" dirty="0"/>
          </a:p>
          <a:p>
            <a:pPr marL="285750" indent="-285750">
              <a:buFontTx/>
              <a:buChar char="-"/>
            </a:pPr>
            <a:endParaRPr lang="en-US" sz="1600" dirty="0"/>
          </a:p>
        </p:txBody>
      </p:sp>
    </p:spTree>
    <p:extLst>
      <p:ext uri="{BB962C8B-B14F-4D97-AF65-F5344CB8AC3E}">
        <p14:creationId xmlns:p14="http://schemas.microsoft.com/office/powerpoint/2010/main" val="152086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FD0733-9FEC-4594-8C8D-5492FA134C39}"/>
              </a:ext>
            </a:extLst>
          </p:cNvPr>
          <p:cNvPicPr>
            <a:picLocks noChangeAspect="1"/>
          </p:cNvPicPr>
          <p:nvPr/>
        </p:nvPicPr>
        <p:blipFill>
          <a:blip r:embed="rId3"/>
          <a:stretch>
            <a:fillRect/>
          </a:stretch>
        </p:blipFill>
        <p:spPr>
          <a:xfrm>
            <a:off x="4936471" y="948477"/>
            <a:ext cx="4969529" cy="5904656"/>
          </a:xfrm>
          <a:prstGeom prst="rect">
            <a:avLst/>
          </a:prstGeom>
        </p:spPr>
      </p:pic>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1143000"/>
          </a:xfrm>
        </p:spPr>
        <p:txBody>
          <a:bodyPr/>
          <a:lstStyle/>
          <a:p>
            <a:r>
              <a:rPr lang="en-GB" sz="3200" dirty="0">
                <a:solidFill>
                  <a:schemeClr val="tx1"/>
                </a:solidFill>
              </a:rPr>
              <a:t>Overall impression</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272481" y="1514243"/>
            <a:ext cx="4680520" cy="5570756"/>
          </a:xfrm>
          <a:prstGeom prst="rect">
            <a:avLst/>
          </a:prstGeom>
          <a:noFill/>
        </p:spPr>
        <p:txBody>
          <a:bodyPr wrap="square" rtlCol="0">
            <a:spAutoFit/>
          </a:bodyPr>
          <a:lstStyle/>
          <a:p>
            <a:r>
              <a:rPr lang="en-US" sz="2000" dirty="0"/>
              <a:t>People noticed the change in the form fields when they selected “Yes” to first question</a:t>
            </a:r>
          </a:p>
          <a:p>
            <a:endParaRPr lang="en-US" sz="2000" dirty="0"/>
          </a:p>
          <a:p>
            <a:r>
              <a:rPr lang="en-US" sz="2000" dirty="0"/>
              <a:t>All felt the form was simple, short, easy to fill </a:t>
            </a:r>
          </a:p>
          <a:p>
            <a:endParaRPr lang="en-US" sz="2000" dirty="0"/>
          </a:p>
          <a:p>
            <a:r>
              <a:rPr lang="en-US" sz="2000" dirty="0"/>
              <a:t>Clear and well laid out were some of the other comments </a:t>
            </a:r>
          </a:p>
          <a:p>
            <a:endParaRPr lang="en-US" sz="2000" dirty="0"/>
          </a:p>
          <a:p>
            <a:r>
              <a:rPr lang="en-US" sz="2000" dirty="0"/>
              <a:t>Some felt it was a boring looking form and that it was a bit bland with blue and white colors which was not very eye catching</a:t>
            </a:r>
          </a:p>
          <a:p>
            <a:endParaRPr lang="en-US" sz="2000" dirty="0"/>
          </a:p>
          <a:p>
            <a:r>
              <a:rPr lang="en-US" sz="2000" dirty="0"/>
              <a:t>Overall, the form was simple and does the job well </a:t>
            </a:r>
            <a:br>
              <a:rPr lang="en-US" sz="2000" dirty="0"/>
            </a:br>
            <a:endParaRPr lang="en-US" sz="1600" dirty="0"/>
          </a:p>
        </p:txBody>
      </p:sp>
      <p:cxnSp>
        <p:nvCxnSpPr>
          <p:cNvPr id="23" name="Straight Arrow Connector 22">
            <a:extLst>
              <a:ext uri="{FF2B5EF4-FFF2-40B4-BE49-F238E27FC236}">
                <a16:creationId xmlns:a16="http://schemas.microsoft.com/office/drawing/2014/main" id="{4BBA1FE2-085A-B743-899C-899D52845FE1}"/>
              </a:ext>
            </a:extLst>
          </p:cNvPr>
          <p:cNvCxnSpPr>
            <a:cxnSpLocks/>
          </p:cNvCxnSpPr>
          <p:nvPr/>
        </p:nvCxnSpPr>
        <p:spPr>
          <a:xfrm>
            <a:off x="3512840" y="2204864"/>
            <a:ext cx="2016224" cy="2880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7B66B26D-8E24-497E-BEA9-2689CC44361F}"/>
              </a:ext>
            </a:extLst>
          </p:cNvPr>
          <p:cNvCxnSpPr>
            <a:cxnSpLocks/>
          </p:cNvCxnSpPr>
          <p:nvPr/>
        </p:nvCxnSpPr>
        <p:spPr>
          <a:xfrm>
            <a:off x="3512840" y="2204864"/>
            <a:ext cx="2016224" cy="158417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91871ED4-3FA5-40DA-A7A0-DB12581D669B}"/>
              </a:ext>
            </a:extLst>
          </p:cNvPr>
          <p:cNvCxnSpPr>
            <a:cxnSpLocks/>
          </p:cNvCxnSpPr>
          <p:nvPr/>
        </p:nvCxnSpPr>
        <p:spPr>
          <a:xfrm>
            <a:off x="3512840" y="2207906"/>
            <a:ext cx="4608512" cy="904979"/>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34773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AA65BFB-CF41-43BA-9BD8-F5C5C30408FC}"/>
              </a:ext>
            </a:extLst>
          </p:cNvPr>
          <p:cNvPicPr>
            <a:picLocks noChangeAspect="1"/>
          </p:cNvPicPr>
          <p:nvPr/>
        </p:nvPicPr>
        <p:blipFill>
          <a:blip r:embed="rId3"/>
          <a:stretch>
            <a:fillRect/>
          </a:stretch>
        </p:blipFill>
        <p:spPr>
          <a:xfrm>
            <a:off x="4831833" y="938139"/>
            <a:ext cx="5074167" cy="5919861"/>
          </a:xfrm>
          <a:prstGeom prst="rect">
            <a:avLst/>
          </a:prstGeom>
        </p:spPr>
      </p:pic>
      <p:cxnSp>
        <p:nvCxnSpPr>
          <p:cNvPr id="11" name="Straight Arrow Connector 10">
            <a:extLst>
              <a:ext uri="{FF2B5EF4-FFF2-40B4-BE49-F238E27FC236}">
                <a16:creationId xmlns:a16="http://schemas.microsoft.com/office/drawing/2014/main" id="{E56155ED-1430-4FAD-A589-B4DDB20BE038}"/>
              </a:ext>
            </a:extLst>
          </p:cNvPr>
          <p:cNvCxnSpPr>
            <a:cxnSpLocks/>
          </p:cNvCxnSpPr>
          <p:nvPr/>
        </p:nvCxnSpPr>
        <p:spPr>
          <a:xfrm>
            <a:off x="4255769" y="2132856"/>
            <a:ext cx="1705343" cy="1765213"/>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1143000"/>
          </a:xfrm>
        </p:spPr>
        <p:txBody>
          <a:bodyPr/>
          <a:lstStyle/>
          <a:p>
            <a:r>
              <a:rPr lang="en-GB" sz="3200" dirty="0">
                <a:solidFill>
                  <a:schemeClr val="tx1"/>
                </a:solidFill>
              </a:rPr>
              <a:t>Overall impression</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9B0BA7E6-D208-47EA-A45F-46BDA47D3E57}"/>
              </a:ext>
            </a:extLst>
          </p:cNvPr>
          <p:cNvCxnSpPr>
            <a:cxnSpLocks/>
          </p:cNvCxnSpPr>
          <p:nvPr/>
        </p:nvCxnSpPr>
        <p:spPr>
          <a:xfrm>
            <a:off x="4255769" y="2132856"/>
            <a:ext cx="985263" cy="6740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272480" y="1514243"/>
            <a:ext cx="4680520" cy="2585323"/>
          </a:xfrm>
          <a:prstGeom prst="rect">
            <a:avLst/>
          </a:prstGeom>
          <a:noFill/>
        </p:spPr>
        <p:txBody>
          <a:bodyPr wrap="square" rtlCol="0">
            <a:spAutoFit/>
          </a:bodyPr>
          <a:lstStyle/>
          <a:p>
            <a:r>
              <a:rPr lang="en-GB" b="1" dirty="0"/>
              <a:t>Users noticed the change in the form fields when they selected “No” to first question</a:t>
            </a:r>
            <a:br>
              <a:rPr lang="en-GB" dirty="0"/>
            </a:br>
            <a:br>
              <a:rPr lang="en-GB" dirty="0"/>
            </a:br>
            <a:r>
              <a:rPr lang="en-GB" dirty="0"/>
              <a:t>All were happy to provide their basic details including the postcode </a:t>
            </a:r>
          </a:p>
          <a:p>
            <a:endParaRPr lang="en-GB" dirty="0"/>
          </a:p>
          <a:p>
            <a:r>
              <a:rPr lang="en-GB" dirty="0"/>
              <a:t>No frustrations were recorded </a:t>
            </a:r>
          </a:p>
          <a:p>
            <a:endParaRPr lang="en-US" dirty="0"/>
          </a:p>
        </p:txBody>
      </p:sp>
      <p:cxnSp>
        <p:nvCxnSpPr>
          <p:cNvPr id="18" name="Straight Arrow Connector 17">
            <a:extLst>
              <a:ext uri="{FF2B5EF4-FFF2-40B4-BE49-F238E27FC236}">
                <a16:creationId xmlns:a16="http://schemas.microsoft.com/office/drawing/2014/main" id="{1A341723-9362-4DE7-B91B-A7AF482CB69E}"/>
              </a:ext>
            </a:extLst>
          </p:cNvPr>
          <p:cNvCxnSpPr>
            <a:cxnSpLocks/>
          </p:cNvCxnSpPr>
          <p:nvPr/>
        </p:nvCxnSpPr>
        <p:spPr>
          <a:xfrm>
            <a:off x="4255769" y="2132856"/>
            <a:ext cx="4297631" cy="1512168"/>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64107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1143000"/>
          </a:xfrm>
        </p:spPr>
        <p:txBody>
          <a:bodyPr/>
          <a:lstStyle/>
          <a:p>
            <a:r>
              <a:rPr lang="en-GB" sz="3200" dirty="0">
                <a:solidFill>
                  <a:schemeClr val="tx1"/>
                </a:solidFill>
              </a:rPr>
              <a:t>Overall impression</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272481" y="1514243"/>
            <a:ext cx="4680520" cy="5324535"/>
          </a:xfrm>
          <a:prstGeom prst="rect">
            <a:avLst/>
          </a:prstGeom>
          <a:noFill/>
        </p:spPr>
        <p:txBody>
          <a:bodyPr wrap="square" rtlCol="0">
            <a:spAutoFit/>
          </a:bodyPr>
          <a:lstStyle/>
          <a:p>
            <a:r>
              <a:rPr lang="en-GB" dirty="0"/>
              <a:t>The tab key worked well to go backwards and forwards between text boxes and it was good to save some time</a:t>
            </a:r>
          </a:p>
          <a:p>
            <a:endParaRPr lang="en-GB" dirty="0"/>
          </a:p>
          <a:p>
            <a:r>
              <a:rPr lang="en-GB" dirty="0"/>
              <a:t>Some felt that the help “?” feature was good to have as if they were stuck at a field </a:t>
            </a:r>
          </a:p>
          <a:p>
            <a:endParaRPr lang="en-GB" dirty="0"/>
          </a:p>
          <a:p>
            <a:r>
              <a:rPr lang="en-GB" dirty="0"/>
              <a:t>One person felt that it was unnecessary to have “?” on First and Second name fields as it was obvious. There were also comments that the tooltip text was insultingly obvious.  </a:t>
            </a:r>
          </a:p>
          <a:p>
            <a:endParaRPr lang="en-GB" dirty="0"/>
          </a:p>
          <a:p>
            <a:r>
              <a:rPr lang="en-GB" dirty="0"/>
              <a:t>Some commented on the size of the text on the form and said that it was too small to read and that text size should be enlarged for the options listed at the bottom of the page (such as home, browse support, contact us ..)  </a:t>
            </a:r>
          </a:p>
          <a:p>
            <a:endParaRPr lang="en-US" sz="1600" dirty="0"/>
          </a:p>
        </p:txBody>
      </p:sp>
      <p:pic>
        <p:nvPicPr>
          <p:cNvPr id="3" name="Picture 2">
            <a:extLst>
              <a:ext uri="{FF2B5EF4-FFF2-40B4-BE49-F238E27FC236}">
                <a16:creationId xmlns:a16="http://schemas.microsoft.com/office/drawing/2014/main" id="{67FD0733-9FEC-4594-8C8D-5492FA134C39}"/>
              </a:ext>
            </a:extLst>
          </p:cNvPr>
          <p:cNvPicPr>
            <a:picLocks noChangeAspect="1"/>
          </p:cNvPicPr>
          <p:nvPr/>
        </p:nvPicPr>
        <p:blipFill>
          <a:blip r:embed="rId3"/>
          <a:stretch>
            <a:fillRect/>
          </a:stretch>
        </p:blipFill>
        <p:spPr>
          <a:xfrm>
            <a:off x="4936471" y="948477"/>
            <a:ext cx="4969529" cy="5904656"/>
          </a:xfrm>
          <a:prstGeom prst="rect">
            <a:avLst/>
          </a:prstGeom>
        </p:spPr>
      </p:pic>
      <p:cxnSp>
        <p:nvCxnSpPr>
          <p:cNvPr id="7" name="Straight Arrow Connector 6">
            <a:extLst>
              <a:ext uri="{FF2B5EF4-FFF2-40B4-BE49-F238E27FC236}">
                <a16:creationId xmlns:a16="http://schemas.microsoft.com/office/drawing/2014/main" id="{B48F27DA-3756-47A7-9103-28A4943D9593}"/>
              </a:ext>
            </a:extLst>
          </p:cNvPr>
          <p:cNvCxnSpPr>
            <a:cxnSpLocks/>
          </p:cNvCxnSpPr>
          <p:nvPr/>
        </p:nvCxnSpPr>
        <p:spPr>
          <a:xfrm flipV="1">
            <a:off x="4808984" y="2276872"/>
            <a:ext cx="1872208" cy="136815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560B9238-E0FF-44F3-A49C-506D63470489}"/>
              </a:ext>
            </a:extLst>
          </p:cNvPr>
          <p:cNvCxnSpPr>
            <a:cxnSpLocks/>
          </p:cNvCxnSpPr>
          <p:nvPr/>
        </p:nvCxnSpPr>
        <p:spPr>
          <a:xfrm flipV="1">
            <a:off x="4808984" y="2276872"/>
            <a:ext cx="2448272" cy="136815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96290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6A73072-EC84-404E-B33B-6CA3BE9BB99F}"/>
              </a:ext>
            </a:extLst>
          </p:cNvPr>
          <p:cNvPicPr>
            <a:picLocks noChangeAspect="1"/>
          </p:cNvPicPr>
          <p:nvPr/>
        </p:nvPicPr>
        <p:blipFill>
          <a:blip r:embed="rId3"/>
          <a:stretch>
            <a:fillRect/>
          </a:stretch>
        </p:blipFill>
        <p:spPr>
          <a:xfrm>
            <a:off x="4972143" y="999918"/>
            <a:ext cx="4644515" cy="5858082"/>
          </a:xfrm>
          <a:prstGeom prst="rect">
            <a:avLst/>
          </a:prstGeom>
        </p:spPr>
      </p:pic>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1143000"/>
          </a:xfrm>
        </p:spPr>
        <p:txBody>
          <a:bodyPr/>
          <a:lstStyle/>
          <a:p>
            <a:r>
              <a:rPr lang="en-GB" sz="3200" dirty="0">
                <a:solidFill>
                  <a:schemeClr val="tx1"/>
                </a:solidFill>
              </a:rPr>
              <a:t>Overall impression</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272481" y="1514243"/>
            <a:ext cx="4680520" cy="5632311"/>
          </a:xfrm>
          <a:prstGeom prst="rect">
            <a:avLst/>
          </a:prstGeom>
          <a:noFill/>
        </p:spPr>
        <p:txBody>
          <a:bodyPr wrap="square" rtlCol="0">
            <a:spAutoFit/>
          </a:bodyPr>
          <a:lstStyle/>
          <a:p>
            <a:r>
              <a:rPr lang="en-GB" dirty="0"/>
              <a:t>All were comfortable providing their details including the business size </a:t>
            </a:r>
          </a:p>
          <a:p>
            <a:endParaRPr lang="en-GB" dirty="0"/>
          </a:p>
          <a:p>
            <a:r>
              <a:rPr lang="en-GB" dirty="0"/>
              <a:t>One person made a comment about renaming </a:t>
            </a:r>
            <a:r>
              <a:rPr lang="en-GB" b="1" dirty="0"/>
              <a:t>Email..</a:t>
            </a:r>
            <a:r>
              <a:rPr lang="en-GB" dirty="0"/>
              <a:t> </a:t>
            </a:r>
            <a:r>
              <a:rPr lang="en-GB" b="1" dirty="0"/>
              <a:t>to Business Email.. </a:t>
            </a:r>
            <a:r>
              <a:rPr lang="en-GB" dirty="0"/>
              <a:t>, </a:t>
            </a:r>
            <a:r>
              <a:rPr lang="en-GB" b="1" dirty="0"/>
              <a:t>Phone.. to Business Phone..</a:t>
            </a:r>
            <a:r>
              <a:rPr lang="en-GB" dirty="0"/>
              <a:t> and </a:t>
            </a:r>
            <a:r>
              <a:rPr lang="en-GB" b="1" dirty="0"/>
              <a:t>Home Phone..</a:t>
            </a:r>
            <a:r>
              <a:rPr lang="en-GB" dirty="0"/>
              <a:t> as they were trading already and it felt appropriate </a:t>
            </a:r>
          </a:p>
          <a:p>
            <a:endParaRPr lang="en-GB" dirty="0"/>
          </a:p>
          <a:p>
            <a:r>
              <a:rPr lang="en-GB" dirty="0"/>
              <a:t>The business auto finder was easy to use, displayed the address neatly, BUT the “I don’t see my address” was not always obvious as being a clickable call to action (CTA)</a:t>
            </a:r>
          </a:p>
          <a:p>
            <a:endParaRPr lang="en-GB" dirty="0"/>
          </a:p>
          <a:p>
            <a:r>
              <a:rPr lang="en-GB" dirty="0"/>
              <a:t>One person highlighted that it was difficult to go back to the address auto find box if they had to “edit” their displayed address if they selected an address in error </a:t>
            </a:r>
          </a:p>
          <a:p>
            <a:endParaRPr lang="en-US" dirty="0"/>
          </a:p>
        </p:txBody>
      </p:sp>
      <p:cxnSp>
        <p:nvCxnSpPr>
          <p:cNvPr id="7" name="Straight Arrow Connector 6">
            <a:extLst>
              <a:ext uri="{FF2B5EF4-FFF2-40B4-BE49-F238E27FC236}">
                <a16:creationId xmlns:a16="http://schemas.microsoft.com/office/drawing/2014/main" id="{B0DFA165-A167-42A6-9CDB-5E4AD8469394}"/>
              </a:ext>
            </a:extLst>
          </p:cNvPr>
          <p:cNvCxnSpPr>
            <a:cxnSpLocks/>
          </p:cNvCxnSpPr>
          <p:nvPr/>
        </p:nvCxnSpPr>
        <p:spPr>
          <a:xfrm>
            <a:off x="4465806" y="2780928"/>
            <a:ext cx="847234" cy="28803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D6AC187E-6360-414A-9698-2A7519B97A1D}"/>
              </a:ext>
            </a:extLst>
          </p:cNvPr>
          <p:cNvCxnSpPr>
            <a:cxnSpLocks/>
          </p:cNvCxnSpPr>
          <p:nvPr/>
        </p:nvCxnSpPr>
        <p:spPr>
          <a:xfrm flipV="1">
            <a:off x="4448932" y="4330398"/>
            <a:ext cx="864108" cy="38593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03105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884469-D621-45A8-B791-96C8073ABB7A}"/>
              </a:ext>
            </a:extLst>
          </p:cNvPr>
          <p:cNvPicPr>
            <a:picLocks noChangeAspect="1"/>
          </p:cNvPicPr>
          <p:nvPr/>
        </p:nvPicPr>
        <p:blipFill>
          <a:blip r:embed="rId3"/>
          <a:stretch>
            <a:fillRect/>
          </a:stretch>
        </p:blipFill>
        <p:spPr>
          <a:xfrm>
            <a:off x="272480" y="2257179"/>
            <a:ext cx="9361038" cy="4548610"/>
          </a:xfrm>
          <a:prstGeom prst="rect">
            <a:avLst/>
          </a:prstGeom>
        </p:spPr>
      </p:pic>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1143000"/>
          </a:xfrm>
        </p:spPr>
        <p:txBody>
          <a:bodyPr/>
          <a:lstStyle/>
          <a:p>
            <a:r>
              <a:rPr lang="en-GB" sz="3200" dirty="0">
                <a:solidFill>
                  <a:schemeClr val="tx1"/>
                </a:solidFill>
              </a:rPr>
              <a:t>Overall impression</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272480" y="1514243"/>
            <a:ext cx="9361039" cy="646331"/>
          </a:xfrm>
          <a:prstGeom prst="rect">
            <a:avLst/>
          </a:prstGeom>
          <a:noFill/>
        </p:spPr>
        <p:txBody>
          <a:bodyPr wrap="square" rtlCol="0">
            <a:spAutoFit/>
          </a:bodyPr>
          <a:lstStyle/>
          <a:p>
            <a:r>
              <a:rPr lang="en-GB" dirty="0"/>
              <a:t>“I don’t see my address” was not always obvious as being a clickable call to action (CTA)</a:t>
            </a:r>
          </a:p>
          <a:p>
            <a:endParaRPr lang="en-US" dirty="0"/>
          </a:p>
        </p:txBody>
      </p:sp>
      <p:cxnSp>
        <p:nvCxnSpPr>
          <p:cNvPr id="7" name="Straight Arrow Connector 6">
            <a:extLst>
              <a:ext uri="{FF2B5EF4-FFF2-40B4-BE49-F238E27FC236}">
                <a16:creationId xmlns:a16="http://schemas.microsoft.com/office/drawing/2014/main" id="{B0DFA165-A167-42A6-9CDB-5E4AD8469394}"/>
              </a:ext>
            </a:extLst>
          </p:cNvPr>
          <p:cNvCxnSpPr>
            <a:cxnSpLocks/>
          </p:cNvCxnSpPr>
          <p:nvPr/>
        </p:nvCxnSpPr>
        <p:spPr>
          <a:xfrm flipH="1">
            <a:off x="3584848" y="1988840"/>
            <a:ext cx="4176464" cy="1872208"/>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9886863"/>
      </p:ext>
    </p:extLst>
  </p:cSld>
  <p:clrMapOvr>
    <a:masterClrMapping/>
  </p:clrMapOvr>
</p:sld>
</file>

<file path=ppt/theme/theme1.xml><?xml version="1.0" encoding="utf-8"?>
<a:theme xmlns:a="http://schemas.openxmlformats.org/drawingml/2006/main" name="1_sdi template">
  <a:themeElements>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sdi templat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er Research 2017 - Screenshot onl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D45AEB09696B4EA516F306332D0663" ma:contentTypeVersion="15" ma:contentTypeDescription="Create a new document." ma:contentTypeScope="" ma:versionID="17c674f168b82a9c7784790953073d51">
  <xsd:schema xmlns:xsd="http://www.w3.org/2001/XMLSchema" xmlns:xs="http://www.w3.org/2001/XMLSchema" xmlns:p="http://schemas.microsoft.com/office/2006/metadata/properties" xmlns:ns1="6db2c8f2-fe83-4eb7-aef3-51a35d5deb60" xmlns:ns3="5c0236c5-800f-4186-8dff-7b2f080b9de5" targetNamespace="http://schemas.microsoft.com/office/2006/metadata/properties" ma:root="true" ma:fieldsID="dfc4c0cea19d9ecc23ed3b0ff38e7bce" ns1:_="" ns3:_="">
    <xsd:import namespace="6db2c8f2-fe83-4eb7-aef3-51a35d5deb60"/>
    <xsd:import namespace="5c0236c5-800f-4186-8dff-7b2f080b9de5"/>
    <xsd:element name="properties">
      <xsd:complexType>
        <xsd:sequence>
          <xsd:element name="documentManagement">
            <xsd:complexType>
              <xsd:all>
                <xsd:element ref="ns1:Research_x0020_Tags" minOccurs="0"/>
                <xsd:element ref="ns1:Presentation" minOccurs="0"/>
                <xsd:element ref="ns1:Link" minOccurs="0"/>
                <xsd:element ref="ns1:_Flow_SignoffStatus" minOccurs="0"/>
                <xsd:element ref="ns1:MediaServiceMetadata" minOccurs="0"/>
                <xsd:element ref="ns1:MediaServiceFastMetadata" minOccurs="0"/>
                <xsd:element ref="ns1:MediaServiceAutoTags" minOccurs="0"/>
                <xsd:element ref="ns1:MediaServiceOCR" minOccurs="0"/>
                <xsd:element ref="ns1:MediaServiceDateTaken" minOccurs="0"/>
                <xsd:element ref="ns1:MediaServiceLocation" minOccurs="0"/>
                <xsd:element ref="ns3:SharedWithUsers" minOccurs="0"/>
                <xsd:element ref="ns3:SharedWithDetails" minOccurs="0"/>
                <xsd:element ref="ns1:MediaServiceGenerationTime" minOccurs="0"/>
                <xsd:element ref="ns1:MediaServiceEventHashCode" minOccurs="0"/>
                <xsd:element ref="ns1:CR_DocTyp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b2c8f2-fe83-4eb7-aef3-51a35d5deb60" elementFormDefault="qualified">
    <xsd:import namespace="http://schemas.microsoft.com/office/2006/documentManagement/types"/>
    <xsd:import namespace="http://schemas.microsoft.com/office/infopath/2007/PartnerControls"/>
    <xsd:element name="Research_x0020_Tags" ma:index="0" nillable="true" ma:displayName="Tags" ma:indexed="true" ma:internalName="Research_x0020_Tags">
      <xsd:simpleType>
        <xsd:restriction base="dms:Text">
          <xsd:maxLength value="255"/>
        </xsd:restriction>
      </xsd:simpleType>
    </xsd:element>
    <xsd:element name="Presentation" ma:index="1" nillable="true" ma:displayName="Presentation" ma:default="0" ma:format="Dropdown" ma:indexed="true" ma:internalName="Presentation">
      <xsd:simpleType>
        <xsd:restriction base="dms:Boolean"/>
      </xsd:simpleType>
    </xsd:element>
    <xsd:element name="Link" ma:index="4" nillable="true" ma:displayName="Link" ma:description="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_Flow_SignoffStatus" ma:index="5" nillable="true" ma:displayName="Sign-off status" ma:internalName="_x0024_Resources_x003a_core_x002c_Signoff_Status_x003b_">
      <xsd:simpleType>
        <xsd:restriction base="dms:Text"/>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CR_DocType" ma:index="22" nillable="true" ma:displayName="CR_DocType" ma:description="Type of file" ma:format="Dropdown" ma:internalName="CR_DocType">
      <xsd:simpleType>
        <xsd:restriction base="dms:Choice">
          <xsd:enumeration value="Results Presentation"/>
          <xsd:enumeration value="OneNote"/>
          <xsd:enumeration value="Test Session Docs"/>
          <xsd:enumeration value="Admin"/>
          <xsd:enumeration value="Other"/>
        </xsd:restriction>
      </xsd:simpleType>
    </xsd:element>
  </xsd:schema>
  <xsd:schema xmlns:xsd="http://www.w3.org/2001/XMLSchema" xmlns:xs="http://www.w3.org/2001/XMLSchema" xmlns:dms="http://schemas.microsoft.com/office/2006/documentManagement/types" xmlns:pc="http://schemas.microsoft.com/office/infopath/2007/PartnerControls" targetNamespace="5c0236c5-800f-4186-8dff-7b2f080b9de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7"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search_x0020_Tags xmlns="6db2c8f2-fe83-4eb7-aef3-51a35d5deb60" xsi:nil="true"/>
    <CR_DocType xmlns="6db2c8f2-fe83-4eb7-aef3-51a35d5deb60" xsi:nil="true"/>
    <_Flow_SignoffStatus xmlns="6db2c8f2-fe83-4eb7-aef3-51a35d5deb60" xsi:nil="true"/>
    <Presentation xmlns="6db2c8f2-fe83-4eb7-aef3-51a35d5deb60">false</Presentation>
    <Link xmlns="6db2c8f2-fe83-4eb7-aef3-51a35d5deb60">
      <Url xsi:nil="true"/>
      <Description xsi:nil="true"/>
    </Link>
  </documentManagement>
</p:properties>
</file>

<file path=customXml/itemProps1.xml><?xml version="1.0" encoding="utf-8"?>
<ds:datastoreItem xmlns:ds="http://schemas.openxmlformats.org/officeDocument/2006/customXml" ds:itemID="{13DD6025-1987-47C9-AB94-A50C6DAACF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b2c8f2-fe83-4eb7-aef3-51a35d5deb60"/>
    <ds:schemaRef ds:uri="5c0236c5-800f-4186-8dff-7b2f080b9d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3AD5B-91D2-4D0F-B946-FC4760411D2D}">
  <ds:schemaRefs>
    <ds:schemaRef ds:uri="http://schemas.microsoft.com/sharepoint/v3/contenttype/forms"/>
  </ds:schemaRefs>
</ds:datastoreItem>
</file>

<file path=customXml/itemProps3.xml><?xml version="1.0" encoding="utf-8"?>
<ds:datastoreItem xmlns:ds="http://schemas.openxmlformats.org/officeDocument/2006/customXml" ds:itemID="{C67FD853-BBAA-4C85-9CD3-FFC0187FD716}">
  <ds:schemaRefs>
    <ds:schemaRef ds:uri="http://schemas.openxmlformats.org/package/2006/metadata/core-properties"/>
    <ds:schemaRef ds:uri="http://purl.org/dc/dcmitype/"/>
    <ds:schemaRef ds:uri="6db2c8f2-fe83-4eb7-aef3-51a35d5deb60"/>
    <ds:schemaRef ds:uri="5c0236c5-800f-4186-8dff-7b2f080b9de5"/>
    <ds:schemaRef ds:uri="http://schemas.microsoft.com/office/2006/metadata/properties"/>
    <ds:schemaRef ds:uri="http://purl.org/dc/terms/"/>
    <ds:schemaRef ds:uri="http://purl.org/dc/elements/1.1/"/>
    <ds:schemaRef ds:uri="http://schemas.microsoft.com/office/2006/documentManagement/typ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1110</Words>
  <Application>Microsoft Office PowerPoint</Application>
  <PresentationFormat>A4 Paper (210x297 mm)</PresentationFormat>
  <Paragraphs>131</Paragraphs>
  <Slides>15</Slides>
  <Notes>14</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15</vt:i4>
      </vt:variant>
    </vt:vector>
  </HeadingPairs>
  <TitlesOfParts>
    <vt:vector size="23" baseType="lpstr">
      <vt:lpstr>MS PGothic</vt:lpstr>
      <vt:lpstr>MS PGothic</vt:lpstr>
      <vt:lpstr>Arial</vt:lpstr>
      <vt:lpstr>Calibri</vt:lpstr>
      <vt:lpstr>1_sdi template</vt:lpstr>
      <vt:lpstr>sdi template</vt:lpstr>
      <vt:lpstr>2_sdi template</vt:lpstr>
      <vt:lpstr>2_Customer Research 2017 - Screenshot only</vt:lpstr>
      <vt:lpstr>PowerPoint Presentation</vt:lpstr>
      <vt:lpstr>Who we tested with</vt:lpstr>
      <vt:lpstr>SEP Enquiry Forms Summary</vt:lpstr>
      <vt:lpstr>What we were trying to find out</vt:lpstr>
      <vt:lpstr>Overall impression</vt:lpstr>
      <vt:lpstr>Overall impression</vt:lpstr>
      <vt:lpstr>Overall impression</vt:lpstr>
      <vt:lpstr>Overall impression</vt:lpstr>
      <vt:lpstr>Overall impression</vt:lpstr>
      <vt:lpstr>Overall impression</vt:lpstr>
      <vt:lpstr>Overall impression</vt:lpstr>
      <vt:lpstr>Quotes</vt:lpstr>
      <vt:lpstr>Quotes continued ..</vt:lpstr>
      <vt:lpstr>Answers to our Research Questions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2019-10-03T13:22:28Z</dcterms:created>
  <dcterms:modified xsi:type="dcterms:W3CDTF">2019-10-04T09:30:47Z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0x010100CDD45AEB09696B4EA516F306332D0663</vt:lpwstr>
  </property>
</Properties>
</file>