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20"/>
  </p:notesMasterIdLst>
  <p:sldIdLst>
    <p:sldId id="454" r:id="rId8"/>
    <p:sldId id="510" r:id="rId9"/>
    <p:sldId id="521" r:id="rId10"/>
    <p:sldId id="522" r:id="rId11"/>
    <p:sldId id="519" r:id="rId12"/>
    <p:sldId id="513" r:id="rId13"/>
    <p:sldId id="514" r:id="rId14"/>
    <p:sldId id="523" r:id="rId15"/>
    <p:sldId id="524" r:id="rId16"/>
    <p:sldId id="525" r:id="rId17"/>
    <p:sldId id="526" r:id="rId18"/>
    <p:sldId id="515" r:id="rId19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78648" autoAdjust="0"/>
  </p:normalViewPr>
  <p:slideViewPr>
    <p:cSldViewPr>
      <p:cViewPr varScale="1">
        <p:scale>
          <a:sx n="82" d="100"/>
          <a:sy n="82" d="100"/>
        </p:scale>
        <p:origin x="2096" y="184"/>
      </p:cViewPr>
      <p:guideLst>
        <p:guide orient="horz" pos="89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05/11/2019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6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09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5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3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version tested the 3 new images as well as the original image.</a:t>
            </a:r>
          </a:p>
          <a:p>
            <a:r>
              <a:rPr lang="en-GB" dirty="0"/>
              <a:t>No adjustments were made to the images. This means that they are a bit too square and push the footer down below the fold.  </a:t>
            </a:r>
            <a:endParaRPr lang="en-GB" b="1" dirty="0"/>
          </a:p>
          <a:p>
            <a:r>
              <a:rPr lang="en-GB" b="1" dirty="0"/>
              <a:t>The question is which image is preferred. </a:t>
            </a:r>
          </a:p>
          <a:p>
            <a:endParaRPr lang="en-GB" dirty="0"/>
          </a:p>
          <a:p>
            <a:r>
              <a:rPr lang="en-GB" dirty="0"/>
              <a:t>Option 3 is the</a:t>
            </a:r>
            <a:r>
              <a:rPr lang="en-GB" b="1" dirty="0"/>
              <a:t> best of the rest</a:t>
            </a:r>
            <a:r>
              <a:rPr lang="en-GB" dirty="0"/>
              <a:t>.</a:t>
            </a:r>
          </a:p>
          <a:p>
            <a:r>
              <a:rPr lang="en-GB" dirty="0"/>
              <a:t>BUT</a:t>
            </a:r>
          </a:p>
          <a:p>
            <a:r>
              <a:rPr lang="en-GB" dirty="0"/>
              <a:t>The original image is still favourite at this point.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version tested the 3 new images as well as the original image.</a:t>
            </a:r>
          </a:p>
          <a:p>
            <a:r>
              <a:rPr lang="en-GB" dirty="0"/>
              <a:t>Images now have two alteration</a:t>
            </a:r>
            <a:r>
              <a:rPr lang="en-GB" b="1" dirty="0"/>
              <a:t>s:</a:t>
            </a:r>
          </a:p>
          <a:p>
            <a:r>
              <a:rPr lang="en-GB" b="0" dirty="0"/>
              <a:t>- The image has a height limit.</a:t>
            </a:r>
          </a:p>
          <a:p>
            <a:pPr marL="171450" indent="-171450">
              <a:buFontTx/>
              <a:buChar char="-"/>
            </a:pPr>
            <a:r>
              <a:rPr lang="en-GB" b="0" dirty="0"/>
              <a:t>A Transparent box is put behind the text to make it more readable</a:t>
            </a:r>
          </a:p>
          <a:p>
            <a:pPr marL="171450" indent="-171450">
              <a:buFontTx/>
              <a:buChar char="-"/>
            </a:pPr>
            <a:endParaRPr lang="en-GB" b="1" dirty="0"/>
          </a:p>
          <a:p>
            <a:pPr marL="171450" indent="-171450">
              <a:buFontTx/>
              <a:buChar char="-"/>
            </a:pPr>
            <a:endParaRPr lang="en-GB" b="1" dirty="0"/>
          </a:p>
          <a:p>
            <a:r>
              <a:rPr lang="en-GB" b="1" dirty="0"/>
              <a:t>The question is which image is preferred. </a:t>
            </a:r>
          </a:p>
          <a:p>
            <a:endParaRPr lang="en-GB" dirty="0"/>
          </a:p>
          <a:p>
            <a:r>
              <a:rPr lang="en-GB" dirty="0"/>
              <a:t>Option 3 is now the favourite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0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version tested the 3 new images. </a:t>
            </a:r>
            <a:endParaRPr lang="en-GB" b="1" dirty="0"/>
          </a:p>
          <a:p>
            <a:r>
              <a:rPr lang="en-GB" b="1" dirty="0"/>
              <a:t>The question is which image is preferred. </a:t>
            </a:r>
          </a:p>
          <a:p>
            <a:endParaRPr lang="en-GB" dirty="0"/>
          </a:p>
          <a:p>
            <a:r>
              <a:rPr lang="en-GB" dirty="0"/>
              <a:t>A colour graduated colour wash was applied to the image to make the text easier to read on top of the image. </a:t>
            </a:r>
          </a:p>
          <a:p>
            <a:r>
              <a:rPr lang="en-GB" dirty="0"/>
              <a:t>Option 3 Still has a narrow lead.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15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12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3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60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screenshots/Interface%20-%20Standard%20Innovation%20Voucher%20-%20Original%20Tex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screenshots/Interface%20-%20Workforce%20Innovation%20Voucher%20-%20Original%20Text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screenshots/Interface%20%20-%20About%20Interface%20-%20Original%20Tex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entsd.github.io/screenshots/Interface%20-%20Advanced%20Innovation%20Voucher%20-%20Original%20Tex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547260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 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Research</a:t>
            </a:r>
            <a:br>
              <a:rPr lang="en-GB" sz="4000" b="1" dirty="0"/>
            </a:br>
            <a:endParaRPr lang="en-GB" sz="4000" b="1" dirty="0"/>
          </a:p>
          <a:p>
            <a:pPr marL="0" indent="0" algn="ctr">
              <a:buNone/>
            </a:pPr>
            <a:r>
              <a:rPr lang="en-GB" sz="2800" b="1" dirty="0"/>
              <a:t>18th October 2019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sz="2000" b="1" dirty="0"/>
              <a:t>Martin Kerr </a:t>
            </a:r>
          </a:p>
          <a:p>
            <a:pPr marL="0" indent="0" algn="ctr">
              <a:buNone/>
            </a:pPr>
            <a:r>
              <a:rPr lang="en-GB" sz="2000" b="1" dirty="0"/>
              <a:t>Anubhav Mittal</a:t>
            </a:r>
          </a:p>
          <a:p>
            <a:pPr marL="0" indent="0" algn="ctr">
              <a:buNone/>
            </a:pPr>
            <a:r>
              <a:rPr lang="en-GB" sz="2000" b="1" dirty="0"/>
              <a:t>Lorna Hayton</a:t>
            </a:r>
          </a:p>
          <a:p>
            <a:pPr algn="ctr"/>
            <a:endParaRPr lang="en-GB" sz="4000" dirty="0"/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2000" dirty="0"/>
              <a:t>Funding to develop a new product, process or service (Standard Innovation Voucher</a:t>
            </a:r>
          </a:p>
          <a:p>
            <a:pPr>
              <a:spcAft>
                <a:spcPts val="300"/>
              </a:spcAft>
            </a:pPr>
            <a:r>
              <a:rPr lang="en-GB" sz="1200" dirty="0">
                <a:hlinkClick r:id="rId3"/>
              </a:rPr>
              <a:t>https://scotentsd.github.io/screenshots/Interface%20-%20Standard%20Innovation%20Voucher%20-%20Original%20Text.pdf</a:t>
            </a:r>
            <a:endParaRPr lang="en-GB" sz="1200" dirty="0"/>
          </a:p>
          <a:p>
            <a:endParaRPr lang="en-GB" sz="1800" dirty="0"/>
          </a:p>
          <a:p>
            <a:r>
              <a:rPr lang="en-GB" sz="1800" b="1" dirty="0"/>
              <a:t>Thoughts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Confusing about the actual offering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Needs contact details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There were a lot of Terms that needed to be explained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I liked that it was more condensed than the others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Easier to read as it was shorter</a:t>
            </a:r>
          </a:p>
          <a:p>
            <a:endParaRPr lang="en-GB" sz="1800" dirty="0"/>
          </a:p>
          <a:p>
            <a:r>
              <a:rPr lang="en-GB" sz="1800" b="1" dirty="0"/>
              <a:t>Suggestions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Add links to funding for larger projects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Make summary better and higher on the page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Add pictures or </a:t>
            </a:r>
            <a:r>
              <a:rPr lang="en-GB" sz="1800" dirty="0" err="1"/>
              <a:t>graphice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84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1412876"/>
            <a:ext cx="8915400" cy="5170486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2000" dirty="0"/>
              <a:t>Funding to develop your workforce practices</a:t>
            </a:r>
          </a:p>
          <a:p>
            <a:pPr>
              <a:spcAft>
                <a:spcPts val="300"/>
              </a:spcAft>
            </a:pPr>
            <a:r>
              <a:rPr lang="en-GB" sz="1100" b="1" dirty="0">
                <a:hlinkClick r:id="rId3"/>
              </a:rPr>
              <a:t>https://scotentsd.github.io/screenshots/Interface%20-%20Workforce%20Innovation%20Voucher%20-%20Original%20Text.pdf</a:t>
            </a:r>
            <a:endParaRPr lang="en-GB" sz="1100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Thoughts</a:t>
            </a:r>
          </a:p>
          <a:p>
            <a:pPr marL="285750" indent="-285750">
              <a:buFontTx/>
              <a:buChar char="-"/>
            </a:pPr>
            <a:r>
              <a:rPr lang="en-GB" dirty="0"/>
              <a:t>Easy to read</a:t>
            </a:r>
          </a:p>
          <a:p>
            <a:pPr marL="285750" indent="-285750">
              <a:buFontTx/>
              <a:buChar char="-"/>
            </a:pPr>
            <a:r>
              <a:rPr lang="en-GB" dirty="0"/>
              <a:t>Simple language</a:t>
            </a:r>
          </a:p>
          <a:p>
            <a:pPr marL="285750" indent="-285750">
              <a:buFontTx/>
              <a:buChar char="-"/>
            </a:pPr>
            <a:r>
              <a:rPr lang="en-GB" dirty="0"/>
              <a:t>Nice layout</a:t>
            </a:r>
          </a:p>
          <a:p>
            <a:pPr marL="285750" indent="-285750">
              <a:buFontTx/>
              <a:buChar char="-"/>
            </a:pPr>
            <a:r>
              <a:rPr lang="en-GB" dirty="0"/>
              <a:t>Short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r>
              <a:rPr lang="en-GB" b="1" dirty="0"/>
              <a:t>Suggestions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Who to contact</a:t>
            </a:r>
          </a:p>
          <a:p>
            <a:pPr marL="285750" indent="-285750">
              <a:buFontTx/>
              <a:buChar char="-"/>
            </a:pPr>
            <a:r>
              <a:rPr lang="en-GB" dirty="0"/>
              <a:t>Super simple summary</a:t>
            </a:r>
          </a:p>
          <a:p>
            <a:pPr marL="285750" indent="-285750">
              <a:buFontTx/>
              <a:buChar char="-"/>
            </a:pPr>
            <a:r>
              <a:rPr lang="en-GB" dirty="0"/>
              <a:t>Case studies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35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1800" dirty="0"/>
              <a:t>We also asked this question: </a:t>
            </a:r>
          </a:p>
          <a:p>
            <a:pPr>
              <a:spcAft>
                <a:spcPts val="300"/>
              </a:spcAft>
            </a:pPr>
            <a:r>
              <a:rPr lang="en-GB" sz="1800" b="1" dirty="0"/>
              <a:t>We are currently categorising our support as one of these:</a:t>
            </a:r>
            <a:br>
              <a:rPr lang="en-GB" sz="1800" b="1" dirty="0"/>
            </a:br>
            <a:r>
              <a:rPr lang="en-GB" sz="1800" dirty="0"/>
              <a:t>- Self-Help Guides</a:t>
            </a:r>
            <a:br>
              <a:rPr lang="en-GB" sz="1800" dirty="0"/>
            </a:br>
            <a:r>
              <a:rPr lang="en-GB" sz="1800" dirty="0"/>
              <a:t>- Programmes</a:t>
            </a:r>
            <a:br>
              <a:rPr lang="en-GB" sz="1800" dirty="0"/>
            </a:br>
            <a:r>
              <a:rPr lang="en-GB" sz="1800" dirty="0"/>
              <a:t>- Research and Information</a:t>
            </a:r>
            <a:br>
              <a:rPr lang="en-GB" sz="1800" dirty="0"/>
            </a:br>
            <a:r>
              <a:rPr lang="en-GB" sz="1800" dirty="0"/>
              <a:t>- Consultancy and Advice</a:t>
            </a:r>
            <a:br>
              <a:rPr lang="en-GB" sz="1800" dirty="0"/>
            </a:br>
            <a:r>
              <a:rPr lang="en-GB" sz="1800" dirty="0"/>
              <a:t>- Funding</a:t>
            </a:r>
            <a:br>
              <a:rPr lang="en-GB" sz="1800" dirty="0"/>
            </a:br>
            <a:r>
              <a:rPr lang="en-GB" sz="1800" dirty="0"/>
              <a:t>- Training</a:t>
            </a:r>
          </a:p>
          <a:p>
            <a:pPr>
              <a:spcAft>
                <a:spcPts val="300"/>
              </a:spcAft>
            </a:pPr>
            <a:endParaRPr lang="en-GB" sz="1800" dirty="0"/>
          </a:p>
          <a:p>
            <a:pPr>
              <a:spcAft>
                <a:spcPts val="300"/>
              </a:spcAft>
            </a:pPr>
            <a:r>
              <a:rPr lang="en-GB" sz="1800" dirty="0"/>
              <a:t>The response was: </a:t>
            </a:r>
          </a:p>
          <a:p>
            <a:pPr marL="342900" indent="-342900">
              <a:spcAft>
                <a:spcPts val="300"/>
              </a:spcAft>
              <a:buFontTx/>
              <a:buChar char="-"/>
            </a:pPr>
            <a:r>
              <a:rPr lang="en-GB" sz="1800" dirty="0"/>
              <a:t>These pretty much cover everything</a:t>
            </a:r>
          </a:p>
          <a:p>
            <a:pPr marL="342900" indent="-342900">
              <a:spcAft>
                <a:spcPts val="300"/>
              </a:spcAft>
              <a:buFontTx/>
              <a:buChar char="-"/>
            </a:pPr>
            <a:r>
              <a:rPr lang="en-GB" sz="1800" dirty="0"/>
              <a:t>I thought it was all mainly Funding</a:t>
            </a:r>
          </a:p>
          <a:p>
            <a:pPr marL="342900" indent="-342900">
              <a:spcAft>
                <a:spcPts val="300"/>
              </a:spcAft>
              <a:buFontTx/>
              <a:buChar char="-"/>
            </a:pPr>
            <a:r>
              <a:rPr lang="en-GB" sz="1800" dirty="0"/>
              <a:t>Add Contact information</a:t>
            </a:r>
          </a:p>
          <a:p>
            <a:pPr marL="342900" indent="-342900">
              <a:spcAft>
                <a:spcPts val="300"/>
              </a:spcAft>
              <a:buFontTx/>
              <a:buChar char="-"/>
            </a:pPr>
            <a:r>
              <a:rPr lang="en-GB" sz="1800" dirty="0"/>
              <a:t>Add Case studies</a:t>
            </a:r>
          </a:p>
          <a:p>
            <a:pPr marL="342900" indent="-342900">
              <a:spcAft>
                <a:spcPts val="300"/>
              </a:spcAft>
              <a:buFontTx/>
              <a:buChar char="-"/>
            </a:pPr>
            <a:r>
              <a:rPr lang="en-GB" sz="1800" dirty="0"/>
              <a:t>Some of the categories overlap and this could be confusing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  <a:p>
            <a:pPr marL="285750" indent="-285750">
              <a:buFontTx/>
              <a:buChar char="-"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624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&amp;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n-GB" sz="2800" b="1" dirty="0"/>
              <a:t>We tested with</a:t>
            </a:r>
            <a:r>
              <a:rPr lang="en-GB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87 UserZoom online unmoderated test sessions with people from their panel narrowed down by screener questions where appropriate. </a:t>
            </a:r>
          </a:p>
          <a:p>
            <a:endParaRPr lang="en-GB" sz="2800" dirty="0"/>
          </a:p>
          <a:p>
            <a:r>
              <a:rPr lang="en-GB" sz="2800" b="1" dirty="0"/>
              <a:t>We tested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i="1" dirty="0"/>
              <a:t>Home page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i="1" dirty="0"/>
              <a:t>Interface content</a:t>
            </a:r>
            <a:endParaRPr lang="en-GB" sz="36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Home page Image Testing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4E082-F03F-E549-BF8E-54D6DF86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02987"/>
              </p:ext>
            </p:extLst>
          </p:nvPr>
        </p:nvGraphicFramePr>
        <p:xfrm>
          <a:off x="200472" y="1227667"/>
          <a:ext cx="9577062" cy="563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46263844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41053013"/>
                    </a:ext>
                  </a:extLst>
                </a:gridCol>
                <a:gridCol w="3744414">
                  <a:extLst>
                    <a:ext uri="{9D8B030D-6E8A-4147-A177-3AD203B41FA5}">
                      <a16:colId xmlns:a16="http://schemas.microsoft.com/office/drawing/2014/main" val="3911427290"/>
                    </a:ext>
                  </a:extLst>
                </a:gridCol>
              </a:tblGrid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Image Version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out of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32255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changes to the new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86572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changes to the new images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6138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changes to the new images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24545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46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DFB0E3-C34F-B943-B195-FE9EFE674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4" y="4481255"/>
            <a:ext cx="1919407" cy="97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E1B05-C525-1F48-AC25-0161685F5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3141932"/>
            <a:ext cx="1915171" cy="97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9F9AA0-AB5F-7C4A-AAD9-2ABA56BB2A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4" y="1778636"/>
            <a:ext cx="1924417" cy="1106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B2DFB2-5A1D-AE4E-BC57-1604BBBEB1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2" y="5643669"/>
            <a:ext cx="1911479" cy="12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Home page Image Testing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4E082-F03F-E549-BF8E-54D6DF86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44778"/>
              </p:ext>
            </p:extLst>
          </p:nvPr>
        </p:nvGraphicFramePr>
        <p:xfrm>
          <a:off x="200472" y="1227667"/>
          <a:ext cx="9577062" cy="563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46263844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41053013"/>
                    </a:ext>
                  </a:extLst>
                </a:gridCol>
                <a:gridCol w="3744414">
                  <a:extLst>
                    <a:ext uri="{9D8B030D-6E8A-4147-A177-3AD203B41FA5}">
                      <a16:colId xmlns:a16="http://schemas.microsoft.com/office/drawing/2014/main" val="3911427290"/>
                    </a:ext>
                  </a:extLst>
                </a:gridCol>
              </a:tblGrid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Image Version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out of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32255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Height limited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Transparent box behind the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86572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Height limited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Transparent box behind the text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6138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Height limited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Transparent box behind the text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24545"/>
                  </a:ext>
                </a:extLst>
              </a:tr>
              <a:tr h="1306243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46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04EB065-FDEC-0E4F-9838-50B212730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5630333"/>
            <a:ext cx="2208351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B7FF4-33CC-5345-B5AE-21F81D78E8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4346089"/>
            <a:ext cx="2208351" cy="1143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BC24B4-53DB-5548-907E-5315E2DAC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4" y="3062705"/>
            <a:ext cx="2208141" cy="1143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3A9B32-0100-7843-8978-AA5AE29DF8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798085"/>
            <a:ext cx="2214503" cy="11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Home page Image Testing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4E082-F03F-E549-BF8E-54D6DF86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4217"/>
              </p:ext>
            </p:extLst>
          </p:nvPr>
        </p:nvGraphicFramePr>
        <p:xfrm>
          <a:off x="200472" y="1227666"/>
          <a:ext cx="9577062" cy="56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46263844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941053013"/>
                    </a:ext>
                  </a:extLst>
                </a:gridCol>
                <a:gridCol w="3744414">
                  <a:extLst>
                    <a:ext uri="{9D8B030D-6E8A-4147-A177-3AD203B41FA5}">
                      <a16:colId xmlns:a16="http://schemas.microsoft.com/office/drawing/2014/main" val="3911427290"/>
                    </a:ext>
                  </a:extLst>
                </a:gridCol>
              </a:tblGrid>
              <a:tr h="527815">
                <a:tc>
                  <a:txBody>
                    <a:bodyPr/>
                    <a:lstStyle/>
                    <a:p>
                      <a:r>
                        <a:rPr lang="en-US" dirty="0"/>
                        <a:t>Image Version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out of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32255"/>
                  </a:ext>
                </a:extLst>
              </a:tr>
              <a:tr h="170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Colour</a:t>
                      </a:r>
                      <a:r>
                        <a:rPr lang="en-US" dirty="0"/>
                        <a:t> wash to make text easier to read on top of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786572"/>
                  </a:ext>
                </a:extLst>
              </a:tr>
              <a:tr h="170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436138"/>
                  </a:ext>
                </a:extLst>
              </a:tr>
              <a:tr h="170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646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C37786-C42D-5841-83E2-E27ED30C5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1" y="1875637"/>
            <a:ext cx="3538885" cy="1553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80DDE-0BF0-694B-972A-DC30460BFD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5215209"/>
            <a:ext cx="3564494" cy="1553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27295-F344-B44E-8316-AB3FA7867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2" y="3569241"/>
            <a:ext cx="3516934" cy="1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Home page Image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There is not a huge amount in it but Option 3 (C) is the preferred image.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2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We tested 4 section of content with 15 UserZoom panel members using a screener to get Business Owners or Decision Makers.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Content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1. Interface – Connecting businesses to academics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2. Funding for the advanced innovation Voucher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3. Funding to develop a new product, process or service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4. Funding to develop your workforce practices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6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2000" dirty="0"/>
              <a:t>Interface – Connecting businesses to academics</a:t>
            </a:r>
            <a:br>
              <a:rPr lang="en-GB" sz="2000" dirty="0"/>
            </a:br>
            <a:r>
              <a:rPr lang="en-GB" sz="1100" dirty="0">
                <a:hlinkClick r:id="rId3"/>
              </a:rPr>
              <a:t>https://scotentsd.github.io/screenshots/Interface%20%20-%20About%20Interface%20-%20Original%20Text.pdf</a:t>
            </a:r>
            <a:endParaRPr lang="en-GB" sz="11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b="1" dirty="0"/>
              <a:t>Thoughts</a:t>
            </a:r>
          </a:p>
          <a:p>
            <a:r>
              <a:rPr lang="en-GB" dirty="0"/>
              <a:t>- Looks like a WORD document</a:t>
            </a:r>
          </a:p>
          <a:p>
            <a:r>
              <a:rPr lang="en-GB" dirty="0"/>
              <a:t>- Too much small writing</a:t>
            </a:r>
          </a:p>
          <a:p>
            <a:r>
              <a:rPr lang="en-GB" dirty="0"/>
              <a:t>- Not sure what the List at the top with a Tick meant</a:t>
            </a:r>
          </a:p>
          <a:p>
            <a:r>
              <a:rPr lang="en-GB" dirty="0"/>
              <a:t>- Too much information and quite confusing</a:t>
            </a:r>
          </a:p>
          <a:p>
            <a:r>
              <a:rPr lang="en-GB" dirty="0"/>
              <a:t>- Language was nice and simple</a:t>
            </a:r>
          </a:p>
          <a:p>
            <a:r>
              <a:rPr lang="en-GB" dirty="0"/>
              <a:t>- Overly technical language</a:t>
            </a:r>
          </a:p>
          <a:p>
            <a:endParaRPr lang="en-GB" dirty="0"/>
          </a:p>
          <a:p>
            <a:r>
              <a:rPr lang="en-GB" b="1" dirty="0"/>
              <a:t>Suggestions</a:t>
            </a:r>
          </a:p>
          <a:p>
            <a:r>
              <a:rPr lang="en-GB" dirty="0"/>
              <a:t>- Case studies</a:t>
            </a:r>
          </a:p>
          <a:p>
            <a:r>
              <a:rPr lang="en-GB" dirty="0"/>
              <a:t>- Pictures</a:t>
            </a:r>
          </a:p>
          <a:p>
            <a:r>
              <a:rPr lang="en-GB" dirty="0"/>
              <a:t>- Contact phone number</a:t>
            </a:r>
          </a:p>
          <a:p>
            <a:r>
              <a:rPr lang="en-GB" dirty="0"/>
              <a:t>- Simpler</a:t>
            </a:r>
          </a:p>
          <a:p>
            <a:r>
              <a:rPr lang="en-GB" dirty="0"/>
              <a:t>- An indicative Time Frame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3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Interface Content Testing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2000" dirty="0"/>
              <a:t>Funding for the advanced innovation Voucher</a:t>
            </a:r>
            <a:br>
              <a:rPr lang="en-GB" sz="2000" dirty="0"/>
            </a:br>
            <a:r>
              <a:rPr lang="en-GB" sz="1200" dirty="0">
                <a:hlinkClick r:id="rId3"/>
              </a:rPr>
              <a:t>https://scotentsd.github.io/screenshots/Interface%20-%20Advanced%20Innovation%20Voucher%20-%20Original%20Text.pdf</a:t>
            </a:r>
            <a:endParaRPr lang="en-GB" sz="1200" dirty="0"/>
          </a:p>
          <a:p>
            <a:endParaRPr lang="en-GB" dirty="0"/>
          </a:p>
          <a:p>
            <a:r>
              <a:rPr lang="en-GB" b="1" dirty="0"/>
              <a:t>Thoughts</a:t>
            </a:r>
          </a:p>
          <a:p>
            <a:r>
              <a:rPr lang="en-GB" dirty="0"/>
              <a:t>- Looks like a word document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Mostly easy to read but some confusion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Simple layout</a:t>
            </a:r>
          </a:p>
          <a:p>
            <a:pPr marL="285750" indent="-285750">
              <a:buFontTx/>
              <a:buChar char="-"/>
            </a:pPr>
            <a:r>
              <a:rPr lang="en-GB" dirty="0"/>
              <a:t>Easy to understand</a:t>
            </a:r>
          </a:p>
          <a:p>
            <a:endParaRPr lang="en-GB" dirty="0"/>
          </a:p>
          <a:p>
            <a:r>
              <a:rPr lang="en-GB" b="1" dirty="0"/>
              <a:t>Suggestions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Case Studies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Visuals</a:t>
            </a:r>
          </a:p>
          <a:p>
            <a:pPr marL="285750" indent="-285750">
              <a:buFontTx/>
              <a:buChar char="-"/>
            </a:pPr>
            <a:r>
              <a:rPr lang="en-GB" dirty="0"/>
              <a:t>Larger Text</a:t>
            </a:r>
          </a:p>
          <a:p>
            <a:pPr marL="285750" indent="-285750">
              <a:buFontTx/>
              <a:buChar char="-"/>
            </a:pPr>
            <a:r>
              <a:rPr lang="en-GB" dirty="0"/>
              <a:t>A diagram of the process</a:t>
            </a:r>
          </a:p>
          <a:p>
            <a:endParaRPr lang="en-GB" b="1" dirty="0"/>
          </a:p>
          <a:p>
            <a:r>
              <a:rPr lang="en-GB" b="1" dirty="0"/>
              <a:t>Observation</a:t>
            </a:r>
          </a:p>
          <a:p>
            <a:r>
              <a:rPr lang="en-GB" dirty="0"/>
              <a:t>- The summary is shorter </a:t>
            </a:r>
          </a:p>
        </p:txBody>
      </p:sp>
    </p:spTree>
    <p:extLst>
      <p:ext uri="{BB962C8B-B14F-4D97-AF65-F5344CB8AC3E}">
        <p14:creationId xmlns:p14="http://schemas.microsoft.com/office/powerpoint/2010/main" val="1085061690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purl.org/dc/elements/1.1/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db2c8f2-fe83-4eb7-aef3-51a35d5deb60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38047</TotalTime>
  <Words>832</Words>
  <Application>Microsoft Macintosh PowerPoint</Application>
  <PresentationFormat>A4 Paper (210x297 mm)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&amp; What</vt:lpstr>
      <vt:lpstr>Home page Image Testing - 1</vt:lpstr>
      <vt:lpstr>Home page Image Testing - 2</vt:lpstr>
      <vt:lpstr>Home page Image Testing - 3</vt:lpstr>
      <vt:lpstr>Home page Image Testing</vt:lpstr>
      <vt:lpstr>Interface Content Testing - 1</vt:lpstr>
      <vt:lpstr>Interface Content Testing - 2</vt:lpstr>
      <vt:lpstr>Interface Content Testing - 3</vt:lpstr>
      <vt:lpstr>Interface Content Testing - 4</vt:lpstr>
      <vt:lpstr>Interface Content Testing - 5</vt:lpstr>
      <vt:lpstr>Interface Content Testing - Categories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Martin Kerr</dc:creator>
  <cp:keywords/>
  <dc:description/>
  <cp:lastModifiedBy>Martin Kerr</cp:lastModifiedBy>
  <cp:revision>2230</cp:revision>
  <dcterms:created xsi:type="dcterms:W3CDTF">2013-05-29T15:18:42Z</dcterms:created>
  <dcterms:modified xsi:type="dcterms:W3CDTF">2019-11-05T19:55:59Z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