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9" r:id="rId5"/>
    <p:sldId id="272" r:id="rId6"/>
    <p:sldId id="275" r:id="rId7"/>
    <p:sldId id="276" r:id="rId8"/>
    <p:sldId id="277" r:id="rId9"/>
    <p:sldId id="281" r:id="rId10"/>
    <p:sldId id="28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4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err" userId="92104717-4ba4-413e-aa45-f4cd7f9b13d8" providerId="ADAL" clId="{F8CEC7E1-0B4E-4819-AB0B-8AB54BEF6A8E}"/>
    <pc:docChg chg="custSel addSld modSld">
      <pc:chgData name="Martin Kerr" userId="92104717-4ba4-413e-aa45-f4cd7f9b13d8" providerId="ADAL" clId="{F8CEC7E1-0B4E-4819-AB0B-8AB54BEF6A8E}" dt="2019-10-04T13:43:52.465" v="129" actId="114"/>
      <pc:docMkLst>
        <pc:docMk/>
      </pc:docMkLst>
      <pc:sldChg chg="modSp">
        <pc:chgData name="Martin Kerr" userId="92104717-4ba4-413e-aa45-f4cd7f9b13d8" providerId="ADAL" clId="{F8CEC7E1-0B4E-4819-AB0B-8AB54BEF6A8E}" dt="2019-10-04T13:43:52.465" v="129" actId="114"/>
        <pc:sldMkLst>
          <pc:docMk/>
          <pc:sldMk cId="894010306" sldId="259"/>
        </pc:sldMkLst>
        <pc:spChg chg="mod">
          <ac:chgData name="Martin Kerr" userId="92104717-4ba4-413e-aa45-f4cd7f9b13d8" providerId="ADAL" clId="{F8CEC7E1-0B4E-4819-AB0B-8AB54BEF6A8E}" dt="2019-10-04T13:43:52.465" v="129" actId="114"/>
          <ac:spMkLst>
            <pc:docMk/>
            <pc:sldMk cId="894010306" sldId="259"/>
            <ac:spMk id="2" creationId="{00000000-0000-0000-0000-000000000000}"/>
          </ac:spMkLst>
        </pc:spChg>
      </pc:sldChg>
      <pc:sldChg chg="modSp">
        <pc:chgData name="Martin Kerr" userId="92104717-4ba4-413e-aa45-f4cd7f9b13d8" providerId="ADAL" clId="{F8CEC7E1-0B4E-4819-AB0B-8AB54BEF6A8E}" dt="2019-10-04T13:41:34.137" v="60" actId="122"/>
        <pc:sldMkLst>
          <pc:docMk/>
          <pc:sldMk cId="2043124454" sldId="272"/>
        </pc:sldMkLst>
        <pc:spChg chg="mod">
          <ac:chgData name="Martin Kerr" userId="92104717-4ba4-413e-aa45-f4cd7f9b13d8" providerId="ADAL" clId="{F8CEC7E1-0B4E-4819-AB0B-8AB54BEF6A8E}" dt="2019-10-04T13:41:34.137" v="60" actId="122"/>
          <ac:spMkLst>
            <pc:docMk/>
            <pc:sldMk cId="2043124454" sldId="272"/>
            <ac:spMk id="5" creationId="{00000000-0000-0000-0000-000000000000}"/>
          </ac:spMkLst>
        </pc:spChg>
        <pc:spChg chg="mod">
          <ac:chgData name="Martin Kerr" userId="92104717-4ba4-413e-aa45-f4cd7f9b13d8" providerId="ADAL" clId="{F8CEC7E1-0B4E-4819-AB0B-8AB54BEF6A8E}" dt="2019-10-04T13:36:05.575" v="57" actId="207"/>
          <ac:spMkLst>
            <pc:docMk/>
            <pc:sldMk cId="2043124454" sldId="272"/>
            <ac:spMk id="6" creationId="{00000000-0000-0000-0000-000000000000}"/>
          </ac:spMkLst>
        </pc:spChg>
        <pc:picChg chg="mod">
          <ac:chgData name="Martin Kerr" userId="92104717-4ba4-413e-aa45-f4cd7f9b13d8" providerId="ADAL" clId="{F8CEC7E1-0B4E-4819-AB0B-8AB54BEF6A8E}" dt="2019-10-04T13:02:10.603" v="9" actId="1076"/>
          <ac:picMkLst>
            <pc:docMk/>
            <pc:sldMk cId="2043124454" sldId="272"/>
            <ac:picMk id="2" creationId="{6305DABD-8E14-4401-8CE0-57F91B4B665B}"/>
          </ac:picMkLst>
        </pc:picChg>
      </pc:sldChg>
      <pc:sldChg chg="modSp">
        <pc:chgData name="Martin Kerr" userId="92104717-4ba4-413e-aa45-f4cd7f9b13d8" providerId="ADAL" clId="{F8CEC7E1-0B4E-4819-AB0B-8AB54BEF6A8E}" dt="2019-10-04T13:41:25.984" v="59" actId="122"/>
        <pc:sldMkLst>
          <pc:docMk/>
          <pc:sldMk cId="2043124454" sldId="277"/>
        </pc:sldMkLst>
        <pc:spChg chg="mod">
          <ac:chgData name="Martin Kerr" userId="92104717-4ba4-413e-aa45-f4cd7f9b13d8" providerId="ADAL" clId="{F8CEC7E1-0B4E-4819-AB0B-8AB54BEF6A8E}" dt="2019-10-04T13:41:25.984" v="59" actId="122"/>
          <ac:spMkLst>
            <pc:docMk/>
            <pc:sldMk cId="2043124454" sldId="277"/>
            <ac:spMk id="5" creationId="{00000000-0000-0000-0000-000000000000}"/>
          </ac:spMkLst>
        </pc:spChg>
        <pc:spChg chg="mod">
          <ac:chgData name="Martin Kerr" userId="92104717-4ba4-413e-aa45-f4cd7f9b13d8" providerId="ADAL" clId="{F8CEC7E1-0B4E-4819-AB0B-8AB54BEF6A8E}" dt="2019-10-04T13:36:10.679" v="58" actId="207"/>
          <ac:spMkLst>
            <pc:docMk/>
            <pc:sldMk cId="2043124454" sldId="277"/>
            <ac:spMk id="6" creationId="{00000000-0000-0000-0000-000000000000}"/>
          </ac:spMkLst>
        </pc:spChg>
        <pc:picChg chg="mod">
          <ac:chgData name="Martin Kerr" userId="92104717-4ba4-413e-aa45-f4cd7f9b13d8" providerId="ADAL" clId="{F8CEC7E1-0B4E-4819-AB0B-8AB54BEF6A8E}" dt="2019-10-04T13:02:56.668" v="23" actId="1076"/>
          <ac:picMkLst>
            <pc:docMk/>
            <pc:sldMk cId="2043124454" sldId="277"/>
            <ac:picMk id="2" creationId="{27FF2255-3BE7-4676-A136-ECC9C631774E}"/>
          </ac:picMkLst>
        </pc:picChg>
      </pc:sldChg>
      <pc:sldChg chg="addSp delSp modSp add">
        <pc:chgData name="Martin Kerr" userId="92104717-4ba4-413e-aa45-f4cd7f9b13d8" providerId="ADAL" clId="{F8CEC7E1-0B4E-4819-AB0B-8AB54BEF6A8E}" dt="2019-10-04T13:43:04.476" v="84" actId="2711"/>
        <pc:sldMkLst>
          <pc:docMk/>
          <pc:sldMk cId="4096761203" sldId="284"/>
        </pc:sldMkLst>
        <pc:spChg chg="add del mod">
          <ac:chgData name="Martin Kerr" userId="92104717-4ba4-413e-aa45-f4cd7f9b13d8" providerId="ADAL" clId="{F8CEC7E1-0B4E-4819-AB0B-8AB54BEF6A8E}" dt="2019-10-04T13:42:20.102" v="63" actId="478"/>
          <ac:spMkLst>
            <pc:docMk/>
            <pc:sldMk cId="4096761203" sldId="284"/>
            <ac:spMk id="5" creationId="{81D56C0F-F3DA-45A9-9B22-83A4BBB8C9AC}"/>
          </ac:spMkLst>
        </pc:spChg>
        <pc:spChg chg="mod">
          <ac:chgData name="Martin Kerr" userId="92104717-4ba4-413e-aa45-f4cd7f9b13d8" providerId="ADAL" clId="{F8CEC7E1-0B4E-4819-AB0B-8AB54BEF6A8E}" dt="2019-10-04T13:43:04.476" v="84" actId="2711"/>
          <ac:spMkLst>
            <pc:docMk/>
            <pc:sldMk cId="4096761203" sldId="284"/>
            <ac:spMk id="6" creationId="{00000000-0000-0000-0000-000000000000}"/>
          </ac:spMkLst>
        </pc:spChg>
        <pc:picChg chg="del">
          <ac:chgData name="Martin Kerr" userId="92104717-4ba4-413e-aa45-f4cd7f9b13d8" providerId="ADAL" clId="{F8CEC7E1-0B4E-4819-AB0B-8AB54BEF6A8E}" dt="2019-10-04T13:42:17.813" v="62" actId="478"/>
          <ac:picMkLst>
            <pc:docMk/>
            <pc:sldMk cId="4096761203" sldId="284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EF1E-F83C-466E-AFE4-1EADCF69E779}" type="datetimeFigureOut">
              <a:rPr lang="es-ES" smtClean="0"/>
              <a:t>5/11/19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CAFFD-3AE6-4360-A417-112C37817F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51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104-16BB-41F8-805D-24A1B609408F}" type="datetime1">
              <a:rPr lang="es-ES" smtClean="0"/>
              <a:t>5/11/19</a:t>
            </a:fld>
            <a:endParaRPr lang="es-ES"/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5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191-0321-4E2C-8BEC-6DFA73ABF93A}" type="datetime1">
              <a:rPr lang="es-ES" smtClean="0"/>
              <a:t>5/11/19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5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6481-8498-4A06-ADAB-A110D93F63ED}" type="datetime1">
              <a:rPr lang="es-ES" smtClean="0"/>
              <a:t>5/11/19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6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00C6-B59E-4E90-ABCA-1B2AE82294A9}" type="datetime1">
              <a:rPr lang="es-ES" smtClean="0"/>
              <a:t>5/11/19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7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328498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6031-05AF-4D6F-80AA-947E881611C8}" type="datetime1">
              <a:rPr lang="es-ES" smtClean="0"/>
              <a:t>5/11/19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D6DD-3030-45BF-84EF-26460C8AB812}" type="datetime1">
              <a:rPr lang="es-ES" smtClean="0"/>
              <a:t>5/11/19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272D-8E22-4162-8A89-F59C6D0F11CA}" type="datetime1">
              <a:rPr lang="es-ES" smtClean="0"/>
              <a:t>5/11/19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62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1D56-5257-4E0D-BEAE-D36BBF8E5D31}" type="datetime1">
              <a:rPr lang="es-ES" smtClean="0"/>
              <a:t>5/11/19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9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B94F-9935-483E-994B-CE0D1D8CC218}" type="datetime1">
              <a:rPr lang="es-ES" smtClean="0"/>
              <a:t>5/11/19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80920" cy="288032"/>
          </a:xfrm>
        </p:spPr>
        <p:txBody>
          <a:bodyPr anchor="t">
            <a:normAutofit/>
          </a:bodyPr>
          <a:lstStyle>
            <a:lvl1pPr algn="l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80920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404664"/>
            <a:ext cx="8280920" cy="1008112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0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fld id="{1C740E3C-9409-44B0-B82E-58D85FF6D5B2}" type="datetime1">
              <a:rPr lang="es-ES" smtClean="0"/>
              <a:t>5/11/19</a:t>
            </a:fld>
            <a:endParaRPr lang="es-ES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2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3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8D0A9BE-6014-4AEC-96F8-5C22A19CA611}" type="datetime1">
              <a:rPr lang="es-ES" smtClean="0"/>
              <a:t>5/11/19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9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5C88-4FD0-49C3-B94A-C3EB1F89D3D6}" type="datetime1">
              <a:rPr lang="es-ES" smtClean="0"/>
              <a:t>5/11/19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F40C-C5A9-4CF5-8425-DAA15CDBD2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05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otentsd.github.io/sep/files/Capture.p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otentsd.github.io/sep/files/Capture1.p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Oct 2019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SEP </a:t>
            </a:r>
            <a:r>
              <a:rPr lang="en-GB" dirty="0"/>
              <a:t>W</a:t>
            </a:r>
            <a:r>
              <a:rPr dirty="0" err="1"/>
              <a:t>ebsite</a:t>
            </a:r>
            <a:r>
              <a:rPr dirty="0"/>
              <a:t> Contact Us</a:t>
            </a:r>
            <a:r>
              <a:rPr lang="en-GB" dirty="0"/>
              <a:t> Testing</a:t>
            </a:r>
            <a:br>
              <a:rPr lang="en-GB" sz="2800" dirty="0"/>
            </a:br>
            <a:r>
              <a:rPr lang="en-GB" sz="2800" dirty="0"/>
              <a:t>What to do when you want to contact us?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9401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Segment</a:t>
            </a:r>
          </a:p>
        </p:txBody>
      </p:sp>
      <p:pic>
        <p:nvPicPr>
          <p:cNvPr id="3" name="chart3" descr="chart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745419"/>
            <a:ext cx="8280920" cy="2375274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Gender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Segment</a:t>
            </a:r>
          </a:p>
        </p:txBody>
      </p:sp>
      <p:pic>
        <p:nvPicPr>
          <p:cNvPr id="3" name="chart4" descr="chart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26221"/>
            <a:ext cx="8280920" cy="4213670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Household income UK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system information</a:t>
            </a:r>
          </a:p>
        </p:txBody>
      </p:sp>
      <p:pic>
        <p:nvPicPr>
          <p:cNvPr id="3" name="chart5" descr="chart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745419"/>
            <a:ext cx="8280920" cy="2375274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Operating System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system information</a:t>
            </a:r>
          </a:p>
        </p:txBody>
      </p:sp>
      <p:pic>
        <p:nvPicPr>
          <p:cNvPr id="3" name="chart6" descr="chart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3355506"/>
            <a:ext cx="8280920" cy="1155099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Browsers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system information</a:t>
            </a:r>
          </a:p>
        </p:txBody>
      </p:sp>
      <p:pic>
        <p:nvPicPr>
          <p:cNvPr id="3" name="chart7" descr="chart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436308"/>
            <a:ext cx="8280920" cy="2993496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Screen Resolution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system information</a:t>
            </a:r>
          </a:p>
        </p:txBody>
      </p:sp>
      <p:pic>
        <p:nvPicPr>
          <p:cNvPr id="3" name="chart8" descr="chart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135331"/>
            <a:ext cx="8280920" cy="3595449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Browser Resolution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Screener</a:t>
            </a:r>
          </a:p>
        </p:txBody>
      </p:sp>
      <p:pic>
        <p:nvPicPr>
          <p:cNvPr id="3" name="chart9" descr="chart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3046395"/>
            <a:ext cx="8280920" cy="1773321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Are you a business owner or senior decision maker?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Screener</a:t>
            </a:r>
          </a:p>
        </p:txBody>
      </p:sp>
      <p:pic>
        <p:nvPicPr>
          <p:cNvPr id="3" name="chart10" descr="chart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135331"/>
            <a:ext cx="8280920" cy="3595449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Which country are you based in?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Screener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404664"/>
            <a:ext cx="8280920" cy="4104456"/>
          </a:xfrm>
        </p:spPr>
        <p:txBody>
          <a:bodyPr>
            <a:normAutofit/>
          </a:bodyPr>
          <a:lstStyle/>
          <a:p>
            <a:pPr algn="ctr"/>
            <a:endParaRPr lang="en-GB" sz="6600" dirty="0">
              <a:latin typeface="Bradley Hand ITC" panose="03070402050302030203" pitchFamily="66" charset="0"/>
            </a:endParaRPr>
          </a:p>
          <a:p>
            <a:pPr algn="ctr"/>
            <a:r>
              <a:rPr lang="en-GB" sz="6600" dirty="0">
                <a:latin typeface="Dosis" panose="02010703020202060003" pitchFamily="2" charset="0"/>
              </a:rPr>
              <a:t>fin</a:t>
            </a:r>
            <a:endParaRPr sz="3600" dirty="0">
              <a:latin typeface="Dosis" panose="02010703020202060003" pitchFamily="2" charset="0"/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October 2019</a:t>
            </a:r>
            <a:endParaRPr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76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362075"/>
          </a:xfrm>
        </p:spPr>
        <p:txBody>
          <a:bodyPr/>
          <a:lstStyle/>
          <a:p>
            <a:pPr algn="ctr"/>
            <a:r>
              <a:rPr dirty="0"/>
              <a:t>Task 1 - Contact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683568" y="1333418"/>
            <a:ext cx="7772400" cy="1951566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1. </a:t>
            </a:r>
            <a:r>
              <a:rPr dirty="0">
                <a:solidFill>
                  <a:schemeClr val="tx1"/>
                </a:solidFill>
              </a:rPr>
              <a:t>What is your initial impressions of this homepage?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2. </a:t>
            </a:r>
            <a:r>
              <a:rPr dirty="0">
                <a:solidFill>
                  <a:schemeClr val="tx1"/>
                </a:solidFill>
              </a:rPr>
              <a:t>If you were looking for help how would you do so?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3. </a:t>
            </a:r>
            <a:r>
              <a:rPr dirty="0">
                <a:solidFill>
                  <a:schemeClr val="tx1"/>
                </a:solidFill>
              </a:rPr>
              <a:t>How important is to have a contact telephone number on each page of this website?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4. </a:t>
            </a:r>
            <a:r>
              <a:rPr dirty="0">
                <a:solidFill>
                  <a:schemeClr val="tx1"/>
                </a:solidFill>
              </a:rPr>
              <a:t>If it’s important then where would you like the telephone number to be placed?</a:t>
            </a:r>
          </a:p>
          <a:p>
            <a:pPr algn="ctr"/>
            <a:r>
              <a:rPr dirty="0">
                <a:hlinkClick r:id="rId2"/>
              </a:rPr>
              <a:t>https://scotentsd.github.io/sep/files/Capture.png</a:t>
            </a:r>
            <a:endParaRPr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2</a:t>
            </a:fld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05DABD-8E14-4401-8CE0-57F91B4B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68" y="3429000"/>
            <a:ext cx="4115800" cy="25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1 - General Questionnaire</a:t>
            </a:r>
          </a:p>
        </p:txBody>
      </p:sp>
      <p:pic>
        <p:nvPicPr>
          <p:cNvPr id="3" name="chart14" descr="chart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3046395"/>
            <a:ext cx="8280920" cy="1773321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1. I would expect a telephone number to be on this page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1 - General Questionnaire</a:t>
            </a:r>
          </a:p>
        </p:txBody>
      </p:sp>
      <p:pic>
        <p:nvPicPr>
          <p:cNvPr id="3" name="chart15" descr="chart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135331"/>
            <a:ext cx="8280920" cy="3595449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2. I would expect the number to be: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54955" y="-3700"/>
            <a:ext cx="7772400" cy="1362075"/>
          </a:xfrm>
        </p:spPr>
        <p:txBody>
          <a:bodyPr/>
          <a:lstStyle/>
          <a:p>
            <a:pPr algn="ctr"/>
            <a:r>
              <a:rPr dirty="0"/>
              <a:t>Task 2 - No results</a:t>
            </a:r>
            <a:r>
              <a:rPr lang="en-GB" dirty="0"/>
              <a:t> (What to do next?)</a:t>
            </a:r>
            <a:endParaRPr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654955" y="1358375"/>
            <a:ext cx="7772400" cy="185460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1. </a:t>
            </a:r>
            <a:r>
              <a:rPr dirty="0">
                <a:solidFill>
                  <a:schemeClr val="tx1"/>
                </a:solidFill>
              </a:rPr>
              <a:t>What is your initial impressions on this search page?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2. </a:t>
            </a:r>
            <a:r>
              <a:rPr dirty="0">
                <a:solidFill>
                  <a:schemeClr val="tx1"/>
                </a:solidFill>
              </a:rPr>
              <a:t>For failed results, what will your next steps be to get help?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3. </a:t>
            </a:r>
            <a:r>
              <a:rPr dirty="0">
                <a:solidFill>
                  <a:schemeClr val="tx1"/>
                </a:solidFill>
              </a:rPr>
              <a:t>What are your views on the two available options to get in touch with us? 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4. </a:t>
            </a:r>
            <a:r>
              <a:rPr dirty="0">
                <a:solidFill>
                  <a:schemeClr val="tx1"/>
                </a:solidFill>
              </a:rPr>
              <a:t>What other options could you suggest?</a:t>
            </a:r>
          </a:p>
          <a:p>
            <a:pPr algn="ctr"/>
            <a:r>
              <a:rPr dirty="0">
                <a:hlinkClick r:id="rId2"/>
              </a:rPr>
              <a:t>https://scotentsd.github.io/sep/files/Capture1.png</a:t>
            </a:r>
            <a:endParaRPr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5</a:t>
            </a:fld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F2255-3BE7-4676-A136-ECC9C631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7" y="3428266"/>
            <a:ext cx="4464496" cy="29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2 - General Questionnaire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2. What are your opinions of the two methods of contacting us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6</a:t>
            </a:fld>
            <a:endParaRPr lang="es-E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F625AC-1B1A-4B46-B77F-B9AE1BBD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4021"/>
              </p:ext>
            </p:extLst>
          </p:nvPr>
        </p:nvGraphicFramePr>
        <p:xfrm>
          <a:off x="539552" y="836713"/>
          <a:ext cx="8136904" cy="561153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400910966"/>
                    </a:ext>
                  </a:extLst>
                </a:gridCol>
              </a:tblGrid>
              <a:tr h="49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I like it, the inquiry complements the calling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2050139745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That was good and it is a good idea.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2758998837"/>
                  </a:ext>
                </a:extLst>
              </a:tr>
              <a:tr h="1390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I would tend to want to submit an email enquiry first, but that would depend on how many more steps are involved in submitting it. </a:t>
                      </a:r>
                      <a:br>
                        <a:rPr lang="en-US" sz="1900" u="none" strike="noStrike" dirty="0">
                          <a:effectLst/>
                        </a:rPr>
                      </a:br>
                      <a:r>
                        <a:rPr lang="en-US" sz="1900" u="none" strike="noStrike" dirty="0">
                          <a:effectLst/>
                        </a:rPr>
                        <a:t>If there are multiple screens or lots of additional info I’d need to fill in, I would probably give up and just call the number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4196241785"/>
                  </a:ext>
                </a:extLst>
              </a:tr>
              <a:tr h="793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Work well, the minimum required in my opinion. </a:t>
                      </a:r>
                      <a:br>
                        <a:rPr lang="en-US" sz="1900" u="none" strike="noStrike" dirty="0">
                          <a:effectLst/>
                        </a:rPr>
                      </a:br>
                      <a:r>
                        <a:rPr lang="en-US" sz="1900" u="none" strike="noStrike" dirty="0">
                          <a:effectLst/>
                        </a:rPr>
                        <a:t>Offers direct support during business hours and a out of hours enquiry.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171857692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u="none" strike="noStrike" dirty="0">
                          <a:effectLst/>
                        </a:rPr>
                        <a:t>Very standard contact methods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386305406"/>
                  </a:ext>
                </a:extLst>
              </a:tr>
              <a:tr h="1944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The two options are suitable, depending on how urgent the business enquiry is. </a:t>
                      </a:r>
                      <a:br>
                        <a:rPr lang="en-US" sz="1900" u="none" strike="noStrike" dirty="0">
                          <a:effectLst/>
                        </a:rPr>
                      </a:br>
                      <a:r>
                        <a:rPr lang="en-US" sz="1900" u="none" strike="noStrike" dirty="0">
                          <a:effectLst/>
                        </a:rPr>
                        <a:t>If its something that requires an immediate response, I would prefer to call, as I am certain to get an immediate response. </a:t>
                      </a:r>
                      <a:br>
                        <a:rPr lang="en-US" sz="1900" u="none" strike="noStrike" dirty="0">
                          <a:effectLst/>
                        </a:rPr>
                      </a:br>
                      <a:r>
                        <a:rPr lang="en-US" sz="1900" u="none" strike="noStrike" dirty="0">
                          <a:effectLst/>
                        </a:rPr>
                        <a:t>If not so urgent and I don’t want to spend a long time waiting in the queue to speak with an agent, I’ll send an email.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204171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2 - General Questionnaire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3. What (if any) other contact options would you like?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A86D4FD-6E02-4DF5-9D1A-0EAD5F967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20079"/>
              </p:ext>
            </p:extLst>
          </p:nvPr>
        </p:nvGraphicFramePr>
        <p:xfrm>
          <a:off x="467544" y="908719"/>
          <a:ext cx="8208912" cy="553953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4155542722"/>
                    </a:ext>
                  </a:extLst>
                </a:gridCol>
              </a:tblGrid>
              <a:tr h="5261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Email, I prefer over a form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808466380"/>
                  </a:ext>
                </a:extLst>
              </a:tr>
              <a:tr h="526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The tickets service can be good.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4110241033"/>
                  </a:ext>
                </a:extLst>
              </a:tr>
              <a:tr h="98135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An online messenger service which connects directly to a staff member would be nice.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4254187666"/>
                  </a:ext>
                </a:extLst>
              </a:tr>
              <a:tr h="5261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Online Chat Support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161227832"/>
                  </a:ext>
                </a:extLst>
              </a:tr>
              <a:tr h="5261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Chat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3528897260"/>
                  </a:ext>
                </a:extLst>
              </a:tr>
              <a:tr h="245339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Adding a live chat option would be preferred as it gives me quick feedback and a sense that someone is on the ground to deal with my response. </a:t>
                      </a:r>
                    </a:p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However, there should be a balance between automated responses and tailored messages to suit the needs of the enquirer.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180000"/>
                </a:tc>
                <a:extLst>
                  <a:ext uri="{0D108BD9-81ED-4DB2-BD59-A6C34878D82A}">
                    <a16:rowId xmlns:a16="http://schemas.microsoft.com/office/drawing/2014/main" val="380857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Segment</a:t>
            </a:r>
          </a:p>
        </p:txBody>
      </p:sp>
      <p:pic>
        <p:nvPicPr>
          <p:cNvPr id="3" name="chart1" descr="chart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26221"/>
            <a:ext cx="8280920" cy="4213670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Location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Segment</a:t>
            </a:r>
          </a:p>
        </p:txBody>
      </p:sp>
      <p:pic>
        <p:nvPicPr>
          <p:cNvPr id="3" name="chart2" descr="chart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26221"/>
            <a:ext cx="8280920" cy="4213670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Demographics: </a:t>
            </a:r>
            <a:r>
              <a:rPr dirty="0"/>
              <a:t>Age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40C-C5A9-4CF5-8425-DAA15CDBD2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20005"/>
      </p:ext>
    </p:extLst>
  </p:cSld>
  <p:clrMapOvr>
    <a:masterClrMapping/>
  </p:clrMapOvr>
</p:sld>
</file>

<file path=ppt/theme/theme1.xml><?xml version="1.0" encoding="utf-8"?>
<a:theme xmlns:a="http://schemas.openxmlformats.org/drawingml/2006/main" name="UserZo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earch_x0020_Tags xmlns="6db2c8f2-fe83-4eb7-aef3-51a35d5deb60" xsi:nil="true"/>
    <CR_DocType xmlns="6db2c8f2-fe83-4eb7-aef3-51a35d5deb60" xsi:nil="true"/>
    <_Flow_SignoffStatu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AE1531-7D9C-4D06-9C03-21159BBBB2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E89176-15A7-41AC-876E-EA9919C97806}">
  <ds:schemaRefs>
    <ds:schemaRef ds:uri="6db2c8f2-fe83-4eb7-aef3-51a35d5deb60"/>
    <ds:schemaRef ds:uri="5c0236c5-800f-4186-8dff-7b2f080b9de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D1699F-A83A-4DBA-A045-9B5187B980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UserZoom</Template>
  <TotalTime>74</TotalTime>
  <Words>597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Bradley Hand ITC</vt:lpstr>
      <vt:lpstr>Calibri</vt:lpstr>
      <vt:lpstr>Dosis</vt:lpstr>
      <vt:lpstr>UserZoom</vt:lpstr>
      <vt:lpstr>SEP Website Contact Us Testing What to do when you want to contact us?</vt:lpstr>
      <vt:lpstr>Task 1 - Contact</vt:lpstr>
      <vt:lpstr>Task 1 - General Questionnaire</vt:lpstr>
      <vt:lpstr>Task 1 - General Questionnaire</vt:lpstr>
      <vt:lpstr>Task 2 - No results (What to do next?)</vt:lpstr>
      <vt:lpstr>Task 2 - General Questionnaire</vt:lpstr>
      <vt:lpstr>Task 2 - General Questionnaire</vt:lpstr>
      <vt:lpstr>Participant Segment</vt:lpstr>
      <vt:lpstr>Participant Segment</vt:lpstr>
      <vt:lpstr>Participant Segment</vt:lpstr>
      <vt:lpstr>Participant Segment</vt:lpstr>
      <vt:lpstr>Participant system information</vt:lpstr>
      <vt:lpstr>Participant system information</vt:lpstr>
      <vt:lpstr>Participant system information</vt:lpstr>
      <vt:lpstr>Participant system information</vt:lpstr>
      <vt:lpstr>Screener</vt:lpstr>
      <vt:lpstr>Screener</vt:lpstr>
      <vt:lpstr>Screener</vt:lpstr>
    </vt:vector>
  </TitlesOfParts>
  <Company>XC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UserZoom</dc:creator>
  <cp:lastModifiedBy>Martin Kerr</cp:lastModifiedBy>
  <cp:revision>7</cp:revision>
  <dcterms:created xsi:type="dcterms:W3CDTF">2010-04-09T14:23:53Z</dcterms:created>
  <dcterms:modified xsi:type="dcterms:W3CDTF">2019-11-05T19:54:40Z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</Properties>
</file>