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0" r:id="rId6"/>
    <p:sldId id="257" r:id="rId7"/>
    <p:sldId id="258" r:id="rId8"/>
    <p:sldId id="259" r:id="rId9"/>
    <p:sldId id="261" r:id="rId10"/>
    <p:sldId id="262" r:id="rId11"/>
    <p:sldId id="263" r:id="rId12"/>
    <p:sldId id="265" r:id="rId13"/>
    <p:sldId id="266" r:id="rId14"/>
    <p:sldId id="264"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B6062-C498-4C4F-B077-5E87DE7EBBCE}" v="3917" dt="2021-01-18T13:22:2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ie Dickerson" userId="S::katie.dickerson@scotent.co.uk::641bdad3-0193-4688-be3f-e39e9d9bc0a7" providerId="AD" clId="Web-{31FB6062-C498-4C4F-B077-5E87DE7EBBCE}"/>
    <pc:docChg chg="addSld delSld modSld sldOrd">
      <pc:chgData name="Katie Dickerson" userId="S::katie.dickerson@scotent.co.uk::641bdad3-0193-4688-be3f-e39e9d9bc0a7" providerId="AD" clId="Web-{31FB6062-C498-4C4F-B077-5E87DE7EBBCE}" dt="2021-01-18T13:22:22.369" v="1905" actId="20577"/>
      <pc:docMkLst>
        <pc:docMk/>
      </pc:docMkLst>
      <pc:sldChg chg="modSp">
        <pc:chgData name="Katie Dickerson" userId="S::katie.dickerson@scotent.co.uk::641bdad3-0193-4688-be3f-e39e9d9bc0a7" providerId="AD" clId="Web-{31FB6062-C498-4C4F-B077-5E87DE7EBBCE}" dt="2021-01-18T07:07:41.880" v="26" actId="20577"/>
        <pc:sldMkLst>
          <pc:docMk/>
          <pc:sldMk cId="109857222" sldId="256"/>
        </pc:sldMkLst>
        <pc:spChg chg="mod">
          <ac:chgData name="Katie Dickerson" userId="S::katie.dickerson@scotent.co.uk::641bdad3-0193-4688-be3f-e39e9d9bc0a7" providerId="AD" clId="Web-{31FB6062-C498-4C4F-B077-5E87DE7EBBCE}" dt="2021-01-18T07:07:34.114" v="21" actId="20577"/>
          <ac:spMkLst>
            <pc:docMk/>
            <pc:sldMk cId="109857222" sldId="256"/>
            <ac:spMk id="2" creationId="{00000000-0000-0000-0000-000000000000}"/>
          </ac:spMkLst>
        </pc:spChg>
        <pc:spChg chg="mod">
          <ac:chgData name="Katie Dickerson" userId="S::katie.dickerson@scotent.co.uk::641bdad3-0193-4688-be3f-e39e9d9bc0a7" providerId="AD" clId="Web-{31FB6062-C498-4C4F-B077-5E87DE7EBBCE}" dt="2021-01-18T07:07:41.880" v="26" actId="20577"/>
          <ac:spMkLst>
            <pc:docMk/>
            <pc:sldMk cId="109857222" sldId="256"/>
            <ac:spMk id="3" creationId="{00000000-0000-0000-0000-000000000000}"/>
          </ac:spMkLst>
        </pc:spChg>
      </pc:sldChg>
      <pc:sldChg chg="modSp new">
        <pc:chgData name="Katie Dickerson" userId="S::katie.dickerson@scotent.co.uk::641bdad3-0193-4688-be3f-e39e9d9bc0a7" providerId="AD" clId="Web-{31FB6062-C498-4C4F-B077-5E87DE7EBBCE}" dt="2021-01-18T07:16:08.153" v="168" actId="20577"/>
        <pc:sldMkLst>
          <pc:docMk/>
          <pc:sldMk cId="503643372" sldId="257"/>
        </pc:sldMkLst>
        <pc:spChg chg="mod">
          <ac:chgData name="Katie Dickerson" userId="S::katie.dickerson@scotent.co.uk::641bdad3-0193-4688-be3f-e39e9d9bc0a7" providerId="AD" clId="Web-{31FB6062-C498-4C4F-B077-5E87DE7EBBCE}" dt="2021-01-18T07:08:22.271" v="30" actId="20577"/>
          <ac:spMkLst>
            <pc:docMk/>
            <pc:sldMk cId="503643372" sldId="257"/>
            <ac:spMk id="2" creationId="{FCCDB94A-59B1-4F36-87D1-FDBD3D46200A}"/>
          </ac:spMkLst>
        </pc:spChg>
        <pc:spChg chg="mod">
          <ac:chgData name="Katie Dickerson" userId="S::katie.dickerson@scotent.co.uk::641bdad3-0193-4688-be3f-e39e9d9bc0a7" providerId="AD" clId="Web-{31FB6062-C498-4C4F-B077-5E87DE7EBBCE}" dt="2021-01-18T07:16:08.153" v="168" actId="20577"/>
          <ac:spMkLst>
            <pc:docMk/>
            <pc:sldMk cId="503643372" sldId="257"/>
            <ac:spMk id="3" creationId="{7E346C3E-8DC2-49F5-935E-82661330F937}"/>
          </ac:spMkLst>
        </pc:spChg>
      </pc:sldChg>
      <pc:sldChg chg="modSp new">
        <pc:chgData name="Katie Dickerson" userId="S::katie.dickerson@scotent.co.uk::641bdad3-0193-4688-be3f-e39e9d9bc0a7" providerId="AD" clId="Web-{31FB6062-C498-4C4F-B077-5E87DE7EBBCE}" dt="2021-01-18T12:48:14.835" v="1184" actId="20577"/>
        <pc:sldMkLst>
          <pc:docMk/>
          <pc:sldMk cId="1030490842" sldId="258"/>
        </pc:sldMkLst>
        <pc:spChg chg="mod">
          <ac:chgData name="Katie Dickerson" userId="S::katie.dickerson@scotent.co.uk::641bdad3-0193-4688-be3f-e39e9d9bc0a7" providerId="AD" clId="Web-{31FB6062-C498-4C4F-B077-5E87DE7EBBCE}" dt="2021-01-18T08:25:00.702" v="863" actId="14100"/>
          <ac:spMkLst>
            <pc:docMk/>
            <pc:sldMk cId="1030490842" sldId="258"/>
            <ac:spMk id="2" creationId="{0292221E-983B-4A09-8AC3-A288C91C7710}"/>
          </ac:spMkLst>
        </pc:spChg>
        <pc:spChg chg="mod">
          <ac:chgData name="Katie Dickerson" userId="S::katie.dickerson@scotent.co.uk::641bdad3-0193-4688-be3f-e39e9d9bc0a7" providerId="AD" clId="Web-{31FB6062-C498-4C4F-B077-5E87DE7EBBCE}" dt="2021-01-18T12:48:14.835" v="1184" actId="20577"/>
          <ac:spMkLst>
            <pc:docMk/>
            <pc:sldMk cId="1030490842" sldId="258"/>
            <ac:spMk id="3" creationId="{956E9383-0103-42A6-B0C9-3E09C7ECC266}"/>
          </ac:spMkLst>
        </pc:spChg>
      </pc:sldChg>
      <pc:sldChg chg="modSp new add del">
        <pc:chgData name="Katie Dickerson" userId="S::katie.dickerson@scotent.co.uk::641bdad3-0193-4688-be3f-e39e9d9bc0a7" providerId="AD" clId="Web-{31FB6062-C498-4C4F-B077-5E87DE7EBBCE}" dt="2021-01-18T12:48:41.399" v="1185" actId="20577"/>
        <pc:sldMkLst>
          <pc:docMk/>
          <pc:sldMk cId="1585648025" sldId="259"/>
        </pc:sldMkLst>
        <pc:spChg chg="mod">
          <ac:chgData name="Katie Dickerson" userId="S::katie.dickerson@scotent.co.uk::641bdad3-0193-4688-be3f-e39e9d9bc0a7" providerId="AD" clId="Web-{31FB6062-C498-4C4F-B077-5E87DE7EBBCE}" dt="2021-01-18T07:24:03.019" v="427" actId="20577"/>
          <ac:spMkLst>
            <pc:docMk/>
            <pc:sldMk cId="1585648025" sldId="259"/>
            <ac:spMk id="2" creationId="{CA7EC6D1-F2C1-4E64-B40A-8B620FE32E38}"/>
          </ac:spMkLst>
        </pc:spChg>
        <pc:spChg chg="mod">
          <ac:chgData name="Katie Dickerson" userId="S::katie.dickerson@scotent.co.uk::641bdad3-0193-4688-be3f-e39e9d9bc0a7" providerId="AD" clId="Web-{31FB6062-C498-4C4F-B077-5E87DE7EBBCE}" dt="2021-01-18T12:48:41.399" v="1185" actId="20577"/>
          <ac:spMkLst>
            <pc:docMk/>
            <pc:sldMk cId="1585648025" sldId="259"/>
            <ac:spMk id="3" creationId="{C5DEBB98-EEB4-401E-9F3C-88907E340DD4}"/>
          </ac:spMkLst>
        </pc:spChg>
      </pc:sldChg>
      <pc:sldChg chg="new del ord">
        <pc:chgData name="Katie Dickerson" userId="S::katie.dickerson@scotent.co.uk::641bdad3-0193-4688-be3f-e39e9d9bc0a7" providerId="AD" clId="Web-{31FB6062-C498-4C4F-B077-5E87DE7EBBCE}" dt="2021-01-18T07:24:37.020" v="434"/>
        <pc:sldMkLst>
          <pc:docMk/>
          <pc:sldMk cId="805553902" sldId="260"/>
        </pc:sldMkLst>
      </pc:sldChg>
      <pc:sldChg chg="modSp new ord">
        <pc:chgData name="Katie Dickerson" userId="S::katie.dickerson@scotent.co.uk::641bdad3-0193-4688-be3f-e39e9d9bc0a7" providerId="AD" clId="Web-{31FB6062-C498-4C4F-B077-5E87DE7EBBCE}" dt="2021-01-18T13:20:04.991" v="1888" actId="20577"/>
        <pc:sldMkLst>
          <pc:docMk/>
          <pc:sldMk cId="3057121706" sldId="260"/>
        </pc:sldMkLst>
        <pc:spChg chg="mod">
          <ac:chgData name="Katie Dickerson" userId="S::katie.dickerson@scotent.co.uk::641bdad3-0193-4688-be3f-e39e9d9bc0a7" providerId="AD" clId="Web-{31FB6062-C498-4C4F-B077-5E87DE7EBBCE}" dt="2021-01-18T07:24:46.802" v="445" actId="20577"/>
          <ac:spMkLst>
            <pc:docMk/>
            <pc:sldMk cId="3057121706" sldId="260"/>
            <ac:spMk id="2" creationId="{C2FC03CF-4FC7-4EDB-B662-822D97C54CCC}"/>
          </ac:spMkLst>
        </pc:spChg>
        <pc:spChg chg="mod">
          <ac:chgData name="Katie Dickerson" userId="S::katie.dickerson@scotent.co.uk::641bdad3-0193-4688-be3f-e39e9d9bc0a7" providerId="AD" clId="Web-{31FB6062-C498-4C4F-B077-5E87DE7EBBCE}" dt="2021-01-18T13:20:04.991" v="1888" actId="20577"/>
          <ac:spMkLst>
            <pc:docMk/>
            <pc:sldMk cId="3057121706" sldId="260"/>
            <ac:spMk id="3" creationId="{83855A99-E57E-4702-899D-5E1D457FBD83}"/>
          </ac:spMkLst>
        </pc:spChg>
      </pc:sldChg>
      <pc:sldChg chg="add del replId">
        <pc:chgData name="Katie Dickerson" userId="S::katie.dickerson@scotent.co.uk::641bdad3-0193-4688-be3f-e39e9d9bc0a7" providerId="AD" clId="Web-{31FB6062-C498-4C4F-B077-5E87DE7EBBCE}" dt="2021-01-18T07:24:19.082" v="430"/>
        <pc:sldMkLst>
          <pc:docMk/>
          <pc:sldMk cId="3720151861" sldId="260"/>
        </pc:sldMkLst>
      </pc:sldChg>
      <pc:sldChg chg="modSp add replId">
        <pc:chgData name="Katie Dickerson" userId="S::katie.dickerson@scotent.co.uk::641bdad3-0193-4688-be3f-e39e9d9bc0a7" providerId="AD" clId="Web-{31FB6062-C498-4C4F-B077-5E87DE7EBBCE}" dt="2021-01-18T07:29:24.762" v="560" actId="20577"/>
        <pc:sldMkLst>
          <pc:docMk/>
          <pc:sldMk cId="3469099547" sldId="261"/>
        </pc:sldMkLst>
        <pc:spChg chg="mod">
          <ac:chgData name="Katie Dickerson" userId="S::katie.dickerson@scotent.co.uk::641bdad3-0193-4688-be3f-e39e9d9bc0a7" providerId="AD" clId="Web-{31FB6062-C498-4C4F-B077-5E87DE7EBBCE}" dt="2021-01-18T07:26:38.023" v="478" actId="20577"/>
          <ac:spMkLst>
            <pc:docMk/>
            <pc:sldMk cId="3469099547" sldId="261"/>
            <ac:spMk id="2" creationId="{CA7EC6D1-F2C1-4E64-B40A-8B620FE32E38}"/>
          </ac:spMkLst>
        </pc:spChg>
        <pc:spChg chg="mod">
          <ac:chgData name="Katie Dickerson" userId="S::katie.dickerson@scotent.co.uk::641bdad3-0193-4688-be3f-e39e9d9bc0a7" providerId="AD" clId="Web-{31FB6062-C498-4C4F-B077-5E87DE7EBBCE}" dt="2021-01-18T07:29:24.762" v="560" actId="20577"/>
          <ac:spMkLst>
            <pc:docMk/>
            <pc:sldMk cId="3469099547" sldId="261"/>
            <ac:spMk id="3" creationId="{C5DEBB98-EEB4-401E-9F3C-88907E340DD4}"/>
          </ac:spMkLst>
        </pc:spChg>
      </pc:sldChg>
      <pc:sldChg chg="modSp new">
        <pc:chgData name="Katie Dickerson" userId="S::katie.dickerson@scotent.co.uk::641bdad3-0193-4688-be3f-e39e9d9bc0a7" providerId="AD" clId="Web-{31FB6062-C498-4C4F-B077-5E87DE7EBBCE}" dt="2021-01-18T08:24:32.201" v="861" actId="20577"/>
        <pc:sldMkLst>
          <pc:docMk/>
          <pc:sldMk cId="798784916" sldId="262"/>
        </pc:sldMkLst>
        <pc:spChg chg="mod">
          <ac:chgData name="Katie Dickerson" userId="S::katie.dickerson@scotent.co.uk::641bdad3-0193-4688-be3f-e39e9d9bc0a7" providerId="AD" clId="Web-{31FB6062-C498-4C4F-B077-5E87DE7EBBCE}" dt="2021-01-18T07:29:45.232" v="562" actId="1076"/>
          <ac:spMkLst>
            <pc:docMk/>
            <pc:sldMk cId="798784916" sldId="262"/>
            <ac:spMk id="2" creationId="{43D1F201-E919-41E3-8467-FBB4EC5A79A4}"/>
          </ac:spMkLst>
        </pc:spChg>
        <pc:spChg chg="mod">
          <ac:chgData name="Katie Dickerson" userId="S::katie.dickerson@scotent.co.uk::641bdad3-0193-4688-be3f-e39e9d9bc0a7" providerId="AD" clId="Web-{31FB6062-C498-4C4F-B077-5E87DE7EBBCE}" dt="2021-01-18T08:24:32.201" v="861" actId="20577"/>
          <ac:spMkLst>
            <pc:docMk/>
            <pc:sldMk cId="798784916" sldId="262"/>
            <ac:spMk id="3" creationId="{2ACA3BDF-FE88-4C6C-8EDD-6C896C5BEF16}"/>
          </ac:spMkLst>
        </pc:spChg>
      </pc:sldChg>
      <pc:sldChg chg="modSp new">
        <pc:chgData name="Katie Dickerson" userId="S::katie.dickerson@scotent.co.uk::641bdad3-0193-4688-be3f-e39e9d9bc0a7" providerId="AD" clId="Web-{31FB6062-C498-4C4F-B077-5E87DE7EBBCE}" dt="2021-01-18T07:39:07.075" v="749" actId="20577"/>
        <pc:sldMkLst>
          <pc:docMk/>
          <pc:sldMk cId="2084828817" sldId="263"/>
        </pc:sldMkLst>
        <pc:spChg chg="mod">
          <ac:chgData name="Katie Dickerson" userId="S::katie.dickerson@scotent.co.uk::641bdad3-0193-4688-be3f-e39e9d9bc0a7" providerId="AD" clId="Web-{31FB6062-C498-4C4F-B077-5E87DE7EBBCE}" dt="2021-01-18T07:32:35.564" v="637" actId="20577"/>
          <ac:spMkLst>
            <pc:docMk/>
            <pc:sldMk cId="2084828817" sldId="263"/>
            <ac:spMk id="2" creationId="{F70CC37D-B4D9-461F-A1B7-F023C705BD56}"/>
          </ac:spMkLst>
        </pc:spChg>
        <pc:spChg chg="mod">
          <ac:chgData name="Katie Dickerson" userId="S::katie.dickerson@scotent.co.uk::641bdad3-0193-4688-be3f-e39e9d9bc0a7" providerId="AD" clId="Web-{31FB6062-C498-4C4F-B077-5E87DE7EBBCE}" dt="2021-01-18T07:39:07.075" v="749" actId="20577"/>
          <ac:spMkLst>
            <pc:docMk/>
            <pc:sldMk cId="2084828817" sldId="263"/>
            <ac:spMk id="3" creationId="{B800FEB9-C78E-4D9D-B71A-77424ED2DEDA}"/>
          </ac:spMkLst>
        </pc:spChg>
      </pc:sldChg>
      <pc:sldChg chg="add del replId">
        <pc:chgData name="Katie Dickerson" userId="S::katie.dickerson@scotent.co.uk::641bdad3-0193-4688-be3f-e39e9d9bc0a7" providerId="AD" clId="Web-{31FB6062-C498-4C4F-B077-5E87DE7EBBCE}" dt="2021-01-18T08:26:22.079" v="866"/>
        <pc:sldMkLst>
          <pc:docMk/>
          <pc:sldMk cId="3032122760" sldId="264"/>
        </pc:sldMkLst>
      </pc:sldChg>
      <pc:sldChg chg="modSp new ord">
        <pc:chgData name="Katie Dickerson" userId="S::katie.dickerson@scotent.co.uk::641bdad3-0193-4688-be3f-e39e9d9bc0a7" providerId="AD" clId="Web-{31FB6062-C498-4C4F-B077-5E87DE7EBBCE}" dt="2021-01-18T13:22:22.369" v="1905" actId="20577"/>
        <pc:sldMkLst>
          <pc:docMk/>
          <pc:sldMk cId="3651259371" sldId="264"/>
        </pc:sldMkLst>
        <pc:spChg chg="mod">
          <ac:chgData name="Katie Dickerson" userId="S::katie.dickerson@scotent.co.uk::641bdad3-0193-4688-be3f-e39e9d9bc0a7" providerId="AD" clId="Web-{31FB6062-C498-4C4F-B077-5E87DE7EBBCE}" dt="2021-01-18T08:26:58.408" v="880" actId="20577"/>
          <ac:spMkLst>
            <pc:docMk/>
            <pc:sldMk cId="3651259371" sldId="264"/>
            <ac:spMk id="2" creationId="{EAFF7094-307B-4E33-9690-FFEAAEE9E6A2}"/>
          </ac:spMkLst>
        </pc:spChg>
        <pc:spChg chg="mod">
          <ac:chgData name="Katie Dickerson" userId="S::katie.dickerson@scotent.co.uk::641bdad3-0193-4688-be3f-e39e9d9bc0a7" providerId="AD" clId="Web-{31FB6062-C498-4C4F-B077-5E87DE7EBBCE}" dt="2021-01-18T13:22:22.369" v="1905" actId="20577"/>
          <ac:spMkLst>
            <pc:docMk/>
            <pc:sldMk cId="3651259371" sldId="264"/>
            <ac:spMk id="3" creationId="{FD828D2C-71F7-4EF5-B77A-DFCFA6160495}"/>
          </ac:spMkLst>
        </pc:spChg>
      </pc:sldChg>
      <pc:sldChg chg="modSp add ord replId">
        <pc:chgData name="Katie Dickerson" userId="S::katie.dickerson@scotent.co.uk::641bdad3-0193-4688-be3f-e39e9d9bc0a7" providerId="AD" clId="Web-{31FB6062-C498-4C4F-B077-5E87DE7EBBCE}" dt="2021-01-18T13:12:55.091" v="1856" actId="20577"/>
        <pc:sldMkLst>
          <pc:docMk/>
          <pc:sldMk cId="948408894" sldId="265"/>
        </pc:sldMkLst>
        <pc:spChg chg="mod">
          <ac:chgData name="Katie Dickerson" userId="S::katie.dickerson@scotent.co.uk::641bdad3-0193-4688-be3f-e39e9d9bc0a7" providerId="AD" clId="Web-{31FB6062-C498-4C4F-B077-5E87DE7EBBCE}" dt="2021-01-18T08:40:24.133" v="1152" actId="20577"/>
          <ac:spMkLst>
            <pc:docMk/>
            <pc:sldMk cId="948408894" sldId="265"/>
            <ac:spMk id="2" creationId="{F70CC37D-B4D9-461F-A1B7-F023C705BD56}"/>
          </ac:spMkLst>
        </pc:spChg>
        <pc:spChg chg="mod">
          <ac:chgData name="Katie Dickerson" userId="S::katie.dickerson@scotent.co.uk::641bdad3-0193-4688-be3f-e39e9d9bc0a7" providerId="AD" clId="Web-{31FB6062-C498-4C4F-B077-5E87DE7EBBCE}" dt="2021-01-18T13:12:55.091" v="1856" actId="20577"/>
          <ac:spMkLst>
            <pc:docMk/>
            <pc:sldMk cId="948408894" sldId="265"/>
            <ac:spMk id="3" creationId="{B800FEB9-C78E-4D9D-B71A-77424ED2DEDA}"/>
          </ac:spMkLst>
        </pc:spChg>
      </pc:sldChg>
      <pc:sldChg chg="modSp add replId">
        <pc:chgData name="Katie Dickerson" userId="S::katie.dickerson@scotent.co.uk::641bdad3-0193-4688-be3f-e39e9d9bc0a7" providerId="AD" clId="Web-{31FB6062-C498-4C4F-B077-5E87DE7EBBCE}" dt="2021-01-18T13:21:49.243" v="1892" actId="20577"/>
        <pc:sldMkLst>
          <pc:docMk/>
          <pc:sldMk cId="3865484238" sldId="266"/>
        </pc:sldMkLst>
        <pc:spChg chg="mod">
          <ac:chgData name="Katie Dickerson" userId="S::katie.dickerson@scotent.co.uk::641bdad3-0193-4688-be3f-e39e9d9bc0a7" providerId="AD" clId="Web-{31FB6062-C498-4C4F-B077-5E87DE7EBBCE}" dt="2021-01-18T13:21:49.243" v="1892" actId="20577"/>
          <ac:spMkLst>
            <pc:docMk/>
            <pc:sldMk cId="3865484238" sldId="266"/>
            <ac:spMk id="3" creationId="{B800FEB9-C78E-4D9D-B71A-77424ED2DE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18/01/2021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18/01/2021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18/01/2021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FBS user testing 2021</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dirty="0">
                <a:cs typeface="Calibri"/>
              </a:rPr>
              <a:t>13/01/2021</a:t>
            </a:r>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C37D-B4D9-461F-A1B7-F023C705BD56}"/>
              </a:ext>
            </a:extLst>
          </p:cNvPr>
          <p:cNvSpPr>
            <a:spLocks noGrp="1"/>
          </p:cNvSpPr>
          <p:nvPr>
            <p:ph type="title"/>
          </p:nvPr>
        </p:nvSpPr>
        <p:spPr/>
        <p:txBody>
          <a:bodyPr>
            <a:normAutofit/>
          </a:bodyPr>
          <a:lstStyle/>
          <a:p>
            <a:r>
              <a:rPr lang="en-GB">
                <a:ea typeface="+mj-lt"/>
                <a:cs typeface="+mj-lt"/>
              </a:rPr>
              <a:t>General feedback about the site</a:t>
            </a:r>
            <a:endParaRPr lang="en-GB">
              <a:cs typeface="Calibri Light"/>
            </a:endParaRPr>
          </a:p>
        </p:txBody>
      </p:sp>
      <p:sp>
        <p:nvSpPr>
          <p:cNvPr id="3" name="Content Placeholder 2">
            <a:extLst>
              <a:ext uri="{FF2B5EF4-FFF2-40B4-BE49-F238E27FC236}">
                <a16:creationId xmlns:a16="http://schemas.microsoft.com/office/drawing/2014/main" id="{B800FEB9-C78E-4D9D-B71A-77424ED2DEDA}"/>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GB" b="1">
                <a:cs typeface="Calibri"/>
              </a:rPr>
              <a:t>Negative</a:t>
            </a:r>
            <a:endParaRPr lang="en-GB" b="1" dirty="0">
              <a:cs typeface="Calibri"/>
            </a:endParaRPr>
          </a:p>
          <a:p>
            <a:pPr marL="457200" indent="-457200"/>
            <a:r>
              <a:rPr lang="en-GB">
                <a:ea typeface="+mn-lt"/>
                <a:cs typeface="+mn-lt"/>
              </a:rPr>
              <a:t>"It looks like it's aimed at the construction industry"</a:t>
            </a:r>
            <a:endParaRPr lang="en-GB" dirty="0">
              <a:cs typeface="Calibri"/>
            </a:endParaRPr>
          </a:p>
          <a:p>
            <a:pPr marL="457200" indent="-457200"/>
            <a:r>
              <a:rPr lang="en-GB">
                <a:cs typeface="Calibri"/>
              </a:rPr>
              <a:t>"I'm not sure why the Coronavirus link is here twice [on the homepage]. I assume this will take me to the same place. [Clicks on 'See Coronavirus support'] Oh wait, it's taking me somewhere else."</a:t>
            </a:r>
            <a:endParaRPr lang="en-GB" dirty="0">
              <a:cs typeface="Calibri"/>
            </a:endParaRPr>
          </a:p>
          <a:p>
            <a:pPr marL="457200" indent="-457200"/>
            <a:r>
              <a:rPr lang="en-GB">
                <a:cs typeface="Calibri"/>
              </a:rPr>
              <a:t>"How long this should take should be at the top of the page"</a:t>
            </a:r>
            <a:endParaRPr lang="en-GB" dirty="0">
              <a:cs typeface="Calibri"/>
            </a:endParaRPr>
          </a:p>
          <a:p>
            <a:pPr marL="457200" indent="-457200"/>
            <a:r>
              <a:rPr lang="en-GB">
                <a:cs typeface="Calibri"/>
              </a:rPr>
              <a:t>"When I clicked on 'Other sector' I wasn't able to find my sector" [Searched 'IT sector' and the first result was 'Coronavirus guidance for the waste sector'. Then tried 'Information technology' and got a relevant result.]</a:t>
            </a:r>
            <a:endParaRPr lang="en-GB" dirty="0">
              <a:cs typeface="Calibri"/>
            </a:endParaRPr>
          </a:p>
          <a:p>
            <a:pPr marL="457200" indent="-457200"/>
            <a:r>
              <a:rPr lang="en-GB">
                <a:ea typeface="+mn-lt"/>
                <a:cs typeface="+mn-lt"/>
              </a:rPr>
              <a:t>"I would keep it more specific on the visual elements to let the user know what information is embedded in the webiste and what will take me out of the website. Filter on the side changing on the basis of tab was annoying."</a:t>
            </a:r>
            <a:endParaRPr lang="en-GB" dirty="0">
              <a:cs typeface="Calibri"/>
            </a:endParaRPr>
          </a:p>
          <a:p>
            <a:pPr lvl="1"/>
            <a:endParaRPr lang="en-GB" dirty="0">
              <a:cs typeface="Calibri"/>
            </a:endParaRPr>
          </a:p>
        </p:txBody>
      </p:sp>
    </p:spTree>
    <p:extLst>
      <p:ext uri="{BB962C8B-B14F-4D97-AF65-F5344CB8AC3E}">
        <p14:creationId xmlns:p14="http://schemas.microsoft.com/office/powerpoint/2010/main" val="386548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094-307B-4E33-9690-FFEAAEE9E6A2}"/>
              </a:ext>
            </a:extLst>
          </p:cNvPr>
          <p:cNvSpPr>
            <a:spLocks noGrp="1"/>
          </p:cNvSpPr>
          <p:nvPr>
            <p:ph type="title"/>
          </p:nvPr>
        </p:nvSpPr>
        <p:spPr/>
        <p:txBody>
          <a:bodyPr/>
          <a:lstStyle/>
          <a:p>
            <a:r>
              <a:rPr lang="en-GB">
                <a:cs typeface="Calibri Light"/>
              </a:rPr>
              <a:t>Recommendations</a:t>
            </a:r>
            <a:endParaRPr lang="en-GB"/>
          </a:p>
        </p:txBody>
      </p:sp>
      <p:sp>
        <p:nvSpPr>
          <p:cNvPr id="3" name="Content Placeholder 2">
            <a:extLst>
              <a:ext uri="{FF2B5EF4-FFF2-40B4-BE49-F238E27FC236}">
                <a16:creationId xmlns:a16="http://schemas.microsoft.com/office/drawing/2014/main" id="{FD828D2C-71F7-4EF5-B77A-DFCFA6160495}"/>
              </a:ext>
            </a:extLst>
          </p:cNvPr>
          <p:cNvSpPr>
            <a:spLocks noGrp="1"/>
          </p:cNvSpPr>
          <p:nvPr>
            <p:ph idx="1"/>
          </p:nvPr>
        </p:nvSpPr>
        <p:spPr/>
        <p:txBody>
          <a:bodyPr vert="horz" lIns="91440" tIns="45720" rIns="91440" bIns="45720" rtlCol="0" anchor="t">
            <a:normAutofit/>
          </a:bodyPr>
          <a:lstStyle/>
          <a:p>
            <a:r>
              <a:rPr lang="en-GB">
                <a:cs typeface="Calibri"/>
              </a:rPr>
              <a:t>Highlight upcoming funding on the Coronavirus support page very clearly in its own sub-section</a:t>
            </a:r>
            <a:endParaRPr lang="en-GB" dirty="0">
              <a:cs typeface="Calibri"/>
            </a:endParaRPr>
          </a:p>
          <a:p>
            <a:r>
              <a:rPr lang="en-GB">
                <a:cs typeface="Calibri"/>
              </a:rPr>
              <a:t>Ensure that the Coronavirus page clearly signposts users to the Coronavirus/funding filtered browse support page, since most users will go to this page to find information on funding</a:t>
            </a:r>
            <a:endParaRPr lang="en-GB" dirty="0">
              <a:cs typeface="Calibri"/>
            </a:endParaRPr>
          </a:p>
          <a:p>
            <a:r>
              <a:rPr lang="en-GB">
                <a:cs typeface="Calibri"/>
              </a:rPr>
              <a:t>Update homepage image to something less sector-specific</a:t>
            </a:r>
            <a:endParaRPr lang="en-GB" dirty="0">
              <a:cs typeface="Calibri"/>
            </a:endParaRPr>
          </a:p>
          <a:p>
            <a:r>
              <a:rPr lang="en-GB">
                <a:cs typeface="Calibri"/>
              </a:rPr>
              <a:t>Review search to ensure that it's returning the most relevant results</a:t>
            </a:r>
            <a:endParaRPr lang="en-GB" dirty="0">
              <a:cs typeface="Calibri"/>
            </a:endParaRPr>
          </a:p>
        </p:txBody>
      </p:sp>
    </p:spTree>
    <p:extLst>
      <p:ext uri="{BB962C8B-B14F-4D97-AF65-F5344CB8AC3E}">
        <p14:creationId xmlns:p14="http://schemas.microsoft.com/office/powerpoint/2010/main" val="365125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03CF-4FC7-4EDB-B662-822D97C54CCC}"/>
              </a:ext>
            </a:extLst>
          </p:cNvPr>
          <p:cNvSpPr>
            <a:spLocks noGrp="1"/>
          </p:cNvSpPr>
          <p:nvPr>
            <p:ph type="title"/>
          </p:nvPr>
        </p:nvSpPr>
        <p:spPr/>
        <p:txBody>
          <a:bodyPr/>
          <a:lstStyle/>
          <a:p>
            <a:r>
              <a:rPr lang="en-GB" dirty="0">
                <a:cs typeface="Calibri Light"/>
              </a:rPr>
              <a:t>Who we tested with</a:t>
            </a:r>
            <a:endParaRPr lang="en-GB" dirty="0"/>
          </a:p>
        </p:txBody>
      </p:sp>
      <p:sp>
        <p:nvSpPr>
          <p:cNvPr id="3" name="Content Placeholder 2">
            <a:extLst>
              <a:ext uri="{FF2B5EF4-FFF2-40B4-BE49-F238E27FC236}">
                <a16:creationId xmlns:a16="http://schemas.microsoft.com/office/drawing/2014/main" id="{83855A99-E57E-4702-899D-5E1D457FBD83}"/>
              </a:ext>
            </a:extLst>
          </p:cNvPr>
          <p:cNvSpPr>
            <a:spLocks noGrp="1"/>
          </p:cNvSpPr>
          <p:nvPr>
            <p:ph idx="1"/>
          </p:nvPr>
        </p:nvSpPr>
        <p:spPr/>
        <p:txBody>
          <a:bodyPr vert="horz" lIns="91440" tIns="45720" rIns="91440" bIns="45720" rtlCol="0" anchor="t">
            <a:normAutofit lnSpcReduction="10000"/>
          </a:bodyPr>
          <a:lstStyle/>
          <a:p>
            <a:r>
              <a:rPr lang="en-GB">
                <a:cs typeface="Calibri"/>
              </a:rPr>
              <a:t>Remote unmoderated testing on UserZoom</a:t>
            </a:r>
            <a:endParaRPr lang="en-US"/>
          </a:p>
          <a:p>
            <a:r>
              <a:rPr lang="en-GB">
                <a:cs typeface="Calibri"/>
              </a:rPr>
              <a:t>10 participants, all business owners or </a:t>
            </a:r>
            <a:r>
              <a:rPr lang="en-GB" dirty="0">
                <a:cs typeface="Calibri"/>
              </a:rPr>
              <a:t>senior decision makers based in Scotland</a:t>
            </a:r>
            <a:endParaRPr lang="en-GB"/>
          </a:p>
          <a:p>
            <a:r>
              <a:rPr lang="en-GB">
                <a:cs typeface="Calibri"/>
              </a:rPr>
              <a:t>Sectors:</a:t>
            </a:r>
            <a:endParaRPr lang="en-GB" dirty="0">
              <a:cs typeface="Calibri"/>
            </a:endParaRPr>
          </a:p>
          <a:p>
            <a:pPr lvl="1"/>
            <a:r>
              <a:rPr lang="en-GB">
                <a:cs typeface="Calibri"/>
              </a:rPr>
              <a:t>30% IT</a:t>
            </a:r>
          </a:p>
          <a:p>
            <a:pPr lvl="1"/>
            <a:r>
              <a:rPr lang="en-GB">
                <a:cs typeface="Calibri"/>
              </a:rPr>
              <a:t>20% Hospitality</a:t>
            </a:r>
            <a:endParaRPr lang="en-GB" dirty="0">
              <a:cs typeface="Calibri"/>
            </a:endParaRPr>
          </a:p>
          <a:p>
            <a:pPr lvl="1"/>
            <a:r>
              <a:rPr lang="en-GB">
                <a:cs typeface="Calibri"/>
              </a:rPr>
              <a:t>10% Construction</a:t>
            </a:r>
            <a:endParaRPr lang="en-GB" dirty="0">
              <a:cs typeface="Calibri"/>
            </a:endParaRPr>
          </a:p>
          <a:p>
            <a:pPr lvl="1"/>
            <a:r>
              <a:rPr lang="en-GB">
                <a:cs typeface="Calibri"/>
              </a:rPr>
              <a:t>10% Services</a:t>
            </a:r>
            <a:endParaRPr lang="en-GB" dirty="0">
              <a:cs typeface="Calibri"/>
            </a:endParaRPr>
          </a:p>
          <a:p>
            <a:pPr lvl="1"/>
            <a:r>
              <a:rPr lang="en-GB">
                <a:cs typeface="Calibri"/>
              </a:rPr>
              <a:t>10% Socio-economic welfare</a:t>
            </a:r>
            <a:endParaRPr lang="en-GB" dirty="0">
              <a:cs typeface="Calibri"/>
            </a:endParaRPr>
          </a:p>
          <a:p>
            <a:pPr lvl="1"/>
            <a:r>
              <a:rPr lang="en-GB">
                <a:cs typeface="Calibri"/>
              </a:rPr>
              <a:t>10% Business administration</a:t>
            </a:r>
            <a:endParaRPr lang="en-GB" dirty="0">
              <a:cs typeface="Calibri"/>
            </a:endParaRPr>
          </a:p>
          <a:p>
            <a:pPr lvl="1"/>
            <a:r>
              <a:rPr lang="en-GB">
                <a:cs typeface="Calibri"/>
              </a:rPr>
              <a:t>10% Architecture</a:t>
            </a:r>
            <a:endParaRPr lang="en-GB" dirty="0">
              <a:cs typeface="Calibri"/>
            </a:endParaRPr>
          </a:p>
          <a:p>
            <a:pPr lvl="1"/>
            <a:endParaRPr lang="en-GB" dirty="0">
              <a:cs typeface="Calibri"/>
            </a:endParaRPr>
          </a:p>
        </p:txBody>
      </p:sp>
    </p:spTree>
    <p:extLst>
      <p:ext uri="{BB962C8B-B14F-4D97-AF65-F5344CB8AC3E}">
        <p14:creationId xmlns:p14="http://schemas.microsoft.com/office/powerpoint/2010/main" val="305712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B94A-59B1-4F36-87D1-FDBD3D46200A}"/>
              </a:ext>
            </a:extLst>
          </p:cNvPr>
          <p:cNvSpPr>
            <a:spLocks noGrp="1"/>
          </p:cNvSpPr>
          <p:nvPr>
            <p:ph type="title"/>
          </p:nvPr>
        </p:nvSpPr>
        <p:spPr/>
        <p:txBody>
          <a:bodyPr>
            <a:normAutofit fontScale="90000"/>
          </a:bodyPr>
          <a:lstStyle/>
          <a:p>
            <a:r>
              <a:rPr lang="en-GB" dirty="0">
                <a:ea typeface="+mj-lt"/>
                <a:cs typeface="+mj-lt"/>
              </a:rPr>
              <a:t>Where would you go if you wanted to find coronavirus funding support for your business?</a:t>
            </a:r>
            <a:endParaRPr lang="en-US" dirty="0"/>
          </a:p>
        </p:txBody>
      </p:sp>
      <p:sp>
        <p:nvSpPr>
          <p:cNvPr id="3" name="Content Placeholder 2">
            <a:extLst>
              <a:ext uri="{FF2B5EF4-FFF2-40B4-BE49-F238E27FC236}">
                <a16:creationId xmlns:a16="http://schemas.microsoft.com/office/drawing/2014/main" id="{7E346C3E-8DC2-49F5-935E-82661330F937}"/>
              </a:ext>
            </a:extLst>
          </p:cNvPr>
          <p:cNvSpPr>
            <a:spLocks noGrp="1"/>
          </p:cNvSpPr>
          <p:nvPr>
            <p:ph idx="1"/>
          </p:nvPr>
        </p:nvSpPr>
        <p:spPr/>
        <p:txBody>
          <a:bodyPr vert="horz" lIns="91440" tIns="45720" rIns="91440" bIns="45720" rtlCol="0" anchor="t">
            <a:normAutofit/>
          </a:bodyPr>
          <a:lstStyle/>
          <a:p>
            <a:pPr marL="0" indent="0">
              <a:buNone/>
            </a:pPr>
            <a:r>
              <a:rPr lang="en-GB" sz="3600" b="1" dirty="0">
                <a:cs typeface="Calibri" panose="020F0502020204030204"/>
              </a:rPr>
              <a:t>Hypothesis: Most users will go to the Coronavirus (COVID-19) page rather than Browse support.</a:t>
            </a:r>
          </a:p>
          <a:p>
            <a:pPr marL="0" indent="0">
              <a:buNone/>
            </a:pPr>
            <a:endParaRPr lang="en-GB" sz="3600" b="1" dirty="0">
              <a:cs typeface="Calibri" panose="020F0502020204030204"/>
            </a:endParaRPr>
          </a:p>
          <a:p>
            <a:pPr marL="0" indent="0">
              <a:buNone/>
            </a:pPr>
            <a:r>
              <a:rPr lang="en-GB" sz="3600" b="1" dirty="0">
                <a:solidFill>
                  <a:srgbClr val="FFC000"/>
                </a:solidFill>
                <a:cs typeface="Calibri" panose="020F0502020204030204"/>
              </a:rPr>
              <a:t>Partially supported</a:t>
            </a:r>
          </a:p>
        </p:txBody>
      </p:sp>
    </p:spTree>
    <p:extLst>
      <p:ext uri="{BB962C8B-B14F-4D97-AF65-F5344CB8AC3E}">
        <p14:creationId xmlns:p14="http://schemas.microsoft.com/office/powerpoint/2010/main" val="50364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221E-983B-4A09-8AC3-A288C91C7710}"/>
              </a:ext>
            </a:extLst>
          </p:cNvPr>
          <p:cNvSpPr>
            <a:spLocks noGrp="1"/>
          </p:cNvSpPr>
          <p:nvPr>
            <p:ph type="title"/>
          </p:nvPr>
        </p:nvSpPr>
        <p:spPr>
          <a:xfrm>
            <a:off x="-5894540" y="803536"/>
            <a:ext cx="1152395" cy="1325563"/>
          </a:xfrm>
        </p:spPr>
        <p:txBody>
          <a:bodyPr/>
          <a:lstStyle/>
          <a:p>
            <a:endParaRPr lang="en-GB" dirty="0">
              <a:cs typeface="Calibri Light"/>
            </a:endParaRPr>
          </a:p>
        </p:txBody>
      </p:sp>
      <p:sp>
        <p:nvSpPr>
          <p:cNvPr id="3" name="Content Placeholder 2">
            <a:extLst>
              <a:ext uri="{FF2B5EF4-FFF2-40B4-BE49-F238E27FC236}">
                <a16:creationId xmlns:a16="http://schemas.microsoft.com/office/drawing/2014/main" id="{956E9383-0103-42A6-B0C9-3E09C7ECC266}"/>
              </a:ext>
            </a:extLst>
          </p:cNvPr>
          <p:cNvSpPr>
            <a:spLocks noGrp="1"/>
          </p:cNvSpPr>
          <p:nvPr>
            <p:ph idx="1"/>
          </p:nvPr>
        </p:nvSpPr>
        <p:spPr>
          <a:xfrm>
            <a:off x="838200" y="917489"/>
            <a:ext cx="10515600" cy="5259474"/>
          </a:xfrm>
        </p:spPr>
        <p:txBody>
          <a:bodyPr vert="horz" lIns="91440" tIns="45720" rIns="91440" bIns="45720" rtlCol="0" anchor="t">
            <a:normAutofit/>
          </a:bodyPr>
          <a:lstStyle/>
          <a:p>
            <a:r>
              <a:rPr lang="en-GB" dirty="0">
                <a:ea typeface="+mn-lt"/>
                <a:cs typeface="+mn-lt"/>
              </a:rPr>
              <a:t>40% said they would go to the Coronavirus support page</a:t>
            </a:r>
            <a:endParaRPr lang="en-GB" dirty="0">
              <a:cs typeface="Calibri"/>
            </a:endParaRPr>
          </a:p>
          <a:p>
            <a:r>
              <a:rPr lang="en-GB" dirty="0">
                <a:ea typeface="+mn-lt"/>
                <a:cs typeface="+mn-lt"/>
              </a:rPr>
              <a:t>30% said they would go to the Coronavirus browse </a:t>
            </a:r>
            <a:r>
              <a:rPr lang="en-GB">
                <a:ea typeface="+mn-lt"/>
                <a:cs typeface="+mn-lt"/>
              </a:rPr>
              <a:t>section (assuming this refers to the filtered search?)</a:t>
            </a:r>
          </a:p>
          <a:p>
            <a:r>
              <a:rPr lang="en-GB" dirty="0">
                <a:cs typeface="Calibri"/>
              </a:rPr>
              <a:t>10% said they would start with Google by searching for terms like </a:t>
            </a:r>
            <a:r>
              <a:rPr lang="en-GB" dirty="0">
                <a:ea typeface="+mn-lt"/>
                <a:cs typeface="+mn-lt"/>
              </a:rPr>
              <a:t>’funding </a:t>
            </a:r>
            <a:r>
              <a:rPr lang="en-GB" dirty="0" err="1">
                <a:ea typeface="+mn-lt"/>
                <a:cs typeface="+mn-lt"/>
              </a:rPr>
              <a:t>scotland</a:t>
            </a:r>
            <a:r>
              <a:rPr lang="en-GB" dirty="0">
                <a:ea typeface="+mn-lt"/>
                <a:cs typeface="+mn-lt"/>
              </a:rPr>
              <a:t> small business’ or ’Coronavirus </a:t>
            </a:r>
            <a:r>
              <a:rPr lang="en-GB" dirty="0" err="1">
                <a:ea typeface="+mn-lt"/>
                <a:cs typeface="+mn-lt"/>
              </a:rPr>
              <a:t>scotland</a:t>
            </a:r>
            <a:r>
              <a:rPr lang="en-GB" dirty="0">
                <a:ea typeface="+mn-lt"/>
                <a:cs typeface="+mn-lt"/>
              </a:rPr>
              <a:t> business support’</a:t>
            </a:r>
            <a:endParaRPr lang="en-GB"/>
          </a:p>
          <a:p>
            <a:r>
              <a:rPr lang="en-GB" dirty="0">
                <a:ea typeface="+mn-lt"/>
                <a:cs typeface="+mn-lt"/>
              </a:rPr>
              <a:t>10% said they would use the site search (which takes them to go the Browse support section)</a:t>
            </a:r>
            <a:endParaRPr lang="en-GB" dirty="0">
              <a:cs typeface="Calibri"/>
            </a:endParaRPr>
          </a:p>
          <a:p>
            <a:r>
              <a:rPr lang="en-GB" dirty="0">
                <a:cs typeface="Calibri"/>
              </a:rPr>
              <a:t>10% said they '</a:t>
            </a:r>
            <a:r>
              <a:rPr lang="en-GB" dirty="0">
                <a:ea typeface="+mn-lt"/>
                <a:cs typeface="+mn-lt"/>
              </a:rPr>
              <a:t>would look on the website for digital boost for my </a:t>
            </a:r>
            <a:r>
              <a:rPr lang="en-GB" dirty="0" err="1">
                <a:ea typeface="+mn-lt"/>
                <a:cs typeface="+mn-lt"/>
              </a:rPr>
              <a:t>buisness</a:t>
            </a:r>
            <a:r>
              <a:rPr lang="en-GB" dirty="0">
                <a:ea typeface="+mn-lt"/>
                <a:cs typeface="+mn-lt"/>
              </a:rPr>
              <a:t>'</a:t>
            </a: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103049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C6D1-F2C1-4E64-B40A-8B620FE32E38}"/>
              </a:ext>
            </a:extLst>
          </p:cNvPr>
          <p:cNvSpPr>
            <a:spLocks noGrp="1"/>
          </p:cNvSpPr>
          <p:nvPr>
            <p:ph type="title"/>
          </p:nvPr>
        </p:nvSpPr>
        <p:spPr/>
        <p:txBody>
          <a:bodyPr>
            <a:normAutofit fontScale="90000"/>
          </a:bodyPr>
          <a:lstStyle/>
          <a:p>
            <a:br>
              <a:rPr lang="en-GB" dirty="0">
                <a:ea typeface="+mj-lt"/>
                <a:cs typeface="+mj-lt"/>
              </a:rPr>
            </a:br>
            <a:br>
              <a:rPr lang="en-GB" dirty="0">
                <a:ea typeface="+mj-lt"/>
                <a:cs typeface="+mj-lt"/>
              </a:rPr>
            </a:br>
            <a:r>
              <a:rPr lang="en-GB" dirty="0">
                <a:ea typeface="+mj-lt"/>
                <a:cs typeface="+mj-lt"/>
              </a:rPr>
              <a:t>Would you want to see information about coronavirus funding that is coming soon but isn’t open for applications yet?</a:t>
            </a:r>
            <a:br>
              <a:rPr lang="en-GB" dirty="0">
                <a:ea typeface="+mj-lt"/>
                <a:cs typeface="+mj-lt"/>
              </a:rPr>
            </a:br>
            <a:br>
              <a:rPr lang="en-GB" dirty="0">
                <a:ea typeface="+mj-lt"/>
                <a:cs typeface="+mj-lt"/>
              </a:rPr>
            </a:br>
            <a:endParaRPr lang="en-GB" dirty="0">
              <a:ea typeface="+mj-lt"/>
              <a:cs typeface="+mj-lt"/>
            </a:endParaRPr>
          </a:p>
        </p:txBody>
      </p:sp>
      <p:sp>
        <p:nvSpPr>
          <p:cNvPr id="3" name="Content Placeholder 2">
            <a:extLst>
              <a:ext uri="{FF2B5EF4-FFF2-40B4-BE49-F238E27FC236}">
                <a16:creationId xmlns:a16="http://schemas.microsoft.com/office/drawing/2014/main" id="{C5DEBB98-EEB4-401E-9F3C-88907E340DD4}"/>
              </a:ext>
            </a:extLst>
          </p:cNvPr>
          <p:cNvSpPr>
            <a:spLocks noGrp="1"/>
          </p:cNvSpPr>
          <p:nvPr>
            <p:ph idx="1"/>
          </p:nvPr>
        </p:nvSpPr>
        <p:spPr/>
        <p:txBody>
          <a:bodyPr vert="horz" lIns="91440" tIns="45720" rIns="91440" bIns="45720" rtlCol="0" anchor="t">
            <a:normAutofit/>
          </a:bodyPr>
          <a:lstStyle/>
          <a:p>
            <a:endParaRPr lang="en-GB" sz="3600" dirty="0">
              <a:cs typeface="Calibri"/>
            </a:endParaRPr>
          </a:p>
          <a:p>
            <a:r>
              <a:rPr lang="en-GB" sz="4800" dirty="0">
                <a:cs typeface="Calibri"/>
              </a:rPr>
              <a:t>100% of users said yes</a:t>
            </a:r>
            <a:endParaRPr lang="en-GB" sz="4800" dirty="0"/>
          </a:p>
        </p:txBody>
      </p:sp>
    </p:spTree>
    <p:extLst>
      <p:ext uri="{BB962C8B-B14F-4D97-AF65-F5344CB8AC3E}">
        <p14:creationId xmlns:p14="http://schemas.microsoft.com/office/powerpoint/2010/main" val="158564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C6D1-F2C1-4E64-B40A-8B620FE32E38}"/>
              </a:ext>
            </a:extLst>
          </p:cNvPr>
          <p:cNvSpPr>
            <a:spLocks noGrp="1"/>
          </p:cNvSpPr>
          <p:nvPr>
            <p:ph type="title"/>
          </p:nvPr>
        </p:nvSpPr>
        <p:spPr/>
        <p:txBody>
          <a:bodyPr>
            <a:normAutofit fontScale="90000"/>
          </a:bodyPr>
          <a:lstStyle/>
          <a:p>
            <a:br>
              <a:rPr lang="en-GB" dirty="0">
                <a:ea typeface="+mj-lt"/>
                <a:cs typeface="+mj-lt"/>
              </a:rPr>
            </a:br>
            <a:br>
              <a:rPr lang="en-GB" dirty="0">
                <a:ea typeface="+mj-lt"/>
                <a:cs typeface="+mj-lt"/>
              </a:rPr>
            </a:br>
            <a:r>
              <a:rPr lang="en-GB" dirty="0">
                <a:ea typeface="+mj-lt"/>
                <a:cs typeface="+mj-lt"/>
              </a:rPr>
              <a:t>Where on the website would you expect to see information about upcoming coronavirus funding?</a:t>
            </a:r>
            <a:br>
              <a:rPr lang="en-GB" dirty="0">
                <a:ea typeface="+mj-lt"/>
                <a:cs typeface="+mj-lt"/>
              </a:rPr>
            </a:br>
            <a:br>
              <a:rPr lang="en-GB" dirty="0">
                <a:ea typeface="+mj-lt"/>
                <a:cs typeface="+mj-lt"/>
              </a:rPr>
            </a:br>
            <a:endParaRPr lang="en-GB" dirty="0">
              <a:ea typeface="+mj-lt"/>
              <a:cs typeface="+mj-lt"/>
            </a:endParaRPr>
          </a:p>
        </p:txBody>
      </p:sp>
      <p:sp>
        <p:nvSpPr>
          <p:cNvPr id="3" name="Content Placeholder 2">
            <a:extLst>
              <a:ext uri="{FF2B5EF4-FFF2-40B4-BE49-F238E27FC236}">
                <a16:creationId xmlns:a16="http://schemas.microsoft.com/office/drawing/2014/main" id="{C5DEBB98-EEB4-401E-9F3C-88907E340DD4}"/>
              </a:ext>
            </a:extLst>
          </p:cNvPr>
          <p:cNvSpPr>
            <a:spLocks noGrp="1"/>
          </p:cNvSpPr>
          <p:nvPr>
            <p:ph idx="1"/>
          </p:nvPr>
        </p:nvSpPr>
        <p:spPr/>
        <p:txBody>
          <a:bodyPr vert="horz" lIns="91440" tIns="45720" rIns="91440" bIns="45720" rtlCol="0" anchor="t">
            <a:normAutofit fontScale="62500" lnSpcReduction="20000"/>
          </a:bodyPr>
          <a:lstStyle/>
          <a:p>
            <a:endParaRPr lang="en-GB" dirty="0">
              <a:cs typeface="Calibri"/>
            </a:endParaRPr>
          </a:p>
          <a:p>
            <a:r>
              <a:rPr lang="en-GB" dirty="0">
                <a:ea typeface="+mn-lt"/>
                <a:cs typeface="+mn-lt"/>
              </a:rPr>
              <a:t>A separate sub-section.</a:t>
            </a:r>
            <a:endParaRPr lang="en-GB" dirty="0">
              <a:cs typeface="Calibri"/>
            </a:endParaRPr>
          </a:p>
          <a:p>
            <a:r>
              <a:rPr lang="en-GB" dirty="0">
                <a:ea typeface="+mn-lt"/>
                <a:cs typeface="+mn-lt"/>
              </a:rPr>
              <a:t>I think it should be linked in each sector. So if </a:t>
            </a:r>
            <a:r>
              <a:rPr lang="en-GB" dirty="0" err="1">
                <a:ea typeface="+mn-lt"/>
                <a:cs typeface="+mn-lt"/>
              </a:rPr>
              <a:t>i</a:t>
            </a:r>
            <a:r>
              <a:rPr lang="en-GB" dirty="0">
                <a:ea typeface="+mn-lt"/>
                <a:cs typeface="+mn-lt"/>
              </a:rPr>
              <a:t> go to one of the sector directly </a:t>
            </a:r>
            <a:r>
              <a:rPr lang="en-GB" dirty="0" err="1">
                <a:ea typeface="+mn-lt"/>
                <a:cs typeface="+mn-lt"/>
              </a:rPr>
              <a:t>i</a:t>
            </a:r>
            <a:r>
              <a:rPr lang="en-GB" dirty="0">
                <a:ea typeface="+mn-lt"/>
                <a:cs typeface="+mn-lt"/>
              </a:rPr>
              <a:t> am not missing on that information.</a:t>
            </a:r>
            <a:endParaRPr lang="en-GB" dirty="0"/>
          </a:p>
          <a:p>
            <a:r>
              <a:rPr lang="en-GB" dirty="0">
                <a:ea typeface="+mn-lt"/>
                <a:cs typeface="+mn-lt"/>
              </a:rPr>
              <a:t>this could be featured within the main virus page, but perhaps also mentioned on the main page</a:t>
            </a:r>
            <a:endParaRPr lang="en-GB" dirty="0"/>
          </a:p>
          <a:p>
            <a:r>
              <a:rPr lang="en-GB" dirty="0">
                <a:ea typeface="+mn-lt"/>
                <a:cs typeface="+mn-lt"/>
              </a:rPr>
              <a:t>Under the sections that mention coronavirus advice (as listed above). I would also expect it to appear if I searched "funding" in the search bar.</a:t>
            </a:r>
            <a:endParaRPr lang="en-GB" dirty="0"/>
          </a:p>
          <a:p>
            <a:r>
              <a:rPr lang="en-GB" dirty="0">
                <a:ea typeface="+mn-lt"/>
                <a:cs typeface="+mn-lt"/>
              </a:rPr>
              <a:t>I would expect to find it in the same tab as mentioned above, Coronavirus (COVID-19) advice, </a:t>
            </a:r>
            <a:r>
              <a:rPr lang="en-GB" dirty="0" err="1">
                <a:ea typeface="+mn-lt"/>
                <a:cs typeface="+mn-lt"/>
              </a:rPr>
              <a:t>i</a:t>
            </a:r>
            <a:r>
              <a:rPr lang="en-GB" dirty="0">
                <a:ea typeface="+mn-lt"/>
                <a:cs typeface="+mn-lt"/>
              </a:rPr>
              <a:t> would look to go there for all </a:t>
            </a:r>
            <a:r>
              <a:rPr lang="en-GB" dirty="0" err="1">
                <a:ea typeface="+mn-lt"/>
                <a:cs typeface="+mn-lt"/>
              </a:rPr>
              <a:t>covid</a:t>
            </a:r>
            <a:r>
              <a:rPr lang="en-GB" dirty="0">
                <a:ea typeface="+mn-lt"/>
                <a:cs typeface="+mn-lt"/>
              </a:rPr>
              <a:t> news.</a:t>
            </a:r>
            <a:endParaRPr lang="en-GB" dirty="0"/>
          </a:p>
          <a:p>
            <a:r>
              <a:rPr lang="en-GB" dirty="0">
                <a:ea typeface="+mn-lt"/>
                <a:cs typeface="+mn-lt"/>
              </a:rPr>
              <a:t>Browse coronavirus support services</a:t>
            </a:r>
            <a:endParaRPr lang="en-GB" dirty="0"/>
          </a:p>
          <a:p>
            <a:r>
              <a:rPr lang="en-GB" dirty="0">
                <a:ea typeface="+mn-lt"/>
                <a:cs typeface="+mn-lt"/>
              </a:rPr>
              <a:t>in News/ Updates</a:t>
            </a:r>
            <a:endParaRPr lang="en-GB" dirty="0"/>
          </a:p>
          <a:p>
            <a:r>
              <a:rPr lang="en-GB" dirty="0">
                <a:ea typeface="+mn-lt"/>
                <a:cs typeface="+mn-lt"/>
              </a:rPr>
              <a:t>Homepage (Under Coronavirus Funding Link)</a:t>
            </a:r>
            <a:endParaRPr lang="en-GB" dirty="0"/>
          </a:p>
          <a:p>
            <a:r>
              <a:rPr lang="en-GB" dirty="0">
                <a:ea typeface="+mn-lt"/>
                <a:cs typeface="+mn-lt"/>
              </a:rPr>
              <a:t>Within the finance section of the </a:t>
            </a:r>
            <a:r>
              <a:rPr lang="en-GB" dirty="0" err="1">
                <a:ea typeface="+mn-lt"/>
                <a:cs typeface="+mn-lt"/>
              </a:rPr>
              <a:t>CVirus</a:t>
            </a:r>
            <a:r>
              <a:rPr lang="en-GB" dirty="0">
                <a:ea typeface="+mn-lt"/>
                <a:cs typeface="+mn-lt"/>
              </a:rPr>
              <a:t> topic</a:t>
            </a:r>
            <a:endParaRPr lang="en-GB" dirty="0"/>
          </a:p>
          <a:p>
            <a:r>
              <a:rPr lang="en-GB" dirty="0">
                <a:ea typeface="+mn-lt"/>
                <a:cs typeface="+mn-lt"/>
              </a:rPr>
              <a:t>It would be nice to see this information on the homepage, and it be something that is regularly updated.</a:t>
            </a:r>
            <a:endParaRPr lang="en-GB" dirty="0"/>
          </a:p>
          <a:p>
            <a:endParaRPr lang="en-GB" dirty="0">
              <a:cs typeface="Calibri"/>
            </a:endParaRPr>
          </a:p>
        </p:txBody>
      </p:sp>
    </p:spTree>
    <p:extLst>
      <p:ext uri="{BB962C8B-B14F-4D97-AF65-F5344CB8AC3E}">
        <p14:creationId xmlns:p14="http://schemas.microsoft.com/office/powerpoint/2010/main" val="346909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F201-E919-41E3-8467-FBB4EC5A79A4}"/>
              </a:ext>
            </a:extLst>
          </p:cNvPr>
          <p:cNvSpPr>
            <a:spLocks noGrp="1"/>
          </p:cNvSpPr>
          <p:nvPr>
            <p:ph type="title"/>
          </p:nvPr>
        </p:nvSpPr>
        <p:spPr>
          <a:xfrm>
            <a:off x="3280775" y="-1576409"/>
            <a:ext cx="10515600" cy="1325563"/>
          </a:xfrm>
        </p:spPr>
        <p:txBody>
          <a:bodyPr/>
          <a:lstStyle/>
          <a:p>
            <a:endParaRPr lang="en-GB"/>
          </a:p>
        </p:txBody>
      </p:sp>
      <p:sp>
        <p:nvSpPr>
          <p:cNvPr id="3" name="Content Placeholder 2">
            <a:extLst>
              <a:ext uri="{FF2B5EF4-FFF2-40B4-BE49-F238E27FC236}">
                <a16:creationId xmlns:a16="http://schemas.microsoft.com/office/drawing/2014/main" id="{2ACA3BDF-FE88-4C6C-8EDD-6C896C5BEF16}"/>
              </a:ext>
            </a:extLst>
          </p:cNvPr>
          <p:cNvSpPr>
            <a:spLocks noGrp="1"/>
          </p:cNvSpPr>
          <p:nvPr>
            <p:ph idx="1"/>
          </p:nvPr>
        </p:nvSpPr>
        <p:spPr>
          <a:xfrm>
            <a:off x="838200" y="458201"/>
            <a:ext cx="10515600" cy="5718762"/>
          </a:xfrm>
        </p:spPr>
        <p:txBody>
          <a:bodyPr vert="horz" lIns="91440" tIns="45720" rIns="91440" bIns="45720" rtlCol="0" anchor="t">
            <a:normAutofit/>
          </a:bodyPr>
          <a:lstStyle/>
          <a:p>
            <a:pPr marL="0" indent="0">
              <a:buNone/>
            </a:pPr>
            <a:endParaRPr lang="en-GB" dirty="0">
              <a:cs typeface="Calibri" panose="020F0502020204030204"/>
            </a:endParaRPr>
          </a:p>
          <a:p>
            <a:pPr marL="0" indent="0">
              <a:buNone/>
            </a:pPr>
            <a:endParaRPr lang="en-GB" dirty="0">
              <a:cs typeface="Calibri" panose="020F0502020204030204"/>
            </a:endParaRPr>
          </a:p>
          <a:p>
            <a:pPr marL="0" indent="0">
              <a:buNone/>
            </a:pPr>
            <a:endParaRPr lang="en-GB" dirty="0">
              <a:cs typeface="Calibri" panose="020F0502020204030204"/>
            </a:endParaRPr>
          </a:p>
          <a:p>
            <a:pPr marL="0" indent="0">
              <a:buNone/>
            </a:pPr>
            <a:endParaRPr lang="en-GB" sz="3600" dirty="0">
              <a:cs typeface="Calibri" panose="020F0502020204030204"/>
            </a:endParaRPr>
          </a:p>
          <a:p>
            <a:pPr marL="0" indent="0">
              <a:buNone/>
            </a:pPr>
            <a:r>
              <a:rPr lang="en-GB" sz="3600">
                <a:cs typeface="Calibri" panose="020F0502020204030204"/>
              </a:rPr>
              <a:t>Most users expected to find information on upcoming funding on the Coronavirus support page, but several users also mentioned the homepage.</a:t>
            </a:r>
            <a:endParaRPr lang="en-GB" sz="3600" dirty="0">
              <a:cs typeface="Calibri" panose="020F0502020204030204"/>
            </a:endParaRPr>
          </a:p>
        </p:txBody>
      </p:sp>
    </p:spTree>
    <p:extLst>
      <p:ext uri="{BB962C8B-B14F-4D97-AF65-F5344CB8AC3E}">
        <p14:creationId xmlns:p14="http://schemas.microsoft.com/office/powerpoint/2010/main" val="79878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C37D-B4D9-461F-A1B7-F023C705BD56}"/>
              </a:ext>
            </a:extLst>
          </p:cNvPr>
          <p:cNvSpPr>
            <a:spLocks noGrp="1"/>
          </p:cNvSpPr>
          <p:nvPr>
            <p:ph type="title"/>
          </p:nvPr>
        </p:nvSpPr>
        <p:spPr/>
        <p:txBody>
          <a:bodyPr>
            <a:normAutofit fontScale="90000"/>
          </a:bodyPr>
          <a:lstStyle/>
          <a:p>
            <a:r>
              <a:rPr lang="en-GB" dirty="0">
                <a:ea typeface="+mj-lt"/>
                <a:cs typeface="+mj-lt"/>
              </a:rPr>
              <a:t>Is there anything that you think is missing from the website around coronavirus support? </a:t>
            </a:r>
            <a:endParaRPr lang="en-GB" dirty="0">
              <a:cs typeface="Calibri Light"/>
            </a:endParaRPr>
          </a:p>
        </p:txBody>
      </p:sp>
      <p:sp>
        <p:nvSpPr>
          <p:cNvPr id="3" name="Content Placeholder 2">
            <a:extLst>
              <a:ext uri="{FF2B5EF4-FFF2-40B4-BE49-F238E27FC236}">
                <a16:creationId xmlns:a16="http://schemas.microsoft.com/office/drawing/2014/main" id="{B800FEB9-C78E-4D9D-B71A-77424ED2DEDA}"/>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GB" dirty="0">
                <a:cs typeface="Calibri"/>
              </a:rPr>
              <a:t>Only one user mentioned something specific: a</a:t>
            </a:r>
            <a:r>
              <a:rPr lang="en-GB" dirty="0">
                <a:ea typeface="+mn-lt"/>
                <a:cs typeface="+mn-lt"/>
              </a:rPr>
              <a:t> generic update regarding coronavirus should be on the homepage.</a:t>
            </a:r>
            <a:endParaRPr lang="en-US" dirty="0">
              <a:ea typeface="+mn-lt"/>
              <a:cs typeface="+mn-lt"/>
            </a:endParaRPr>
          </a:p>
          <a:p>
            <a:pPr marL="0" indent="0">
              <a:buNone/>
            </a:pPr>
            <a:endParaRPr lang="en-GB" dirty="0">
              <a:cs typeface="Calibri"/>
            </a:endParaRPr>
          </a:p>
          <a:p>
            <a:pPr marL="0" indent="0">
              <a:buNone/>
            </a:pPr>
            <a:r>
              <a:rPr lang="en-GB" dirty="0">
                <a:ea typeface="+mn-lt"/>
                <a:cs typeface="+mn-lt"/>
              </a:rPr>
              <a:t>A few users had positive comments:</a:t>
            </a:r>
          </a:p>
          <a:p>
            <a:pPr marL="0" indent="0">
              <a:buNone/>
            </a:pPr>
            <a:endParaRPr lang="en-GB" dirty="0">
              <a:ea typeface="+mn-lt"/>
              <a:cs typeface="+mn-lt"/>
            </a:endParaRPr>
          </a:p>
          <a:p>
            <a:r>
              <a:rPr lang="en-GB" dirty="0">
                <a:ea typeface="+mn-lt"/>
                <a:cs typeface="+mn-lt"/>
              </a:rPr>
              <a:t>No, there is a wealth of information and the content looks like it is being updated regularly</a:t>
            </a:r>
            <a:endParaRPr lang="en-GB" dirty="0">
              <a:cs typeface="Calibri"/>
            </a:endParaRPr>
          </a:p>
          <a:p>
            <a:r>
              <a:rPr lang="en-GB" dirty="0">
                <a:ea typeface="+mn-lt"/>
                <a:cs typeface="+mn-lt"/>
              </a:rPr>
              <a:t>I don’t think so, it is very obvious and easy to get to the information from multiple places on the home page.</a:t>
            </a:r>
            <a:endParaRPr lang="en-GB" dirty="0">
              <a:cs typeface="Calibri"/>
            </a:endParaRPr>
          </a:p>
          <a:p>
            <a:r>
              <a:rPr lang="en-GB" dirty="0">
                <a:ea typeface="+mn-lt"/>
                <a:cs typeface="+mn-lt"/>
              </a:rPr>
              <a:t>No, I feel all relevant information is captured on the support service page.</a:t>
            </a:r>
            <a:endParaRPr lang="en-GB" dirty="0">
              <a:cs typeface="Calibri"/>
            </a:endParaRPr>
          </a:p>
          <a:p>
            <a:r>
              <a:rPr lang="en-GB" dirty="0">
                <a:ea typeface="+mn-lt"/>
                <a:cs typeface="+mn-lt"/>
              </a:rPr>
              <a:t>Not that I could see, I like the ability to filter support by those categorised as ’coronavirus support’. The website appears to be pretty inclusive of all the different types of support available, and a useful source of information.</a:t>
            </a:r>
          </a:p>
          <a:p>
            <a:pPr lvl="1"/>
            <a:endParaRPr lang="en-GB" dirty="0">
              <a:cs typeface="Calibri"/>
            </a:endParaRPr>
          </a:p>
        </p:txBody>
      </p:sp>
    </p:spTree>
    <p:extLst>
      <p:ext uri="{BB962C8B-B14F-4D97-AF65-F5344CB8AC3E}">
        <p14:creationId xmlns:p14="http://schemas.microsoft.com/office/powerpoint/2010/main" val="208482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C37D-B4D9-461F-A1B7-F023C705BD56}"/>
              </a:ext>
            </a:extLst>
          </p:cNvPr>
          <p:cNvSpPr>
            <a:spLocks noGrp="1"/>
          </p:cNvSpPr>
          <p:nvPr>
            <p:ph type="title"/>
          </p:nvPr>
        </p:nvSpPr>
        <p:spPr/>
        <p:txBody>
          <a:bodyPr>
            <a:normAutofit/>
          </a:bodyPr>
          <a:lstStyle/>
          <a:p>
            <a:r>
              <a:rPr lang="en-GB">
                <a:ea typeface="+mj-lt"/>
                <a:cs typeface="+mj-lt"/>
              </a:rPr>
              <a:t>General feedback about the site</a:t>
            </a:r>
            <a:endParaRPr lang="en-GB">
              <a:cs typeface="Calibri Light"/>
            </a:endParaRPr>
          </a:p>
        </p:txBody>
      </p:sp>
      <p:sp>
        <p:nvSpPr>
          <p:cNvPr id="3" name="Content Placeholder 2">
            <a:extLst>
              <a:ext uri="{FF2B5EF4-FFF2-40B4-BE49-F238E27FC236}">
                <a16:creationId xmlns:a16="http://schemas.microsoft.com/office/drawing/2014/main" id="{B800FEB9-C78E-4D9D-B71A-77424ED2DEDA}"/>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GB" b="1">
                <a:ea typeface="+mn-lt"/>
                <a:cs typeface="+mn-lt"/>
              </a:rPr>
              <a:t>Positive:</a:t>
            </a:r>
            <a:endParaRPr lang="en-GB" b="1" dirty="0">
              <a:ea typeface="+mn-lt"/>
              <a:cs typeface="+mn-lt"/>
            </a:endParaRPr>
          </a:p>
          <a:p>
            <a:pPr marL="457200" indent="-457200"/>
            <a:r>
              <a:rPr lang="en-GB">
                <a:cs typeface="Calibri"/>
              </a:rPr>
              <a:t>"I like that you can filter by different topics [on the homepage] or search for something specific. I like that you have all those different options"</a:t>
            </a:r>
            <a:endParaRPr lang="en-GB" dirty="0">
              <a:cs typeface="Calibri"/>
            </a:endParaRPr>
          </a:p>
          <a:p>
            <a:pPr marL="457200" indent="-457200"/>
            <a:r>
              <a:rPr lang="en-GB">
                <a:cs typeface="Calibri"/>
              </a:rPr>
              <a:t>"Very neat and tidy, very clear"</a:t>
            </a:r>
            <a:endParaRPr lang="en-GB" dirty="0">
              <a:cs typeface="Calibri"/>
            </a:endParaRPr>
          </a:p>
          <a:p>
            <a:pPr marL="457200" indent="-457200"/>
            <a:r>
              <a:rPr lang="en-GB">
                <a:cs typeface="Calibri"/>
              </a:rPr>
              <a:t>"Very sophisticated and professional, easy to understand"</a:t>
            </a:r>
            <a:endParaRPr lang="en-GB" dirty="0">
              <a:cs typeface="Calibri"/>
            </a:endParaRPr>
          </a:p>
          <a:p>
            <a:pPr marL="457200" indent="-457200"/>
            <a:r>
              <a:rPr lang="en-GB">
                <a:cs typeface="Calibri"/>
              </a:rPr>
              <a:t>"I can easily find my way, which is a plus"</a:t>
            </a:r>
            <a:endParaRPr lang="en-GB" dirty="0">
              <a:cs typeface="Calibri"/>
            </a:endParaRPr>
          </a:p>
          <a:p>
            <a:pPr marL="457200" indent="-457200"/>
            <a:r>
              <a:rPr lang="en-GB">
                <a:cs typeface="Calibri"/>
              </a:rPr>
              <a:t>"Having a contact us option in the top section is really great"</a:t>
            </a:r>
            <a:endParaRPr lang="en-GB" dirty="0">
              <a:cs typeface="Calibri"/>
            </a:endParaRPr>
          </a:p>
          <a:p>
            <a:pPr marL="457200" indent="-457200"/>
            <a:r>
              <a:rPr lang="en-GB">
                <a:cs typeface="Calibri"/>
              </a:rPr>
              <a:t>"I think the colour scheme is really simple and plain, which is what it should be for a website of this nature"</a:t>
            </a:r>
            <a:endParaRPr lang="en-GB" dirty="0">
              <a:cs typeface="Calibri"/>
            </a:endParaRPr>
          </a:p>
          <a:p>
            <a:pPr marL="457200" indent="-457200"/>
            <a:r>
              <a:rPr lang="en-GB">
                <a:cs typeface="Calibri"/>
              </a:rPr>
              <a:t>"I could figure out very easily how to get where I want to be"</a:t>
            </a:r>
            <a:endParaRPr lang="en-GB" dirty="0">
              <a:cs typeface="Calibri"/>
            </a:endParaRPr>
          </a:p>
          <a:p>
            <a:pPr marL="457200" indent="-457200"/>
            <a:r>
              <a:rPr lang="en-GB">
                <a:cs typeface="Calibri"/>
              </a:rPr>
              <a:t>"It seems to have a very clear purpose. Very unclutered and clear, very business-focused"</a:t>
            </a:r>
            <a:endParaRPr lang="en-GB" dirty="0">
              <a:cs typeface="Calibri"/>
            </a:endParaRPr>
          </a:p>
          <a:p>
            <a:pPr marL="457200" indent="-457200"/>
            <a:r>
              <a:rPr lang="en-GB">
                <a:ea typeface="+mn-lt"/>
                <a:cs typeface="+mn-lt"/>
              </a:rPr>
              <a:t>"I like the look of the website. It feels like a college course site. Easy to use and navigate."</a:t>
            </a:r>
            <a:endParaRPr lang="en-GB" dirty="0">
              <a:ea typeface="+mn-lt"/>
              <a:cs typeface="+mn-lt"/>
            </a:endParaRPr>
          </a:p>
          <a:p>
            <a:pPr marL="457200" indent="0">
              <a:buNone/>
            </a:pPr>
            <a:endParaRPr lang="en-GB" dirty="0">
              <a:cs typeface="Calibri"/>
            </a:endParaRPr>
          </a:p>
        </p:txBody>
      </p:sp>
    </p:spTree>
    <p:extLst>
      <p:ext uri="{BB962C8B-B14F-4D97-AF65-F5344CB8AC3E}">
        <p14:creationId xmlns:p14="http://schemas.microsoft.com/office/powerpoint/2010/main" val="948408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77B8EB9F69A64892CDBEE1C326DF03" ma:contentTypeVersion="11" ma:contentTypeDescription="Create a new document." ma:contentTypeScope="" ma:versionID="bc02b37db36da814d26bddad22b59ead">
  <xsd:schema xmlns:xsd="http://www.w3.org/2001/XMLSchema" xmlns:xs="http://www.w3.org/2001/XMLSchema" xmlns:p="http://schemas.microsoft.com/office/2006/metadata/properties" xmlns:ns2="64721522-4131-4eaa-be54-5f0ad0dc305c" xmlns:ns3="6106a95d-711d-4c95-927f-b216936823e7" xmlns:ns4="http://schemas.microsoft.com/sharepoint/v4" targetNamespace="http://schemas.microsoft.com/office/2006/metadata/properties" ma:root="true" ma:fieldsID="dc0fe5f0ca8b87043603f3056eab2e84" ns2:_="" ns3:_="" ns4:_="">
    <xsd:import namespace="64721522-4131-4eaa-be54-5f0ad0dc305c"/>
    <xsd:import namespace="6106a95d-711d-4c95-927f-b216936823e7"/>
    <xsd:import namespace="http://schemas.microsoft.com/sharepoint/v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721522-4131-4eaa-be54-5f0ad0dc30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06a95d-711d-4c95-927f-b216936823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6EEA46-78FA-4D5A-AFCB-6B5E58CD68FA}">
  <ds:schemaRefs>
    <ds:schemaRef ds:uri="http://schemas.microsoft.com/office/2006/metadata/properties"/>
    <ds:schemaRef ds:uri="http://schemas.microsoft.com/office/infopath/2007/PartnerControls"/>
    <ds:schemaRef ds:uri="http://schemas.microsoft.com/sharepoint/v4"/>
  </ds:schemaRefs>
</ds:datastoreItem>
</file>

<file path=customXml/itemProps2.xml><?xml version="1.0" encoding="utf-8"?>
<ds:datastoreItem xmlns:ds="http://schemas.openxmlformats.org/officeDocument/2006/customXml" ds:itemID="{51979DBB-9E58-462E-AB0A-BE11C4B053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721522-4131-4eaa-be54-5f0ad0dc305c"/>
    <ds:schemaRef ds:uri="6106a95d-711d-4c95-927f-b216936823e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0C4727-359E-4005-AE40-5ADD18DA4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FBS user testing 2021</vt:lpstr>
      <vt:lpstr>Who we tested with</vt:lpstr>
      <vt:lpstr>Where would you go if you wanted to find coronavirus funding support for your business?</vt:lpstr>
      <vt:lpstr>PowerPoint Presentation</vt:lpstr>
      <vt:lpstr>  Would you want to see information about coronavirus funding that is coming soon but isn’t open for applications yet?  </vt:lpstr>
      <vt:lpstr>  Where on the website would you expect to see information about upcoming coronavirus funding?  </vt:lpstr>
      <vt:lpstr>PowerPoint Presentation</vt:lpstr>
      <vt:lpstr>Is there anything that you think is missing from the website around coronavirus support? </vt:lpstr>
      <vt:lpstr>General feedback about the site</vt:lpstr>
      <vt:lpstr>General feedback about the site</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284</cp:revision>
  <dcterms:created xsi:type="dcterms:W3CDTF">2021-01-18T07:06:29Z</dcterms:created>
  <dcterms:modified xsi:type="dcterms:W3CDTF">2021-01-18T13:22:34Z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0x010100A377B8EB9F69A64892CDBEE1C326DF03</vt:lpwstr>
  </property>
</Properties>
</file>