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4"/>
    <p:sldMasterId id="2147483710" r:id="rId5"/>
    <p:sldMasterId id="2147483728" r:id="rId6"/>
    <p:sldMasterId id="2147483720" r:id="rId7"/>
  </p:sldMasterIdLst>
  <p:notesMasterIdLst>
    <p:notesMasterId r:id="rId15"/>
  </p:notesMasterIdLst>
  <p:sldIdLst>
    <p:sldId id="454" r:id="rId8"/>
    <p:sldId id="510" r:id="rId9"/>
    <p:sldId id="530" r:id="rId10"/>
    <p:sldId id="538" r:id="rId11"/>
    <p:sldId id="539" r:id="rId12"/>
    <p:sldId id="540" r:id="rId13"/>
    <p:sldId id="541" r:id="rId14"/>
  </p:sldIdLst>
  <p:sldSz cx="9906000" cy="6858000" type="A4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90" userDrawn="1">
          <p15:clr>
            <a:srgbClr val="A4A3A4"/>
          </p15:clr>
        </p15:guide>
        <p15:guide id="2" pos="3120">
          <p15:clr>
            <a:srgbClr val="A4A3A4"/>
          </p15:clr>
        </p15:guide>
        <p15:guide id="4" pos="3347" userDrawn="1">
          <p15:clr>
            <a:srgbClr val="A4A3A4"/>
          </p15:clr>
        </p15:guide>
        <p15:guide id="5" pos="28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B431"/>
    <a:srgbClr val="36434D"/>
    <a:srgbClr val="2CB4D2"/>
    <a:srgbClr val="D0BB7E"/>
    <a:srgbClr val="00427F"/>
    <a:srgbClr val="610E6C"/>
    <a:srgbClr val="5EBEB9"/>
    <a:srgbClr val="D658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8" autoAdjust="0"/>
    <p:restoredTop sz="95518" autoAdjust="0"/>
  </p:normalViewPr>
  <p:slideViewPr>
    <p:cSldViewPr>
      <p:cViewPr varScale="1">
        <p:scale>
          <a:sx n="77" d="100"/>
          <a:sy n="77" d="100"/>
        </p:scale>
        <p:origin x="184" y="728"/>
      </p:cViewPr>
      <p:guideLst>
        <p:guide orient="horz" pos="890"/>
        <p:guide pos="3120"/>
        <p:guide pos="3347"/>
        <p:guide pos="28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85" d="100"/>
        <a:sy n="185" d="100"/>
      </p:scale>
      <p:origin x="0" y="0"/>
    </p:cViewPr>
  </p:notesTextViewPr>
  <p:sorterViewPr>
    <p:cViewPr>
      <p:scale>
        <a:sx n="100" d="100"/>
        <a:sy n="100" d="100"/>
      </p:scale>
      <p:origin x="0" y="1200"/>
    </p:cViewPr>
  </p:sorterViewPr>
  <p:notesViewPr>
    <p:cSldViewPr>
      <p:cViewPr varScale="1">
        <p:scale>
          <a:sx n="77" d="100"/>
          <a:sy n="77" d="100"/>
        </p:scale>
        <p:origin x="348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FD778BC-D3A7-4949-A09A-9357A970C10F}" type="datetimeFigureOut">
              <a:rPr lang="en-GB"/>
              <a:pPr>
                <a:defRPr/>
              </a:pPr>
              <a:t>23/10/2019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A998410-66B9-46FC-8898-E1B0EAEDC3E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87145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789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31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3285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6167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0438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013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28464" y="980728"/>
            <a:ext cx="9649072" cy="52565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992560" y="260648"/>
            <a:ext cx="7920880" cy="576064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28464" y="980728"/>
            <a:ext cx="9649072" cy="52565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992560" y="260648"/>
            <a:ext cx="7920880" cy="576064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282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Research 2017 - Task Sk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0227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ustomer Research 2017 - Task Slide Screensho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64" y="44624"/>
            <a:ext cx="9649072" cy="864096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64" y="1052736"/>
            <a:ext cx="9649072" cy="561662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4893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7"/>
          <p:cNvSpPr txBox="1">
            <a:spLocks noChangeArrowheads="1"/>
          </p:cNvSpPr>
          <p:nvPr/>
        </p:nvSpPr>
        <p:spPr bwMode="auto">
          <a:xfrm>
            <a:off x="416496" y="6475239"/>
            <a:ext cx="4319588" cy="3381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1600" dirty="0">
                <a:solidFill>
                  <a:srgbClr val="00427F"/>
                </a:solidFill>
                <a:latin typeface="Arial" charset="0"/>
                <a:cs typeface="Arial" charset="0"/>
              </a:rPr>
              <a:t>www.scottish-enterprise.com</a:t>
            </a:r>
          </a:p>
        </p:txBody>
      </p:sp>
      <p:pic>
        <p:nvPicPr>
          <p:cNvPr id="2051" name="Picture 2" descr="SE landscape logo (cmyk)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02488" y="6448251"/>
            <a:ext cx="221456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6" r:id="rId2"/>
    <p:sldLayoutId id="2147483685" r:id="rId3"/>
    <p:sldLayoutId id="2147483690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128464" y="116632"/>
            <a:ext cx="9649071" cy="792163"/>
          </a:xfrm>
          <a:prstGeom prst="roundRect">
            <a:avLst/>
          </a:prstGeom>
          <a:solidFill>
            <a:srgbClr val="0042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4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85813" y="188640"/>
            <a:ext cx="82804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8464" y="980804"/>
            <a:ext cx="9649071" cy="53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Box 17">
            <a:extLst>
              <a:ext uri="{FF2B5EF4-FFF2-40B4-BE49-F238E27FC236}">
                <a16:creationId xmlns:a16="http://schemas.microsoft.com/office/drawing/2014/main" id="{3BB1D2C7-9A25-DE4B-8177-AD357945EC8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16496" y="6475239"/>
            <a:ext cx="4319588" cy="3381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1600" dirty="0">
                <a:solidFill>
                  <a:srgbClr val="00427F"/>
                </a:solidFill>
                <a:latin typeface="Arial" charset="0"/>
                <a:cs typeface="Arial" charset="0"/>
              </a:rPr>
              <a:t>www.scottish-enterprise.com</a:t>
            </a:r>
          </a:p>
        </p:txBody>
      </p:sp>
      <p:pic>
        <p:nvPicPr>
          <p:cNvPr id="10" name="Picture 2" descr="SE landscape logo (cmyk).jpg">
            <a:extLst>
              <a:ext uri="{FF2B5EF4-FFF2-40B4-BE49-F238E27FC236}">
                <a16:creationId xmlns:a16="http://schemas.microsoft.com/office/drawing/2014/main" id="{ABEBAB7E-13D1-A148-8C9F-0865B3F8B14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2488" y="6448251"/>
            <a:ext cx="221456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2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0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8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128464" y="116632"/>
            <a:ext cx="9649071" cy="792163"/>
          </a:xfrm>
          <a:prstGeom prst="roundRect">
            <a:avLst/>
          </a:prstGeom>
          <a:solidFill>
            <a:srgbClr val="0042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4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85813" y="188640"/>
            <a:ext cx="82804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8464" y="980804"/>
            <a:ext cx="9649071" cy="5688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0901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2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0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8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55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6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2480" y="6237312"/>
            <a:ext cx="374441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704528" y="764704"/>
            <a:ext cx="8420100" cy="4752528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GB" sz="4000" b="1" dirty="0"/>
              <a:t>Shared Entry Point</a:t>
            </a:r>
            <a:br>
              <a:rPr lang="en-GB" sz="4000" b="1" dirty="0"/>
            </a:br>
            <a:r>
              <a:rPr lang="en-GB" sz="4000" b="1" dirty="0"/>
              <a:t>Usability Testing</a:t>
            </a:r>
          </a:p>
          <a:p>
            <a:pPr marL="0" indent="0" algn="ctr">
              <a:buNone/>
            </a:pPr>
            <a:endParaRPr lang="en-GB" sz="2800" b="1" dirty="0"/>
          </a:p>
          <a:p>
            <a:pPr marL="0" indent="0" algn="ctr">
              <a:buNone/>
            </a:pPr>
            <a:r>
              <a:rPr lang="en-GB" sz="2800" b="1" dirty="0"/>
              <a:t>22</a:t>
            </a:r>
            <a:r>
              <a:rPr lang="en-GB" sz="2800" b="1" baseline="30000" dirty="0"/>
              <a:t>nd</a:t>
            </a:r>
            <a:r>
              <a:rPr lang="en-GB" sz="2800" b="1" dirty="0"/>
              <a:t> May</a:t>
            </a:r>
          </a:p>
          <a:p>
            <a:pPr algn="ctr"/>
            <a:endParaRPr lang="en-GB" b="1" dirty="0"/>
          </a:p>
          <a:p>
            <a:pPr marL="0" indent="0" algn="ctr">
              <a:buNone/>
            </a:pPr>
            <a:r>
              <a:rPr lang="en-GB" b="1" dirty="0"/>
              <a:t>Martin Kerr </a:t>
            </a:r>
          </a:p>
          <a:p>
            <a:pPr marL="0" indent="0" algn="ctr">
              <a:buNone/>
            </a:pPr>
            <a:r>
              <a:rPr lang="en-GB" b="1" dirty="0"/>
              <a:t>Anubhav Mittal</a:t>
            </a:r>
          </a:p>
        </p:txBody>
      </p:sp>
      <p:sp>
        <p:nvSpPr>
          <p:cNvPr id="55298" name="AutoShape 2" descr="Image result for sdi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>
                <a:solidFill>
                  <a:schemeClr val="tx1"/>
                </a:solidFill>
              </a:rPr>
              <a:t>Who we did research with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EDDCC-E332-42C6-850C-19EA35A8C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17638"/>
            <a:ext cx="8915400" cy="470852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/>
              <a:t>5 face to face lab test sessions</a:t>
            </a:r>
            <a:br>
              <a:rPr lang="en-GB" sz="4000" dirty="0"/>
            </a:br>
            <a:endParaRPr lang="en-GB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/>
              <a:t>1 x Manufacturing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/>
              <a:t>1 x Health &amp; Beauty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/>
              <a:t>1 x Finance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/>
              <a:t>1 x Voluntary Sector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/>
              <a:t>1 x Design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36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820795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>
                <a:solidFill>
                  <a:schemeClr val="tx1"/>
                </a:solidFill>
              </a:rPr>
              <a:t>Summary of Issues observed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EDDCC-E332-42C6-850C-19EA35A8C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17638"/>
            <a:ext cx="8915400" cy="4708525"/>
          </a:xfrm>
        </p:spPr>
        <p:txBody>
          <a:bodyPr/>
          <a:lstStyle/>
          <a:p>
            <a:r>
              <a:rPr lang="en-GB" sz="2400" b="1" dirty="0"/>
              <a:t>Major Issues</a:t>
            </a:r>
          </a:p>
          <a:p>
            <a:pPr marL="571500" indent="-571500">
              <a:spcAft>
                <a:spcPts val="300"/>
              </a:spcAft>
              <a:buFont typeface="+mj-lt"/>
              <a:buAutoNum type="arabicPeriod"/>
            </a:pPr>
            <a:r>
              <a:rPr lang="en-GB" sz="1800" dirty="0"/>
              <a:t>Address lookup is a major issue for most people</a:t>
            </a:r>
          </a:p>
          <a:p>
            <a:pPr marL="571500" indent="-571500">
              <a:spcAft>
                <a:spcPts val="300"/>
              </a:spcAft>
              <a:buFont typeface="+mj-lt"/>
              <a:buAutoNum type="arabicPeriod"/>
            </a:pPr>
            <a:r>
              <a:rPr lang="en-GB" sz="1800" dirty="0"/>
              <a:t>Search is a major issue for most people</a:t>
            </a:r>
          </a:p>
          <a:p>
            <a:pPr>
              <a:spcAft>
                <a:spcPts val="300"/>
              </a:spcAft>
            </a:pPr>
            <a:endParaRPr lang="en-GB" sz="1800" dirty="0"/>
          </a:p>
          <a:p>
            <a:pPr>
              <a:spcAft>
                <a:spcPts val="300"/>
              </a:spcAft>
            </a:pPr>
            <a:r>
              <a:rPr lang="en-GB" sz="2400" b="1" dirty="0"/>
              <a:t>Issues</a:t>
            </a:r>
          </a:p>
          <a:p>
            <a:pPr marL="342900" indent="-342900">
              <a:spcAft>
                <a:spcPts val="300"/>
              </a:spcAft>
              <a:buAutoNum type="arabicPeriod"/>
            </a:pPr>
            <a:r>
              <a:rPr lang="en-GB" sz="1800" dirty="0"/>
              <a:t>Trust is still an issue with people being unsure who the site is. The .</a:t>
            </a:r>
            <a:r>
              <a:rPr lang="en-GB" sz="1800" dirty="0" err="1"/>
              <a:t>gov</a:t>
            </a:r>
            <a:r>
              <a:rPr lang="en-GB" sz="1800" dirty="0"/>
              <a:t> subdomain helps a lot but it is till not there. </a:t>
            </a:r>
          </a:p>
          <a:p>
            <a:pPr marL="342900" indent="-342900">
              <a:spcAft>
                <a:spcPts val="300"/>
              </a:spcAft>
              <a:buAutoNum type="arabicPeriod"/>
            </a:pPr>
            <a:r>
              <a:rPr lang="en-GB" sz="1800" dirty="0"/>
              <a:t>Location is the top filter/personalisation requested</a:t>
            </a:r>
          </a:p>
          <a:p>
            <a:pPr marL="342900" indent="-342900">
              <a:spcAft>
                <a:spcPts val="300"/>
              </a:spcAft>
              <a:buAutoNum type="arabicPeriod"/>
            </a:pPr>
            <a:r>
              <a:rPr lang="en-GB" sz="1800" dirty="0"/>
              <a:t>Company stage/size is the next most suggested</a:t>
            </a:r>
          </a:p>
          <a:p>
            <a:pPr marL="342900" indent="-342900">
              <a:spcAft>
                <a:spcPts val="300"/>
              </a:spcAft>
              <a:buAutoNum type="arabicPeriod"/>
            </a:pPr>
            <a:r>
              <a:rPr lang="en-GB" sz="1800" dirty="0"/>
              <a:t>Information density is too low on the Listings page</a:t>
            </a:r>
          </a:p>
          <a:p>
            <a:pPr marL="571500" indent="-5715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8834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906000" cy="1143000"/>
          </a:xfrm>
        </p:spPr>
        <p:txBody>
          <a:bodyPr/>
          <a:lstStyle/>
          <a:p>
            <a:r>
              <a:rPr lang="en-GB" sz="3200" dirty="0">
                <a:solidFill>
                  <a:schemeClr val="tx1"/>
                </a:solidFill>
              </a:rPr>
              <a:t>Low information density on listings page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EFFC9E-026D-6540-8361-53FF8CDB64F9}"/>
              </a:ext>
            </a:extLst>
          </p:cNvPr>
          <p:cNvCxnSpPr/>
          <p:nvPr/>
        </p:nvCxnSpPr>
        <p:spPr>
          <a:xfrm>
            <a:off x="272480" y="908720"/>
            <a:ext cx="93610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Picture 1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032CA41-F1BB-864E-992E-5E9D6BC0C2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8"/>
            <a:ext cx="4953000" cy="32577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5DBAD6C-BE08-5A4C-BD0C-55AE1BCAE966}"/>
              </a:ext>
            </a:extLst>
          </p:cNvPr>
          <p:cNvSpPr txBox="1"/>
          <p:nvPr/>
        </p:nvSpPr>
        <p:spPr>
          <a:xfrm>
            <a:off x="5317763" y="2661452"/>
            <a:ext cx="3198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Typically a user can only see </a:t>
            </a:r>
          </a:p>
          <a:p>
            <a:r>
              <a:rPr lang="en-US" dirty="0"/>
              <a:t>1 to 1.5 listings per page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A280E49F-FC47-764C-8772-80B4D6C30CAE}"/>
              </a:ext>
            </a:extLst>
          </p:cNvPr>
          <p:cNvSpPr/>
          <p:nvPr/>
        </p:nvSpPr>
        <p:spPr>
          <a:xfrm flipV="1">
            <a:off x="272480" y="2593427"/>
            <a:ext cx="6120680" cy="1428711"/>
          </a:xfrm>
          <a:prstGeom prst="arc">
            <a:avLst/>
          </a:prstGeom>
          <a:ln w="635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84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906000" cy="1143000"/>
          </a:xfrm>
        </p:spPr>
        <p:txBody>
          <a:bodyPr/>
          <a:lstStyle/>
          <a:p>
            <a:r>
              <a:rPr lang="en-GB" sz="3200" dirty="0">
                <a:solidFill>
                  <a:schemeClr val="tx1"/>
                </a:solidFill>
              </a:rPr>
              <a:t>Address lookup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EFFC9E-026D-6540-8361-53FF8CDB64F9}"/>
              </a:ext>
            </a:extLst>
          </p:cNvPr>
          <p:cNvCxnSpPr/>
          <p:nvPr/>
        </p:nvCxnSpPr>
        <p:spPr>
          <a:xfrm>
            <a:off x="272480" y="908720"/>
            <a:ext cx="93610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5130E9-99DA-DD4C-BDEB-AD37AE4841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240" y="1113595"/>
            <a:ext cx="9906000" cy="23154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B2430B-B6D6-2849-AB55-B765B7EAB39C}"/>
              </a:ext>
            </a:extLst>
          </p:cNvPr>
          <p:cNvSpPr txBox="1"/>
          <p:nvPr/>
        </p:nvSpPr>
        <p:spPr>
          <a:xfrm>
            <a:off x="3331572" y="4509120"/>
            <a:ext cx="33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 lookup is still an issue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20F09D-A90E-7D4B-A0B9-6DD5B43FA18A}"/>
              </a:ext>
            </a:extLst>
          </p:cNvPr>
          <p:cNvCxnSpPr>
            <a:cxnSpLocks/>
          </p:cNvCxnSpPr>
          <p:nvPr/>
        </p:nvCxnSpPr>
        <p:spPr>
          <a:xfrm flipV="1">
            <a:off x="4953000" y="3429000"/>
            <a:ext cx="0" cy="108012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873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906000" cy="1143000"/>
          </a:xfrm>
        </p:spPr>
        <p:txBody>
          <a:bodyPr/>
          <a:lstStyle/>
          <a:p>
            <a:r>
              <a:rPr lang="en-GB" sz="3200" dirty="0">
                <a:solidFill>
                  <a:schemeClr val="tx1"/>
                </a:solidFill>
              </a:rPr>
              <a:t>Search not returning Partial Match’s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EFFC9E-026D-6540-8361-53FF8CDB64F9}"/>
              </a:ext>
            </a:extLst>
          </p:cNvPr>
          <p:cNvCxnSpPr/>
          <p:nvPr/>
        </p:nvCxnSpPr>
        <p:spPr>
          <a:xfrm>
            <a:off x="272480" y="908720"/>
            <a:ext cx="93610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6A4D0D8-D8E2-5246-A7D3-2FAD66871A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8760"/>
            <a:ext cx="4953000" cy="22592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48AE22-045D-5D48-B6B1-7A6473B1CF37}"/>
              </a:ext>
            </a:extLst>
          </p:cNvPr>
          <p:cNvSpPr txBox="1"/>
          <p:nvPr/>
        </p:nvSpPr>
        <p:spPr>
          <a:xfrm>
            <a:off x="5961112" y="1728554"/>
            <a:ext cx="2569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is not returning </a:t>
            </a:r>
          </a:p>
          <a:p>
            <a:r>
              <a:rPr lang="en-US" dirty="0"/>
              <a:t>“Partial Match” results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C9DA45-A3AF-6946-AD40-65E3C5725EA8}"/>
              </a:ext>
            </a:extLst>
          </p:cNvPr>
          <p:cNvCxnSpPr/>
          <p:nvPr/>
        </p:nvCxnSpPr>
        <p:spPr>
          <a:xfrm flipH="1">
            <a:off x="3224808" y="2051720"/>
            <a:ext cx="2376264" cy="346671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CF3B314-52EF-0340-A6B7-01BB0A9A81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860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906000" cy="1143000"/>
          </a:xfrm>
        </p:spPr>
        <p:txBody>
          <a:bodyPr/>
          <a:lstStyle/>
          <a:p>
            <a:r>
              <a:rPr lang="en-GB" sz="3200" dirty="0">
                <a:solidFill>
                  <a:schemeClr val="tx1"/>
                </a:solidFill>
              </a:rPr>
              <a:t>Quotes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EFFC9E-026D-6540-8361-53FF8CDB64F9}"/>
              </a:ext>
            </a:extLst>
          </p:cNvPr>
          <p:cNvCxnSpPr/>
          <p:nvPr/>
        </p:nvCxnSpPr>
        <p:spPr>
          <a:xfrm>
            <a:off x="272480" y="908720"/>
            <a:ext cx="93610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48AE22-045D-5D48-B6B1-7A6473B1CF37}"/>
              </a:ext>
            </a:extLst>
          </p:cNvPr>
          <p:cNvSpPr txBox="1"/>
          <p:nvPr/>
        </p:nvSpPr>
        <p:spPr>
          <a:xfrm>
            <a:off x="272480" y="1514243"/>
            <a:ext cx="936104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“Needs a Search Bar”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“I would just do a Google Search”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Listings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“I don’t like this listing. It is making me scroll too much.”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“Eligibility could be a bit clearer”</a:t>
            </a:r>
          </a:p>
          <a:p>
            <a:endParaRPr lang="en-US" dirty="0"/>
          </a:p>
          <a:p>
            <a:r>
              <a:rPr lang="en-US" b="1" dirty="0"/>
              <a:t>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“I would expect something a bit more personal”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“An email or phone number would be better”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“The perception of forms like this is that you will literally never hear back”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“Offer phone number on the page before.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“It is a really straightforward form”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“It would be good to see a copy of the enquiry. Email me a copy and give me an enquiry number”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734006"/>
      </p:ext>
    </p:extLst>
  </p:cSld>
  <p:clrMapOvr>
    <a:masterClrMapping/>
  </p:clrMapOvr>
</p:sld>
</file>

<file path=ppt/theme/theme1.xml><?xml version="1.0" encoding="utf-8"?>
<a:theme xmlns:a="http://schemas.openxmlformats.org/drawingml/2006/main" name="1_sdi template">
  <a:themeElements>
    <a:clrScheme name="1_sdi templat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sdi template">
      <a:majorFont>
        <a:latin typeface="Arial"/>
        <a:ea typeface="MS PGothic"/>
        <a:cs typeface="Arial"/>
      </a:majorFont>
      <a:minorFont>
        <a:latin typeface="Arial"/>
        <a:ea typeface="MS PGothic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sdi templat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di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sdi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Customer Research 2017 - Screenshot onl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6db2c8f2-fe83-4eb7-aef3-51a35d5deb60" xsi:nil="true"/>
    <Research_x0020_Tags xmlns="6db2c8f2-fe83-4eb7-aef3-51a35d5deb60" xsi:nil="true"/>
    <Presentation xmlns="6db2c8f2-fe83-4eb7-aef3-51a35d5deb60">false</Presentation>
    <Link xmlns="6db2c8f2-fe83-4eb7-aef3-51a35d5deb60">
      <Url xsi:nil="true"/>
      <Description xsi:nil="true"/>
    </Link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D45AEB09696B4EA516F306332D0663" ma:contentTypeVersion="12" ma:contentTypeDescription="Create a new document." ma:contentTypeScope="" ma:versionID="25db8d872c254fc71faf1c091965abb6">
  <xsd:schema xmlns:xsd="http://www.w3.org/2001/XMLSchema" xmlns:xs="http://www.w3.org/2001/XMLSchema" xmlns:p="http://schemas.microsoft.com/office/2006/metadata/properties" xmlns:ns1="6db2c8f2-fe83-4eb7-aef3-51a35d5deb60" xmlns:ns3="5c0236c5-800f-4186-8dff-7b2f080b9de5" targetNamespace="http://schemas.microsoft.com/office/2006/metadata/properties" ma:root="true" ma:fieldsID="9a1c6b799196d19d05cc4ea6c5fe6515" ns1:_="" ns3:_="">
    <xsd:import namespace="6db2c8f2-fe83-4eb7-aef3-51a35d5deb60"/>
    <xsd:import namespace="5c0236c5-800f-4186-8dff-7b2f080b9de5"/>
    <xsd:element name="properties">
      <xsd:complexType>
        <xsd:sequence>
          <xsd:element name="documentManagement">
            <xsd:complexType>
              <xsd:all>
                <xsd:element ref="ns1:Research_x0020_Tags" minOccurs="0"/>
                <xsd:element ref="ns1:Presentation" minOccurs="0"/>
                <xsd:element ref="ns1:Link" minOccurs="0"/>
                <xsd:element ref="ns1:_Flow_SignoffStatus" minOccurs="0"/>
                <xsd:element ref="ns1:MediaServiceMetadata" minOccurs="0"/>
                <xsd:element ref="ns1:MediaServiceFastMetadata" minOccurs="0"/>
                <xsd:element ref="ns1:MediaServiceAutoTags" minOccurs="0"/>
                <xsd:element ref="ns1:MediaServiceOCR" minOccurs="0"/>
                <xsd:element ref="ns1:MediaServiceDateTaken" minOccurs="0"/>
                <xsd:element ref="ns1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b2c8f2-fe83-4eb7-aef3-51a35d5deb60" elementFormDefault="qualified">
    <xsd:import namespace="http://schemas.microsoft.com/office/2006/documentManagement/types"/>
    <xsd:import namespace="http://schemas.microsoft.com/office/infopath/2007/PartnerControls"/>
    <xsd:element name="Research_x0020_Tags" ma:index="0" nillable="true" ma:displayName="Tags" ma:indexed="true" ma:internalName="Research_x0020_Tags">
      <xsd:simpleType>
        <xsd:restriction base="dms:Text">
          <xsd:maxLength value="255"/>
        </xsd:restriction>
      </xsd:simpleType>
    </xsd:element>
    <xsd:element name="Presentation" ma:index="1" nillable="true" ma:displayName="Presentation" ma:default="0" ma:format="Dropdown" ma:indexed="true" ma:internalName="Presentation">
      <xsd:simpleType>
        <xsd:restriction base="dms:Boolean"/>
      </xsd:simpleType>
    </xsd:element>
    <xsd:element name="Link" ma:index="4" nillable="true" ma:displayName="Link" ma:description="Link" ma:format="Hyperlink" ma:internalName="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Flow_SignoffStatus" ma:index="5" nillable="true" ma:displayName="Sign-off status" ma:internalName="_x0024_Resources_x003a_core_x002c_Signoff_Status_x003b_">
      <xsd:simpleType>
        <xsd:restriction base="dms:Text"/>
      </xsd:simple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0236c5-800f-4186-8dff-7b2f080b9de5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7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194AF57-505B-43E7-8B2B-F88E875D2B2E}">
  <ds:schemaRefs>
    <ds:schemaRef ds:uri="http://schemas.microsoft.com/office/2006/metadata/properties"/>
    <ds:schemaRef ds:uri="http://www.w3.org/XML/1998/namespace"/>
    <ds:schemaRef ds:uri="http://purl.org/dc/dcmitype/"/>
    <ds:schemaRef ds:uri="http://schemas.microsoft.com/office/infopath/2007/PartnerControls"/>
    <ds:schemaRef ds:uri="5c0236c5-800f-4186-8dff-7b2f080b9de5"/>
    <ds:schemaRef ds:uri="http://purl.org/dc/terms/"/>
    <ds:schemaRef ds:uri="http://purl.org/dc/elements/1.1/"/>
    <ds:schemaRef ds:uri="6db2c8f2-fe83-4eb7-aef3-51a35d5deb60"/>
    <ds:schemaRef ds:uri="http://schemas.microsoft.com/office/2006/documentManagement/type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936BBD3D-5952-4429-8E4B-D240C2B8377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7C0306B-7FD9-47C9-804F-39B8E75B67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b2c8f2-fe83-4eb7-aef3-51a35d5deb60"/>
    <ds:schemaRef ds:uri="5c0236c5-800f-4186-8dff-7b2f080b9d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39114</TotalTime>
  <Words>258</Words>
  <Application>Microsoft Macintosh PowerPoint</Application>
  <PresentationFormat>A4 Paper (210x297 mm)</PresentationFormat>
  <Paragraphs>57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1_sdi template</vt:lpstr>
      <vt:lpstr>sdi template</vt:lpstr>
      <vt:lpstr>2_sdi template</vt:lpstr>
      <vt:lpstr>2_Customer Research 2017 - Screenshot only</vt:lpstr>
      <vt:lpstr>PowerPoint Presentation</vt:lpstr>
      <vt:lpstr>Who we did research with</vt:lpstr>
      <vt:lpstr>Summary of Issues observed</vt:lpstr>
      <vt:lpstr>Low information density on listings page</vt:lpstr>
      <vt:lpstr>Address lookup</vt:lpstr>
      <vt:lpstr>Search not returning Partial Match’s</vt:lpstr>
      <vt:lpstr>Quotes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Transformation</dc:title>
  <dc:subject>digital</dc:subject>
  <dc:creator>Glenn Exton</dc:creator>
  <cp:lastModifiedBy>Martin Kerr</cp:lastModifiedBy>
  <cp:revision>2238</cp:revision>
  <dcterms:created xsi:type="dcterms:W3CDTF">2013-05-29T15:18:42Z</dcterms:created>
  <dcterms:modified xsi:type="dcterms:W3CDTF">2019-10-23T14:30:57Z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0x010100CDD45AEB09696B4EA516F306332D0663</vt:lpwstr>
  </property>
  <property fmtid="{D5CDD505-2E9C-101B-9397-08002B2CF9AE}" pid="3" name="_dlc_DocIdItemGuid">
    <vt:lpwstr>10fc3092-07d6-4e2c-a95c-8e76faa055d0</vt:lpwstr>
  </property>
</Properties>
</file>